
<file path=[Content_Types].xml><?xml version="1.0" encoding="utf-8"?>
<Types xmlns="http://schemas.openxmlformats.org/package/2006/content-types">
  <Default Extension="jpeg" ContentType="image/jpeg"/>
  <Default Extension="JPG" ContentType="image/.jpg"/>
  <Default Extension="wav" ContentType="audio/x-wav"/>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1" r:id="rId3"/>
    <p:sldMasterId id="2147483687" r:id="rId4"/>
  </p:sldMasterIdLst>
  <p:notesMasterIdLst>
    <p:notesMasterId r:id="rId14"/>
  </p:notesMasterIdLst>
  <p:handoutMasterIdLst>
    <p:handoutMasterId r:id="rId84"/>
  </p:handoutMasterIdLst>
  <p:sldIdLst>
    <p:sldId id="485" r:id="rId5"/>
    <p:sldId id="531" r:id="rId6"/>
    <p:sldId id="751" r:id="rId7"/>
    <p:sldId id="566" r:id="rId8"/>
    <p:sldId id="632" r:id="rId9"/>
    <p:sldId id="690" r:id="rId10"/>
    <p:sldId id="752" r:id="rId11"/>
    <p:sldId id="565" r:id="rId12"/>
    <p:sldId id="753" r:id="rId13"/>
    <p:sldId id="691" r:id="rId15"/>
    <p:sldId id="692" r:id="rId16"/>
    <p:sldId id="756" r:id="rId17"/>
    <p:sldId id="660" r:id="rId18"/>
    <p:sldId id="715" r:id="rId19"/>
    <p:sldId id="760" r:id="rId20"/>
    <p:sldId id="848" r:id="rId21"/>
    <p:sldId id="741" r:id="rId22"/>
    <p:sldId id="717" r:id="rId23"/>
    <p:sldId id="718" r:id="rId24"/>
    <p:sldId id="719" r:id="rId25"/>
    <p:sldId id="757" r:id="rId26"/>
    <p:sldId id="720" r:id="rId27"/>
    <p:sldId id="721" r:id="rId28"/>
    <p:sldId id="722" r:id="rId29"/>
    <p:sldId id="759" r:id="rId30"/>
    <p:sldId id="728" r:id="rId31"/>
    <p:sldId id="733" r:id="rId32"/>
    <p:sldId id="723" r:id="rId33"/>
    <p:sldId id="734" r:id="rId34"/>
    <p:sldId id="744" r:id="rId35"/>
    <p:sldId id="587" r:id="rId36"/>
    <p:sldId id="730" r:id="rId37"/>
    <p:sldId id="731" r:id="rId38"/>
    <p:sldId id="761" r:id="rId39"/>
    <p:sldId id="762" r:id="rId40"/>
    <p:sldId id="763" r:id="rId41"/>
    <p:sldId id="742" r:id="rId42"/>
    <p:sldId id="726" r:id="rId43"/>
    <p:sldId id="764" r:id="rId44"/>
    <p:sldId id="736" r:id="rId45"/>
    <p:sldId id="693" r:id="rId46"/>
    <p:sldId id="735" r:id="rId47"/>
    <p:sldId id="768" r:id="rId48"/>
    <p:sldId id="732" r:id="rId49"/>
    <p:sldId id="765" r:id="rId50"/>
    <p:sldId id="766" r:id="rId51"/>
    <p:sldId id="769" r:id="rId52"/>
    <p:sldId id="770" r:id="rId53"/>
    <p:sldId id="589" r:id="rId54"/>
    <p:sldId id="767" r:id="rId55"/>
    <p:sldId id="696" r:id="rId56"/>
    <p:sldId id="749" r:id="rId57"/>
    <p:sldId id="772" r:id="rId58"/>
    <p:sldId id="773" r:id="rId59"/>
    <p:sldId id="774" r:id="rId60"/>
    <p:sldId id="613" r:id="rId61"/>
    <p:sldId id="775" r:id="rId62"/>
    <p:sldId id="817" r:id="rId63"/>
    <p:sldId id="827" r:id="rId64"/>
    <p:sldId id="828" r:id="rId65"/>
    <p:sldId id="776" r:id="rId66"/>
    <p:sldId id="777" r:id="rId67"/>
    <p:sldId id="779" r:id="rId68"/>
    <p:sldId id="780" r:id="rId69"/>
    <p:sldId id="771" r:id="rId70"/>
    <p:sldId id="781" r:id="rId71"/>
    <p:sldId id="783" r:id="rId72"/>
    <p:sldId id="782" r:id="rId73"/>
    <p:sldId id="784" r:id="rId74"/>
    <p:sldId id="787" r:id="rId75"/>
    <p:sldId id="786" r:id="rId76"/>
    <p:sldId id="785" r:id="rId77"/>
    <p:sldId id="725" r:id="rId78"/>
    <p:sldId id="747" r:id="rId79"/>
    <p:sldId id="840" r:id="rId80"/>
    <p:sldId id="841" r:id="rId81"/>
    <p:sldId id="687" r:id="rId82"/>
    <p:sldId id="788" r:id="rId83"/>
  </p:sldIdLst>
  <p:sldSz cx="12196445" cy="6858000"/>
  <p:notesSz cx="6858000" cy="9144000"/>
  <p:defaultTextStyle>
    <a:defPPr>
      <a:defRPr lang="zh-CN"/>
    </a:defPPr>
    <a:lvl1pPr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p:defaultTextStyle>
  <p:extLst>
    <p:ext uri="{EFAFB233-063F-42B5-8137-9DF3F51BA10A}">
      <p15:sldGuideLst xmlns:p15="http://schemas.microsoft.com/office/powerpoint/2012/main">
        <p15:guide id="1" orient="horz" pos="2142" userDrawn="1">
          <p15:clr>
            <a:srgbClr val="A4A3A4"/>
          </p15:clr>
        </p15:guide>
        <p15:guide id="2" pos="3842"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21A3D0"/>
    <a:srgbClr val="F8F8F8"/>
    <a:srgbClr val="1AA3AA"/>
    <a:srgbClr val="A9BECB"/>
    <a:srgbClr val="781E19"/>
    <a:srgbClr val="C2D414"/>
    <a:srgbClr val="DDDDDD"/>
    <a:srgbClr val="AF1D5C"/>
    <a:srgbClr val="D01C6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3877" autoAdjust="0"/>
    <p:restoredTop sz="95752" autoAdjust="0"/>
  </p:normalViewPr>
  <p:slideViewPr>
    <p:cSldViewPr snapToObjects="1">
      <p:cViewPr>
        <p:scale>
          <a:sx n="75" d="100"/>
          <a:sy n="75" d="100"/>
        </p:scale>
        <p:origin x="566" y="331"/>
      </p:cViewPr>
      <p:guideLst>
        <p:guide orient="horz" pos="2142"/>
        <p:guide pos="3842"/>
      </p:guideLst>
    </p:cSldViewPr>
  </p:slideViewPr>
  <p:notesTextViewPr>
    <p:cViewPr>
      <p:scale>
        <a:sx n="1" d="1"/>
        <a:sy n="1" d="1"/>
      </p:scale>
      <p:origin x="0" y="0"/>
    </p:cViewPr>
  </p:notesTextViewPr>
  <p:notesViewPr>
    <p:cSldViewPr snapToObjects="1">
      <p:cViewPr varScale="1">
        <p:scale>
          <a:sx n="55" d="100"/>
          <a:sy n="55" d="100"/>
        </p:scale>
        <p:origin x="2640" y="84"/>
      </p:cViewPr>
      <p:guideLst/>
    </p:cSldViewPr>
  </p:notes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5.xml"/><Relationship Id="rId87" Type="http://schemas.openxmlformats.org/officeDocument/2006/relationships/tableStyles" Target="tableStyles.xml"/><Relationship Id="rId86" Type="http://schemas.openxmlformats.org/officeDocument/2006/relationships/viewProps" Target="viewProps.xml"/><Relationship Id="rId85" Type="http://schemas.openxmlformats.org/officeDocument/2006/relationships/presProps" Target="presProps.xml"/><Relationship Id="rId84" Type="http://schemas.openxmlformats.org/officeDocument/2006/relationships/handoutMaster" Target="handoutMasters/handoutMaster1.xml"/><Relationship Id="rId83" Type="http://schemas.openxmlformats.org/officeDocument/2006/relationships/slide" Target="slides/slide78.xml"/><Relationship Id="rId82" Type="http://schemas.openxmlformats.org/officeDocument/2006/relationships/slide" Target="slides/slide77.xml"/><Relationship Id="rId81" Type="http://schemas.openxmlformats.org/officeDocument/2006/relationships/slide" Target="slides/slide76.xml"/><Relationship Id="rId80" Type="http://schemas.openxmlformats.org/officeDocument/2006/relationships/slide" Target="slides/slide75.xml"/><Relationship Id="rId8" Type="http://schemas.openxmlformats.org/officeDocument/2006/relationships/slide" Target="slides/slide4.xml"/><Relationship Id="rId79" Type="http://schemas.openxmlformats.org/officeDocument/2006/relationships/slide" Target="slides/slide74.xml"/><Relationship Id="rId78" Type="http://schemas.openxmlformats.org/officeDocument/2006/relationships/slide" Target="slides/slide73.xml"/><Relationship Id="rId77" Type="http://schemas.openxmlformats.org/officeDocument/2006/relationships/slide" Target="slides/slide72.xml"/><Relationship Id="rId76" Type="http://schemas.openxmlformats.org/officeDocument/2006/relationships/slide" Target="slides/slide71.xml"/><Relationship Id="rId75" Type="http://schemas.openxmlformats.org/officeDocument/2006/relationships/slide" Target="slides/slide70.xml"/><Relationship Id="rId74" Type="http://schemas.openxmlformats.org/officeDocument/2006/relationships/slide" Target="slides/slide69.xml"/><Relationship Id="rId73" Type="http://schemas.openxmlformats.org/officeDocument/2006/relationships/slide" Target="slides/slide68.xml"/><Relationship Id="rId72" Type="http://schemas.openxmlformats.org/officeDocument/2006/relationships/slide" Target="slides/slide67.xml"/><Relationship Id="rId71" Type="http://schemas.openxmlformats.org/officeDocument/2006/relationships/slide" Target="slides/slide66.xml"/><Relationship Id="rId70" Type="http://schemas.openxmlformats.org/officeDocument/2006/relationships/slide" Target="slides/slide65.xml"/><Relationship Id="rId7" Type="http://schemas.openxmlformats.org/officeDocument/2006/relationships/slide" Target="slides/slide3.xml"/><Relationship Id="rId69" Type="http://schemas.openxmlformats.org/officeDocument/2006/relationships/slide" Target="slides/slide64.xml"/><Relationship Id="rId68" Type="http://schemas.openxmlformats.org/officeDocument/2006/relationships/slide" Target="slides/slide63.xml"/><Relationship Id="rId67" Type="http://schemas.openxmlformats.org/officeDocument/2006/relationships/slide" Target="slides/slide62.xml"/><Relationship Id="rId66" Type="http://schemas.openxmlformats.org/officeDocument/2006/relationships/slide" Target="slides/slide61.xml"/><Relationship Id="rId65" Type="http://schemas.openxmlformats.org/officeDocument/2006/relationships/slide" Target="slides/slide60.xml"/><Relationship Id="rId64" Type="http://schemas.openxmlformats.org/officeDocument/2006/relationships/slide" Target="slides/slide59.xml"/><Relationship Id="rId63" Type="http://schemas.openxmlformats.org/officeDocument/2006/relationships/slide" Target="slides/slide58.xml"/><Relationship Id="rId62" Type="http://schemas.openxmlformats.org/officeDocument/2006/relationships/slide" Target="slides/slide57.xml"/><Relationship Id="rId61" Type="http://schemas.openxmlformats.org/officeDocument/2006/relationships/slide" Target="slides/slide56.xml"/><Relationship Id="rId60" Type="http://schemas.openxmlformats.org/officeDocument/2006/relationships/slide" Target="slides/slide55.xml"/><Relationship Id="rId6" Type="http://schemas.openxmlformats.org/officeDocument/2006/relationships/slide" Target="slides/slide2.xml"/><Relationship Id="rId59" Type="http://schemas.openxmlformats.org/officeDocument/2006/relationships/slide" Target="slides/slide54.xml"/><Relationship Id="rId58" Type="http://schemas.openxmlformats.org/officeDocument/2006/relationships/slide" Target="slides/slide53.xml"/><Relationship Id="rId57" Type="http://schemas.openxmlformats.org/officeDocument/2006/relationships/slide" Target="slides/slide52.xml"/><Relationship Id="rId56" Type="http://schemas.openxmlformats.org/officeDocument/2006/relationships/slide" Target="slides/slide51.xml"/><Relationship Id="rId55" Type="http://schemas.openxmlformats.org/officeDocument/2006/relationships/slide" Target="slides/slide50.xml"/><Relationship Id="rId54" Type="http://schemas.openxmlformats.org/officeDocument/2006/relationships/slide" Target="slides/slide49.xml"/><Relationship Id="rId53" Type="http://schemas.openxmlformats.org/officeDocument/2006/relationships/slide" Target="slides/slide48.xml"/><Relationship Id="rId52" Type="http://schemas.openxmlformats.org/officeDocument/2006/relationships/slide" Target="slides/slide47.xml"/><Relationship Id="rId51" Type="http://schemas.openxmlformats.org/officeDocument/2006/relationships/slide" Target="slides/slide46.xml"/><Relationship Id="rId50" Type="http://schemas.openxmlformats.org/officeDocument/2006/relationships/slide" Target="slides/slide45.xml"/><Relationship Id="rId5" Type="http://schemas.openxmlformats.org/officeDocument/2006/relationships/slide" Target="slides/slide1.xml"/><Relationship Id="rId49" Type="http://schemas.openxmlformats.org/officeDocument/2006/relationships/slide" Target="slides/slide44.xml"/><Relationship Id="rId48" Type="http://schemas.openxmlformats.org/officeDocument/2006/relationships/slide" Target="slides/slide43.xml"/><Relationship Id="rId47" Type="http://schemas.openxmlformats.org/officeDocument/2006/relationships/slide" Target="slides/slide42.xml"/><Relationship Id="rId46" Type="http://schemas.openxmlformats.org/officeDocument/2006/relationships/slide" Target="slides/slide41.xml"/><Relationship Id="rId45" Type="http://schemas.openxmlformats.org/officeDocument/2006/relationships/slide" Target="slides/slide40.xml"/><Relationship Id="rId44" Type="http://schemas.openxmlformats.org/officeDocument/2006/relationships/slide" Target="slides/slide39.xml"/><Relationship Id="rId43" Type="http://schemas.openxmlformats.org/officeDocument/2006/relationships/slide" Target="slides/slide38.xml"/><Relationship Id="rId42" Type="http://schemas.openxmlformats.org/officeDocument/2006/relationships/slide" Target="slides/slide37.xml"/><Relationship Id="rId41" Type="http://schemas.openxmlformats.org/officeDocument/2006/relationships/slide" Target="slides/slide36.xml"/><Relationship Id="rId40" Type="http://schemas.openxmlformats.org/officeDocument/2006/relationships/slide" Target="slides/slide35.xml"/><Relationship Id="rId4" Type="http://schemas.openxmlformats.org/officeDocument/2006/relationships/slideMaster" Target="slideMasters/slideMaster3.xml"/><Relationship Id="rId39" Type="http://schemas.openxmlformats.org/officeDocument/2006/relationships/slide" Target="slides/slide34.xml"/><Relationship Id="rId38" Type="http://schemas.openxmlformats.org/officeDocument/2006/relationships/slide" Target="slides/slide33.xml"/><Relationship Id="rId37" Type="http://schemas.openxmlformats.org/officeDocument/2006/relationships/slide" Target="slides/slide32.xml"/><Relationship Id="rId36" Type="http://schemas.openxmlformats.org/officeDocument/2006/relationships/slide" Target="slides/slide31.xml"/><Relationship Id="rId35" Type="http://schemas.openxmlformats.org/officeDocument/2006/relationships/slide" Target="slides/slide30.xml"/><Relationship Id="rId34" Type="http://schemas.openxmlformats.org/officeDocument/2006/relationships/slide" Target="slides/slide29.xml"/><Relationship Id="rId33" Type="http://schemas.openxmlformats.org/officeDocument/2006/relationships/slide" Target="slides/slide28.xml"/><Relationship Id="rId32" Type="http://schemas.openxmlformats.org/officeDocument/2006/relationships/slide" Target="slides/slide27.xml"/><Relationship Id="rId31" Type="http://schemas.openxmlformats.org/officeDocument/2006/relationships/slide" Target="slides/slide26.xml"/><Relationship Id="rId30" Type="http://schemas.openxmlformats.org/officeDocument/2006/relationships/slide" Target="slides/slide25.xml"/><Relationship Id="rId3" Type="http://schemas.openxmlformats.org/officeDocument/2006/relationships/slideMaster" Target="slideMasters/slideMaster2.xml"/><Relationship Id="rId29" Type="http://schemas.openxmlformats.org/officeDocument/2006/relationships/slide" Target="slides/slide24.xml"/><Relationship Id="rId28" Type="http://schemas.openxmlformats.org/officeDocument/2006/relationships/slide" Target="slides/slide23.xml"/><Relationship Id="rId27" Type="http://schemas.openxmlformats.org/officeDocument/2006/relationships/slide" Target="slides/slide22.xml"/><Relationship Id="rId26" Type="http://schemas.openxmlformats.org/officeDocument/2006/relationships/slide" Target="slides/slide21.xml"/><Relationship Id="rId25" Type="http://schemas.openxmlformats.org/officeDocument/2006/relationships/slide" Target="slides/slide20.xml"/><Relationship Id="rId24" Type="http://schemas.openxmlformats.org/officeDocument/2006/relationships/slide" Target="slides/slide19.xml"/><Relationship Id="rId23" Type="http://schemas.openxmlformats.org/officeDocument/2006/relationships/slide" Target="slides/slide18.xml"/><Relationship Id="rId22" Type="http://schemas.openxmlformats.org/officeDocument/2006/relationships/slide" Target="slides/slide17.xml"/><Relationship Id="rId21" Type="http://schemas.openxmlformats.org/officeDocument/2006/relationships/slide" Target="slides/slide16.xml"/><Relationship Id="rId20" Type="http://schemas.openxmlformats.org/officeDocument/2006/relationships/slide" Target="slides/slide15.xml"/><Relationship Id="rId2" Type="http://schemas.openxmlformats.org/officeDocument/2006/relationships/theme" Target="theme/theme1.xml"/><Relationship Id="rId19" Type="http://schemas.openxmlformats.org/officeDocument/2006/relationships/slide" Target="slides/slide14.xml"/><Relationship Id="rId18" Type="http://schemas.openxmlformats.org/officeDocument/2006/relationships/slide" Target="slides/slide13.xml"/><Relationship Id="rId17" Type="http://schemas.openxmlformats.org/officeDocument/2006/relationships/slide" Target="slides/slide12.xml"/><Relationship Id="rId16" Type="http://schemas.openxmlformats.org/officeDocument/2006/relationships/slide" Target="slides/slide11.xml"/><Relationship Id="rId15" Type="http://schemas.openxmlformats.org/officeDocument/2006/relationships/slide" Target="slides/slide10.xml"/><Relationship Id="rId14" Type="http://schemas.openxmlformats.org/officeDocument/2006/relationships/notesMaster" Target="notesMasters/notesMaster1.xml"/><Relationship Id="rId13" Type="http://schemas.openxmlformats.org/officeDocument/2006/relationships/slide" Target="slides/slide9.xml"/><Relationship Id="rId12" Type="http://schemas.openxmlformats.org/officeDocument/2006/relationships/slide" Target="slides/slide8.xml"/><Relationship Id="rId11" Type="http://schemas.openxmlformats.org/officeDocument/2006/relationships/slide" Target="slides/slide7.xml"/><Relationship Id="rId10" Type="http://schemas.openxmlformats.org/officeDocument/2006/relationships/slide" Target="slides/slide6.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9D296222-23A1-4177-B433-96942F398B56}" type="datetimeFigureOut">
              <a:rPr lang="zh-CN" altLang="en-US" smtClean="0"/>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F332C2A-70AA-477F-AE64-58C6D50ED8AD}" type="slidenum">
              <a:rPr lang="zh-CN" altLang="en-US" smtClean="0"/>
            </a:fld>
            <a:endParaRPr lang="zh-CN"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bwMode="auto">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eaLnBrk="0" hangingPunct="0">
              <a:buFont typeface="Arial" panose="020B0604020202020204" pitchFamily="34" charset="0"/>
              <a:buNone/>
              <a:defRPr sz="1200"/>
            </a:lvl1pPr>
          </a:lstStyle>
          <a:p>
            <a:pPr>
              <a:defRPr/>
            </a:pPr>
            <a:endParaRPr lang="zh-CN" altLang="en-US"/>
          </a:p>
        </p:txBody>
      </p:sp>
      <p:sp>
        <p:nvSpPr>
          <p:cNvPr id="5123"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lgn="r" eaLnBrk="0" hangingPunct="0">
              <a:buFont typeface="Arial" panose="020B0604020202020204" pitchFamily="34" charset="0"/>
              <a:buNone/>
              <a:defRPr sz="1200"/>
            </a:lvl1pPr>
          </a:lstStyle>
          <a:p>
            <a:pPr>
              <a:defRPr/>
            </a:pPr>
            <a:fld id="{5E701364-3F2E-4B26-B151-4F92A62FFB98}" type="datetimeFigureOut">
              <a:rPr lang="zh-CN" altLang="en-US"/>
            </a:fld>
            <a:endParaRPr lang="en-US"/>
          </a:p>
        </p:txBody>
      </p:sp>
      <p:sp>
        <p:nvSpPr>
          <p:cNvPr id="5124" name="Rectangle 4"/>
          <p:cNvSpPr>
            <a:spLocks noGrp="1" noRot="1" noChangeAspect="1" noChangeArrowheads="1"/>
          </p:cNvSpPr>
          <p:nvPr>
            <p:ph type="sldImg" idx="2"/>
          </p:nvPr>
        </p:nvSpPr>
        <p:spPr bwMode="auto">
          <a:xfrm>
            <a:off x="1143000" y="685800"/>
            <a:ext cx="4572000" cy="3429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sp>
      <p:sp>
        <p:nvSpPr>
          <p:cNvPr id="5125"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lstStyle/>
          <a:p>
            <a:pPr lvl="0"/>
            <a:r>
              <a:rPr lang="zh-CN" altLang="en-US" noProof="0"/>
              <a:t>单击此处编辑母版文本样式</a:t>
            </a:r>
            <a:endParaRPr lang="zh-CN" altLang="en-US" noProof="0"/>
          </a:p>
          <a:p>
            <a:pPr lvl="1"/>
            <a:r>
              <a:rPr lang="zh-CN" altLang="en-US" noProof="0"/>
              <a:t>第二级</a:t>
            </a:r>
            <a:endParaRPr lang="zh-CN" altLang="en-US" noProof="0"/>
          </a:p>
          <a:p>
            <a:pPr lvl="2"/>
            <a:r>
              <a:rPr lang="zh-CN" altLang="en-US" noProof="0"/>
              <a:t>第三级</a:t>
            </a:r>
            <a:endParaRPr lang="zh-CN" altLang="en-US" noProof="0"/>
          </a:p>
          <a:p>
            <a:pPr lvl="3"/>
            <a:r>
              <a:rPr lang="zh-CN" altLang="en-US" noProof="0"/>
              <a:t>第四级</a:t>
            </a:r>
            <a:endParaRPr lang="zh-CN" altLang="en-US" noProof="0"/>
          </a:p>
          <a:p>
            <a:pPr lvl="4"/>
            <a:r>
              <a:rPr lang="zh-CN" altLang="en-US" noProof="0"/>
              <a:t>第五级</a:t>
            </a:r>
            <a:endParaRPr lang="zh-CN" altLang="en-US" noProof="0"/>
          </a:p>
        </p:txBody>
      </p:sp>
      <p:sp>
        <p:nvSpPr>
          <p:cNvPr id="5126"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lstStyle>
            <a:lvl1pPr eaLnBrk="0" hangingPunct="0">
              <a:buFont typeface="Arial" panose="020B0604020202020204" pitchFamily="34" charset="0"/>
              <a:buNone/>
              <a:defRPr sz="1200"/>
            </a:lvl1pPr>
          </a:lstStyle>
          <a:p>
            <a:pPr>
              <a:defRPr/>
            </a:pPr>
            <a:endParaRPr lang="en-US"/>
          </a:p>
        </p:txBody>
      </p:sp>
      <p:sp>
        <p:nvSpPr>
          <p:cNvPr id="5127"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lstStyle>
            <a:lvl1pPr algn="r" eaLnBrk="0" hangingPunct="0">
              <a:buFont typeface="Arial" panose="020B0604020202020204" pitchFamily="34" charset="0"/>
              <a:buNone/>
              <a:defRPr sz="1200"/>
            </a:lvl1pPr>
          </a:lstStyle>
          <a:p>
            <a:pPr>
              <a:defRPr/>
            </a:pPr>
            <a:fld id="{78455287-8C9E-4FEA-A396-C93FDD1800E3}" type="slidenum">
              <a:rPr lang="zh-CN" altLang="en-US"/>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30000"/>
      </a:spcBef>
      <a:spcAft>
        <a:spcPct val="0"/>
      </a:spcAft>
      <a:defRPr sz="1200"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30000"/>
      </a:spcBef>
      <a:spcAft>
        <a:spcPct val="0"/>
      </a:spcAft>
      <a:defRPr sz="1200"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30000"/>
      </a:spcBef>
      <a:spcAft>
        <a:spcPct val="0"/>
      </a:spcAft>
      <a:defRPr sz="1200"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30000"/>
      </a:spcBef>
      <a:spcAft>
        <a:spcPct val="0"/>
      </a:spcAft>
      <a:defRPr sz="1200"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1.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3.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5.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8.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8.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3.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0.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4.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5.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6.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7.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pPr marL="228600" indent="-228600">
              <a:buAutoNum type="arabicPeriod"/>
            </a:pPr>
            <a:r>
              <a:rPr lang="en-US" altLang="zh-CN" dirty="0"/>
              <a:t>B2C</a:t>
            </a:r>
            <a:r>
              <a:rPr lang="zh-CN" altLang="en-US" dirty="0"/>
              <a:t>电子商务模式主要是从</a:t>
            </a:r>
            <a:r>
              <a:rPr lang="en-US" altLang="zh-CN" dirty="0"/>
              <a:t>B2C</a:t>
            </a:r>
            <a:r>
              <a:rPr lang="zh-CN" altLang="en-US" dirty="0"/>
              <a:t>网购模式的角度来分类的。</a:t>
            </a:r>
            <a:endParaRPr lang="en-US" altLang="zh-CN" dirty="0"/>
          </a:p>
          <a:p>
            <a:pPr algn="just"/>
            <a:endParaRPr lang="en-US" altLang="zh-CN" sz="1800" b="0" i="0" u="none" strike="noStrike" baseline="0" dirty="0">
              <a:solidFill>
                <a:srgbClr val="000000"/>
              </a:solidFill>
              <a:latin typeface="Times New Roman" panose="02020603050405020304" charset="0"/>
            </a:endParaRPr>
          </a:p>
          <a:p>
            <a:pPr algn="just"/>
            <a:r>
              <a:rPr lang="en-US" altLang="zh-CN" sz="1800" b="0" i="0" u="none" strike="noStrike" baseline="0" dirty="0">
                <a:solidFill>
                  <a:srgbClr val="211D1E"/>
                </a:solidFill>
                <a:latin typeface="Times New Roman" panose="02020603050405020304" charset="0"/>
              </a:rPr>
              <a:t>2</a:t>
            </a:r>
            <a:r>
              <a:rPr lang="zh-CN" altLang="en-US" sz="1800" b="0" i="0" u="none" strike="noStrike" baseline="0" dirty="0">
                <a:solidFill>
                  <a:srgbClr val="211D1E"/>
                </a:solidFill>
                <a:latin typeface="楷体e眠副浡渀."/>
              </a:rPr>
              <a:t>．按商品品类多少分类</a:t>
            </a:r>
            <a:endParaRPr lang="zh-CN" altLang="en-US" sz="1800" b="0" i="0" u="none" strike="noStrike" baseline="0" dirty="0">
              <a:solidFill>
                <a:srgbClr val="211D1E"/>
              </a:solidFill>
              <a:latin typeface="楷体e眠副浡渀."/>
            </a:endParaRPr>
          </a:p>
          <a:p>
            <a:pPr algn="just"/>
            <a:r>
              <a:rPr lang="zh-CN" altLang="en-US" sz="1800" b="0" i="0" u="none" strike="noStrike" baseline="0" dirty="0">
                <a:solidFill>
                  <a:srgbClr val="211D1E"/>
                </a:solidFill>
                <a:latin typeface="方正宋一副浡渀."/>
              </a:rPr>
              <a:t>（</a:t>
            </a:r>
            <a:r>
              <a:rPr lang="en-US" altLang="zh-CN" sz="1800" b="0" i="0" u="none" strike="noStrike" baseline="0" dirty="0">
                <a:solidFill>
                  <a:srgbClr val="211D1E"/>
                </a:solidFill>
                <a:latin typeface="Times New Roman" panose="02020603050405020304" charset="0"/>
              </a:rPr>
              <a:t>1</a:t>
            </a:r>
            <a:r>
              <a:rPr lang="zh-CN" altLang="en-US" sz="1800" b="0" i="0" u="none" strike="noStrike" baseline="0" dirty="0">
                <a:solidFill>
                  <a:srgbClr val="211D1E"/>
                </a:solidFill>
                <a:latin typeface="方正宋一副浡渀."/>
              </a:rPr>
              <a:t>）垂直</a:t>
            </a:r>
            <a:r>
              <a:rPr lang="en-US" altLang="zh-CN" sz="1800" b="0" i="0" u="none" strike="noStrike" baseline="0" dirty="0">
                <a:solidFill>
                  <a:srgbClr val="211D1E"/>
                </a:solidFill>
                <a:latin typeface="Times New Roman" panose="02020603050405020304" charset="0"/>
              </a:rPr>
              <a:t>B2C</a:t>
            </a:r>
            <a:r>
              <a:rPr lang="zh-CN" altLang="en-US" sz="1800" b="0" i="0" u="none" strike="noStrike" baseline="0" dirty="0">
                <a:solidFill>
                  <a:srgbClr val="211D1E"/>
                </a:solidFill>
                <a:latin typeface="方正宋一副浡渀."/>
              </a:rPr>
              <a:t>电子商务模式。</a:t>
            </a:r>
            <a:endParaRPr lang="en-US" altLang="zh-CN" sz="1800" b="0" i="0" u="none" strike="noStrike" baseline="0" dirty="0">
              <a:solidFill>
                <a:srgbClr val="211D1E"/>
              </a:solidFill>
              <a:latin typeface="方正宋一副浡渀."/>
            </a:endParaRPr>
          </a:p>
          <a:p>
            <a:pPr algn="just"/>
            <a:r>
              <a:rPr lang="zh-CN" altLang="en-US" sz="1800" b="0" i="0" u="none" strike="noStrike" baseline="0" dirty="0">
                <a:latin typeface="方正宋一副浡渀."/>
              </a:rPr>
              <a:t>（</a:t>
            </a:r>
            <a:r>
              <a:rPr lang="en-US" altLang="zh-CN" sz="1800" b="0" i="0" u="none" strike="noStrike" baseline="0" dirty="0">
                <a:latin typeface="Times New Roman" panose="02020603050405020304" charset="0"/>
              </a:rPr>
              <a:t>2</a:t>
            </a:r>
            <a:r>
              <a:rPr lang="zh-CN" altLang="en-US" sz="1800" b="0" i="0" u="none" strike="noStrike" baseline="0" dirty="0">
                <a:latin typeface="方正宋一副浡渀."/>
              </a:rPr>
              <a:t>）综合</a:t>
            </a:r>
            <a:r>
              <a:rPr lang="en-US" altLang="zh-CN" sz="1800" b="0" i="0" u="none" strike="noStrike" baseline="0" dirty="0">
                <a:latin typeface="Times New Roman" panose="02020603050405020304" charset="0"/>
              </a:rPr>
              <a:t>B2C </a:t>
            </a:r>
            <a:r>
              <a:rPr lang="zh-CN" altLang="en-US" sz="1800" b="0" i="0" u="none" strike="noStrike" baseline="0" dirty="0">
                <a:latin typeface="方正宋一副浡渀."/>
              </a:rPr>
              <a:t>电子商务模式。</a:t>
            </a:r>
            <a:endParaRPr lang="en-US" altLang="zh-CN" dirty="0"/>
          </a:p>
        </p:txBody>
      </p:sp>
      <p:sp>
        <p:nvSpPr>
          <p:cNvPr id="4" name="灯片编号占位符 3"/>
          <p:cNvSpPr>
            <a:spLocks noGrp="1"/>
          </p:cNvSpPr>
          <p:nvPr>
            <p:ph type="sldNum" sz="quarter" idx="5"/>
          </p:nvPr>
        </p:nvSpPr>
        <p:spPr/>
        <p:txBody>
          <a:bodyPr/>
          <a:lstStyle/>
          <a:p>
            <a:pPr>
              <a:defRPr/>
            </a:pPr>
            <a:fld id="{78455287-8C9E-4FEA-A396-C93FDD1800E3}" type="slidenum">
              <a:rPr lang="zh-CN" altLang="en-US" smtClean="0"/>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defRPr/>
            </a:pPr>
            <a:endParaRPr lang="zh-CN" altLang="en-US" sz="1200" kern="1200" dirty="0">
              <a:solidFill>
                <a:srgbClr val="FFFF00"/>
              </a:solidFill>
              <a:effectLst>
                <a:outerShdw dist="38100" dir="5400000" algn="t" rotWithShape="0">
                  <a:sysClr val="window" lastClr="FFFFFF">
                    <a:alpha val="55000"/>
                  </a:sysClr>
                </a:outerShdw>
              </a:effectLst>
              <a:latin typeface="Arial Black" panose="020B0A04020102020204" pitchFamily="34" charset="0"/>
              <a:ea typeface="宋体" panose="02010600030101010101" pitchFamily="2" charset="-122"/>
              <a:cs typeface="Times New Roman" panose="02020603050405020304" charset="0"/>
            </a:endParaRPr>
          </a:p>
        </p:txBody>
      </p:sp>
      <p:sp>
        <p:nvSpPr>
          <p:cNvPr id="4" name="灯片编号占位符 3"/>
          <p:cNvSpPr>
            <a:spLocks noGrp="1"/>
          </p:cNvSpPr>
          <p:nvPr>
            <p:ph type="sldNum" sz="quarter" idx="5"/>
          </p:nvPr>
        </p:nvSpPr>
        <p:spPr/>
        <p:txBody>
          <a:bodyPr/>
          <a:lstStyle/>
          <a:p>
            <a:pPr>
              <a:defRPr/>
            </a:pPr>
            <a:fld id="{78455287-8C9E-4FEA-A396-C93FDD1800E3}" type="slidenum">
              <a:rPr lang="zh-CN" altLang="en-US" smtClean="0"/>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defRPr/>
            </a:pPr>
            <a:endParaRPr lang="zh-CN" altLang="en-US" sz="1200" kern="1200" dirty="0">
              <a:solidFill>
                <a:srgbClr val="FFFF00"/>
              </a:solidFill>
              <a:effectLst>
                <a:outerShdw dist="38100" dir="5400000" algn="t" rotWithShape="0">
                  <a:sysClr val="window" lastClr="FFFFFF">
                    <a:alpha val="55000"/>
                  </a:sysClr>
                </a:outerShdw>
              </a:effectLst>
              <a:latin typeface="Arial Black" panose="020B0A04020102020204" pitchFamily="34" charset="0"/>
              <a:ea typeface="宋体" panose="02010600030101010101" pitchFamily="2" charset="-122"/>
              <a:cs typeface="Times New Roman" panose="02020603050405020304" charset="0"/>
            </a:endParaRPr>
          </a:p>
        </p:txBody>
      </p:sp>
      <p:sp>
        <p:nvSpPr>
          <p:cNvPr id="4" name="灯片编号占位符 3"/>
          <p:cNvSpPr>
            <a:spLocks noGrp="1"/>
          </p:cNvSpPr>
          <p:nvPr>
            <p:ph type="sldNum" sz="quarter" idx="5"/>
          </p:nvPr>
        </p:nvSpPr>
        <p:spPr/>
        <p:txBody>
          <a:bodyPr/>
          <a:lstStyle/>
          <a:p>
            <a:pPr>
              <a:defRPr/>
            </a:pPr>
            <a:fld id="{78455287-8C9E-4FEA-A396-C93FDD1800E3}" type="slidenum">
              <a:rPr lang="zh-CN" altLang="en-US" smtClean="0"/>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a:defRPr/>
            </a:pPr>
            <a:fld id="{78455287-8C9E-4FEA-A396-C93FDD1800E3}" type="slidenum">
              <a:rPr lang="zh-CN" altLang="en-US" smtClean="0"/>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a:defRPr/>
            </a:pPr>
            <a:fld id="{78455287-8C9E-4FEA-A396-C93FDD1800E3}" type="slidenum">
              <a:rPr lang="zh-CN" altLang="en-US" smtClean="0"/>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a:defRPr/>
            </a:pPr>
            <a:fld id="{78455287-8C9E-4FEA-A396-C93FDD1800E3}" type="slidenum">
              <a:rPr lang="zh-CN" altLang="en-US" smtClean="0"/>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a:defRPr/>
            </a:pPr>
            <a:fld id="{78455287-8C9E-4FEA-A396-C93FDD1800E3}" type="slidenum">
              <a:rPr lang="zh-CN" altLang="en-US" smtClean="0"/>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a:defRPr/>
            </a:pPr>
            <a:fld id="{78455287-8C9E-4FEA-A396-C93FDD1800E3}" type="slidenum">
              <a:rPr lang="zh-CN" altLang="en-US" smtClean="0"/>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a:defRPr/>
            </a:pPr>
            <a:fld id="{78455287-8C9E-4FEA-A396-C93FDD1800E3}" type="slidenum">
              <a:rPr lang="zh-CN" altLang="en-US" smtClean="0"/>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a:defRPr/>
            </a:pPr>
            <a:fld id="{78455287-8C9E-4FEA-A396-C93FDD1800E3}" type="slidenum">
              <a:rPr lang="zh-CN" altLang="en-US" smtClean="0"/>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a:defRPr/>
            </a:pPr>
            <a:fld id="{78455287-8C9E-4FEA-A396-C93FDD1800E3}" type="slidenum">
              <a:rPr lang="zh-CN" altLang="en-US" smtClean="0"/>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defRPr/>
            </a:pPr>
            <a:endParaRPr lang="zh-CN" altLang="en-US" sz="1200" kern="1200" dirty="0">
              <a:solidFill>
                <a:srgbClr val="FFFF00"/>
              </a:solidFill>
              <a:effectLst>
                <a:outerShdw dist="38100" dir="5400000" algn="t" rotWithShape="0">
                  <a:sysClr val="window" lastClr="FFFFFF">
                    <a:alpha val="55000"/>
                  </a:sysClr>
                </a:outerShdw>
              </a:effectLst>
              <a:latin typeface="Arial Black" panose="020B0A04020102020204" pitchFamily="34" charset="0"/>
              <a:ea typeface="宋体" panose="02010600030101010101" pitchFamily="2" charset="-122"/>
              <a:cs typeface="Times New Roman" panose="02020603050405020304" charset="0"/>
            </a:endParaRPr>
          </a:p>
        </p:txBody>
      </p:sp>
      <p:sp>
        <p:nvSpPr>
          <p:cNvPr id="4" name="灯片编号占位符 3"/>
          <p:cNvSpPr>
            <a:spLocks noGrp="1"/>
          </p:cNvSpPr>
          <p:nvPr>
            <p:ph type="sldNum" sz="quarter" idx="5"/>
          </p:nvPr>
        </p:nvSpPr>
        <p:spPr/>
        <p:txBody>
          <a:bodyPr/>
          <a:lstStyle/>
          <a:p>
            <a:pPr>
              <a:defRPr/>
            </a:pPr>
            <a:fld id="{78455287-8C9E-4FEA-A396-C93FDD1800E3}" type="slidenum">
              <a:rPr lang="zh-CN" altLang="en-US" smtClean="0"/>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defRPr/>
            </a:pPr>
            <a:endParaRPr lang="zh-CN" altLang="en-US" sz="1200" kern="1200" dirty="0">
              <a:solidFill>
                <a:srgbClr val="FFFF00"/>
              </a:solidFill>
              <a:effectLst>
                <a:outerShdw dist="38100" dir="5400000" algn="t" rotWithShape="0">
                  <a:sysClr val="window" lastClr="FFFFFF">
                    <a:alpha val="55000"/>
                  </a:sysClr>
                </a:outerShdw>
              </a:effectLst>
              <a:latin typeface="Arial Black" panose="020B0A04020102020204" pitchFamily="34" charset="0"/>
              <a:ea typeface="宋体" panose="02010600030101010101" pitchFamily="2" charset="-122"/>
              <a:cs typeface="Times New Roman" panose="02020603050405020304" charset="0"/>
            </a:endParaRPr>
          </a:p>
        </p:txBody>
      </p:sp>
      <p:sp>
        <p:nvSpPr>
          <p:cNvPr id="4" name="灯片编号占位符 3"/>
          <p:cNvSpPr>
            <a:spLocks noGrp="1"/>
          </p:cNvSpPr>
          <p:nvPr>
            <p:ph type="sldNum" sz="quarter" idx="5"/>
          </p:nvPr>
        </p:nvSpPr>
        <p:spPr/>
        <p:txBody>
          <a:bodyPr/>
          <a:lstStyle/>
          <a:p>
            <a:pPr>
              <a:defRPr/>
            </a:pPr>
            <a:fld id="{78455287-8C9E-4FEA-A396-C93FDD1800E3}" type="slidenum">
              <a:rPr lang="zh-CN" altLang="en-US" smtClean="0"/>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8763" cy="2387600"/>
          </a:xfr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p:nvPr>
        </p:nvSpPr>
        <p:spPr>
          <a:xfrm>
            <a:off x="1524000" y="3602038"/>
            <a:ext cx="9148763"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3825" cy="1600200"/>
          </a:xfr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4775" y="987425"/>
            <a:ext cx="6175375"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a:p>
        </p:txBody>
      </p:sp>
      <p:sp>
        <p:nvSpPr>
          <p:cNvPr id="4" name="文本占位符 3"/>
          <p:cNvSpPr>
            <a:spLocks noGrp="1"/>
          </p:cNvSpPr>
          <p:nvPr>
            <p:ph type="body" sz="half" idx="2"/>
          </p:nvPr>
        </p:nvSpPr>
        <p:spPr>
          <a:xfrm>
            <a:off x="839788" y="2057400"/>
            <a:ext cx="393382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43963" y="908050"/>
            <a:ext cx="2743200" cy="5218113"/>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609600" y="908050"/>
            <a:ext cx="8081963" cy="5218113"/>
          </a:xfrm>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8763" cy="2387600"/>
          </a:xfr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p:nvPr>
        </p:nvSpPr>
        <p:spPr>
          <a:xfrm>
            <a:off x="1524000" y="3602038"/>
            <a:ext cx="9148763"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zh-CN" alt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p:nvPr>
        </p:nvSpPr>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20363" cy="2852737"/>
          </a:xfrm>
        </p:spPr>
        <p:txBody>
          <a:bodyPr anchor="b"/>
          <a:lstStyle>
            <a:lvl1pPr>
              <a:defRPr sz="6000"/>
            </a:lvl1pPr>
          </a:lstStyle>
          <a:p>
            <a:r>
              <a:rPr lang="zh-CN" altLang="en-US"/>
              <a:t>单击此处编辑母版标题样式</a:t>
            </a:r>
            <a:endParaRPr lang="zh-CN" altLang="en-US"/>
          </a:p>
        </p:txBody>
      </p:sp>
      <p:sp>
        <p:nvSpPr>
          <p:cNvPr id="3" name="文本占位符 2"/>
          <p:cNvSpPr>
            <a:spLocks noGrp="1"/>
          </p:cNvSpPr>
          <p:nvPr>
            <p:ph type="body" idx="1"/>
          </p:nvPr>
        </p:nvSpPr>
        <p:spPr>
          <a:xfrm>
            <a:off x="831850" y="4589463"/>
            <a:ext cx="10520363"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zh-CN" altLang="en-US"/>
              <a:t>单击此处编辑母版文本样式</a:t>
            </a:r>
            <a:endParaRPr lang="zh-CN" alt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609600" y="1600200"/>
            <a:ext cx="5411788" cy="4525963"/>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half" idx="2"/>
          </p:nvPr>
        </p:nvSpPr>
        <p:spPr>
          <a:xfrm>
            <a:off x="6173788" y="1600200"/>
            <a:ext cx="5413375" cy="4525963"/>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20362" cy="1325563"/>
          </a:xfrm>
        </p:spPr>
        <p:txBody>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9788" y="1681163"/>
            <a:ext cx="5159375"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839788" y="2505075"/>
            <a:ext cx="5159375" cy="368458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占位符 4"/>
          <p:cNvSpPr>
            <a:spLocks noGrp="1"/>
          </p:cNvSpPr>
          <p:nvPr>
            <p:ph type="body" sz="quarter" idx="3"/>
          </p:nvPr>
        </p:nvSpPr>
        <p:spPr>
          <a:xfrm>
            <a:off x="6175375" y="1681163"/>
            <a:ext cx="5184775"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6175375" y="2505075"/>
            <a:ext cx="5184775" cy="368458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7" name="Freeform 5"/>
          <p:cNvSpPr/>
          <p:nvPr userDrawn="1"/>
        </p:nvSpPr>
        <p:spPr bwMode="auto">
          <a:xfrm>
            <a:off x="173038" y="248826"/>
            <a:ext cx="1198562" cy="409575"/>
          </a:xfrm>
          <a:custGeom>
            <a:avLst/>
            <a:gdLst>
              <a:gd name="T0" fmla="*/ 33414437 w 1889"/>
              <a:gd name="T1" fmla="*/ 0 h 638"/>
              <a:gd name="T2" fmla="*/ 670303254 w 1889"/>
              <a:gd name="T3" fmla="*/ 0 h 638"/>
              <a:gd name="T4" fmla="*/ 704120595 w 1889"/>
              <a:gd name="T5" fmla="*/ 34205932 h 638"/>
              <a:gd name="T6" fmla="*/ 704120595 w 1889"/>
              <a:gd name="T7" fmla="*/ 79539722 h 638"/>
              <a:gd name="T8" fmla="*/ 729483284 w 1889"/>
              <a:gd name="T9" fmla="*/ 102618438 h 638"/>
              <a:gd name="T10" fmla="*/ 760482196 w 1889"/>
              <a:gd name="T11" fmla="*/ 131467155 h 638"/>
              <a:gd name="T12" fmla="*/ 729483284 w 1889"/>
              <a:gd name="T13" fmla="*/ 160315230 h 638"/>
              <a:gd name="T14" fmla="*/ 704120595 w 1889"/>
              <a:gd name="T15" fmla="*/ 183806090 h 638"/>
              <a:gd name="T16" fmla="*/ 704120595 w 1889"/>
              <a:gd name="T17" fmla="*/ 228727737 h 638"/>
              <a:gd name="T18" fmla="*/ 670303254 w 1889"/>
              <a:gd name="T19" fmla="*/ 262933669 h 638"/>
              <a:gd name="T20" fmla="*/ 33414437 w 1889"/>
              <a:gd name="T21" fmla="*/ 262933669 h 638"/>
              <a:gd name="T22" fmla="*/ 0 w 1889"/>
              <a:gd name="T23" fmla="*/ 228727737 h 638"/>
              <a:gd name="T24" fmla="*/ 0 w 1889"/>
              <a:gd name="T25" fmla="*/ 34205932 h 638"/>
              <a:gd name="T26" fmla="*/ 33414437 w 1889"/>
              <a:gd name="T27" fmla="*/ 0 h 638"/>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889" h="638">
                <a:moveTo>
                  <a:pt x="83" y="0"/>
                </a:moveTo>
                <a:lnTo>
                  <a:pt x="1665" y="0"/>
                </a:lnTo>
                <a:cubicBezTo>
                  <a:pt x="1711" y="0"/>
                  <a:pt x="1749" y="37"/>
                  <a:pt x="1749" y="83"/>
                </a:cubicBezTo>
                <a:lnTo>
                  <a:pt x="1749" y="193"/>
                </a:lnTo>
                <a:lnTo>
                  <a:pt x="1812" y="249"/>
                </a:lnTo>
                <a:lnTo>
                  <a:pt x="1889" y="319"/>
                </a:lnTo>
                <a:lnTo>
                  <a:pt x="1812" y="389"/>
                </a:lnTo>
                <a:lnTo>
                  <a:pt x="1749" y="446"/>
                </a:lnTo>
                <a:lnTo>
                  <a:pt x="1749" y="555"/>
                </a:lnTo>
                <a:cubicBezTo>
                  <a:pt x="1749" y="601"/>
                  <a:pt x="1711" y="638"/>
                  <a:pt x="1665" y="638"/>
                </a:cubicBezTo>
                <a:lnTo>
                  <a:pt x="83" y="638"/>
                </a:lnTo>
                <a:cubicBezTo>
                  <a:pt x="37" y="638"/>
                  <a:pt x="0" y="601"/>
                  <a:pt x="0" y="555"/>
                </a:cubicBezTo>
                <a:lnTo>
                  <a:pt x="0" y="83"/>
                </a:lnTo>
                <a:cubicBezTo>
                  <a:pt x="0" y="37"/>
                  <a:pt x="37" y="0"/>
                  <a:pt x="83" y="0"/>
                </a:cubicBezTo>
                <a:close/>
              </a:path>
            </a:pathLst>
          </a:custGeom>
          <a:solidFill>
            <a:schemeClr val="tx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10" name="TextBox 39"/>
          <p:cNvSpPr txBox="1">
            <a:spLocks noChangeArrowheads="1"/>
          </p:cNvSpPr>
          <p:nvPr userDrawn="1"/>
        </p:nvSpPr>
        <p:spPr bwMode="auto">
          <a:xfrm>
            <a:off x="1390650" y="169476"/>
            <a:ext cx="894080" cy="5219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000">
                <a:solidFill>
                  <a:schemeClr val="accent2"/>
                </a:solidFill>
                <a:latin typeface="Arial" panose="020B0604020202020204" pitchFamily="34" charset="0"/>
                <a:ea typeface="微软雅黑" panose="020B0503020204020204" pitchFamily="34" charset="-122"/>
              </a:defRPr>
            </a:lvl1pPr>
            <a:lvl2pPr marL="742950" indent="-285750">
              <a:spcBef>
                <a:spcPct val="20000"/>
              </a:spcBef>
              <a:buChar char="–"/>
              <a:defRPr sz="2000">
                <a:solidFill>
                  <a:schemeClr val="accent2"/>
                </a:solidFill>
                <a:latin typeface="Arial" panose="020B0604020202020204" pitchFamily="34" charset="0"/>
                <a:ea typeface="仿宋_GB2312" panose="02010609030101010101" pitchFamily="1"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lgn="l" eaLnBrk="1" hangingPunct="1">
              <a:spcBef>
                <a:spcPct val="0"/>
              </a:spcBef>
              <a:buFontTx/>
              <a:buNone/>
            </a:pPr>
            <a:r>
              <a:rPr lang="zh-CN" altLang="zh-CN" sz="2800" dirty="0">
                <a:latin typeface="黑体" panose="02010609060101010101" pitchFamily="49" charset="-122"/>
                <a:ea typeface="黑体" panose="02010609060101010101" pitchFamily="49" charset="-122"/>
              </a:rPr>
              <a:t>案例</a:t>
            </a:r>
            <a:endParaRPr lang="zh-CN" altLang="zh-CN" sz="2800" dirty="0">
              <a:latin typeface="黑体" panose="02010609060101010101" pitchFamily="49" charset="-122"/>
              <a:ea typeface="黑体" panose="02010609060101010101" pitchFamily="49"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400" fill="hold"/>
                                        <p:tgtEl>
                                          <p:spTgt spid="7"/>
                                        </p:tgtEl>
                                        <p:attrNameLst>
                                          <p:attrName>ppt_x</p:attrName>
                                        </p:attrNameLst>
                                      </p:cBhvr>
                                      <p:tavLst>
                                        <p:tav tm="0">
                                          <p:val>
                                            <p:strVal val="0-#ppt_w/2"/>
                                          </p:val>
                                        </p:tav>
                                        <p:tav tm="100000">
                                          <p:val>
                                            <p:strVal val="#ppt_x"/>
                                          </p:val>
                                        </p:tav>
                                      </p:tavLst>
                                    </p:anim>
                                    <p:anim calcmode="lin" valueType="num">
                                      <p:cBhvr additive="base">
                                        <p:cTn id="8" dur="400" fill="hold"/>
                                        <p:tgtEl>
                                          <p:spTgt spid="7"/>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41" presetClass="entr" presetSubtype="0" fill="hold" grpId="0" nodeType="afterEffect">
                                  <p:stCondLst>
                                    <p:cond delay="0"/>
                                  </p:stCondLst>
                                  <p:iterate type="lt">
                                    <p:tmPct val="10000"/>
                                  </p:iterate>
                                  <p:childTnLst>
                                    <p:set>
                                      <p:cBhvr>
                                        <p:cTn id="11" dur="1" fill="hold">
                                          <p:stCondLst>
                                            <p:cond delay="0"/>
                                          </p:stCondLst>
                                        </p:cTn>
                                        <p:tgtEl>
                                          <p:spTgt spid="10"/>
                                        </p:tgtEl>
                                        <p:attrNameLst>
                                          <p:attrName>style.visibility</p:attrName>
                                        </p:attrNameLst>
                                      </p:cBhvr>
                                      <p:to>
                                        <p:strVal val="visible"/>
                                      </p:to>
                                    </p:set>
                                    <p:anim calcmode="lin" valueType="num">
                                      <p:cBhvr>
                                        <p:cTn id="12" dur="400" fill="hold"/>
                                        <p:tgtEl>
                                          <p:spTgt spid="10"/>
                                        </p:tgtEl>
                                        <p:attrNameLst>
                                          <p:attrName>ppt_x</p:attrName>
                                        </p:attrNameLst>
                                      </p:cBhvr>
                                      <p:tavLst>
                                        <p:tav tm="0">
                                          <p:val>
                                            <p:strVal val="#ppt_x"/>
                                          </p:val>
                                        </p:tav>
                                        <p:tav tm="50000">
                                          <p:val>
                                            <p:strVal val="#ppt_x+.1"/>
                                          </p:val>
                                        </p:tav>
                                        <p:tav tm="100000">
                                          <p:val>
                                            <p:strVal val="#ppt_x"/>
                                          </p:val>
                                        </p:tav>
                                      </p:tavLst>
                                    </p:anim>
                                    <p:anim calcmode="lin" valueType="num">
                                      <p:cBhvr>
                                        <p:cTn id="13" dur="400" fill="hold"/>
                                        <p:tgtEl>
                                          <p:spTgt spid="10"/>
                                        </p:tgtEl>
                                        <p:attrNameLst>
                                          <p:attrName>ppt_y</p:attrName>
                                        </p:attrNameLst>
                                      </p:cBhvr>
                                      <p:tavLst>
                                        <p:tav tm="0">
                                          <p:val>
                                            <p:strVal val="#ppt_y"/>
                                          </p:val>
                                        </p:tav>
                                        <p:tav tm="100000">
                                          <p:val>
                                            <p:strVal val="#ppt_y"/>
                                          </p:val>
                                        </p:tav>
                                      </p:tavLst>
                                    </p:anim>
                                    <p:anim calcmode="lin" valueType="num">
                                      <p:cBhvr>
                                        <p:cTn id="14" dur="400" fill="hold"/>
                                        <p:tgtEl>
                                          <p:spTgt spid="10"/>
                                        </p:tgtEl>
                                        <p:attrNameLst>
                                          <p:attrName>ppt_h</p:attrName>
                                        </p:attrNameLst>
                                      </p:cBhvr>
                                      <p:tavLst>
                                        <p:tav tm="0">
                                          <p:val>
                                            <p:strVal val="#ppt_h/10"/>
                                          </p:val>
                                        </p:tav>
                                        <p:tav tm="50000">
                                          <p:val>
                                            <p:strVal val="#ppt_h+.01"/>
                                          </p:val>
                                        </p:tav>
                                        <p:tav tm="100000">
                                          <p:val>
                                            <p:strVal val="#ppt_h"/>
                                          </p:val>
                                        </p:tav>
                                      </p:tavLst>
                                    </p:anim>
                                    <p:anim calcmode="lin" valueType="num">
                                      <p:cBhvr>
                                        <p:cTn id="15" dur="400" fill="hold"/>
                                        <p:tgtEl>
                                          <p:spTgt spid="10"/>
                                        </p:tgtEl>
                                        <p:attrNameLst>
                                          <p:attrName>ppt_w</p:attrName>
                                        </p:attrNameLst>
                                      </p:cBhvr>
                                      <p:tavLst>
                                        <p:tav tm="0">
                                          <p:val>
                                            <p:strVal val="#ppt_w/10"/>
                                          </p:val>
                                        </p:tav>
                                        <p:tav tm="50000">
                                          <p:val>
                                            <p:strVal val="#ppt_w+.01"/>
                                          </p:val>
                                        </p:tav>
                                        <p:tav tm="100000">
                                          <p:val>
                                            <p:strVal val="#ppt_w"/>
                                          </p:val>
                                        </p:tav>
                                      </p:tavLst>
                                    </p:anim>
                                    <p:animEffect transition="in" filter="fade">
                                      <p:cBhvr>
                                        <p:cTn id="16" dur="400" tmFilter="0,0; .5, 1; 1, 1"/>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utoUpdateAnimBg="0"/>
    </p:bld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p:nvPr>
        </p:nvSpPr>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13_空白">
    <p:spTree>
      <p:nvGrpSpPr>
        <p:cNvPr id="1" name=""/>
        <p:cNvGrpSpPr/>
        <p:nvPr/>
      </p:nvGrpSpPr>
      <p:grpSpPr>
        <a:xfrm>
          <a:off x="0" y="0"/>
          <a:ext cx="0" cy="0"/>
          <a:chOff x="0" y="0"/>
          <a:chExt cx="0" cy="0"/>
        </a:xfrm>
      </p:grpSpPr>
      <p:sp>
        <p:nvSpPr>
          <p:cNvPr id="7" name="Freeform 5"/>
          <p:cNvSpPr/>
          <p:nvPr userDrawn="1"/>
        </p:nvSpPr>
        <p:spPr bwMode="auto">
          <a:xfrm>
            <a:off x="173038" y="248826"/>
            <a:ext cx="1198562" cy="409575"/>
          </a:xfrm>
          <a:custGeom>
            <a:avLst/>
            <a:gdLst>
              <a:gd name="T0" fmla="*/ 33414437 w 1889"/>
              <a:gd name="T1" fmla="*/ 0 h 638"/>
              <a:gd name="T2" fmla="*/ 670303254 w 1889"/>
              <a:gd name="T3" fmla="*/ 0 h 638"/>
              <a:gd name="T4" fmla="*/ 704120595 w 1889"/>
              <a:gd name="T5" fmla="*/ 34205932 h 638"/>
              <a:gd name="T6" fmla="*/ 704120595 w 1889"/>
              <a:gd name="T7" fmla="*/ 79539722 h 638"/>
              <a:gd name="T8" fmla="*/ 729483284 w 1889"/>
              <a:gd name="T9" fmla="*/ 102618438 h 638"/>
              <a:gd name="T10" fmla="*/ 760482196 w 1889"/>
              <a:gd name="T11" fmla="*/ 131467155 h 638"/>
              <a:gd name="T12" fmla="*/ 729483284 w 1889"/>
              <a:gd name="T13" fmla="*/ 160315230 h 638"/>
              <a:gd name="T14" fmla="*/ 704120595 w 1889"/>
              <a:gd name="T15" fmla="*/ 183806090 h 638"/>
              <a:gd name="T16" fmla="*/ 704120595 w 1889"/>
              <a:gd name="T17" fmla="*/ 228727737 h 638"/>
              <a:gd name="T18" fmla="*/ 670303254 w 1889"/>
              <a:gd name="T19" fmla="*/ 262933669 h 638"/>
              <a:gd name="T20" fmla="*/ 33414437 w 1889"/>
              <a:gd name="T21" fmla="*/ 262933669 h 638"/>
              <a:gd name="T22" fmla="*/ 0 w 1889"/>
              <a:gd name="T23" fmla="*/ 228727737 h 638"/>
              <a:gd name="T24" fmla="*/ 0 w 1889"/>
              <a:gd name="T25" fmla="*/ 34205932 h 638"/>
              <a:gd name="T26" fmla="*/ 33414437 w 1889"/>
              <a:gd name="T27" fmla="*/ 0 h 638"/>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889" h="638">
                <a:moveTo>
                  <a:pt x="83" y="0"/>
                </a:moveTo>
                <a:lnTo>
                  <a:pt x="1665" y="0"/>
                </a:lnTo>
                <a:cubicBezTo>
                  <a:pt x="1711" y="0"/>
                  <a:pt x="1749" y="37"/>
                  <a:pt x="1749" y="83"/>
                </a:cubicBezTo>
                <a:lnTo>
                  <a:pt x="1749" y="193"/>
                </a:lnTo>
                <a:lnTo>
                  <a:pt x="1812" y="249"/>
                </a:lnTo>
                <a:lnTo>
                  <a:pt x="1889" y="319"/>
                </a:lnTo>
                <a:lnTo>
                  <a:pt x="1812" y="389"/>
                </a:lnTo>
                <a:lnTo>
                  <a:pt x="1749" y="446"/>
                </a:lnTo>
                <a:lnTo>
                  <a:pt x="1749" y="555"/>
                </a:lnTo>
                <a:cubicBezTo>
                  <a:pt x="1749" y="601"/>
                  <a:pt x="1711" y="638"/>
                  <a:pt x="1665" y="638"/>
                </a:cubicBezTo>
                <a:lnTo>
                  <a:pt x="83" y="638"/>
                </a:lnTo>
                <a:cubicBezTo>
                  <a:pt x="37" y="638"/>
                  <a:pt x="0" y="601"/>
                  <a:pt x="0" y="555"/>
                </a:cubicBezTo>
                <a:lnTo>
                  <a:pt x="0" y="83"/>
                </a:lnTo>
                <a:cubicBezTo>
                  <a:pt x="0" y="37"/>
                  <a:pt x="37" y="0"/>
                  <a:pt x="83" y="0"/>
                </a:cubicBezTo>
                <a:close/>
              </a:path>
            </a:pathLst>
          </a:custGeom>
          <a:solidFill>
            <a:schemeClr val="tx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10" name="TextBox 39"/>
          <p:cNvSpPr txBox="1">
            <a:spLocks noChangeArrowheads="1"/>
          </p:cNvSpPr>
          <p:nvPr userDrawn="1"/>
        </p:nvSpPr>
        <p:spPr bwMode="auto">
          <a:xfrm>
            <a:off x="1390650" y="169476"/>
            <a:ext cx="269817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000">
                <a:solidFill>
                  <a:schemeClr val="accent2"/>
                </a:solidFill>
                <a:latin typeface="Arial" panose="020B0604020202020204" pitchFamily="34" charset="0"/>
                <a:ea typeface="微软雅黑" panose="020B0503020204020204" pitchFamily="34" charset="-122"/>
              </a:defRPr>
            </a:lvl1pPr>
            <a:lvl2pPr marL="742950" indent="-285750">
              <a:spcBef>
                <a:spcPct val="20000"/>
              </a:spcBef>
              <a:buChar char="–"/>
              <a:defRPr sz="2000">
                <a:solidFill>
                  <a:schemeClr val="accent2"/>
                </a:solidFill>
                <a:latin typeface="Arial" panose="020B0604020202020204" pitchFamily="34" charset="0"/>
                <a:ea typeface="仿宋_GB2312" panose="02010609030101010101" pitchFamily="1"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lgn="l" eaLnBrk="1" hangingPunct="1">
              <a:spcBef>
                <a:spcPct val="0"/>
              </a:spcBef>
              <a:buFontTx/>
              <a:buNone/>
            </a:pPr>
            <a:r>
              <a:rPr lang="en-US" altLang="zh-CN" sz="2800" dirty="0">
                <a:latin typeface="黑体" panose="02010609060101010101" pitchFamily="49" charset="-122"/>
                <a:ea typeface="黑体" panose="02010609060101010101" pitchFamily="49" charset="-122"/>
              </a:rPr>
              <a:t>【</a:t>
            </a:r>
            <a:r>
              <a:rPr lang="zh-CN" altLang="en-US" sz="2800" dirty="0">
                <a:latin typeface="黑体" panose="02010609060101010101" pitchFamily="49" charset="-122"/>
                <a:ea typeface="黑体" panose="02010609060101010101" pitchFamily="49" charset="-122"/>
              </a:rPr>
              <a:t>知识框架图</a:t>
            </a:r>
            <a:r>
              <a:rPr lang="en-US" altLang="zh-CN" sz="2800" dirty="0">
                <a:latin typeface="黑体" panose="02010609060101010101" pitchFamily="49" charset="-122"/>
                <a:ea typeface="黑体" panose="02010609060101010101" pitchFamily="49" charset="-122"/>
              </a:rPr>
              <a:t>】</a:t>
            </a:r>
            <a:endParaRPr lang="zh-CN" altLang="en-US" sz="2800" dirty="0">
              <a:latin typeface="黑体" panose="02010609060101010101" pitchFamily="49" charset="-122"/>
              <a:ea typeface="黑体" panose="02010609060101010101" pitchFamily="49"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400" fill="hold"/>
                                        <p:tgtEl>
                                          <p:spTgt spid="7"/>
                                        </p:tgtEl>
                                        <p:attrNameLst>
                                          <p:attrName>ppt_x</p:attrName>
                                        </p:attrNameLst>
                                      </p:cBhvr>
                                      <p:tavLst>
                                        <p:tav tm="0">
                                          <p:val>
                                            <p:strVal val="0-#ppt_w/2"/>
                                          </p:val>
                                        </p:tav>
                                        <p:tav tm="100000">
                                          <p:val>
                                            <p:strVal val="#ppt_x"/>
                                          </p:val>
                                        </p:tav>
                                      </p:tavLst>
                                    </p:anim>
                                    <p:anim calcmode="lin" valueType="num">
                                      <p:cBhvr additive="base">
                                        <p:cTn id="8" dur="400" fill="hold"/>
                                        <p:tgtEl>
                                          <p:spTgt spid="7"/>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41" presetClass="entr" presetSubtype="0" fill="hold" grpId="0" nodeType="afterEffect">
                                  <p:stCondLst>
                                    <p:cond delay="0"/>
                                  </p:stCondLst>
                                  <p:iterate type="lt">
                                    <p:tmPct val="10000"/>
                                  </p:iterate>
                                  <p:childTnLst>
                                    <p:set>
                                      <p:cBhvr>
                                        <p:cTn id="11" dur="1" fill="hold">
                                          <p:stCondLst>
                                            <p:cond delay="0"/>
                                          </p:stCondLst>
                                        </p:cTn>
                                        <p:tgtEl>
                                          <p:spTgt spid="10"/>
                                        </p:tgtEl>
                                        <p:attrNameLst>
                                          <p:attrName>style.visibility</p:attrName>
                                        </p:attrNameLst>
                                      </p:cBhvr>
                                      <p:to>
                                        <p:strVal val="visible"/>
                                      </p:to>
                                    </p:set>
                                    <p:anim calcmode="lin" valueType="num">
                                      <p:cBhvr>
                                        <p:cTn id="12" dur="400" fill="hold"/>
                                        <p:tgtEl>
                                          <p:spTgt spid="10"/>
                                        </p:tgtEl>
                                        <p:attrNameLst>
                                          <p:attrName>ppt_x</p:attrName>
                                        </p:attrNameLst>
                                      </p:cBhvr>
                                      <p:tavLst>
                                        <p:tav tm="0">
                                          <p:val>
                                            <p:strVal val="#ppt_x"/>
                                          </p:val>
                                        </p:tav>
                                        <p:tav tm="50000">
                                          <p:val>
                                            <p:strVal val="#ppt_x+.1"/>
                                          </p:val>
                                        </p:tav>
                                        <p:tav tm="100000">
                                          <p:val>
                                            <p:strVal val="#ppt_x"/>
                                          </p:val>
                                        </p:tav>
                                      </p:tavLst>
                                    </p:anim>
                                    <p:anim calcmode="lin" valueType="num">
                                      <p:cBhvr>
                                        <p:cTn id="13" dur="400" fill="hold"/>
                                        <p:tgtEl>
                                          <p:spTgt spid="10"/>
                                        </p:tgtEl>
                                        <p:attrNameLst>
                                          <p:attrName>ppt_y</p:attrName>
                                        </p:attrNameLst>
                                      </p:cBhvr>
                                      <p:tavLst>
                                        <p:tav tm="0">
                                          <p:val>
                                            <p:strVal val="#ppt_y"/>
                                          </p:val>
                                        </p:tav>
                                        <p:tav tm="100000">
                                          <p:val>
                                            <p:strVal val="#ppt_y"/>
                                          </p:val>
                                        </p:tav>
                                      </p:tavLst>
                                    </p:anim>
                                    <p:anim calcmode="lin" valueType="num">
                                      <p:cBhvr>
                                        <p:cTn id="14" dur="400" fill="hold"/>
                                        <p:tgtEl>
                                          <p:spTgt spid="10"/>
                                        </p:tgtEl>
                                        <p:attrNameLst>
                                          <p:attrName>ppt_h</p:attrName>
                                        </p:attrNameLst>
                                      </p:cBhvr>
                                      <p:tavLst>
                                        <p:tav tm="0">
                                          <p:val>
                                            <p:strVal val="#ppt_h/10"/>
                                          </p:val>
                                        </p:tav>
                                        <p:tav tm="50000">
                                          <p:val>
                                            <p:strVal val="#ppt_h+.01"/>
                                          </p:val>
                                        </p:tav>
                                        <p:tav tm="100000">
                                          <p:val>
                                            <p:strVal val="#ppt_h"/>
                                          </p:val>
                                        </p:tav>
                                      </p:tavLst>
                                    </p:anim>
                                    <p:anim calcmode="lin" valueType="num">
                                      <p:cBhvr>
                                        <p:cTn id="15" dur="400" fill="hold"/>
                                        <p:tgtEl>
                                          <p:spTgt spid="10"/>
                                        </p:tgtEl>
                                        <p:attrNameLst>
                                          <p:attrName>ppt_w</p:attrName>
                                        </p:attrNameLst>
                                      </p:cBhvr>
                                      <p:tavLst>
                                        <p:tav tm="0">
                                          <p:val>
                                            <p:strVal val="#ppt_w/10"/>
                                          </p:val>
                                        </p:tav>
                                        <p:tav tm="50000">
                                          <p:val>
                                            <p:strVal val="#ppt_w+.01"/>
                                          </p:val>
                                        </p:tav>
                                        <p:tav tm="100000">
                                          <p:val>
                                            <p:strVal val="#ppt_w"/>
                                          </p:val>
                                        </p:tav>
                                      </p:tavLst>
                                    </p:anim>
                                    <p:animEffect transition="in" filter="fade">
                                      <p:cBhvr>
                                        <p:cTn id="16" dur="400" tmFilter="0,0; .5, 1; 1, 1"/>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utoUpdateAnimBg="0"/>
    </p:bld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5_空白">
    <p:spTree>
      <p:nvGrpSpPr>
        <p:cNvPr id="1" name=""/>
        <p:cNvGrpSpPr/>
        <p:nvPr/>
      </p:nvGrpSpPr>
      <p:grpSpPr>
        <a:xfrm>
          <a:off x="0" y="0"/>
          <a:ext cx="0" cy="0"/>
          <a:chOff x="0" y="0"/>
          <a:chExt cx="0" cy="0"/>
        </a:xfrm>
      </p:grpSpPr>
      <p:sp>
        <p:nvSpPr>
          <p:cNvPr id="7" name="Freeform 5"/>
          <p:cNvSpPr/>
          <p:nvPr userDrawn="1"/>
        </p:nvSpPr>
        <p:spPr bwMode="auto">
          <a:xfrm>
            <a:off x="173038" y="248826"/>
            <a:ext cx="1198562" cy="409575"/>
          </a:xfrm>
          <a:custGeom>
            <a:avLst/>
            <a:gdLst>
              <a:gd name="T0" fmla="*/ 33414437 w 1889"/>
              <a:gd name="T1" fmla="*/ 0 h 638"/>
              <a:gd name="T2" fmla="*/ 670303254 w 1889"/>
              <a:gd name="T3" fmla="*/ 0 h 638"/>
              <a:gd name="T4" fmla="*/ 704120595 w 1889"/>
              <a:gd name="T5" fmla="*/ 34205932 h 638"/>
              <a:gd name="T6" fmla="*/ 704120595 w 1889"/>
              <a:gd name="T7" fmla="*/ 79539722 h 638"/>
              <a:gd name="T8" fmla="*/ 729483284 w 1889"/>
              <a:gd name="T9" fmla="*/ 102618438 h 638"/>
              <a:gd name="T10" fmla="*/ 760482196 w 1889"/>
              <a:gd name="T11" fmla="*/ 131467155 h 638"/>
              <a:gd name="T12" fmla="*/ 729483284 w 1889"/>
              <a:gd name="T13" fmla="*/ 160315230 h 638"/>
              <a:gd name="T14" fmla="*/ 704120595 w 1889"/>
              <a:gd name="T15" fmla="*/ 183806090 h 638"/>
              <a:gd name="T16" fmla="*/ 704120595 w 1889"/>
              <a:gd name="T17" fmla="*/ 228727737 h 638"/>
              <a:gd name="T18" fmla="*/ 670303254 w 1889"/>
              <a:gd name="T19" fmla="*/ 262933669 h 638"/>
              <a:gd name="T20" fmla="*/ 33414437 w 1889"/>
              <a:gd name="T21" fmla="*/ 262933669 h 638"/>
              <a:gd name="T22" fmla="*/ 0 w 1889"/>
              <a:gd name="T23" fmla="*/ 228727737 h 638"/>
              <a:gd name="T24" fmla="*/ 0 w 1889"/>
              <a:gd name="T25" fmla="*/ 34205932 h 638"/>
              <a:gd name="T26" fmla="*/ 33414437 w 1889"/>
              <a:gd name="T27" fmla="*/ 0 h 638"/>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889" h="638">
                <a:moveTo>
                  <a:pt x="83" y="0"/>
                </a:moveTo>
                <a:lnTo>
                  <a:pt x="1665" y="0"/>
                </a:lnTo>
                <a:cubicBezTo>
                  <a:pt x="1711" y="0"/>
                  <a:pt x="1749" y="37"/>
                  <a:pt x="1749" y="83"/>
                </a:cubicBezTo>
                <a:lnTo>
                  <a:pt x="1749" y="193"/>
                </a:lnTo>
                <a:lnTo>
                  <a:pt x="1812" y="249"/>
                </a:lnTo>
                <a:lnTo>
                  <a:pt x="1889" y="319"/>
                </a:lnTo>
                <a:lnTo>
                  <a:pt x="1812" y="389"/>
                </a:lnTo>
                <a:lnTo>
                  <a:pt x="1749" y="446"/>
                </a:lnTo>
                <a:lnTo>
                  <a:pt x="1749" y="555"/>
                </a:lnTo>
                <a:cubicBezTo>
                  <a:pt x="1749" y="601"/>
                  <a:pt x="1711" y="638"/>
                  <a:pt x="1665" y="638"/>
                </a:cubicBezTo>
                <a:lnTo>
                  <a:pt x="83" y="638"/>
                </a:lnTo>
                <a:cubicBezTo>
                  <a:pt x="37" y="638"/>
                  <a:pt x="0" y="601"/>
                  <a:pt x="0" y="555"/>
                </a:cubicBezTo>
                <a:lnTo>
                  <a:pt x="0" y="83"/>
                </a:lnTo>
                <a:cubicBezTo>
                  <a:pt x="0" y="37"/>
                  <a:pt x="37" y="0"/>
                  <a:pt x="83" y="0"/>
                </a:cubicBezTo>
                <a:close/>
              </a:path>
            </a:pathLst>
          </a:custGeom>
          <a:solidFill>
            <a:schemeClr val="tx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400" fill="hold"/>
                                        <p:tgtEl>
                                          <p:spTgt spid="7"/>
                                        </p:tgtEl>
                                        <p:attrNameLst>
                                          <p:attrName>ppt_x</p:attrName>
                                        </p:attrNameLst>
                                      </p:cBhvr>
                                      <p:tavLst>
                                        <p:tav tm="0">
                                          <p:val>
                                            <p:strVal val="0-#ppt_w/2"/>
                                          </p:val>
                                        </p:tav>
                                        <p:tav tm="100000">
                                          <p:val>
                                            <p:strVal val="#ppt_x"/>
                                          </p:val>
                                        </p:tav>
                                      </p:tavLst>
                                    </p:anim>
                                    <p:anim calcmode="lin" valueType="num">
                                      <p:cBhvr additive="base">
                                        <p:cTn id="8" dur="4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6_空白">
    <p:spTree>
      <p:nvGrpSpPr>
        <p:cNvPr id="1" name=""/>
        <p:cNvGrpSpPr/>
        <p:nvPr/>
      </p:nvGrpSpPr>
      <p:grpSpPr>
        <a:xfrm>
          <a:off x="0" y="0"/>
          <a:ext cx="0" cy="0"/>
          <a:chOff x="0" y="0"/>
          <a:chExt cx="0" cy="0"/>
        </a:xfrm>
      </p:grpSpPr>
      <p:sp>
        <p:nvSpPr>
          <p:cNvPr id="7" name="Freeform 5"/>
          <p:cNvSpPr/>
          <p:nvPr userDrawn="1"/>
        </p:nvSpPr>
        <p:spPr bwMode="auto">
          <a:xfrm>
            <a:off x="173038" y="248826"/>
            <a:ext cx="1198562" cy="409575"/>
          </a:xfrm>
          <a:custGeom>
            <a:avLst/>
            <a:gdLst>
              <a:gd name="T0" fmla="*/ 33414437 w 1889"/>
              <a:gd name="T1" fmla="*/ 0 h 638"/>
              <a:gd name="T2" fmla="*/ 670303254 w 1889"/>
              <a:gd name="T3" fmla="*/ 0 h 638"/>
              <a:gd name="T4" fmla="*/ 704120595 w 1889"/>
              <a:gd name="T5" fmla="*/ 34205932 h 638"/>
              <a:gd name="T6" fmla="*/ 704120595 w 1889"/>
              <a:gd name="T7" fmla="*/ 79539722 h 638"/>
              <a:gd name="T8" fmla="*/ 729483284 w 1889"/>
              <a:gd name="T9" fmla="*/ 102618438 h 638"/>
              <a:gd name="T10" fmla="*/ 760482196 w 1889"/>
              <a:gd name="T11" fmla="*/ 131467155 h 638"/>
              <a:gd name="T12" fmla="*/ 729483284 w 1889"/>
              <a:gd name="T13" fmla="*/ 160315230 h 638"/>
              <a:gd name="T14" fmla="*/ 704120595 w 1889"/>
              <a:gd name="T15" fmla="*/ 183806090 h 638"/>
              <a:gd name="T16" fmla="*/ 704120595 w 1889"/>
              <a:gd name="T17" fmla="*/ 228727737 h 638"/>
              <a:gd name="T18" fmla="*/ 670303254 w 1889"/>
              <a:gd name="T19" fmla="*/ 262933669 h 638"/>
              <a:gd name="T20" fmla="*/ 33414437 w 1889"/>
              <a:gd name="T21" fmla="*/ 262933669 h 638"/>
              <a:gd name="T22" fmla="*/ 0 w 1889"/>
              <a:gd name="T23" fmla="*/ 228727737 h 638"/>
              <a:gd name="T24" fmla="*/ 0 w 1889"/>
              <a:gd name="T25" fmla="*/ 34205932 h 638"/>
              <a:gd name="T26" fmla="*/ 33414437 w 1889"/>
              <a:gd name="T27" fmla="*/ 0 h 638"/>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889" h="638">
                <a:moveTo>
                  <a:pt x="83" y="0"/>
                </a:moveTo>
                <a:lnTo>
                  <a:pt x="1665" y="0"/>
                </a:lnTo>
                <a:cubicBezTo>
                  <a:pt x="1711" y="0"/>
                  <a:pt x="1749" y="37"/>
                  <a:pt x="1749" y="83"/>
                </a:cubicBezTo>
                <a:lnTo>
                  <a:pt x="1749" y="193"/>
                </a:lnTo>
                <a:lnTo>
                  <a:pt x="1812" y="249"/>
                </a:lnTo>
                <a:lnTo>
                  <a:pt x="1889" y="319"/>
                </a:lnTo>
                <a:lnTo>
                  <a:pt x="1812" y="389"/>
                </a:lnTo>
                <a:lnTo>
                  <a:pt x="1749" y="446"/>
                </a:lnTo>
                <a:lnTo>
                  <a:pt x="1749" y="555"/>
                </a:lnTo>
                <a:cubicBezTo>
                  <a:pt x="1749" y="601"/>
                  <a:pt x="1711" y="638"/>
                  <a:pt x="1665" y="638"/>
                </a:cubicBezTo>
                <a:lnTo>
                  <a:pt x="83" y="638"/>
                </a:lnTo>
                <a:cubicBezTo>
                  <a:pt x="37" y="638"/>
                  <a:pt x="0" y="601"/>
                  <a:pt x="0" y="555"/>
                </a:cubicBezTo>
                <a:lnTo>
                  <a:pt x="0" y="83"/>
                </a:lnTo>
                <a:cubicBezTo>
                  <a:pt x="0" y="37"/>
                  <a:pt x="37" y="0"/>
                  <a:pt x="83" y="0"/>
                </a:cubicBezTo>
                <a:close/>
              </a:path>
            </a:pathLst>
          </a:custGeom>
          <a:solidFill>
            <a:schemeClr val="tx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10" name="TextBox 39"/>
          <p:cNvSpPr txBox="1">
            <a:spLocks noChangeArrowheads="1"/>
          </p:cNvSpPr>
          <p:nvPr userDrawn="1"/>
        </p:nvSpPr>
        <p:spPr bwMode="auto">
          <a:xfrm>
            <a:off x="1390650" y="169476"/>
            <a:ext cx="902811"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000">
                <a:solidFill>
                  <a:schemeClr val="accent2"/>
                </a:solidFill>
                <a:latin typeface="Arial" panose="020B0604020202020204" pitchFamily="34" charset="0"/>
                <a:ea typeface="微软雅黑" panose="020B0503020204020204" pitchFamily="34" charset="-122"/>
              </a:defRPr>
            </a:lvl1pPr>
            <a:lvl2pPr marL="742950" indent="-285750">
              <a:spcBef>
                <a:spcPct val="20000"/>
              </a:spcBef>
              <a:buChar char="–"/>
              <a:defRPr sz="2000">
                <a:solidFill>
                  <a:schemeClr val="accent2"/>
                </a:solidFill>
                <a:latin typeface="Arial" panose="020B0604020202020204" pitchFamily="34" charset="0"/>
                <a:ea typeface="仿宋_GB2312" panose="02010609030101010101" pitchFamily="1"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lgn="l" eaLnBrk="1" hangingPunct="1">
              <a:spcBef>
                <a:spcPct val="0"/>
              </a:spcBef>
              <a:buFontTx/>
              <a:buNone/>
            </a:pPr>
            <a:r>
              <a:rPr lang="zh-CN" altLang="en-US" sz="2800" dirty="0">
                <a:latin typeface="黑体" panose="02010609060101010101" pitchFamily="49" charset="-122"/>
                <a:ea typeface="黑体" panose="02010609060101010101" pitchFamily="49" charset="-122"/>
              </a:rPr>
              <a:t>引例</a:t>
            </a:r>
            <a:endParaRPr lang="zh-CN" altLang="en-US" sz="2800" dirty="0">
              <a:latin typeface="黑体" panose="02010609060101010101" pitchFamily="49" charset="-122"/>
              <a:ea typeface="黑体" panose="02010609060101010101" pitchFamily="49"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400" fill="hold"/>
                                        <p:tgtEl>
                                          <p:spTgt spid="7"/>
                                        </p:tgtEl>
                                        <p:attrNameLst>
                                          <p:attrName>ppt_x</p:attrName>
                                        </p:attrNameLst>
                                      </p:cBhvr>
                                      <p:tavLst>
                                        <p:tav tm="0">
                                          <p:val>
                                            <p:strVal val="0-#ppt_w/2"/>
                                          </p:val>
                                        </p:tav>
                                        <p:tav tm="100000">
                                          <p:val>
                                            <p:strVal val="#ppt_x"/>
                                          </p:val>
                                        </p:tav>
                                      </p:tavLst>
                                    </p:anim>
                                    <p:anim calcmode="lin" valueType="num">
                                      <p:cBhvr additive="base">
                                        <p:cTn id="8" dur="400" fill="hold"/>
                                        <p:tgtEl>
                                          <p:spTgt spid="7"/>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41" presetClass="entr" presetSubtype="0" fill="hold" grpId="0" nodeType="afterEffect">
                                  <p:stCondLst>
                                    <p:cond delay="0"/>
                                  </p:stCondLst>
                                  <p:iterate type="lt">
                                    <p:tmPct val="10000"/>
                                  </p:iterate>
                                  <p:childTnLst>
                                    <p:set>
                                      <p:cBhvr>
                                        <p:cTn id="11" dur="1" fill="hold">
                                          <p:stCondLst>
                                            <p:cond delay="0"/>
                                          </p:stCondLst>
                                        </p:cTn>
                                        <p:tgtEl>
                                          <p:spTgt spid="10"/>
                                        </p:tgtEl>
                                        <p:attrNameLst>
                                          <p:attrName>style.visibility</p:attrName>
                                        </p:attrNameLst>
                                      </p:cBhvr>
                                      <p:to>
                                        <p:strVal val="visible"/>
                                      </p:to>
                                    </p:set>
                                    <p:anim calcmode="lin" valueType="num">
                                      <p:cBhvr>
                                        <p:cTn id="12" dur="400" fill="hold"/>
                                        <p:tgtEl>
                                          <p:spTgt spid="10"/>
                                        </p:tgtEl>
                                        <p:attrNameLst>
                                          <p:attrName>ppt_x</p:attrName>
                                        </p:attrNameLst>
                                      </p:cBhvr>
                                      <p:tavLst>
                                        <p:tav tm="0">
                                          <p:val>
                                            <p:strVal val="#ppt_x"/>
                                          </p:val>
                                        </p:tav>
                                        <p:tav tm="50000">
                                          <p:val>
                                            <p:strVal val="#ppt_x+.1"/>
                                          </p:val>
                                        </p:tav>
                                        <p:tav tm="100000">
                                          <p:val>
                                            <p:strVal val="#ppt_x"/>
                                          </p:val>
                                        </p:tav>
                                      </p:tavLst>
                                    </p:anim>
                                    <p:anim calcmode="lin" valueType="num">
                                      <p:cBhvr>
                                        <p:cTn id="13" dur="400" fill="hold"/>
                                        <p:tgtEl>
                                          <p:spTgt spid="10"/>
                                        </p:tgtEl>
                                        <p:attrNameLst>
                                          <p:attrName>ppt_y</p:attrName>
                                        </p:attrNameLst>
                                      </p:cBhvr>
                                      <p:tavLst>
                                        <p:tav tm="0">
                                          <p:val>
                                            <p:strVal val="#ppt_y"/>
                                          </p:val>
                                        </p:tav>
                                        <p:tav tm="100000">
                                          <p:val>
                                            <p:strVal val="#ppt_y"/>
                                          </p:val>
                                        </p:tav>
                                      </p:tavLst>
                                    </p:anim>
                                    <p:anim calcmode="lin" valueType="num">
                                      <p:cBhvr>
                                        <p:cTn id="14" dur="400" fill="hold"/>
                                        <p:tgtEl>
                                          <p:spTgt spid="10"/>
                                        </p:tgtEl>
                                        <p:attrNameLst>
                                          <p:attrName>ppt_h</p:attrName>
                                        </p:attrNameLst>
                                      </p:cBhvr>
                                      <p:tavLst>
                                        <p:tav tm="0">
                                          <p:val>
                                            <p:strVal val="#ppt_h/10"/>
                                          </p:val>
                                        </p:tav>
                                        <p:tav tm="50000">
                                          <p:val>
                                            <p:strVal val="#ppt_h+.01"/>
                                          </p:val>
                                        </p:tav>
                                        <p:tav tm="100000">
                                          <p:val>
                                            <p:strVal val="#ppt_h"/>
                                          </p:val>
                                        </p:tav>
                                      </p:tavLst>
                                    </p:anim>
                                    <p:anim calcmode="lin" valueType="num">
                                      <p:cBhvr>
                                        <p:cTn id="15" dur="400" fill="hold"/>
                                        <p:tgtEl>
                                          <p:spTgt spid="10"/>
                                        </p:tgtEl>
                                        <p:attrNameLst>
                                          <p:attrName>ppt_w</p:attrName>
                                        </p:attrNameLst>
                                      </p:cBhvr>
                                      <p:tavLst>
                                        <p:tav tm="0">
                                          <p:val>
                                            <p:strVal val="#ppt_w/10"/>
                                          </p:val>
                                        </p:tav>
                                        <p:tav tm="50000">
                                          <p:val>
                                            <p:strVal val="#ppt_w+.01"/>
                                          </p:val>
                                        </p:tav>
                                        <p:tav tm="100000">
                                          <p:val>
                                            <p:strVal val="#ppt_w"/>
                                          </p:val>
                                        </p:tav>
                                      </p:tavLst>
                                    </p:anim>
                                    <p:animEffect transition="in" filter="fade">
                                      <p:cBhvr>
                                        <p:cTn id="16" dur="400" tmFilter="0,0; .5, 1; 1, 1"/>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utoUpdateAnimBg="0"/>
    </p:bld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4_空白">
    <p:spTree>
      <p:nvGrpSpPr>
        <p:cNvPr id="1" name=""/>
        <p:cNvGrpSpPr/>
        <p:nvPr/>
      </p:nvGrpSpPr>
      <p:grpSpPr>
        <a:xfrm>
          <a:off x="0" y="0"/>
          <a:ext cx="0" cy="0"/>
          <a:chOff x="0" y="0"/>
          <a:chExt cx="0" cy="0"/>
        </a:xfrm>
      </p:grpSpPr>
      <p:sp>
        <p:nvSpPr>
          <p:cNvPr id="2" name="Freeform 5"/>
          <p:cNvSpPr/>
          <p:nvPr userDrawn="1"/>
        </p:nvSpPr>
        <p:spPr bwMode="auto">
          <a:xfrm>
            <a:off x="173038" y="248826"/>
            <a:ext cx="1198562" cy="409575"/>
          </a:xfrm>
          <a:custGeom>
            <a:avLst/>
            <a:gdLst>
              <a:gd name="T0" fmla="*/ 33414437 w 1889"/>
              <a:gd name="T1" fmla="*/ 0 h 638"/>
              <a:gd name="T2" fmla="*/ 670303254 w 1889"/>
              <a:gd name="T3" fmla="*/ 0 h 638"/>
              <a:gd name="T4" fmla="*/ 704120595 w 1889"/>
              <a:gd name="T5" fmla="*/ 34205932 h 638"/>
              <a:gd name="T6" fmla="*/ 704120595 w 1889"/>
              <a:gd name="T7" fmla="*/ 79539722 h 638"/>
              <a:gd name="T8" fmla="*/ 729483284 w 1889"/>
              <a:gd name="T9" fmla="*/ 102618438 h 638"/>
              <a:gd name="T10" fmla="*/ 760482196 w 1889"/>
              <a:gd name="T11" fmla="*/ 131467155 h 638"/>
              <a:gd name="T12" fmla="*/ 729483284 w 1889"/>
              <a:gd name="T13" fmla="*/ 160315230 h 638"/>
              <a:gd name="T14" fmla="*/ 704120595 w 1889"/>
              <a:gd name="T15" fmla="*/ 183806090 h 638"/>
              <a:gd name="T16" fmla="*/ 704120595 w 1889"/>
              <a:gd name="T17" fmla="*/ 228727737 h 638"/>
              <a:gd name="T18" fmla="*/ 670303254 w 1889"/>
              <a:gd name="T19" fmla="*/ 262933669 h 638"/>
              <a:gd name="T20" fmla="*/ 33414437 w 1889"/>
              <a:gd name="T21" fmla="*/ 262933669 h 638"/>
              <a:gd name="T22" fmla="*/ 0 w 1889"/>
              <a:gd name="T23" fmla="*/ 228727737 h 638"/>
              <a:gd name="T24" fmla="*/ 0 w 1889"/>
              <a:gd name="T25" fmla="*/ 34205932 h 638"/>
              <a:gd name="T26" fmla="*/ 33414437 w 1889"/>
              <a:gd name="T27" fmla="*/ 0 h 638"/>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889" h="638">
                <a:moveTo>
                  <a:pt x="83" y="0"/>
                </a:moveTo>
                <a:lnTo>
                  <a:pt x="1665" y="0"/>
                </a:lnTo>
                <a:cubicBezTo>
                  <a:pt x="1711" y="0"/>
                  <a:pt x="1749" y="37"/>
                  <a:pt x="1749" y="83"/>
                </a:cubicBezTo>
                <a:lnTo>
                  <a:pt x="1749" y="193"/>
                </a:lnTo>
                <a:lnTo>
                  <a:pt x="1812" y="249"/>
                </a:lnTo>
                <a:lnTo>
                  <a:pt x="1889" y="319"/>
                </a:lnTo>
                <a:lnTo>
                  <a:pt x="1812" y="389"/>
                </a:lnTo>
                <a:lnTo>
                  <a:pt x="1749" y="446"/>
                </a:lnTo>
                <a:lnTo>
                  <a:pt x="1749" y="555"/>
                </a:lnTo>
                <a:cubicBezTo>
                  <a:pt x="1749" y="601"/>
                  <a:pt x="1711" y="638"/>
                  <a:pt x="1665" y="638"/>
                </a:cubicBezTo>
                <a:lnTo>
                  <a:pt x="83" y="638"/>
                </a:lnTo>
                <a:cubicBezTo>
                  <a:pt x="37" y="638"/>
                  <a:pt x="0" y="601"/>
                  <a:pt x="0" y="555"/>
                </a:cubicBezTo>
                <a:lnTo>
                  <a:pt x="0" y="83"/>
                </a:lnTo>
                <a:cubicBezTo>
                  <a:pt x="0" y="37"/>
                  <a:pt x="37" y="0"/>
                  <a:pt x="83" y="0"/>
                </a:cubicBezTo>
                <a:close/>
              </a:path>
            </a:pathLst>
          </a:custGeom>
          <a:solidFill>
            <a:schemeClr val="tx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 name="TextBox 38"/>
          <p:cNvSpPr txBox="1">
            <a:spLocks noChangeArrowheads="1"/>
          </p:cNvSpPr>
          <p:nvPr userDrawn="1"/>
        </p:nvSpPr>
        <p:spPr bwMode="auto">
          <a:xfrm>
            <a:off x="227013" y="220251"/>
            <a:ext cx="1031051"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000">
                <a:solidFill>
                  <a:schemeClr val="accent2"/>
                </a:solidFill>
                <a:latin typeface="Arial" panose="020B0604020202020204" pitchFamily="34" charset="0"/>
                <a:ea typeface="微软雅黑" panose="020B0503020204020204" pitchFamily="34" charset="-122"/>
              </a:defRPr>
            </a:lvl1pPr>
            <a:lvl2pPr marL="742950" indent="-285750">
              <a:spcBef>
                <a:spcPct val="20000"/>
              </a:spcBef>
              <a:buChar char="–"/>
              <a:defRPr sz="2000">
                <a:solidFill>
                  <a:schemeClr val="accent2"/>
                </a:solidFill>
                <a:latin typeface="Arial" panose="020B0604020202020204" pitchFamily="34" charset="0"/>
                <a:ea typeface="仿宋_GB2312" panose="02010609030101010101" pitchFamily="1"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FontTx/>
              <a:buNone/>
            </a:pPr>
            <a:r>
              <a:rPr lang="zh-CN" altLang="en-US" sz="2200" dirty="0">
                <a:solidFill>
                  <a:srgbClr val="FFFFFF"/>
                </a:solidFill>
                <a:latin typeface="黑体" panose="02010609060101010101" pitchFamily="49" charset="-122"/>
                <a:ea typeface="黑体" panose="02010609060101010101" pitchFamily="49" charset="-122"/>
              </a:rPr>
              <a:t>第一节</a:t>
            </a:r>
            <a:endParaRPr lang="zh-CN" altLang="en-US" sz="2200" dirty="0">
              <a:solidFill>
                <a:srgbClr val="FFFFFF"/>
              </a:solidFill>
              <a:latin typeface="黑体" panose="02010609060101010101" pitchFamily="49" charset="-122"/>
              <a:ea typeface="黑体" panose="02010609060101010101" pitchFamily="49" charset="-122"/>
            </a:endParaRPr>
          </a:p>
        </p:txBody>
      </p:sp>
      <p:sp>
        <p:nvSpPr>
          <p:cNvPr id="4" name="TextBox 39"/>
          <p:cNvSpPr txBox="1">
            <a:spLocks noChangeArrowheads="1"/>
          </p:cNvSpPr>
          <p:nvPr userDrawn="1"/>
        </p:nvSpPr>
        <p:spPr bwMode="auto">
          <a:xfrm>
            <a:off x="1390650" y="169476"/>
            <a:ext cx="162095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000">
                <a:solidFill>
                  <a:schemeClr val="accent2"/>
                </a:solidFill>
                <a:latin typeface="Arial" panose="020B0604020202020204" pitchFamily="34" charset="0"/>
                <a:ea typeface="微软雅黑" panose="020B0503020204020204" pitchFamily="34" charset="-122"/>
              </a:defRPr>
            </a:lvl1pPr>
            <a:lvl2pPr marL="742950" indent="-285750">
              <a:spcBef>
                <a:spcPct val="20000"/>
              </a:spcBef>
              <a:buChar char="–"/>
              <a:defRPr sz="2000">
                <a:solidFill>
                  <a:schemeClr val="accent2"/>
                </a:solidFill>
                <a:latin typeface="Arial" panose="020B0604020202020204" pitchFamily="34" charset="0"/>
                <a:ea typeface="仿宋_GB2312" panose="02010609030101010101" pitchFamily="1"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FontTx/>
              <a:buNone/>
            </a:pPr>
            <a:r>
              <a:rPr lang="zh-CN" altLang="en-US" sz="2800" dirty="0">
                <a:latin typeface="+mj-lt"/>
                <a:ea typeface="黑体" panose="02010609060101010101" pitchFamily="49" charset="-122"/>
              </a:rPr>
              <a:t>网络零售</a:t>
            </a:r>
            <a:endParaRPr lang="zh-CN" altLang="en-US" sz="2800" dirty="0">
              <a:latin typeface="+mj-lt"/>
              <a:ea typeface="黑体" panose="02010609060101010101" pitchFamily="49"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400" fill="hold"/>
                                        <p:tgtEl>
                                          <p:spTgt spid="2"/>
                                        </p:tgtEl>
                                        <p:attrNameLst>
                                          <p:attrName>ppt_x</p:attrName>
                                        </p:attrNameLst>
                                      </p:cBhvr>
                                      <p:tavLst>
                                        <p:tav tm="0">
                                          <p:val>
                                            <p:strVal val="0-#ppt_w/2"/>
                                          </p:val>
                                        </p:tav>
                                        <p:tav tm="100000">
                                          <p:val>
                                            <p:strVal val="#ppt_x"/>
                                          </p:val>
                                        </p:tav>
                                      </p:tavLst>
                                    </p:anim>
                                    <p:anim calcmode="lin" valueType="num">
                                      <p:cBhvr additive="base">
                                        <p:cTn id="8" dur="400" fill="hold"/>
                                        <p:tgtEl>
                                          <p:spTgt spid="2"/>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400" fill="hold"/>
                                        <p:tgtEl>
                                          <p:spTgt spid="3"/>
                                        </p:tgtEl>
                                        <p:attrNameLst>
                                          <p:attrName>ppt_x</p:attrName>
                                        </p:attrNameLst>
                                      </p:cBhvr>
                                      <p:tavLst>
                                        <p:tav tm="0">
                                          <p:val>
                                            <p:strVal val="0-#ppt_w/2"/>
                                          </p:val>
                                        </p:tav>
                                        <p:tav tm="100000">
                                          <p:val>
                                            <p:strVal val="#ppt_x"/>
                                          </p:val>
                                        </p:tav>
                                      </p:tavLst>
                                    </p:anim>
                                    <p:anim calcmode="lin" valueType="num">
                                      <p:cBhvr additive="base">
                                        <p:cTn id="12" dur="400" fill="hold"/>
                                        <p:tgtEl>
                                          <p:spTgt spid="3"/>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41" presetClass="entr" presetSubtype="0" fill="hold" grpId="0" nodeType="afterEffect">
                                  <p:stCondLst>
                                    <p:cond delay="0"/>
                                  </p:stCondLst>
                                  <p:iterate type="lt">
                                    <p:tmPct val="10000"/>
                                  </p:iterate>
                                  <p:childTnLst>
                                    <p:set>
                                      <p:cBhvr>
                                        <p:cTn id="15" dur="1" fill="hold">
                                          <p:stCondLst>
                                            <p:cond delay="0"/>
                                          </p:stCondLst>
                                        </p:cTn>
                                        <p:tgtEl>
                                          <p:spTgt spid="4"/>
                                        </p:tgtEl>
                                        <p:attrNameLst>
                                          <p:attrName>style.visibility</p:attrName>
                                        </p:attrNameLst>
                                      </p:cBhvr>
                                      <p:to>
                                        <p:strVal val="visible"/>
                                      </p:to>
                                    </p:set>
                                    <p:anim calcmode="lin" valueType="num">
                                      <p:cBhvr>
                                        <p:cTn id="16" dur="400" fill="hold"/>
                                        <p:tgtEl>
                                          <p:spTgt spid="4"/>
                                        </p:tgtEl>
                                        <p:attrNameLst>
                                          <p:attrName>ppt_x</p:attrName>
                                        </p:attrNameLst>
                                      </p:cBhvr>
                                      <p:tavLst>
                                        <p:tav tm="0">
                                          <p:val>
                                            <p:strVal val="#ppt_x"/>
                                          </p:val>
                                        </p:tav>
                                        <p:tav tm="50000">
                                          <p:val>
                                            <p:strVal val="#ppt_x+.1"/>
                                          </p:val>
                                        </p:tav>
                                        <p:tav tm="100000">
                                          <p:val>
                                            <p:strVal val="#ppt_x"/>
                                          </p:val>
                                        </p:tav>
                                      </p:tavLst>
                                    </p:anim>
                                    <p:anim calcmode="lin" valueType="num">
                                      <p:cBhvr>
                                        <p:cTn id="17" dur="400" fill="hold"/>
                                        <p:tgtEl>
                                          <p:spTgt spid="4"/>
                                        </p:tgtEl>
                                        <p:attrNameLst>
                                          <p:attrName>ppt_y</p:attrName>
                                        </p:attrNameLst>
                                      </p:cBhvr>
                                      <p:tavLst>
                                        <p:tav tm="0">
                                          <p:val>
                                            <p:strVal val="#ppt_y"/>
                                          </p:val>
                                        </p:tav>
                                        <p:tav tm="100000">
                                          <p:val>
                                            <p:strVal val="#ppt_y"/>
                                          </p:val>
                                        </p:tav>
                                      </p:tavLst>
                                    </p:anim>
                                    <p:anim calcmode="lin" valueType="num">
                                      <p:cBhvr>
                                        <p:cTn id="18" dur="400" fill="hold"/>
                                        <p:tgtEl>
                                          <p:spTgt spid="4"/>
                                        </p:tgtEl>
                                        <p:attrNameLst>
                                          <p:attrName>ppt_h</p:attrName>
                                        </p:attrNameLst>
                                      </p:cBhvr>
                                      <p:tavLst>
                                        <p:tav tm="0">
                                          <p:val>
                                            <p:strVal val="#ppt_h/10"/>
                                          </p:val>
                                        </p:tav>
                                        <p:tav tm="50000">
                                          <p:val>
                                            <p:strVal val="#ppt_h+.01"/>
                                          </p:val>
                                        </p:tav>
                                        <p:tav tm="100000">
                                          <p:val>
                                            <p:strVal val="#ppt_h"/>
                                          </p:val>
                                        </p:tav>
                                      </p:tavLst>
                                    </p:anim>
                                    <p:anim calcmode="lin" valueType="num">
                                      <p:cBhvr>
                                        <p:cTn id="19" dur="400" fill="hold"/>
                                        <p:tgtEl>
                                          <p:spTgt spid="4"/>
                                        </p:tgtEl>
                                        <p:attrNameLst>
                                          <p:attrName>ppt_w</p:attrName>
                                        </p:attrNameLst>
                                      </p:cBhvr>
                                      <p:tavLst>
                                        <p:tav tm="0">
                                          <p:val>
                                            <p:strVal val="#ppt_w/10"/>
                                          </p:val>
                                        </p:tav>
                                        <p:tav tm="50000">
                                          <p:val>
                                            <p:strVal val="#ppt_w+.01"/>
                                          </p:val>
                                        </p:tav>
                                        <p:tav tm="100000">
                                          <p:val>
                                            <p:strVal val="#ppt_w"/>
                                          </p:val>
                                        </p:tav>
                                      </p:tavLst>
                                    </p:anim>
                                    <p:animEffect transition="in" filter="fade">
                                      <p:cBhvr>
                                        <p:cTn id="20" dur="400" tmFilter="0,0; .5, 1; 1, 1"/>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utoUpdateAnimBg="0"/>
      <p:bldP spid="4" grpId="0" autoUpdateAnimBg="0"/>
    </p:bld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7_空白">
    <p:spTree>
      <p:nvGrpSpPr>
        <p:cNvPr id="1" name=""/>
        <p:cNvGrpSpPr/>
        <p:nvPr/>
      </p:nvGrpSpPr>
      <p:grpSpPr>
        <a:xfrm>
          <a:off x="0" y="0"/>
          <a:ext cx="0" cy="0"/>
          <a:chOff x="0" y="0"/>
          <a:chExt cx="0" cy="0"/>
        </a:xfrm>
      </p:grpSpPr>
      <p:sp>
        <p:nvSpPr>
          <p:cNvPr id="2" name="Freeform 5"/>
          <p:cNvSpPr/>
          <p:nvPr userDrawn="1"/>
        </p:nvSpPr>
        <p:spPr bwMode="auto">
          <a:xfrm>
            <a:off x="173038" y="248826"/>
            <a:ext cx="1198562" cy="409575"/>
          </a:xfrm>
          <a:custGeom>
            <a:avLst/>
            <a:gdLst>
              <a:gd name="T0" fmla="*/ 33414437 w 1889"/>
              <a:gd name="T1" fmla="*/ 0 h 638"/>
              <a:gd name="T2" fmla="*/ 670303254 w 1889"/>
              <a:gd name="T3" fmla="*/ 0 h 638"/>
              <a:gd name="T4" fmla="*/ 704120595 w 1889"/>
              <a:gd name="T5" fmla="*/ 34205932 h 638"/>
              <a:gd name="T6" fmla="*/ 704120595 w 1889"/>
              <a:gd name="T7" fmla="*/ 79539722 h 638"/>
              <a:gd name="T8" fmla="*/ 729483284 w 1889"/>
              <a:gd name="T9" fmla="*/ 102618438 h 638"/>
              <a:gd name="T10" fmla="*/ 760482196 w 1889"/>
              <a:gd name="T11" fmla="*/ 131467155 h 638"/>
              <a:gd name="T12" fmla="*/ 729483284 w 1889"/>
              <a:gd name="T13" fmla="*/ 160315230 h 638"/>
              <a:gd name="T14" fmla="*/ 704120595 w 1889"/>
              <a:gd name="T15" fmla="*/ 183806090 h 638"/>
              <a:gd name="T16" fmla="*/ 704120595 w 1889"/>
              <a:gd name="T17" fmla="*/ 228727737 h 638"/>
              <a:gd name="T18" fmla="*/ 670303254 w 1889"/>
              <a:gd name="T19" fmla="*/ 262933669 h 638"/>
              <a:gd name="T20" fmla="*/ 33414437 w 1889"/>
              <a:gd name="T21" fmla="*/ 262933669 h 638"/>
              <a:gd name="T22" fmla="*/ 0 w 1889"/>
              <a:gd name="T23" fmla="*/ 228727737 h 638"/>
              <a:gd name="T24" fmla="*/ 0 w 1889"/>
              <a:gd name="T25" fmla="*/ 34205932 h 638"/>
              <a:gd name="T26" fmla="*/ 33414437 w 1889"/>
              <a:gd name="T27" fmla="*/ 0 h 638"/>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889" h="638">
                <a:moveTo>
                  <a:pt x="83" y="0"/>
                </a:moveTo>
                <a:lnTo>
                  <a:pt x="1665" y="0"/>
                </a:lnTo>
                <a:cubicBezTo>
                  <a:pt x="1711" y="0"/>
                  <a:pt x="1749" y="37"/>
                  <a:pt x="1749" y="83"/>
                </a:cubicBezTo>
                <a:lnTo>
                  <a:pt x="1749" y="193"/>
                </a:lnTo>
                <a:lnTo>
                  <a:pt x="1812" y="249"/>
                </a:lnTo>
                <a:lnTo>
                  <a:pt x="1889" y="319"/>
                </a:lnTo>
                <a:lnTo>
                  <a:pt x="1812" y="389"/>
                </a:lnTo>
                <a:lnTo>
                  <a:pt x="1749" y="446"/>
                </a:lnTo>
                <a:lnTo>
                  <a:pt x="1749" y="555"/>
                </a:lnTo>
                <a:cubicBezTo>
                  <a:pt x="1749" y="601"/>
                  <a:pt x="1711" y="638"/>
                  <a:pt x="1665" y="638"/>
                </a:cubicBezTo>
                <a:lnTo>
                  <a:pt x="83" y="638"/>
                </a:lnTo>
                <a:cubicBezTo>
                  <a:pt x="37" y="638"/>
                  <a:pt x="0" y="601"/>
                  <a:pt x="0" y="555"/>
                </a:cubicBezTo>
                <a:lnTo>
                  <a:pt x="0" y="83"/>
                </a:lnTo>
                <a:cubicBezTo>
                  <a:pt x="0" y="37"/>
                  <a:pt x="37" y="0"/>
                  <a:pt x="83" y="0"/>
                </a:cubicBezTo>
                <a:close/>
              </a:path>
            </a:pathLst>
          </a:custGeom>
          <a:solidFill>
            <a:schemeClr val="tx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4" name="TextBox 39"/>
          <p:cNvSpPr txBox="1">
            <a:spLocks noChangeArrowheads="1"/>
          </p:cNvSpPr>
          <p:nvPr userDrawn="1"/>
        </p:nvSpPr>
        <p:spPr bwMode="auto">
          <a:xfrm>
            <a:off x="1390650" y="169476"/>
            <a:ext cx="902811"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000">
                <a:solidFill>
                  <a:schemeClr val="accent2"/>
                </a:solidFill>
                <a:latin typeface="Arial" panose="020B0604020202020204" pitchFamily="34" charset="0"/>
                <a:ea typeface="微软雅黑" panose="020B0503020204020204" pitchFamily="34" charset="-122"/>
              </a:defRPr>
            </a:lvl1pPr>
            <a:lvl2pPr marL="742950" indent="-285750">
              <a:spcBef>
                <a:spcPct val="20000"/>
              </a:spcBef>
              <a:buChar char="–"/>
              <a:defRPr sz="2000">
                <a:solidFill>
                  <a:schemeClr val="accent2"/>
                </a:solidFill>
                <a:latin typeface="Arial" panose="020B0604020202020204" pitchFamily="34" charset="0"/>
                <a:ea typeface="仿宋_GB2312" panose="02010609030101010101" pitchFamily="1"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FontTx/>
              <a:buNone/>
            </a:pPr>
            <a:r>
              <a:rPr lang="zh-CN" altLang="en-US" sz="2800" dirty="0">
                <a:latin typeface="黑体" panose="02010609060101010101" pitchFamily="49" charset="-122"/>
                <a:ea typeface="黑体" panose="02010609060101010101" pitchFamily="49" charset="-122"/>
              </a:rPr>
              <a:t>案例</a:t>
            </a:r>
            <a:endParaRPr lang="zh-CN" altLang="en-US" sz="2800" dirty="0">
              <a:latin typeface="+mj-lt"/>
              <a:ea typeface="黑体" panose="02010609060101010101" pitchFamily="49"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400" fill="hold"/>
                                        <p:tgtEl>
                                          <p:spTgt spid="2"/>
                                        </p:tgtEl>
                                        <p:attrNameLst>
                                          <p:attrName>ppt_x</p:attrName>
                                        </p:attrNameLst>
                                      </p:cBhvr>
                                      <p:tavLst>
                                        <p:tav tm="0">
                                          <p:val>
                                            <p:strVal val="0-#ppt_w/2"/>
                                          </p:val>
                                        </p:tav>
                                        <p:tav tm="100000">
                                          <p:val>
                                            <p:strVal val="#ppt_x"/>
                                          </p:val>
                                        </p:tav>
                                      </p:tavLst>
                                    </p:anim>
                                    <p:anim calcmode="lin" valueType="num">
                                      <p:cBhvr additive="base">
                                        <p:cTn id="8" dur="4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41" presetClass="entr" presetSubtype="0" fill="hold" grpId="0" nodeType="afterEffect">
                                  <p:stCondLst>
                                    <p:cond delay="0"/>
                                  </p:stCondLst>
                                  <p:iterate type="lt">
                                    <p:tmPct val="10000"/>
                                  </p:iterate>
                                  <p:childTnLst>
                                    <p:set>
                                      <p:cBhvr>
                                        <p:cTn id="11" dur="1" fill="hold">
                                          <p:stCondLst>
                                            <p:cond delay="0"/>
                                          </p:stCondLst>
                                        </p:cTn>
                                        <p:tgtEl>
                                          <p:spTgt spid="4"/>
                                        </p:tgtEl>
                                        <p:attrNameLst>
                                          <p:attrName>style.visibility</p:attrName>
                                        </p:attrNameLst>
                                      </p:cBhvr>
                                      <p:to>
                                        <p:strVal val="visible"/>
                                      </p:to>
                                    </p:set>
                                    <p:anim calcmode="lin" valueType="num">
                                      <p:cBhvr>
                                        <p:cTn id="12" dur="400" fill="hold"/>
                                        <p:tgtEl>
                                          <p:spTgt spid="4"/>
                                        </p:tgtEl>
                                        <p:attrNameLst>
                                          <p:attrName>ppt_x</p:attrName>
                                        </p:attrNameLst>
                                      </p:cBhvr>
                                      <p:tavLst>
                                        <p:tav tm="0">
                                          <p:val>
                                            <p:strVal val="#ppt_x"/>
                                          </p:val>
                                        </p:tav>
                                        <p:tav tm="50000">
                                          <p:val>
                                            <p:strVal val="#ppt_x+.1"/>
                                          </p:val>
                                        </p:tav>
                                        <p:tav tm="100000">
                                          <p:val>
                                            <p:strVal val="#ppt_x"/>
                                          </p:val>
                                        </p:tav>
                                      </p:tavLst>
                                    </p:anim>
                                    <p:anim calcmode="lin" valueType="num">
                                      <p:cBhvr>
                                        <p:cTn id="13" dur="400" fill="hold"/>
                                        <p:tgtEl>
                                          <p:spTgt spid="4"/>
                                        </p:tgtEl>
                                        <p:attrNameLst>
                                          <p:attrName>ppt_y</p:attrName>
                                        </p:attrNameLst>
                                      </p:cBhvr>
                                      <p:tavLst>
                                        <p:tav tm="0">
                                          <p:val>
                                            <p:strVal val="#ppt_y"/>
                                          </p:val>
                                        </p:tav>
                                        <p:tav tm="100000">
                                          <p:val>
                                            <p:strVal val="#ppt_y"/>
                                          </p:val>
                                        </p:tav>
                                      </p:tavLst>
                                    </p:anim>
                                    <p:anim calcmode="lin" valueType="num">
                                      <p:cBhvr>
                                        <p:cTn id="14" dur="400" fill="hold"/>
                                        <p:tgtEl>
                                          <p:spTgt spid="4"/>
                                        </p:tgtEl>
                                        <p:attrNameLst>
                                          <p:attrName>ppt_h</p:attrName>
                                        </p:attrNameLst>
                                      </p:cBhvr>
                                      <p:tavLst>
                                        <p:tav tm="0">
                                          <p:val>
                                            <p:strVal val="#ppt_h/10"/>
                                          </p:val>
                                        </p:tav>
                                        <p:tav tm="50000">
                                          <p:val>
                                            <p:strVal val="#ppt_h+.01"/>
                                          </p:val>
                                        </p:tav>
                                        <p:tav tm="100000">
                                          <p:val>
                                            <p:strVal val="#ppt_h"/>
                                          </p:val>
                                        </p:tav>
                                      </p:tavLst>
                                    </p:anim>
                                    <p:anim calcmode="lin" valueType="num">
                                      <p:cBhvr>
                                        <p:cTn id="15" dur="400" fill="hold"/>
                                        <p:tgtEl>
                                          <p:spTgt spid="4"/>
                                        </p:tgtEl>
                                        <p:attrNameLst>
                                          <p:attrName>ppt_w</p:attrName>
                                        </p:attrNameLst>
                                      </p:cBhvr>
                                      <p:tavLst>
                                        <p:tav tm="0">
                                          <p:val>
                                            <p:strVal val="#ppt_w/10"/>
                                          </p:val>
                                        </p:tav>
                                        <p:tav tm="50000">
                                          <p:val>
                                            <p:strVal val="#ppt_w+.01"/>
                                          </p:val>
                                        </p:tav>
                                        <p:tav tm="100000">
                                          <p:val>
                                            <p:strVal val="#ppt_w"/>
                                          </p:val>
                                        </p:tav>
                                      </p:tavLst>
                                    </p:anim>
                                    <p:animEffect transition="in" filter="fade">
                                      <p:cBhvr>
                                        <p:cTn id="16" dur="400" tmFilter="0,0; .5, 1; 1, 1"/>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utoUpdateAnimBg="0"/>
    </p:bld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
        <p:nvSpPr>
          <p:cNvPr id="2" name="Freeform 5"/>
          <p:cNvSpPr/>
          <p:nvPr userDrawn="1"/>
        </p:nvSpPr>
        <p:spPr bwMode="auto">
          <a:xfrm>
            <a:off x="173038" y="248826"/>
            <a:ext cx="1198562" cy="409575"/>
          </a:xfrm>
          <a:custGeom>
            <a:avLst/>
            <a:gdLst>
              <a:gd name="T0" fmla="*/ 33414437 w 1889"/>
              <a:gd name="T1" fmla="*/ 0 h 638"/>
              <a:gd name="T2" fmla="*/ 670303254 w 1889"/>
              <a:gd name="T3" fmla="*/ 0 h 638"/>
              <a:gd name="T4" fmla="*/ 704120595 w 1889"/>
              <a:gd name="T5" fmla="*/ 34205932 h 638"/>
              <a:gd name="T6" fmla="*/ 704120595 w 1889"/>
              <a:gd name="T7" fmla="*/ 79539722 h 638"/>
              <a:gd name="T8" fmla="*/ 729483284 w 1889"/>
              <a:gd name="T9" fmla="*/ 102618438 h 638"/>
              <a:gd name="T10" fmla="*/ 760482196 w 1889"/>
              <a:gd name="T11" fmla="*/ 131467155 h 638"/>
              <a:gd name="T12" fmla="*/ 729483284 w 1889"/>
              <a:gd name="T13" fmla="*/ 160315230 h 638"/>
              <a:gd name="T14" fmla="*/ 704120595 w 1889"/>
              <a:gd name="T15" fmla="*/ 183806090 h 638"/>
              <a:gd name="T16" fmla="*/ 704120595 w 1889"/>
              <a:gd name="T17" fmla="*/ 228727737 h 638"/>
              <a:gd name="T18" fmla="*/ 670303254 w 1889"/>
              <a:gd name="T19" fmla="*/ 262933669 h 638"/>
              <a:gd name="T20" fmla="*/ 33414437 w 1889"/>
              <a:gd name="T21" fmla="*/ 262933669 h 638"/>
              <a:gd name="T22" fmla="*/ 0 w 1889"/>
              <a:gd name="T23" fmla="*/ 228727737 h 638"/>
              <a:gd name="T24" fmla="*/ 0 w 1889"/>
              <a:gd name="T25" fmla="*/ 34205932 h 638"/>
              <a:gd name="T26" fmla="*/ 33414437 w 1889"/>
              <a:gd name="T27" fmla="*/ 0 h 638"/>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889" h="638">
                <a:moveTo>
                  <a:pt x="83" y="0"/>
                </a:moveTo>
                <a:lnTo>
                  <a:pt x="1665" y="0"/>
                </a:lnTo>
                <a:cubicBezTo>
                  <a:pt x="1711" y="0"/>
                  <a:pt x="1749" y="37"/>
                  <a:pt x="1749" y="83"/>
                </a:cubicBezTo>
                <a:lnTo>
                  <a:pt x="1749" y="193"/>
                </a:lnTo>
                <a:lnTo>
                  <a:pt x="1812" y="249"/>
                </a:lnTo>
                <a:lnTo>
                  <a:pt x="1889" y="319"/>
                </a:lnTo>
                <a:lnTo>
                  <a:pt x="1812" y="389"/>
                </a:lnTo>
                <a:lnTo>
                  <a:pt x="1749" y="446"/>
                </a:lnTo>
                <a:lnTo>
                  <a:pt x="1749" y="555"/>
                </a:lnTo>
                <a:cubicBezTo>
                  <a:pt x="1749" y="601"/>
                  <a:pt x="1711" y="638"/>
                  <a:pt x="1665" y="638"/>
                </a:cubicBezTo>
                <a:lnTo>
                  <a:pt x="83" y="638"/>
                </a:lnTo>
                <a:cubicBezTo>
                  <a:pt x="37" y="638"/>
                  <a:pt x="0" y="601"/>
                  <a:pt x="0" y="555"/>
                </a:cubicBezTo>
                <a:lnTo>
                  <a:pt x="0" y="83"/>
                </a:lnTo>
                <a:cubicBezTo>
                  <a:pt x="0" y="37"/>
                  <a:pt x="37" y="0"/>
                  <a:pt x="83" y="0"/>
                </a:cubicBezTo>
                <a:close/>
              </a:path>
            </a:pathLst>
          </a:custGeom>
          <a:solidFill>
            <a:schemeClr val="tx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4" name="TextBox 39"/>
          <p:cNvSpPr txBox="1">
            <a:spLocks noChangeArrowheads="1"/>
          </p:cNvSpPr>
          <p:nvPr userDrawn="1"/>
        </p:nvSpPr>
        <p:spPr bwMode="auto">
          <a:xfrm>
            <a:off x="1390650" y="169476"/>
            <a:ext cx="162095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000">
                <a:solidFill>
                  <a:schemeClr val="accent2"/>
                </a:solidFill>
                <a:latin typeface="Arial" panose="020B0604020202020204" pitchFamily="34" charset="0"/>
                <a:ea typeface="微软雅黑" panose="020B0503020204020204" pitchFamily="34" charset="-122"/>
              </a:defRPr>
            </a:lvl1pPr>
            <a:lvl2pPr marL="742950" indent="-285750">
              <a:spcBef>
                <a:spcPct val="20000"/>
              </a:spcBef>
              <a:buChar char="–"/>
              <a:defRPr sz="2000">
                <a:solidFill>
                  <a:schemeClr val="accent2"/>
                </a:solidFill>
                <a:latin typeface="Arial" panose="020B0604020202020204" pitchFamily="34" charset="0"/>
                <a:ea typeface="仿宋_GB2312" panose="02010609030101010101" pitchFamily="1"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FontTx/>
              <a:buNone/>
            </a:pPr>
            <a:r>
              <a:rPr lang="zh-CN" altLang="en-US" sz="2800" dirty="0">
                <a:latin typeface="黑体" panose="02010609060101010101" pitchFamily="49" charset="-122"/>
                <a:ea typeface="黑体" panose="02010609060101010101" pitchFamily="49" charset="-122"/>
              </a:rPr>
              <a:t>视野拓展</a:t>
            </a:r>
            <a:endParaRPr lang="zh-CN" altLang="en-US" sz="2800" dirty="0">
              <a:latin typeface="黑体" panose="02010609060101010101" pitchFamily="49" charset="-122"/>
              <a:ea typeface="黑体" panose="02010609060101010101" pitchFamily="49"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400" fill="hold"/>
                                        <p:tgtEl>
                                          <p:spTgt spid="2"/>
                                        </p:tgtEl>
                                        <p:attrNameLst>
                                          <p:attrName>ppt_x</p:attrName>
                                        </p:attrNameLst>
                                      </p:cBhvr>
                                      <p:tavLst>
                                        <p:tav tm="0">
                                          <p:val>
                                            <p:strVal val="0-#ppt_w/2"/>
                                          </p:val>
                                        </p:tav>
                                        <p:tav tm="100000">
                                          <p:val>
                                            <p:strVal val="#ppt_x"/>
                                          </p:val>
                                        </p:tav>
                                      </p:tavLst>
                                    </p:anim>
                                    <p:anim calcmode="lin" valueType="num">
                                      <p:cBhvr additive="base">
                                        <p:cTn id="8" dur="4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41" presetClass="entr" presetSubtype="0" fill="hold" grpId="0" nodeType="afterEffect">
                                  <p:stCondLst>
                                    <p:cond delay="0"/>
                                  </p:stCondLst>
                                  <p:iterate type="lt">
                                    <p:tmPct val="10000"/>
                                  </p:iterate>
                                  <p:childTnLst>
                                    <p:set>
                                      <p:cBhvr>
                                        <p:cTn id="11" dur="1" fill="hold">
                                          <p:stCondLst>
                                            <p:cond delay="0"/>
                                          </p:stCondLst>
                                        </p:cTn>
                                        <p:tgtEl>
                                          <p:spTgt spid="4"/>
                                        </p:tgtEl>
                                        <p:attrNameLst>
                                          <p:attrName>style.visibility</p:attrName>
                                        </p:attrNameLst>
                                      </p:cBhvr>
                                      <p:to>
                                        <p:strVal val="visible"/>
                                      </p:to>
                                    </p:set>
                                    <p:anim calcmode="lin" valueType="num">
                                      <p:cBhvr>
                                        <p:cTn id="12" dur="400" fill="hold"/>
                                        <p:tgtEl>
                                          <p:spTgt spid="4"/>
                                        </p:tgtEl>
                                        <p:attrNameLst>
                                          <p:attrName>ppt_x</p:attrName>
                                        </p:attrNameLst>
                                      </p:cBhvr>
                                      <p:tavLst>
                                        <p:tav tm="0">
                                          <p:val>
                                            <p:strVal val="#ppt_x"/>
                                          </p:val>
                                        </p:tav>
                                        <p:tav tm="50000">
                                          <p:val>
                                            <p:strVal val="#ppt_x+.1"/>
                                          </p:val>
                                        </p:tav>
                                        <p:tav tm="100000">
                                          <p:val>
                                            <p:strVal val="#ppt_x"/>
                                          </p:val>
                                        </p:tav>
                                      </p:tavLst>
                                    </p:anim>
                                    <p:anim calcmode="lin" valueType="num">
                                      <p:cBhvr>
                                        <p:cTn id="13" dur="400" fill="hold"/>
                                        <p:tgtEl>
                                          <p:spTgt spid="4"/>
                                        </p:tgtEl>
                                        <p:attrNameLst>
                                          <p:attrName>ppt_y</p:attrName>
                                        </p:attrNameLst>
                                      </p:cBhvr>
                                      <p:tavLst>
                                        <p:tav tm="0">
                                          <p:val>
                                            <p:strVal val="#ppt_y"/>
                                          </p:val>
                                        </p:tav>
                                        <p:tav tm="100000">
                                          <p:val>
                                            <p:strVal val="#ppt_y"/>
                                          </p:val>
                                        </p:tav>
                                      </p:tavLst>
                                    </p:anim>
                                    <p:anim calcmode="lin" valueType="num">
                                      <p:cBhvr>
                                        <p:cTn id="14" dur="400" fill="hold"/>
                                        <p:tgtEl>
                                          <p:spTgt spid="4"/>
                                        </p:tgtEl>
                                        <p:attrNameLst>
                                          <p:attrName>ppt_h</p:attrName>
                                        </p:attrNameLst>
                                      </p:cBhvr>
                                      <p:tavLst>
                                        <p:tav tm="0">
                                          <p:val>
                                            <p:strVal val="#ppt_h/10"/>
                                          </p:val>
                                        </p:tav>
                                        <p:tav tm="50000">
                                          <p:val>
                                            <p:strVal val="#ppt_h+.01"/>
                                          </p:val>
                                        </p:tav>
                                        <p:tav tm="100000">
                                          <p:val>
                                            <p:strVal val="#ppt_h"/>
                                          </p:val>
                                        </p:tav>
                                      </p:tavLst>
                                    </p:anim>
                                    <p:anim calcmode="lin" valueType="num">
                                      <p:cBhvr>
                                        <p:cTn id="15" dur="400" fill="hold"/>
                                        <p:tgtEl>
                                          <p:spTgt spid="4"/>
                                        </p:tgtEl>
                                        <p:attrNameLst>
                                          <p:attrName>ppt_w</p:attrName>
                                        </p:attrNameLst>
                                      </p:cBhvr>
                                      <p:tavLst>
                                        <p:tav tm="0">
                                          <p:val>
                                            <p:strVal val="#ppt_w/10"/>
                                          </p:val>
                                        </p:tav>
                                        <p:tav tm="50000">
                                          <p:val>
                                            <p:strVal val="#ppt_w+.01"/>
                                          </p:val>
                                        </p:tav>
                                        <p:tav tm="100000">
                                          <p:val>
                                            <p:strVal val="#ppt_w"/>
                                          </p:val>
                                        </p:tav>
                                      </p:tavLst>
                                    </p:anim>
                                    <p:animEffect transition="in" filter="fade">
                                      <p:cBhvr>
                                        <p:cTn id="16" dur="400" tmFilter="0,0; .5, 1; 1, 1"/>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utoUpdateAnimBg="0"/>
    </p:bld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9_空白">
    <p:spTree>
      <p:nvGrpSpPr>
        <p:cNvPr id="1" name=""/>
        <p:cNvGrpSpPr/>
        <p:nvPr/>
      </p:nvGrpSpPr>
      <p:grpSpPr>
        <a:xfrm>
          <a:off x="0" y="0"/>
          <a:ext cx="0" cy="0"/>
          <a:chOff x="0" y="0"/>
          <a:chExt cx="0" cy="0"/>
        </a:xfrm>
      </p:grpSpPr>
      <p:sp>
        <p:nvSpPr>
          <p:cNvPr id="2" name="Freeform 5"/>
          <p:cNvSpPr/>
          <p:nvPr userDrawn="1"/>
        </p:nvSpPr>
        <p:spPr bwMode="auto">
          <a:xfrm>
            <a:off x="173038" y="248826"/>
            <a:ext cx="1198562" cy="409575"/>
          </a:xfrm>
          <a:custGeom>
            <a:avLst/>
            <a:gdLst>
              <a:gd name="T0" fmla="*/ 33414437 w 1889"/>
              <a:gd name="T1" fmla="*/ 0 h 638"/>
              <a:gd name="T2" fmla="*/ 670303254 w 1889"/>
              <a:gd name="T3" fmla="*/ 0 h 638"/>
              <a:gd name="T4" fmla="*/ 704120595 w 1889"/>
              <a:gd name="T5" fmla="*/ 34205932 h 638"/>
              <a:gd name="T6" fmla="*/ 704120595 w 1889"/>
              <a:gd name="T7" fmla="*/ 79539722 h 638"/>
              <a:gd name="T8" fmla="*/ 729483284 w 1889"/>
              <a:gd name="T9" fmla="*/ 102618438 h 638"/>
              <a:gd name="T10" fmla="*/ 760482196 w 1889"/>
              <a:gd name="T11" fmla="*/ 131467155 h 638"/>
              <a:gd name="T12" fmla="*/ 729483284 w 1889"/>
              <a:gd name="T13" fmla="*/ 160315230 h 638"/>
              <a:gd name="T14" fmla="*/ 704120595 w 1889"/>
              <a:gd name="T15" fmla="*/ 183806090 h 638"/>
              <a:gd name="T16" fmla="*/ 704120595 w 1889"/>
              <a:gd name="T17" fmla="*/ 228727737 h 638"/>
              <a:gd name="T18" fmla="*/ 670303254 w 1889"/>
              <a:gd name="T19" fmla="*/ 262933669 h 638"/>
              <a:gd name="T20" fmla="*/ 33414437 w 1889"/>
              <a:gd name="T21" fmla="*/ 262933669 h 638"/>
              <a:gd name="T22" fmla="*/ 0 w 1889"/>
              <a:gd name="T23" fmla="*/ 228727737 h 638"/>
              <a:gd name="T24" fmla="*/ 0 w 1889"/>
              <a:gd name="T25" fmla="*/ 34205932 h 638"/>
              <a:gd name="T26" fmla="*/ 33414437 w 1889"/>
              <a:gd name="T27" fmla="*/ 0 h 638"/>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889" h="638">
                <a:moveTo>
                  <a:pt x="83" y="0"/>
                </a:moveTo>
                <a:lnTo>
                  <a:pt x="1665" y="0"/>
                </a:lnTo>
                <a:cubicBezTo>
                  <a:pt x="1711" y="0"/>
                  <a:pt x="1749" y="37"/>
                  <a:pt x="1749" y="83"/>
                </a:cubicBezTo>
                <a:lnTo>
                  <a:pt x="1749" y="193"/>
                </a:lnTo>
                <a:lnTo>
                  <a:pt x="1812" y="249"/>
                </a:lnTo>
                <a:lnTo>
                  <a:pt x="1889" y="319"/>
                </a:lnTo>
                <a:lnTo>
                  <a:pt x="1812" y="389"/>
                </a:lnTo>
                <a:lnTo>
                  <a:pt x="1749" y="446"/>
                </a:lnTo>
                <a:lnTo>
                  <a:pt x="1749" y="555"/>
                </a:lnTo>
                <a:cubicBezTo>
                  <a:pt x="1749" y="601"/>
                  <a:pt x="1711" y="638"/>
                  <a:pt x="1665" y="638"/>
                </a:cubicBezTo>
                <a:lnTo>
                  <a:pt x="83" y="638"/>
                </a:lnTo>
                <a:cubicBezTo>
                  <a:pt x="37" y="638"/>
                  <a:pt x="0" y="601"/>
                  <a:pt x="0" y="555"/>
                </a:cubicBezTo>
                <a:lnTo>
                  <a:pt x="0" y="83"/>
                </a:lnTo>
                <a:cubicBezTo>
                  <a:pt x="0" y="37"/>
                  <a:pt x="37" y="0"/>
                  <a:pt x="83" y="0"/>
                </a:cubicBezTo>
                <a:close/>
              </a:path>
            </a:pathLst>
          </a:custGeom>
          <a:solidFill>
            <a:schemeClr val="tx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4" name="TextBox 39"/>
          <p:cNvSpPr txBox="1">
            <a:spLocks noChangeArrowheads="1"/>
          </p:cNvSpPr>
          <p:nvPr userDrawn="1"/>
        </p:nvSpPr>
        <p:spPr bwMode="auto">
          <a:xfrm>
            <a:off x="1390650" y="169476"/>
            <a:ext cx="269817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000">
                <a:solidFill>
                  <a:schemeClr val="accent2"/>
                </a:solidFill>
                <a:latin typeface="Arial" panose="020B0604020202020204" pitchFamily="34" charset="0"/>
                <a:ea typeface="微软雅黑" panose="020B0503020204020204" pitchFamily="34" charset="-122"/>
              </a:defRPr>
            </a:lvl1pPr>
            <a:lvl2pPr marL="742950" indent="-285750">
              <a:spcBef>
                <a:spcPct val="20000"/>
              </a:spcBef>
              <a:buChar char="–"/>
              <a:defRPr sz="2000">
                <a:solidFill>
                  <a:schemeClr val="accent2"/>
                </a:solidFill>
                <a:latin typeface="Arial" panose="020B0604020202020204" pitchFamily="34" charset="0"/>
                <a:ea typeface="仿宋_GB2312" panose="02010609030101010101" pitchFamily="1"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FontTx/>
              <a:buNone/>
            </a:pPr>
            <a:r>
              <a:rPr lang="zh-CN" altLang="en-US" sz="2800" dirty="0">
                <a:latin typeface="黑体" panose="02010609060101010101" pitchFamily="49" charset="-122"/>
                <a:ea typeface="黑体" panose="02010609060101010101" pitchFamily="49" charset="-122"/>
              </a:rPr>
              <a:t>学而思，思而学</a:t>
            </a:r>
            <a:endParaRPr lang="zh-CN" altLang="en-US" sz="2800" dirty="0">
              <a:latin typeface="黑体" panose="02010609060101010101" pitchFamily="49" charset="-122"/>
              <a:ea typeface="黑体" panose="02010609060101010101" pitchFamily="49"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400" fill="hold"/>
                                        <p:tgtEl>
                                          <p:spTgt spid="2"/>
                                        </p:tgtEl>
                                        <p:attrNameLst>
                                          <p:attrName>ppt_x</p:attrName>
                                        </p:attrNameLst>
                                      </p:cBhvr>
                                      <p:tavLst>
                                        <p:tav tm="0">
                                          <p:val>
                                            <p:strVal val="0-#ppt_w/2"/>
                                          </p:val>
                                        </p:tav>
                                        <p:tav tm="100000">
                                          <p:val>
                                            <p:strVal val="#ppt_x"/>
                                          </p:val>
                                        </p:tav>
                                      </p:tavLst>
                                    </p:anim>
                                    <p:anim calcmode="lin" valueType="num">
                                      <p:cBhvr additive="base">
                                        <p:cTn id="8" dur="4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41" presetClass="entr" presetSubtype="0" fill="hold" grpId="0" nodeType="afterEffect">
                                  <p:stCondLst>
                                    <p:cond delay="0"/>
                                  </p:stCondLst>
                                  <p:iterate type="lt">
                                    <p:tmPct val="10000"/>
                                  </p:iterate>
                                  <p:childTnLst>
                                    <p:set>
                                      <p:cBhvr>
                                        <p:cTn id="11" dur="1" fill="hold">
                                          <p:stCondLst>
                                            <p:cond delay="0"/>
                                          </p:stCondLst>
                                        </p:cTn>
                                        <p:tgtEl>
                                          <p:spTgt spid="4"/>
                                        </p:tgtEl>
                                        <p:attrNameLst>
                                          <p:attrName>style.visibility</p:attrName>
                                        </p:attrNameLst>
                                      </p:cBhvr>
                                      <p:to>
                                        <p:strVal val="visible"/>
                                      </p:to>
                                    </p:set>
                                    <p:anim calcmode="lin" valueType="num">
                                      <p:cBhvr>
                                        <p:cTn id="12" dur="400" fill="hold"/>
                                        <p:tgtEl>
                                          <p:spTgt spid="4"/>
                                        </p:tgtEl>
                                        <p:attrNameLst>
                                          <p:attrName>ppt_x</p:attrName>
                                        </p:attrNameLst>
                                      </p:cBhvr>
                                      <p:tavLst>
                                        <p:tav tm="0">
                                          <p:val>
                                            <p:strVal val="#ppt_x"/>
                                          </p:val>
                                        </p:tav>
                                        <p:tav tm="50000">
                                          <p:val>
                                            <p:strVal val="#ppt_x+.1"/>
                                          </p:val>
                                        </p:tav>
                                        <p:tav tm="100000">
                                          <p:val>
                                            <p:strVal val="#ppt_x"/>
                                          </p:val>
                                        </p:tav>
                                      </p:tavLst>
                                    </p:anim>
                                    <p:anim calcmode="lin" valueType="num">
                                      <p:cBhvr>
                                        <p:cTn id="13" dur="400" fill="hold"/>
                                        <p:tgtEl>
                                          <p:spTgt spid="4"/>
                                        </p:tgtEl>
                                        <p:attrNameLst>
                                          <p:attrName>ppt_y</p:attrName>
                                        </p:attrNameLst>
                                      </p:cBhvr>
                                      <p:tavLst>
                                        <p:tav tm="0">
                                          <p:val>
                                            <p:strVal val="#ppt_y"/>
                                          </p:val>
                                        </p:tav>
                                        <p:tav tm="100000">
                                          <p:val>
                                            <p:strVal val="#ppt_y"/>
                                          </p:val>
                                        </p:tav>
                                      </p:tavLst>
                                    </p:anim>
                                    <p:anim calcmode="lin" valueType="num">
                                      <p:cBhvr>
                                        <p:cTn id="14" dur="400" fill="hold"/>
                                        <p:tgtEl>
                                          <p:spTgt spid="4"/>
                                        </p:tgtEl>
                                        <p:attrNameLst>
                                          <p:attrName>ppt_h</p:attrName>
                                        </p:attrNameLst>
                                      </p:cBhvr>
                                      <p:tavLst>
                                        <p:tav tm="0">
                                          <p:val>
                                            <p:strVal val="#ppt_h/10"/>
                                          </p:val>
                                        </p:tav>
                                        <p:tav tm="50000">
                                          <p:val>
                                            <p:strVal val="#ppt_h+.01"/>
                                          </p:val>
                                        </p:tav>
                                        <p:tav tm="100000">
                                          <p:val>
                                            <p:strVal val="#ppt_h"/>
                                          </p:val>
                                        </p:tav>
                                      </p:tavLst>
                                    </p:anim>
                                    <p:anim calcmode="lin" valueType="num">
                                      <p:cBhvr>
                                        <p:cTn id="15" dur="400" fill="hold"/>
                                        <p:tgtEl>
                                          <p:spTgt spid="4"/>
                                        </p:tgtEl>
                                        <p:attrNameLst>
                                          <p:attrName>ppt_w</p:attrName>
                                        </p:attrNameLst>
                                      </p:cBhvr>
                                      <p:tavLst>
                                        <p:tav tm="0">
                                          <p:val>
                                            <p:strVal val="#ppt_w/10"/>
                                          </p:val>
                                        </p:tav>
                                        <p:tav tm="50000">
                                          <p:val>
                                            <p:strVal val="#ppt_w+.01"/>
                                          </p:val>
                                        </p:tav>
                                        <p:tav tm="100000">
                                          <p:val>
                                            <p:strVal val="#ppt_w"/>
                                          </p:val>
                                        </p:tav>
                                      </p:tavLst>
                                    </p:anim>
                                    <p:animEffect transition="in" filter="fade">
                                      <p:cBhvr>
                                        <p:cTn id="16" dur="400" tmFilter="0,0; .5, 1; 1, 1"/>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utoUpdateAnimBg="0"/>
    </p:bld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8_空白">
    <p:spTree>
      <p:nvGrpSpPr>
        <p:cNvPr id="1" name=""/>
        <p:cNvGrpSpPr/>
        <p:nvPr/>
      </p:nvGrpSpPr>
      <p:grpSpPr>
        <a:xfrm>
          <a:off x="0" y="0"/>
          <a:ext cx="0" cy="0"/>
          <a:chOff x="0" y="0"/>
          <a:chExt cx="0" cy="0"/>
        </a:xfrm>
      </p:grpSpPr>
      <p:sp>
        <p:nvSpPr>
          <p:cNvPr id="2" name="Freeform 5"/>
          <p:cNvSpPr/>
          <p:nvPr userDrawn="1"/>
        </p:nvSpPr>
        <p:spPr bwMode="auto">
          <a:xfrm>
            <a:off x="173038" y="248826"/>
            <a:ext cx="1198562" cy="409575"/>
          </a:xfrm>
          <a:custGeom>
            <a:avLst/>
            <a:gdLst>
              <a:gd name="T0" fmla="*/ 33414437 w 1889"/>
              <a:gd name="T1" fmla="*/ 0 h 638"/>
              <a:gd name="T2" fmla="*/ 670303254 w 1889"/>
              <a:gd name="T3" fmla="*/ 0 h 638"/>
              <a:gd name="T4" fmla="*/ 704120595 w 1889"/>
              <a:gd name="T5" fmla="*/ 34205932 h 638"/>
              <a:gd name="T6" fmla="*/ 704120595 w 1889"/>
              <a:gd name="T7" fmla="*/ 79539722 h 638"/>
              <a:gd name="T8" fmla="*/ 729483284 w 1889"/>
              <a:gd name="T9" fmla="*/ 102618438 h 638"/>
              <a:gd name="T10" fmla="*/ 760482196 w 1889"/>
              <a:gd name="T11" fmla="*/ 131467155 h 638"/>
              <a:gd name="T12" fmla="*/ 729483284 w 1889"/>
              <a:gd name="T13" fmla="*/ 160315230 h 638"/>
              <a:gd name="T14" fmla="*/ 704120595 w 1889"/>
              <a:gd name="T15" fmla="*/ 183806090 h 638"/>
              <a:gd name="T16" fmla="*/ 704120595 w 1889"/>
              <a:gd name="T17" fmla="*/ 228727737 h 638"/>
              <a:gd name="T18" fmla="*/ 670303254 w 1889"/>
              <a:gd name="T19" fmla="*/ 262933669 h 638"/>
              <a:gd name="T20" fmla="*/ 33414437 w 1889"/>
              <a:gd name="T21" fmla="*/ 262933669 h 638"/>
              <a:gd name="T22" fmla="*/ 0 w 1889"/>
              <a:gd name="T23" fmla="*/ 228727737 h 638"/>
              <a:gd name="T24" fmla="*/ 0 w 1889"/>
              <a:gd name="T25" fmla="*/ 34205932 h 638"/>
              <a:gd name="T26" fmla="*/ 33414437 w 1889"/>
              <a:gd name="T27" fmla="*/ 0 h 638"/>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889" h="638">
                <a:moveTo>
                  <a:pt x="83" y="0"/>
                </a:moveTo>
                <a:lnTo>
                  <a:pt x="1665" y="0"/>
                </a:lnTo>
                <a:cubicBezTo>
                  <a:pt x="1711" y="0"/>
                  <a:pt x="1749" y="37"/>
                  <a:pt x="1749" y="83"/>
                </a:cubicBezTo>
                <a:lnTo>
                  <a:pt x="1749" y="193"/>
                </a:lnTo>
                <a:lnTo>
                  <a:pt x="1812" y="249"/>
                </a:lnTo>
                <a:lnTo>
                  <a:pt x="1889" y="319"/>
                </a:lnTo>
                <a:lnTo>
                  <a:pt x="1812" y="389"/>
                </a:lnTo>
                <a:lnTo>
                  <a:pt x="1749" y="446"/>
                </a:lnTo>
                <a:lnTo>
                  <a:pt x="1749" y="555"/>
                </a:lnTo>
                <a:cubicBezTo>
                  <a:pt x="1749" y="601"/>
                  <a:pt x="1711" y="638"/>
                  <a:pt x="1665" y="638"/>
                </a:cubicBezTo>
                <a:lnTo>
                  <a:pt x="83" y="638"/>
                </a:lnTo>
                <a:cubicBezTo>
                  <a:pt x="37" y="638"/>
                  <a:pt x="0" y="601"/>
                  <a:pt x="0" y="555"/>
                </a:cubicBezTo>
                <a:lnTo>
                  <a:pt x="0" y="83"/>
                </a:lnTo>
                <a:cubicBezTo>
                  <a:pt x="0" y="37"/>
                  <a:pt x="37" y="0"/>
                  <a:pt x="83" y="0"/>
                </a:cubicBezTo>
                <a:close/>
              </a:path>
            </a:pathLst>
          </a:custGeom>
          <a:solidFill>
            <a:schemeClr val="tx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 name="TextBox 38"/>
          <p:cNvSpPr txBox="1">
            <a:spLocks noChangeArrowheads="1"/>
          </p:cNvSpPr>
          <p:nvPr userDrawn="1"/>
        </p:nvSpPr>
        <p:spPr bwMode="auto">
          <a:xfrm>
            <a:off x="227013" y="220251"/>
            <a:ext cx="1031051"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000">
                <a:solidFill>
                  <a:schemeClr val="accent2"/>
                </a:solidFill>
                <a:latin typeface="Arial" panose="020B0604020202020204" pitchFamily="34" charset="0"/>
                <a:ea typeface="微软雅黑" panose="020B0503020204020204" pitchFamily="34" charset="-122"/>
              </a:defRPr>
            </a:lvl1pPr>
            <a:lvl2pPr marL="742950" indent="-285750">
              <a:spcBef>
                <a:spcPct val="20000"/>
              </a:spcBef>
              <a:buChar char="–"/>
              <a:defRPr sz="2000">
                <a:solidFill>
                  <a:schemeClr val="accent2"/>
                </a:solidFill>
                <a:latin typeface="Arial" panose="020B0604020202020204" pitchFamily="34" charset="0"/>
                <a:ea typeface="仿宋_GB2312" panose="02010609030101010101" pitchFamily="1"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FontTx/>
              <a:buNone/>
            </a:pPr>
            <a:r>
              <a:rPr lang="zh-CN" altLang="en-US" sz="2200" dirty="0">
                <a:solidFill>
                  <a:srgbClr val="FFFFFF"/>
                </a:solidFill>
                <a:latin typeface="黑体" panose="02010609060101010101" pitchFamily="49" charset="-122"/>
                <a:ea typeface="黑体" panose="02010609060101010101" pitchFamily="49" charset="-122"/>
              </a:rPr>
              <a:t>第二节</a:t>
            </a:r>
            <a:endParaRPr lang="zh-CN" altLang="en-US" sz="2200" dirty="0">
              <a:solidFill>
                <a:srgbClr val="FFFFFF"/>
              </a:solidFill>
              <a:latin typeface="黑体" panose="02010609060101010101" pitchFamily="49" charset="-122"/>
              <a:ea typeface="黑体" panose="02010609060101010101" pitchFamily="49" charset="-122"/>
            </a:endParaRPr>
          </a:p>
        </p:txBody>
      </p:sp>
      <p:sp>
        <p:nvSpPr>
          <p:cNvPr id="4" name="TextBox 39"/>
          <p:cNvSpPr txBox="1">
            <a:spLocks noChangeArrowheads="1"/>
          </p:cNvSpPr>
          <p:nvPr userDrawn="1"/>
        </p:nvSpPr>
        <p:spPr bwMode="auto">
          <a:xfrm>
            <a:off x="1390650" y="220251"/>
            <a:ext cx="1261884"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000">
                <a:solidFill>
                  <a:schemeClr val="accent2"/>
                </a:solidFill>
                <a:latin typeface="Arial" panose="020B0604020202020204" pitchFamily="34" charset="0"/>
                <a:ea typeface="微软雅黑" panose="020B0503020204020204" pitchFamily="34" charset="-122"/>
              </a:defRPr>
            </a:lvl1pPr>
            <a:lvl2pPr marL="742950" indent="-285750">
              <a:spcBef>
                <a:spcPct val="20000"/>
              </a:spcBef>
              <a:buChar char="–"/>
              <a:defRPr sz="2000">
                <a:solidFill>
                  <a:schemeClr val="accent2"/>
                </a:solidFill>
                <a:latin typeface="Arial" panose="020B0604020202020204" pitchFamily="34" charset="0"/>
                <a:ea typeface="仿宋_GB2312" panose="02010609030101010101" pitchFamily="1"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FontTx/>
              <a:buNone/>
            </a:pPr>
            <a:r>
              <a:rPr lang="zh-CN" altLang="en-US" sz="2800" dirty="0">
                <a:latin typeface="+mj-lt"/>
                <a:ea typeface="黑体" panose="02010609060101010101" pitchFamily="49" charset="-122"/>
              </a:rPr>
              <a:t>新零售</a:t>
            </a:r>
            <a:endParaRPr lang="zh-CN" altLang="en-US" sz="2800" dirty="0">
              <a:latin typeface="+mj-lt"/>
              <a:ea typeface="黑体" panose="02010609060101010101" pitchFamily="49"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400" fill="hold"/>
                                        <p:tgtEl>
                                          <p:spTgt spid="2"/>
                                        </p:tgtEl>
                                        <p:attrNameLst>
                                          <p:attrName>ppt_x</p:attrName>
                                        </p:attrNameLst>
                                      </p:cBhvr>
                                      <p:tavLst>
                                        <p:tav tm="0">
                                          <p:val>
                                            <p:strVal val="0-#ppt_w/2"/>
                                          </p:val>
                                        </p:tav>
                                        <p:tav tm="100000">
                                          <p:val>
                                            <p:strVal val="#ppt_x"/>
                                          </p:val>
                                        </p:tav>
                                      </p:tavLst>
                                    </p:anim>
                                    <p:anim calcmode="lin" valueType="num">
                                      <p:cBhvr additive="base">
                                        <p:cTn id="8" dur="400" fill="hold"/>
                                        <p:tgtEl>
                                          <p:spTgt spid="2"/>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400" fill="hold"/>
                                        <p:tgtEl>
                                          <p:spTgt spid="3"/>
                                        </p:tgtEl>
                                        <p:attrNameLst>
                                          <p:attrName>ppt_x</p:attrName>
                                        </p:attrNameLst>
                                      </p:cBhvr>
                                      <p:tavLst>
                                        <p:tav tm="0">
                                          <p:val>
                                            <p:strVal val="0-#ppt_w/2"/>
                                          </p:val>
                                        </p:tav>
                                        <p:tav tm="100000">
                                          <p:val>
                                            <p:strVal val="#ppt_x"/>
                                          </p:val>
                                        </p:tav>
                                      </p:tavLst>
                                    </p:anim>
                                    <p:anim calcmode="lin" valueType="num">
                                      <p:cBhvr additive="base">
                                        <p:cTn id="12" dur="400" fill="hold"/>
                                        <p:tgtEl>
                                          <p:spTgt spid="3"/>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41" presetClass="entr" presetSubtype="0" fill="hold" grpId="0" nodeType="afterEffect">
                                  <p:stCondLst>
                                    <p:cond delay="0"/>
                                  </p:stCondLst>
                                  <p:iterate type="lt">
                                    <p:tmPct val="10000"/>
                                  </p:iterate>
                                  <p:childTnLst>
                                    <p:set>
                                      <p:cBhvr>
                                        <p:cTn id="15" dur="1" fill="hold">
                                          <p:stCondLst>
                                            <p:cond delay="0"/>
                                          </p:stCondLst>
                                        </p:cTn>
                                        <p:tgtEl>
                                          <p:spTgt spid="4"/>
                                        </p:tgtEl>
                                        <p:attrNameLst>
                                          <p:attrName>style.visibility</p:attrName>
                                        </p:attrNameLst>
                                      </p:cBhvr>
                                      <p:to>
                                        <p:strVal val="visible"/>
                                      </p:to>
                                    </p:set>
                                    <p:anim calcmode="lin" valueType="num">
                                      <p:cBhvr>
                                        <p:cTn id="16" dur="400" fill="hold"/>
                                        <p:tgtEl>
                                          <p:spTgt spid="4"/>
                                        </p:tgtEl>
                                        <p:attrNameLst>
                                          <p:attrName>ppt_x</p:attrName>
                                        </p:attrNameLst>
                                      </p:cBhvr>
                                      <p:tavLst>
                                        <p:tav tm="0">
                                          <p:val>
                                            <p:strVal val="#ppt_x"/>
                                          </p:val>
                                        </p:tav>
                                        <p:tav tm="50000">
                                          <p:val>
                                            <p:strVal val="#ppt_x+.1"/>
                                          </p:val>
                                        </p:tav>
                                        <p:tav tm="100000">
                                          <p:val>
                                            <p:strVal val="#ppt_x"/>
                                          </p:val>
                                        </p:tav>
                                      </p:tavLst>
                                    </p:anim>
                                    <p:anim calcmode="lin" valueType="num">
                                      <p:cBhvr>
                                        <p:cTn id="17" dur="400" fill="hold"/>
                                        <p:tgtEl>
                                          <p:spTgt spid="4"/>
                                        </p:tgtEl>
                                        <p:attrNameLst>
                                          <p:attrName>ppt_y</p:attrName>
                                        </p:attrNameLst>
                                      </p:cBhvr>
                                      <p:tavLst>
                                        <p:tav tm="0">
                                          <p:val>
                                            <p:strVal val="#ppt_y"/>
                                          </p:val>
                                        </p:tav>
                                        <p:tav tm="100000">
                                          <p:val>
                                            <p:strVal val="#ppt_y"/>
                                          </p:val>
                                        </p:tav>
                                      </p:tavLst>
                                    </p:anim>
                                    <p:anim calcmode="lin" valueType="num">
                                      <p:cBhvr>
                                        <p:cTn id="18" dur="400" fill="hold"/>
                                        <p:tgtEl>
                                          <p:spTgt spid="4"/>
                                        </p:tgtEl>
                                        <p:attrNameLst>
                                          <p:attrName>ppt_h</p:attrName>
                                        </p:attrNameLst>
                                      </p:cBhvr>
                                      <p:tavLst>
                                        <p:tav tm="0">
                                          <p:val>
                                            <p:strVal val="#ppt_h/10"/>
                                          </p:val>
                                        </p:tav>
                                        <p:tav tm="50000">
                                          <p:val>
                                            <p:strVal val="#ppt_h+.01"/>
                                          </p:val>
                                        </p:tav>
                                        <p:tav tm="100000">
                                          <p:val>
                                            <p:strVal val="#ppt_h"/>
                                          </p:val>
                                        </p:tav>
                                      </p:tavLst>
                                    </p:anim>
                                    <p:anim calcmode="lin" valueType="num">
                                      <p:cBhvr>
                                        <p:cTn id="19" dur="400" fill="hold"/>
                                        <p:tgtEl>
                                          <p:spTgt spid="4"/>
                                        </p:tgtEl>
                                        <p:attrNameLst>
                                          <p:attrName>ppt_w</p:attrName>
                                        </p:attrNameLst>
                                      </p:cBhvr>
                                      <p:tavLst>
                                        <p:tav tm="0">
                                          <p:val>
                                            <p:strVal val="#ppt_w/10"/>
                                          </p:val>
                                        </p:tav>
                                        <p:tav tm="50000">
                                          <p:val>
                                            <p:strVal val="#ppt_w+.01"/>
                                          </p:val>
                                        </p:tav>
                                        <p:tav tm="100000">
                                          <p:val>
                                            <p:strVal val="#ppt_w"/>
                                          </p:val>
                                        </p:tav>
                                      </p:tavLst>
                                    </p:anim>
                                    <p:animEffect transition="in" filter="fade">
                                      <p:cBhvr>
                                        <p:cTn id="20" dur="400" tmFilter="0,0; .5, 1; 1, 1"/>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utoUpdateAnimBg="0"/>
      <p:bldP spid="4" grpId="0" autoUpdateAnimBg="0"/>
    </p:bld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2_空白">
    <p:spTree>
      <p:nvGrpSpPr>
        <p:cNvPr id="1" name=""/>
        <p:cNvGrpSpPr/>
        <p:nvPr/>
      </p:nvGrpSpPr>
      <p:grpSpPr>
        <a:xfrm>
          <a:off x="0" y="0"/>
          <a:ext cx="0" cy="0"/>
          <a:chOff x="0" y="0"/>
          <a:chExt cx="0" cy="0"/>
        </a:xfrm>
      </p:grpSpPr>
      <p:sp>
        <p:nvSpPr>
          <p:cNvPr id="2" name="Freeform 5"/>
          <p:cNvSpPr/>
          <p:nvPr userDrawn="1"/>
        </p:nvSpPr>
        <p:spPr bwMode="auto">
          <a:xfrm>
            <a:off x="193725" y="248826"/>
            <a:ext cx="1198562" cy="409575"/>
          </a:xfrm>
          <a:custGeom>
            <a:avLst/>
            <a:gdLst>
              <a:gd name="T0" fmla="*/ 33414437 w 1889"/>
              <a:gd name="T1" fmla="*/ 0 h 638"/>
              <a:gd name="T2" fmla="*/ 670303254 w 1889"/>
              <a:gd name="T3" fmla="*/ 0 h 638"/>
              <a:gd name="T4" fmla="*/ 704120595 w 1889"/>
              <a:gd name="T5" fmla="*/ 34205932 h 638"/>
              <a:gd name="T6" fmla="*/ 704120595 w 1889"/>
              <a:gd name="T7" fmla="*/ 79539722 h 638"/>
              <a:gd name="T8" fmla="*/ 729483284 w 1889"/>
              <a:gd name="T9" fmla="*/ 102618438 h 638"/>
              <a:gd name="T10" fmla="*/ 760482196 w 1889"/>
              <a:gd name="T11" fmla="*/ 131467155 h 638"/>
              <a:gd name="T12" fmla="*/ 729483284 w 1889"/>
              <a:gd name="T13" fmla="*/ 160315230 h 638"/>
              <a:gd name="T14" fmla="*/ 704120595 w 1889"/>
              <a:gd name="T15" fmla="*/ 183806090 h 638"/>
              <a:gd name="T16" fmla="*/ 704120595 w 1889"/>
              <a:gd name="T17" fmla="*/ 228727737 h 638"/>
              <a:gd name="T18" fmla="*/ 670303254 w 1889"/>
              <a:gd name="T19" fmla="*/ 262933669 h 638"/>
              <a:gd name="T20" fmla="*/ 33414437 w 1889"/>
              <a:gd name="T21" fmla="*/ 262933669 h 638"/>
              <a:gd name="T22" fmla="*/ 0 w 1889"/>
              <a:gd name="T23" fmla="*/ 228727737 h 638"/>
              <a:gd name="T24" fmla="*/ 0 w 1889"/>
              <a:gd name="T25" fmla="*/ 34205932 h 638"/>
              <a:gd name="T26" fmla="*/ 33414437 w 1889"/>
              <a:gd name="T27" fmla="*/ 0 h 638"/>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889" h="638">
                <a:moveTo>
                  <a:pt x="83" y="0"/>
                </a:moveTo>
                <a:lnTo>
                  <a:pt x="1665" y="0"/>
                </a:lnTo>
                <a:cubicBezTo>
                  <a:pt x="1711" y="0"/>
                  <a:pt x="1749" y="37"/>
                  <a:pt x="1749" y="83"/>
                </a:cubicBezTo>
                <a:lnTo>
                  <a:pt x="1749" y="193"/>
                </a:lnTo>
                <a:lnTo>
                  <a:pt x="1812" y="249"/>
                </a:lnTo>
                <a:lnTo>
                  <a:pt x="1889" y="319"/>
                </a:lnTo>
                <a:lnTo>
                  <a:pt x="1812" y="389"/>
                </a:lnTo>
                <a:lnTo>
                  <a:pt x="1749" y="446"/>
                </a:lnTo>
                <a:lnTo>
                  <a:pt x="1749" y="555"/>
                </a:lnTo>
                <a:cubicBezTo>
                  <a:pt x="1749" y="601"/>
                  <a:pt x="1711" y="638"/>
                  <a:pt x="1665" y="638"/>
                </a:cubicBezTo>
                <a:lnTo>
                  <a:pt x="83" y="638"/>
                </a:lnTo>
                <a:cubicBezTo>
                  <a:pt x="37" y="638"/>
                  <a:pt x="0" y="601"/>
                  <a:pt x="0" y="555"/>
                </a:cubicBezTo>
                <a:lnTo>
                  <a:pt x="0" y="83"/>
                </a:lnTo>
                <a:cubicBezTo>
                  <a:pt x="0" y="37"/>
                  <a:pt x="37" y="0"/>
                  <a:pt x="83" y="0"/>
                </a:cubicBezTo>
                <a:close/>
              </a:path>
            </a:pathLst>
          </a:custGeom>
          <a:solidFill>
            <a:schemeClr val="tx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 name="TextBox 38"/>
          <p:cNvSpPr txBox="1">
            <a:spLocks noChangeArrowheads="1"/>
          </p:cNvSpPr>
          <p:nvPr userDrawn="1"/>
        </p:nvSpPr>
        <p:spPr bwMode="auto">
          <a:xfrm>
            <a:off x="247700" y="220251"/>
            <a:ext cx="1031051"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000">
                <a:solidFill>
                  <a:schemeClr val="accent2"/>
                </a:solidFill>
                <a:latin typeface="Arial" panose="020B0604020202020204" pitchFamily="34" charset="0"/>
                <a:ea typeface="微软雅黑" panose="020B0503020204020204" pitchFamily="34" charset="-122"/>
              </a:defRPr>
            </a:lvl1pPr>
            <a:lvl2pPr marL="742950" indent="-285750">
              <a:spcBef>
                <a:spcPct val="20000"/>
              </a:spcBef>
              <a:buChar char="–"/>
              <a:defRPr sz="2000">
                <a:solidFill>
                  <a:schemeClr val="accent2"/>
                </a:solidFill>
                <a:latin typeface="Arial" panose="020B0604020202020204" pitchFamily="34" charset="0"/>
                <a:ea typeface="仿宋_GB2312" panose="02010609030101010101" pitchFamily="1"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FontTx/>
              <a:buNone/>
            </a:pPr>
            <a:r>
              <a:rPr lang="zh-CN" altLang="en-US" sz="2200" dirty="0">
                <a:solidFill>
                  <a:srgbClr val="FFFFFF"/>
                </a:solidFill>
                <a:latin typeface="黑体" panose="02010609060101010101" pitchFamily="49" charset="-122"/>
                <a:ea typeface="黑体" panose="02010609060101010101" pitchFamily="49" charset="-122"/>
              </a:rPr>
              <a:t>第三节</a:t>
            </a:r>
            <a:endParaRPr lang="zh-CN" altLang="en-US" sz="2200" dirty="0">
              <a:solidFill>
                <a:srgbClr val="FFFFFF"/>
              </a:solidFill>
              <a:latin typeface="黑体" panose="02010609060101010101" pitchFamily="49" charset="-122"/>
              <a:ea typeface="黑体" panose="02010609060101010101" pitchFamily="49" charset="-122"/>
            </a:endParaRPr>
          </a:p>
        </p:txBody>
      </p:sp>
      <p:sp>
        <p:nvSpPr>
          <p:cNvPr id="4" name="TextBox 39"/>
          <p:cNvSpPr txBox="1">
            <a:spLocks noChangeArrowheads="1"/>
          </p:cNvSpPr>
          <p:nvPr userDrawn="1"/>
        </p:nvSpPr>
        <p:spPr bwMode="auto">
          <a:xfrm>
            <a:off x="1411337" y="169476"/>
            <a:ext cx="229902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000">
                <a:solidFill>
                  <a:schemeClr val="accent2"/>
                </a:solidFill>
                <a:latin typeface="Arial" panose="020B0604020202020204" pitchFamily="34" charset="0"/>
                <a:ea typeface="微软雅黑" panose="020B0503020204020204" pitchFamily="34" charset="-122"/>
              </a:defRPr>
            </a:lvl1pPr>
            <a:lvl2pPr marL="742950" indent="-285750">
              <a:spcBef>
                <a:spcPct val="20000"/>
              </a:spcBef>
              <a:buChar char="–"/>
              <a:defRPr sz="2000">
                <a:solidFill>
                  <a:schemeClr val="accent2"/>
                </a:solidFill>
                <a:latin typeface="Arial" panose="020B0604020202020204" pitchFamily="34" charset="0"/>
                <a:ea typeface="仿宋_GB2312" panose="02010609030101010101" pitchFamily="1"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FontTx/>
              <a:buNone/>
            </a:pPr>
            <a:r>
              <a:rPr lang="en-US" altLang="zh-CN" sz="2800" dirty="0">
                <a:latin typeface="+mn-lt"/>
                <a:ea typeface="黑体" panose="02010609060101010101" pitchFamily="49" charset="-122"/>
              </a:rPr>
              <a:t>B2B</a:t>
            </a:r>
            <a:r>
              <a:rPr lang="zh-CN" altLang="en-US" sz="2800" dirty="0">
                <a:latin typeface="黑体" panose="02010609060101010101" pitchFamily="49" charset="-122"/>
                <a:ea typeface="黑体" panose="02010609060101010101" pitchFamily="49" charset="-122"/>
              </a:rPr>
              <a:t>电子商务</a:t>
            </a:r>
            <a:endParaRPr lang="zh-CN" altLang="en-US" sz="2800" dirty="0">
              <a:latin typeface="黑体" panose="02010609060101010101" pitchFamily="49" charset="-122"/>
              <a:ea typeface="黑体" panose="02010609060101010101" pitchFamily="49"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400" fill="hold"/>
                                        <p:tgtEl>
                                          <p:spTgt spid="2"/>
                                        </p:tgtEl>
                                        <p:attrNameLst>
                                          <p:attrName>ppt_x</p:attrName>
                                        </p:attrNameLst>
                                      </p:cBhvr>
                                      <p:tavLst>
                                        <p:tav tm="0">
                                          <p:val>
                                            <p:strVal val="0-#ppt_w/2"/>
                                          </p:val>
                                        </p:tav>
                                        <p:tav tm="100000">
                                          <p:val>
                                            <p:strVal val="#ppt_x"/>
                                          </p:val>
                                        </p:tav>
                                      </p:tavLst>
                                    </p:anim>
                                    <p:anim calcmode="lin" valueType="num">
                                      <p:cBhvr additive="base">
                                        <p:cTn id="8" dur="400" fill="hold"/>
                                        <p:tgtEl>
                                          <p:spTgt spid="2"/>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400" fill="hold"/>
                                        <p:tgtEl>
                                          <p:spTgt spid="3"/>
                                        </p:tgtEl>
                                        <p:attrNameLst>
                                          <p:attrName>ppt_x</p:attrName>
                                        </p:attrNameLst>
                                      </p:cBhvr>
                                      <p:tavLst>
                                        <p:tav tm="0">
                                          <p:val>
                                            <p:strVal val="0-#ppt_w/2"/>
                                          </p:val>
                                        </p:tav>
                                        <p:tav tm="100000">
                                          <p:val>
                                            <p:strVal val="#ppt_x"/>
                                          </p:val>
                                        </p:tav>
                                      </p:tavLst>
                                    </p:anim>
                                    <p:anim calcmode="lin" valueType="num">
                                      <p:cBhvr additive="base">
                                        <p:cTn id="12" dur="400" fill="hold"/>
                                        <p:tgtEl>
                                          <p:spTgt spid="3"/>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41" presetClass="entr" presetSubtype="0" fill="hold" grpId="0" nodeType="afterEffect">
                                  <p:stCondLst>
                                    <p:cond delay="0"/>
                                  </p:stCondLst>
                                  <p:iterate type="lt">
                                    <p:tmPct val="10000"/>
                                  </p:iterate>
                                  <p:childTnLst>
                                    <p:set>
                                      <p:cBhvr>
                                        <p:cTn id="15" dur="1" fill="hold">
                                          <p:stCondLst>
                                            <p:cond delay="0"/>
                                          </p:stCondLst>
                                        </p:cTn>
                                        <p:tgtEl>
                                          <p:spTgt spid="4"/>
                                        </p:tgtEl>
                                        <p:attrNameLst>
                                          <p:attrName>style.visibility</p:attrName>
                                        </p:attrNameLst>
                                      </p:cBhvr>
                                      <p:to>
                                        <p:strVal val="visible"/>
                                      </p:to>
                                    </p:set>
                                    <p:anim calcmode="lin" valueType="num">
                                      <p:cBhvr>
                                        <p:cTn id="16" dur="400" fill="hold"/>
                                        <p:tgtEl>
                                          <p:spTgt spid="4"/>
                                        </p:tgtEl>
                                        <p:attrNameLst>
                                          <p:attrName>ppt_x</p:attrName>
                                        </p:attrNameLst>
                                      </p:cBhvr>
                                      <p:tavLst>
                                        <p:tav tm="0">
                                          <p:val>
                                            <p:strVal val="#ppt_x"/>
                                          </p:val>
                                        </p:tav>
                                        <p:tav tm="50000">
                                          <p:val>
                                            <p:strVal val="#ppt_x+.1"/>
                                          </p:val>
                                        </p:tav>
                                        <p:tav tm="100000">
                                          <p:val>
                                            <p:strVal val="#ppt_x"/>
                                          </p:val>
                                        </p:tav>
                                      </p:tavLst>
                                    </p:anim>
                                    <p:anim calcmode="lin" valueType="num">
                                      <p:cBhvr>
                                        <p:cTn id="17" dur="400" fill="hold"/>
                                        <p:tgtEl>
                                          <p:spTgt spid="4"/>
                                        </p:tgtEl>
                                        <p:attrNameLst>
                                          <p:attrName>ppt_y</p:attrName>
                                        </p:attrNameLst>
                                      </p:cBhvr>
                                      <p:tavLst>
                                        <p:tav tm="0">
                                          <p:val>
                                            <p:strVal val="#ppt_y"/>
                                          </p:val>
                                        </p:tav>
                                        <p:tav tm="100000">
                                          <p:val>
                                            <p:strVal val="#ppt_y"/>
                                          </p:val>
                                        </p:tav>
                                      </p:tavLst>
                                    </p:anim>
                                    <p:anim calcmode="lin" valueType="num">
                                      <p:cBhvr>
                                        <p:cTn id="18" dur="400" fill="hold"/>
                                        <p:tgtEl>
                                          <p:spTgt spid="4"/>
                                        </p:tgtEl>
                                        <p:attrNameLst>
                                          <p:attrName>ppt_h</p:attrName>
                                        </p:attrNameLst>
                                      </p:cBhvr>
                                      <p:tavLst>
                                        <p:tav tm="0">
                                          <p:val>
                                            <p:strVal val="#ppt_h/10"/>
                                          </p:val>
                                        </p:tav>
                                        <p:tav tm="50000">
                                          <p:val>
                                            <p:strVal val="#ppt_h+.01"/>
                                          </p:val>
                                        </p:tav>
                                        <p:tav tm="100000">
                                          <p:val>
                                            <p:strVal val="#ppt_h"/>
                                          </p:val>
                                        </p:tav>
                                      </p:tavLst>
                                    </p:anim>
                                    <p:anim calcmode="lin" valueType="num">
                                      <p:cBhvr>
                                        <p:cTn id="19" dur="400" fill="hold"/>
                                        <p:tgtEl>
                                          <p:spTgt spid="4"/>
                                        </p:tgtEl>
                                        <p:attrNameLst>
                                          <p:attrName>ppt_w</p:attrName>
                                        </p:attrNameLst>
                                      </p:cBhvr>
                                      <p:tavLst>
                                        <p:tav tm="0">
                                          <p:val>
                                            <p:strVal val="#ppt_w/10"/>
                                          </p:val>
                                        </p:tav>
                                        <p:tav tm="50000">
                                          <p:val>
                                            <p:strVal val="#ppt_w+.01"/>
                                          </p:val>
                                        </p:tav>
                                        <p:tav tm="100000">
                                          <p:val>
                                            <p:strVal val="#ppt_w"/>
                                          </p:val>
                                        </p:tav>
                                      </p:tavLst>
                                    </p:anim>
                                    <p:animEffect transition="in" filter="fade">
                                      <p:cBhvr>
                                        <p:cTn id="20" dur="400" tmFilter="0,0; .5, 1; 1, 1"/>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utoUpdateAnimBg="0"/>
      <p:bldP spid="4" grpId="0" autoUpdateAnimBg="0"/>
    </p:bld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10_空白">
    <p:spTree>
      <p:nvGrpSpPr>
        <p:cNvPr id="1" name=""/>
        <p:cNvGrpSpPr/>
        <p:nvPr/>
      </p:nvGrpSpPr>
      <p:grpSpPr>
        <a:xfrm>
          <a:off x="0" y="0"/>
          <a:ext cx="0" cy="0"/>
          <a:chOff x="0" y="0"/>
          <a:chExt cx="0" cy="0"/>
        </a:xfrm>
      </p:grpSpPr>
      <p:sp>
        <p:nvSpPr>
          <p:cNvPr id="2" name="Freeform 5"/>
          <p:cNvSpPr/>
          <p:nvPr userDrawn="1"/>
        </p:nvSpPr>
        <p:spPr bwMode="auto">
          <a:xfrm>
            <a:off x="173038" y="248826"/>
            <a:ext cx="1198562" cy="409575"/>
          </a:xfrm>
          <a:custGeom>
            <a:avLst/>
            <a:gdLst>
              <a:gd name="T0" fmla="*/ 33414437 w 1889"/>
              <a:gd name="T1" fmla="*/ 0 h 638"/>
              <a:gd name="T2" fmla="*/ 670303254 w 1889"/>
              <a:gd name="T3" fmla="*/ 0 h 638"/>
              <a:gd name="T4" fmla="*/ 704120595 w 1889"/>
              <a:gd name="T5" fmla="*/ 34205932 h 638"/>
              <a:gd name="T6" fmla="*/ 704120595 w 1889"/>
              <a:gd name="T7" fmla="*/ 79539722 h 638"/>
              <a:gd name="T8" fmla="*/ 729483284 w 1889"/>
              <a:gd name="T9" fmla="*/ 102618438 h 638"/>
              <a:gd name="T10" fmla="*/ 760482196 w 1889"/>
              <a:gd name="T11" fmla="*/ 131467155 h 638"/>
              <a:gd name="T12" fmla="*/ 729483284 w 1889"/>
              <a:gd name="T13" fmla="*/ 160315230 h 638"/>
              <a:gd name="T14" fmla="*/ 704120595 w 1889"/>
              <a:gd name="T15" fmla="*/ 183806090 h 638"/>
              <a:gd name="T16" fmla="*/ 704120595 w 1889"/>
              <a:gd name="T17" fmla="*/ 228727737 h 638"/>
              <a:gd name="T18" fmla="*/ 670303254 w 1889"/>
              <a:gd name="T19" fmla="*/ 262933669 h 638"/>
              <a:gd name="T20" fmla="*/ 33414437 w 1889"/>
              <a:gd name="T21" fmla="*/ 262933669 h 638"/>
              <a:gd name="T22" fmla="*/ 0 w 1889"/>
              <a:gd name="T23" fmla="*/ 228727737 h 638"/>
              <a:gd name="T24" fmla="*/ 0 w 1889"/>
              <a:gd name="T25" fmla="*/ 34205932 h 638"/>
              <a:gd name="T26" fmla="*/ 33414437 w 1889"/>
              <a:gd name="T27" fmla="*/ 0 h 638"/>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889" h="638">
                <a:moveTo>
                  <a:pt x="83" y="0"/>
                </a:moveTo>
                <a:lnTo>
                  <a:pt x="1665" y="0"/>
                </a:lnTo>
                <a:cubicBezTo>
                  <a:pt x="1711" y="0"/>
                  <a:pt x="1749" y="37"/>
                  <a:pt x="1749" y="83"/>
                </a:cubicBezTo>
                <a:lnTo>
                  <a:pt x="1749" y="193"/>
                </a:lnTo>
                <a:lnTo>
                  <a:pt x="1812" y="249"/>
                </a:lnTo>
                <a:lnTo>
                  <a:pt x="1889" y="319"/>
                </a:lnTo>
                <a:lnTo>
                  <a:pt x="1812" y="389"/>
                </a:lnTo>
                <a:lnTo>
                  <a:pt x="1749" y="446"/>
                </a:lnTo>
                <a:lnTo>
                  <a:pt x="1749" y="555"/>
                </a:lnTo>
                <a:cubicBezTo>
                  <a:pt x="1749" y="601"/>
                  <a:pt x="1711" y="638"/>
                  <a:pt x="1665" y="638"/>
                </a:cubicBezTo>
                <a:lnTo>
                  <a:pt x="83" y="638"/>
                </a:lnTo>
                <a:cubicBezTo>
                  <a:pt x="37" y="638"/>
                  <a:pt x="0" y="601"/>
                  <a:pt x="0" y="555"/>
                </a:cubicBezTo>
                <a:lnTo>
                  <a:pt x="0" y="83"/>
                </a:lnTo>
                <a:cubicBezTo>
                  <a:pt x="0" y="37"/>
                  <a:pt x="37" y="0"/>
                  <a:pt x="83" y="0"/>
                </a:cubicBezTo>
                <a:close/>
              </a:path>
            </a:pathLst>
          </a:custGeom>
          <a:solidFill>
            <a:schemeClr val="tx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4" name="TextBox 39"/>
          <p:cNvSpPr txBox="1">
            <a:spLocks noChangeArrowheads="1"/>
          </p:cNvSpPr>
          <p:nvPr userDrawn="1"/>
        </p:nvSpPr>
        <p:spPr bwMode="auto">
          <a:xfrm>
            <a:off x="1390650" y="169476"/>
            <a:ext cx="162095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000">
                <a:solidFill>
                  <a:schemeClr val="accent2"/>
                </a:solidFill>
                <a:latin typeface="Arial" panose="020B0604020202020204" pitchFamily="34" charset="0"/>
                <a:ea typeface="微软雅黑" panose="020B0503020204020204" pitchFamily="34" charset="-122"/>
              </a:defRPr>
            </a:lvl1pPr>
            <a:lvl2pPr marL="742950" indent="-285750">
              <a:spcBef>
                <a:spcPct val="20000"/>
              </a:spcBef>
              <a:buChar char="–"/>
              <a:defRPr sz="2000">
                <a:solidFill>
                  <a:schemeClr val="accent2"/>
                </a:solidFill>
                <a:latin typeface="Arial" panose="020B0604020202020204" pitchFamily="34" charset="0"/>
                <a:ea typeface="仿宋_GB2312" panose="02010609030101010101" pitchFamily="1"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FontTx/>
              <a:buNone/>
            </a:pPr>
            <a:r>
              <a:rPr lang="zh-CN" altLang="en-US" sz="2800" dirty="0">
                <a:latin typeface="黑体" panose="02010609060101010101" pitchFamily="49" charset="-122"/>
                <a:ea typeface="黑体" panose="02010609060101010101" pitchFamily="49" charset="-122"/>
              </a:rPr>
              <a:t>内容提高</a:t>
            </a:r>
            <a:endParaRPr lang="zh-CN" altLang="en-US" sz="2800" dirty="0">
              <a:latin typeface="黑体" panose="02010609060101010101" pitchFamily="49" charset="-122"/>
              <a:ea typeface="黑体" panose="02010609060101010101" pitchFamily="49"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400" fill="hold"/>
                                        <p:tgtEl>
                                          <p:spTgt spid="2"/>
                                        </p:tgtEl>
                                        <p:attrNameLst>
                                          <p:attrName>ppt_x</p:attrName>
                                        </p:attrNameLst>
                                      </p:cBhvr>
                                      <p:tavLst>
                                        <p:tav tm="0">
                                          <p:val>
                                            <p:strVal val="0-#ppt_w/2"/>
                                          </p:val>
                                        </p:tav>
                                        <p:tav tm="100000">
                                          <p:val>
                                            <p:strVal val="#ppt_x"/>
                                          </p:val>
                                        </p:tav>
                                      </p:tavLst>
                                    </p:anim>
                                    <p:anim calcmode="lin" valueType="num">
                                      <p:cBhvr additive="base">
                                        <p:cTn id="8" dur="4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41" presetClass="entr" presetSubtype="0" fill="hold" grpId="0" nodeType="afterEffect">
                                  <p:stCondLst>
                                    <p:cond delay="0"/>
                                  </p:stCondLst>
                                  <p:iterate type="lt">
                                    <p:tmPct val="10000"/>
                                  </p:iterate>
                                  <p:childTnLst>
                                    <p:set>
                                      <p:cBhvr>
                                        <p:cTn id="11" dur="1" fill="hold">
                                          <p:stCondLst>
                                            <p:cond delay="0"/>
                                          </p:stCondLst>
                                        </p:cTn>
                                        <p:tgtEl>
                                          <p:spTgt spid="4"/>
                                        </p:tgtEl>
                                        <p:attrNameLst>
                                          <p:attrName>style.visibility</p:attrName>
                                        </p:attrNameLst>
                                      </p:cBhvr>
                                      <p:to>
                                        <p:strVal val="visible"/>
                                      </p:to>
                                    </p:set>
                                    <p:anim calcmode="lin" valueType="num">
                                      <p:cBhvr>
                                        <p:cTn id="12" dur="400" fill="hold"/>
                                        <p:tgtEl>
                                          <p:spTgt spid="4"/>
                                        </p:tgtEl>
                                        <p:attrNameLst>
                                          <p:attrName>ppt_x</p:attrName>
                                        </p:attrNameLst>
                                      </p:cBhvr>
                                      <p:tavLst>
                                        <p:tav tm="0">
                                          <p:val>
                                            <p:strVal val="#ppt_x"/>
                                          </p:val>
                                        </p:tav>
                                        <p:tav tm="50000">
                                          <p:val>
                                            <p:strVal val="#ppt_x+.1"/>
                                          </p:val>
                                        </p:tav>
                                        <p:tav tm="100000">
                                          <p:val>
                                            <p:strVal val="#ppt_x"/>
                                          </p:val>
                                        </p:tav>
                                      </p:tavLst>
                                    </p:anim>
                                    <p:anim calcmode="lin" valueType="num">
                                      <p:cBhvr>
                                        <p:cTn id="13" dur="400" fill="hold"/>
                                        <p:tgtEl>
                                          <p:spTgt spid="4"/>
                                        </p:tgtEl>
                                        <p:attrNameLst>
                                          <p:attrName>ppt_y</p:attrName>
                                        </p:attrNameLst>
                                      </p:cBhvr>
                                      <p:tavLst>
                                        <p:tav tm="0">
                                          <p:val>
                                            <p:strVal val="#ppt_y"/>
                                          </p:val>
                                        </p:tav>
                                        <p:tav tm="100000">
                                          <p:val>
                                            <p:strVal val="#ppt_y"/>
                                          </p:val>
                                        </p:tav>
                                      </p:tavLst>
                                    </p:anim>
                                    <p:anim calcmode="lin" valueType="num">
                                      <p:cBhvr>
                                        <p:cTn id="14" dur="400" fill="hold"/>
                                        <p:tgtEl>
                                          <p:spTgt spid="4"/>
                                        </p:tgtEl>
                                        <p:attrNameLst>
                                          <p:attrName>ppt_h</p:attrName>
                                        </p:attrNameLst>
                                      </p:cBhvr>
                                      <p:tavLst>
                                        <p:tav tm="0">
                                          <p:val>
                                            <p:strVal val="#ppt_h/10"/>
                                          </p:val>
                                        </p:tav>
                                        <p:tav tm="50000">
                                          <p:val>
                                            <p:strVal val="#ppt_h+.01"/>
                                          </p:val>
                                        </p:tav>
                                        <p:tav tm="100000">
                                          <p:val>
                                            <p:strVal val="#ppt_h"/>
                                          </p:val>
                                        </p:tav>
                                      </p:tavLst>
                                    </p:anim>
                                    <p:anim calcmode="lin" valueType="num">
                                      <p:cBhvr>
                                        <p:cTn id="15" dur="400" fill="hold"/>
                                        <p:tgtEl>
                                          <p:spTgt spid="4"/>
                                        </p:tgtEl>
                                        <p:attrNameLst>
                                          <p:attrName>ppt_w</p:attrName>
                                        </p:attrNameLst>
                                      </p:cBhvr>
                                      <p:tavLst>
                                        <p:tav tm="0">
                                          <p:val>
                                            <p:strVal val="#ppt_w/10"/>
                                          </p:val>
                                        </p:tav>
                                        <p:tav tm="50000">
                                          <p:val>
                                            <p:strVal val="#ppt_w+.01"/>
                                          </p:val>
                                        </p:tav>
                                        <p:tav tm="100000">
                                          <p:val>
                                            <p:strVal val="#ppt_w"/>
                                          </p:val>
                                        </p:tav>
                                      </p:tavLst>
                                    </p:anim>
                                    <p:animEffect transition="in" filter="fade">
                                      <p:cBhvr>
                                        <p:cTn id="16" dur="400" tmFilter="0,0; .5, 1; 1, 1"/>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utoUpdateAnimBg="0"/>
    </p:bld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20363" cy="2852737"/>
          </a:xfrm>
        </p:spPr>
        <p:txBody>
          <a:bodyPr anchor="b"/>
          <a:lstStyle>
            <a:lvl1pPr>
              <a:defRPr sz="6000"/>
            </a:lvl1pPr>
          </a:lstStyle>
          <a:p>
            <a:r>
              <a:rPr lang="zh-CN" altLang="en-US"/>
              <a:t>单击此处编辑母版标题样式</a:t>
            </a:r>
            <a:endParaRPr lang="zh-CN" altLang="en-US"/>
          </a:p>
        </p:txBody>
      </p:sp>
      <p:sp>
        <p:nvSpPr>
          <p:cNvPr id="3" name="文本占位符 2"/>
          <p:cNvSpPr>
            <a:spLocks noGrp="1"/>
          </p:cNvSpPr>
          <p:nvPr>
            <p:ph type="body" idx="1"/>
          </p:nvPr>
        </p:nvSpPr>
        <p:spPr>
          <a:xfrm>
            <a:off x="831850" y="4589463"/>
            <a:ext cx="10520363"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zh-CN" altLang="en-US"/>
              <a:t>单击此处编辑母版文本样式</a:t>
            </a:r>
            <a:endParaRPr lang="zh-CN" alt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11_空白">
    <p:spTree>
      <p:nvGrpSpPr>
        <p:cNvPr id="1" name=""/>
        <p:cNvGrpSpPr/>
        <p:nvPr/>
      </p:nvGrpSpPr>
      <p:grpSpPr>
        <a:xfrm>
          <a:off x="0" y="0"/>
          <a:ext cx="0" cy="0"/>
          <a:chOff x="0" y="0"/>
          <a:chExt cx="0" cy="0"/>
        </a:xfrm>
      </p:grpSpPr>
      <p:sp>
        <p:nvSpPr>
          <p:cNvPr id="2" name="Freeform 5"/>
          <p:cNvSpPr/>
          <p:nvPr userDrawn="1"/>
        </p:nvSpPr>
        <p:spPr bwMode="auto">
          <a:xfrm>
            <a:off x="173038" y="248826"/>
            <a:ext cx="1198562" cy="409575"/>
          </a:xfrm>
          <a:custGeom>
            <a:avLst/>
            <a:gdLst>
              <a:gd name="T0" fmla="*/ 33414437 w 1889"/>
              <a:gd name="T1" fmla="*/ 0 h 638"/>
              <a:gd name="T2" fmla="*/ 670303254 w 1889"/>
              <a:gd name="T3" fmla="*/ 0 h 638"/>
              <a:gd name="T4" fmla="*/ 704120595 w 1889"/>
              <a:gd name="T5" fmla="*/ 34205932 h 638"/>
              <a:gd name="T6" fmla="*/ 704120595 w 1889"/>
              <a:gd name="T7" fmla="*/ 79539722 h 638"/>
              <a:gd name="T8" fmla="*/ 729483284 w 1889"/>
              <a:gd name="T9" fmla="*/ 102618438 h 638"/>
              <a:gd name="T10" fmla="*/ 760482196 w 1889"/>
              <a:gd name="T11" fmla="*/ 131467155 h 638"/>
              <a:gd name="T12" fmla="*/ 729483284 w 1889"/>
              <a:gd name="T13" fmla="*/ 160315230 h 638"/>
              <a:gd name="T14" fmla="*/ 704120595 w 1889"/>
              <a:gd name="T15" fmla="*/ 183806090 h 638"/>
              <a:gd name="T16" fmla="*/ 704120595 w 1889"/>
              <a:gd name="T17" fmla="*/ 228727737 h 638"/>
              <a:gd name="T18" fmla="*/ 670303254 w 1889"/>
              <a:gd name="T19" fmla="*/ 262933669 h 638"/>
              <a:gd name="T20" fmla="*/ 33414437 w 1889"/>
              <a:gd name="T21" fmla="*/ 262933669 h 638"/>
              <a:gd name="T22" fmla="*/ 0 w 1889"/>
              <a:gd name="T23" fmla="*/ 228727737 h 638"/>
              <a:gd name="T24" fmla="*/ 0 w 1889"/>
              <a:gd name="T25" fmla="*/ 34205932 h 638"/>
              <a:gd name="T26" fmla="*/ 33414437 w 1889"/>
              <a:gd name="T27" fmla="*/ 0 h 638"/>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889" h="638">
                <a:moveTo>
                  <a:pt x="83" y="0"/>
                </a:moveTo>
                <a:lnTo>
                  <a:pt x="1665" y="0"/>
                </a:lnTo>
                <a:cubicBezTo>
                  <a:pt x="1711" y="0"/>
                  <a:pt x="1749" y="37"/>
                  <a:pt x="1749" y="83"/>
                </a:cubicBezTo>
                <a:lnTo>
                  <a:pt x="1749" y="193"/>
                </a:lnTo>
                <a:lnTo>
                  <a:pt x="1812" y="249"/>
                </a:lnTo>
                <a:lnTo>
                  <a:pt x="1889" y="319"/>
                </a:lnTo>
                <a:lnTo>
                  <a:pt x="1812" y="389"/>
                </a:lnTo>
                <a:lnTo>
                  <a:pt x="1749" y="446"/>
                </a:lnTo>
                <a:lnTo>
                  <a:pt x="1749" y="555"/>
                </a:lnTo>
                <a:cubicBezTo>
                  <a:pt x="1749" y="601"/>
                  <a:pt x="1711" y="638"/>
                  <a:pt x="1665" y="638"/>
                </a:cubicBezTo>
                <a:lnTo>
                  <a:pt x="83" y="638"/>
                </a:lnTo>
                <a:cubicBezTo>
                  <a:pt x="37" y="638"/>
                  <a:pt x="0" y="601"/>
                  <a:pt x="0" y="555"/>
                </a:cubicBezTo>
                <a:lnTo>
                  <a:pt x="0" y="83"/>
                </a:lnTo>
                <a:cubicBezTo>
                  <a:pt x="0" y="37"/>
                  <a:pt x="37" y="0"/>
                  <a:pt x="83" y="0"/>
                </a:cubicBezTo>
                <a:close/>
              </a:path>
            </a:pathLst>
          </a:custGeom>
          <a:solidFill>
            <a:schemeClr val="tx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4" name="TextBox 39"/>
          <p:cNvSpPr txBox="1">
            <a:spLocks noChangeArrowheads="1"/>
          </p:cNvSpPr>
          <p:nvPr userDrawn="1"/>
        </p:nvSpPr>
        <p:spPr bwMode="auto">
          <a:xfrm>
            <a:off x="1390650" y="169476"/>
            <a:ext cx="1261884"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000">
                <a:solidFill>
                  <a:schemeClr val="accent2"/>
                </a:solidFill>
                <a:latin typeface="Arial" panose="020B0604020202020204" pitchFamily="34" charset="0"/>
                <a:ea typeface="微软雅黑" panose="020B0503020204020204" pitchFamily="34" charset="-122"/>
              </a:defRPr>
            </a:lvl1pPr>
            <a:lvl2pPr marL="742950" indent="-285750">
              <a:spcBef>
                <a:spcPct val="20000"/>
              </a:spcBef>
              <a:buChar char="–"/>
              <a:defRPr sz="2000">
                <a:solidFill>
                  <a:schemeClr val="accent2"/>
                </a:solidFill>
                <a:latin typeface="Arial" panose="020B0604020202020204" pitchFamily="34" charset="0"/>
                <a:ea typeface="仿宋_GB2312" panose="02010609030101010101" pitchFamily="1"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FontTx/>
              <a:buNone/>
            </a:pPr>
            <a:r>
              <a:rPr lang="zh-CN" altLang="en-US" sz="2800" dirty="0">
                <a:latin typeface="黑体" panose="02010609060101010101" pitchFamily="49" charset="-122"/>
                <a:ea typeface="黑体" panose="02010609060101010101" pitchFamily="49" charset="-122"/>
              </a:rPr>
              <a:t>问与答</a:t>
            </a:r>
            <a:endParaRPr lang="zh-CN" altLang="en-US" sz="2800" dirty="0">
              <a:latin typeface="黑体" panose="02010609060101010101" pitchFamily="49" charset="-122"/>
              <a:ea typeface="黑体" panose="02010609060101010101" pitchFamily="49"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400" fill="hold"/>
                                        <p:tgtEl>
                                          <p:spTgt spid="2"/>
                                        </p:tgtEl>
                                        <p:attrNameLst>
                                          <p:attrName>ppt_x</p:attrName>
                                        </p:attrNameLst>
                                      </p:cBhvr>
                                      <p:tavLst>
                                        <p:tav tm="0">
                                          <p:val>
                                            <p:strVal val="0-#ppt_w/2"/>
                                          </p:val>
                                        </p:tav>
                                        <p:tav tm="100000">
                                          <p:val>
                                            <p:strVal val="#ppt_x"/>
                                          </p:val>
                                        </p:tav>
                                      </p:tavLst>
                                    </p:anim>
                                    <p:anim calcmode="lin" valueType="num">
                                      <p:cBhvr additive="base">
                                        <p:cTn id="8" dur="4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41" presetClass="entr" presetSubtype="0" fill="hold" grpId="0" nodeType="afterEffect">
                                  <p:stCondLst>
                                    <p:cond delay="0"/>
                                  </p:stCondLst>
                                  <p:iterate type="lt">
                                    <p:tmPct val="10000"/>
                                  </p:iterate>
                                  <p:childTnLst>
                                    <p:set>
                                      <p:cBhvr>
                                        <p:cTn id="11" dur="1" fill="hold">
                                          <p:stCondLst>
                                            <p:cond delay="0"/>
                                          </p:stCondLst>
                                        </p:cTn>
                                        <p:tgtEl>
                                          <p:spTgt spid="4"/>
                                        </p:tgtEl>
                                        <p:attrNameLst>
                                          <p:attrName>style.visibility</p:attrName>
                                        </p:attrNameLst>
                                      </p:cBhvr>
                                      <p:to>
                                        <p:strVal val="visible"/>
                                      </p:to>
                                    </p:set>
                                    <p:anim calcmode="lin" valueType="num">
                                      <p:cBhvr>
                                        <p:cTn id="12" dur="400" fill="hold"/>
                                        <p:tgtEl>
                                          <p:spTgt spid="4"/>
                                        </p:tgtEl>
                                        <p:attrNameLst>
                                          <p:attrName>ppt_x</p:attrName>
                                        </p:attrNameLst>
                                      </p:cBhvr>
                                      <p:tavLst>
                                        <p:tav tm="0">
                                          <p:val>
                                            <p:strVal val="#ppt_x"/>
                                          </p:val>
                                        </p:tav>
                                        <p:tav tm="50000">
                                          <p:val>
                                            <p:strVal val="#ppt_x+.1"/>
                                          </p:val>
                                        </p:tav>
                                        <p:tav tm="100000">
                                          <p:val>
                                            <p:strVal val="#ppt_x"/>
                                          </p:val>
                                        </p:tav>
                                      </p:tavLst>
                                    </p:anim>
                                    <p:anim calcmode="lin" valueType="num">
                                      <p:cBhvr>
                                        <p:cTn id="13" dur="400" fill="hold"/>
                                        <p:tgtEl>
                                          <p:spTgt spid="4"/>
                                        </p:tgtEl>
                                        <p:attrNameLst>
                                          <p:attrName>ppt_y</p:attrName>
                                        </p:attrNameLst>
                                      </p:cBhvr>
                                      <p:tavLst>
                                        <p:tav tm="0">
                                          <p:val>
                                            <p:strVal val="#ppt_y"/>
                                          </p:val>
                                        </p:tav>
                                        <p:tav tm="100000">
                                          <p:val>
                                            <p:strVal val="#ppt_y"/>
                                          </p:val>
                                        </p:tav>
                                      </p:tavLst>
                                    </p:anim>
                                    <p:anim calcmode="lin" valueType="num">
                                      <p:cBhvr>
                                        <p:cTn id="14" dur="400" fill="hold"/>
                                        <p:tgtEl>
                                          <p:spTgt spid="4"/>
                                        </p:tgtEl>
                                        <p:attrNameLst>
                                          <p:attrName>ppt_h</p:attrName>
                                        </p:attrNameLst>
                                      </p:cBhvr>
                                      <p:tavLst>
                                        <p:tav tm="0">
                                          <p:val>
                                            <p:strVal val="#ppt_h/10"/>
                                          </p:val>
                                        </p:tav>
                                        <p:tav tm="50000">
                                          <p:val>
                                            <p:strVal val="#ppt_h+.01"/>
                                          </p:val>
                                        </p:tav>
                                        <p:tav tm="100000">
                                          <p:val>
                                            <p:strVal val="#ppt_h"/>
                                          </p:val>
                                        </p:tav>
                                      </p:tavLst>
                                    </p:anim>
                                    <p:anim calcmode="lin" valueType="num">
                                      <p:cBhvr>
                                        <p:cTn id="15" dur="400" fill="hold"/>
                                        <p:tgtEl>
                                          <p:spTgt spid="4"/>
                                        </p:tgtEl>
                                        <p:attrNameLst>
                                          <p:attrName>ppt_w</p:attrName>
                                        </p:attrNameLst>
                                      </p:cBhvr>
                                      <p:tavLst>
                                        <p:tav tm="0">
                                          <p:val>
                                            <p:strVal val="#ppt_w/10"/>
                                          </p:val>
                                        </p:tav>
                                        <p:tav tm="50000">
                                          <p:val>
                                            <p:strVal val="#ppt_w+.01"/>
                                          </p:val>
                                        </p:tav>
                                        <p:tav tm="100000">
                                          <p:val>
                                            <p:strVal val="#ppt_w"/>
                                          </p:val>
                                        </p:tav>
                                      </p:tavLst>
                                    </p:anim>
                                    <p:animEffect transition="in" filter="fade">
                                      <p:cBhvr>
                                        <p:cTn id="16" dur="400" tmFilter="0,0; .5, 1; 1, 1"/>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utoUpdateAnimBg="0"/>
    </p:bld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14_空白">
    <p:spTree>
      <p:nvGrpSpPr>
        <p:cNvPr id="1" name=""/>
        <p:cNvGrpSpPr/>
        <p:nvPr/>
      </p:nvGrpSpPr>
      <p:grpSpPr>
        <a:xfrm>
          <a:off x="0" y="0"/>
          <a:ext cx="0" cy="0"/>
          <a:chOff x="0" y="0"/>
          <a:chExt cx="0" cy="0"/>
        </a:xfrm>
      </p:grpSpPr>
      <p:sp>
        <p:nvSpPr>
          <p:cNvPr id="2" name="Freeform 5"/>
          <p:cNvSpPr/>
          <p:nvPr userDrawn="1"/>
        </p:nvSpPr>
        <p:spPr bwMode="auto">
          <a:xfrm>
            <a:off x="173038" y="248826"/>
            <a:ext cx="1198562" cy="409575"/>
          </a:xfrm>
          <a:custGeom>
            <a:avLst/>
            <a:gdLst>
              <a:gd name="T0" fmla="*/ 33414437 w 1889"/>
              <a:gd name="T1" fmla="*/ 0 h 638"/>
              <a:gd name="T2" fmla="*/ 670303254 w 1889"/>
              <a:gd name="T3" fmla="*/ 0 h 638"/>
              <a:gd name="T4" fmla="*/ 704120595 w 1889"/>
              <a:gd name="T5" fmla="*/ 34205932 h 638"/>
              <a:gd name="T6" fmla="*/ 704120595 w 1889"/>
              <a:gd name="T7" fmla="*/ 79539722 h 638"/>
              <a:gd name="T8" fmla="*/ 729483284 w 1889"/>
              <a:gd name="T9" fmla="*/ 102618438 h 638"/>
              <a:gd name="T10" fmla="*/ 760482196 w 1889"/>
              <a:gd name="T11" fmla="*/ 131467155 h 638"/>
              <a:gd name="T12" fmla="*/ 729483284 w 1889"/>
              <a:gd name="T13" fmla="*/ 160315230 h 638"/>
              <a:gd name="T14" fmla="*/ 704120595 w 1889"/>
              <a:gd name="T15" fmla="*/ 183806090 h 638"/>
              <a:gd name="T16" fmla="*/ 704120595 w 1889"/>
              <a:gd name="T17" fmla="*/ 228727737 h 638"/>
              <a:gd name="T18" fmla="*/ 670303254 w 1889"/>
              <a:gd name="T19" fmla="*/ 262933669 h 638"/>
              <a:gd name="T20" fmla="*/ 33414437 w 1889"/>
              <a:gd name="T21" fmla="*/ 262933669 h 638"/>
              <a:gd name="T22" fmla="*/ 0 w 1889"/>
              <a:gd name="T23" fmla="*/ 228727737 h 638"/>
              <a:gd name="T24" fmla="*/ 0 w 1889"/>
              <a:gd name="T25" fmla="*/ 34205932 h 638"/>
              <a:gd name="T26" fmla="*/ 33414437 w 1889"/>
              <a:gd name="T27" fmla="*/ 0 h 638"/>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889" h="638">
                <a:moveTo>
                  <a:pt x="83" y="0"/>
                </a:moveTo>
                <a:lnTo>
                  <a:pt x="1665" y="0"/>
                </a:lnTo>
                <a:cubicBezTo>
                  <a:pt x="1711" y="0"/>
                  <a:pt x="1749" y="37"/>
                  <a:pt x="1749" y="83"/>
                </a:cubicBezTo>
                <a:lnTo>
                  <a:pt x="1749" y="193"/>
                </a:lnTo>
                <a:lnTo>
                  <a:pt x="1812" y="249"/>
                </a:lnTo>
                <a:lnTo>
                  <a:pt x="1889" y="319"/>
                </a:lnTo>
                <a:lnTo>
                  <a:pt x="1812" y="389"/>
                </a:lnTo>
                <a:lnTo>
                  <a:pt x="1749" y="446"/>
                </a:lnTo>
                <a:lnTo>
                  <a:pt x="1749" y="555"/>
                </a:lnTo>
                <a:cubicBezTo>
                  <a:pt x="1749" y="601"/>
                  <a:pt x="1711" y="638"/>
                  <a:pt x="1665" y="638"/>
                </a:cubicBezTo>
                <a:lnTo>
                  <a:pt x="83" y="638"/>
                </a:lnTo>
                <a:cubicBezTo>
                  <a:pt x="37" y="638"/>
                  <a:pt x="0" y="601"/>
                  <a:pt x="0" y="555"/>
                </a:cubicBezTo>
                <a:lnTo>
                  <a:pt x="0" y="83"/>
                </a:lnTo>
                <a:cubicBezTo>
                  <a:pt x="0" y="37"/>
                  <a:pt x="37" y="0"/>
                  <a:pt x="83" y="0"/>
                </a:cubicBezTo>
                <a:close/>
              </a:path>
            </a:pathLst>
          </a:custGeom>
          <a:solidFill>
            <a:schemeClr val="tx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4" name="TextBox 39"/>
          <p:cNvSpPr txBox="1">
            <a:spLocks noChangeArrowheads="1"/>
          </p:cNvSpPr>
          <p:nvPr userDrawn="1"/>
        </p:nvSpPr>
        <p:spPr bwMode="auto">
          <a:xfrm>
            <a:off x="1390650" y="169476"/>
            <a:ext cx="162095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000">
                <a:solidFill>
                  <a:schemeClr val="accent2"/>
                </a:solidFill>
                <a:latin typeface="Arial" panose="020B0604020202020204" pitchFamily="34" charset="0"/>
                <a:ea typeface="微软雅黑" panose="020B0503020204020204" pitchFamily="34" charset="-122"/>
              </a:defRPr>
            </a:lvl1pPr>
            <a:lvl2pPr marL="742950" indent="-285750">
              <a:spcBef>
                <a:spcPct val="20000"/>
              </a:spcBef>
              <a:buChar char="–"/>
              <a:defRPr sz="2000">
                <a:solidFill>
                  <a:schemeClr val="accent2"/>
                </a:solidFill>
                <a:latin typeface="Arial" panose="020B0604020202020204" pitchFamily="34" charset="0"/>
                <a:ea typeface="仿宋_GB2312" panose="02010609030101010101" pitchFamily="1"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FontTx/>
              <a:buNone/>
            </a:pPr>
            <a:r>
              <a:rPr lang="zh-CN" altLang="en-US" sz="2800" dirty="0">
                <a:latin typeface="黑体" panose="02010609060101010101" pitchFamily="49" charset="-122"/>
                <a:ea typeface="黑体" panose="02010609060101010101" pitchFamily="49" charset="-122"/>
              </a:rPr>
              <a:t>实训案例</a:t>
            </a:r>
            <a:endParaRPr lang="zh-CN" altLang="en-US" sz="2800" dirty="0">
              <a:latin typeface="黑体" panose="02010609060101010101" pitchFamily="49" charset="-122"/>
              <a:ea typeface="黑体" panose="02010609060101010101" pitchFamily="49"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400" fill="hold"/>
                                        <p:tgtEl>
                                          <p:spTgt spid="2"/>
                                        </p:tgtEl>
                                        <p:attrNameLst>
                                          <p:attrName>ppt_x</p:attrName>
                                        </p:attrNameLst>
                                      </p:cBhvr>
                                      <p:tavLst>
                                        <p:tav tm="0">
                                          <p:val>
                                            <p:strVal val="0-#ppt_w/2"/>
                                          </p:val>
                                        </p:tav>
                                        <p:tav tm="100000">
                                          <p:val>
                                            <p:strVal val="#ppt_x"/>
                                          </p:val>
                                        </p:tav>
                                      </p:tavLst>
                                    </p:anim>
                                    <p:anim calcmode="lin" valueType="num">
                                      <p:cBhvr additive="base">
                                        <p:cTn id="8" dur="4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41" presetClass="entr" presetSubtype="0" fill="hold" grpId="0" nodeType="afterEffect">
                                  <p:stCondLst>
                                    <p:cond delay="0"/>
                                  </p:stCondLst>
                                  <p:iterate type="lt">
                                    <p:tmPct val="10000"/>
                                  </p:iterate>
                                  <p:childTnLst>
                                    <p:set>
                                      <p:cBhvr>
                                        <p:cTn id="11" dur="1" fill="hold">
                                          <p:stCondLst>
                                            <p:cond delay="0"/>
                                          </p:stCondLst>
                                        </p:cTn>
                                        <p:tgtEl>
                                          <p:spTgt spid="4"/>
                                        </p:tgtEl>
                                        <p:attrNameLst>
                                          <p:attrName>style.visibility</p:attrName>
                                        </p:attrNameLst>
                                      </p:cBhvr>
                                      <p:to>
                                        <p:strVal val="visible"/>
                                      </p:to>
                                    </p:set>
                                    <p:anim calcmode="lin" valueType="num">
                                      <p:cBhvr>
                                        <p:cTn id="12" dur="400" fill="hold"/>
                                        <p:tgtEl>
                                          <p:spTgt spid="4"/>
                                        </p:tgtEl>
                                        <p:attrNameLst>
                                          <p:attrName>ppt_x</p:attrName>
                                        </p:attrNameLst>
                                      </p:cBhvr>
                                      <p:tavLst>
                                        <p:tav tm="0">
                                          <p:val>
                                            <p:strVal val="#ppt_x"/>
                                          </p:val>
                                        </p:tav>
                                        <p:tav tm="50000">
                                          <p:val>
                                            <p:strVal val="#ppt_x+.1"/>
                                          </p:val>
                                        </p:tav>
                                        <p:tav tm="100000">
                                          <p:val>
                                            <p:strVal val="#ppt_x"/>
                                          </p:val>
                                        </p:tav>
                                      </p:tavLst>
                                    </p:anim>
                                    <p:anim calcmode="lin" valueType="num">
                                      <p:cBhvr>
                                        <p:cTn id="13" dur="400" fill="hold"/>
                                        <p:tgtEl>
                                          <p:spTgt spid="4"/>
                                        </p:tgtEl>
                                        <p:attrNameLst>
                                          <p:attrName>ppt_y</p:attrName>
                                        </p:attrNameLst>
                                      </p:cBhvr>
                                      <p:tavLst>
                                        <p:tav tm="0">
                                          <p:val>
                                            <p:strVal val="#ppt_y"/>
                                          </p:val>
                                        </p:tav>
                                        <p:tav tm="100000">
                                          <p:val>
                                            <p:strVal val="#ppt_y"/>
                                          </p:val>
                                        </p:tav>
                                      </p:tavLst>
                                    </p:anim>
                                    <p:anim calcmode="lin" valueType="num">
                                      <p:cBhvr>
                                        <p:cTn id="14" dur="400" fill="hold"/>
                                        <p:tgtEl>
                                          <p:spTgt spid="4"/>
                                        </p:tgtEl>
                                        <p:attrNameLst>
                                          <p:attrName>ppt_h</p:attrName>
                                        </p:attrNameLst>
                                      </p:cBhvr>
                                      <p:tavLst>
                                        <p:tav tm="0">
                                          <p:val>
                                            <p:strVal val="#ppt_h/10"/>
                                          </p:val>
                                        </p:tav>
                                        <p:tav tm="50000">
                                          <p:val>
                                            <p:strVal val="#ppt_h+.01"/>
                                          </p:val>
                                        </p:tav>
                                        <p:tav tm="100000">
                                          <p:val>
                                            <p:strVal val="#ppt_h"/>
                                          </p:val>
                                        </p:tav>
                                      </p:tavLst>
                                    </p:anim>
                                    <p:anim calcmode="lin" valueType="num">
                                      <p:cBhvr>
                                        <p:cTn id="15" dur="400" fill="hold"/>
                                        <p:tgtEl>
                                          <p:spTgt spid="4"/>
                                        </p:tgtEl>
                                        <p:attrNameLst>
                                          <p:attrName>ppt_w</p:attrName>
                                        </p:attrNameLst>
                                      </p:cBhvr>
                                      <p:tavLst>
                                        <p:tav tm="0">
                                          <p:val>
                                            <p:strVal val="#ppt_w/10"/>
                                          </p:val>
                                        </p:tav>
                                        <p:tav tm="50000">
                                          <p:val>
                                            <p:strVal val="#ppt_w+.01"/>
                                          </p:val>
                                        </p:tav>
                                        <p:tav tm="100000">
                                          <p:val>
                                            <p:strVal val="#ppt_w"/>
                                          </p:val>
                                        </p:tav>
                                      </p:tavLst>
                                    </p:anim>
                                    <p:animEffect transition="in" filter="fade">
                                      <p:cBhvr>
                                        <p:cTn id="16" dur="400" tmFilter="0,0; .5, 1; 1, 1"/>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utoUpdateAnimBg="0"/>
    </p:bld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12_空白">
    <p:spTree>
      <p:nvGrpSpPr>
        <p:cNvPr id="1" name=""/>
        <p:cNvGrpSpPr/>
        <p:nvPr/>
      </p:nvGrpSpPr>
      <p:grpSpPr>
        <a:xfrm>
          <a:off x="0" y="0"/>
          <a:ext cx="0" cy="0"/>
          <a:chOff x="0" y="0"/>
          <a:chExt cx="0" cy="0"/>
        </a:xfrm>
      </p:grpSpPr>
      <p:sp>
        <p:nvSpPr>
          <p:cNvPr id="2" name="Freeform 5"/>
          <p:cNvSpPr/>
          <p:nvPr userDrawn="1"/>
        </p:nvSpPr>
        <p:spPr bwMode="auto">
          <a:xfrm>
            <a:off x="173038" y="248826"/>
            <a:ext cx="1198562" cy="409575"/>
          </a:xfrm>
          <a:custGeom>
            <a:avLst/>
            <a:gdLst>
              <a:gd name="T0" fmla="*/ 33414437 w 1889"/>
              <a:gd name="T1" fmla="*/ 0 h 638"/>
              <a:gd name="T2" fmla="*/ 670303254 w 1889"/>
              <a:gd name="T3" fmla="*/ 0 h 638"/>
              <a:gd name="T4" fmla="*/ 704120595 w 1889"/>
              <a:gd name="T5" fmla="*/ 34205932 h 638"/>
              <a:gd name="T6" fmla="*/ 704120595 w 1889"/>
              <a:gd name="T7" fmla="*/ 79539722 h 638"/>
              <a:gd name="T8" fmla="*/ 729483284 w 1889"/>
              <a:gd name="T9" fmla="*/ 102618438 h 638"/>
              <a:gd name="T10" fmla="*/ 760482196 w 1889"/>
              <a:gd name="T11" fmla="*/ 131467155 h 638"/>
              <a:gd name="T12" fmla="*/ 729483284 w 1889"/>
              <a:gd name="T13" fmla="*/ 160315230 h 638"/>
              <a:gd name="T14" fmla="*/ 704120595 w 1889"/>
              <a:gd name="T15" fmla="*/ 183806090 h 638"/>
              <a:gd name="T16" fmla="*/ 704120595 w 1889"/>
              <a:gd name="T17" fmla="*/ 228727737 h 638"/>
              <a:gd name="T18" fmla="*/ 670303254 w 1889"/>
              <a:gd name="T19" fmla="*/ 262933669 h 638"/>
              <a:gd name="T20" fmla="*/ 33414437 w 1889"/>
              <a:gd name="T21" fmla="*/ 262933669 h 638"/>
              <a:gd name="T22" fmla="*/ 0 w 1889"/>
              <a:gd name="T23" fmla="*/ 228727737 h 638"/>
              <a:gd name="T24" fmla="*/ 0 w 1889"/>
              <a:gd name="T25" fmla="*/ 34205932 h 638"/>
              <a:gd name="T26" fmla="*/ 33414437 w 1889"/>
              <a:gd name="T27" fmla="*/ 0 h 638"/>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889" h="638">
                <a:moveTo>
                  <a:pt x="83" y="0"/>
                </a:moveTo>
                <a:lnTo>
                  <a:pt x="1665" y="0"/>
                </a:lnTo>
                <a:cubicBezTo>
                  <a:pt x="1711" y="0"/>
                  <a:pt x="1749" y="37"/>
                  <a:pt x="1749" y="83"/>
                </a:cubicBezTo>
                <a:lnTo>
                  <a:pt x="1749" y="193"/>
                </a:lnTo>
                <a:lnTo>
                  <a:pt x="1812" y="249"/>
                </a:lnTo>
                <a:lnTo>
                  <a:pt x="1889" y="319"/>
                </a:lnTo>
                <a:lnTo>
                  <a:pt x="1812" y="389"/>
                </a:lnTo>
                <a:lnTo>
                  <a:pt x="1749" y="446"/>
                </a:lnTo>
                <a:lnTo>
                  <a:pt x="1749" y="555"/>
                </a:lnTo>
                <a:cubicBezTo>
                  <a:pt x="1749" y="601"/>
                  <a:pt x="1711" y="638"/>
                  <a:pt x="1665" y="638"/>
                </a:cubicBezTo>
                <a:lnTo>
                  <a:pt x="83" y="638"/>
                </a:lnTo>
                <a:cubicBezTo>
                  <a:pt x="37" y="638"/>
                  <a:pt x="0" y="601"/>
                  <a:pt x="0" y="555"/>
                </a:cubicBezTo>
                <a:lnTo>
                  <a:pt x="0" y="83"/>
                </a:lnTo>
                <a:cubicBezTo>
                  <a:pt x="0" y="37"/>
                  <a:pt x="37" y="0"/>
                  <a:pt x="83" y="0"/>
                </a:cubicBezTo>
                <a:close/>
              </a:path>
            </a:pathLst>
          </a:custGeom>
          <a:solidFill>
            <a:schemeClr val="tx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4" name="TextBox 39"/>
          <p:cNvSpPr txBox="1">
            <a:spLocks noChangeArrowheads="1"/>
          </p:cNvSpPr>
          <p:nvPr userDrawn="1"/>
        </p:nvSpPr>
        <p:spPr bwMode="auto">
          <a:xfrm>
            <a:off x="1390650" y="169476"/>
            <a:ext cx="1980029"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000">
                <a:solidFill>
                  <a:schemeClr val="accent2"/>
                </a:solidFill>
                <a:latin typeface="Arial" panose="020B0604020202020204" pitchFamily="34" charset="0"/>
                <a:ea typeface="微软雅黑" panose="020B0503020204020204" pitchFamily="34" charset="-122"/>
              </a:defRPr>
            </a:lvl1pPr>
            <a:lvl2pPr marL="742950" indent="-285750">
              <a:spcBef>
                <a:spcPct val="20000"/>
              </a:spcBef>
              <a:buChar char="–"/>
              <a:defRPr sz="2000">
                <a:solidFill>
                  <a:schemeClr val="accent2"/>
                </a:solidFill>
                <a:latin typeface="Arial" panose="020B0604020202020204" pitchFamily="34" charset="0"/>
                <a:ea typeface="仿宋_GB2312" panose="02010609030101010101" pitchFamily="1"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FontTx/>
              <a:buNone/>
            </a:pPr>
            <a:r>
              <a:rPr lang="zh-CN" altLang="en-US" sz="2800" dirty="0">
                <a:latin typeface="黑体" panose="02010609060101010101" pitchFamily="49" charset="-122"/>
                <a:ea typeface="黑体" panose="02010609060101010101" pitchFamily="49" charset="-122"/>
              </a:rPr>
              <a:t>归纳与提高</a:t>
            </a:r>
            <a:endParaRPr lang="zh-CN" altLang="en-US" sz="2800" dirty="0">
              <a:latin typeface="黑体" panose="02010609060101010101" pitchFamily="49" charset="-122"/>
              <a:ea typeface="黑体" panose="02010609060101010101" pitchFamily="49"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400" fill="hold"/>
                                        <p:tgtEl>
                                          <p:spTgt spid="2"/>
                                        </p:tgtEl>
                                        <p:attrNameLst>
                                          <p:attrName>ppt_x</p:attrName>
                                        </p:attrNameLst>
                                      </p:cBhvr>
                                      <p:tavLst>
                                        <p:tav tm="0">
                                          <p:val>
                                            <p:strVal val="0-#ppt_w/2"/>
                                          </p:val>
                                        </p:tav>
                                        <p:tav tm="100000">
                                          <p:val>
                                            <p:strVal val="#ppt_x"/>
                                          </p:val>
                                        </p:tav>
                                      </p:tavLst>
                                    </p:anim>
                                    <p:anim calcmode="lin" valueType="num">
                                      <p:cBhvr additive="base">
                                        <p:cTn id="8" dur="4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41" presetClass="entr" presetSubtype="0" fill="hold" grpId="0" nodeType="afterEffect">
                                  <p:stCondLst>
                                    <p:cond delay="0"/>
                                  </p:stCondLst>
                                  <p:iterate type="lt">
                                    <p:tmPct val="10000"/>
                                  </p:iterate>
                                  <p:childTnLst>
                                    <p:set>
                                      <p:cBhvr>
                                        <p:cTn id="11" dur="1" fill="hold">
                                          <p:stCondLst>
                                            <p:cond delay="0"/>
                                          </p:stCondLst>
                                        </p:cTn>
                                        <p:tgtEl>
                                          <p:spTgt spid="4"/>
                                        </p:tgtEl>
                                        <p:attrNameLst>
                                          <p:attrName>style.visibility</p:attrName>
                                        </p:attrNameLst>
                                      </p:cBhvr>
                                      <p:to>
                                        <p:strVal val="visible"/>
                                      </p:to>
                                    </p:set>
                                    <p:anim calcmode="lin" valueType="num">
                                      <p:cBhvr>
                                        <p:cTn id="12" dur="400" fill="hold"/>
                                        <p:tgtEl>
                                          <p:spTgt spid="4"/>
                                        </p:tgtEl>
                                        <p:attrNameLst>
                                          <p:attrName>ppt_x</p:attrName>
                                        </p:attrNameLst>
                                      </p:cBhvr>
                                      <p:tavLst>
                                        <p:tav tm="0">
                                          <p:val>
                                            <p:strVal val="#ppt_x"/>
                                          </p:val>
                                        </p:tav>
                                        <p:tav tm="50000">
                                          <p:val>
                                            <p:strVal val="#ppt_x+.1"/>
                                          </p:val>
                                        </p:tav>
                                        <p:tav tm="100000">
                                          <p:val>
                                            <p:strVal val="#ppt_x"/>
                                          </p:val>
                                        </p:tav>
                                      </p:tavLst>
                                    </p:anim>
                                    <p:anim calcmode="lin" valueType="num">
                                      <p:cBhvr>
                                        <p:cTn id="13" dur="400" fill="hold"/>
                                        <p:tgtEl>
                                          <p:spTgt spid="4"/>
                                        </p:tgtEl>
                                        <p:attrNameLst>
                                          <p:attrName>ppt_y</p:attrName>
                                        </p:attrNameLst>
                                      </p:cBhvr>
                                      <p:tavLst>
                                        <p:tav tm="0">
                                          <p:val>
                                            <p:strVal val="#ppt_y"/>
                                          </p:val>
                                        </p:tav>
                                        <p:tav tm="100000">
                                          <p:val>
                                            <p:strVal val="#ppt_y"/>
                                          </p:val>
                                        </p:tav>
                                      </p:tavLst>
                                    </p:anim>
                                    <p:anim calcmode="lin" valueType="num">
                                      <p:cBhvr>
                                        <p:cTn id="14" dur="400" fill="hold"/>
                                        <p:tgtEl>
                                          <p:spTgt spid="4"/>
                                        </p:tgtEl>
                                        <p:attrNameLst>
                                          <p:attrName>ppt_h</p:attrName>
                                        </p:attrNameLst>
                                      </p:cBhvr>
                                      <p:tavLst>
                                        <p:tav tm="0">
                                          <p:val>
                                            <p:strVal val="#ppt_h/10"/>
                                          </p:val>
                                        </p:tav>
                                        <p:tav tm="50000">
                                          <p:val>
                                            <p:strVal val="#ppt_h+.01"/>
                                          </p:val>
                                        </p:tav>
                                        <p:tav tm="100000">
                                          <p:val>
                                            <p:strVal val="#ppt_h"/>
                                          </p:val>
                                        </p:tav>
                                      </p:tavLst>
                                    </p:anim>
                                    <p:anim calcmode="lin" valueType="num">
                                      <p:cBhvr>
                                        <p:cTn id="15" dur="400" fill="hold"/>
                                        <p:tgtEl>
                                          <p:spTgt spid="4"/>
                                        </p:tgtEl>
                                        <p:attrNameLst>
                                          <p:attrName>ppt_w</p:attrName>
                                        </p:attrNameLst>
                                      </p:cBhvr>
                                      <p:tavLst>
                                        <p:tav tm="0">
                                          <p:val>
                                            <p:strVal val="#ppt_w/10"/>
                                          </p:val>
                                        </p:tav>
                                        <p:tav tm="50000">
                                          <p:val>
                                            <p:strVal val="#ppt_w+.01"/>
                                          </p:val>
                                        </p:tav>
                                        <p:tav tm="100000">
                                          <p:val>
                                            <p:strVal val="#ppt_w"/>
                                          </p:val>
                                        </p:tav>
                                      </p:tavLst>
                                    </p:anim>
                                    <p:animEffect transition="in" filter="fade">
                                      <p:cBhvr>
                                        <p:cTn id="16" dur="400" tmFilter="0,0; .5, 1; 1, 1"/>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utoUpdateAnimBg="0"/>
    </p:bld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3_空白">
    <p:spTree>
      <p:nvGrpSpPr>
        <p:cNvPr id="1" name=""/>
        <p:cNvGrpSpPr/>
        <p:nvPr/>
      </p:nvGrpSpPr>
      <p:grpSpPr>
        <a:xfrm>
          <a:off x="0" y="0"/>
          <a:ext cx="0" cy="0"/>
          <a:chOff x="0" y="0"/>
          <a:chExt cx="0" cy="0"/>
        </a:xfrm>
      </p:grpSpPr>
      <p:sp>
        <p:nvSpPr>
          <p:cNvPr id="2" name="Freeform 5"/>
          <p:cNvSpPr/>
          <p:nvPr userDrawn="1"/>
        </p:nvSpPr>
        <p:spPr bwMode="auto">
          <a:xfrm>
            <a:off x="173038" y="248826"/>
            <a:ext cx="1198562" cy="409575"/>
          </a:xfrm>
          <a:custGeom>
            <a:avLst/>
            <a:gdLst>
              <a:gd name="T0" fmla="*/ 33414437 w 1889"/>
              <a:gd name="T1" fmla="*/ 0 h 638"/>
              <a:gd name="T2" fmla="*/ 670303254 w 1889"/>
              <a:gd name="T3" fmla="*/ 0 h 638"/>
              <a:gd name="T4" fmla="*/ 704120595 w 1889"/>
              <a:gd name="T5" fmla="*/ 34205932 h 638"/>
              <a:gd name="T6" fmla="*/ 704120595 w 1889"/>
              <a:gd name="T7" fmla="*/ 79539722 h 638"/>
              <a:gd name="T8" fmla="*/ 729483284 w 1889"/>
              <a:gd name="T9" fmla="*/ 102618438 h 638"/>
              <a:gd name="T10" fmla="*/ 760482196 w 1889"/>
              <a:gd name="T11" fmla="*/ 131467155 h 638"/>
              <a:gd name="T12" fmla="*/ 729483284 w 1889"/>
              <a:gd name="T13" fmla="*/ 160315230 h 638"/>
              <a:gd name="T14" fmla="*/ 704120595 w 1889"/>
              <a:gd name="T15" fmla="*/ 183806090 h 638"/>
              <a:gd name="T16" fmla="*/ 704120595 w 1889"/>
              <a:gd name="T17" fmla="*/ 228727737 h 638"/>
              <a:gd name="T18" fmla="*/ 670303254 w 1889"/>
              <a:gd name="T19" fmla="*/ 262933669 h 638"/>
              <a:gd name="T20" fmla="*/ 33414437 w 1889"/>
              <a:gd name="T21" fmla="*/ 262933669 h 638"/>
              <a:gd name="T22" fmla="*/ 0 w 1889"/>
              <a:gd name="T23" fmla="*/ 228727737 h 638"/>
              <a:gd name="T24" fmla="*/ 0 w 1889"/>
              <a:gd name="T25" fmla="*/ 34205932 h 638"/>
              <a:gd name="T26" fmla="*/ 33414437 w 1889"/>
              <a:gd name="T27" fmla="*/ 0 h 638"/>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889" h="638">
                <a:moveTo>
                  <a:pt x="83" y="0"/>
                </a:moveTo>
                <a:lnTo>
                  <a:pt x="1665" y="0"/>
                </a:lnTo>
                <a:cubicBezTo>
                  <a:pt x="1711" y="0"/>
                  <a:pt x="1749" y="37"/>
                  <a:pt x="1749" y="83"/>
                </a:cubicBezTo>
                <a:lnTo>
                  <a:pt x="1749" y="193"/>
                </a:lnTo>
                <a:lnTo>
                  <a:pt x="1812" y="249"/>
                </a:lnTo>
                <a:lnTo>
                  <a:pt x="1889" y="319"/>
                </a:lnTo>
                <a:lnTo>
                  <a:pt x="1812" y="389"/>
                </a:lnTo>
                <a:lnTo>
                  <a:pt x="1749" y="446"/>
                </a:lnTo>
                <a:lnTo>
                  <a:pt x="1749" y="555"/>
                </a:lnTo>
                <a:cubicBezTo>
                  <a:pt x="1749" y="601"/>
                  <a:pt x="1711" y="638"/>
                  <a:pt x="1665" y="638"/>
                </a:cubicBezTo>
                <a:lnTo>
                  <a:pt x="83" y="638"/>
                </a:lnTo>
                <a:cubicBezTo>
                  <a:pt x="37" y="638"/>
                  <a:pt x="0" y="601"/>
                  <a:pt x="0" y="555"/>
                </a:cubicBezTo>
                <a:lnTo>
                  <a:pt x="0" y="83"/>
                </a:lnTo>
                <a:cubicBezTo>
                  <a:pt x="0" y="37"/>
                  <a:pt x="37" y="0"/>
                  <a:pt x="83" y="0"/>
                </a:cubicBezTo>
                <a:close/>
              </a:path>
            </a:pathLst>
          </a:custGeom>
          <a:solidFill>
            <a:schemeClr val="tx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 name="TextBox 38"/>
          <p:cNvSpPr txBox="1">
            <a:spLocks noChangeArrowheads="1"/>
          </p:cNvSpPr>
          <p:nvPr userDrawn="1"/>
        </p:nvSpPr>
        <p:spPr bwMode="auto">
          <a:xfrm>
            <a:off x="227013" y="220251"/>
            <a:ext cx="1031051"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000">
                <a:solidFill>
                  <a:schemeClr val="accent2"/>
                </a:solidFill>
                <a:latin typeface="Arial" panose="020B0604020202020204" pitchFamily="34" charset="0"/>
                <a:ea typeface="微软雅黑" panose="020B0503020204020204" pitchFamily="34" charset="-122"/>
              </a:defRPr>
            </a:lvl1pPr>
            <a:lvl2pPr marL="742950" indent="-285750">
              <a:spcBef>
                <a:spcPct val="20000"/>
              </a:spcBef>
              <a:buChar char="–"/>
              <a:defRPr sz="2000">
                <a:solidFill>
                  <a:schemeClr val="accent2"/>
                </a:solidFill>
                <a:latin typeface="Arial" panose="020B0604020202020204" pitchFamily="34" charset="0"/>
                <a:ea typeface="仿宋_GB2312" panose="02010609030101010101" pitchFamily="1"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FontTx/>
              <a:buNone/>
            </a:pPr>
            <a:r>
              <a:rPr lang="zh-CN" altLang="en-US" sz="2200" dirty="0">
                <a:solidFill>
                  <a:srgbClr val="FFFFFF"/>
                </a:solidFill>
                <a:latin typeface="黑体" panose="02010609060101010101" pitchFamily="49" charset="-122"/>
                <a:ea typeface="黑体" panose="02010609060101010101" pitchFamily="49" charset="-122"/>
              </a:rPr>
              <a:t>第四节</a:t>
            </a:r>
            <a:endParaRPr lang="zh-CN" altLang="en-US" sz="2200" dirty="0">
              <a:solidFill>
                <a:srgbClr val="FFFFFF"/>
              </a:solidFill>
              <a:latin typeface="黑体" panose="02010609060101010101" pitchFamily="49" charset="-122"/>
              <a:ea typeface="黑体" panose="02010609060101010101" pitchFamily="49" charset="-122"/>
            </a:endParaRPr>
          </a:p>
        </p:txBody>
      </p:sp>
      <p:sp>
        <p:nvSpPr>
          <p:cNvPr id="4" name="TextBox 39"/>
          <p:cNvSpPr txBox="1">
            <a:spLocks noChangeArrowheads="1"/>
          </p:cNvSpPr>
          <p:nvPr userDrawn="1"/>
        </p:nvSpPr>
        <p:spPr bwMode="auto">
          <a:xfrm>
            <a:off x="1390650" y="169476"/>
            <a:ext cx="341632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000">
                <a:solidFill>
                  <a:schemeClr val="accent2"/>
                </a:solidFill>
                <a:latin typeface="Arial" panose="020B0604020202020204" pitchFamily="34" charset="0"/>
                <a:ea typeface="微软雅黑" panose="020B0503020204020204" pitchFamily="34" charset="-122"/>
              </a:defRPr>
            </a:lvl1pPr>
            <a:lvl2pPr marL="742950" indent="-285750">
              <a:spcBef>
                <a:spcPct val="20000"/>
              </a:spcBef>
              <a:buChar char="–"/>
              <a:defRPr sz="2000">
                <a:solidFill>
                  <a:schemeClr val="accent2"/>
                </a:solidFill>
                <a:latin typeface="Arial" panose="020B0604020202020204" pitchFamily="34" charset="0"/>
                <a:ea typeface="仿宋_GB2312" panose="02010609030101010101" pitchFamily="1"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FontTx/>
              <a:buNone/>
            </a:pPr>
            <a:r>
              <a:rPr lang="zh-CN" altLang="en-US" sz="2800" dirty="0">
                <a:latin typeface="黑体" panose="02010609060101010101" pitchFamily="49" charset="-122"/>
                <a:ea typeface="黑体" panose="02010609060101010101" pitchFamily="49" charset="-122"/>
              </a:rPr>
              <a:t>电子商务的法律环境</a:t>
            </a:r>
            <a:endParaRPr lang="zh-CN" altLang="en-US" sz="2800" dirty="0">
              <a:latin typeface="黑体" panose="02010609060101010101" pitchFamily="49" charset="-122"/>
              <a:ea typeface="黑体" panose="02010609060101010101" pitchFamily="49"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400" fill="hold"/>
                                        <p:tgtEl>
                                          <p:spTgt spid="2"/>
                                        </p:tgtEl>
                                        <p:attrNameLst>
                                          <p:attrName>ppt_x</p:attrName>
                                        </p:attrNameLst>
                                      </p:cBhvr>
                                      <p:tavLst>
                                        <p:tav tm="0">
                                          <p:val>
                                            <p:strVal val="0-#ppt_w/2"/>
                                          </p:val>
                                        </p:tav>
                                        <p:tav tm="100000">
                                          <p:val>
                                            <p:strVal val="#ppt_x"/>
                                          </p:val>
                                        </p:tav>
                                      </p:tavLst>
                                    </p:anim>
                                    <p:anim calcmode="lin" valueType="num">
                                      <p:cBhvr additive="base">
                                        <p:cTn id="8" dur="400" fill="hold"/>
                                        <p:tgtEl>
                                          <p:spTgt spid="2"/>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400" fill="hold"/>
                                        <p:tgtEl>
                                          <p:spTgt spid="3"/>
                                        </p:tgtEl>
                                        <p:attrNameLst>
                                          <p:attrName>ppt_x</p:attrName>
                                        </p:attrNameLst>
                                      </p:cBhvr>
                                      <p:tavLst>
                                        <p:tav tm="0">
                                          <p:val>
                                            <p:strVal val="0-#ppt_w/2"/>
                                          </p:val>
                                        </p:tav>
                                        <p:tav tm="100000">
                                          <p:val>
                                            <p:strVal val="#ppt_x"/>
                                          </p:val>
                                        </p:tav>
                                      </p:tavLst>
                                    </p:anim>
                                    <p:anim calcmode="lin" valueType="num">
                                      <p:cBhvr additive="base">
                                        <p:cTn id="12" dur="400" fill="hold"/>
                                        <p:tgtEl>
                                          <p:spTgt spid="3"/>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41" presetClass="entr" presetSubtype="0" fill="hold" grpId="0" nodeType="afterEffect">
                                  <p:stCondLst>
                                    <p:cond delay="0"/>
                                  </p:stCondLst>
                                  <p:iterate type="lt">
                                    <p:tmPct val="10000"/>
                                  </p:iterate>
                                  <p:childTnLst>
                                    <p:set>
                                      <p:cBhvr>
                                        <p:cTn id="15" dur="1" fill="hold">
                                          <p:stCondLst>
                                            <p:cond delay="0"/>
                                          </p:stCondLst>
                                        </p:cTn>
                                        <p:tgtEl>
                                          <p:spTgt spid="4"/>
                                        </p:tgtEl>
                                        <p:attrNameLst>
                                          <p:attrName>style.visibility</p:attrName>
                                        </p:attrNameLst>
                                      </p:cBhvr>
                                      <p:to>
                                        <p:strVal val="visible"/>
                                      </p:to>
                                    </p:set>
                                    <p:anim calcmode="lin" valueType="num">
                                      <p:cBhvr>
                                        <p:cTn id="16" dur="400" fill="hold"/>
                                        <p:tgtEl>
                                          <p:spTgt spid="4"/>
                                        </p:tgtEl>
                                        <p:attrNameLst>
                                          <p:attrName>ppt_x</p:attrName>
                                        </p:attrNameLst>
                                      </p:cBhvr>
                                      <p:tavLst>
                                        <p:tav tm="0">
                                          <p:val>
                                            <p:strVal val="#ppt_x"/>
                                          </p:val>
                                        </p:tav>
                                        <p:tav tm="50000">
                                          <p:val>
                                            <p:strVal val="#ppt_x+.1"/>
                                          </p:val>
                                        </p:tav>
                                        <p:tav tm="100000">
                                          <p:val>
                                            <p:strVal val="#ppt_x"/>
                                          </p:val>
                                        </p:tav>
                                      </p:tavLst>
                                    </p:anim>
                                    <p:anim calcmode="lin" valueType="num">
                                      <p:cBhvr>
                                        <p:cTn id="17" dur="400" fill="hold"/>
                                        <p:tgtEl>
                                          <p:spTgt spid="4"/>
                                        </p:tgtEl>
                                        <p:attrNameLst>
                                          <p:attrName>ppt_y</p:attrName>
                                        </p:attrNameLst>
                                      </p:cBhvr>
                                      <p:tavLst>
                                        <p:tav tm="0">
                                          <p:val>
                                            <p:strVal val="#ppt_y"/>
                                          </p:val>
                                        </p:tav>
                                        <p:tav tm="100000">
                                          <p:val>
                                            <p:strVal val="#ppt_y"/>
                                          </p:val>
                                        </p:tav>
                                      </p:tavLst>
                                    </p:anim>
                                    <p:anim calcmode="lin" valueType="num">
                                      <p:cBhvr>
                                        <p:cTn id="18" dur="400" fill="hold"/>
                                        <p:tgtEl>
                                          <p:spTgt spid="4"/>
                                        </p:tgtEl>
                                        <p:attrNameLst>
                                          <p:attrName>ppt_h</p:attrName>
                                        </p:attrNameLst>
                                      </p:cBhvr>
                                      <p:tavLst>
                                        <p:tav tm="0">
                                          <p:val>
                                            <p:strVal val="#ppt_h/10"/>
                                          </p:val>
                                        </p:tav>
                                        <p:tav tm="50000">
                                          <p:val>
                                            <p:strVal val="#ppt_h+.01"/>
                                          </p:val>
                                        </p:tav>
                                        <p:tav tm="100000">
                                          <p:val>
                                            <p:strVal val="#ppt_h"/>
                                          </p:val>
                                        </p:tav>
                                      </p:tavLst>
                                    </p:anim>
                                    <p:anim calcmode="lin" valueType="num">
                                      <p:cBhvr>
                                        <p:cTn id="19" dur="400" fill="hold"/>
                                        <p:tgtEl>
                                          <p:spTgt spid="4"/>
                                        </p:tgtEl>
                                        <p:attrNameLst>
                                          <p:attrName>ppt_w</p:attrName>
                                        </p:attrNameLst>
                                      </p:cBhvr>
                                      <p:tavLst>
                                        <p:tav tm="0">
                                          <p:val>
                                            <p:strVal val="#ppt_w/10"/>
                                          </p:val>
                                        </p:tav>
                                        <p:tav tm="50000">
                                          <p:val>
                                            <p:strVal val="#ppt_w+.01"/>
                                          </p:val>
                                        </p:tav>
                                        <p:tav tm="100000">
                                          <p:val>
                                            <p:strVal val="#ppt_w"/>
                                          </p:val>
                                        </p:tav>
                                      </p:tavLst>
                                    </p:anim>
                                    <p:animEffect transition="in" filter="fade">
                                      <p:cBhvr>
                                        <p:cTn id="20" dur="400" tmFilter="0,0; .5, 1; 1, 1"/>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utoUpdateAnimBg="0"/>
      <p:bldP spid="4" grpId="0" autoUpdateAnimBg="0"/>
    </p:bld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3825" cy="1600200"/>
          </a:xfrm>
        </p:spPr>
        <p:txBody>
          <a:bodyPr anchor="b"/>
          <a:lstStyle>
            <a:lvl1pPr>
              <a:defRPr sz="3200"/>
            </a:lvl1pPr>
          </a:lstStyle>
          <a:p>
            <a:r>
              <a:rPr lang="zh-CN" altLang="en-US"/>
              <a:t>单击此处编辑母版标题样式</a:t>
            </a:r>
            <a:endParaRPr lang="zh-CN" altLang="en-US"/>
          </a:p>
        </p:txBody>
      </p:sp>
      <p:sp>
        <p:nvSpPr>
          <p:cNvPr id="3" name="内容占位符 2"/>
          <p:cNvSpPr>
            <a:spLocks noGrp="1"/>
          </p:cNvSpPr>
          <p:nvPr>
            <p:ph idx="1"/>
          </p:nvPr>
        </p:nvSpPr>
        <p:spPr>
          <a:xfrm>
            <a:off x="5184775" y="987425"/>
            <a:ext cx="6175375"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文本占位符 3"/>
          <p:cNvSpPr>
            <a:spLocks noGrp="1"/>
          </p:cNvSpPr>
          <p:nvPr>
            <p:ph type="body" sz="half" idx="2"/>
          </p:nvPr>
        </p:nvSpPr>
        <p:spPr>
          <a:xfrm>
            <a:off x="839788" y="2057400"/>
            <a:ext cx="393382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3825" cy="1600200"/>
          </a:xfr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4775" y="987425"/>
            <a:ext cx="6175375"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a:p>
        </p:txBody>
      </p:sp>
      <p:sp>
        <p:nvSpPr>
          <p:cNvPr id="4" name="文本占位符 3"/>
          <p:cNvSpPr>
            <a:spLocks noGrp="1"/>
          </p:cNvSpPr>
          <p:nvPr>
            <p:ph type="body" sz="half" idx="2"/>
          </p:nvPr>
        </p:nvSpPr>
        <p:spPr>
          <a:xfrm>
            <a:off x="839788" y="2057400"/>
            <a:ext cx="393382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43963" y="908050"/>
            <a:ext cx="2743200" cy="5218113"/>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609600" y="908050"/>
            <a:ext cx="8081963" cy="5218113"/>
          </a:xfrm>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8763" cy="2387600"/>
          </a:xfr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p:nvPr>
        </p:nvSpPr>
        <p:spPr>
          <a:xfrm>
            <a:off x="1524000" y="3602038"/>
            <a:ext cx="9148763"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zh-CN" altLang="en-US"/>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p:nvPr>
        </p:nvSpPr>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609600" y="1600200"/>
            <a:ext cx="5411788" cy="4525963"/>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half" idx="2"/>
          </p:nvPr>
        </p:nvSpPr>
        <p:spPr>
          <a:xfrm>
            <a:off x="6173788" y="1600200"/>
            <a:ext cx="5413375" cy="4525963"/>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20363" cy="2852737"/>
          </a:xfrm>
        </p:spPr>
        <p:txBody>
          <a:bodyPr anchor="b"/>
          <a:lstStyle>
            <a:lvl1pPr>
              <a:defRPr sz="6000"/>
            </a:lvl1pPr>
          </a:lstStyle>
          <a:p>
            <a:r>
              <a:rPr lang="zh-CN" altLang="en-US"/>
              <a:t>单击此处编辑母版标题样式</a:t>
            </a:r>
            <a:endParaRPr lang="zh-CN" altLang="en-US"/>
          </a:p>
        </p:txBody>
      </p:sp>
      <p:sp>
        <p:nvSpPr>
          <p:cNvPr id="3" name="文本占位符 2"/>
          <p:cNvSpPr>
            <a:spLocks noGrp="1"/>
          </p:cNvSpPr>
          <p:nvPr>
            <p:ph type="body" idx="1"/>
          </p:nvPr>
        </p:nvSpPr>
        <p:spPr>
          <a:xfrm>
            <a:off x="831850" y="4589463"/>
            <a:ext cx="10520363"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zh-CN" altLang="en-US"/>
              <a:t>单击此处编辑母版文本样式</a:t>
            </a:r>
            <a:endParaRPr lang="zh-CN" altLang="en-US"/>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609600" y="1600200"/>
            <a:ext cx="5411788" cy="4525963"/>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half" idx="2"/>
          </p:nvPr>
        </p:nvSpPr>
        <p:spPr>
          <a:xfrm>
            <a:off x="6173788" y="1600200"/>
            <a:ext cx="5413375" cy="4525963"/>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20362" cy="1325563"/>
          </a:xfrm>
        </p:spPr>
        <p:txBody>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9788" y="1681163"/>
            <a:ext cx="5159375"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839788" y="2505075"/>
            <a:ext cx="5159375" cy="368458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占位符 4"/>
          <p:cNvSpPr>
            <a:spLocks noGrp="1"/>
          </p:cNvSpPr>
          <p:nvPr>
            <p:ph type="body" sz="quarter" idx="3"/>
          </p:nvPr>
        </p:nvSpPr>
        <p:spPr>
          <a:xfrm>
            <a:off x="6175375" y="1681163"/>
            <a:ext cx="5184775"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6175375" y="2505075"/>
            <a:ext cx="5184775" cy="368458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3825" cy="1600200"/>
          </a:xfrm>
        </p:spPr>
        <p:txBody>
          <a:bodyPr anchor="b"/>
          <a:lstStyle>
            <a:lvl1pPr>
              <a:defRPr sz="3200"/>
            </a:lvl1pPr>
          </a:lstStyle>
          <a:p>
            <a:r>
              <a:rPr lang="zh-CN" altLang="en-US"/>
              <a:t>单击此处编辑母版标题样式</a:t>
            </a:r>
            <a:endParaRPr lang="zh-CN" altLang="en-US"/>
          </a:p>
        </p:txBody>
      </p:sp>
      <p:sp>
        <p:nvSpPr>
          <p:cNvPr id="3" name="内容占位符 2"/>
          <p:cNvSpPr>
            <a:spLocks noGrp="1"/>
          </p:cNvSpPr>
          <p:nvPr>
            <p:ph idx="1"/>
          </p:nvPr>
        </p:nvSpPr>
        <p:spPr>
          <a:xfrm>
            <a:off x="5184775" y="987425"/>
            <a:ext cx="6175375"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文本占位符 3"/>
          <p:cNvSpPr>
            <a:spLocks noGrp="1"/>
          </p:cNvSpPr>
          <p:nvPr>
            <p:ph type="body" sz="half" idx="2"/>
          </p:nvPr>
        </p:nvSpPr>
        <p:spPr>
          <a:xfrm>
            <a:off x="839788" y="2057400"/>
            <a:ext cx="393382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3825" cy="1600200"/>
          </a:xfr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4775" y="987425"/>
            <a:ext cx="6175375"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a:p>
        </p:txBody>
      </p:sp>
      <p:sp>
        <p:nvSpPr>
          <p:cNvPr id="4" name="文本占位符 3"/>
          <p:cNvSpPr>
            <a:spLocks noGrp="1"/>
          </p:cNvSpPr>
          <p:nvPr>
            <p:ph type="body" sz="half" idx="2"/>
          </p:nvPr>
        </p:nvSpPr>
        <p:spPr>
          <a:xfrm>
            <a:off x="839788" y="2057400"/>
            <a:ext cx="393382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43963" y="908050"/>
            <a:ext cx="2743200" cy="5218113"/>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609600" y="908050"/>
            <a:ext cx="8081963" cy="5218113"/>
          </a:xfrm>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20362" cy="1325563"/>
          </a:xfrm>
        </p:spPr>
        <p:txBody>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9788" y="1681163"/>
            <a:ext cx="5159375"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839788" y="2505075"/>
            <a:ext cx="5159375" cy="368458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占位符 4"/>
          <p:cNvSpPr>
            <a:spLocks noGrp="1"/>
          </p:cNvSpPr>
          <p:nvPr>
            <p:ph type="body" sz="quarter" idx="3"/>
          </p:nvPr>
        </p:nvSpPr>
        <p:spPr>
          <a:xfrm>
            <a:off x="6175375" y="1681163"/>
            <a:ext cx="5184775"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6175375" y="2505075"/>
            <a:ext cx="5184775" cy="368458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3825" cy="1600200"/>
          </a:xfrm>
        </p:spPr>
        <p:txBody>
          <a:bodyPr anchor="b"/>
          <a:lstStyle>
            <a:lvl1pPr>
              <a:defRPr sz="3200"/>
            </a:lvl1pPr>
          </a:lstStyle>
          <a:p>
            <a:r>
              <a:rPr lang="zh-CN" altLang="en-US"/>
              <a:t>单击此处编辑母版标题样式</a:t>
            </a:r>
            <a:endParaRPr lang="zh-CN" altLang="en-US"/>
          </a:p>
        </p:txBody>
      </p:sp>
      <p:sp>
        <p:nvSpPr>
          <p:cNvPr id="3" name="内容占位符 2"/>
          <p:cNvSpPr>
            <a:spLocks noGrp="1"/>
          </p:cNvSpPr>
          <p:nvPr>
            <p:ph idx="1"/>
          </p:nvPr>
        </p:nvSpPr>
        <p:spPr>
          <a:xfrm>
            <a:off x="5184775" y="987425"/>
            <a:ext cx="6175375"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文本占位符 3"/>
          <p:cNvSpPr>
            <a:spLocks noGrp="1"/>
          </p:cNvSpPr>
          <p:nvPr>
            <p:ph type="body" sz="half" idx="2"/>
          </p:nvPr>
        </p:nvSpPr>
        <p:spPr>
          <a:xfrm>
            <a:off x="839788" y="2057400"/>
            <a:ext cx="393382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4" Type="http://schemas.openxmlformats.org/officeDocument/2006/relationships/theme" Target="../theme/theme1.xml"/><Relationship Id="rId13" Type="http://schemas.openxmlformats.org/officeDocument/2006/relationships/image" Target="../media/image1.jpeg"/><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1.xml"/><Relationship Id="rId8" Type="http://schemas.openxmlformats.org/officeDocument/2006/relationships/slideLayout" Target="../slideLayouts/slideLayout20.xml"/><Relationship Id="rId7" Type="http://schemas.openxmlformats.org/officeDocument/2006/relationships/slideLayout" Target="../slideLayouts/slideLayout19.xml"/><Relationship Id="rId6" Type="http://schemas.openxmlformats.org/officeDocument/2006/relationships/slideLayout" Target="../slideLayouts/slideLayout18.xml"/><Relationship Id="rId5" Type="http://schemas.openxmlformats.org/officeDocument/2006/relationships/slideLayout" Target="../slideLayouts/slideLayout17.xml"/><Relationship Id="rId4" Type="http://schemas.openxmlformats.org/officeDocument/2006/relationships/slideLayout" Target="../slideLayouts/slideLayout16.xml"/><Relationship Id="rId3" Type="http://schemas.openxmlformats.org/officeDocument/2006/relationships/slideLayout" Target="../slideLayouts/slideLayout15.xml"/><Relationship Id="rId28" Type="http://schemas.openxmlformats.org/officeDocument/2006/relationships/theme" Target="../theme/theme2.xml"/><Relationship Id="rId27" Type="http://schemas.openxmlformats.org/officeDocument/2006/relationships/slide" Target="../slides/slide1.xml"/><Relationship Id="rId26" Type="http://schemas.openxmlformats.org/officeDocument/2006/relationships/image" Target="../media/image2.jpeg"/><Relationship Id="rId25" Type="http://schemas.openxmlformats.org/officeDocument/2006/relationships/slideLayout" Target="../slideLayouts/slideLayout37.xml"/><Relationship Id="rId24" Type="http://schemas.openxmlformats.org/officeDocument/2006/relationships/slideLayout" Target="../slideLayouts/slideLayout36.xml"/><Relationship Id="rId23" Type="http://schemas.openxmlformats.org/officeDocument/2006/relationships/slideLayout" Target="../slideLayouts/slideLayout35.xml"/><Relationship Id="rId22" Type="http://schemas.openxmlformats.org/officeDocument/2006/relationships/slideLayout" Target="../slideLayouts/slideLayout34.xml"/><Relationship Id="rId21" Type="http://schemas.openxmlformats.org/officeDocument/2006/relationships/slideLayout" Target="../slideLayouts/slideLayout33.xml"/><Relationship Id="rId20" Type="http://schemas.openxmlformats.org/officeDocument/2006/relationships/slideLayout" Target="../slideLayouts/slideLayout32.xml"/><Relationship Id="rId2" Type="http://schemas.openxmlformats.org/officeDocument/2006/relationships/slideLayout" Target="../slideLayouts/slideLayout14.xml"/><Relationship Id="rId19" Type="http://schemas.openxmlformats.org/officeDocument/2006/relationships/slideLayout" Target="../slideLayouts/slideLayout31.xml"/><Relationship Id="rId18" Type="http://schemas.openxmlformats.org/officeDocument/2006/relationships/slideLayout" Target="../slideLayouts/slideLayout30.xml"/><Relationship Id="rId17" Type="http://schemas.openxmlformats.org/officeDocument/2006/relationships/slideLayout" Target="../slideLayouts/slideLayout29.xml"/><Relationship Id="rId16" Type="http://schemas.openxmlformats.org/officeDocument/2006/relationships/slideLayout" Target="../slideLayouts/slideLayout28.xml"/><Relationship Id="rId15" Type="http://schemas.openxmlformats.org/officeDocument/2006/relationships/slideLayout" Target="../slideLayouts/slideLayout27.xml"/><Relationship Id="rId14" Type="http://schemas.openxmlformats.org/officeDocument/2006/relationships/slideLayout" Target="../slideLayouts/slideLayout26.xml"/><Relationship Id="rId13" Type="http://schemas.openxmlformats.org/officeDocument/2006/relationships/slideLayout" Target="../slideLayouts/slideLayout25.xml"/><Relationship Id="rId12" Type="http://schemas.openxmlformats.org/officeDocument/2006/relationships/slideLayout" Target="../slideLayouts/slideLayout24.xml"/><Relationship Id="rId11" Type="http://schemas.openxmlformats.org/officeDocument/2006/relationships/slideLayout" Target="../slideLayouts/slideLayout23.xml"/><Relationship Id="rId10" Type="http://schemas.openxmlformats.org/officeDocument/2006/relationships/slideLayout" Target="../slideLayouts/slideLayout22.xml"/><Relationship Id="rId1" Type="http://schemas.openxmlformats.org/officeDocument/2006/relationships/slideLayout" Target="../slideLayouts/slideLayout13.xml"/></Relationships>
</file>

<file path=ppt/slideMasters/_rels/slideMaster3.xml.rels><?xml version="1.0" encoding="UTF-8" standalone="yes"?>
<Relationships xmlns="http://schemas.openxmlformats.org/package/2006/relationships"><Relationship Id="rId9" Type="http://schemas.openxmlformats.org/officeDocument/2006/relationships/slideLayout" Target="../slideLayouts/slideLayout46.xml"/><Relationship Id="rId8" Type="http://schemas.openxmlformats.org/officeDocument/2006/relationships/slideLayout" Target="../slideLayouts/slideLayout45.xml"/><Relationship Id="rId7" Type="http://schemas.openxmlformats.org/officeDocument/2006/relationships/slideLayout" Target="../slideLayouts/slideLayout44.xml"/><Relationship Id="rId6" Type="http://schemas.openxmlformats.org/officeDocument/2006/relationships/slideLayout" Target="../slideLayouts/slideLayout43.xml"/><Relationship Id="rId5" Type="http://schemas.openxmlformats.org/officeDocument/2006/relationships/slideLayout" Target="../slideLayouts/slideLayout42.xml"/><Relationship Id="rId4" Type="http://schemas.openxmlformats.org/officeDocument/2006/relationships/slideLayout" Target="../slideLayouts/slideLayout41.xml"/><Relationship Id="rId3" Type="http://schemas.openxmlformats.org/officeDocument/2006/relationships/slideLayout" Target="../slideLayouts/slideLayout40.xml"/><Relationship Id="rId2" Type="http://schemas.openxmlformats.org/officeDocument/2006/relationships/slideLayout" Target="../slideLayouts/slideLayout39.xml"/><Relationship Id="rId13" Type="http://schemas.openxmlformats.org/officeDocument/2006/relationships/theme" Target="../theme/theme3.xml"/><Relationship Id="rId12" Type="http://schemas.openxmlformats.org/officeDocument/2006/relationships/image" Target="../media/image1.jpeg"/><Relationship Id="rId11" Type="http://schemas.openxmlformats.org/officeDocument/2006/relationships/slideLayout" Target="../slideLayouts/slideLayout48.xml"/><Relationship Id="rId10" Type="http://schemas.openxmlformats.org/officeDocument/2006/relationships/slideLayout" Target="../slideLayouts/slideLayout47.xml"/><Relationship Id="rId1" Type="http://schemas.openxmlformats.org/officeDocument/2006/relationships/slideLayout" Target="../slideLayouts/slideLayout3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auto">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908050"/>
            <a:ext cx="10977563" cy="63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p>
            <a:pPr lvl="0"/>
            <a:r>
              <a:rPr lang="zh-CN" altLang="zh-CN"/>
              <a:t>单击此处编辑母版标题样式</a:t>
            </a:r>
            <a:endParaRPr lang="zh-CN" altLang="zh-CN"/>
          </a:p>
        </p:txBody>
      </p:sp>
      <p:sp>
        <p:nvSpPr>
          <p:cNvPr id="1027" name="Rectangle 3"/>
          <p:cNvSpPr>
            <a:spLocks noGrp="1" noChangeArrowheads="1"/>
          </p:cNvSpPr>
          <p:nvPr>
            <p:ph type="body" idx="1"/>
          </p:nvPr>
        </p:nvSpPr>
        <p:spPr bwMode="auto">
          <a:xfrm>
            <a:off x="609600" y="1600200"/>
            <a:ext cx="10977563"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lvl="0"/>
            <a:r>
              <a:rPr lang="zh-CN" altLang="zh-CN"/>
              <a:t>单击此处编辑母版文本样式</a:t>
            </a:r>
            <a:endParaRPr lang="zh-CN" altLang="zh-CN"/>
          </a:p>
          <a:p>
            <a:pPr lvl="1"/>
            <a:r>
              <a:rPr lang="zh-CN" altLang="zh-CN"/>
              <a:t>第二级</a:t>
            </a:r>
            <a:endParaRPr lang="zh-CN" altLang="zh-CN"/>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rtl="0" eaLnBrk="0" fontAlgn="base" hangingPunct="0">
        <a:spcBef>
          <a:spcPct val="0"/>
        </a:spcBef>
        <a:spcAft>
          <a:spcPct val="0"/>
        </a:spcAft>
        <a:defRPr sz="2400" kern="1200">
          <a:solidFill>
            <a:schemeClr val="accent2"/>
          </a:solidFill>
          <a:latin typeface="+mj-lt"/>
          <a:ea typeface="+mj-ea"/>
          <a:cs typeface="+mj-cs"/>
        </a:defRPr>
      </a:lvl1pPr>
      <a:lvl2pPr algn="l" rtl="0" eaLnBrk="0" fontAlgn="base" hangingPunct="0">
        <a:spcBef>
          <a:spcPct val="0"/>
        </a:spcBef>
        <a:spcAft>
          <a:spcPct val="0"/>
        </a:spcAft>
        <a:defRPr sz="2400">
          <a:solidFill>
            <a:schemeClr val="accent2"/>
          </a:solidFill>
          <a:latin typeface="Arial" panose="020B0604020202020204" pitchFamily="34" charset="0"/>
          <a:ea typeface="微软雅黑" panose="020B0503020204020204" pitchFamily="34" charset="-122"/>
        </a:defRPr>
      </a:lvl2pPr>
      <a:lvl3pPr algn="l" rtl="0" eaLnBrk="0" fontAlgn="base" hangingPunct="0">
        <a:spcBef>
          <a:spcPct val="0"/>
        </a:spcBef>
        <a:spcAft>
          <a:spcPct val="0"/>
        </a:spcAft>
        <a:defRPr sz="2400">
          <a:solidFill>
            <a:schemeClr val="accent2"/>
          </a:solidFill>
          <a:latin typeface="Arial" panose="020B0604020202020204" pitchFamily="34" charset="0"/>
          <a:ea typeface="微软雅黑" panose="020B0503020204020204" pitchFamily="34" charset="-122"/>
        </a:defRPr>
      </a:lvl3pPr>
      <a:lvl4pPr algn="l" rtl="0" eaLnBrk="0" fontAlgn="base" hangingPunct="0">
        <a:spcBef>
          <a:spcPct val="0"/>
        </a:spcBef>
        <a:spcAft>
          <a:spcPct val="0"/>
        </a:spcAft>
        <a:defRPr sz="2400">
          <a:solidFill>
            <a:schemeClr val="accent2"/>
          </a:solidFill>
          <a:latin typeface="Arial" panose="020B0604020202020204" pitchFamily="34" charset="0"/>
          <a:ea typeface="微软雅黑" panose="020B0503020204020204" pitchFamily="34" charset="-122"/>
        </a:defRPr>
      </a:lvl4pPr>
      <a:lvl5pPr algn="l" rtl="0" eaLnBrk="0" fontAlgn="base" hangingPunct="0">
        <a:spcBef>
          <a:spcPct val="0"/>
        </a:spcBef>
        <a:spcAft>
          <a:spcPct val="0"/>
        </a:spcAft>
        <a:defRPr sz="2400">
          <a:solidFill>
            <a:schemeClr val="accent2"/>
          </a:solidFill>
          <a:latin typeface="Arial" panose="020B0604020202020204" pitchFamily="34" charset="0"/>
          <a:ea typeface="微软雅黑" panose="020B0503020204020204" pitchFamily="34" charset="-122"/>
        </a:defRPr>
      </a:lvl5pPr>
      <a:lvl6pPr marL="457200" algn="l" rtl="0" eaLnBrk="0" fontAlgn="base" hangingPunct="0">
        <a:spcBef>
          <a:spcPct val="0"/>
        </a:spcBef>
        <a:spcAft>
          <a:spcPct val="0"/>
        </a:spcAft>
        <a:defRPr sz="2400">
          <a:solidFill>
            <a:schemeClr val="accent2"/>
          </a:solidFill>
          <a:latin typeface="Arial" panose="020B0604020202020204" pitchFamily="34" charset="0"/>
          <a:ea typeface="微软雅黑" panose="020B0503020204020204" pitchFamily="34" charset="-122"/>
        </a:defRPr>
      </a:lvl6pPr>
      <a:lvl7pPr marL="914400" algn="l" rtl="0" eaLnBrk="0" fontAlgn="base" hangingPunct="0">
        <a:spcBef>
          <a:spcPct val="0"/>
        </a:spcBef>
        <a:spcAft>
          <a:spcPct val="0"/>
        </a:spcAft>
        <a:defRPr sz="2400">
          <a:solidFill>
            <a:schemeClr val="accent2"/>
          </a:solidFill>
          <a:latin typeface="Arial" panose="020B0604020202020204" pitchFamily="34" charset="0"/>
          <a:ea typeface="微软雅黑" panose="020B0503020204020204" pitchFamily="34" charset="-122"/>
        </a:defRPr>
      </a:lvl7pPr>
      <a:lvl8pPr marL="1371600" algn="l" rtl="0" eaLnBrk="0" fontAlgn="base" hangingPunct="0">
        <a:spcBef>
          <a:spcPct val="0"/>
        </a:spcBef>
        <a:spcAft>
          <a:spcPct val="0"/>
        </a:spcAft>
        <a:defRPr sz="2400">
          <a:solidFill>
            <a:schemeClr val="accent2"/>
          </a:solidFill>
          <a:latin typeface="Arial" panose="020B0604020202020204" pitchFamily="34" charset="0"/>
          <a:ea typeface="微软雅黑" panose="020B0503020204020204" pitchFamily="34" charset="-122"/>
        </a:defRPr>
      </a:lvl8pPr>
      <a:lvl9pPr marL="1828800" algn="l" rtl="0" eaLnBrk="0" fontAlgn="base" hangingPunct="0">
        <a:spcBef>
          <a:spcPct val="0"/>
        </a:spcBef>
        <a:spcAft>
          <a:spcPct val="0"/>
        </a:spcAft>
        <a:defRPr sz="2400">
          <a:solidFill>
            <a:schemeClr val="accent2"/>
          </a:solidFill>
          <a:latin typeface="Arial" panose="020B0604020202020204" pitchFamily="34" charset="0"/>
          <a:ea typeface="微软雅黑" panose="020B0503020204020204" pitchFamily="34" charset="-122"/>
        </a:defRPr>
      </a:lvl9pPr>
    </p:titleStyle>
    <p:bodyStyle>
      <a:lvl1pPr marL="342900" indent="-342900" algn="l" rtl="0" eaLnBrk="0" fontAlgn="base" hangingPunct="0">
        <a:spcBef>
          <a:spcPct val="20000"/>
        </a:spcBef>
        <a:spcAft>
          <a:spcPct val="0"/>
        </a:spcAft>
        <a:buChar char="•"/>
        <a:defRPr sz="2000" kern="1200">
          <a:solidFill>
            <a:schemeClr val="accent2"/>
          </a:solidFill>
          <a:latin typeface="+mn-lt"/>
          <a:ea typeface="+mn-ea"/>
          <a:cs typeface="+mn-cs"/>
        </a:defRPr>
      </a:lvl1pPr>
      <a:lvl2pPr marL="742950" indent="-285750" algn="l" rtl="0" eaLnBrk="0" fontAlgn="base" hangingPunct="0">
        <a:spcBef>
          <a:spcPct val="20000"/>
        </a:spcBef>
        <a:spcAft>
          <a:spcPct val="0"/>
        </a:spcAft>
        <a:buChar char="–"/>
        <a:defRPr sz="2000" kern="1200">
          <a:solidFill>
            <a:schemeClr val="accent2"/>
          </a:solidFill>
          <a:latin typeface="+mn-lt"/>
          <a:ea typeface="仿宋_GB2312" panose="02010609030101010101" pitchFamily="1" charset="-122"/>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宋体" panose="02010600030101010101" pitchFamily="2" charset="-122"/>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宋体" panose="02010600030101010101" pitchFamily="2" charset="-122"/>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宋体" panose="02010600030101010101" pitchFamily="2"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bwMode="auto">
      <p:bgPr>
        <a:blipFill dpi="0" rotWithShape="0">
          <a:blip r:embed="rId26"/>
          <a:srcRect/>
          <a:stretch>
            <a:fillRect/>
          </a:stretch>
        </a:blipFill>
        <a:effectLst/>
      </p:bgPr>
    </p:bg>
    <p:spTree>
      <p:nvGrpSpPr>
        <p:cNvPr id="1" name=""/>
        <p:cNvGrpSpPr/>
        <p:nvPr/>
      </p:nvGrpSpPr>
      <p:grpSpPr>
        <a:xfrm>
          <a:off x="0" y="0"/>
          <a:ext cx="0" cy="0"/>
          <a:chOff x="0" y="0"/>
          <a:chExt cx="0" cy="0"/>
        </a:xfrm>
      </p:grpSpPr>
      <p:sp>
        <p:nvSpPr>
          <p:cNvPr id="2050" name="Freeform 17"/>
          <p:cNvSpPr/>
          <p:nvPr userDrawn="1"/>
        </p:nvSpPr>
        <p:spPr bwMode="auto">
          <a:xfrm>
            <a:off x="10606088" y="291350"/>
            <a:ext cx="647700" cy="266700"/>
          </a:xfrm>
          <a:custGeom>
            <a:avLst/>
            <a:gdLst>
              <a:gd name="T0" fmla="*/ 106848987 w 843"/>
              <a:gd name="T1" fmla="*/ 0 h 362"/>
              <a:gd name="T2" fmla="*/ 390796672 w 843"/>
              <a:gd name="T3" fmla="*/ 0 h 362"/>
              <a:gd name="T4" fmla="*/ 497645658 w 843"/>
              <a:gd name="T5" fmla="*/ 98244323 h 362"/>
              <a:gd name="T6" fmla="*/ 497645658 w 843"/>
              <a:gd name="T7" fmla="*/ 98244323 h 362"/>
              <a:gd name="T8" fmla="*/ 390796672 w 843"/>
              <a:gd name="T9" fmla="*/ 196488646 h 362"/>
              <a:gd name="T10" fmla="*/ 106848987 w 843"/>
              <a:gd name="T11" fmla="*/ 196488646 h 362"/>
              <a:gd name="T12" fmla="*/ 0 w 843"/>
              <a:gd name="T13" fmla="*/ 98244323 h 362"/>
              <a:gd name="T14" fmla="*/ 0 w 843"/>
              <a:gd name="T15" fmla="*/ 98244323 h 362"/>
              <a:gd name="T16" fmla="*/ 106848987 w 843"/>
              <a:gd name="T17" fmla="*/ 0 h 36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843" h="362">
                <a:moveTo>
                  <a:pt x="181" y="0"/>
                </a:moveTo>
                <a:lnTo>
                  <a:pt x="662" y="0"/>
                </a:lnTo>
                <a:cubicBezTo>
                  <a:pt x="762" y="0"/>
                  <a:pt x="843" y="82"/>
                  <a:pt x="843" y="181"/>
                </a:cubicBezTo>
                <a:cubicBezTo>
                  <a:pt x="843" y="281"/>
                  <a:pt x="762" y="362"/>
                  <a:pt x="662" y="362"/>
                </a:cubicBezTo>
                <a:lnTo>
                  <a:pt x="181" y="362"/>
                </a:lnTo>
                <a:cubicBezTo>
                  <a:pt x="82" y="362"/>
                  <a:pt x="0" y="281"/>
                  <a:pt x="0" y="181"/>
                </a:cubicBezTo>
                <a:cubicBezTo>
                  <a:pt x="0" y="82"/>
                  <a:pt x="82" y="0"/>
                  <a:pt x="181" y="0"/>
                </a:cubicBezTo>
                <a:close/>
              </a:path>
            </a:pathLst>
          </a:custGeom>
          <a:solidFill>
            <a:schemeClr val="tx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2051" name="Freeform 19">
            <a:hlinkClick r:id="" action="ppaction://hlinkshowjump?jump=firstslide"/>
          </p:cNvPr>
          <p:cNvSpPr>
            <a:spLocks noEditPoints="1"/>
          </p:cNvSpPr>
          <p:nvPr userDrawn="1"/>
        </p:nvSpPr>
        <p:spPr bwMode="auto">
          <a:xfrm>
            <a:off x="9882188" y="280238"/>
            <a:ext cx="282575" cy="273050"/>
          </a:xfrm>
          <a:custGeom>
            <a:avLst/>
            <a:gdLst>
              <a:gd name="T0" fmla="*/ 170064203 w 369"/>
              <a:gd name="T1" fmla="*/ 42162176 h 369"/>
              <a:gd name="T2" fmla="*/ 75063100 w 369"/>
              <a:gd name="T3" fmla="*/ 104036490 h 369"/>
              <a:gd name="T4" fmla="*/ 170064203 w 369"/>
              <a:gd name="T5" fmla="*/ 165363224 h 369"/>
              <a:gd name="T6" fmla="*/ 170064203 w 369"/>
              <a:gd name="T7" fmla="*/ 42162176 h 369"/>
              <a:gd name="T8" fmla="*/ 161854212 w 369"/>
              <a:gd name="T9" fmla="*/ 151126885 h 369"/>
              <a:gd name="T10" fmla="*/ 161854212 w 369"/>
              <a:gd name="T11" fmla="*/ 151126885 h 369"/>
              <a:gd name="T12" fmla="*/ 88550888 w 369"/>
              <a:gd name="T13" fmla="*/ 104036490 h 369"/>
              <a:gd name="T14" fmla="*/ 161854212 w 369"/>
              <a:gd name="T15" fmla="*/ 55850935 h 369"/>
              <a:gd name="T16" fmla="*/ 161854212 w 369"/>
              <a:gd name="T17" fmla="*/ 151126885 h 369"/>
              <a:gd name="T18" fmla="*/ 65093334 w 369"/>
              <a:gd name="T19" fmla="*/ 165363224 h 369"/>
              <a:gd name="T20" fmla="*/ 65093334 w 369"/>
              <a:gd name="T21" fmla="*/ 165363224 h 369"/>
              <a:gd name="T22" fmla="*/ 65093334 w 369"/>
              <a:gd name="T23" fmla="*/ 42162176 h 369"/>
              <a:gd name="T24" fmla="*/ 52778731 w 369"/>
              <a:gd name="T25" fmla="*/ 42162176 h 369"/>
              <a:gd name="T26" fmla="*/ 52778731 w 369"/>
              <a:gd name="T27" fmla="*/ 165363224 h 369"/>
              <a:gd name="T28" fmla="*/ 65093334 w 369"/>
              <a:gd name="T29" fmla="*/ 165363224 h 369"/>
              <a:gd name="T30" fmla="*/ 107903063 w 369"/>
              <a:gd name="T31" fmla="*/ 0 h 369"/>
              <a:gd name="T32" fmla="*/ 216391953 w 369"/>
              <a:gd name="T33" fmla="*/ 101298590 h 369"/>
              <a:gd name="T34" fmla="*/ 107903063 w 369"/>
              <a:gd name="T35" fmla="*/ 202049600 h 369"/>
              <a:gd name="T36" fmla="*/ 0 w 369"/>
              <a:gd name="T37" fmla="*/ 101298590 h 369"/>
              <a:gd name="T38" fmla="*/ 107903063 w 369"/>
              <a:gd name="T39" fmla="*/ 0 h 369"/>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369" h="369">
                <a:moveTo>
                  <a:pt x="290" y="77"/>
                </a:moveTo>
                <a:lnTo>
                  <a:pt x="128" y="190"/>
                </a:lnTo>
                <a:lnTo>
                  <a:pt x="290" y="302"/>
                </a:lnTo>
                <a:lnTo>
                  <a:pt x="290" y="77"/>
                </a:lnTo>
                <a:close/>
                <a:moveTo>
                  <a:pt x="276" y="276"/>
                </a:moveTo>
                <a:lnTo>
                  <a:pt x="276" y="276"/>
                </a:lnTo>
                <a:lnTo>
                  <a:pt x="151" y="190"/>
                </a:lnTo>
                <a:lnTo>
                  <a:pt x="276" y="102"/>
                </a:lnTo>
                <a:lnTo>
                  <a:pt x="276" y="276"/>
                </a:lnTo>
                <a:close/>
                <a:moveTo>
                  <a:pt x="111" y="302"/>
                </a:moveTo>
                <a:lnTo>
                  <a:pt x="111" y="302"/>
                </a:lnTo>
                <a:lnTo>
                  <a:pt x="111" y="77"/>
                </a:lnTo>
                <a:lnTo>
                  <a:pt x="90" y="77"/>
                </a:lnTo>
                <a:lnTo>
                  <a:pt x="90" y="302"/>
                </a:lnTo>
                <a:lnTo>
                  <a:pt x="111" y="302"/>
                </a:lnTo>
                <a:close/>
                <a:moveTo>
                  <a:pt x="184" y="0"/>
                </a:moveTo>
                <a:cubicBezTo>
                  <a:pt x="286" y="0"/>
                  <a:pt x="369" y="83"/>
                  <a:pt x="369" y="185"/>
                </a:cubicBezTo>
                <a:cubicBezTo>
                  <a:pt x="369" y="286"/>
                  <a:pt x="286" y="369"/>
                  <a:pt x="184" y="369"/>
                </a:cubicBezTo>
                <a:cubicBezTo>
                  <a:pt x="82" y="369"/>
                  <a:pt x="0" y="286"/>
                  <a:pt x="0" y="185"/>
                </a:cubicBezTo>
                <a:cubicBezTo>
                  <a:pt x="0" y="83"/>
                  <a:pt x="82" y="0"/>
                  <a:pt x="184" y="0"/>
                </a:cubicBezTo>
                <a:close/>
              </a:path>
            </a:pathLst>
          </a:custGeom>
          <a:solidFill>
            <a:schemeClr val="tx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2052" name="Freeform 20">
            <a:hlinkClick r:id="rId27" action="ppaction://hlinksldjump"/>
          </p:cNvPr>
          <p:cNvSpPr>
            <a:spLocks noEditPoints="1"/>
          </p:cNvSpPr>
          <p:nvPr userDrawn="1"/>
        </p:nvSpPr>
        <p:spPr bwMode="auto">
          <a:xfrm>
            <a:off x="9482138" y="280238"/>
            <a:ext cx="282575" cy="273050"/>
          </a:xfrm>
          <a:custGeom>
            <a:avLst/>
            <a:gdLst>
              <a:gd name="T0" fmla="*/ 108488890 w 369"/>
              <a:gd name="T1" fmla="*/ 0 h 369"/>
              <a:gd name="T2" fmla="*/ 216391953 w 369"/>
              <a:gd name="T3" fmla="*/ 101298590 h 369"/>
              <a:gd name="T4" fmla="*/ 108488890 w 369"/>
              <a:gd name="T5" fmla="*/ 202049600 h 369"/>
              <a:gd name="T6" fmla="*/ 0 w 369"/>
              <a:gd name="T7" fmla="*/ 101298590 h 369"/>
              <a:gd name="T8" fmla="*/ 108488890 w 369"/>
              <a:gd name="T9" fmla="*/ 0 h 369"/>
              <a:gd name="T10" fmla="*/ 185897592 w 369"/>
              <a:gd name="T11" fmla="*/ 108964709 h 369"/>
              <a:gd name="T12" fmla="*/ 182378806 w 369"/>
              <a:gd name="T13" fmla="*/ 111154289 h 369"/>
              <a:gd name="T14" fmla="*/ 168891019 w 369"/>
              <a:gd name="T15" fmla="*/ 111154289 h 369"/>
              <a:gd name="T16" fmla="*/ 165958825 w 369"/>
              <a:gd name="T17" fmla="*/ 110059869 h 369"/>
              <a:gd name="T18" fmla="*/ 107903063 w 369"/>
              <a:gd name="T19" fmla="*/ 53660615 h 369"/>
              <a:gd name="T20" fmla="*/ 51018955 w 369"/>
              <a:gd name="T21" fmla="*/ 110059869 h 369"/>
              <a:gd name="T22" fmla="*/ 47500934 w 369"/>
              <a:gd name="T23" fmla="*/ 111154289 h 369"/>
              <a:gd name="T24" fmla="*/ 34013147 w 369"/>
              <a:gd name="T25" fmla="*/ 111154289 h 369"/>
              <a:gd name="T26" fmla="*/ 30494361 w 369"/>
              <a:gd name="T27" fmla="*/ 108964709 h 369"/>
              <a:gd name="T28" fmla="*/ 31080953 w 369"/>
              <a:gd name="T29" fmla="*/ 104584070 h 369"/>
              <a:gd name="T30" fmla="*/ 104384277 w 369"/>
              <a:gd name="T31" fmla="*/ 33400897 h 369"/>
              <a:gd name="T32" fmla="*/ 107903063 w 369"/>
              <a:gd name="T33" fmla="*/ 31758157 h 369"/>
              <a:gd name="T34" fmla="*/ 112007676 w 369"/>
              <a:gd name="T35" fmla="*/ 33400897 h 369"/>
              <a:gd name="T36" fmla="*/ 185311000 w 369"/>
              <a:gd name="T37" fmla="*/ 104584070 h 369"/>
              <a:gd name="T38" fmla="*/ 185897592 w 369"/>
              <a:gd name="T39" fmla="*/ 108964709 h 369"/>
              <a:gd name="T40" fmla="*/ 54537741 w 369"/>
              <a:gd name="T41" fmla="*/ 115534929 h 369"/>
              <a:gd name="T42" fmla="*/ 54537741 w 369"/>
              <a:gd name="T43" fmla="*/ 115534929 h 369"/>
              <a:gd name="T44" fmla="*/ 54537741 w 369"/>
              <a:gd name="T45" fmla="*/ 157697105 h 369"/>
              <a:gd name="T46" fmla="*/ 60988721 w 369"/>
              <a:gd name="T47" fmla="*/ 164815644 h 369"/>
              <a:gd name="T48" fmla="*/ 90896490 w 369"/>
              <a:gd name="T49" fmla="*/ 164815644 h 369"/>
              <a:gd name="T50" fmla="*/ 90896490 w 369"/>
              <a:gd name="T51" fmla="*/ 118820408 h 369"/>
              <a:gd name="T52" fmla="*/ 98519889 w 369"/>
              <a:gd name="T53" fmla="*/ 111701869 h 369"/>
              <a:gd name="T54" fmla="*/ 117872064 w 369"/>
              <a:gd name="T55" fmla="*/ 111701869 h 369"/>
              <a:gd name="T56" fmla="*/ 125495463 w 369"/>
              <a:gd name="T57" fmla="*/ 118820408 h 369"/>
              <a:gd name="T58" fmla="*/ 125495463 w 369"/>
              <a:gd name="T59" fmla="*/ 164815644 h 369"/>
              <a:gd name="T60" fmla="*/ 155403232 w 369"/>
              <a:gd name="T61" fmla="*/ 164815644 h 369"/>
              <a:gd name="T62" fmla="*/ 161854212 w 369"/>
              <a:gd name="T63" fmla="*/ 157697105 h 369"/>
              <a:gd name="T64" fmla="*/ 161854212 w 369"/>
              <a:gd name="T65" fmla="*/ 115534929 h 369"/>
              <a:gd name="T66" fmla="*/ 107903063 w 369"/>
              <a:gd name="T67" fmla="*/ 62969474 h 369"/>
              <a:gd name="T68" fmla="*/ 54537741 w 369"/>
              <a:gd name="T69" fmla="*/ 115534929 h 369"/>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369" h="369">
                <a:moveTo>
                  <a:pt x="185" y="0"/>
                </a:moveTo>
                <a:cubicBezTo>
                  <a:pt x="286" y="0"/>
                  <a:pt x="369" y="83"/>
                  <a:pt x="369" y="185"/>
                </a:cubicBezTo>
                <a:cubicBezTo>
                  <a:pt x="369" y="286"/>
                  <a:pt x="286" y="369"/>
                  <a:pt x="185" y="369"/>
                </a:cubicBezTo>
                <a:cubicBezTo>
                  <a:pt x="83" y="369"/>
                  <a:pt x="0" y="286"/>
                  <a:pt x="0" y="185"/>
                </a:cubicBezTo>
                <a:cubicBezTo>
                  <a:pt x="0" y="83"/>
                  <a:pt x="83" y="0"/>
                  <a:pt x="185" y="0"/>
                </a:cubicBezTo>
                <a:close/>
                <a:moveTo>
                  <a:pt x="317" y="199"/>
                </a:moveTo>
                <a:cubicBezTo>
                  <a:pt x="316" y="201"/>
                  <a:pt x="314" y="203"/>
                  <a:pt x="311" y="203"/>
                </a:cubicBezTo>
                <a:lnTo>
                  <a:pt x="288" y="203"/>
                </a:lnTo>
                <a:cubicBezTo>
                  <a:pt x="286" y="203"/>
                  <a:pt x="284" y="202"/>
                  <a:pt x="283" y="201"/>
                </a:cubicBezTo>
                <a:lnTo>
                  <a:pt x="184" y="98"/>
                </a:lnTo>
                <a:lnTo>
                  <a:pt x="87" y="201"/>
                </a:lnTo>
                <a:cubicBezTo>
                  <a:pt x="85" y="202"/>
                  <a:pt x="83" y="203"/>
                  <a:pt x="81" y="203"/>
                </a:cubicBezTo>
                <a:lnTo>
                  <a:pt x="58" y="203"/>
                </a:lnTo>
                <a:cubicBezTo>
                  <a:pt x="55" y="203"/>
                  <a:pt x="53" y="201"/>
                  <a:pt x="52" y="199"/>
                </a:cubicBezTo>
                <a:cubicBezTo>
                  <a:pt x="51" y="196"/>
                  <a:pt x="51" y="193"/>
                  <a:pt x="53" y="191"/>
                </a:cubicBezTo>
                <a:lnTo>
                  <a:pt x="178" y="61"/>
                </a:lnTo>
                <a:cubicBezTo>
                  <a:pt x="180" y="59"/>
                  <a:pt x="182" y="58"/>
                  <a:pt x="184" y="58"/>
                </a:cubicBezTo>
                <a:cubicBezTo>
                  <a:pt x="187" y="58"/>
                  <a:pt x="189" y="59"/>
                  <a:pt x="191" y="61"/>
                </a:cubicBezTo>
                <a:lnTo>
                  <a:pt x="316" y="191"/>
                </a:lnTo>
                <a:cubicBezTo>
                  <a:pt x="318" y="193"/>
                  <a:pt x="318" y="196"/>
                  <a:pt x="317" y="199"/>
                </a:cubicBezTo>
                <a:close/>
                <a:moveTo>
                  <a:pt x="93" y="211"/>
                </a:moveTo>
                <a:lnTo>
                  <a:pt x="93" y="211"/>
                </a:lnTo>
                <a:lnTo>
                  <a:pt x="93" y="288"/>
                </a:lnTo>
                <a:cubicBezTo>
                  <a:pt x="93" y="296"/>
                  <a:pt x="98" y="301"/>
                  <a:pt x="104" y="301"/>
                </a:cubicBezTo>
                <a:lnTo>
                  <a:pt x="155" y="301"/>
                </a:lnTo>
                <a:lnTo>
                  <a:pt x="155" y="217"/>
                </a:lnTo>
                <a:cubicBezTo>
                  <a:pt x="155" y="210"/>
                  <a:pt x="161" y="204"/>
                  <a:pt x="168" y="204"/>
                </a:cubicBezTo>
                <a:lnTo>
                  <a:pt x="201" y="204"/>
                </a:lnTo>
                <a:cubicBezTo>
                  <a:pt x="208" y="204"/>
                  <a:pt x="214" y="210"/>
                  <a:pt x="214" y="217"/>
                </a:cubicBezTo>
                <a:lnTo>
                  <a:pt x="214" y="301"/>
                </a:lnTo>
                <a:lnTo>
                  <a:pt x="265" y="301"/>
                </a:lnTo>
                <a:cubicBezTo>
                  <a:pt x="271" y="301"/>
                  <a:pt x="276" y="296"/>
                  <a:pt x="276" y="288"/>
                </a:cubicBezTo>
                <a:lnTo>
                  <a:pt x="276" y="211"/>
                </a:lnTo>
                <a:lnTo>
                  <a:pt x="184" y="115"/>
                </a:lnTo>
                <a:lnTo>
                  <a:pt x="93" y="211"/>
                </a:lnTo>
                <a:close/>
              </a:path>
            </a:pathLst>
          </a:custGeom>
          <a:solidFill>
            <a:schemeClr val="tx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2053" name="Freeform 21">
            <a:hlinkClick r:id="" action="ppaction://hlinkshowjump?jump=previousslide"/>
          </p:cNvPr>
          <p:cNvSpPr>
            <a:spLocks noEditPoints="1"/>
          </p:cNvSpPr>
          <p:nvPr userDrawn="1"/>
        </p:nvSpPr>
        <p:spPr bwMode="auto">
          <a:xfrm>
            <a:off x="10258425" y="280238"/>
            <a:ext cx="282575" cy="273050"/>
          </a:xfrm>
          <a:custGeom>
            <a:avLst/>
            <a:gdLst>
              <a:gd name="T0" fmla="*/ 107903063 w 369"/>
              <a:gd name="T1" fmla="*/ 0 h 369"/>
              <a:gd name="T2" fmla="*/ 216391953 w 369"/>
              <a:gd name="T3" fmla="*/ 101298590 h 369"/>
              <a:gd name="T4" fmla="*/ 107903063 w 369"/>
              <a:gd name="T5" fmla="*/ 202049600 h 369"/>
              <a:gd name="T6" fmla="*/ 0 w 369"/>
              <a:gd name="T7" fmla="*/ 101298590 h 369"/>
              <a:gd name="T8" fmla="*/ 107903063 w 369"/>
              <a:gd name="T9" fmla="*/ 0 h 369"/>
              <a:gd name="T10" fmla="*/ 153057629 w 369"/>
              <a:gd name="T11" fmla="*/ 33400897 h 369"/>
              <a:gd name="T12" fmla="*/ 153057629 w 369"/>
              <a:gd name="T13" fmla="*/ 175766503 h 369"/>
              <a:gd name="T14" fmla="*/ 17006573 w 369"/>
              <a:gd name="T15" fmla="*/ 104036490 h 369"/>
              <a:gd name="T16" fmla="*/ 153057629 w 369"/>
              <a:gd name="T17" fmla="*/ 33400897 h 369"/>
              <a:gd name="T18" fmla="*/ 140156434 w 369"/>
              <a:gd name="T19" fmla="*/ 50922715 h 369"/>
              <a:gd name="T20" fmla="*/ 140156434 w 369"/>
              <a:gd name="T21" fmla="*/ 50922715 h 369"/>
              <a:gd name="T22" fmla="*/ 38704351 w 369"/>
              <a:gd name="T23" fmla="*/ 104036490 h 369"/>
              <a:gd name="T24" fmla="*/ 140156434 w 369"/>
              <a:gd name="T25" fmla="*/ 157697105 h 369"/>
              <a:gd name="T26" fmla="*/ 140156434 w 369"/>
              <a:gd name="T27" fmla="*/ 50922715 h 36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369" h="369">
                <a:moveTo>
                  <a:pt x="184" y="0"/>
                </a:moveTo>
                <a:cubicBezTo>
                  <a:pt x="286" y="0"/>
                  <a:pt x="369" y="83"/>
                  <a:pt x="369" y="185"/>
                </a:cubicBezTo>
                <a:cubicBezTo>
                  <a:pt x="369" y="286"/>
                  <a:pt x="286" y="369"/>
                  <a:pt x="184" y="369"/>
                </a:cubicBezTo>
                <a:cubicBezTo>
                  <a:pt x="83" y="369"/>
                  <a:pt x="0" y="286"/>
                  <a:pt x="0" y="185"/>
                </a:cubicBezTo>
                <a:cubicBezTo>
                  <a:pt x="0" y="83"/>
                  <a:pt x="83" y="0"/>
                  <a:pt x="184" y="0"/>
                </a:cubicBezTo>
                <a:close/>
                <a:moveTo>
                  <a:pt x="261" y="61"/>
                </a:moveTo>
                <a:lnTo>
                  <a:pt x="261" y="321"/>
                </a:lnTo>
                <a:lnTo>
                  <a:pt x="29" y="190"/>
                </a:lnTo>
                <a:lnTo>
                  <a:pt x="261" y="61"/>
                </a:lnTo>
                <a:close/>
                <a:moveTo>
                  <a:pt x="239" y="93"/>
                </a:moveTo>
                <a:lnTo>
                  <a:pt x="239" y="93"/>
                </a:lnTo>
                <a:lnTo>
                  <a:pt x="66" y="190"/>
                </a:lnTo>
                <a:lnTo>
                  <a:pt x="239" y="288"/>
                </a:lnTo>
                <a:lnTo>
                  <a:pt x="239" y="93"/>
                </a:lnTo>
                <a:close/>
              </a:path>
            </a:pathLst>
          </a:custGeom>
          <a:solidFill>
            <a:schemeClr val="tx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2054" name="Freeform 22">
            <a:hlinkClick r:id="" action="ppaction://hlinkshowjump?jump=lastslide"/>
          </p:cNvPr>
          <p:cNvSpPr>
            <a:spLocks noEditPoints="1"/>
          </p:cNvSpPr>
          <p:nvPr userDrawn="1"/>
        </p:nvSpPr>
        <p:spPr bwMode="auto">
          <a:xfrm>
            <a:off x="11736388" y="280238"/>
            <a:ext cx="284162" cy="273050"/>
          </a:xfrm>
          <a:custGeom>
            <a:avLst/>
            <a:gdLst>
              <a:gd name="T0" fmla="*/ 46849766 w 369"/>
              <a:gd name="T1" fmla="*/ 42162176 h 369"/>
              <a:gd name="T2" fmla="*/ 142921165 w 369"/>
              <a:gd name="T3" fmla="*/ 104036490 h 369"/>
              <a:gd name="T4" fmla="*/ 46849766 w 369"/>
              <a:gd name="T5" fmla="*/ 165363224 h 369"/>
              <a:gd name="T6" fmla="*/ 46849766 w 369"/>
              <a:gd name="T7" fmla="*/ 42162176 h 369"/>
              <a:gd name="T8" fmla="*/ 55152071 w 369"/>
              <a:gd name="T9" fmla="*/ 151126885 h 369"/>
              <a:gd name="T10" fmla="*/ 55152071 w 369"/>
              <a:gd name="T11" fmla="*/ 151126885 h 369"/>
              <a:gd name="T12" fmla="*/ 129281389 w 369"/>
              <a:gd name="T13" fmla="*/ 104036490 h 369"/>
              <a:gd name="T14" fmla="*/ 55152071 w 369"/>
              <a:gd name="T15" fmla="*/ 55850935 h 369"/>
              <a:gd name="T16" fmla="*/ 55152071 w 369"/>
              <a:gd name="T17" fmla="*/ 151126885 h 369"/>
              <a:gd name="T18" fmla="*/ 153002370 w 369"/>
              <a:gd name="T19" fmla="*/ 165363224 h 369"/>
              <a:gd name="T20" fmla="*/ 153002370 w 369"/>
              <a:gd name="T21" fmla="*/ 165363224 h 369"/>
              <a:gd name="T22" fmla="*/ 153002370 w 369"/>
              <a:gd name="T23" fmla="*/ 42162176 h 369"/>
              <a:gd name="T24" fmla="*/ 165456212 w 369"/>
              <a:gd name="T25" fmla="*/ 42162176 h 369"/>
              <a:gd name="T26" fmla="*/ 165456212 w 369"/>
              <a:gd name="T27" fmla="*/ 165363224 h 369"/>
              <a:gd name="T28" fmla="*/ 153002370 w 369"/>
              <a:gd name="T29" fmla="*/ 165363224 h 369"/>
              <a:gd name="T30" fmla="*/ 109711175 w 369"/>
              <a:gd name="T31" fmla="*/ 0 h 369"/>
              <a:gd name="T32" fmla="*/ 0 w 369"/>
              <a:gd name="T33" fmla="*/ 101298590 h 369"/>
              <a:gd name="T34" fmla="*/ 109711175 w 369"/>
              <a:gd name="T35" fmla="*/ 202049600 h 369"/>
              <a:gd name="T36" fmla="*/ 218829383 w 369"/>
              <a:gd name="T37" fmla="*/ 101298590 h 369"/>
              <a:gd name="T38" fmla="*/ 109711175 w 369"/>
              <a:gd name="T39" fmla="*/ 0 h 369"/>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369" h="369">
                <a:moveTo>
                  <a:pt x="79" y="77"/>
                </a:moveTo>
                <a:lnTo>
                  <a:pt x="241" y="190"/>
                </a:lnTo>
                <a:lnTo>
                  <a:pt x="79" y="302"/>
                </a:lnTo>
                <a:lnTo>
                  <a:pt x="79" y="77"/>
                </a:lnTo>
                <a:close/>
                <a:moveTo>
                  <a:pt x="93" y="276"/>
                </a:moveTo>
                <a:lnTo>
                  <a:pt x="93" y="276"/>
                </a:lnTo>
                <a:lnTo>
                  <a:pt x="218" y="190"/>
                </a:lnTo>
                <a:lnTo>
                  <a:pt x="93" y="102"/>
                </a:lnTo>
                <a:lnTo>
                  <a:pt x="93" y="276"/>
                </a:lnTo>
                <a:close/>
                <a:moveTo>
                  <a:pt x="258" y="302"/>
                </a:moveTo>
                <a:lnTo>
                  <a:pt x="258" y="302"/>
                </a:lnTo>
                <a:lnTo>
                  <a:pt x="258" y="77"/>
                </a:lnTo>
                <a:lnTo>
                  <a:pt x="279" y="77"/>
                </a:lnTo>
                <a:lnTo>
                  <a:pt x="279" y="302"/>
                </a:lnTo>
                <a:lnTo>
                  <a:pt x="258" y="302"/>
                </a:lnTo>
                <a:close/>
                <a:moveTo>
                  <a:pt x="185" y="0"/>
                </a:moveTo>
                <a:cubicBezTo>
                  <a:pt x="83" y="0"/>
                  <a:pt x="0" y="83"/>
                  <a:pt x="0" y="185"/>
                </a:cubicBezTo>
                <a:cubicBezTo>
                  <a:pt x="0" y="286"/>
                  <a:pt x="83" y="369"/>
                  <a:pt x="185" y="369"/>
                </a:cubicBezTo>
                <a:cubicBezTo>
                  <a:pt x="287" y="369"/>
                  <a:pt x="369" y="286"/>
                  <a:pt x="369" y="185"/>
                </a:cubicBezTo>
                <a:cubicBezTo>
                  <a:pt x="369" y="83"/>
                  <a:pt x="287" y="0"/>
                  <a:pt x="185" y="0"/>
                </a:cubicBezTo>
                <a:close/>
              </a:path>
            </a:pathLst>
          </a:custGeom>
          <a:solidFill>
            <a:schemeClr val="tx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2055" name="Freeform 23">
            <a:hlinkClick r:id="" action="ppaction://hlinkshowjump?jump=nextslide"/>
          </p:cNvPr>
          <p:cNvSpPr>
            <a:spLocks noEditPoints="1"/>
          </p:cNvSpPr>
          <p:nvPr userDrawn="1"/>
        </p:nvSpPr>
        <p:spPr bwMode="auto">
          <a:xfrm>
            <a:off x="11360150" y="280238"/>
            <a:ext cx="282575" cy="273050"/>
          </a:xfrm>
          <a:custGeom>
            <a:avLst/>
            <a:gdLst>
              <a:gd name="T0" fmla="*/ 108488890 w 369"/>
              <a:gd name="T1" fmla="*/ 0 h 369"/>
              <a:gd name="T2" fmla="*/ 0 w 369"/>
              <a:gd name="T3" fmla="*/ 101298590 h 369"/>
              <a:gd name="T4" fmla="*/ 108488890 w 369"/>
              <a:gd name="T5" fmla="*/ 202049600 h 369"/>
              <a:gd name="T6" fmla="*/ 216391953 w 369"/>
              <a:gd name="T7" fmla="*/ 101298590 h 369"/>
              <a:gd name="T8" fmla="*/ 108488890 w 369"/>
              <a:gd name="T9" fmla="*/ 0 h 369"/>
              <a:gd name="T10" fmla="*/ 63334324 w 369"/>
              <a:gd name="T11" fmla="*/ 33400897 h 369"/>
              <a:gd name="T12" fmla="*/ 63334324 w 369"/>
              <a:gd name="T13" fmla="*/ 175766503 h 369"/>
              <a:gd name="T14" fmla="*/ 199385379 w 369"/>
              <a:gd name="T15" fmla="*/ 104036490 h 369"/>
              <a:gd name="T16" fmla="*/ 63334324 w 369"/>
              <a:gd name="T17" fmla="*/ 33400897 h 369"/>
              <a:gd name="T18" fmla="*/ 76235519 w 369"/>
              <a:gd name="T19" fmla="*/ 50922715 h 369"/>
              <a:gd name="T20" fmla="*/ 76235519 w 369"/>
              <a:gd name="T21" fmla="*/ 50922715 h 369"/>
              <a:gd name="T22" fmla="*/ 177687602 w 369"/>
              <a:gd name="T23" fmla="*/ 104036490 h 369"/>
              <a:gd name="T24" fmla="*/ 76235519 w 369"/>
              <a:gd name="T25" fmla="*/ 157697105 h 369"/>
              <a:gd name="T26" fmla="*/ 76235519 w 369"/>
              <a:gd name="T27" fmla="*/ 50922715 h 36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369" h="369">
                <a:moveTo>
                  <a:pt x="185" y="0"/>
                </a:moveTo>
                <a:cubicBezTo>
                  <a:pt x="83" y="0"/>
                  <a:pt x="0" y="83"/>
                  <a:pt x="0" y="185"/>
                </a:cubicBezTo>
                <a:cubicBezTo>
                  <a:pt x="0" y="286"/>
                  <a:pt x="83" y="369"/>
                  <a:pt x="185" y="369"/>
                </a:cubicBezTo>
                <a:cubicBezTo>
                  <a:pt x="286" y="369"/>
                  <a:pt x="369" y="286"/>
                  <a:pt x="369" y="185"/>
                </a:cubicBezTo>
                <a:cubicBezTo>
                  <a:pt x="369" y="83"/>
                  <a:pt x="286" y="0"/>
                  <a:pt x="185" y="0"/>
                </a:cubicBezTo>
                <a:close/>
                <a:moveTo>
                  <a:pt x="108" y="61"/>
                </a:moveTo>
                <a:lnTo>
                  <a:pt x="108" y="321"/>
                </a:lnTo>
                <a:lnTo>
                  <a:pt x="340" y="190"/>
                </a:lnTo>
                <a:lnTo>
                  <a:pt x="108" y="61"/>
                </a:lnTo>
                <a:close/>
                <a:moveTo>
                  <a:pt x="130" y="93"/>
                </a:moveTo>
                <a:lnTo>
                  <a:pt x="130" y="93"/>
                </a:lnTo>
                <a:lnTo>
                  <a:pt x="303" y="190"/>
                </a:lnTo>
                <a:lnTo>
                  <a:pt x="130" y="288"/>
                </a:lnTo>
                <a:lnTo>
                  <a:pt x="130" y="93"/>
                </a:lnTo>
                <a:close/>
              </a:path>
            </a:pathLst>
          </a:custGeom>
          <a:solidFill>
            <a:schemeClr val="tx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2056" name="TextBox 9"/>
          <p:cNvSpPr txBox="1">
            <a:spLocks noChangeArrowheads="1"/>
          </p:cNvSpPr>
          <p:nvPr userDrawn="1"/>
        </p:nvSpPr>
        <p:spPr bwMode="auto">
          <a:xfrm>
            <a:off x="10779125" y="260648"/>
            <a:ext cx="301625" cy="334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buFont typeface="Arial" panose="020B0604020202020204" pitchFamily="34" charset="0"/>
              <a:buNone/>
              <a:defRPr/>
            </a:pPr>
            <a:fld id="{8B80F623-1958-4BEA-BF48-89DEDC1FB0EA}" type="slidenum">
              <a:rPr lang="zh-CN" altLang="en-US" sz="1600" smtClean="0">
                <a:solidFill>
                  <a:srgbClr val="FFFFFF"/>
                </a:solidFill>
                <a:latin typeface="微软雅黑" panose="020B0503020204020204" pitchFamily="34" charset="-122"/>
                <a:ea typeface="微软雅黑" panose="020B0503020204020204" pitchFamily="34" charset="-122"/>
              </a:rPr>
            </a:fld>
            <a:endParaRPr lang="zh-CN" altLang="en-US" dirty="0">
              <a:solidFill>
                <a:srgbClr val="FFFFFF"/>
              </a:solidFill>
              <a:latin typeface="微软雅黑" panose="020B0503020204020204" pitchFamily="34" charset="-122"/>
              <a:ea typeface="微软雅黑" panose="020B0503020204020204" pitchFamily="34" charset="-122"/>
            </a:endParaRPr>
          </a:p>
        </p:txBody>
      </p:sp>
      <p:sp>
        <p:nvSpPr>
          <p:cNvPr id="2057" name="矩形 10"/>
          <p:cNvSpPr>
            <a:spLocks noChangeArrowheads="1"/>
          </p:cNvSpPr>
          <p:nvPr userDrawn="1"/>
        </p:nvSpPr>
        <p:spPr bwMode="auto">
          <a:xfrm>
            <a:off x="0" y="6778625"/>
            <a:ext cx="12196763" cy="79375"/>
          </a:xfrm>
          <a:prstGeom prst="rect">
            <a:avLst/>
          </a:prstGeom>
          <a:solidFill>
            <a:schemeClr val="tx1"/>
          </a:solidFill>
          <a:ln w="9525" cmpd="sng">
            <a:solidFill>
              <a:schemeClr val="tx1"/>
            </a:solidFill>
            <a:miter lim="800000"/>
          </a:ln>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buFont typeface="Arial" panose="020B0604020202020204" pitchFamily="34" charset="0"/>
              <a:buNone/>
              <a:defRPr/>
            </a:pPr>
            <a:endParaRPr lang="zh-CN" altLang="en-US"/>
          </a:p>
        </p:txBody>
      </p:sp>
      <p:sp>
        <p:nvSpPr>
          <p:cNvPr id="2058" name="Rectangle 2"/>
          <p:cNvSpPr>
            <a:spLocks noGrp="1" noChangeArrowheads="1"/>
          </p:cNvSpPr>
          <p:nvPr>
            <p:ph type="title"/>
          </p:nvPr>
        </p:nvSpPr>
        <p:spPr bwMode="auto">
          <a:xfrm>
            <a:off x="609600" y="908050"/>
            <a:ext cx="10977563" cy="63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p>
            <a:pPr lvl="0"/>
            <a:r>
              <a:rPr lang="zh-CN" altLang="zh-CN"/>
              <a:t>单击此处编辑母版标题样式</a:t>
            </a:r>
            <a:endParaRPr lang="zh-CN" altLang="zh-CN"/>
          </a:p>
        </p:txBody>
      </p:sp>
      <p:sp>
        <p:nvSpPr>
          <p:cNvPr id="2059" name="Rectangle 3"/>
          <p:cNvSpPr>
            <a:spLocks noGrp="1" noChangeArrowheads="1"/>
          </p:cNvSpPr>
          <p:nvPr>
            <p:ph type="body" idx="1"/>
          </p:nvPr>
        </p:nvSpPr>
        <p:spPr bwMode="auto">
          <a:xfrm>
            <a:off x="609600" y="1600200"/>
            <a:ext cx="10977563"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lvl="0"/>
            <a:r>
              <a:rPr lang="zh-CN" altLang="zh-CN"/>
              <a:t>单击此处编辑母版文本样式</a:t>
            </a:r>
            <a:endParaRPr lang="zh-CN" altLang="zh-CN"/>
          </a:p>
          <a:p>
            <a:pPr lvl="1"/>
            <a:r>
              <a:rPr lang="zh-CN" altLang="zh-CN"/>
              <a:t>第二级</a:t>
            </a:r>
            <a:endParaRPr lang="zh-CN" altLang="zh-CN"/>
          </a:p>
        </p:txBody>
      </p:sp>
    </p:spTree>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674" r:id="rId13"/>
    <p:sldLayoutId id="2147483675" r:id="rId14"/>
    <p:sldLayoutId id="2147483676" r:id="rId15"/>
    <p:sldLayoutId id="2147483677" r:id="rId16"/>
    <p:sldLayoutId id="2147483678" r:id="rId17"/>
    <p:sldLayoutId id="2147483679" r:id="rId18"/>
    <p:sldLayoutId id="2147483680" r:id="rId19"/>
    <p:sldLayoutId id="2147483681" r:id="rId20"/>
    <p:sldLayoutId id="2147483682" r:id="rId21"/>
    <p:sldLayoutId id="2147483683" r:id="rId22"/>
    <p:sldLayoutId id="2147483684" r:id="rId23"/>
    <p:sldLayoutId id="2147483685" r:id="rId24"/>
    <p:sldLayoutId id="2147483686" r:id="rId25"/>
  </p:sldLayoutIdLst>
  <p:txStyles>
    <p:titleStyle>
      <a:lvl1pPr algn="l" rtl="0" eaLnBrk="0" fontAlgn="base" hangingPunct="0">
        <a:spcBef>
          <a:spcPct val="0"/>
        </a:spcBef>
        <a:spcAft>
          <a:spcPct val="0"/>
        </a:spcAft>
        <a:defRPr sz="2400" kern="1200">
          <a:solidFill>
            <a:schemeClr val="accent2"/>
          </a:solidFill>
          <a:latin typeface="+mj-lt"/>
          <a:ea typeface="+mj-ea"/>
          <a:cs typeface="+mj-cs"/>
        </a:defRPr>
      </a:lvl1pPr>
      <a:lvl2pPr algn="l" rtl="0" eaLnBrk="0" fontAlgn="base" hangingPunct="0">
        <a:spcBef>
          <a:spcPct val="0"/>
        </a:spcBef>
        <a:spcAft>
          <a:spcPct val="0"/>
        </a:spcAft>
        <a:defRPr sz="2400">
          <a:solidFill>
            <a:schemeClr val="accent2"/>
          </a:solidFill>
          <a:latin typeface="Arial" panose="020B0604020202020204" pitchFamily="34" charset="0"/>
          <a:ea typeface="微软雅黑" panose="020B0503020204020204" pitchFamily="34" charset="-122"/>
        </a:defRPr>
      </a:lvl2pPr>
      <a:lvl3pPr algn="l" rtl="0" eaLnBrk="0" fontAlgn="base" hangingPunct="0">
        <a:spcBef>
          <a:spcPct val="0"/>
        </a:spcBef>
        <a:spcAft>
          <a:spcPct val="0"/>
        </a:spcAft>
        <a:defRPr sz="2400">
          <a:solidFill>
            <a:schemeClr val="accent2"/>
          </a:solidFill>
          <a:latin typeface="Arial" panose="020B0604020202020204" pitchFamily="34" charset="0"/>
          <a:ea typeface="微软雅黑" panose="020B0503020204020204" pitchFamily="34" charset="-122"/>
        </a:defRPr>
      </a:lvl3pPr>
      <a:lvl4pPr algn="l" rtl="0" eaLnBrk="0" fontAlgn="base" hangingPunct="0">
        <a:spcBef>
          <a:spcPct val="0"/>
        </a:spcBef>
        <a:spcAft>
          <a:spcPct val="0"/>
        </a:spcAft>
        <a:defRPr sz="2400">
          <a:solidFill>
            <a:schemeClr val="accent2"/>
          </a:solidFill>
          <a:latin typeface="Arial" panose="020B0604020202020204" pitchFamily="34" charset="0"/>
          <a:ea typeface="微软雅黑" panose="020B0503020204020204" pitchFamily="34" charset="-122"/>
        </a:defRPr>
      </a:lvl4pPr>
      <a:lvl5pPr algn="l" rtl="0" eaLnBrk="0" fontAlgn="base" hangingPunct="0">
        <a:spcBef>
          <a:spcPct val="0"/>
        </a:spcBef>
        <a:spcAft>
          <a:spcPct val="0"/>
        </a:spcAft>
        <a:defRPr sz="2400">
          <a:solidFill>
            <a:schemeClr val="accent2"/>
          </a:solidFill>
          <a:latin typeface="Arial" panose="020B0604020202020204" pitchFamily="34" charset="0"/>
          <a:ea typeface="微软雅黑" panose="020B0503020204020204" pitchFamily="34" charset="-122"/>
        </a:defRPr>
      </a:lvl5pPr>
      <a:lvl6pPr marL="457200" algn="l" rtl="0" eaLnBrk="0" fontAlgn="base" hangingPunct="0">
        <a:spcBef>
          <a:spcPct val="0"/>
        </a:spcBef>
        <a:spcAft>
          <a:spcPct val="0"/>
        </a:spcAft>
        <a:defRPr sz="2400">
          <a:solidFill>
            <a:schemeClr val="accent2"/>
          </a:solidFill>
          <a:latin typeface="Arial" panose="020B0604020202020204" pitchFamily="34" charset="0"/>
          <a:ea typeface="微软雅黑" panose="020B0503020204020204" pitchFamily="34" charset="-122"/>
        </a:defRPr>
      </a:lvl6pPr>
      <a:lvl7pPr marL="914400" algn="l" rtl="0" eaLnBrk="0" fontAlgn="base" hangingPunct="0">
        <a:spcBef>
          <a:spcPct val="0"/>
        </a:spcBef>
        <a:spcAft>
          <a:spcPct val="0"/>
        </a:spcAft>
        <a:defRPr sz="2400">
          <a:solidFill>
            <a:schemeClr val="accent2"/>
          </a:solidFill>
          <a:latin typeface="Arial" panose="020B0604020202020204" pitchFamily="34" charset="0"/>
          <a:ea typeface="微软雅黑" panose="020B0503020204020204" pitchFamily="34" charset="-122"/>
        </a:defRPr>
      </a:lvl7pPr>
      <a:lvl8pPr marL="1371600" algn="l" rtl="0" eaLnBrk="0" fontAlgn="base" hangingPunct="0">
        <a:spcBef>
          <a:spcPct val="0"/>
        </a:spcBef>
        <a:spcAft>
          <a:spcPct val="0"/>
        </a:spcAft>
        <a:defRPr sz="2400">
          <a:solidFill>
            <a:schemeClr val="accent2"/>
          </a:solidFill>
          <a:latin typeface="Arial" panose="020B0604020202020204" pitchFamily="34" charset="0"/>
          <a:ea typeface="微软雅黑" panose="020B0503020204020204" pitchFamily="34" charset="-122"/>
        </a:defRPr>
      </a:lvl8pPr>
      <a:lvl9pPr marL="1828800" algn="l" rtl="0" eaLnBrk="0" fontAlgn="base" hangingPunct="0">
        <a:spcBef>
          <a:spcPct val="0"/>
        </a:spcBef>
        <a:spcAft>
          <a:spcPct val="0"/>
        </a:spcAft>
        <a:defRPr sz="2400">
          <a:solidFill>
            <a:schemeClr val="accent2"/>
          </a:solidFill>
          <a:latin typeface="Arial" panose="020B0604020202020204" pitchFamily="34" charset="0"/>
          <a:ea typeface="微软雅黑" panose="020B0503020204020204" pitchFamily="34" charset="-122"/>
        </a:defRPr>
      </a:lvl9pPr>
    </p:titleStyle>
    <p:bodyStyle>
      <a:lvl1pPr marL="342900" indent="-342900" algn="l" rtl="0" eaLnBrk="0" fontAlgn="base" hangingPunct="0">
        <a:spcBef>
          <a:spcPct val="20000"/>
        </a:spcBef>
        <a:spcAft>
          <a:spcPct val="0"/>
        </a:spcAft>
        <a:buChar char="•"/>
        <a:defRPr sz="2000" kern="1200">
          <a:solidFill>
            <a:schemeClr val="accent2"/>
          </a:solidFill>
          <a:latin typeface="+mn-lt"/>
          <a:ea typeface="+mn-ea"/>
          <a:cs typeface="+mn-cs"/>
        </a:defRPr>
      </a:lvl1pPr>
      <a:lvl2pPr marL="742950" indent="-285750" algn="l" rtl="0" eaLnBrk="0" fontAlgn="base" hangingPunct="0">
        <a:spcBef>
          <a:spcPct val="20000"/>
        </a:spcBef>
        <a:spcAft>
          <a:spcPct val="0"/>
        </a:spcAft>
        <a:buChar char="–"/>
        <a:defRPr sz="2000" kern="1200">
          <a:solidFill>
            <a:schemeClr val="accent2"/>
          </a:solidFill>
          <a:latin typeface="+mn-lt"/>
          <a:ea typeface="仿宋_GB2312" panose="02010609030101010101" pitchFamily="1" charset="-122"/>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宋体" panose="02010600030101010101" pitchFamily="2" charset="-122"/>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宋体" panose="02010600030101010101" pitchFamily="2" charset="-122"/>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宋体" panose="02010600030101010101" pitchFamily="2"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bwMode="auto">
      <p:bgPr>
        <a:blipFill dpi="0" rotWithShape="0">
          <a:blip r:embed="rId12"/>
          <a:srcRect/>
          <a:stretch>
            <a:fillRect/>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609600" y="908050"/>
            <a:ext cx="10977563" cy="63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p>
            <a:pPr lvl="0"/>
            <a:r>
              <a:rPr lang="zh-CN" altLang="zh-CN"/>
              <a:t>单击此处编辑母版标题样式</a:t>
            </a:r>
            <a:endParaRPr lang="zh-CN" altLang="zh-CN"/>
          </a:p>
        </p:txBody>
      </p:sp>
      <p:sp>
        <p:nvSpPr>
          <p:cNvPr id="3075" name="Rectangle 3"/>
          <p:cNvSpPr>
            <a:spLocks noGrp="1" noChangeArrowheads="1"/>
          </p:cNvSpPr>
          <p:nvPr>
            <p:ph type="body" idx="1"/>
          </p:nvPr>
        </p:nvSpPr>
        <p:spPr bwMode="auto">
          <a:xfrm>
            <a:off x="609600" y="1600200"/>
            <a:ext cx="10977563"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lvl="0"/>
            <a:r>
              <a:rPr lang="zh-CN" altLang="zh-CN"/>
              <a:t>单击此处编辑母版文本样式</a:t>
            </a:r>
            <a:endParaRPr lang="zh-CN" altLang="zh-CN"/>
          </a:p>
          <a:p>
            <a:pPr lvl="1"/>
            <a:r>
              <a:rPr lang="zh-CN" altLang="zh-CN"/>
              <a:t>第二级</a:t>
            </a:r>
            <a:endParaRPr lang="zh-CN" altLang="zh-CN"/>
          </a:p>
        </p:txBody>
      </p:sp>
    </p:spTree>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Lst>
  <p:txStyles>
    <p:titleStyle>
      <a:lvl1pPr algn="l" rtl="0" eaLnBrk="0" fontAlgn="base" hangingPunct="0">
        <a:spcBef>
          <a:spcPct val="0"/>
        </a:spcBef>
        <a:spcAft>
          <a:spcPct val="0"/>
        </a:spcAft>
        <a:defRPr sz="2400" kern="1200">
          <a:solidFill>
            <a:schemeClr val="accent2"/>
          </a:solidFill>
          <a:latin typeface="+mj-lt"/>
          <a:ea typeface="+mj-ea"/>
          <a:cs typeface="+mj-cs"/>
        </a:defRPr>
      </a:lvl1pPr>
      <a:lvl2pPr algn="l" rtl="0" eaLnBrk="0" fontAlgn="base" hangingPunct="0">
        <a:spcBef>
          <a:spcPct val="0"/>
        </a:spcBef>
        <a:spcAft>
          <a:spcPct val="0"/>
        </a:spcAft>
        <a:defRPr sz="2400">
          <a:solidFill>
            <a:schemeClr val="accent2"/>
          </a:solidFill>
          <a:latin typeface="Arial" panose="020B0604020202020204" pitchFamily="34" charset="0"/>
          <a:ea typeface="微软雅黑" panose="020B0503020204020204" pitchFamily="34" charset="-122"/>
        </a:defRPr>
      </a:lvl2pPr>
      <a:lvl3pPr algn="l" rtl="0" eaLnBrk="0" fontAlgn="base" hangingPunct="0">
        <a:spcBef>
          <a:spcPct val="0"/>
        </a:spcBef>
        <a:spcAft>
          <a:spcPct val="0"/>
        </a:spcAft>
        <a:defRPr sz="2400">
          <a:solidFill>
            <a:schemeClr val="accent2"/>
          </a:solidFill>
          <a:latin typeface="Arial" panose="020B0604020202020204" pitchFamily="34" charset="0"/>
          <a:ea typeface="微软雅黑" panose="020B0503020204020204" pitchFamily="34" charset="-122"/>
        </a:defRPr>
      </a:lvl3pPr>
      <a:lvl4pPr algn="l" rtl="0" eaLnBrk="0" fontAlgn="base" hangingPunct="0">
        <a:spcBef>
          <a:spcPct val="0"/>
        </a:spcBef>
        <a:spcAft>
          <a:spcPct val="0"/>
        </a:spcAft>
        <a:defRPr sz="2400">
          <a:solidFill>
            <a:schemeClr val="accent2"/>
          </a:solidFill>
          <a:latin typeface="Arial" panose="020B0604020202020204" pitchFamily="34" charset="0"/>
          <a:ea typeface="微软雅黑" panose="020B0503020204020204" pitchFamily="34" charset="-122"/>
        </a:defRPr>
      </a:lvl4pPr>
      <a:lvl5pPr algn="l" rtl="0" eaLnBrk="0" fontAlgn="base" hangingPunct="0">
        <a:spcBef>
          <a:spcPct val="0"/>
        </a:spcBef>
        <a:spcAft>
          <a:spcPct val="0"/>
        </a:spcAft>
        <a:defRPr sz="2400">
          <a:solidFill>
            <a:schemeClr val="accent2"/>
          </a:solidFill>
          <a:latin typeface="Arial" panose="020B0604020202020204" pitchFamily="34" charset="0"/>
          <a:ea typeface="微软雅黑" panose="020B0503020204020204" pitchFamily="34" charset="-122"/>
        </a:defRPr>
      </a:lvl5pPr>
      <a:lvl6pPr marL="457200" algn="l" rtl="0" eaLnBrk="0" fontAlgn="base" hangingPunct="0">
        <a:spcBef>
          <a:spcPct val="0"/>
        </a:spcBef>
        <a:spcAft>
          <a:spcPct val="0"/>
        </a:spcAft>
        <a:defRPr sz="2400">
          <a:solidFill>
            <a:schemeClr val="accent2"/>
          </a:solidFill>
          <a:latin typeface="Arial" panose="020B0604020202020204" pitchFamily="34" charset="0"/>
          <a:ea typeface="微软雅黑" panose="020B0503020204020204" pitchFamily="34" charset="-122"/>
        </a:defRPr>
      </a:lvl6pPr>
      <a:lvl7pPr marL="914400" algn="l" rtl="0" eaLnBrk="0" fontAlgn="base" hangingPunct="0">
        <a:spcBef>
          <a:spcPct val="0"/>
        </a:spcBef>
        <a:spcAft>
          <a:spcPct val="0"/>
        </a:spcAft>
        <a:defRPr sz="2400">
          <a:solidFill>
            <a:schemeClr val="accent2"/>
          </a:solidFill>
          <a:latin typeface="Arial" panose="020B0604020202020204" pitchFamily="34" charset="0"/>
          <a:ea typeface="微软雅黑" panose="020B0503020204020204" pitchFamily="34" charset="-122"/>
        </a:defRPr>
      </a:lvl7pPr>
      <a:lvl8pPr marL="1371600" algn="l" rtl="0" eaLnBrk="0" fontAlgn="base" hangingPunct="0">
        <a:spcBef>
          <a:spcPct val="0"/>
        </a:spcBef>
        <a:spcAft>
          <a:spcPct val="0"/>
        </a:spcAft>
        <a:defRPr sz="2400">
          <a:solidFill>
            <a:schemeClr val="accent2"/>
          </a:solidFill>
          <a:latin typeface="Arial" panose="020B0604020202020204" pitchFamily="34" charset="0"/>
          <a:ea typeface="微软雅黑" panose="020B0503020204020204" pitchFamily="34" charset="-122"/>
        </a:defRPr>
      </a:lvl8pPr>
      <a:lvl9pPr marL="1828800" algn="l" rtl="0" eaLnBrk="0" fontAlgn="base" hangingPunct="0">
        <a:spcBef>
          <a:spcPct val="0"/>
        </a:spcBef>
        <a:spcAft>
          <a:spcPct val="0"/>
        </a:spcAft>
        <a:defRPr sz="2400">
          <a:solidFill>
            <a:schemeClr val="accent2"/>
          </a:solidFill>
          <a:latin typeface="Arial" panose="020B0604020202020204" pitchFamily="34" charset="0"/>
          <a:ea typeface="微软雅黑" panose="020B0503020204020204" pitchFamily="34" charset="-122"/>
        </a:defRPr>
      </a:lvl9pPr>
    </p:titleStyle>
    <p:bodyStyle>
      <a:lvl1pPr marL="342900" indent="-342900" algn="l" rtl="0" eaLnBrk="0" fontAlgn="base" hangingPunct="0">
        <a:spcBef>
          <a:spcPct val="20000"/>
        </a:spcBef>
        <a:spcAft>
          <a:spcPct val="0"/>
        </a:spcAft>
        <a:buChar char="•"/>
        <a:defRPr sz="2000" kern="1200">
          <a:solidFill>
            <a:schemeClr val="accent2"/>
          </a:solidFill>
          <a:latin typeface="+mn-lt"/>
          <a:ea typeface="+mn-ea"/>
          <a:cs typeface="+mn-cs"/>
        </a:defRPr>
      </a:lvl1pPr>
      <a:lvl2pPr marL="742950" indent="-285750" algn="l" rtl="0" eaLnBrk="0" fontAlgn="base" hangingPunct="0">
        <a:spcBef>
          <a:spcPct val="20000"/>
        </a:spcBef>
        <a:spcAft>
          <a:spcPct val="0"/>
        </a:spcAft>
        <a:buChar char="–"/>
        <a:defRPr sz="2000" kern="1200">
          <a:solidFill>
            <a:schemeClr val="accent2"/>
          </a:solidFill>
          <a:latin typeface="+mn-lt"/>
          <a:ea typeface="仿宋_GB2312" panose="02010609030101010101" pitchFamily="1" charset="-122"/>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宋体" panose="02010600030101010101" pitchFamily="2" charset="-122"/>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宋体" panose="02010600030101010101" pitchFamily="2" charset="-122"/>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宋体" panose="02010600030101010101" pitchFamily="2"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9" Type="http://schemas.openxmlformats.org/officeDocument/2006/relationships/image" Target="../media/image11.png"/><Relationship Id="rId8" Type="http://schemas.openxmlformats.org/officeDocument/2006/relationships/image" Target="../media/image10.png"/><Relationship Id="rId7" Type="http://schemas.openxmlformats.org/officeDocument/2006/relationships/image" Target="../media/image9.png"/><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 Id="rId3" Type="http://schemas.openxmlformats.org/officeDocument/2006/relationships/image" Target="../media/image5.png"/><Relationship Id="rId20" Type="http://schemas.openxmlformats.org/officeDocument/2006/relationships/slideLayout" Target="../slideLayouts/slideLayout8.xml"/><Relationship Id="rId2" Type="http://schemas.openxmlformats.org/officeDocument/2006/relationships/image" Target="../media/image4.png"/><Relationship Id="rId19" Type="http://schemas.openxmlformats.org/officeDocument/2006/relationships/image" Target="../media/image21.png"/><Relationship Id="rId18" Type="http://schemas.openxmlformats.org/officeDocument/2006/relationships/image" Target="../media/image20.png"/><Relationship Id="rId17" Type="http://schemas.openxmlformats.org/officeDocument/2006/relationships/image" Target="../media/image19.png"/><Relationship Id="rId16" Type="http://schemas.openxmlformats.org/officeDocument/2006/relationships/image" Target="../media/image18.png"/><Relationship Id="rId15" Type="http://schemas.openxmlformats.org/officeDocument/2006/relationships/image" Target="../media/image17.png"/><Relationship Id="rId14" Type="http://schemas.openxmlformats.org/officeDocument/2006/relationships/image" Target="../media/image16.png"/><Relationship Id="rId13" Type="http://schemas.openxmlformats.org/officeDocument/2006/relationships/image" Target="../media/image15.png"/><Relationship Id="rId12" Type="http://schemas.openxmlformats.org/officeDocument/2006/relationships/image" Target="../media/image14.png"/><Relationship Id="rId11" Type="http://schemas.openxmlformats.org/officeDocument/2006/relationships/image" Target="../media/image13.png"/><Relationship Id="rId10" Type="http://schemas.openxmlformats.org/officeDocument/2006/relationships/image" Target="../media/image12.png"/><Relationship Id="rId1" Type="http://schemas.openxmlformats.org/officeDocument/2006/relationships/image" Target="../media/image3.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4.xml.rels><?xml version="1.0" encoding="UTF-8" standalone="yes"?>
<Relationships xmlns="http://schemas.openxmlformats.org/package/2006/relationships"><Relationship Id="rId2" Type="http://schemas.openxmlformats.org/officeDocument/2006/relationships/slideLayout" Target="../slideLayouts/slideLayout23.xml"/><Relationship Id="rId1" Type="http://schemas.openxmlformats.org/officeDocument/2006/relationships/image" Target="../media/image25.png"/></Relationships>
</file>

<file path=ppt/slides/_rels/slide15.xml.rels><?xml version="1.0" encoding="UTF-8" standalone="yes"?>
<Relationships xmlns="http://schemas.openxmlformats.org/package/2006/relationships"><Relationship Id="rId2" Type="http://schemas.openxmlformats.org/officeDocument/2006/relationships/slideLayout" Target="../slideLayouts/slideLayout23.xml"/><Relationship Id="rId1" Type="http://schemas.openxmlformats.org/officeDocument/2006/relationships/image" Target="../media/image26.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8.xml.rels><?xml version="1.0" encoding="UTF-8" standalone="yes"?>
<Relationships xmlns="http://schemas.openxmlformats.org/package/2006/relationships"><Relationship Id="rId4" Type="http://schemas.openxmlformats.org/officeDocument/2006/relationships/slideLayout" Target="../slideLayouts/slideLayout23.xml"/><Relationship Id="rId3" Type="http://schemas.openxmlformats.org/officeDocument/2006/relationships/image" Target="../media/image23.png"/><Relationship Id="rId2" Type="http://schemas.openxmlformats.org/officeDocument/2006/relationships/hyperlink" Target="&#23041;&#23458;&#30340;&#20004;&#31181;&#20219;&#21153;&#27969;&#31243;.mp4" TargetMode="External"/><Relationship Id="rId1" Type="http://schemas.openxmlformats.org/officeDocument/2006/relationships/image" Target="../media/image27.png"/></Relationships>
</file>

<file path=ppt/slides/_rels/slide19.xml.rels><?xml version="1.0" encoding="UTF-8" standalone="yes"?>
<Relationships xmlns="http://schemas.openxmlformats.org/package/2006/relationships"><Relationship Id="rId9" Type="http://schemas.openxmlformats.org/officeDocument/2006/relationships/tags" Target="../tags/tag9.xml"/><Relationship Id="rId8" Type="http://schemas.openxmlformats.org/officeDocument/2006/relationships/tags" Target="../tags/tag8.xml"/><Relationship Id="rId7" Type="http://schemas.openxmlformats.org/officeDocument/2006/relationships/tags" Target="../tags/tag7.xml"/><Relationship Id="rId6" Type="http://schemas.openxmlformats.org/officeDocument/2006/relationships/tags" Target="../tags/tag6.xml"/><Relationship Id="rId5" Type="http://schemas.openxmlformats.org/officeDocument/2006/relationships/tags" Target="../tags/tag5.xml"/><Relationship Id="rId4" Type="http://schemas.openxmlformats.org/officeDocument/2006/relationships/tags" Target="../tags/tag4.xml"/><Relationship Id="rId3" Type="http://schemas.openxmlformats.org/officeDocument/2006/relationships/tags" Target="../tags/tag3.xml"/><Relationship Id="rId2" Type="http://schemas.openxmlformats.org/officeDocument/2006/relationships/tags" Target="../tags/tag2.xml"/><Relationship Id="rId12" Type="http://schemas.openxmlformats.org/officeDocument/2006/relationships/slideLayout" Target="../slideLayouts/slideLayout23.xml"/><Relationship Id="rId11" Type="http://schemas.openxmlformats.org/officeDocument/2006/relationships/tags" Target="../tags/tag11.xml"/><Relationship Id="rId10" Type="http://schemas.openxmlformats.org/officeDocument/2006/relationships/tags" Target="../tags/tag10.xml"/><Relationship Id="rId1" Type="http://schemas.openxmlformats.org/officeDocument/2006/relationships/tags" Target="../tags/tag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5.xml"/><Relationship Id="rId2" Type="http://schemas.openxmlformats.org/officeDocument/2006/relationships/image" Target="../media/image23.png"/><Relationship Id="rId1" Type="http://schemas.openxmlformats.org/officeDocument/2006/relationships/hyperlink" Target="&#32593;&#32476;&#21496;&#27861;&#25293;&#21334;.mp4" TargetMode="External"/></Relationships>
</file>

<file path=ppt/slides/_rels/slide25.xml.rels><?xml version="1.0" encoding="UTF-8" standalone="yes"?>
<Relationships xmlns="http://schemas.openxmlformats.org/package/2006/relationships"><Relationship Id="rId4" Type="http://schemas.openxmlformats.org/officeDocument/2006/relationships/slideLayout" Target="../slideLayouts/slideLayout23.xml"/><Relationship Id="rId3" Type="http://schemas.openxmlformats.org/officeDocument/2006/relationships/image" Target="../media/image23.png"/><Relationship Id="rId2" Type="http://schemas.openxmlformats.org/officeDocument/2006/relationships/hyperlink" Target="&#27743;&#33487;&#23452;&#20852;&#27861;&#38498;&#32593;&#32476;&#25293;&#21334;&#19975;&#22836;&#29482;%20&#23454;&#29616;&#22810;&#26041;&#20849;&#36194;.mp4" TargetMode="External"/><Relationship Id="rId1" Type="http://schemas.openxmlformats.org/officeDocument/2006/relationships/image" Target="../media/image28.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3.xml"/><Relationship Id="rId1" Type="http://schemas.openxmlformats.org/officeDocument/2006/relationships/image" Target="../media/image29.jpe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5.xml"/><Relationship Id="rId2" Type="http://schemas.openxmlformats.org/officeDocument/2006/relationships/image" Target="../media/image31.png"/><Relationship Id="rId1" Type="http://schemas.openxmlformats.org/officeDocument/2006/relationships/image" Target="../media/image30.png"/></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44.xml"/><Relationship Id="rId1" Type="http://schemas.openxmlformats.org/officeDocument/2006/relationships/image" Target="../media/image22.png"/></Relationships>
</file>

<file path=ppt/slides/_rels/slide30.xml.rels><?xml version="1.0" encoding="UTF-8" standalone="yes"?>
<Relationships xmlns="http://schemas.openxmlformats.org/package/2006/relationships"><Relationship Id="rId2" Type="http://schemas.openxmlformats.org/officeDocument/2006/relationships/slideLayout" Target="../slideLayouts/slideLayout25.xml"/><Relationship Id="rId1" Type="http://schemas.openxmlformats.org/officeDocument/2006/relationships/image" Target="../media/image32.png"/></Relationships>
</file>

<file path=ppt/slides/_rels/slide31.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audio" Target="../media/audio1.wav"/></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27.xml"/><Relationship Id="rId2" Type="http://schemas.openxmlformats.org/officeDocument/2006/relationships/image" Target="../media/image23.png"/><Relationship Id="rId1" Type="http://schemas.openxmlformats.org/officeDocument/2006/relationships/hyperlink" Target="&#26032;&#38646;&#21806;&#35299;&#20915;&#26041;&#26696;&#65306;&#38376;&#24215;&#25968;&#23383;&#21270;&#12289;&#32463;&#33829;&#25968;&#23383;&#21270;&#12289;&#26381;&#21153;&#26234;&#33021;&#21270;.mp4" TargetMode="Externa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35.xml.rels><?xml version="1.0" encoding="UTF-8" standalone="yes"?>
<Relationships xmlns="http://schemas.openxmlformats.org/package/2006/relationships"><Relationship Id="rId2" Type="http://schemas.openxmlformats.org/officeDocument/2006/relationships/slideLayout" Target="../slideLayouts/slideLayout27.xml"/><Relationship Id="rId1" Type="http://schemas.openxmlformats.org/officeDocument/2006/relationships/image" Target="../media/image33.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27.xml"/><Relationship Id="rId2" Type="http://schemas.openxmlformats.org/officeDocument/2006/relationships/image" Target="../media/image23.png"/><Relationship Id="rId1" Type="http://schemas.openxmlformats.org/officeDocument/2006/relationships/hyperlink" Target="&#12298;&#40511;&#31687;&#24040;&#26234;&#12299;&#26234;&#33021;&#24037;&#21378;.mp4"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7.xml"/><Relationship Id="rId1" Type="http://schemas.openxmlformats.org/officeDocument/2006/relationships/image" Target="../media/image29.jpeg"/></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27.xml"/><Relationship Id="rId2" Type="http://schemas.openxmlformats.org/officeDocument/2006/relationships/image" Target="../media/image35.jpeg"/><Relationship Id="rId1" Type="http://schemas.openxmlformats.org/officeDocument/2006/relationships/image" Target="../media/image34.jpeg"/></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27.xml"/><Relationship Id="rId2" Type="http://schemas.openxmlformats.org/officeDocument/2006/relationships/image" Target="../media/image23.png"/><Relationship Id="rId1" Type="http://schemas.openxmlformats.org/officeDocument/2006/relationships/hyperlink" Target="&#27773;&#36710;&#26032;&#38646;&#21806;&#24066;&#22330;&#30340;&#27169;&#24335;.mp4" TargetMode="Externa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49.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audio" Target="../media/audio1.wav"/></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52.xml.rels><?xml version="1.0" encoding="UTF-8" standalone="yes"?>
<Relationships xmlns="http://schemas.openxmlformats.org/package/2006/relationships"><Relationship Id="rId3" Type="http://schemas.openxmlformats.org/officeDocument/2006/relationships/slideLayout" Target="../slideLayouts/slideLayout28.xml"/><Relationship Id="rId2" Type="http://schemas.openxmlformats.org/officeDocument/2006/relationships/image" Target="../media/image35.jpeg"/><Relationship Id="rId1" Type="http://schemas.openxmlformats.org/officeDocument/2006/relationships/image" Target="../media/image34.jpeg"/></Relationships>
</file>

<file path=ppt/slides/_rels/slide53.xml.rels><?xml version="1.0" encoding="UTF-8" standalone="yes"?>
<Relationships xmlns="http://schemas.openxmlformats.org/package/2006/relationships"><Relationship Id="rId3" Type="http://schemas.openxmlformats.org/officeDocument/2006/relationships/slideLayout" Target="../slideLayouts/slideLayout28.xml"/><Relationship Id="rId2" Type="http://schemas.openxmlformats.org/officeDocument/2006/relationships/image" Target="../media/image23.png"/><Relationship Id="rId1" Type="http://schemas.openxmlformats.org/officeDocument/2006/relationships/hyperlink" Target="&#20225;&#19994;&#22914;&#20309;&#25171;&#36896;&#26356;&#39640;&#25928;&#30340;&#25968;&#23383;&#21270;&#37319;&#36141;&#20379;&#24212;&#38142;&#20307;&#31995;.mp4" TargetMode="Externa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8.xml"/></Relationships>
</file>

<file path=ppt/slides/_rels/slide55.xml.rels><?xml version="1.0" encoding="UTF-8" standalone="yes"?>
<Relationships xmlns="http://schemas.openxmlformats.org/package/2006/relationships"><Relationship Id="rId9" Type="http://schemas.openxmlformats.org/officeDocument/2006/relationships/tags" Target="../tags/tag20.xml"/><Relationship Id="rId8" Type="http://schemas.openxmlformats.org/officeDocument/2006/relationships/tags" Target="../tags/tag19.xml"/><Relationship Id="rId7" Type="http://schemas.openxmlformats.org/officeDocument/2006/relationships/tags" Target="../tags/tag18.xml"/><Relationship Id="rId6" Type="http://schemas.openxmlformats.org/officeDocument/2006/relationships/tags" Target="../tags/tag17.xml"/><Relationship Id="rId5" Type="http://schemas.openxmlformats.org/officeDocument/2006/relationships/tags" Target="../tags/tag16.xml"/><Relationship Id="rId4" Type="http://schemas.openxmlformats.org/officeDocument/2006/relationships/tags" Target="../tags/tag15.xml"/><Relationship Id="rId3" Type="http://schemas.openxmlformats.org/officeDocument/2006/relationships/tags" Target="../tags/tag14.xml"/><Relationship Id="rId2" Type="http://schemas.openxmlformats.org/officeDocument/2006/relationships/tags" Target="../tags/tag13.xml"/><Relationship Id="rId12" Type="http://schemas.openxmlformats.org/officeDocument/2006/relationships/notesSlide" Target="../notesSlides/notesSlide7.xml"/><Relationship Id="rId11" Type="http://schemas.openxmlformats.org/officeDocument/2006/relationships/slideLayout" Target="../slideLayouts/slideLayout28.xml"/><Relationship Id="rId10" Type="http://schemas.openxmlformats.org/officeDocument/2006/relationships/tags" Target="../tags/tag21.xml"/><Relationship Id="rId1" Type="http://schemas.openxmlformats.org/officeDocument/2006/relationships/tags" Target="../tags/tag1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8.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8.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61.xml.rels><?xml version="1.0" encoding="UTF-8" standalone="yes"?>
<Relationships xmlns="http://schemas.openxmlformats.org/package/2006/relationships"><Relationship Id="rId4" Type="http://schemas.openxmlformats.org/officeDocument/2006/relationships/notesSlide" Target="../notesSlides/notesSlide10.xml"/><Relationship Id="rId3" Type="http://schemas.openxmlformats.org/officeDocument/2006/relationships/slideLayout" Target="../slideLayouts/slideLayout30.xml"/><Relationship Id="rId2" Type="http://schemas.openxmlformats.org/officeDocument/2006/relationships/image" Target="../media/image23.png"/><Relationship Id="rId1" Type="http://schemas.openxmlformats.org/officeDocument/2006/relationships/hyperlink" Target="&#24037;&#19994;1.0&#21040;&#24037;&#19994;4.0&#30340;&#21464;&#21270;.mp4" TargetMode="Externa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8.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8.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8.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7.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audio" Target="../media/audio1.wav"/></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74.xml.rels><?xml version="1.0" encoding="UTF-8" standalone="yes"?>
<Relationships xmlns="http://schemas.openxmlformats.org/package/2006/relationships"><Relationship Id="rId3" Type="http://schemas.openxmlformats.org/officeDocument/2006/relationships/slideLayout" Target="../slideLayouts/slideLayout31.xml"/><Relationship Id="rId2" Type="http://schemas.openxmlformats.org/officeDocument/2006/relationships/image" Target="../media/image23.png"/><Relationship Id="rId1" Type="http://schemas.openxmlformats.org/officeDocument/2006/relationships/hyperlink" Target="&#38463;&#37324;&#24052;&#24052;&#24179;&#21488;&#31616;&#20171;.mp4" TargetMode="Externa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image" Target="../media/image23.png"/><Relationship Id="rId1" Type="http://schemas.openxmlformats.org/officeDocument/2006/relationships/hyperlink" Target="&#20013;&#22269;&#36830;&#32493;11&#24180;&#25104;&#20840;&#29699;&#31532;&#19968;&#22823;&#32593;&#32476;&#38646;&#21806;&#24066;&#22330;.mp4" TargetMode="Externa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3.xml"/><Relationship Id="rId1"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bg bwMode="auto">
      <p:bgPr>
        <a:blipFill dpi="0" rotWithShape="0">
          <a:blip r:embed="rId1"/>
          <a:srcRect/>
          <a:stretch>
            <a:fillRect/>
          </a:stretch>
        </a:blipFill>
        <a:effectLst/>
      </p:bgPr>
    </p:bg>
    <p:spTree>
      <p:nvGrpSpPr>
        <p:cNvPr id="1" name=""/>
        <p:cNvGrpSpPr/>
        <p:nvPr/>
      </p:nvGrpSpPr>
      <p:grpSpPr>
        <a:xfrm>
          <a:off x="0" y="0"/>
          <a:ext cx="0" cy="0"/>
          <a:chOff x="0" y="0"/>
          <a:chExt cx="0" cy="0"/>
        </a:xfrm>
      </p:grpSpPr>
      <p:pic>
        <p:nvPicPr>
          <p:cNvPr id="6146" name="图片 2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71575" y="2120900"/>
            <a:ext cx="4135438" cy="3654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7" name="Rectangle 5"/>
          <p:cNvSpPr>
            <a:spLocks noChangeArrowheads="1"/>
          </p:cNvSpPr>
          <p:nvPr/>
        </p:nvSpPr>
        <p:spPr bwMode="auto">
          <a:xfrm>
            <a:off x="12298363" y="1601788"/>
            <a:ext cx="665162" cy="7397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000">
                <a:solidFill>
                  <a:schemeClr val="accent2"/>
                </a:solidFill>
                <a:latin typeface="Arial" panose="020B0604020202020204" pitchFamily="34" charset="0"/>
                <a:ea typeface="微软雅黑" panose="020B0503020204020204" pitchFamily="34" charset="-122"/>
              </a:defRPr>
            </a:lvl1pPr>
            <a:lvl2pPr marL="742950" indent="-285750">
              <a:spcBef>
                <a:spcPct val="20000"/>
              </a:spcBef>
              <a:buChar char="–"/>
              <a:defRPr sz="2000">
                <a:solidFill>
                  <a:schemeClr val="accent2"/>
                </a:solidFill>
                <a:latin typeface="Arial" panose="020B0604020202020204" pitchFamily="34" charset="0"/>
                <a:ea typeface="仿宋_GB2312" panose="02010609030101010101" pitchFamily="1"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FontTx/>
              <a:buNone/>
            </a:pPr>
            <a:endParaRPr lang="zh-CN" altLang="en-US" sz="1800">
              <a:solidFill>
                <a:schemeClr val="tx1"/>
              </a:solidFill>
              <a:ea typeface="宋体" panose="02010600030101010101" pitchFamily="2" charset="-122"/>
            </a:endParaRPr>
          </a:p>
        </p:txBody>
      </p:sp>
      <p:sp>
        <p:nvSpPr>
          <p:cNvPr id="6148" name="Rectangle 6"/>
          <p:cNvSpPr>
            <a:spLocks noChangeArrowheads="1"/>
          </p:cNvSpPr>
          <p:nvPr/>
        </p:nvSpPr>
        <p:spPr bwMode="auto">
          <a:xfrm>
            <a:off x="12298363" y="2341563"/>
            <a:ext cx="665162" cy="741362"/>
          </a:xfrm>
          <a:prstGeom prst="rect">
            <a:avLst/>
          </a:prstGeom>
          <a:solidFill>
            <a:srgbClr val="B7D72E"/>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000">
                <a:solidFill>
                  <a:schemeClr val="accent2"/>
                </a:solidFill>
                <a:latin typeface="Arial" panose="020B0604020202020204" pitchFamily="34" charset="0"/>
                <a:ea typeface="微软雅黑" panose="020B0503020204020204" pitchFamily="34" charset="-122"/>
              </a:defRPr>
            </a:lvl1pPr>
            <a:lvl2pPr marL="742950" indent="-285750">
              <a:spcBef>
                <a:spcPct val="20000"/>
              </a:spcBef>
              <a:buChar char="–"/>
              <a:defRPr sz="2000">
                <a:solidFill>
                  <a:schemeClr val="accent2"/>
                </a:solidFill>
                <a:latin typeface="Arial" panose="020B0604020202020204" pitchFamily="34" charset="0"/>
                <a:ea typeface="仿宋_GB2312" panose="02010609030101010101" pitchFamily="1"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FontTx/>
              <a:buNone/>
            </a:pPr>
            <a:endParaRPr lang="zh-CN" altLang="en-US" sz="1800">
              <a:solidFill>
                <a:schemeClr val="tx1"/>
              </a:solidFill>
              <a:ea typeface="宋体" panose="02010600030101010101" pitchFamily="2" charset="-122"/>
            </a:endParaRPr>
          </a:p>
        </p:txBody>
      </p:sp>
      <p:sp>
        <p:nvSpPr>
          <p:cNvPr id="6149" name="Rectangle 7"/>
          <p:cNvSpPr>
            <a:spLocks noChangeArrowheads="1"/>
          </p:cNvSpPr>
          <p:nvPr/>
        </p:nvSpPr>
        <p:spPr bwMode="auto">
          <a:xfrm>
            <a:off x="12298363" y="3082925"/>
            <a:ext cx="665162" cy="739775"/>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000">
                <a:solidFill>
                  <a:schemeClr val="accent2"/>
                </a:solidFill>
                <a:latin typeface="Arial" panose="020B0604020202020204" pitchFamily="34" charset="0"/>
                <a:ea typeface="微软雅黑" panose="020B0503020204020204" pitchFamily="34" charset="-122"/>
              </a:defRPr>
            </a:lvl1pPr>
            <a:lvl2pPr marL="742950" indent="-285750">
              <a:spcBef>
                <a:spcPct val="20000"/>
              </a:spcBef>
              <a:buChar char="–"/>
              <a:defRPr sz="2000">
                <a:solidFill>
                  <a:schemeClr val="accent2"/>
                </a:solidFill>
                <a:latin typeface="Arial" panose="020B0604020202020204" pitchFamily="34" charset="0"/>
                <a:ea typeface="仿宋_GB2312" panose="02010609030101010101" pitchFamily="1"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FontTx/>
              <a:buNone/>
            </a:pPr>
            <a:endParaRPr lang="zh-CN" altLang="en-US" sz="1800">
              <a:solidFill>
                <a:schemeClr val="tx1"/>
              </a:solidFill>
              <a:ea typeface="宋体" panose="02010600030101010101" pitchFamily="2" charset="-122"/>
            </a:endParaRPr>
          </a:p>
        </p:txBody>
      </p:sp>
      <p:sp>
        <p:nvSpPr>
          <p:cNvPr id="6150" name="Rectangle 8"/>
          <p:cNvSpPr>
            <a:spLocks noChangeArrowheads="1"/>
          </p:cNvSpPr>
          <p:nvPr/>
        </p:nvSpPr>
        <p:spPr bwMode="auto">
          <a:xfrm>
            <a:off x="12298363" y="3822700"/>
            <a:ext cx="665162" cy="739775"/>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000">
                <a:solidFill>
                  <a:schemeClr val="accent2"/>
                </a:solidFill>
                <a:latin typeface="Arial" panose="020B0604020202020204" pitchFamily="34" charset="0"/>
                <a:ea typeface="微软雅黑" panose="020B0503020204020204" pitchFamily="34" charset="-122"/>
              </a:defRPr>
            </a:lvl1pPr>
            <a:lvl2pPr marL="742950" indent="-285750">
              <a:spcBef>
                <a:spcPct val="20000"/>
              </a:spcBef>
              <a:buChar char="–"/>
              <a:defRPr sz="2000">
                <a:solidFill>
                  <a:schemeClr val="accent2"/>
                </a:solidFill>
                <a:latin typeface="Arial" panose="020B0604020202020204" pitchFamily="34" charset="0"/>
                <a:ea typeface="仿宋_GB2312" panose="02010609030101010101" pitchFamily="1"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FontTx/>
              <a:buNone/>
            </a:pPr>
            <a:endParaRPr lang="zh-CN" altLang="en-US" sz="1800">
              <a:solidFill>
                <a:schemeClr val="tx1"/>
              </a:solidFill>
              <a:ea typeface="宋体" panose="02010600030101010101" pitchFamily="2" charset="-122"/>
            </a:endParaRPr>
          </a:p>
        </p:txBody>
      </p:sp>
      <p:sp>
        <p:nvSpPr>
          <p:cNvPr id="6151" name="Rectangle 9"/>
          <p:cNvSpPr>
            <a:spLocks noChangeArrowheads="1"/>
          </p:cNvSpPr>
          <p:nvPr/>
        </p:nvSpPr>
        <p:spPr bwMode="auto">
          <a:xfrm>
            <a:off x="12298363" y="4562475"/>
            <a:ext cx="665162" cy="73977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000">
                <a:solidFill>
                  <a:schemeClr val="accent2"/>
                </a:solidFill>
                <a:latin typeface="Arial" panose="020B0604020202020204" pitchFamily="34" charset="0"/>
                <a:ea typeface="微软雅黑" panose="020B0503020204020204" pitchFamily="34" charset="-122"/>
              </a:defRPr>
            </a:lvl1pPr>
            <a:lvl2pPr marL="742950" indent="-285750">
              <a:spcBef>
                <a:spcPct val="20000"/>
              </a:spcBef>
              <a:buChar char="–"/>
              <a:defRPr sz="2000">
                <a:solidFill>
                  <a:schemeClr val="accent2"/>
                </a:solidFill>
                <a:latin typeface="Arial" panose="020B0604020202020204" pitchFamily="34" charset="0"/>
                <a:ea typeface="仿宋_GB2312" panose="02010609030101010101" pitchFamily="1"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FontTx/>
              <a:buNone/>
            </a:pPr>
            <a:endParaRPr lang="zh-CN" altLang="en-US" sz="1800">
              <a:solidFill>
                <a:schemeClr val="tx1"/>
              </a:solidFill>
              <a:ea typeface="宋体" panose="02010600030101010101" pitchFamily="2" charset="-122"/>
            </a:endParaRPr>
          </a:p>
        </p:txBody>
      </p:sp>
      <p:pic>
        <p:nvPicPr>
          <p:cNvPr id="6152" name="图片 3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6800" y="1974850"/>
            <a:ext cx="512763" cy="477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3" name="图片 3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08538" y="2870200"/>
            <a:ext cx="569912" cy="487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4" name="图片 3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08563" y="3684588"/>
            <a:ext cx="615950"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5" name="图片 3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79563" y="2201863"/>
            <a:ext cx="581025" cy="525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6" name="图片 4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665663" y="4451350"/>
            <a:ext cx="342900" cy="36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7" name="图片 4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982788" y="2044700"/>
            <a:ext cx="806450"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8" name="图片 46"/>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725738" y="1755775"/>
            <a:ext cx="898525" cy="806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9" name="图片 47"/>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811463" y="2489200"/>
            <a:ext cx="519112" cy="446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60" name="图片 4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9638" y="2463800"/>
            <a:ext cx="800100" cy="684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61" name="图片 4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357903">
            <a:off x="4581525" y="3846513"/>
            <a:ext cx="584200" cy="49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62" name="Rectangle 3"/>
          <p:cNvSpPr>
            <a:spLocks noGrp="1" noChangeArrowheads="1"/>
          </p:cNvSpPr>
          <p:nvPr>
            <p:ph type="ctrTitle" idx="4294967295"/>
          </p:nvPr>
        </p:nvSpPr>
        <p:spPr>
          <a:xfrm>
            <a:off x="8847138" y="692696"/>
            <a:ext cx="2698750" cy="1046440"/>
          </a:xfrm>
        </p:spPr>
        <p:txBody>
          <a:bodyPr wrap="square">
            <a:spAutoFit/>
          </a:bodyPr>
          <a:lstStyle/>
          <a:p>
            <a:pPr algn="r" eaLnBrk="1" hangingPunct="1">
              <a:defRPr/>
            </a:pPr>
            <a:r>
              <a:rPr lang="zh-CN" altLang="en-US" sz="6200" dirty="0">
                <a:solidFill>
                  <a:srgbClr val="FFFFFF"/>
                </a:solidFill>
                <a:effectLst>
                  <a:outerShdw blurRad="38100" dist="38100" dir="2700000" algn="tl">
                    <a:srgbClr val="000000"/>
                  </a:outerShdw>
                </a:effectLst>
                <a:latin typeface="方正粗倩简体" panose="03000509000000000000" pitchFamily="65" charset="-122"/>
                <a:ea typeface="方正粗倩简体" panose="03000509000000000000" pitchFamily="65" charset="-122"/>
                <a:cs typeface="+mn-cs"/>
              </a:rPr>
              <a:t>第三章</a:t>
            </a:r>
            <a:endParaRPr lang="zh-CN" altLang="en-US" sz="6200" dirty="0">
              <a:solidFill>
                <a:srgbClr val="FFFFFF"/>
              </a:solidFill>
              <a:effectLst>
                <a:outerShdw blurRad="38100" dist="38100" dir="2700000" algn="tl">
                  <a:srgbClr val="000000"/>
                </a:outerShdw>
              </a:effectLst>
              <a:latin typeface="方正粗倩简体" panose="03000509000000000000" pitchFamily="65" charset="-122"/>
              <a:ea typeface="方正粗倩简体" panose="03000509000000000000" pitchFamily="65" charset="-122"/>
              <a:cs typeface="+mn-cs"/>
            </a:endParaRPr>
          </a:p>
        </p:txBody>
      </p:sp>
      <p:sp>
        <p:nvSpPr>
          <p:cNvPr id="6163" name="Rectangle 3"/>
          <p:cNvSpPr txBox="1">
            <a:spLocks noChangeArrowheads="1"/>
          </p:cNvSpPr>
          <p:nvPr/>
        </p:nvSpPr>
        <p:spPr bwMode="auto">
          <a:xfrm>
            <a:off x="5491163" y="1844526"/>
            <a:ext cx="6154737" cy="20005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spcBef>
                <a:spcPct val="20000"/>
              </a:spcBef>
              <a:buChar char="•"/>
              <a:defRPr sz="2000">
                <a:solidFill>
                  <a:schemeClr val="accent2"/>
                </a:solidFill>
                <a:latin typeface="Arial" panose="020B0604020202020204" pitchFamily="34" charset="0"/>
                <a:ea typeface="微软雅黑" panose="020B0503020204020204" pitchFamily="34" charset="-122"/>
              </a:defRPr>
            </a:lvl1pPr>
            <a:lvl2pPr marL="742950" indent="-285750">
              <a:spcBef>
                <a:spcPct val="20000"/>
              </a:spcBef>
              <a:buChar char="–"/>
              <a:defRPr sz="2000">
                <a:solidFill>
                  <a:schemeClr val="accent2"/>
                </a:solidFill>
                <a:latin typeface="Arial" panose="020B0604020202020204" pitchFamily="34" charset="0"/>
                <a:ea typeface="仿宋_GB2312" panose="02010609030101010101" pitchFamily="1"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lgn="r" eaLnBrk="1" hangingPunct="1">
              <a:spcBef>
                <a:spcPct val="0"/>
              </a:spcBef>
              <a:buFontTx/>
              <a:buNone/>
              <a:defRPr/>
            </a:pPr>
            <a:r>
              <a:rPr lang="zh-CN" altLang="en-US" sz="6200" dirty="0">
                <a:solidFill>
                  <a:srgbClr val="FFFFFF"/>
                </a:solidFill>
                <a:effectLst>
                  <a:outerShdw blurRad="38100" dist="38100" dir="2700000" algn="tl">
                    <a:srgbClr val="000000"/>
                  </a:outerShdw>
                </a:effectLst>
                <a:latin typeface="方正粗倩简体" panose="03000509000000000000" pitchFamily="65" charset="-122"/>
                <a:ea typeface="方正粗倩简体" panose="03000509000000000000" pitchFamily="65" charset="-122"/>
              </a:rPr>
              <a:t>电子商务</a:t>
            </a:r>
            <a:endParaRPr lang="en-US" altLang="zh-CN" sz="6200" dirty="0">
              <a:solidFill>
                <a:srgbClr val="FFFFFF"/>
              </a:solidFill>
              <a:effectLst>
                <a:outerShdw blurRad="38100" dist="38100" dir="2700000" algn="tl">
                  <a:srgbClr val="000000"/>
                </a:outerShdw>
              </a:effectLst>
              <a:latin typeface="方正粗倩简体" panose="03000509000000000000" pitchFamily="65" charset="-122"/>
              <a:ea typeface="方正粗倩简体" panose="03000509000000000000" pitchFamily="65" charset="-122"/>
            </a:endParaRPr>
          </a:p>
          <a:p>
            <a:pPr algn="r" eaLnBrk="1" hangingPunct="1">
              <a:spcBef>
                <a:spcPct val="0"/>
              </a:spcBef>
              <a:buFontTx/>
              <a:buNone/>
              <a:defRPr/>
            </a:pPr>
            <a:r>
              <a:rPr lang="zh-CN" altLang="en-US" sz="6200" dirty="0">
                <a:solidFill>
                  <a:srgbClr val="FFFFFF"/>
                </a:solidFill>
                <a:effectLst>
                  <a:outerShdw blurRad="38100" dist="38100" dir="2700000" algn="tl">
                    <a:srgbClr val="000000"/>
                  </a:outerShdw>
                </a:effectLst>
                <a:latin typeface="方正粗倩简体" panose="03000509000000000000" pitchFamily="65" charset="-122"/>
                <a:ea typeface="方正粗倩简体" panose="03000509000000000000" pitchFamily="65" charset="-122"/>
              </a:rPr>
              <a:t>主要的商业模式</a:t>
            </a:r>
            <a:endParaRPr lang="zh-CN" altLang="en-US" sz="6200" dirty="0">
              <a:solidFill>
                <a:srgbClr val="FFFFFF"/>
              </a:solidFill>
              <a:effectLst>
                <a:outerShdw blurRad="38100" dist="38100" dir="2700000" algn="tl">
                  <a:srgbClr val="000000"/>
                </a:outerShdw>
              </a:effectLst>
              <a:latin typeface="方正粗倩简体" panose="03000509000000000000" pitchFamily="65" charset="-122"/>
              <a:ea typeface="方正粗倩简体" panose="03000509000000000000" pitchFamily="65" charset="-122"/>
            </a:endParaRPr>
          </a:p>
        </p:txBody>
      </p:sp>
      <p:sp>
        <p:nvSpPr>
          <p:cNvPr id="6170" name="Rectangle 5"/>
          <p:cNvSpPr>
            <a:spLocks noChangeArrowheads="1"/>
          </p:cNvSpPr>
          <p:nvPr/>
        </p:nvSpPr>
        <p:spPr bwMode="auto">
          <a:xfrm>
            <a:off x="12065000" y="1601788"/>
            <a:ext cx="131763" cy="7397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000">
                <a:solidFill>
                  <a:schemeClr val="accent2"/>
                </a:solidFill>
                <a:latin typeface="Arial" panose="020B0604020202020204" pitchFamily="34" charset="0"/>
                <a:ea typeface="微软雅黑" panose="020B0503020204020204" pitchFamily="34" charset="-122"/>
              </a:defRPr>
            </a:lvl1pPr>
            <a:lvl2pPr marL="742950" indent="-285750">
              <a:spcBef>
                <a:spcPct val="20000"/>
              </a:spcBef>
              <a:buChar char="–"/>
              <a:defRPr sz="2000">
                <a:solidFill>
                  <a:schemeClr val="accent2"/>
                </a:solidFill>
                <a:latin typeface="Arial" panose="020B0604020202020204" pitchFamily="34" charset="0"/>
                <a:ea typeface="仿宋_GB2312" panose="02010609030101010101" pitchFamily="1"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FontTx/>
              <a:buNone/>
            </a:pPr>
            <a:endParaRPr lang="zh-CN" altLang="en-US" sz="1800">
              <a:solidFill>
                <a:schemeClr val="tx1"/>
              </a:solidFill>
              <a:ea typeface="宋体" panose="02010600030101010101" pitchFamily="2" charset="-122"/>
            </a:endParaRPr>
          </a:p>
        </p:txBody>
      </p:sp>
      <p:sp>
        <p:nvSpPr>
          <p:cNvPr id="6171" name="Rectangle 6"/>
          <p:cNvSpPr>
            <a:spLocks noChangeArrowheads="1"/>
          </p:cNvSpPr>
          <p:nvPr/>
        </p:nvSpPr>
        <p:spPr bwMode="auto">
          <a:xfrm>
            <a:off x="12065000" y="2341563"/>
            <a:ext cx="131763" cy="741362"/>
          </a:xfrm>
          <a:prstGeom prst="rect">
            <a:avLst/>
          </a:prstGeom>
          <a:solidFill>
            <a:srgbClr val="B7D72E"/>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000">
                <a:solidFill>
                  <a:schemeClr val="accent2"/>
                </a:solidFill>
                <a:latin typeface="Arial" panose="020B0604020202020204" pitchFamily="34" charset="0"/>
                <a:ea typeface="微软雅黑" panose="020B0503020204020204" pitchFamily="34" charset="-122"/>
              </a:defRPr>
            </a:lvl1pPr>
            <a:lvl2pPr marL="742950" indent="-285750">
              <a:spcBef>
                <a:spcPct val="20000"/>
              </a:spcBef>
              <a:buChar char="–"/>
              <a:defRPr sz="2000">
                <a:solidFill>
                  <a:schemeClr val="accent2"/>
                </a:solidFill>
                <a:latin typeface="Arial" panose="020B0604020202020204" pitchFamily="34" charset="0"/>
                <a:ea typeface="仿宋_GB2312" panose="02010609030101010101" pitchFamily="1"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FontTx/>
              <a:buNone/>
            </a:pPr>
            <a:endParaRPr lang="zh-CN" altLang="en-US" sz="1800">
              <a:solidFill>
                <a:schemeClr val="tx1"/>
              </a:solidFill>
              <a:ea typeface="宋体" panose="02010600030101010101" pitchFamily="2" charset="-122"/>
            </a:endParaRPr>
          </a:p>
        </p:txBody>
      </p:sp>
      <p:sp>
        <p:nvSpPr>
          <p:cNvPr id="6172" name="Rectangle 7"/>
          <p:cNvSpPr>
            <a:spLocks noChangeArrowheads="1"/>
          </p:cNvSpPr>
          <p:nvPr/>
        </p:nvSpPr>
        <p:spPr bwMode="auto">
          <a:xfrm>
            <a:off x="12065000" y="3082925"/>
            <a:ext cx="131763" cy="739775"/>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000">
                <a:solidFill>
                  <a:schemeClr val="accent2"/>
                </a:solidFill>
                <a:latin typeface="Arial" panose="020B0604020202020204" pitchFamily="34" charset="0"/>
                <a:ea typeface="微软雅黑" panose="020B0503020204020204" pitchFamily="34" charset="-122"/>
              </a:defRPr>
            </a:lvl1pPr>
            <a:lvl2pPr marL="742950" indent="-285750">
              <a:spcBef>
                <a:spcPct val="20000"/>
              </a:spcBef>
              <a:buChar char="–"/>
              <a:defRPr sz="2000">
                <a:solidFill>
                  <a:schemeClr val="accent2"/>
                </a:solidFill>
                <a:latin typeface="Arial" panose="020B0604020202020204" pitchFamily="34" charset="0"/>
                <a:ea typeface="仿宋_GB2312" panose="02010609030101010101" pitchFamily="1"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FontTx/>
              <a:buNone/>
            </a:pPr>
            <a:endParaRPr lang="zh-CN" altLang="en-US" sz="1800">
              <a:solidFill>
                <a:schemeClr val="tx1"/>
              </a:solidFill>
              <a:ea typeface="宋体" panose="02010600030101010101" pitchFamily="2" charset="-122"/>
            </a:endParaRPr>
          </a:p>
        </p:txBody>
      </p:sp>
      <p:sp>
        <p:nvSpPr>
          <p:cNvPr id="6173" name="Rectangle 8"/>
          <p:cNvSpPr>
            <a:spLocks noChangeArrowheads="1"/>
          </p:cNvSpPr>
          <p:nvPr/>
        </p:nvSpPr>
        <p:spPr bwMode="auto">
          <a:xfrm>
            <a:off x="12065000" y="3822700"/>
            <a:ext cx="131763" cy="739775"/>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000">
                <a:solidFill>
                  <a:schemeClr val="accent2"/>
                </a:solidFill>
                <a:latin typeface="Arial" panose="020B0604020202020204" pitchFamily="34" charset="0"/>
                <a:ea typeface="微软雅黑" panose="020B0503020204020204" pitchFamily="34" charset="-122"/>
              </a:defRPr>
            </a:lvl1pPr>
            <a:lvl2pPr marL="742950" indent="-285750">
              <a:spcBef>
                <a:spcPct val="20000"/>
              </a:spcBef>
              <a:buChar char="–"/>
              <a:defRPr sz="2000">
                <a:solidFill>
                  <a:schemeClr val="accent2"/>
                </a:solidFill>
                <a:latin typeface="Arial" panose="020B0604020202020204" pitchFamily="34" charset="0"/>
                <a:ea typeface="仿宋_GB2312" panose="02010609030101010101" pitchFamily="1"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FontTx/>
              <a:buNone/>
            </a:pPr>
            <a:endParaRPr lang="zh-CN" altLang="en-US" sz="1800">
              <a:solidFill>
                <a:schemeClr val="tx1"/>
              </a:solidFill>
              <a:ea typeface="宋体" panose="02010600030101010101" pitchFamily="2" charset="-122"/>
            </a:endParaRPr>
          </a:p>
        </p:txBody>
      </p:sp>
      <p:sp>
        <p:nvSpPr>
          <p:cNvPr id="6174" name="Rectangle 9"/>
          <p:cNvSpPr>
            <a:spLocks noChangeArrowheads="1"/>
          </p:cNvSpPr>
          <p:nvPr/>
        </p:nvSpPr>
        <p:spPr bwMode="auto">
          <a:xfrm>
            <a:off x="12065000" y="4562475"/>
            <a:ext cx="131763" cy="73977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000">
                <a:solidFill>
                  <a:schemeClr val="accent2"/>
                </a:solidFill>
                <a:latin typeface="Arial" panose="020B0604020202020204" pitchFamily="34" charset="0"/>
                <a:ea typeface="微软雅黑" panose="020B0503020204020204" pitchFamily="34" charset="-122"/>
              </a:defRPr>
            </a:lvl1pPr>
            <a:lvl2pPr marL="742950" indent="-285750">
              <a:spcBef>
                <a:spcPct val="20000"/>
              </a:spcBef>
              <a:buChar char="–"/>
              <a:defRPr sz="2000">
                <a:solidFill>
                  <a:schemeClr val="accent2"/>
                </a:solidFill>
                <a:latin typeface="Arial" panose="020B0604020202020204" pitchFamily="34" charset="0"/>
                <a:ea typeface="仿宋_GB2312" panose="02010609030101010101" pitchFamily="1"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FontTx/>
              <a:buNone/>
            </a:pPr>
            <a:endParaRPr lang="zh-CN" altLang="en-US" sz="1800">
              <a:solidFill>
                <a:schemeClr val="tx1"/>
              </a:solidFill>
              <a:ea typeface="宋体" panose="02010600030101010101" pitchFamily="2" charset="-122"/>
            </a:endParaRPr>
          </a:p>
        </p:txBody>
      </p:sp>
      <p:pic>
        <p:nvPicPr>
          <p:cNvPr id="6175" name="图片 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938588" y="2806700"/>
            <a:ext cx="1238250" cy="105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76" name="图片 3"/>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073400" y="3462338"/>
            <a:ext cx="1203325" cy="931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77" name="图片 4"/>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811463" y="2671763"/>
            <a:ext cx="1179512" cy="1011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78" name="图片 5"/>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69875" y="2754313"/>
            <a:ext cx="1130300" cy="9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79" name="图片 6"/>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266700" y="1981200"/>
            <a:ext cx="784225" cy="74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80" name="图片 13"/>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4102100" y="4043363"/>
            <a:ext cx="722313" cy="53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81" name="图片 15"/>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3608388" y="2212975"/>
            <a:ext cx="644525" cy="63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86" name="图片 29"/>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812800" y="3870325"/>
            <a:ext cx="1557338" cy="2357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87" name="图片 30"/>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2143125" y="4687888"/>
            <a:ext cx="646113" cy="147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advTm="11788">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6146"/>
                                        </p:tgtEl>
                                        <p:attrNameLst>
                                          <p:attrName>style.visibility</p:attrName>
                                        </p:attrNameLst>
                                      </p:cBhvr>
                                      <p:to>
                                        <p:strVal val="visible"/>
                                      </p:to>
                                    </p:set>
                                    <p:animEffect transition="in" filter="fade">
                                      <p:cBhvr>
                                        <p:cTn id="7" dur="1000"/>
                                        <p:tgtEl>
                                          <p:spTgt spid="6146"/>
                                        </p:tgtEl>
                                      </p:cBhvr>
                                    </p:animEffect>
                                    <p:anim calcmode="lin" valueType="num">
                                      <p:cBhvr>
                                        <p:cTn id="8" dur="1000" fill="hold"/>
                                        <p:tgtEl>
                                          <p:spTgt spid="6146"/>
                                        </p:tgtEl>
                                        <p:attrNameLst>
                                          <p:attrName>ppt_x</p:attrName>
                                        </p:attrNameLst>
                                      </p:cBhvr>
                                      <p:tavLst>
                                        <p:tav tm="0">
                                          <p:val>
                                            <p:strVal val="#ppt_x"/>
                                          </p:val>
                                        </p:tav>
                                        <p:tav tm="100000">
                                          <p:val>
                                            <p:strVal val="#ppt_x"/>
                                          </p:val>
                                        </p:tav>
                                      </p:tavLst>
                                    </p:anim>
                                    <p:anim calcmode="lin" valueType="num">
                                      <p:cBhvr>
                                        <p:cTn id="9" dur="1000" fill="hold"/>
                                        <p:tgtEl>
                                          <p:spTgt spid="614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7" presetClass="entr" presetSubtype="0" fill="hold" nodeType="afterEffect">
                                  <p:stCondLst>
                                    <p:cond delay="0"/>
                                  </p:stCondLst>
                                  <p:childTnLst>
                                    <p:set>
                                      <p:cBhvr>
                                        <p:cTn id="12" dur="1" fill="hold">
                                          <p:stCondLst>
                                            <p:cond delay="0"/>
                                          </p:stCondLst>
                                        </p:cTn>
                                        <p:tgtEl>
                                          <p:spTgt spid="6186"/>
                                        </p:tgtEl>
                                        <p:attrNameLst>
                                          <p:attrName>style.visibility</p:attrName>
                                        </p:attrNameLst>
                                      </p:cBhvr>
                                      <p:to>
                                        <p:strVal val="visible"/>
                                      </p:to>
                                    </p:set>
                                    <p:animEffect transition="in" filter="fade">
                                      <p:cBhvr>
                                        <p:cTn id="13" dur="1000"/>
                                        <p:tgtEl>
                                          <p:spTgt spid="6186"/>
                                        </p:tgtEl>
                                      </p:cBhvr>
                                    </p:animEffect>
                                    <p:anim calcmode="lin" valueType="num">
                                      <p:cBhvr>
                                        <p:cTn id="14" dur="1000" fill="hold"/>
                                        <p:tgtEl>
                                          <p:spTgt spid="6186"/>
                                        </p:tgtEl>
                                        <p:attrNameLst>
                                          <p:attrName>ppt_x</p:attrName>
                                        </p:attrNameLst>
                                      </p:cBhvr>
                                      <p:tavLst>
                                        <p:tav tm="0">
                                          <p:val>
                                            <p:strVal val="#ppt_x"/>
                                          </p:val>
                                        </p:tav>
                                        <p:tav tm="100000">
                                          <p:val>
                                            <p:strVal val="#ppt_x"/>
                                          </p:val>
                                        </p:tav>
                                      </p:tavLst>
                                    </p:anim>
                                    <p:anim calcmode="lin" valueType="num">
                                      <p:cBhvr>
                                        <p:cTn id="15" dur="1000" fill="hold"/>
                                        <p:tgtEl>
                                          <p:spTgt spid="6186"/>
                                        </p:tgtEl>
                                        <p:attrNameLst>
                                          <p:attrName>ppt_y</p:attrName>
                                        </p:attrNameLst>
                                      </p:cBhvr>
                                      <p:tavLst>
                                        <p:tav tm="0">
                                          <p:val>
                                            <p:strVal val="#ppt_y-.1"/>
                                          </p:val>
                                        </p:tav>
                                        <p:tav tm="100000">
                                          <p:val>
                                            <p:strVal val="#ppt_y"/>
                                          </p:val>
                                        </p:tav>
                                      </p:tavLst>
                                    </p:anim>
                                  </p:childTnLst>
                                </p:cTn>
                              </p:par>
                              <p:par>
                                <p:cTn id="16" presetID="47" presetClass="entr" presetSubtype="0" fill="hold" nodeType="withEffect">
                                  <p:stCondLst>
                                    <p:cond delay="200"/>
                                  </p:stCondLst>
                                  <p:childTnLst>
                                    <p:set>
                                      <p:cBhvr>
                                        <p:cTn id="17" dur="1" fill="hold">
                                          <p:stCondLst>
                                            <p:cond delay="0"/>
                                          </p:stCondLst>
                                        </p:cTn>
                                        <p:tgtEl>
                                          <p:spTgt spid="6187"/>
                                        </p:tgtEl>
                                        <p:attrNameLst>
                                          <p:attrName>style.visibility</p:attrName>
                                        </p:attrNameLst>
                                      </p:cBhvr>
                                      <p:to>
                                        <p:strVal val="visible"/>
                                      </p:to>
                                    </p:set>
                                    <p:animEffect transition="in" filter="fade">
                                      <p:cBhvr>
                                        <p:cTn id="18" dur="1000"/>
                                        <p:tgtEl>
                                          <p:spTgt spid="6187"/>
                                        </p:tgtEl>
                                      </p:cBhvr>
                                    </p:animEffect>
                                    <p:anim calcmode="lin" valueType="num">
                                      <p:cBhvr>
                                        <p:cTn id="19" dur="1000" fill="hold"/>
                                        <p:tgtEl>
                                          <p:spTgt spid="6187"/>
                                        </p:tgtEl>
                                        <p:attrNameLst>
                                          <p:attrName>ppt_x</p:attrName>
                                        </p:attrNameLst>
                                      </p:cBhvr>
                                      <p:tavLst>
                                        <p:tav tm="0">
                                          <p:val>
                                            <p:strVal val="#ppt_x"/>
                                          </p:val>
                                        </p:tav>
                                        <p:tav tm="100000">
                                          <p:val>
                                            <p:strVal val="#ppt_x"/>
                                          </p:val>
                                        </p:tav>
                                      </p:tavLst>
                                    </p:anim>
                                    <p:anim calcmode="lin" valueType="num">
                                      <p:cBhvr>
                                        <p:cTn id="20" dur="1000" fill="hold"/>
                                        <p:tgtEl>
                                          <p:spTgt spid="6187"/>
                                        </p:tgtEl>
                                        <p:attrNameLst>
                                          <p:attrName>ppt_y</p:attrName>
                                        </p:attrNameLst>
                                      </p:cBhvr>
                                      <p:tavLst>
                                        <p:tav tm="0">
                                          <p:val>
                                            <p:strVal val="#ppt_y-.1"/>
                                          </p:val>
                                        </p:tav>
                                        <p:tav tm="100000">
                                          <p:val>
                                            <p:strVal val="#ppt_y"/>
                                          </p:val>
                                        </p:tav>
                                      </p:tavLst>
                                    </p:anim>
                                  </p:childTnLst>
                                </p:cTn>
                              </p:par>
                            </p:childTnLst>
                          </p:cTn>
                        </p:par>
                        <p:par>
                          <p:cTn id="21" fill="hold">
                            <p:stCondLst>
                              <p:cond delay="2000"/>
                            </p:stCondLst>
                            <p:childTnLst>
                              <p:par>
                                <p:cTn id="22" presetID="1" presetClass="entr" presetSubtype="0" fill="hold" nodeType="afterEffect">
                                  <p:stCondLst>
                                    <p:cond delay="300"/>
                                  </p:stCondLst>
                                  <p:childTnLst>
                                    <p:set>
                                      <p:cBhvr>
                                        <p:cTn id="23" dur="1" fill="hold">
                                          <p:stCondLst>
                                            <p:cond delay="0"/>
                                          </p:stCondLst>
                                        </p:cTn>
                                        <p:tgtEl>
                                          <p:spTgt spid="6160"/>
                                        </p:tgtEl>
                                        <p:attrNameLst>
                                          <p:attrName>style.visibility</p:attrName>
                                        </p:attrNameLst>
                                      </p:cBhvr>
                                      <p:to>
                                        <p:strVal val="visible"/>
                                      </p:to>
                                    </p:set>
                                  </p:childTnLst>
                                </p:cTn>
                              </p:par>
                              <p:par>
                                <p:cTn id="24" presetID="10" presetClass="entr" presetSubtype="0" fill="hold" nodeType="withEffect">
                                  <p:stCondLst>
                                    <p:cond delay="300"/>
                                  </p:stCondLst>
                                  <p:childTnLst>
                                    <p:set>
                                      <p:cBhvr>
                                        <p:cTn id="25" dur="1" fill="hold">
                                          <p:stCondLst>
                                            <p:cond delay="0"/>
                                          </p:stCondLst>
                                        </p:cTn>
                                        <p:tgtEl>
                                          <p:spTgt spid="6160"/>
                                        </p:tgtEl>
                                        <p:attrNameLst>
                                          <p:attrName>style.visibility</p:attrName>
                                        </p:attrNameLst>
                                      </p:cBhvr>
                                      <p:to>
                                        <p:strVal val="visible"/>
                                      </p:to>
                                    </p:set>
                                    <p:anim calcmode="lin" valueType="num">
                                      <p:cBhvr>
                                        <p:cTn id="26" dur="500" fill="hold"/>
                                        <p:tgtEl>
                                          <p:spTgt spid="6160"/>
                                        </p:tgtEl>
                                        <p:attrNameLst>
                                          <p:attrName>ppt_w</p:attrName>
                                        </p:attrNameLst>
                                      </p:cBhvr>
                                      <p:tavLst>
                                        <p:tav tm="0">
                                          <p:val>
                                            <p:fltVal val="0"/>
                                          </p:val>
                                        </p:tav>
                                        <p:tav tm="100000">
                                          <p:val>
                                            <p:strVal val="#ppt_w"/>
                                          </p:val>
                                        </p:tav>
                                      </p:tavLst>
                                    </p:anim>
                                    <p:anim calcmode="lin" valueType="num">
                                      <p:cBhvr>
                                        <p:cTn id="27" dur="500" fill="hold"/>
                                        <p:tgtEl>
                                          <p:spTgt spid="6160"/>
                                        </p:tgtEl>
                                        <p:attrNameLst>
                                          <p:attrName>ppt_h</p:attrName>
                                        </p:attrNameLst>
                                      </p:cBhvr>
                                      <p:tavLst>
                                        <p:tav tm="0">
                                          <p:val>
                                            <p:fltVal val="0"/>
                                          </p:val>
                                        </p:tav>
                                        <p:tav tm="100000">
                                          <p:val>
                                            <p:strVal val="#ppt_h"/>
                                          </p:val>
                                        </p:tav>
                                      </p:tavLst>
                                    </p:anim>
                                    <p:animEffect transition="in" filter="fade">
                                      <p:cBhvr>
                                        <p:cTn id="28" dur="500"/>
                                        <p:tgtEl>
                                          <p:spTgt spid="6160"/>
                                        </p:tgtEl>
                                      </p:cBhvr>
                                    </p:animEffect>
                                  </p:childTnLst>
                                </p:cTn>
                              </p:par>
                              <p:par>
                                <p:cTn id="29" presetID="35" presetClass="path" presetSubtype="0" accel="50000" fill="hold" nodeType="withEffect">
                                  <p:stCondLst>
                                    <p:cond delay="300"/>
                                  </p:stCondLst>
                                  <p:childTnLst>
                                    <p:animMotion origin="layout" path="M -4.0536E-6 2.22222E-6 L 0.11513 0.12245 " pathEditMode="relative" rAng="0" ptsTypes="AA">
                                      <p:cBhvr>
                                        <p:cTn id="30" dur="700" spd="-99800" fill="hold"/>
                                        <p:tgtEl>
                                          <p:spTgt spid="6160"/>
                                        </p:tgtEl>
                                        <p:attrNameLst>
                                          <p:attrName>ppt_x</p:attrName>
                                          <p:attrName>ppt_y</p:attrName>
                                        </p:attrNameLst>
                                      </p:cBhvr>
                                      <p:rCtr x="5800" y="6100"/>
                                    </p:animMotion>
                                  </p:childTnLst>
                                </p:cTn>
                              </p:par>
                              <p:par>
                                <p:cTn id="31" presetID="1" presetClass="entr" presetSubtype="0" fill="hold" nodeType="withEffect">
                                  <p:stCondLst>
                                    <p:cond delay="0"/>
                                  </p:stCondLst>
                                  <p:childTnLst>
                                    <p:set>
                                      <p:cBhvr>
                                        <p:cTn id="32" dur="1" fill="hold">
                                          <p:stCondLst>
                                            <p:cond delay="0"/>
                                          </p:stCondLst>
                                        </p:cTn>
                                        <p:tgtEl>
                                          <p:spTgt spid="6155"/>
                                        </p:tgtEl>
                                        <p:attrNameLst>
                                          <p:attrName>style.visibility</p:attrName>
                                        </p:attrNameLst>
                                      </p:cBhvr>
                                      <p:to>
                                        <p:strVal val="visible"/>
                                      </p:to>
                                    </p:set>
                                  </p:childTnLst>
                                </p:cTn>
                              </p:par>
                              <p:par>
                                <p:cTn id="33" presetID="10" presetClass="entr" presetSubtype="0" fill="hold" nodeType="withEffect">
                                  <p:stCondLst>
                                    <p:cond delay="0"/>
                                  </p:stCondLst>
                                  <p:childTnLst>
                                    <p:set>
                                      <p:cBhvr>
                                        <p:cTn id="34" dur="1" fill="hold">
                                          <p:stCondLst>
                                            <p:cond delay="0"/>
                                          </p:stCondLst>
                                        </p:cTn>
                                        <p:tgtEl>
                                          <p:spTgt spid="6155"/>
                                        </p:tgtEl>
                                        <p:attrNameLst>
                                          <p:attrName>style.visibility</p:attrName>
                                        </p:attrNameLst>
                                      </p:cBhvr>
                                      <p:to>
                                        <p:strVal val="visible"/>
                                      </p:to>
                                    </p:set>
                                    <p:anim calcmode="lin" valueType="num">
                                      <p:cBhvr>
                                        <p:cTn id="35" dur="500" fill="hold"/>
                                        <p:tgtEl>
                                          <p:spTgt spid="6155"/>
                                        </p:tgtEl>
                                        <p:attrNameLst>
                                          <p:attrName>ppt_w</p:attrName>
                                        </p:attrNameLst>
                                      </p:cBhvr>
                                      <p:tavLst>
                                        <p:tav tm="0">
                                          <p:val>
                                            <p:fltVal val="0"/>
                                          </p:val>
                                        </p:tav>
                                        <p:tav tm="100000">
                                          <p:val>
                                            <p:strVal val="#ppt_w"/>
                                          </p:val>
                                        </p:tav>
                                      </p:tavLst>
                                    </p:anim>
                                    <p:anim calcmode="lin" valueType="num">
                                      <p:cBhvr>
                                        <p:cTn id="36" dur="500" fill="hold"/>
                                        <p:tgtEl>
                                          <p:spTgt spid="6155"/>
                                        </p:tgtEl>
                                        <p:attrNameLst>
                                          <p:attrName>ppt_h</p:attrName>
                                        </p:attrNameLst>
                                      </p:cBhvr>
                                      <p:tavLst>
                                        <p:tav tm="0">
                                          <p:val>
                                            <p:fltVal val="0"/>
                                          </p:val>
                                        </p:tav>
                                        <p:tav tm="100000">
                                          <p:val>
                                            <p:strVal val="#ppt_h"/>
                                          </p:val>
                                        </p:tav>
                                      </p:tavLst>
                                    </p:anim>
                                    <p:animEffect transition="in" filter="fade">
                                      <p:cBhvr>
                                        <p:cTn id="37" dur="500"/>
                                        <p:tgtEl>
                                          <p:spTgt spid="6155"/>
                                        </p:tgtEl>
                                      </p:cBhvr>
                                    </p:animEffect>
                                  </p:childTnLst>
                                </p:cTn>
                              </p:par>
                              <p:par>
                                <p:cTn id="38" presetID="35" presetClass="path" presetSubtype="0" accel="50000" fill="hold" nodeType="withEffect">
                                  <p:stCondLst>
                                    <p:cond delay="0"/>
                                  </p:stCondLst>
                                  <p:childTnLst>
                                    <p:animMotion origin="layout" path="M 4.26044E-6 7.40741E-7 L 0.0692 0.17222 " pathEditMode="relative" rAng="0" ptsTypes="AA">
                                      <p:cBhvr>
                                        <p:cTn id="39" dur="700" spd="-99800" fill="hold"/>
                                        <p:tgtEl>
                                          <p:spTgt spid="6155"/>
                                        </p:tgtEl>
                                        <p:attrNameLst>
                                          <p:attrName>ppt_x</p:attrName>
                                          <p:attrName>ppt_y</p:attrName>
                                        </p:attrNameLst>
                                      </p:cBhvr>
                                      <p:rCtr x="3500" y="8600"/>
                                    </p:animMotion>
                                  </p:childTnLst>
                                </p:cTn>
                              </p:par>
                              <p:par>
                                <p:cTn id="40" presetID="1" presetClass="entr" presetSubtype="0" fill="hold" nodeType="withEffect">
                                  <p:stCondLst>
                                    <p:cond delay="300"/>
                                  </p:stCondLst>
                                  <p:childTnLst>
                                    <p:set>
                                      <p:cBhvr>
                                        <p:cTn id="41" dur="1" fill="hold">
                                          <p:stCondLst>
                                            <p:cond delay="0"/>
                                          </p:stCondLst>
                                        </p:cTn>
                                        <p:tgtEl>
                                          <p:spTgt spid="6157"/>
                                        </p:tgtEl>
                                        <p:attrNameLst>
                                          <p:attrName>style.visibility</p:attrName>
                                        </p:attrNameLst>
                                      </p:cBhvr>
                                      <p:to>
                                        <p:strVal val="visible"/>
                                      </p:to>
                                    </p:set>
                                  </p:childTnLst>
                                </p:cTn>
                              </p:par>
                              <p:par>
                                <p:cTn id="42" presetID="10" presetClass="entr" presetSubtype="0" fill="hold" nodeType="withEffect">
                                  <p:stCondLst>
                                    <p:cond delay="300"/>
                                  </p:stCondLst>
                                  <p:childTnLst>
                                    <p:set>
                                      <p:cBhvr>
                                        <p:cTn id="43" dur="1" fill="hold">
                                          <p:stCondLst>
                                            <p:cond delay="0"/>
                                          </p:stCondLst>
                                        </p:cTn>
                                        <p:tgtEl>
                                          <p:spTgt spid="6157"/>
                                        </p:tgtEl>
                                        <p:attrNameLst>
                                          <p:attrName>style.visibility</p:attrName>
                                        </p:attrNameLst>
                                      </p:cBhvr>
                                      <p:to>
                                        <p:strVal val="visible"/>
                                      </p:to>
                                    </p:set>
                                    <p:anim calcmode="lin" valueType="num">
                                      <p:cBhvr>
                                        <p:cTn id="44" dur="500" fill="hold"/>
                                        <p:tgtEl>
                                          <p:spTgt spid="6157"/>
                                        </p:tgtEl>
                                        <p:attrNameLst>
                                          <p:attrName>ppt_w</p:attrName>
                                        </p:attrNameLst>
                                      </p:cBhvr>
                                      <p:tavLst>
                                        <p:tav tm="0">
                                          <p:val>
                                            <p:fltVal val="0"/>
                                          </p:val>
                                        </p:tav>
                                        <p:tav tm="100000">
                                          <p:val>
                                            <p:strVal val="#ppt_w"/>
                                          </p:val>
                                        </p:tav>
                                      </p:tavLst>
                                    </p:anim>
                                    <p:anim calcmode="lin" valueType="num">
                                      <p:cBhvr>
                                        <p:cTn id="45" dur="500" fill="hold"/>
                                        <p:tgtEl>
                                          <p:spTgt spid="6157"/>
                                        </p:tgtEl>
                                        <p:attrNameLst>
                                          <p:attrName>ppt_h</p:attrName>
                                        </p:attrNameLst>
                                      </p:cBhvr>
                                      <p:tavLst>
                                        <p:tav tm="0">
                                          <p:val>
                                            <p:fltVal val="0"/>
                                          </p:val>
                                        </p:tav>
                                        <p:tav tm="100000">
                                          <p:val>
                                            <p:strVal val="#ppt_h"/>
                                          </p:val>
                                        </p:tav>
                                      </p:tavLst>
                                    </p:anim>
                                    <p:animEffect transition="in" filter="fade">
                                      <p:cBhvr>
                                        <p:cTn id="46" dur="500"/>
                                        <p:tgtEl>
                                          <p:spTgt spid="6157"/>
                                        </p:tgtEl>
                                      </p:cBhvr>
                                    </p:animEffect>
                                  </p:childTnLst>
                                </p:cTn>
                              </p:par>
                              <p:par>
                                <p:cTn id="47" presetID="35" presetClass="path" presetSubtype="0" accel="50000" fill="hold" nodeType="withEffect">
                                  <p:stCondLst>
                                    <p:cond delay="300"/>
                                  </p:stCondLst>
                                  <p:childTnLst>
                                    <p:animMotion origin="layout" path="M -4.91219E-6 -1.48148E-6 L 0.02693 0.18125 " pathEditMode="relative" rAng="0" ptsTypes="AA">
                                      <p:cBhvr>
                                        <p:cTn id="48" dur="700" spd="-99800" fill="hold"/>
                                        <p:tgtEl>
                                          <p:spTgt spid="6157"/>
                                        </p:tgtEl>
                                        <p:attrNameLst>
                                          <p:attrName>ppt_x</p:attrName>
                                          <p:attrName>ppt_y</p:attrName>
                                        </p:attrNameLst>
                                      </p:cBhvr>
                                      <p:rCtr x="1300" y="9100"/>
                                    </p:animMotion>
                                  </p:childTnLst>
                                </p:cTn>
                              </p:par>
                              <p:par>
                                <p:cTn id="49" presetID="1" presetClass="entr" presetSubtype="0" fill="hold" nodeType="withEffect">
                                  <p:stCondLst>
                                    <p:cond delay="100"/>
                                  </p:stCondLst>
                                  <p:childTnLst>
                                    <p:set>
                                      <p:cBhvr>
                                        <p:cTn id="50" dur="1" fill="hold">
                                          <p:stCondLst>
                                            <p:cond delay="0"/>
                                          </p:stCondLst>
                                        </p:cTn>
                                        <p:tgtEl>
                                          <p:spTgt spid="6158"/>
                                        </p:tgtEl>
                                        <p:attrNameLst>
                                          <p:attrName>style.visibility</p:attrName>
                                        </p:attrNameLst>
                                      </p:cBhvr>
                                      <p:to>
                                        <p:strVal val="visible"/>
                                      </p:to>
                                    </p:set>
                                  </p:childTnLst>
                                </p:cTn>
                              </p:par>
                              <p:par>
                                <p:cTn id="51" presetID="10" presetClass="entr" presetSubtype="0" fill="hold" nodeType="withEffect">
                                  <p:stCondLst>
                                    <p:cond delay="100"/>
                                  </p:stCondLst>
                                  <p:childTnLst>
                                    <p:set>
                                      <p:cBhvr>
                                        <p:cTn id="52" dur="1" fill="hold">
                                          <p:stCondLst>
                                            <p:cond delay="0"/>
                                          </p:stCondLst>
                                        </p:cTn>
                                        <p:tgtEl>
                                          <p:spTgt spid="6158"/>
                                        </p:tgtEl>
                                        <p:attrNameLst>
                                          <p:attrName>style.visibility</p:attrName>
                                        </p:attrNameLst>
                                      </p:cBhvr>
                                      <p:to>
                                        <p:strVal val="visible"/>
                                      </p:to>
                                    </p:set>
                                    <p:anim calcmode="lin" valueType="num">
                                      <p:cBhvr>
                                        <p:cTn id="53" dur="500" fill="hold"/>
                                        <p:tgtEl>
                                          <p:spTgt spid="6158"/>
                                        </p:tgtEl>
                                        <p:attrNameLst>
                                          <p:attrName>ppt_w</p:attrName>
                                        </p:attrNameLst>
                                      </p:cBhvr>
                                      <p:tavLst>
                                        <p:tav tm="0">
                                          <p:val>
                                            <p:fltVal val="0"/>
                                          </p:val>
                                        </p:tav>
                                        <p:tav tm="100000">
                                          <p:val>
                                            <p:strVal val="#ppt_w"/>
                                          </p:val>
                                        </p:tav>
                                      </p:tavLst>
                                    </p:anim>
                                    <p:anim calcmode="lin" valueType="num">
                                      <p:cBhvr>
                                        <p:cTn id="54" dur="500" fill="hold"/>
                                        <p:tgtEl>
                                          <p:spTgt spid="6158"/>
                                        </p:tgtEl>
                                        <p:attrNameLst>
                                          <p:attrName>ppt_h</p:attrName>
                                        </p:attrNameLst>
                                      </p:cBhvr>
                                      <p:tavLst>
                                        <p:tav tm="0">
                                          <p:val>
                                            <p:fltVal val="0"/>
                                          </p:val>
                                        </p:tav>
                                        <p:tav tm="100000">
                                          <p:val>
                                            <p:strVal val="#ppt_h"/>
                                          </p:val>
                                        </p:tav>
                                      </p:tavLst>
                                    </p:anim>
                                    <p:animEffect transition="in" filter="fade">
                                      <p:cBhvr>
                                        <p:cTn id="55" dur="500"/>
                                        <p:tgtEl>
                                          <p:spTgt spid="6158"/>
                                        </p:tgtEl>
                                      </p:cBhvr>
                                    </p:animEffect>
                                  </p:childTnLst>
                                </p:cTn>
                              </p:par>
                              <p:par>
                                <p:cTn id="56" presetID="35" presetClass="path" presetSubtype="0" accel="50000" fill="hold" nodeType="withEffect">
                                  <p:stCondLst>
                                    <p:cond delay="100"/>
                                  </p:stCondLst>
                                  <p:childTnLst>
                                    <p:animMotion origin="layout" path="M -3.37497E-6 -3.58927E-6 L -0.03773 0.21161 " pathEditMode="relative" rAng="0" ptsTypes="AA">
                                      <p:cBhvr>
                                        <p:cTn id="57" dur="700" spd="-99800" fill="hold"/>
                                        <p:tgtEl>
                                          <p:spTgt spid="6158"/>
                                        </p:tgtEl>
                                        <p:attrNameLst>
                                          <p:attrName>ppt_x</p:attrName>
                                          <p:attrName>ppt_y</p:attrName>
                                        </p:attrNameLst>
                                      </p:cBhvr>
                                      <p:rCtr x="-1700" y="10600"/>
                                    </p:animMotion>
                                  </p:childTnLst>
                                </p:cTn>
                              </p:par>
                              <p:par>
                                <p:cTn id="58" presetID="1" presetClass="entr" presetSubtype="0" fill="hold" nodeType="withEffect">
                                  <p:stCondLst>
                                    <p:cond delay="100"/>
                                  </p:stCondLst>
                                  <p:childTnLst>
                                    <p:set>
                                      <p:cBhvr>
                                        <p:cTn id="59" dur="1" fill="hold">
                                          <p:stCondLst>
                                            <p:cond delay="0"/>
                                          </p:stCondLst>
                                        </p:cTn>
                                        <p:tgtEl>
                                          <p:spTgt spid="6153"/>
                                        </p:tgtEl>
                                        <p:attrNameLst>
                                          <p:attrName>style.visibility</p:attrName>
                                        </p:attrNameLst>
                                      </p:cBhvr>
                                      <p:to>
                                        <p:strVal val="visible"/>
                                      </p:to>
                                    </p:set>
                                  </p:childTnLst>
                                </p:cTn>
                              </p:par>
                              <p:par>
                                <p:cTn id="60" presetID="10" presetClass="entr" presetSubtype="0" fill="hold" nodeType="withEffect">
                                  <p:stCondLst>
                                    <p:cond delay="100"/>
                                  </p:stCondLst>
                                  <p:childTnLst>
                                    <p:set>
                                      <p:cBhvr>
                                        <p:cTn id="61" dur="1" fill="hold">
                                          <p:stCondLst>
                                            <p:cond delay="0"/>
                                          </p:stCondLst>
                                        </p:cTn>
                                        <p:tgtEl>
                                          <p:spTgt spid="6153"/>
                                        </p:tgtEl>
                                        <p:attrNameLst>
                                          <p:attrName>style.visibility</p:attrName>
                                        </p:attrNameLst>
                                      </p:cBhvr>
                                      <p:to>
                                        <p:strVal val="visible"/>
                                      </p:to>
                                    </p:set>
                                    <p:anim calcmode="lin" valueType="num">
                                      <p:cBhvr>
                                        <p:cTn id="62" dur="500" fill="hold"/>
                                        <p:tgtEl>
                                          <p:spTgt spid="6153"/>
                                        </p:tgtEl>
                                        <p:attrNameLst>
                                          <p:attrName>ppt_w</p:attrName>
                                        </p:attrNameLst>
                                      </p:cBhvr>
                                      <p:tavLst>
                                        <p:tav tm="0">
                                          <p:val>
                                            <p:fltVal val="0"/>
                                          </p:val>
                                        </p:tav>
                                        <p:tav tm="100000">
                                          <p:val>
                                            <p:strVal val="#ppt_w"/>
                                          </p:val>
                                        </p:tav>
                                      </p:tavLst>
                                    </p:anim>
                                    <p:anim calcmode="lin" valueType="num">
                                      <p:cBhvr>
                                        <p:cTn id="63" dur="500" fill="hold"/>
                                        <p:tgtEl>
                                          <p:spTgt spid="6153"/>
                                        </p:tgtEl>
                                        <p:attrNameLst>
                                          <p:attrName>ppt_h</p:attrName>
                                        </p:attrNameLst>
                                      </p:cBhvr>
                                      <p:tavLst>
                                        <p:tav tm="0">
                                          <p:val>
                                            <p:fltVal val="0"/>
                                          </p:val>
                                        </p:tav>
                                        <p:tav tm="100000">
                                          <p:val>
                                            <p:strVal val="#ppt_h"/>
                                          </p:val>
                                        </p:tav>
                                      </p:tavLst>
                                    </p:anim>
                                    <p:animEffect transition="in" filter="fade">
                                      <p:cBhvr>
                                        <p:cTn id="64" dur="500"/>
                                        <p:tgtEl>
                                          <p:spTgt spid="6153"/>
                                        </p:tgtEl>
                                      </p:cBhvr>
                                    </p:animEffect>
                                  </p:childTnLst>
                                </p:cTn>
                              </p:par>
                              <p:par>
                                <p:cTn id="65" presetID="35" presetClass="path" presetSubtype="0" accel="50000" fill="hold" nodeType="withEffect">
                                  <p:stCondLst>
                                    <p:cond delay="100"/>
                                  </p:stCondLst>
                                  <p:childTnLst>
                                    <p:animMotion origin="layout" path="M -2.25345E-6 4.73636E-6 L -0.1949 0.04949 " pathEditMode="relative" rAng="0" ptsTypes="AA">
                                      <p:cBhvr>
                                        <p:cTn id="66" dur="700" spd="-99800" fill="hold"/>
                                        <p:tgtEl>
                                          <p:spTgt spid="6153"/>
                                        </p:tgtEl>
                                        <p:attrNameLst>
                                          <p:attrName>ppt_x</p:attrName>
                                          <p:attrName>ppt_y</p:attrName>
                                        </p:attrNameLst>
                                      </p:cBhvr>
                                      <p:rCtr x="-9500" y="2500"/>
                                    </p:animMotion>
                                  </p:childTnLst>
                                </p:cTn>
                              </p:par>
                              <p:par>
                                <p:cTn id="67" presetID="1" presetClass="entr" presetSubtype="0" fill="hold" nodeType="withEffect">
                                  <p:stCondLst>
                                    <p:cond delay="0"/>
                                  </p:stCondLst>
                                  <p:childTnLst>
                                    <p:set>
                                      <p:cBhvr>
                                        <p:cTn id="68" dur="1" fill="hold">
                                          <p:stCondLst>
                                            <p:cond delay="0"/>
                                          </p:stCondLst>
                                        </p:cTn>
                                        <p:tgtEl>
                                          <p:spTgt spid="6154"/>
                                        </p:tgtEl>
                                        <p:attrNameLst>
                                          <p:attrName>style.visibility</p:attrName>
                                        </p:attrNameLst>
                                      </p:cBhvr>
                                      <p:to>
                                        <p:strVal val="visible"/>
                                      </p:to>
                                    </p:set>
                                  </p:childTnLst>
                                </p:cTn>
                              </p:par>
                              <p:par>
                                <p:cTn id="69" presetID="10" presetClass="entr" presetSubtype="0" fill="hold" nodeType="withEffect">
                                  <p:stCondLst>
                                    <p:cond delay="0"/>
                                  </p:stCondLst>
                                  <p:childTnLst>
                                    <p:set>
                                      <p:cBhvr>
                                        <p:cTn id="70" dur="1" fill="hold">
                                          <p:stCondLst>
                                            <p:cond delay="0"/>
                                          </p:stCondLst>
                                        </p:cTn>
                                        <p:tgtEl>
                                          <p:spTgt spid="6154"/>
                                        </p:tgtEl>
                                        <p:attrNameLst>
                                          <p:attrName>style.visibility</p:attrName>
                                        </p:attrNameLst>
                                      </p:cBhvr>
                                      <p:to>
                                        <p:strVal val="visible"/>
                                      </p:to>
                                    </p:set>
                                    <p:anim calcmode="lin" valueType="num">
                                      <p:cBhvr>
                                        <p:cTn id="71" dur="500" fill="hold"/>
                                        <p:tgtEl>
                                          <p:spTgt spid="6154"/>
                                        </p:tgtEl>
                                        <p:attrNameLst>
                                          <p:attrName>ppt_w</p:attrName>
                                        </p:attrNameLst>
                                      </p:cBhvr>
                                      <p:tavLst>
                                        <p:tav tm="0">
                                          <p:val>
                                            <p:fltVal val="0"/>
                                          </p:val>
                                        </p:tav>
                                        <p:tav tm="100000">
                                          <p:val>
                                            <p:strVal val="#ppt_w"/>
                                          </p:val>
                                        </p:tav>
                                      </p:tavLst>
                                    </p:anim>
                                    <p:anim calcmode="lin" valueType="num">
                                      <p:cBhvr>
                                        <p:cTn id="72" dur="500" fill="hold"/>
                                        <p:tgtEl>
                                          <p:spTgt spid="6154"/>
                                        </p:tgtEl>
                                        <p:attrNameLst>
                                          <p:attrName>ppt_h</p:attrName>
                                        </p:attrNameLst>
                                      </p:cBhvr>
                                      <p:tavLst>
                                        <p:tav tm="0">
                                          <p:val>
                                            <p:fltVal val="0"/>
                                          </p:val>
                                        </p:tav>
                                        <p:tav tm="100000">
                                          <p:val>
                                            <p:strVal val="#ppt_h"/>
                                          </p:val>
                                        </p:tav>
                                      </p:tavLst>
                                    </p:anim>
                                    <p:animEffect transition="in" filter="fade">
                                      <p:cBhvr>
                                        <p:cTn id="73" dur="500"/>
                                        <p:tgtEl>
                                          <p:spTgt spid="6154"/>
                                        </p:tgtEl>
                                      </p:cBhvr>
                                    </p:animEffect>
                                  </p:childTnLst>
                                </p:cTn>
                              </p:par>
                              <p:par>
                                <p:cTn id="74" presetID="35" presetClass="path" presetSubtype="0" accel="50000" fill="hold" nodeType="withEffect">
                                  <p:stCondLst>
                                    <p:cond delay="0"/>
                                  </p:stCondLst>
                                  <p:childTnLst>
                                    <p:animMotion origin="layout" path="M 4.96943E-6 -7.40741E-7 L -0.17615 -0.04051 " pathEditMode="relative" rAng="0" ptsTypes="AA">
                                      <p:cBhvr>
                                        <p:cTn id="75" dur="700" spd="-99800" fill="hold"/>
                                        <p:tgtEl>
                                          <p:spTgt spid="6154"/>
                                        </p:tgtEl>
                                        <p:attrNameLst>
                                          <p:attrName>ppt_x</p:attrName>
                                          <p:attrName>ppt_y</p:attrName>
                                        </p:attrNameLst>
                                      </p:cBhvr>
                                      <p:rCtr x="-8600" y="-1800"/>
                                    </p:animMotion>
                                  </p:childTnLst>
                                </p:cTn>
                              </p:par>
                              <p:par>
                                <p:cTn id="76" presetID="1" presetClass="entr" presetSubtype="0" fill="hold" nodeType="withEffect">
                                  <p:stCondLst>
                                    <p:cond delay="200"/>
                                  </p:stCondLst>
                                  <p:childTnLst>
                                    <p:set>
                                      <p:cBhvr>
                                        <p:cTn id="77" dur="1" fill="hold">
                                          <p:stCondLst>
                                            <p:cond delay="0"/>
                                          </p:stCondLst>
                                        </p:cTn>
                                        <p:tgtEl>
                                          <p:spTgt spid="6156"/>
                                        </p:tgtEl>
                                        <p:attrNameLst>
                                          <p:attrName>style.visibility</p:attrName>
                                        </p:attrNameLst>
                                      </p:cBhvr>
                                      <p:to>
                                        <p:strVal val="visible"/>
                                      </p:to>
                                    </p:set>
                                  </p:childTnLst>
                                </p:cTn>
                              </p:par>
                              <p:par>
                                <p:cTn id="78" presetID="10" presetClass="entr" presetSubtype="0" fill="hold" nodeType="withEffect">
                                  <p:stCondLst>
                                    <p:cond delay="200"/>
                                  </p:stCondLst>
                                  <p:childTnLst>
                                    <p:set>
                                      <p:cBhvr>
                                        <p:cTn id="79" dur="1" fill="hold">
                                          <p:stCondLst>
                                            <p:cond delay="0"/>
                                          </p:stCondLst>
                                        </p:cTn>
                                        <p:tgtEl>
                                          <p:spTgt spid="6156"/>
                                        </p:tgtEl>
                                        <p:attrNameLst>
                                          <p:attrName>style.visibility</p:attrName>
                                        </p:attrNameLst>
                                      </p:cBhvr>
                                      <p:to>
                                        <p:strVal val="visible"/>
                                      </p:to>
                                    </p:set>
                                    <p:anim calcmode="lin" valueType="num">
                                      <p:cBhvr>
                                        <p:cTn id="80" dur="500" fill="hold"/>
                                        <p:tgtEl>
                                          <p:spTgt spid="6156"/>
                                        </p:tgtEl>
                                        <p:attrNameLst>
                                          <p:attrName>ppt_w</p:attrName>
                                        </p:attrNameLst>
                                      </p:cBhvr>
                                      <p:tavLst>
                                        <p:tav tm="0">
                                          <p:val>
                                            <p:fltVal val="0"/>
                                          </p:val>
                                        </p:tav>
                                        <p:tav tm="100000">
                                          <p:val>
                                            <p:strVal val="#ppt_w"/>
                                          </p:val>
                                        </p:tav>
                                      </p:tavLst>
                                    </p:anim>
                                    <p:anim calcmode="lin" valueType="num">
                                      <p:cBhvr>
                                        <p:cTn id="81" dur="500" fill="hold"/>
                                        <p:tgtEl>
                                          <p:spTgt spid="6156"/>
                                        </p:tgtEl>
                                        <p:attrNameLst>
                                          <p:attrName>ppt_h</p:attrName>
                                        </p:attrNameLst>
                                      </p:cBhvr>
                                      <p:tavLst>
                                        <p:tav tm="0">
                                          <p:val>
                                            <p:fltVal val="0"/>
                                          </p:val>
                                        </p:tav>
                                        <p:tav tm="100000">
                                          <p:val>
                                            <p:strVal val="#ppt_h"/>
                                          </p:val>
                                        </p:tav>
                                      </p:tavLst>
                                    </p:anim>
                                    <p:animEffect transition="in" filter="fade">
                                      <p:cBhvr>
                                        <p:cTn id="82" dur="500"/>
                                        <p:tgtEl>
                                          <p:spTgt spid="6156"/>
                                        </p:tgtEl>
                                      </p:cBhvr>
                                    </p:animEffect>
                                  </p:childTnLst>
                                </p:cTn>
                              </p:par>
                              <p:par>
                                <p:cTn id="83" presetID="35" presetClass="path" presetSubtype="0" accel="50000" fill="hold" nodeType="withEffect">
                                  <p:stCondLst>
                                    <p:cond delay="200"/>
                                  </p:stCondLst>
                                  <p:childTnLst>
                                    <p:animMotion origin="layout" path="M 4.92324E-6 3.15449E-6 L -0.17396 -0.14848 " pathEditMode="relative" rAng="0" ptsTypes="AA">
                                      <p:cBhvr>
                                        <p:cTn id="84" dur="700" spd="-99800" fill="hold"/>
                                        <p:tgtEl>
                                          <p:spTgt spid="6156"/>
                                        </p:tgtEl>
                                        <p:attrNameLst>
                                          <p:attrName>ppt_x</p:attrName>
                                          <p:attrName>ppt_y</p:attrName>
                                        </p:attrNameLst>
                                      </p:cBhvr>
                                      <p:rCtr x="-8500" y="-7200"/>
                                    </p:animMotion>
                                  </p:childTnLst>
                                </p:cTn>
                              </p:par>
                              <p:par>
                                <p:cTn id="85" presetID="1" presetClass="entr" presetSubtype="0" fill="hold" nodeType="withEffect">
                                  <p:stCondLst>
                                    <p:cond delay="100"/>
                                  </p:stCondLst>
                                  <p:childTnLst>
                                    <p:set>
                                      <p:cBhvr>
                                        <p:cTn id="86" dur="1" fill="hold">
                                          <p:stCondLst>
                                            <p:cond delay="0"/>
                                          </p:stCondLst>
                                        </p:cTn>
                                        <p:tgtEl>
                                          <p:spTgt spid="6159"/>
                                        </p:tgtEl>
                                        <p:attrNameLst>
                                          <p:attrName>style.visibility</p:attrName>
                                        </p:attrNameLst>
                                      </p:cBhvr>
                                      <p:to>
                                        <p:strVal val="visible"/>
                                      </p:to>
                                    </p:set>
                                  </p:childTnLst>
                                </p:cTn>
                              </p:par>
                              <p:par>
                                <p:cTn id="87" presetID="10" presetClass="entr" presetSubtype="0" fill="hold" nodeType="withEffect">
                                  <p:stCondLst>
                                    <p:cond delay="100"/>
                                  </p:stCondLst>
                                  <p:childTnLst>
                                    <p:set>
                                      <p:cBhvr>
                                        <p:cTn id="88" dur="1" fill="hold">
                                          <p:stCondLst>
                                            <p:cond delay="0"/>
                                          </p:stCondLst>
                                        </p:cTn>
                                        <p:tgtEl>
                                          <p:spTgt spid="6159"/>
                                        </p:tgtEl>
                                        <p:attrNameLst>
                                          <p:attrName>style.visibility</p:attrName>
                                        </p:attrNameLst>
                                      </p:cBhvr>
                                      <p:to>
                                        <p:strVal val="visible"/>
                                      </p:to>
                                    </p:set>
                                    <p:anim calcmode="lin" valueType="num">
                                      <p:cBhvr>
                                        <p:cTn id="89" dur="500" fill="hold"/>
                                        <p:tgtEl>
                                          <p:spTgt spid="6159"/>
                                        </p:tgtEl>
                                        <p:attrNameLst>
                                          <p:attrName>ppt_w</p:attrName>
                                        </p:attrNameLst>
                                      </p:cBhvr>
                                      <p:tavLst>
                                        <p:tav tm="0">
                                          <p:val>
                                            <p:fltVal val="0"/>
                                          </p:val>
                                        </p:tav>
                                        <p:tav tm="100000">
                                          <p:val>
                                            <p:strVal val="#ppt_w"/>
                                          </p:val>
                                        </p:tav>
                                      </p:tavLst>
                                    </p:anim>
                                    <p:anim calcmode="lin" valueType="num">
                                      <p:cBhvr>
                                        <p:cTn id="90" dur="500" fill="hold"/>
                                        <p:tgtEl>
                                          <p:spTgt spid="6159"/>
                                        </p:tgtEl>
                                        <p:attrNameLst>
                                          <p:attrName>ppt_h</p:attrName>
                                        </p:attrNameLst>
                                      </p:cBhvr>
                                      <p:tavLst>
                                        <p:tav tm="0">
                                          <p:val>
                                            <p:fltVal val="0"/>
                                          </p:val>
                                        </p:tav>
                                        <p:tav tm="100000">
                                          <p:val>
                                            <p:strVal val="#ppt_h"/>
                                          </p:val>
                                        </p:tav>
                                      </p:tavLst>
                                    </p:anim>
                                    <p:animEffect transition="in" filter="fade">
                                      <p:cBhvr>
                                        <p:cTn id="91" dur="500"/>
                                        <p:tgtEl>
                                          <p:spTgt spid="6159"/>
                                        </p:tgtEl>
                                      </p:cBhvr>
                                    </p:animEffect>
                                  </p:childTnLst>
                                </p:cTn>
                              </p:par>
                              <p:par>
                                <p:cTn id="92" presetID="35" presetClass="path" presetSubtype="0" accel="50000" fill="hold" nodeType="withEffect">
                                  <p:stCondLst>
                                    <p:cond delay="100"/>
                                  </p:stCondLst>
                                  <p:childTnLst>
                                    <p:animMotion origin="layout" path="M 3.66641E-6 -4.62535E-6 L -0.02915 0.13599 " pathEditMode="relative" rAng="0" ptsTypes="AA">
                                      <p:cBhvr>
                                        <p:cTn id="93" dur="700" spd="-99800" fill="hold"/>
                                        <p:tgtEl>
                                          <p:spTgt spid="6159"/>
                                        </p:tgtEl>
                                        <p:attrNameLst>
                                          <p:attrName>ppt_x</p:attrName>
                                          <p:attrName>ppt_y</p:attrName>
                                        </p:attrNameLst>
                                      </p:cBhvr>
                                      <p:rCtr x="-1300" y="6800"/>
                                    </p:animMotion>
                                  </p:childTnLst>
                                </p:cTn>
                              </p:par>
                              <p:par>
                                <p:cTn id="94" presetID="1" presetClass="entr" presetSubtype="0" fill="hold" nodeType="withEffect">
                                  <p:stCondLst>
                                    <p:cond delay="200"/>
                                  </p:stCondLst>
                                  <p:childTnLst>
                                    <p:set>
                                      <p:cBhvr>
                                        <p:cTn id="95" dur="1" fill="hold">
                                          <p:stCondLst>
                                            <p:cond delay="0"/>
                                          </p:stCondLst>
                                        </p:cTn>
                                        <p:tgtEl>
                                          <p:spTgt spid="6152"/>
                                        </p:tgtEl>
                                        <p:attrNameLst>
                                          <p:attrName>style.visibility</p:attrName>
                                        </p:attrNameLst>
                                      </p:cBhvr>
                                      <p:to>
                                        <p:strVal val="visible"/>
                                      </p:to>
                                    </p:set>
                                  </p:childTnLst>
                                </p:cTn>
                              </p:par>
                              <p:par>
                                <p:cTn id="96" presetID="10" presetClass="entr" presetSubtype="0" fill="hold" nodeType="withEffect">
                                  <p:stCondLst>
                                    <p:cond delay="200"/>
                                  </p:stCondLst>
                                  <p:childTnLst>
                                    <p:set>
                                      <p:cBhvr>
                                        <p:cTn id="97" dur="1" fill="hold">
                                          <p:stCondLst>
                                            <p:cond delay="0"/>
                                          </p:stCondLst>
                                        </p:cTn>
                                        <p:tgtEl>
                                          <p:spTgt spid="6152"/>
                                        </p:tgtEl>
                                        <p:attrNameLst>
                                          <p:attrName>style.visibility</p:attrName>
                                        </p:attrNameLst>
                                      </p:cBhvr>
                                      <p:to>
                                        <p:strVal val="visible"/>
                                      </p:to>
                                    </p:set>
                                    <p:anim calcmode="lin" valueType="num">
                                      <p:cBhvr>
                                        <p:cTn id="98" dur="500" fill="hold"/>
                                        <p:tgtEl>
                                          <p:spTgt spid="6152"/>
                                        </p:tgtEl>
                                        <p:attrNameLst>
                                          <p:attrName>ppt_w</p:attrName>
                                        </p:attrNameLst>
                                      </p:cBhvr>
                                      <p:tavLst>
                                        <p:tav tm="0">
                                          <p:val>
                                            <p:fltVal val="0"/>
                                          </p:val>
                                        </p:tav>
                                        <p:tav tm="100000">
                                          <p:val>
                                            <p:strVal val="#ppt_w"/>
                                          </p:val>
                                        </p:tav>
                                      </p:tavLst>
                                    </p:anim>
                                    <p:anim calcmode="lin" valueType="num">
                                      <p:cBhvr>
                                        <p:cTn id="99" dur="500" fill="hold"/>
                                        <p:tgtEl>
                                          <p:spTgt spid="6152"/>
                                        </p:tgtEl>
                                        <p:attrNameLst>
                                          <p:attrName>ppt_h</p:attrName>
                                        </p:attrNameLst>
                                      </p:cBhvr>
                                      <p:tavLst>
                                        <p:tav tm="0">
                                          <p:val>
                                            <p:fltVal val="0"/>
                                          </p:val>
                                        </p:tav>
                                        <p:tav tm="100000">
                                          <p:val>
                                            <p:strVal val="#ppt_h"/>
                                          </p:val>
                                        </p:tav>
                                      </p:tavLst>
                                    </p:anim>
                                    <p:animEffect transition="in" filter="fade">
                                      <p:cBhvr>
                                        <p:cTn id="100" dur="500"/>
                                        <p:tgtEl>
                                          <p:spTgt spid="6152"/>
                                        </p:tgtEl>
                                      </p:cBhvr>
                                    </p:animEffect>
                                  </p:childTnLst>
                                </p:cTn>
                              </p:par>
                              <p:par>
                                <p:cTn id="101" presetID="35" presetClass="path" presetSubtype="0" accel="50000" fill="hold" nodeType="withEffect">
                                  <p:stCondLst>
                                    <p:cond delay="200"/>
                                  </p:stCondLst>
                                  <p:childTnLst>
                                    <p:animMotion origin="layout" path="M -4.62859E-6 3.7037E-6 L 0.12879 0.20393 " pathEditMode="relative" rAng="0" ptsTypes="AA">
                                      <p:cBhvr>
                                        <p:cTn id="102" dur="700" spd="-99800" fill="hold"/>
                                        <p:tgtEl>
                                          <p:spTgt spid="6152"/>
                                        </p:tgtEl>
                                        <p:attrNameLst>
                                          <p:attrName>ppt_x</p:attrName>
                                          <p:attrName>ppt_y</p:attrName>
                                        </p:attrNameLst>
                                      </p:cBhvr>
                                      <p:rCtr x="6400" y="10200"/>
                                    </p:animMotion>
                                  </p:childTnLst>
                                </p:cTn>
                              </p:par>
                              <p:par>
                                <p:cTn id="103" presetID="1" presetClass="entr" presetSubtype="0" fill="hold" nodeType="withEffect">
                                  <p:stCondLst>
                                    <p:cond delay="200"/>
                                  </p:stCondLst>
                                  <p:childTnLst>
                                    <p:set>
                                      <p:cBhvr>
                                        <p:cTn id="104" dur="1" fill="hold">
                                          <p:stCondLst>
                                            <p:cond delay="0"/>
                                          </p:stCondLst>
                                        </p:cTn>
                                        <p:tgtEl>
                                          <p:spTgt spid="6178"/>
                                        </p:tgtEl>
                                        <p:attrNameLst>
                                          <p:attrName>style.visibility</p:attrName>
                                        </p:attrNameLst>
                                      </p:cBhvr>
                                      <p:to>
                                        <p:strVal val="visible"/>
                                      </p:to>
                                    </p:set>
                                  </p:childTnLst>
                                </p:cTn>
                              </p:par>
                              <p:par>
                                <p:cTn id="105" presetID="10" presetClass="entr" presetSubtype="0" fill="hold" nodeType="withEffect">
                                  <p:stCondLst>
                                    <p:cond delay="200"/>
                                  </p:stCondLst>
                                  <p:childTnLst>
                                    <p:set>
                                      <p:cBhvr>
                                        <p:cTn id="106" dur="1" fill="hold">
                                          <p:stCondLst>
                                            <p:cond delay="0"/>
                                          </p:stCondLst>
                                        </p:cTn>
                                        <p:tgtEl>
                                          <p:spTgt spid="6178"/>
                                        </p:tgtEl>
                                        <p:attrNameLst>
                                          <p:attrName>style.visibility</p:attrName>
                                        </p:attrNameLst>
                                      </p:cBhvr>
                                      <p:to>
                                        <p:strVal val="visible"/>
                                      </p:to>
                                    </p:set>
                                    <p:anim calcmode="lin" valueType="num">
                                      <p:cBhvr>
                                        <p:cTn id="107" dur="500" fill="hold"/>
                                        <p:tgtEl>
                                          <p:spTgt spid="6178"/>
                                        </p:tgtEl>
                                        <p:attrNameLst>
                                          <p:attrName>ppt_w</p:attrName>
                                        </p:attrNameLst>
                                      </p:cBhvr>
                                      <p:tavLst>
                                        <p:tav tm="0">
                                          <p:val>
                                            <p:fltVal val="0"/>
                                          </p:val>
                                        </p:tav>
                                        <p:tav tm="100000">
                                          <p:val>
                                            <p:strVal val="#ppt_w"/>
                                          </p:val>
                                        </p:tav>
                                      </p:tavLst>
                                    </p:anim>
                                    <p:anim calcmode="lin" valueType="num">
                                      <p:cBhvr>
                                        <p:cTn id="108" dur="500" fill="hold"/>
                                        <p:tgtEl>
                                          <p:spTgt spid="6178"/>
                                        </p:tgtEl>
                                        <p:attrNameLst>
                                          <p:attrName>ppt_h</p:attrName>
                                        </p:attrNameLst>
                                      </p:cBhvr>
                                      <p:tavLst>
                                        <p:tav tm="0">
                                          <p:val>
                                            <p:fltVal val="0"/>
                                          </p:val>
                                        </p:tav>
                                        <p:tav tm="100000">
                                          <p:val>
                                            <p:strVal val="#ppt_h"/>
                                          </p:val>
                                        </p:tav>
                                      </p:tavLst>
                                    </p:anim>
                                    <p:animEffect transition="in" filter="fade">
                                      <p:cBhvr>
                                        <p:cTn id="109" dur="500"/>
                                        <p:tgtEl>
                                          <p:spTgt spid="6178"/>
                                        </p:tgtEl>
                                      </p:cBhvr>
                                    </p:animEffect>
                                  </p:childTnLst>
                                </p:cTn>
                              </p:par>
                              <p:par>
                                <p:cTn id="110" presetID="35" presetClass="path" presetSubtype="0" accel="50000" fill="hold" nodeType="withEffect">
                                  <p:stCondLst>
                                    <p:cond delay="200"/>
                                  </p:stCondLst>
                                  <p:childTnLst>
                                    <p:animMotion origin="layout" path="M 3.88238E-6 -1.30435E-6 L 0.15404 0.0636 " pathEditMode="relative" rAng="0" ptsTypes="AA">
                                      <p:cBhvr>
                                        <p:cTn id="111" dur="700" spd="-99800" fill="hold"/>
                                        <p:tgtEl>
                                          <p:spTgt spid="6178"/>
                                        </p:tgtEl>
                                        <p:attrNameLst>
                                          <p:attrName>ppt_x</p:attrName>
                                          <p:attrName>ppt_y</p:attrName>
                                        </p:attrNameLst>
                                      </p:cBhvr>
                                      <p:rCtr x="7700" y="3200"/>
                                    </p:animMotion>
                                  </p:childTnLst>
                                </p:cTn>
                              </p:par>
                              <p:par>
                                <p:cTn id="112" presetID="1" presetClass="entr" presetSubtype="0" fill="hold" nodeType="withEffect">
                                  <p:stCondLst>
                                    <p:cond delay="200"/>
                                  </p:stCondLst>
                                  <p:childTnLst>
                                    <p:set>
                                      <p:cBhvr>
                                        <p:cTn id="113" dur="1" fill="hold">
                                          <p:stCondLst>
                                            <p:cond delay="0"/>
                                          </p:stCondLst>
                                        </p:cTn>
                                        <p:tgtEl>
                                          <p:spTgt spid="6181"/>
                                        </p:tgtEl>
                                        <p:attrNameLst>
                                          <p:attrName>style.visibility</p:attrName>
                                        </p:attrNameLst>
                                      </p:cBhvr>
                                      <p:to>
                                        <p:strVal val="visible"/>
                                      </p:to>
                                    </p:set>
                                  </p:childTnLst>
                                </p:cTn>
                              </p:par>
                              <p:par>
                                <p:cTn id="114" presetID="10" presetClass="entr" presetSubtype="0" fill="hold" nodeType="withEffect">
                                  <p:stCondLst>
                                    <p:cond delay="200"/>
                                  </p:stCondLst>
                                  <p:childTnLst>
                                    <p:set>
                                      <p:cBhvr>
                                        <p:cTn id="115" dur="1" fill="hold">
                                          <p:stCondLst>
                                            <p:cond delay="0"/>
                                          </p:stCondLst>
                                        </p:cTn>
                                        <p:tgtEl>
                                          <p:spTgt spid="6181"/>
                                        </p:tgtEl>
                                        <p:attrNameLst>
                                          <p:attrName>style.visibility</p:attrName>
                                        </p:attrNameLst>
                                      </p:cBhvr>
                                      <p:to>
                                        <p:strVal val="visible"/>
                                      </p:to>
                                    </p:set>
                                    <p:anim calcmode="lin" valueType="num">
                                      <p:cBhvr>
                                        <p:cTn id="116" dur="500" fill="hold"/>
                                        <p:tgtEl>
                                          <p:spTgt spid="6181"/>
                                        </p:tgtEl>
                                        <p:attrNameLst>
                                          <p:attrName>ppt_w</p:attrName>
                                        </p:attrNameLst>
                                      </p:cBhvr>
                                      <p:tavLst>
                                        <p:tav tm="0">
                                          <p:val>
                                            <p:fltVal val="0"/>
                                          </p:val>
                                        </p:tav>
                                        <p:tav tm="100000">
                                          <p:val>
                                            <p:strVal val="#ppt_w"/>
                                          </p:val>
                                        </p:tav>
                                      </p:tavLst>
                                    </p:anim>
                                    <p:anim calcmode="lin" valueType="num">
                                      <p:cBhvr>
                                        <p:cTn id="117" dur="500" fill="hold"/>
                                        <p:tgtEl>
                                          <p:spTgt spid="6181"/>
                                        </p:tgtEl>
                                        <p:attrNameLst>
                                          <p:attrName>ppt_h</p:attrName>
                                        </p:attrNameLst>
                                      </p:cBhvr>
                                      <p:tavLst>
                                        <p:tav tm="0">
                                          <p:val>
                                            <p:fltVal val="0"/>
                                          </p:val>
                                        </p:tav>
                                        <p:tav tm="100000">
                                          <p:val>
                                            <p:strVal val="#ppt_h"/>
                                          </p:val>
                                        </p:tav>
                                      </p:tavLst>
                                    </p:anim>
                                    <p:animEffect transition="in" filter="fade">
                                      <p:cBhvr>
                                        <p:cTn id="118" dur="500"/>
                                        <p:tgtEl>
                                          <p:spTgt spid="6181"/>
                                        </p:tgtEl>
                                      </p:cBhvr>
                                    </p:animEffect>
                                  </p:childTnLst>
                                </p:cTn>
                              </p:par>
                              <p:par>
                                <p:cTn id="119" presetID="35" presetClass="path" presetSubtype="0" accel="50000" fill="hold" nodeType="withEffect">
                                  <p:stCondLst>
                                    <p:cond delay="200"/>
                                  </p:stCondLst>
                                  <p:childTnLst>
                                    <p:animMotion origin="layout" path="M -4.15821E-6 1.11933E-6 L -0.09966 0.17507 " pathEditMode="relative" rAng="0" ptsTypes="AA">
                                      <p:cBhvr>
                                        <p:cTn id="120" dur="700" spd="-99800" fill="hold"/>
                                        <p:tgtEl>
                                          <p:spTgt spid="6181"/>
                                        </p:tgtEl>
                                        <p:attrNameLst>
                                          <p:attrName>ppt_x</p:attrName>
                                          <p:attrName>ppt_y</p:attrName>
                                        </p:attrNameLst>
                                      </p:cBhvr>
                                      <p:rCtr x="-4800" y="8700"/>
                                    </p:animMotion>
                                  </p:childTnLst>
                                </p:cTn>
                              </p:par>
                              <p:par>
                                <p:cTn id="121" presetID="1" presetClass="entr" presetSubtype="0" fill="hold" nodeType="withEffect">
                                  <p:stCondLst>
                                    <p:cond delay="400"/>
                                  </p:stCondLst>
                                  <p:childTnLst>
                                    <p:set>
                                      <p:cBhvr>
                                        <p:cTn id="122" dur="1" fill="hold">
                                          <p:stCondLst>
                                            <p:cond delay="0"/>
                                          </p:stCondLst>
                                        </p:cTn>
                                        <p:tgtEl>
                                          <p:spTgt spid="6179"/>
                                        </p:tgtEl>
                                        <p:attrNameLst>
                                          <p:attrName>style.visibility</p:attrName>
                                        </p:attrNameLst>
                                      </p:cBhvr>
                                      <p:to>
                                        <p:strVal val="visible"/>
                                      </p:to>
                                    </p:set>
                                  </p:childTnLst>
                                </p:cTn>
                              </p:par>
                              <p:par>
                                <p:cTn id="123" presetID="10" presetClass="entr" presetSubtype="0" fill="hold" nodeType="withEffect">
                                  <p:stCondLst>
                                    <p:cond delay="400"/>
                                  </p:stCondLst>
                                  <p:childTnLst>
                                    <p:set>
                                      <p:cBhvr>
                                        <p:cTn id="124" dur="1" fill="hold">
                                          <p:stCondLst>
                                            <p:cond delay="0"/>
                                          </p:stCondLst>
                                        </p:cTn>
                                        <p:tgtEl>
                                          <p:spTgt spid="6179"/>
                                        </p:tgtEl>
                                        <p:attrNameLst>
                                          <p:attrName>style.visibility</p:attrName>
                                        </p:attrNameLst>
                                      </p:cBhvr>
                                      <p:to>
                                        <p:strVal val="visible"/>
                                      </p:to>
                                    </p:set>
                                    <p:anim calcmode="lin" valueType="num">
                                      <p:cBhvr>
                                        <p:cTn id="125" dur="500" fill="hold"/>
                                        <p:tgtEl>
                                          <p:spTgt spid="6179"/>
                                        </p:tgtEl>
                                        <p:attrNameLst>
                                          <p:attrName>ppt_w</p:attrName>
                                        </p:attrNameLst>
                                      </p:cBhvr>
                                      <p:tavLst>
                                        <p:tav tm="0">
                                          <p:val>
                                            <p:fltVal val="0"/>
                                          </p:val>
                                        </p:tav>
                                        <p:tav tm="100000">
                                          <p:val>
                                            <p:strVal val="#ppt_w"/>
                                          </p:val>
                                        </p:tav>
                                      </p:tavLst>
                                    </p:anim>
                                    <p:anim calcmode="lin" valueType="num">
                                      <p:cBhvr>
                                        <p:cTn id="126" dur="500" fill="hold"/>
                                        <p:tgtEl>
                                          <p:spTgt spid="6179"/>
                                        </p:tgtEl>
                                        <p:attrNameLst>
                                          <p:attrName>ppt_h</p:attrName>
                                        </p:attrNameLst>
                                      </p:cBhvr>
                                      <p:tavLst>
                                        <p:tav tm="0">
                                          <p:val>
                                            <p:fltVal val="0"/>
                                          </p:val>
                                        </p:tav>
                                        <p:tav tm="100000">
                                          <p:val>
                                            <p:strVal val="#ppt_h"/>
                                          </p:val>
                                        </p:tav>
                                      </p:tavLst>
                                    </p:anim>
                                    <p:animEffect transition="in" filter="fade">
                                      <p:cBhvr>
                                        <p:cTn id="127" dur="500"/>
                                        <p:tgtEl>
                                          <p:spTgt spid="6179"/>
                                        </p:tgtEl>
                                      </p:cBhvr>
                                    </p:animEffect>
                                  </p:childTnLst>
                                </p:cTn>
                              </p:par>
                              <p:par>
                                <p:cTn id="128" presetID="35" presetClass="path" presetSubtype="0" accel="50000" fill="hold" nodeType="withEffect">
                                  <p:stCondLst>
                                    <p:cond delay="400"/>
                                  </p:stCondLst>
                                  <p:childTnLst>
                                    <p:animMotion origin="layout" path="M -4.27531E-6 5.2729E-7 L 0.16849 0.18316 " pathEditMode="relative" rAng="0" ptsTypes="AA">
                                      <p:cBhvr>
                                        <p:cTn id="129" dur="700" spd="-99800" fill="hold"/>
                                        <p:tgtEl>
                                          <p:spTgt spid="6179"/>
                                        </p:tgtEl>
                                        <p:attrNameLst>
                                          <p:attrName>ppt_x</p:attrName>
                                          <p:attrName>ppt_y</p:attrName>
                                        </p:attrNameLst>
                                      </p:cBhvr>
                                      <p:rCtr x="8400" y="9200"/>
                                    </p:animMotion>
                                  </p:childTnLst>
                                </p:cTn>
                              </p:par>
                              <p:par>
                                <p:cTn id="130" presetID="1" presetClass="entr" presetSubtype="0" fill="hold" nodeType="withEffect">
                                  <p:stCondLst>
                                    <p:cond delay="400"/>
                                  </p:stCondLst>
                                  <p:childTnLst>
                                    <p:set>
                                      <p:cBhvr>
                                        <p:cTn id="131" dur="1" fill="hold">
                                          <p:stCondLst>
                                            <p:cond delay="0"/>
                                          </p:stCondLst>
                                        </p:cTn>
                                        <p:tgtEl>
                                          <p:spTgt spid="6177"/>
                                        </p:tgtEl>
                                        <p:attrNameLst>
                                          <p:attrName>style.visibility</p:attrName>
                                        </p:attrNameLst>
                                      </p:cBhvr>
                                      <p:to>
                                        <p:strVal val="visible"/>
                                      </p:to>
                                    </p:set>
                                  </p:childTnLst>
                                </p:cTn>
                              </p:par>
                              <p:par>
                                <p:cTn id="132" presetID="10" presetClass="entr" presetSubtype="0" fill="hold" nodeType="withEffect">
                                  <p:stCondLst>
                                    <p:cond delay="400"/>
                                  </p:stCondLst>
                                  <p:childTnLst>
                                    <p:set>
                                      <p:cBhvr>
                                        <p:cTn id="133" dur="1" fill="hold">
                                          <p:stCondLst>
                                            <p:cond delay="0"/>
                                          </p:stCondLst>
                                        </p:cTn>
                                        <p:tgtEl>
                                          <p:spTgt spid="6177"/>
                                        </p:tgtEl>
                                        <p:attrNameLst>
                                          <p:attrName>style.visibility</p:attrName>
                                        </p:attrNameLst>
                                      </p:cBhvr>
                                      <p:to>
                                        <p:strVal val="visible"/>
                                      </p:to>
                                    </p:set>
                                    <p:anim calcmode="lin" valueType="num">
                                      <p:cBhvr>
                                        <p:cTn id="134" dur="500" fill="hold"/>
                                        <p:tgtEl>
                                          <p:spTgt spid="6177"/>
                                        </p:tgtEl>
                                        <p:attrNameLst>
                                          <p:attrName>ppt_w</p:attrName>
                                        </p:attrNameLst>
                                      </p:cBhvr>
                                      <p:tavLst>
                                        <p:tav tm="0">
                                          <p:val>
                                            <p:fltVal val="0"/>
                                          </p:val>
                                        </p:tav>
                                        <p:tav tm="100000">
                                          <p:val>
                                            <p:strVal val="#ppt_w"/>
                                          </p:val>
                                        </p:tav>
                                      </p:tavLst>
                                    </p:anim>
                                    <p:anim calcmode="lin" valueType="num">
                                      <p:cBhvr>
                                        <p:cTn id="135" dur="500" fill="hold"/>
                                        <p:tgtEl>
                                          <p:spTgt spid="6177"/>
                                        </p:tgtEl>
                                        <p:attrNameLst>
                                          <p:attrName>ppt_h</p:attrName>
                                        </p:attrNameLst>
                                      </p:cBhvr>
                                      <p:tavLst>
                                        <p:tav tm="0">
                                          <p:val>
                                            <p:fltVal val="0"/>
                                          </p:val>
                                        </p:tav>
                                        <p:tav tm="100000">
                                          <p:val>
                                            <p:strVal val="#ppt_h"/>
                                          </p:val>
                                        </p:tav>
                                      </p:tavLst>
                                    </p:anim>
                                    <p:animEffect transition="in" filter="fade">
                                      <p:cBhvr>
                                        <p:cTn id="136" dur="500"/>
                                        <p:tgtEl>
                                          <p:spTgt spid="6177"/>
                                        </p:tgtEl>
                                      </p:cBhvr>
                                    </p:animEffect>
                                  </p:childTnLst>
                                </p:cTn>
                              </p:par>
                              <p:par>
                                <p:cTn id="137" presetID="35" presetClass="path" presetSubtype="0" accel="50000" fill="hold" nodeType="withEffect">
                                  <p:stCondLst>
                                    <p:cond delay="400"/>
                                  </p:stCondLst>
                                  <p:childTnLst>
                                    <p:animMotion origin="layout" path="M 1.47541E-6 4.04255E-6 L -0.05621 0.06822 " pathEditMode="relative" rAng="0" ptsTypes="AA">
                                      <p:cBhvr>
                                        <p:cTn id="138" dur="700" spd="-99800" fill="hold"/>
                                        <p:tgtEl>
                                          <p:spTgt spid="6177"/>
                                        </p:tgtEl>
                                        <p:attrNameLst>
                                          <p:attrName>ppt_x</p:attrName>
                                          <p:attrName>ppt_y</p:attrName>
                                        </p:attrNameLst>
                                      </p:cBhvr>
                                      <p:rCtr x="-2600" y="3400"/>
                                    </p:animMotion>
                                  </p:childTnLst>
                                </p:cTn>
                              </p:par>
                              <p:par>
                                <p:cTn id="139" presetID="1" presetClass="entr" presetSubtype="0" fill="hold" nodeType="withEffect">
                                  <p:stCondLst>
                                    <p:cond delay="400"/>
                                  </p:stCondLst>
                                  <p:childTnLst>
                                    <p:set>
                                      <p:cBhvr>
                                        <p:cTn id="140" dur="1" fill="hold">
                                          <p:stCondLst>
                                            <p:cond delay="0"/>
                                          </p:stCondLst>
                                        </p:cTn>
                                        <p:tgtEl>
                                          <p:spTgt spid="6175"/>
                                        </p:tgtEl>
                                        <p:attrNameLst>
                                          <p:attrName>style.visibility</p:attrName>
                                        </p:attrNameLst>
                                      </p:cBhvr>
                                      <p:to>
                                        <p:strVal val="visible"/>
                                      </p:to>
                                    </p:set>
                                  </p:childTnLst>
                                </p:cTn>
                              </p:par>
                              <p:par>
                                <p:cTn id="141" presetID="10" presetClass="entr" presetSubtype="0" fill="hold" nodeType="withEffect">
                                  <p:stCondLst>
                                    <p:cond delay="400"/>
                                  </p:stCondLst>
                                  <p:childTnLst>
                                    <p:set>
                                      <p:cBhvr>
                                        <p:cTn id="142" dur="1" fill="hold">
                                          <p:stCondLst>
                                            <p:cond delay="0"/>
                                          </p:stCondLst>
                                        </p:cTn>
                                        <p:tgtEl>
                                          <p:spTgt spid="6175"/>
                                        </p:tgtEl>
                                        <p:attrNameLst>
                                          <p:attrName>style.visibility</p:attrName>
                                        </p:attrNameLst>
                                      </p:cBhvr>
                                      <p:to>
                                        <p:strVal val="visible"/>
                                      </p:to>
                                    </p:set>
                                    <p:anim calcmode="lin" valueType="num">
                                      <p:cBhvr>
                                        <p:cTn id="143" dur="500" fill="hold"/>
                                        <p:tgtEl>
                                          <p:spTgt spid="6175"/>
                                        </p:tgtEl>
                                        <p:attrNameLst>
                                          <p:attrName>ppt_w</p:attrName>
                                        </p:attrNameLst>
                                      </p:cBhvr>
                                      <p:tavLst>
                                        <p:tav tm="0">
                                          <p:val>
                                            <p:fltVal val="0"/>
                                          </p:val>
                                        </p:tav>
                                        <p:tav tm="100000">
                                          <p:val>
                                            <p:strVal val="#ppt_w"/>
                                          </p:val>
                                        </p:tav>
                                      </p:tavLst>
                                    </p:anim>
                                    <p:anim calcmode="lin" valueType="num">
                                      <p:cBhvr>
                                        <p:cTn id="144" dur="500" fill="hold"/>
                                        <p:tgtEl>
                                          <p:spTgt spid="6175"/>
                                        </p:tgtEl>
                                        <p:attrNameLst>
                                          <p:attrName>ppt_h</p:attrName>
                                        </p:attrNameLst>
                                      </p:cBhvr>
                                      <p:tavLst>
                                        <p:tav tm="0">
                                          <p:val>
                                            <p:fltVal val="0"/>
                                          </p:val>
                                        </p:tav>
                                        <p:tav tm="100000">
                                          <p:val>
                                            <p:strVal val="#ppt_h"/>
                                          </p:val>
                                        </p:tav>
                                      </p:tavLst>
                                    </p:anim>
                                    <p:animEffect transition="in" filter="fade">
                                      <p:cBhvr>
                                        <p:cTn id="145" dur="500"/>
                                        <p:tgtEl>
                                          <p:spTgt spid="6175"/>
                                        </p:tgtEl>
                                      </p:cBhvr>
                                    </p:animEffect>
                                  </p:childTnLst>
                                </p:cTn>
                              </p:par>
                              <p:par>
                                <p:cTn id="146" presetID="35" presetClass="path" presetSubtype="0" accel="50000" fill="hold" nodeType="withEffect">
                                  <p:stCondLst>
                                    <p:cond delay="400"/>
                                  </p:stCondLst>
                                  <p:childTnLst>
                                    <p:animMotion origin="layout" path="M 3.70023E-6 -1.42461E-6 L -0.15106 0.04047 " pathEditMode="relative" rAng="0" ptsTypes="AA">
                                      <p:cBhvr>
                                        <p:cTn id="147" dur="700" spd="-99800" fill="hold"/>
                                        <p:tgtEl>
                                          <p:spTgt spid="6175"/>
                                        </p:tgtEl>
                                        <p:attrNameLst>
                                          <p:attrName>ppt_x</p:attrName>
                                          <p:attrName>ppt_y</p:attrName>
                                        </p:attrNameLst>
                                      </p:cBhvr>
                                      <p:rCtr x="-7400" y="2000"/>
                                    </p:animMotion>
                                  </p:childTnLst>
                                </p:cTn>
                              </p:par>
                              <p:par>
                                <p:cTn id="148" presetID="1" presetClass="entr" presetSubtype="0" fill="hold" nodeType="withEffect">
                                  <p:stCondLst>
                                    <p:cond delay="100"/>
                                  </p:stCondLst>
                                  <p:childTnLst>
                                    <p:set>
                                      <p:cBhvr>
                                        <p:cTn id="149" dur="1" fill="hold">
                                          <p:stCondLst>
                                            <p:cond delay="0"/>
                                          </p:stCondLst>
                                        </p:cTn>
                                        <p:tgtEl>
                                          <p:spTgt spid="6161"/>
                                        </p:tgtEl>
                                        <p:attrNameLst>
                                          <p:attrName>style.visibility</p:attrName>
                                        </p:attrNameLst>
                                      </p:cBhvr>
                                      <p:to>
                                        <p:strVal val="visible"/>
                                      </p:to>
                                    </p:set>
                                  </p:childTnLst>
                                </p:cTn>
                              </p:par>
                              <p:par>
                                <p:cTn id="150" presetID="10" presetClass="entr" presetSubtype="0" fill="hold" nodeType="withEffect">
                                  <p:stCondLst>
                                    <p:cond delay="100"/>
                                  </p:stCondLst>
                                  <p:childTnLst>
                                    <p:set>
                                      <p:cBhvr>
                                        <p:cTn id="151" dur="1" fill="hold">
                                          <p:stCondLst>
                                            <p:cond delay="0"/>
                                          </p:stCondLst>
                                        </p:cTn>
                                        <p:tgtEl>
                                          <p:spTgt spid="6161"/>
                                        </p:tgtEl>
                                        <p:attrNameLst>
                                          <p:attrName>style.visibility</p:attrName>
                                        </p:attrNameLst>
                                      </p:cBhvr>
                                      <p:to>
                                        <p:strVal val="visible"/>
                                      </p:to>
                                    </p:set>
                                    <p:anim calcmode="lin" valueType="num">
                                      <p:cBhvr>
                                        <p:cTn id="152" dur="500" fill="hold"/>
                                        <p:tgtEl>
                                          <p:spTgt spid="6161"/>
                                        </p:tgtEl>
                                        <p:attrNameLst>
                                          <p:attrName>ppt_w</p:attrName>
                                        </p:attrNameLst>
                                      </p:cBhvr>
                                      <p:tavLst>
                                        <p:tav tm="0">
                                          <p:val>
                                            <p:fltVal val="0"/>
                                          </p:val>
                                        </p:tav>
                                        <p:tav tm="100000">
                                          <p:val>
                                            <p:strVal val="#ppt_w"/>
                                          </p:val>
                                        </p:tav>
                                      </p:tavLst>
                                    </p:anim>
                                    <p:anim calcmode="lin" valueType="num">
                                      <p:cBhvr>
                                        <p:cTn id="153" dur="500" fill="hold"/>
                                        <p:tgtEl>
                                          <p:spTgt spid="6161"/>
                                        </p:tgtEl>
                                        <p:attrNameLst>
                                          <p:attrName>ppt_h</p:attrName>
                                        </p:attrNameLst>
                                      </p:cBhvr>
                                      <p:tavLst>
                                        <p:tav tm="0">
                                          <p:val>
                                            <p:fltVal val="0"/>
                                          </p:val>
                                        </p:tav>
                                        <p:tav tm="100000">
                                          <p:val>
                                            <p:strVal val="#ppt_h"/>
                                          </p:val>
                                        </p:tav>
                                      </p:tavLst>
                                    </p:anim>
                                    <p:animEffect transition="in" filter="fade">
                                      <p:cBhvr>
                                        <p:cTn id="154" dur="500"/>
                                        <p:tgtEl>
                                          <p:spTgt spid="6161"/>
                                        </p:tgtEl>
                                      </p:cBhvr>
                                    </p:animEffect>
                                  </p:childTnLst>
                                </p:cTn>
                              </p:par>
                              <p:par>
                                <p:cTn id="155" presetID="35" presetClass="path" presetSubtype="0" accel="50000" fill="hold" nodeType="withEffect">
                                  <p:stCondLst>
                                    <p:cond delay="100"/>
                                  </p:stCondLst>
                                  <p:childTnLst>
                                    <p:animMotion origin="layout" path="M 2.46942E-6 2.49769E-7 L -0.17695 -0.07054 " pathEditMode="relative" rAng="0" ptsTypes="AA">
                                      <p:cBhvr>
                                        <p:cTn id="156" dur="700" spd="-99800" fill="hold"/>
                                        <p:tgtEl>
                                          <p:spTgt spid="6161"/>
                                        </p:tgtEl>
                                        <p:attrNameLst>
                                          <p:attrName>ppt_x</p:attrName>
                                          <p:attrName>ppt_y</p:attrName>
                                        </p:attrNameLst>
                                      </p:cBhvr>
                                      <p:rCtr x="-8600" y="-3300"/>
                                    </p:animMotion>
                                  </p:childTnLst>
                                </p:cTn>
                              </p:par>
                              <p:par>
                                <p:cTn id="157" presetID="1" presetClass="entr" presetSubtype="0" fill="hold" nodeType="withEffect">
                                  <p:stCondLst>
                                    <p:cond delay="400"/>
                                  </p:stCondLst>
                                  <p:childTnLst>
                                    <p:set>
                                      <p:cBhvr>
                                        <p:cTn id="158" dur="1" fill="hold">
                                          <p:stCondLst>
                                            <p:cond delay="0"/>
                                          </p:stCondLst>
                                        </p:cTn>
                                        <p:tgtEl>
                                          <p:spTgt spid="6180"/>
                                        </p:tgtEl>
                                        <p:attrNameLst>
                                          <p:attrName>style.visibility</p:attrName>
                                        </p:attrNameLst>
                                      </p:cBhvr>
                                      <p:to>
                                        <p:strVal val="visible"/>
                                      </p:to>
                                    </p:set>
                                  </p:childTnLst>
                                </p:cTn>
                              </p:par>
                              <p:par>
                                <p:cTn id="159" presetID="10" presetClass="entr" presetSubtype="0" fill="hold" nodeType="withEffect">
                                  <p:stCondLst>
                                    <p:cond delay="400"/>
                                  </p:stCondLst>
                                  <p:childTnLst>
                                    <p:set>
                                      <p:cBhvr>
                                        <p:cTn id="160" dur="1" fill="hold">
                                          <p:stCondLst>
                                            <p:cond delay="0"/>
                                          </p:stCondLst>
                                        </p:cTn>
                                        <p:tgtEl>
                                          <p:spTgt spid="6180"/>
                                        </p:tgtEl>
                                        <p:attrNameLst>
                                          <p:attrName>style.visibility</p:attrName>
                                        </p:attrNameLst>
                                      </p:cBhvr>
                                      <p:to>
                                        <p:strVal val="visible"/>
                                      </p:to>
                                    </p:set>
                                    <p:anim calcmode="lin" valueType="num">
                                      <p:cBhvr>
                                        <p:cTn id="161" dur="500" fill="hold"/>
                                        <p:tgtEl>
                                          <p:spTgt spid="6180"/>
                                        </p:tgtEl>
                                        <p:attrNameLst>
                                          <p:attrName>ppt_w</p:attrName>
                                        </p:attrNameLst>
                                      </p:cBhvr>
                                      <p:tavLst>
                                        <p:tav tm="0">
                                          <p:val>
                                            <p:fltVal val="0"/>
                                          </p:val>
                                        </p:tav>
                                        <p:tav tm="100000">
                                          <p:val>
                                            <p:strVal val="#ppt_w"/>
                                          </p:val>
                                        </p:tav>
                                      </p:tavLst>
                                    </p:anim>
                                    <p:anim calcmode="lin" valueType="num">
                                      <p:cBhvr>
                                        <p:cTn id="162" dur="500" fill="hold"/>
                                        <p:tgtEl>
                                          <p:spTgt spid="6180"/>
                                        </p:tgtEl>
                                        <p:attrNameLst>
                                          <p:attrName>ppt_h</p:attrName>
                                        </p:attrNameLst>
                                      </p:cBhvr>
                                      <p:tavLst>
                                        <p:tav tm="0">
                                          <p:val>
                                            <p:fltVal val="0"/>
                                          </p:val>
                                        </p:tav>
                                        <p:tav tm="100000">
                                          <p:val>
                                            <p:strVal val="#ppt_h"/>
                                          </p:val>
                                        </p:tav>
                                      </p:tavLst>
                                    </p:anim>
                                    <p:animEffect transition="in" filter="fade">
                                      <p:cBhvr>
                                        <p:cTn id="163" dur="500"/>
                                        <p:tgtEl>
                                          <p:spTgt spid="6180"/>
                                        </p:tgtEl>
                                      </p:cBhvr>
                                    </p:animEffect>
                                  </p:childTnLst>
                                </p:cTn>
                              </p:par>
                              <p:par>
                                <p:cTn id="164" presetID="35" presetClass="path" presetSubtype="0" accel="50000" fill="hold" nodeType="withEffect">
                                  <p:stCondLst>
                                    <p:cond delay="400"/>
                                  </p:stCondLst>
                                  <p:childTnLst>
                                    <p:animMotion origin="layout" path="M 1.01483E-7 -2.10916E-6 L -0.14325 -0.10199 " pathEditMode="relative" rAng="0" ptsTypes="AA">
                                      <p:cBhvr>
                                        <p:cTn id="165" dur="700" spd="-99800" fill="hold"/>
                                        <p:tgtEl>
                                          <p:spTgt spid="6180"/>
                                        </p:tgtEl>
                                        <p:attrNameLst>
                                          <p:attrName>ppt_x</p:attrName>
                                          <p:attrName>ppt_y</p:attrName>
                                        </p:attrNameLst>
                                      </p:cBhvr>
                                      <p:rCtr x="-7000" y="-4900"/>
                                    </p:animMotion>
                                  </p:childTnLst>
                                </p:cTn>
                              </p:par>
                              <p:par>
                                <p:cTn id="166" presetID="1" presetClass="entr" presetSubtype="0" fill="hold" nodeType="withEffect">
                                  <p:stCondLst>
                                    <p:cond delay="300"/>
                                  </p:stCondLst>
                                  <p:childTnLst>
                                    <p:set>
                                      <p:cBhvr>
                                        <p:cTn id="167" dur="1" fill="hold">
                                          <p:stCondLst>
                                            <p:cond delay="0"/>
                                          </p:stCondLst>
                                        </p:cTn>
                                        <p:tgtEl>
                                          <p:spTgt spid="6176"/>
                                        </p:tgtEl>
                                        <p:attrNameLst>
                                          <p:attrName>style.visibility</p:attrName>
                                        </p:attrNameLst>
                                      </p:cBhvr>
                                      <p:to>
                                        <p:strVal val="visible"/>
                                      </p:to>
                                    </p:set>
                                  </p:childTnLst>
                                </p:cTn>
                              </p:par>
                              <p:par>
                                <p:cTn id="168" presetID="10" presetClass="entr" presetSubtype="0" fill="hold" nodeType="withEffect">
                                  <p:stCondLst>
                                    <p:cond delay="300"/>
                                  </p:stCondLst>
                                  <p:childTnLst>
                                    <p:set>
                                      <p:cBhvr>
                                        <p:cTn id="169" dur="1" fill="hold">
                                          <p:stCondLst>
                                            <p:cond delay="0"/>
                                          </p:stCondLst>
                                        </p:cTn>
                                        <p:tgtEl>
                                          <p:spTgt spid="6176"/>
                                        </p:tgtEl>
                                        <p:attrNameLst>
                                          <p:attrName>style.visibility</p:attrName>
                                        </p:attrNameLst>
                                      </p:cBhvr>
                                      <p:to>
                                        <p:strVal val="visible"/>
                                      </p:to>
                                    </p:set>
                                    <p:anim calcmode="lin" valueType="num">
                                      <p:cBhvr>
                                        <p:cTn id="170" dur="500" fill="hold"/>
                                        <p:tgtEl>
                                          <p:spTgt spid="6176"/>
                                        </p:tgtEl>
                                        <p:attrNameLst>
                                          <p:attrName>ppt_w</p:attrName>
                                        </p:attrNameLst>
                                      </p:cBhvr>
                                      <p:tavLst>
                                        <p:tav tm="0">
                                          <p:val>
                                            <p:fltVal val="0"/>
                                          </p:val>
                                        </p:tav>
                                        <p:tav tm="100000">
                                          <p:val>
                                            <p:strVal val="#ppt_w"/>
                                          </p:val>
                                        </p:tav>
                                      </p:tavLst>
                                    </p:anim>
                                    <p:anim calcmode="lin" valueType="num">
                                      <p:cBhvr>
                                        <p:cTn id="171" dur="500" fill="hold"/>
                                        <p:tgtEl>
                                          <p:spTgt spid="6176"/>
                                        </p:tgtEl>
                                        <p:attrNameLst>
                                          <p:attrName>ppt_h</p:attrName>
                                        </p:attrNameLst>
                                      </p:cBhvr>
                                      <p:tavLst>
                                        <p:tav tm="0">
                                          <p:val>
                                            <p:fltVal val="0"/>
                                          </p:val>
                                        </p:tav>
                                        <p:tav tm="100000">
                                          <p:val>
                                            <p:strVal val="#ppt_h"/>
                                          </p:val>
                                        </p:tav>
                                      </p:tavLst>
                                    </p:anim>
                                    <p:animEffect transition="in" filter="fade">
                                      <p:cBhvr>
                                        <p:cTn id="172" dur="500"/>
                                        <p:tgtEl>
                                          <p:spTgt spid="6176"/>
                                        </p:tgtEl>
                                      </p:cBhvr>
                                    </p:animEffect>
                                  </p:childTnLst>
                                </p:cTn>
                              </p:par>
                              <p:par>
                                <p:cTn id="173" presetID="35" presetClass="path" presetSubtype="0" accel="50000" fill="hold" nodeType="withEffect">
                                  <p:stCondLst>
                                    <p:cond delay="300"/>
                                  </p:stCondLst>
                                  <p:childTnLst>
                                    <p:animMotion origin="layout" path="M 3.01848E-6 4.58834E-6 L -0.09446 -0.04603 " pathEditMode="relative" rAng="0" ptsTypes="AA">
                                      <p:cBhvr>
                                        <p:cTn id="174" dur="700" spd="-99800" fill="hold"/>
                                        <p:tgtEl>
                                          <p:spTgt spid="6176"/>
                                        </p:tgtEl>
                                        <p:attrNameLst>
                                          <p:attrName>ppt_x</p:attrName>
                                          <p:attrName>ppt_y</p:attrName>
                                        </p:attrNameLst>
                                      </p:cBhvr>
                                      <p:rCtr x="-4500" y="-2100"/>
                                    </p:animMotion>
                                  </p:childTnLst>
                                </p:cTn>
                              </p:par>
                            </p:childTnLst>
                          </p:cTn>
                        </p:par>
                        <p:par>
                          <p:cTn id="175" fill="hold">
                            <p:stCondLst>
                              <p:cond delay="2300"/>
                            </p:stCondLst>
                            <p:childTnLst>
                              <p:par>
                                <p:cTn id="176" presetID="1" presetClass="entr" presetSubtype="0" fill="hold" grpId="0" nodeType="afterEffect">
                                  <p:stCondLst>
                                    <p:cond delay="0"/>
                                  </p:stCondLst>
                                  <p:childTnLst>
                                    <p:set>
                                      <p:cBhvr>
                                        <p:cTn id="177" dur="1" fill="hold">
                                          <p:stCondLst>
                                            <p:cond delay="0"/>
                                          </p:stCondLst>
                                        </p:cTn>
                                        <p:tgtEl>
                                          <p:spTgt spid="6147"/>
                                        </p:tgtEl>
                                        <p:attrNameLst>
                                          <p:attrName>style.visibility</p:attrName>
                                        </p:attrNameLst>
                                      </p:cBhvr>
                                      <p:to>
                                        <p:strVal val="visible"/>
                                      </p:to>
                                    </p:set>
                                  </p:childTnLst>
                                </p:cTn>
                              </p:par>
                              <p:par>
                                <p:cTn id="178" presetID="10" presetClass="entr" presetSubtype="0" fill="hold" grpId="1" nodeType="withEffect">
                                  <p:stCondLst>
                                    <p:cond delay="0"/>
                                  </p:stCondLst>
                                  <p:childTnLst>
                                    <p:set>
                                      <p:cBhvr>
                                        <p:cTn id="179" dur="1" fill="hold">
                                          <p:stCondLst>
                                            <p:cond delay="0"/>
                                          </p:stCondLst>
                                        </p:cTn>
                                        <p:tgtEl>
                                          <p:spTgt spid="6147"/>
                                        </p:tgtEl>
                                        <p:attrNameLst>
                                          <p:attrName>style.visibility</p:attrName>
                                        </p:attrNameLst>
                                      </p:cBhvr>
                                      <p:to>
                                        <p:strVal val="visible"/>
                                      </p:to>
                                    </p:set>
                                    <p:anim calcmode="lin" valueType="num">
                                      <p:cBhvr>
                                        <p:cTn id="180" dur="500" fill="hold"/>
                                        <p:tgtEl>
                                          <p:spTgt spid="6147"/>
                                        </p:tgtEl>
                                        <p:attrNameLst>
                                          <p:attrName>ppt_w</p:attrName>
                                        </p:attrNameLst>
                                      </p:cBhvr>
                                      <p:tavLst>
                                        <p:tav tm="0">
                                          <p:val>
                                            <p:fltVal val="0"/>
                                          </p:val>
                                        </p:tav>
                                        <p:tav tm="100000">
                                          <p:val>
                                            <p:strVal val="#ppt_w"/>
                                          </p:val>
                                        </p:tav>
                                      </p:tavLst>
                                    </p:anim>
                                    <p:anim calcmode="lin" valueType="num">
                                      <p:cBhvr>
                                        <p:cTn id="181" dur="500" fill="hold"/>
                                        <p:tgtEl>
                                          <p:spTgt spid="6147"/>
                                        </p:tgtEl>
                                        <p:attrNameLst>
                                          <p:attrName>ppt_h</p:attrName>
                                        </p:attrNameLst>
                                      </p:cBhvr>
                                      <p:tavLst>
                                        <p:tav tm="0">
                                          <p:val>
                                            <p:fltVal val="0"/>
                                          </p:val>
                                        </p:tav>
                                        <p:tav tm="100000">
                                          <p:val>
                                            <p:strVal val="#ppt_h"/>
                                          </p:val>
                                        </p:tav>
                                      </p:tavLst>
                                    </p:anim>
                                    <p:animEffect transition="in" filter="fade">
                                      <p:cBhvr>
                                        <p:cTn id="182" dur="500"/>
                                        <p:tgtEl>
                                          <p:spTgt spid="6147"/>
                                        </p:tgtEl>
                                      </p:cBhvr>
                                    </p:animEffect>
                                  </p:childTnLst>
                                </p:cTn>
                              </p:par>
                              <p:par>
                                <p:cTn id="183" presetID="35" presetClass="path" presetSubtype="0" accel="50000" fill="hold" grpId="2" nodeType="withEffect">
                                  <p:stCondLst>
                                    <p:cond delay="0"/>
                                  </p:stCondLst>
                                  <p:childTnLst>
                                    <p:animMotion origin="layout" path="M 4.99285E-6 0 L -0.82829 0.24398 " pathEditMode="relative" rAng="0" ptsTypes="AA">
                                      <p:cBhvr>
                                        <p:cTn id="184" dur="1000" spd="-99800" fill="hold"/>
                                        <p:tgtEl>
                                          <p:spTgt spid="6147"/>
                                        </p:tgtEl>
                                        <p:attrNameLst>
                                          <p:attrName>ppt_x</p:attrName>
                                          <p:attrName>ppt_y</p:attrName>
                                        </p:attrNameLst>
                                      </p:cBhvr>
                                      <p:rCtr x="-41200" y="12200"/>
                                    </p:animMotion>
                                  </p:childTnLst>
                                </p:cTn>
                              </p:par>
                              <p:par>
                                <p:cTn id="185" presetID="22" presetClass="entr" presetSubtype="2" fill="hold" grpId="0" nodeType="withEffect">
                                  <p:stCondLst>
                                    <p:cond delay="950"/>
                                  </p:stCondLst>
                                  <p:childTnLst>
                                    <p:set>
                                      <p:cBhvr>
                                        <p:cTn id="186" dur="1" fill="hold">
                                          <p:stCondLst>
                                            <p:cond delay="0"/>
                                          </p:stCondLst>
                                        </p:cTn>
                                        <p:tgtEl>
                                          <p:spTgt spid="6170"/>
                                        </p:tgtEl>
                                        <p:attrNameLst>
                                          <p:attrName>style.visibility</p:attrName>
                                        </p:attrNameLst>
                                      </p:cBhvr>
                                      <p:to>
                                        <p:strVal val="visible"/>
                                      </p:to>
                                    </p:set>
                                    <p:animEffect transition="in" filter="wipe(right)">
                                      <p:cBhvr>
                                        <p:cTn id="187" dur="50"/>
                                        <p:tgtEl>
                                          <p:spTgt spid="6170"/>
                                        </p:tgtEl>
                                      </p:cBhvr>
                                    </p:animEffect>
                                  </p:childTnLst>
                                </p:cTn>
                              </p:par>
                              <p:par>
                                <p:cTn id="188" presetID="1" presetClass="entr" presetSubtype="0" fill="hold" grpId="0" nodeType="withEffect">
                                  <p:stCondLst>
                                    <p:cond delay="100"/>
                                  </p:stCondLst>
                                  <p:childTnLst>
                                    <p:set>
                                      <p:cBhvr>
                                        <p:cTn id="189" dur="1" fill="hold">
                                          <p:stCondLst>
                                            <p:cond delay="0"/>
                                          </p:stCondLst>
                                        </p:cTn>
                                        <p:tgtEl>
                                          <p:spTgt spid="6148"/>
                                        </p:tgtEl>
                                        <p:attrNameLst>
                                          <p:attrName>style.visibility</p:attrName>
                                        </p:attrNameLst>
                                      </p:cBhvr>
                                      <p:to>
                                        <p:strVal val="visible"/>
                                      </p:to>
                                    </p:set>
                                  </p:childTnLst>
                                </p:cTn>
                              </p:par>
                              <p:par>
                                <p:cTn id="190" presetID="10" presetClass="entr" presetSubtype="0" fill="hold" grpId="1" nodeType="withEffect">
                                  <p:stCondLst>
                                    <p:cond delay="100"/>
                                  </p:stCondLst>
                                  <p:childTnLst>
                                    <p:set>
                                      <p:cBhvr>
                                        <p:cTn id="191" dur="1" fill="hold">
                                          <p:stCondLst>
                                            <p:cond delay="0"/>
                                          </p:stCondLst>
                                        </p:cTn>
                                        <p:tgtEl>
                                          <p:spTgt spid="6148"/>
                                        </p:tgtEl>
                                        <p:attrNameLst>
                                          <p:attrName>style.visibility</p:attrName>
                                        </p:attrNameLst>
                                      </p:cBhvr>
                                      <p:to>
                                        <p:strVal val="visible"/>
                                      </p:to>
                                    </p:set>
                                    <p:anim calcmode="lin" valueType="num">
                                      <p:cBhvr>
                                        <p:cTn id="192" dur="500" fill="hold"/>
                                        <p:tgtEl>
                                          <p:spTgt spid="6148"/>
                                        </p:tgtEl>
                                        <p:attrNameLst>
                                          <p:attrName>ppt_w</p:attrName>
                                        </p:attrNameLst>
                                      </p:cBhvr>
                                      <p:tavLst>
                                        <p:tav tm="0">
                                          <p:val>
                                            <p:fltVal val="0"/>
                                          </p:val>
                                        </p:tav>
                                        <p:tav tm="100000">
                                          <p:val>
                                            <p:strVal val="#ppt_w"/>
                                          </p:val>
                                        </p:tav>
                                      </p:tavLst>
                                    </p:anim>
                                    <p:anim calcmode="lin" valueType="num">
                                      <p:cBhvr>
                                        <p:cTn id="193" dur="500" fill="hold"/>
                                        <p:tgtEl>
                                          <p:spTgt spid="6148"/>
                                        </p:tgtEl>
                                        <p:attrNameLst>
                                          <p:attrName>ppt_h</p:attrName>
                                        </p:attrNameLst>
                                      </p:cBhvr>
                                      <p:tavLst>
                                        <p:tav tm="0">
                                          <p:val>
                                            <p:fltVal val="0"/>
                                          </p:val>
                                        </p:tav>
                                        <p:tav tm="100000">
                                          <p:val>
                                            <p:strVal val="#ppt_h"/>
                                          </p:val>
                                        </p:tav>
                                      </p:tavLst>
                                    </p:anim>
                                    <p:animEffect transition="in" filter="fade">
                                      <p:cBhvr>
                                        <p:cTn id="194" dur="500"/>
                                        <p:tgtEl>
                                          <p:spTgt spid="6148"/>
                                        </p:tgtEl>
                                      </p:cBhvr>
                                    </p:animEffect>
                                  </p:childTnLst>
                                </p:cTn>
                              </p:par>
                              <p:par>
                                <p:cTn id="195" presetID="35" presetClass="path" presetSubtype="0" accel="50000" fill="hold" grpId="2" nodeType="withEffect">
                                  <p:stCondLst>
                                    <p:cond delay="100"/>
                                  </p:stCondLst>
                                  <p:childTnLst>
                                    <p:animMotion origin="layout" path="M 4.99285E-6 -3.7037E-7 L -0.82829 0.13611 " pathEditMode="relative" rAng="0" ptsTypes="AA">
                                      <p:cBhvr>
                                        <p:cTn id="196" dur="1000" spd="-99800" fill="hold"/>
                                        <p:tgtEl>
                                          <p:spTgt spid="6148"/>
                                        </p:tgtEl>
                                        <p:attrNameLst>
                                          <p:attrName>ppt_x</p:attrName>
                                          <p:attrName>ppt_y</p:attrName>
                                        </p:attrNameLst>
                                      </p:cBhvr>
                                      <p:rCtr x="-41200" y="6800"/>
                                    </p:animMotion>
                                  </p:childTnLst>
                                </p:cTn>
                              </p:par>
                              <p:par>
                                <p:cTn id="197" presetID="22" presetClass="entr" presetSubtype="2" fill="hold" grpId="0" nodeType="withEffect">
                                  <p:stCondLst>
                                    <p:cond delay="1050"/>
                                  </p:stCondLst>
                                  <p:childTnLst>
                                    <p:set>
                                      <p:cBhvr>
                                        <p:cTn id="198" dur="1" fill="hold">
                                          <p:stCondLst>
                                            <p:cond delay="0"/>
                                          </p:stCondLst>
                                        </p:cTn>
                                        <p:tgtEl>
                                          <p:spTgt spid="6171"/>
                                        </p:tgtEl>
                                        <p:attrNameLst>
                                          <p:attrName>style.visibility</p:attrName>
                                        </p:attrNameLst>
                                      </p:cBhvr>
                                      <p:to>
                                        <p:strVal val="visible"/>
                                      </p:to>
                                    </p:set>
                                    <p:animEffect transition="in" filter="wipe(right)">
                                      <p:cBhvr>
                                        <p:cTn id="199" dur="50"/>
                                        <p:tgtEl>
                                          <p:spTgt spid="6171"/>
                                        </p:tgtEl>
                                      </p:cBhvr>
                                    </p:animEffect>
                                  </p:childTnLst>
                                </p:cTn>
                              </p:par>
                              <p:par>
                                <p:cTn id="200" presetID="1" presetClass="entr" presetSubtype="0" fill="hold" grpId="0" nodeType="withEffect">
                                  <p:stCondLst>
                                    <p:cond delay="200"/>
                                  </p:stCondLst>
                                  <p:childTnLst>
                                    <p:set>
                                      <p:cBhvr>
                                        <p:cTn id="201" dur="1" fill="hold">
                                          <p:stCondLst>
                                            <p:cond delay="0"/>
                                          </p:stCondLst>
                                        </p:cTn>
                                        <p:tgtEl>
                                          <p:spTgt spid="6149"/>
                                        </p:tgtEl>
                                        <p:attrNameLst>
                                          <p:attrName>style.visibility</p:attrName>
                                        </p:attrNameLst>
                                      </p:cBhvr>
                                      <p:to>
                                        <p:strVal val="visible"/>
                                      </p:to>
                                    </p:set>
                                  </p:childTnLst>
                                </p:cTn>
                              </p:par>
                              <p:par>
                                <p:cTn id="202" presetID="10" presetClass="entr" presetSubtype="0" fill="hold" grpId="1" nodeType="withEffect">
                                  <p:stCondLst>
                                    <p:cond delay="200"/>
                                  </p:stCondLst>
                                  <p:childTnLst>
                                    <p:set>
                                      <p:cBhvr>
                                        <p:cTn id="203" dur="1" fill="hold">
                                          <p:stCondLst>
                                            <p:cond delay="0"/>
                                          </p:stCondLst>
                                        </p:cTn>
                                        <p:tgtEl>
                                          <p:spTgt spid="6149"/>
                                        </p:tgtEl>
                                        <p:attrNameLst>
                                          <p:attrName>style.visibility</p:attrName>
                                        </p:attrNameLst>
                                      </p:cBhvr>
                                      <p:to>
                                        <p:strVal val="visible"/>
                                      </p:to>
                                    </p:set>
                                    <p:anim calcmode="lin" valueType="num">
                                      <p:cBhvr>
                                        <p:cTn id="204" dur="500" fill="hold"/>
                                        <p:tgtEl>
                                          <p:spTgt spid="6149"/>
                                        </p:tgtEl>
                                        <p:attrNameLst>
                                          <p:attrName>ppt_w</p:attrName>
                                        </p:attrNameLst>
                                      </p:cBhvr>
                                      <p:tavLst>
                                        <p:tav tm="0">
                                          <p:val>
                                            <p:fltVal val="0"/>
                                          </p:val>
                                        </p:tav>
                                        <p:tav tm="100000">
                                          <p:val>
                                            <p:strVal val="#ppt_w"/>
                                          </p:val>
                                        </p:tav>
                                      </p:tavLst>
                                    </p:anim>
                                    <p:anim calcmode="lin" valueType="num">
                                      <p:cBhvr>
                                        <p:cTn id="205" dur="500" fill="hold"/>
                                        <p:tgtEl>
                                          <p:spTgt spid="6149"/>
                                        </p:tgtEl>
                                        <p:attrNameLst>
                                          <p:attrName>ppt_h</p:attrName>
                                        </p:attrNameLst>
                                      </p:cBhvr>
                                      <p:tavLst>
                                        <p:tav tm="0">
                                          <p:val>
                                            <p:fltVal val="0"/>
                                          </p:val>
                                        </p:tav>
                                        <p:tav tm="100000">
                                          <p:val>
                                            <p:strVal val="#ppt_h"/>
                                          </p:val>
                                        </p:tav>
                                      </p:tavLst>
                                    </p:anim>
                                    <p:animEffect transition="in" filter="fade">
                                      <p:cBhvr>
                                        <p:cTn id="206" dur="500"/>
                                        <p:tgtEl>
                                          <p:spTgt spid="6149"/>
                                        </p:tgtEl>
                                      </p:cBhvr>
                                    </p:animEffect>
                                  </p:childTnLst>
                                </p:cTn>
                              </p:par>
                              <p:par>
                                <p:cTn id="207" presetID="35" presetClass="path" presetSubtype="0" accel="50000" fill="hold" grpId="2" nodeType="withEffect">
                                  <p:stCondLst>
                                    <p:cond delay="200"/>
                                  </p:stCondLst>
                                  <p:childTnLst>
                                    <p:animMotion origin="layout" path="M 4.99285E-6 -2.22222E-6 L -0.82829 0.02801 " pathEditMode="relative" rAng="0" ptsTypes="AA">
                                      <p:cBhvr>
                                        <p:cTn id="208" dur="1000" spd="-99800" fill="hold"/>
                                        <p:tgtEl>
                                          <p:spTgt spid="6149"/>
                                        </p:tgtEl>
                                        <p:attrNameLst>
                                          <p:attrName>ppt_x</p:attrName>
                                          <p:attrName>ppt_y</p:attrName>
                                        </p:attrNameLst>
                                      </p:cBhvr>
                                      <p:rCtr x="-41200" y="1400"/>
                                    </p:animMotion>
                                  </p:childTnLst>
                                </p:cTn>
                              </p:par>
                              <p:par>
                                <p:cTn id="209" presetID="22" presetClass="entr" presetSubtype="2" fill="hold" grpId="0" nodeType="withEffect">
                                  <p:stCondLst>
                                    <p:cond delay="1150"/>
                                  </p:stCondLst>
                                  <p:childTnLst>
                                    <p:set>
                                      <p:cBhvr>
                                        <p:cTn id="210" dur="1" fill="hold">
                                          <p:stCondLst>
                                            <p:cond delay="0"/>
                                          </p:stCondLst>
                                        </p:cTn>
                                        <p:tgtEl>
                                          <p:spTgt spid="6172"/>
                                        </p:tgtEl>
                                        <p:attrNameLst>
                                          <p:attrName>style.visibility</p:attrName>
                                        </p:attrNameLst>
                                      </p:cBhvr>
                                      <p:to>
                                        <p:strVal val="visible"/>
                                      </p:to>
                                    </p:set>
                                    <p:animEffect transition="in" filter="wipe(right)">
                                      <p:cBhvr>
                                        <p:cTn id="211" dur="50"/>
                                        <p:tgtEl>
                                          <p:spTgt spid="6172"/>
                                        </p:tgtEl>
                                      </p:cBhvr>
                                    </p:animEffect>
                                  </p:childTnLst>
                                </p:cTn>
                              </p:par>
                              <p:par>
                                <p:cTn id="212" presetID="1" presetClass="entr" presetSubtype="0" fill="hold" grpId="0" nodeType="withEffect">
                                  <p:stCondLst>
                                    <p:cond delay="300"/>
                                  </p:stCondLst>
                                  <p:childTnLst>
                                    <p:set>
                                      <p:cBhvr>
                                        <p:cTn id="213" dur="1" fill="hold">
                                          <p:stCondLst>
                                            <p:cond delay="0"/>
                                          </p:stCondLst>
                                        </p:cTn>
                                        <p:tgtEl>
                                          <p:spTgt spid="6150"/>
                                        </p:tgtEl>
                                        <p:attrNameLst>
                                          <p:attrName>style.visibility</p:attrName>
                                        </p:attrNameLst>
                                      </p:cBhvr>
                                      <p:to>
                                        <p:strVal val="visible"/>
                                      </p:to>
                                    </p:set>
                                  </p:childTnLst>
                                </p:cTn>
                              </p:par>
                              <p:par>
                                <p:cTn id="214" presetID="10" presetClass="entr" presetSubtype="0" fill="hold" grpId="1" nodeType="withEffect">
                                  <p:stCondLst>
                                    <p:cond delay="300"/>
                                  </p:stCondLst>
                                  <p:childTnLst>
                                    <p:set>
                                      <p:cBhvr>
                                        <p:cTn id="215" dur="1" fill="hold">
                                          <p:stCondLst>
                                            <p:cond delay="0"/>
                                          </p:stCondLst>
                                        </p:cTn>
                                        <p:tgtEl>
                                          <p:spTgt spid="6150"/>
                                        </p:tgtEl>
                                        <p:attrNameLst>
                                          <p:attrName>style.visibility</p:attrName>
                                        </p:attrNameLst>
                                      </p:cBhvr>
                                      <p:to>
                                        <p:strVal val="visible"/>
                                      </p:to>
                                    </p:set>
                                    <p:anim calcmode="lin" valueType="num">
                                      <p:cBhvr>
                                        <p:cTn id="216" dur="500" fill="hold"/>
                                        <p:tgtEl>
                                          <p:spTgt spid="6150"/>
                                        </p:tgtEl>
                                        <p:attrNameLst>
                                          <p:attrName>ppt_w</p:attrName>
                                        </p:attrNameLst>
                                      </p:cBhvr>
                                      <p:tavLst>
                                        <p:tav tm="0">
                                          <p:val>
                                            <p:fltVal val="0"/>
                                          </p:val>
                                        </p:tav>
                                        <p:tav tm="100000">
                                          <p:val>
                                            <p:strVal val="#ppt_w"/>
                                          </p:val>
                                        </p:tav>
                                      </p:tavLst>
                                    </p:anim>
                                    <p:anim calcmode="lin" valueType="num">
                                      <p:cBhvr>
                                        <p:cTn id="217" dur="500" fill="hold"/>
                                        <p:tgtEl>
                                          <p:spTgt spid="6150"/>
                                        </p:tgtEl>
                                        <p:attrNameLst>
                                          <p:attrName>ppt_h</p:attrName>
                                        </p:attrNameLst>
                                      </p:cBhvr>
                                      <p:tavLst>
                                        <p:tav tm="0">
                                          <p:val>
                                            <p:fltVal val="0"/>
                                          </p:val>
                                        </p:tav>
                                        <p:tav tm="100000">
                                          <p:val>
                                            <p:strVal val="#ppt_h"/>
                                          </p:val>
                                        </p:tav>
                                      </p:tavLst>
                                    </p:anim>
                                    <p:animEffect transition="in" filter="fade">
                                      <p:cBhvr>
                                        <p:cTn id="218" dur="500"/>
                                        <p:tgtEl>
                                          <p:spTgt spid="6150"/>
                                        </p:tgtEl>
                                      </p:cBhvr>
                                    </p:animEffect>
                                  </p:childTnLst>
                                </p:cTn>
                              </p:par>
                              <p:par>
                                <p:cTn id="219" presetID="35" presetClass="path" presetSubtype="0" accel="50000" fill="hold" grpId="2" nodeType="withEffect">
                                  <p:stCondLst>
                                    <p:cond delay="300"/>
                                  </p:stCondLst>
                                  <p:childTnLst>
                                    <p:animMotion origin="layout" path="M 4.99285E-6 -2.59259E-6 L -0.82829 -0.07986 " pathEditMode="relative" rAng="0" ptsTypes="AA">
                                      <p:cBhvr>
                                        <p:cTn id="220" dur="1000" spd="-99800" fill="hold"/>
                                        <p:tgtEl>
                                          <p:spTgt spid="6150"/>
                                        </p:tgtEl>
                                        <p:attrNameLst>
                                          <p:attrName>ppt_x</p:attrName>
                                          <p:attrName>ppt_y</p:attrName>
                                        </p:attrNameLst>
                                      </p:cBhvr>
                                      <p:rCtr x="-41200" y="-3800"/>
                                    </p:animMotion>
                                  </p:childTnLst>
                                </p:cTn>
                              </p:par>
                              <p:par>
                                <p:cTn id="221" presetID="22" presetClass="entr" presetSubtype="2" fill="hold" grpId="0" nodeType="withEffect">
                                  <p:stCondLst>
                                    <p:cond delay="1250"/>
                                  </p:stCondLst>
                                  <p:childTnLst>
                                    <p:set>
                                      <p:cBhvr>
                                        <p:cTn id="222" dur="1" fill="hold">
                                          <p:stCondLst>
                                            <p:cond delay="0"/>
                                          </p:stCondLst>
                                        </p:cTn>
                                        <p:tgtEl>
                                          <p:spTgt spid="6173"/>
                                        </p:tgtEl>
                                        <p:attrNameLst>
                                          <p:attrName>style.visibility</p:attrName>
                                        </p:attrNameLst>
                                      </p:cBhvr>
                                      <p:to>
                                        <p:strVal val="visible"/>
                                      </p:to>
                                    </p:set>
                                    <p:animEffect transition="in" filter="wipe(right)">
                                      <p:cBhvr>
                                        <p:cTn id="223" dur="50"/>
                                        <p:tgtEl>
                                          <p:spTgt spid="6173"/>
                                        </p:tgtEl>
                                      </p:cBhvr>
                                    </p:animEffect>
                                  </p:childTnLst>
                                </p:cTn>
                              </p:par>
                              <p:par>
                                <p:cTn id="224" presetID="1" presetClass="entr" presetSubtype="0" fill="hold" grpId="0" nodeType="withEffect">
                                  <p:stCondLst>
                                    <p:cond delay="400"/>
                                  </p:stCondLst>
                                  <p:childTnLst>
                                    <p:set>
                                      <p:cBhvr>
                                        <p:cTn id="225" dur="1" fill="hold">
                                          <p:stCondLst>
                                            <p:cond delay="0"/>
                                          </p:stCondLst>
                                        </p:cTn>
                                        <p:tgtEl>
                                          <p:spTgt spid="6151"/>
                                        </p:tgtEl>
                                        <p:attrNameLst>
                                          <p:attrName>style.visibility</p:attrName>
                                        </p:attrNameLst>
                                      </p:cBhvr>
                                      <p:to>
                                        <p:strVal val="visible"/>
                                      </p:to>
                                    </p:set>
                                  </p:childTnLst>
                                </p:cTn>
                              </p:par>
                              <p:par>
                                <p:cTn id="226" presetID="10" presetClass="entr" presetSubtype="0" fill="hold" grpId="1" nodeType="withEffect">
                                  <p:stCondLst>
                                    <p:cond delay="400"/>
                                  </p:stCondLst>
                                  <p:childTnLst>
                                    <p:set>
                                      <p:cBhvr>
                                        <p:cTn id="227" dur="1" fill="hold">
                                          <p:stCondLst>
                                            <p:cond delay="0"/>
                                          </p:stCondLst>
                                        </p:cTn>
                                        <p:tgtEl>
                                          <p:spTgt spid="6151"/>
                                        </p:tgtEl>
                                        <p:attrNameLst>
                                          <p:attrName>style.visibility</p:attrName>
                                        </p:attrNameLst>
                                      </p:cBhvr>
                                      <p:to>
                                        <p:strVal val="visible"/>
                                      </p:to>
                                    </p:set>
                                    <p:anim calcmode="lin" valueType="num">
                                      <p:cBhvr>
                                        <p:cTn id="228" dur="500" fill="hold"/>
                                        <p:tgtEl>
                                          <p:spTgt spid="6151"/>
                                        </p:tgtEl>
                                        <p:attrNameLst>
                                          <p:attrName>ppt_w</p:attrName>
                                        </p:attrNameLst>
                                      </p:cBhvr>
                                      <p:tavLst>
                                        <p:tav tm="0">
                                          <p:val>
                                            <p:fltVal val="0"/>
                                          </p:val>
                                        </p:tav>
                                        <p:tav tm="100000">
                                          <p:val>
                                            <p:strVal val="#ppt_w"/>
                                          </p:val>
                                        </p:tav>
                                      </p:tavLst>
                                    </p:anim>
                                    <p:anim calcmode="lin" valueType="num">
                                      <p:cBhvr>
                                        <p:cTn id="229" dur="500" fill="hold"/>
                                        <p:tgtEl>
                                          <p:spTgt spid="6151"/>
                                        </p:tgtEl>
                                        <p:attrNameLst>
                                          <p:attrName>ppt_h</p:attrName>
                                        </p:attrNameLst>
                                      </p:cBhvr>
                                      <p:tavLst>
                                        <p:tav tm="0">
                                          <p:val>
                                            <p:fltVal val="0"/>
                                          </p:val>
                                        </p:tav>
                                        <p:tav tm="100000">
                                          <p:val>
                                            <p:strVal val="#ppt_h"/>
                                          </p:val>
                                        </p:tav>
                                      </p:tavLst>
                                    </p:anim>
                                    <p:animEffect transition="in" filter="fade">
                                      <p:cBhvr>
                                        <p:cTn id="230" dur="500"/>
                                        <p:tgtEl>
                                          <p:spTgt spid="6151"/>
                                        </p:tgtEl>
                                      </p:cBhvr>
                                    </p:animEffect>
                                  </p:childTnLst>
                                </p:cTn>
                              </p:par>
                              <p:par>
                                <p:cTn id="231" presetID="35" presetClass="path" presetSubtype="0" accel="50000" fill="hold" grpId="2" nodeType="withEffect">
                                  <p:stCondLst>
                                    <p:cond delay="400"/>
                                  </p:stCondLst>
                                  <p:childTnLst>
                                    <p:animMotion origin="layout" path="M 4.99285E-6 -2.96296E-6 L -0.82829 -0.17523 " pathEditMode="relative" rAng="0" ptsTypes="AA">
                                      <p:cBhvr>
                                        <p:cTn id="232" dur="1000" spd="-99800" fill="hold"/>
                                        <p:tgtEl>
                                          <p:spTgt spid="6151"/>
                                        </p:tgtEl>
                                        <p:attrNameLst>
                                          <p:attrName>ppt_x</p:attrName>
                                          <p:attrName>ppt_y</p:attrName>
                                        </p:attrNameLst>
                                      </p:cBhvr>
                                      <p:rCtr x="-41200" y="-8600"/>
                                    </p:animMotion>
                                  </p:childTnLst>
                                </p:cTn>
                              </p:par>
                              <p:par>
                                <p:cTn id="233" presetID="22" presetClass="entr" presetSubtype="2" fill="hold" grpId="0" nodeType="withEffect">
                                  <p:stCondLst>
                                    <p:cond delay="1200"/>
                                  </p:stCondLst>
                                  <p:childTnLst>
                                    <p:set>
                                      <p:cBhvr>
                                        <p:cTn id="234" dur="1" fill="hold">
                                          <p:stCondLst>
                                            <p:cond delay="0"/>
                                          </p:stCondLst>
                                        </p:cTn>
                                        <p:tgtEl>
                                          <p:spTgt spid="6174"/>
                                        </p:tgtEl>
                                        <p:attrNameLst>
                                          <p:attrName>style.visibility</p:attrName>
                                        </p:attrNameLst>
                                      </p:cBhvr>
                                      <p:to>
                                        <p:strVal val="visible"/>
                                      </p:to>
                                    </p:set>
                                    <p:animEffect transition="in" filter="wipe(right)">
                                      <p:cBhvr>
                                        <p:cTn id="235" dur="50"/>
                                        <p:tgtEl>
                                          <p:spTgt spid="6174"/>
                                        </p:tgtEl>
                                      </p:cBhvr>
                                    </p:animEffect>
                                  </p:childTnLst>
                                </p:cTn>
                              </p:par>
                            </p:childTnLst>
                          </p:cTn>
                        </p:par>
                        <p:par>
                          <p:cTn id="236" fill="hold">
                            <p:stCondLst>
                              <p:cond delay="2300"/>
                            </p:stCondLst>
                            <p:childTnLst>
                              <p:par>
                                <p:cTn id="237" presetID="31" presetClass="entr" presetSubtype="0" fill="hold" grpId="0" nodeType="afterEffect">
                                  <p:stCondLst>
                                    <p:cond delay="0"/>
                                  </p:stCondLst>
                                  <p:childTnLst>
                                    <p:set>
                                      <p:cBhvr>
                                        <p:cTn id="238" dur="1" fill="hold">
                                          <p:stCondLst>
                                            <p:cond delay="0"/>
                                          </p:stCondLst>
                                        </p:cTn>
                                        <p:tgtEl>
                                          <p:spTgt spid="6162"/>
                                        </p:tgtEl>
                                        <p:attrNameLst>
                                          <p:attrName>style.visibility</p:attrName>
                                        </p:attrNameLst>
                                      </p:cBhvr>
                                      <p:to>
                                        <p:strVal val="visible"/>
                                      </p:to>
                                    </p:set>
                                    <p:anim calcmode="lin" valueType="num">
                                      <p:cBhvr>
                                        <p:cTn id="239" dur="400" fill="hold"/>
                                        <p:tgtEl>
                                          <p:spTgt spid="6162"/>
                                        </p:tgtEl>
                                        <p:attrNameLst>
                                          <p:attrName>ppt_w</p:attrName>
                                        </p:attrNameLst>
                                      </p:cBhvr>
                                      <p:tavLst>
                                        <p:tav tm="0">
                                          <p:val>
                                            <p:fltVal val="0"/>
                                          </p:val>
                                        </p:tav>
                                        <p:tav tm="100000">
                                          <p:val>
                                            <p:strVal val="#ppt_w"/>
                                          </p:val>
                                        </p:tav>
                                      </p:tavLst>
                                    </p:anim>
                                    <p:anim calcmode="lin" valueType="num">
                                      <p:cBhvr>
                                        <p:cTn id="240" dur="400" fill="hold"/>
                                        <p:tgtEl>
                                          <p:spTgt spid="6162"/>
                                        </p:tgtEl>
                                        <p:attrNameLst>
                                          <p:attrName>ppt_h</p:attrName>
                                        </p:attrNameLst>
                                      </p:cBhvr>
                                      <p:tavLst>
                                        <p:tav tm="0">
                                          <p:val>
                                            <p:fltVal val="0"/>
                                          </p:val>
                                        </p:tav>
                                        <p:tav tm="100000">
                                          <p:val>
                                            <p:strVal val="#ppt_h"/>
                                          </p:val>
                                        </p:tav>
                                      </p:tavLst>
                                    </p:anim>
                                    <p:anim calcmode="lin" valueType="num">
                                      <p:cBhvr>
                                        <p:cTn id="241" dur="400" fill="hold"/>
                                        <p:tgtEl>
                                          <p:spTgt spid="6162"/>
                                        </p:tgtEl>
                                        <p:attrNameLst>
                                          <p:attrName>style.rotation</p:attrName>
                                        </p:attrNameLst>
                                      </p:cBhvr>
                                      <p:tavLst>
                                        <p:tav tm="0">
                                          <p:val>
                                            <p:fltVal val="90"/>
                                          </p:val>
                                        </p:tav>
                                        <p:tav tm="100000">
                                          <p:val>
                                            <p:fltVal val="0"/>
                                          </p:val>
                                        </p:tav>
                                      </p:tavLst>
                                    </p:anim>
                                    <p:animEffect transition="in" filter="fade">
                                      <p:cBhvr>
                                        <p:cTn id="242" dur="400"/>
                                        <p:tgtEl>
                                          <p:spTgt spid="6162"/>
                                        </p:tgtEl>
                                      </p:cBhvr>
                                    </p:animEffect>
                                  </p:childTnLst>
                                </p:cTn>
                              </p:par>
                            </p:childTnLst>
                          </p:cTn>
                        </p:par>
                        <p:par>
                          <p:cTn id="243" fill="hold">
                            <p:stCondLst>
                              <p:cond delay="2800"/>
                            </p:stCondLst>
                            <p:childTnLst>
                              <p:par>
                                <p:cTn id="244" presetID="56" presetClass="entr" presetSubtype="0" fill="hold" nodeType="afterEffect">
                                  <p:stCondLst>
                                    <p:cond delay="0"/>
                                  </p:stCondLst>
                                  <p:iterate type="lt">
                                    <p:tmPct val="10000"/>
                                  </p:iterate>
                                  <p:childTnLst>
                                    <p:set>
                                      <p:cBhvr>
                                        <p:cTn id="245" dur="1" fill="hold">
                                          <p:stCondLst>
                                            <p:cond delay="0"/>
                                          </p:stCondLst>
                                        </p:cTn>
                                        <p:tgtEl>
                                          <p:spTgt spid="6163">
                                            <p:txEl>
                                              <p:pRg st="0" end="0"/>
                                            </p:txEl>
                                          </p:spTgt>
                                        </p:tgtEl>
                                        <p:attrNameLst>
                                          <p:attrName>style.visibility</p:attrName>
                                        </p:attrNameLst>
                                      </p:cBhvr>
                                      <p:to>
                                        <p:strVal val="visible"/>
                                      </p:to>
                                    </p:set>
                                    <p:anim by="(-#ppt_w*2)" calcmode="lin" valueType="num">
                                      <p:cBhvr rctx="PPT">
                                        <p:cTn id="246" dur="500" autoRev="1" fill="hold">
                                          <p:stCondLst>
                                            <p:cond delay="0"/>
                                          </p:stCondLst>
                                        </p:cTn>
                                        <p:tgtEl>
                                          <p:spTgt spid="6163">
                                            <p:txEl>
                                              <p:pRg st="0" end="0"/>
                                            </p:txEl>
                                          </p:spTgt>
                                        </p:tgtEl>
                                        <p:attrNameLst>
                                          <p:attrName>ppt_w</p:attrName>
                                        </p:attrNameLst>
                                      </p:cBhvr>
                                    </p:anim>
                                    <p:anim by="(#ppt_w*0.50)" calcmode="lin" valueType="num">
                                      <p:cBhvr>
                                        <p:cTn id="247" dur="500" decel="50000" autoRev="1" fill="hold">
                                          <p:stCondLst>
                                            <p:cond delay="0"/>
                                          </p:stCondLst>
                                        </p:cTn>
                                        <p:tgtEl>
                                          <p:spTgt spid="6163">
                                            <p:txEl>
                                              <p:pRg st="0" end="0"/>
                                            </p:txEl>
                                          </p:spTgt>
                                        </p:tgtEl>
                                        <p:attrNameLst>
                                          <p:attrName>ppt_x</p:attrName>
                                        </p:attrNameLst>
                                      </p:cBhvr>
                                    </p:anim>
                                    <p:anim from="(-#ppt_h/2)" to="(#ppt_y)" calcmode="lin" valueType="num">
                                      <p:cBhvr>
                                        <p:cTn id="248" dur="1000" fill="hold">
                                          <p:stCondLst>
                                            <p:cond delay="0"/>
                                          </p:stCondLst>
                                        </p:cTn>
                                        <p:tgtEl>
                                          <p:spTgt spid="6163">
                                            <p:txEl>
                                              <p:pRg st="0" end="0"/>
                                            </p:txEl>
                                          </p:spTgt>
                                        </p:tgtEl>
                                        <p:attrNameLst>
                                          <p:attrName>ppt_y</p:attrName>
                                        </p:attrNameLst>
                                      </p:cBhvr>
                                    </p:anim>
                                    <p:animRot by="21600000">
                                      <p:cBhvr>
                                        <p:cTn id="249" dur="1000" fill="hold">
                                          <p:stCondLst>
                                            <p:cond delay="0"/>
                                          </p:stCondLst>
                                        </p:cTn>
                                        <p:tgtEl>
                                          <p:spTgt spid="6163">
                                            <p:txEl>
                                              <p:pRg st="0" end="0"/>
                                            </p:txEl>
                                          </p:spTgt>
                                        </p:tgtEl>
                                        <p:attrNameLst>
                                          <p:attrName>r</p:attrName>
                                        </p:attrNameLst>
                                      </p:cBhvr>
                                    </p:animRot>
                                  </p:childTnLst>
                                </p:cTn>
                              </p:par>
                            </p:childTnLst>
                          </p:cTn>
                        </p:par>
                        <p:par>
                          <p:cTn id="250" fill="hold">
                            <p:stCondLst>
                              <p:cond delay="6399"/>
                            </p:stCondLst>
                            <p:childTnLst>
                              <p:par>
                                <p:cTn id="251" presetID="56" presetClass="entr" presetSubtype="0" fill="hold" nodeType="afterEffect">
                                  <p:stCondLst>
                                    <p:cond delay="0"/>
                                  </p:stCondLst>
                                  <p:iterate type="lt">
                                    <p:tmPct val="10000"/>
                                  </p:iterate>
                                  <p:childTnLst>
                                    <p:set>
                                      <p:cBhvr>
                                        <p:cTn id="252" dur="1" fill="hold">
                                          <p:stCondLst>
                                            <p:cond delay="0"/>
                                          </p:stCondLst>
                                        </p:cTn>
                                        <p:tgtEl>
                                          <p:spTgt spid="6163">
                                            <p:txEl>
                                              <p:pRg st="1" end="1"/>
                                            </p:txEl>
                                          </p:spTgt>
                                        </p:tgtEl>
                                        <p:attrNameLst>
                                          <p:attrName>style.visibility</p:attrName>
                                        </p:attrNameLst>
                                      </p:cBhvr>
                                      <p:to>
                                        <p:strVal val="visible"/>
                                      </p:to>
                                    </p:set>
                                    <p:anim by="(-#ppt_w*2)" calcmode="lin" valueType="num">
                                      <p:cBhvr rctx="PPT">
                                        <p:cTn id="253" dur="500" autoRev="1" fill="hold">
                                          <p:stCondLst>
                                            <p:cond delay="0"/>
                                          </p:stCondLst>
                                        </p:cTn>
                                        <p:tgtEl>
                                          <p:spTgt spid="6163">
                                            <p:txEl>
                                              <p:pRg st="1" end="1"/>
                                            </p:txEl>
                                          </p:spTgt>
                                        </p:tgtEl>
                                        <p:attrNameLst>
                                          <p:attrName>ppt_w</p:attrName>
                                        </p:attrNameLst>
                                      </p:cBhvr>
                                    </p:anim>
                                    <p:anim by="(#ppt_w*0.50)" calcmode="lin" valueType="num">
                                      <p:cBhvr>
                                        <p:cTn id="254" dur="500" decel="50000" autoRev="1" fill="hold">
                                          <p:stCondLst>
                                            <p:cond delay="0"/>
                                          </p:stCondLst>
                                        </p:cTn>
                                        <p:tgtEl>
                                          <p:spTgt spid="6163">
                                            <p:txEl>
                                              <p:pRg st="1" end="1"/>
                                            </p:txEl>
                                          </p:spTgt>
                                        </p:tgtEl>
                                        <p:attrNameLst>
                                          <p:attrName>ppt_x</p:attrName>
                                        </p:attrNameLst>
                                      </p:cBhvr>
                                    </p:anim>
                                    <p:anim from="(-#ppt_h/2)" to="(#ppt_y)" calcmode="lin" valueType="num">
                                      <p:cBhvr>
                                        <p:cTn id="255" dur="1000" fill="hold">
                                          <p:stCondLst>
                                            <p:cond delay="0"/>
                                          </p:stCondLst>
                                        </p:cTn>
                                        <p:tgtEl>
                                          <p:spTgt spid="6163">
                                            <p:txEl>
                                              <p:pRg st="1" end="1"/>
                                            </p:txEl>
                                          </p:spTgt>
                                        </p:tgtEl>
                                        <p:attrNameLst>
                                          <p:attrName>ppt_y</p:attrName>
                                        </p:attrNameLst>
                                      </p:cBhvr>
                                    </p:anim>
                                    <p:animRot by="21600000">
                                      <p:cBhvr>
                                        <p:cTn id="256" dur="1000" fill="hold">
                                          <p:stCondLst>
                                            <p:cond delay="0"/>
                                          </p:stCondLst>
                                        </p:cTn>
                                        <p:tgtEl>
                                          <p:spTgt spid="6163">
                                            <p:txEl>
                                              <p:pRg st="1" end="1"/>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7" grpId="0" animBg="1" autoUpdateAnimBg="0"/>
      <p:bldP spid="6147" grpId="1" animBg="1" autoUpdateAnimBg="0"/>
      <p:bldP spid="6147" grpId="2" animBg="1" autoUpdateAnimBg="0"/>
      <p:bldP spid="6148" grpId="0" animBg="1" autoUpdateAnimBg="0"/>
      <p:bldP spid="6148" grpId="1" animBg="1" autoUpdateAnimBg="0"/>
      <p:bldP spid="6148" grpId="2" animBg="1" autoUpdateAnimBg="0"/>
      <p:bldP spid="6149" grpId="0" animBg="1" autoUpdateAnimBg="0"/>
      <p:bldP spid="6149" grpId="1" animBg="1" autoUpdateAnimBg="0"/>
      <p:bldP spid="6149" grpId="2" animBg="1" autoUpdateAnimBg="0"/>
      <p:bldP spid="6150" grpId="0" animBg="1" autoUpdateAnimBg="0"/>
      <p:bldP spid="6150" grpId="1" animBg="1" autoUpdateAnimBg="0"/>
      <p:bldP spid="6150" grpId="2" animBg="1" autoUpdateAnimBg="0"/>
      <p:bldP spid="6151" grpId="0" animBg="1" autoUpdateAnimBg="0"/>
      <p:bldP spid="6151" grpId="1" animBg="1" autoUpdateAnimBg="0"/>
      <p:bldP spid="6151" grpId="2" animBg="1" autoUpdateAnimBg="0"/>
      <p:bldP spid="6162" grpId="0" autoUpdateAnimBg="0"/>
      <p:bldP spid="6170" grpId="0" animBg="1" autoUpdateAnimBg="0"/>
      <p:bldP spid="6171" grpId="0" animBg="1" autoUpdateAnimBg="0"/>
      <p:bldP spid="6172" grpId="0" animBg="1" autoUpdateAnimBg="0"/>
      <p:bldP spid="6173" grpId="0" animBg="1" autoUpdateAnimBg="0"/>
      <p:bldP spid="6174" grpId="0" animBg="1" autoUpdateAnimBg="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05474"/>
          <p:cNvSpPr>
            <a:spLocks noGrp="1"/>
          </p:cNvSpPr>
          <p:nvPr/>
        </p:nvSpPr>
        <p:spPr>
          <a:xfrm>
            <a:off x="553765" y="1221562"/>
            <a:ext cx="6840760" cy="584775"/>
          </a:xfrm>
          <a:prstGeom prst="rect">
            <a:avLst/>
          </a:prstGeom>
          <a:noFill/>
          <a:ln w="9525">
            <a:noFill/>
          </a:ln>
        </p:spPr>
        <p:txBody>
          <a:bodyPr wrap="square">
            <a:spAutoFit/>
          </a:bodyPr>
          <a:lstStyle>
            <a:lvl1pPr marL="342900" lvl="0" indent="-342900" algn="l" defTabSz="914400" rtl="0" eaLnBrk="1" fontAlgn="base" latinLnBrk="0" hangingPunct="1">
              <a:lnSpc>
                <a:spcPct val="100000"/>
              </a:lnSpc>
              <a:spcBef>
                <a:spcPct val="20000"/>
              </a:spcBef>
              <a:spcAft>
                <a:spcPct val="0"/>
              </a:spcAft>
              <a:buChar char="•"/>
              <a:defRPr sz="3200" b="0" i="0" u="none" kern="1200" baseline="0">
                <a:solidFill>
                  <a:schemeClr val="tx1"/>
                </a:solidFill>
                <a:latin typeface="+mn-lt"/>
                <a:ea typeface="+mn-ea"/>
                <a:cs typeface="+mn-cs"/>
              </a:defRPr>
            </a:lvl1pPr>
            <a:lvl2pPr marL="742950" lvl="1" indent="-285750" algn="l" defTabSz="914400" rtl="0" eaLnBrk="1" fontAlgn="base" latinLnBrk="0" hangingPunct="1">
              <a:lnSpc>
                <a:spcPct val="100000"/>
              </a:lnSpc>
              <a:spcBef>
                <a:spcPct val="20000"/>
              </a:spcBef>
              <a:spcAft>
                <a:spcPct val="0"/>
              </a:spcAft>
              <a:buChar char="–"/>
              <a:defRPr sz="2800" b="0" i="0" u="none" kern="1200" baseline="0">
                <a:solidFill>
                  <a:schemeClr val="tx1"/>
                </a:solidFill>
                <a:latin typeface="+mn-lt"/>
                <a:ea typeface="+mn-ea"/>
                <a:cs typeface="+mn-cs"/>
              </a:defRPr>
            </a:lvl2pPr>
            <a:lvl3pPr marL="1143000" lvl="2" indent="-228600" algn="l" defTabSz="914400" rtl="0" eaLnBrk="1" fontAlgn="base" latinLnBrk="0" hangingPunct="1">
              <a:lnSpc>
                <a:spcPct val="100000"/>
              </a:lnSpc>
              <a:spcBef>
                <a:spcPct val="20000"/>
              </a:spcBef>
              <a:spcAft>
                <a:spcPct val="0"/>
              </a:spcAft>
              <a:buChar char="•"/>
              <a:defRPr sz="2400" b="0" i="0" u="none" kern="1200" baseline="0">
                <a:solidFill>
                  <a:schemeClr val="tx1"/>
                </a:solidFill>
                <a:latin typeface="+mn-lt"/>
                <a:ea typeface="+mn-ea"/>
                <a:cs typeface="+mn-cs"/>
              </a:defRPr>
            </a:lvl3pPr>
            <a:lvl4pPr marL="1600200" lvl="3" indent="-228600" algn="l" defTabSz="914400" rtl="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4pPr>
            <a:lvl5pPr marL="2057400" lvl="4" indent="-228600" algn="l" defTabSz="914400" rtl="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5pPr>
            <a:lvl6pPr marL="2514600" lvl="5" indent="-228600" algn="l" defTabSz="914400" rtl="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6pPr>
            <a:lvl7pPr marL="2971800" lvl="6" indent="-228600" algn="l" defTabSz="914400" rtl="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7pPr>
            <a:lvl8pPr marL="3429000" lvl="7" indent="-228600" algn="l" defTabSz="914400" rtl="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8pPr>
            <a:lvl9pPr marL="3886200" lvl="8" indent="-228600" algn="l" defTabSz="914400" rtl="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9pPr>
          </a:lstStyle>
          <a:p>
            <a:pPr marL="0" indent="612140">
              <a:spcBef>
                <a:spcPts val="0"/>
              </a:spcBef>
              <a:buNone/>
            </a:pPr>
            <a:r>
              <a:rPr lang="zh-CN" altLang="en-US" dirty="0">
                <a:solidFill>
                  <a:schemeClr val="accent2"/>
                </a:solidFill>
                <a:latin typeface="方正大黑简体" panose="03000509000000000000" pitchFamily="65" charset="-122"/>
                <a:ea typeface="方正大黑简体" panose="03000509000000000000" pitchFamily="65" charset="-122"/>
                <a:cs typeface="Times New Roman" panose="02020603050405020304" charset="0"/>
              </a:rPr>
              <a:t>（二）</a:t>
            </a:r>
            <a:r>
              <a:rPr lang="en-US" altLang="zh-CN" dirty="0">
                <a:solidFill>
                  <a:schemeClr val="accent2"/>
                </a:solidFill>
                <a:latin typeface="方正大黑简体" panose="03000509000000000000" pitchFamily="65" charset="-122"/>
                <a:ea typeface="方正大黑简体" panose="03000509000000000000" pitchFamily="65" charset="-122"/>
                <a:cs typeface="Times New Roman" panose="02020603050405020304" charset="0"/>
              </a:rPr>
              <a:t>B2C </a:t>
            </a:r>
            <a:r>
              <a:rPr lang="zh-CN" altLang="en-US" dirty="0">
                <a:solidFill>
                  <a:schemeClr val="accent2"/>
                </a:solidFill>
                <a:latin typeface="方正大黑简体" panose="03000509000000000000" pitchFamily="65" charset="-122"/>
                <a:ea typeface="方正大黑简体" panose="03000509000000000000" pitchFamily="65" charset="-122"/>
                <a:cs typeface="Times New Roman" panose="02020603050405020304" charset="0"/>
              </a:rPr>
              <a:t>网站的主要赢利模式</a:t>
            </a:r>
            <a:endParaRPr lang="zh-CN" altLang="en-US" dirty="0">
              <a:solidFill>
                <a:schemeClr val="accent2"/>
              </a:solidFill>
              <a:latin typeface="方正大黑简体" panose="03000509000000000000" pitchFamily="65" charset="-122"/>
              <a:ea typeface="方正大黑简体" panose="03000509000000000000" pitchFamily="65" charset="-122"/>
              <a:cs typeface="Times New Roman" panose="02020603050405020304" charset="0"/>
            </a:endParaRPr>
          </a:p>
        </p:txBody>
      </p:sp>
      <p:sp>
        <p:nvSpPr>
          <p:cNvPr id="13" name="Freeform 5"/>
          <p:cNvSpPr/>
          <p:nvPr/>
        </p:nvSpPr>
        <p:spPr bwMode="auto">
          <a:xfrm>
            <a:off x="3219896" y="2718701"/>
            <a:ext cx="1520825" cy="3148012"/>
          </a:xfrm>
          <a:custGeom>
            <a:avLst/>
            <a:gdLst>
              <a:gd name="T0" fmla="*/ 1108302758 w 1976"/>
              <a:gd name="T1" fmla="*/ 477448487 h 4080"/>
              <a:gd name="T2" fmla="*/ 1170500344 w 1976"/>
              <a:gd name="T3" fmla="*/ 1933012850 h 4080"/>
              <a:gd name="T4" fmla="*/ 838186998 w 1976"/>
              <a:gd name="T5" fmla="*/ 2071127247 h 4080"/>
              <a:gd name="T6" fmla="*/ 691282692 w 1976"/>
              <a:gd name="T7" fmla="*/ 2147483646 h 4080"/>
              <a:gd name="T8" fmla="*/ 688912944 w 1976"/>
              <a:gd name="T9" fmla="*/ 2147483646 h 4080"/>
              <a:gd name="T10" fmla="*/ 610129438 w 1976"/>
              <a:gd name="T11" fmla="*/ 0 h 4080"/>
              <a:gd name="T12" fmla="*/ 974429367 w 1976"/>
              <a:gd name="T13" fmla="*/ 151211824 h 4080"/>
              <a:gd name="T14" fmla="*/ 1108302758 w 1976"/>
              <a:gd name="T15" fmla="*/ 477448487 h 408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976" h="4080">
                <a:moveTo>
                  <a:pt x="1871" y="802"/>
                </a:moveTo>
                <a:cubicBezTo>
                  <a:pt x="1277" y="1514"/>
                  <a:pt x="1312" y="2575"/>
                  <a:pt x="1976" y="3247"/>
                </a:cubicBezTo>
                <a:lnTo>
                  <a:pt x="1415" y="3479"/>
                </a:lnTo>
                <a:lnTo>
                  <a:pt x="1167" y="4080"/>
                </a:lnTo>
                <a:lnTo>
                  <a:pt x="1163" y="4076"/>
                </a:lnTo>
                <a:cubicBezTo>
                  <a:pt x="45" y="2958"/>
                  <a:pt x="0" y="1171"/>
                  <a:pt x="1030" y="0"/>
                </a:cubicBezTo>
                <a:lnTo>
                  <a:pt x="1645" y="254"/>
                </a:lnTo>
                <a:lnTo>
                  <a:pt x="1871" y="802"/>
                </a:lnTo>
                <a:close/>
              </a:path>
            </a:pathLst>
          </a:custGeom>
          <a:solidFill>
            <a:schemeClr val="bg2"/>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14" name="Freeform 6"/>
          <p:cNvSpPr/>
          <p:nvPr/>
        </p:nvSpPr>
        <p:spPr bwMode="auto">
          <a:xfrm>
            <a:off x="4097784" y="1710638"/>
            <a:ext cx="3162300" cy="1531938"/>
          </a:xfrm>
          <a:custGeom>
            <a:avLst/>
            <a:gdLst>
              <a:gd name="T0" fmla="*/ 1967584753 w 4109"/>
              <a:gd name="T1" fmla="*/ 1127432242 h 1984"/>
              <a:gd name="T2" fmla="*/ 500484576 w 4109"/>
              <a:gd name="T3" fmla="*/ 1182880058 h 1984"/>
              <a:gd name="T4" fmla="*/ 499891982 w 4109"/>
              <a:gd name="T5" fmla="*/ 1182880058 h 1984"/>
              <a:gd name="T6" fmla="*/ 367811892 w 4109"/>
              <a:gd name="T7" fmla="*/ 860926764 h 1984"/>
              <a:gd name="T8" fmla="*/ 0 w 4109"/>
              <a:gd name="T9" fmla="*/ 707701306 h 1984"/>
              <a:gd name="T10" fmla="*/ 14214573 w 4109"/>
              <a:gd name="T11" fmla="*/ 693391893 h 1984"/>
              <a:gd name="T12" fmla="*/ 2147483646 w 4109"/>
              <a:gd name="T13" fmla="*/ 618865889 h 1984"/>
              <a:gd name="T14" fmla="*/ 2147483646 w 4109"/>
              <a:gd name="T15" fmla="*/ 998055291 h 1984"/>
              <a:gd name="T16" fmla="*/ 1967584753 w 4109"/>
              <a:gd name="T17" fmla="*/ 1127432242 h 198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109" h="1984">
                <a:moveTo>
                  <a:pt x="3322" y="1891"/>
                </a:moveTo>
                <a:cubicBezTo>
                  <a:pt x="2606" y="1274"/>
                  <a:pt x="1524" y="1304"/>
                  <a:pt x="845" y="1984"/>
                </a:cubicBezTo>
                <a:lnTo>
                  <a:pt x="844" y="1984"/>
                </a:lnTo>
                <a:lnTo>
                  <a:pt x="621" y="1444"/>
                </a:lnTo>
                <a:lnTo>
                  <a:pt x="0" y="1187"/>
                </a:lnTo>
                <a:cubicBezTo>
                  <a:pt x="8" y="1179"/>
                  <a:pt x="16" y="1171"/>
                  <a:pt x="24" y="1163"/>
                </a:cubicBezTo>
                <a:cubicBezTo>
                  <a:pt x="1145" y="42"/>
                  <a:pt x="2938" y="0"/>
                  <a:pt x="4109" y="1038"/>
                </a:cubicBezTo>
                <a:lnTo>
                  <a:pt x="3846" y="1674"/>
                </a:lnTo>
                <a:lnTo>
                  <a:pt x="3322" y="1891"/>
                </a:ln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15" name="Freeform 7"/>
          <p:cNvSpPr/>
          <p:nvPr/>
        </p:nvSpPr>
        <p:spPr bwMode="auto">
          <a:xfrm>
            <a:off x="4208909" y="5252351"/>
            <a:ext cx="3149600" cy="1508125"/>
          </a:xfrm>
          <a:custGeom>
            <a:avLst/>
            <a:gdLst>
              <a:gd name="T0" fmla="*/ 2147483646 w 4092"/>
              <a:gd name="T1" fmla="*/ 474770716 h 1954"/>
              <a:gd name="T2" fmla="*/ 0 w 4092"/>
              <a:gd name="T3" fmla="*/ 539701904 h 1954"/>
              <a:gd name="T4" fmla="*/ 145738273 w 4092"/>
              <a:gd name="T5" fmla="*/ 184665816 h 1954"/>
              <a:gd name="T6" fmla="*/ 481648655 w 4092"/>
              <a:gd name="T7" fmla="*/ 45273079 h 1954"/>
              <a:gd name="T8" fmla="*/ 1924223952 w 4092"/>
              <a:gd name="T9" fmla="*/ 0 h 1954"/>
              <a:gd name="T10" fmla="*/ 2056336279 w 4092"/>
              <a:gd name="T11" fmla="*/ 321676734 h 1954"/>
              <a:gd name="T12" fmla="*/ 2147483646 w 4092"/>
              <a:gd name="T13" fmla="*/ 474770716 h 195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092" h="1954">
                <a:moveTo>
                  <a:pt x="4092" y="797"/>
                </a:moveTo>
                <a:cubicBezTo>
                  <a:pt x="2967" y="1917"/>
                  <a:pt x="1169" y="1954"/>
                  <a:pt x="0" y="906"/>
                </a:cubicBezTo>
                <a:lnTo>
                  <a:pt x="246" y="310"/>
                </a:lnTo>
                <a:lnTo>
                  <a:pt x="813" y="76"/>
                </a:lnTo>
                <a:cubicBezTo>
                  <a:pt x="1519" y="672"/>
                  <a:pt x="2572" y="647"/>
                  <a:pt x="3248" y="0"/>
                </a:cubicBezTo>
                <a:lnTo>
                  <a:pt x="3471" y="540"/>
                </a:lnTo>
                <a:lnTo>
                  <a:pt x="4092" y="797"/>
                </a:lnTo>
                <a:close/>
              </a:path>
            </a:pathLst>
          </a:custGeom>
          <a:solidFill>
            <a:schemeClr val="tx2"/>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16" name="Freeform 8"/>
          <p:cNvSpPr/>
          <p:nvPr/>
        </p:nvSpPr>
        <p:spPr bwMode="auto">
          <a:xfrm>
            <a:off x="6745734" y="2596463"/>
            <a:ext cx="1512887" cy="3181350"/>
          </a:xfrm>
          <a:custGeom>
            <a:avLst/>
            <a:gdLst>
              <a:gd name="T0" fmla="*/ 474810923 w 1965"/>
              <a:gd name="T1" fmla="*/ 9530929 h 4122"/>
              <a:gd name="T2" fmla="*/ 538237460 w 1965"/>
              <a:gd name="T3" fmla="*/ 2147483646 h 4122"/>
              <a:gd name="T4" fmla="*/ 171903999 w 1965"/>
              <a:gd name="T5" fmla="*/ 2147483646 h 4122"/>
              <a:gd name="T6" fmla="*/ 38530499 w 1965"/>
              <a:gd name="T7" fmla="*/ 1979417138 h 4122"/>
              <a:gd name="T8" fmla="*/ 0 w 1965"/>
              <a:gd name="T9" fmla="*/ 510490905 h 4122"/>
              <a:gd name="T10" fmla="*/ 308241680 w 1965"/>
              <a:gd name="T11" fmla="*/ 382421115 h 4122"/>
              <a:gd name="T12" fmla="*/ 465326315 w 1965"/>
              <a:gd name="T13" fmla="*/ 0 h 4122"/>
              <a:gd name="T14" fmla="*/ 474810923 w 1965"/>
              <a:gd name="T15" fmla="*/ 9530929 h 412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965" h="4122">
                <a:moveTo>
                  <a:pt x="801" y="16"/>
                </a:moveTo>
                <a:cubicBezTo>
                  <a:pt x="1929" y="1144"/>
                  <a:pt x="1965" y="2951"/>
                  <a:pt x="908" y="4122"/>
                </a:cubicBezTo>
                <a:lnTo>
                  <a:pt x="290" y="3867"/>
                </a:lnTo>
                <a:lnTo>
                  <a:pt x="65" y="3323"/>
                </a:lnTo>
                <a:cubicBezTo>
                  <a:pt x="685" y="2614"/>
                  <a:pt x="663" y="1540"/>
                  <a:pt x="0" y="857"/>
                </a:cubicBezTo>
                <a:lnTo>
                  <a:pt x="520" y="642"/>
                </a:lnTo>
                <a:lnTo>
                  <a:pt x="785" y="0"/>
                </a:lnTo>
                <a:cubicBezTo>
                  <a:pt x="791" y="6"/>
                  <a:pt x="796" y="11"/>
                  <a:pt x="801" y="16"/>
                </a:cubicBezTo>
                <a:close/>
              </a:path>
            </a:pathLst>
          </a:custGeom>
          <a:solidFill>
            <a:srgbClr val="B7D72E"/>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17" name="TextBox 8"/>
          <p:cNvSpPr txBox="1">
            <a:spLocks noChangeArrowheads="1"/>
          </p:cNvSpPr>
          <p:nvPr/>
        </p:nvSpPr>
        <p:spPr bwMode="auto">
          <a:xfrm>
            <a:off x="5197921" y="1992460"/>
            <a:ext cx="1573213" cy="837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2000">
                <a:solidFill>
                  <a:schemeClr val="accent2"/>
                </a:solidFill>
                <a:latin typeface="Arial" panose="020B0604020202020204" pitchFamily="34" charset="0"/>
                <a:ea typeface="微软雅黑" panose="020B0503020204020204" pitchFamily="34" charset="-122"/>
              </a:defRPr>
            </a:lvl1pPr>
            <a:lvl2pPr marL="742950" indent="-285750">
              <a:spcBef>
                <a:spcPct val="20000"/>
              </a:spcBef>
              <a:buChar char="–"/>
              <a:defRPr sz="2000">
                <a:solidFill>
                  <a:schemeClr val="accent2"/>
                </a:solidFill>
                <a:latin typeface="Arial" panose="020B0604020202020204" pitchFamily="34" charset="0"/>
                <a:ea typeface="仿宋_GB2312" panose="02010609030101010101" pitchFamily="1"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lgn="ctr">
              <a:spcBef>
                <a:spcPts val="0"/>
              </a:spcBef>
              <a:buNone/>
            </a:pPr>
            <a:r>
              <a:rPr lang="zh-CN" altLang="en-US" sz="2200" dirty="0">
                <a:solidFill>
                  <a:srgbClr val="F8F8F8"/>
                </a:solidFill>
                <a:latin typeface="黑体" panose="02010609060101010101" pitchFamily="49" charset="-122"/>
                <a:ea typeface="黑体" panose="02010609060101010101" pitchFamily="49" charset="-122"/>
              </a:rPr>
              <a:t>网络广告</a:t>
            </a:r>
            <a:endParaRPr lang="zh-CN" altLang="en-US" sz="2200" dirty="0">
              <a:solidFill>
                <a:srgbClr val="F8F8F8"/>
              </a:solidFill>
              <a:latin typeface="黑体" panose="02010609060101010101" pitchFamily="49" charset="-122"/>
              <a:ea typeface="黑体" panose="02010609060101010101" pitchFamily="49" charset="-122"/>
            </a:endParaRPr>
          </a:p>
          <a:p>
            <a:pPr algn="ctr">
              <a:buNone/>
            </a:pPr>
            <a:r>
              <a:rPr lang="zh-CN" altLang="en-US" sz="2200" dirty="0">
                <a:solidFill>
                  <a:srgbClr val="F8F8F8"/>
                </a:solidFill>
                <a:latin typeface="黑体" panose="02010609060101010101" pitchFamily="49" charset="-122"/>
                <a:ea typeface="黑体" panose="02010609060101010101" pitchFamily="49" charset="-122"/>
              </a:rPr>
              <a:t>收益模式</a:t>
            </a:r>
            <a:endParaRPr lang="en-US" altLang="zh-CN" sz="2200" dirty="0">
              <a:solidFill>
                <a:srgbClr val="F8F8F8"/>
              </a:solidFill>
              <a:latin typeface="黑体" panose="02010609060101010101" pitchFamily="49" charset="-122"/>
              <a:ea typeface="黑体" panose="02010609060101010101" pitchFamily="49" charset="-122"/>
            </a:endParaRPr>
          </a:p>
        </p:txBody>
      </p:sp>
      <p:sp>
        <p:nvSpPr>
          <p:cNvPr id="18" name="TextBox 9"/>
          <p:cNvSpPr txBox="1">
            <a:spLocks noChangeArrowheads="1"/>
          </p:cNvSpPr>
          <p:nvPr/>
        </p:nvSpPr>
        <p:spPr bwMode="auto">
          <a:xfrm>
            <a:off x="7090020" y="3562281"/>
            <a:ext cx="929485" cy="15651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square" anchor="ctr">
            <a:spAutoFit/>
          </a:bodyPr>
          <a:lstStyle>
            <a:lvl1pPr>
              <a:spcBef>
                <a:spcPct val="20000"/>
              </a:spcBef>
              <a:buChar char="•"/>
              <a:defRPr sz="2000">
                <a:solidFill>
                  <a:schemeClr val="accent2"/>
                </a:solidFill>
                <a:latin typeface="Arial" panose="020B0604020202020204" pitchFamily="34" charset="0"/>
                <a:ea typeface="微软雅黑" panose="020B0503020204020204" pitchFamily="34" charset="-122"/>
              </a:defRPr>
            </a:lvl1pPr>
            <a:lvl2pPr marL="742950" indent="-285750">
              <a:spcBef>
                <a:spcPct val="20000"/>
              </a:spcBef>
              <a:buChar char="–"/>
              <a:defRPr sz="2000">
                <a:solidFill>
                  <a:schemeClr val="accent2"/>
                </a:solidFill>
                <a:latin typeface="Arial" panose="020B0604020202020204" pitchFamily="34" charset="0"/>
                <a:ea typeface="仿宋_GB2312" panose="02010609030101010101" pitchFamily="1"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lgn="ctr">
              <a:buNone/>
            </a:pPr>
            <a:r>
              <a:rPr lang="zh-CN" altLang="en-US" sz="2200" dirty="0">
                <a:solidFill>
                  <a:srgbClr val="F8F8F8"/>
                </a:solidFill>
                <a:latin typeface="黑体" panose="02010609060101010101" pitchFamily="49" charset="-122"/>
                <a:ea typeface="黑体" panose="02010609060101010101" pitchFamily="49" charset="-122"/>
              </a:rPr>
              <a:t>网站的间接</a:t>
            </a:r>
            <a:endParaRPr lang="zh-CN" altLang="en-US" sz="2200" dirty="0">
              <a:solidFill>
                <a:srgbClr val="F8F8F8"/>
              </a:solidFill>
              <a:latin typeface="黑体" panose="02010609060101010101" pitchFamily="49" charset="-122"/>
              <a:ea typeface="黑体" panose="02010609060101010101" pitchFamily="49" charset="-122"/>
            </a:endParaRPr>
          </a:p>
          <a:p>
            <a:pPr algn="ctr">
              <a:buNone/>
            </a:pPr>
            <a:r>
              <a:rPr lang="zh-CN" altLang="en-US" sz="2200" dirty="0">
                <a:solidFill>
                  <a:srgbClr val="F8F8F8"/>
                </a:solidFill>
                <a:latin typeface="黑体" panose="02010609060101010101" pitchFamily="49" charset="-122"/>
                <a:ea typeface="黑体" panose="02010609060101010101" pitchFamily="49" charset="-122"/>
              </a:rPr>
              <a:t>收益模式</a:t>
            </a:r>
            <a:endParaRPr lang="zh-CN" altLang="en-US" sz="2200" dirty="0">
              <a:solidFill>
                <a:srgbClr val="F8F8F8"/>
              </a:solidFill>
              <a:latin typeface="黑体" panose="02010609060101010101" pitchFamily="49" charset="-122"/>
              <a:ea typeface="黑体" panose="02010609060101010101" pitchFamily="49" charset="-122"/>
            </a:endParaRPr>
          </a:p>
        </p:txBody>
      </p:sp>
      <p:sp>
        <p:nvSpPr>
          <p:cNvPr id="19" name="TextBox 10"/>
          <p:cNvSpPr txBox="1">
            <a:spLocks noChangeArrowheads="1"/>
          </p:cNvSpPr>
          <p:nvPr/>
        </p:nvSpPr>
        <p:spPr bwMode="auto">
          <a:xfrm>
            <a:off x="4470591" y="5634388"/>
            <a:ext cx="2545274"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2000">
                <a:solidFill>
                  <a:schemeClr val="accent2"/>
                </a:solidFill>
                <a:latin typeface="Arial" panose="020B0604020202020204" pitchFamily="34" charset="0"/>
                <a:ea typeface="微软雅黑" panose="020B0503020204020204" pitchFamily="34" charset="-122"/>
              </a:defRPr>
            </a:lvl1pPr>
            <a:lvl2pPr marL="742950" indent="-285750">
              <a:spcBef>
                <a:spcPct val="20000"/>
              </a:spcBef>
              <a:buChar char="–"/>
              <a:defRPr sz="2000">
                <a:solidFill>
                  <a:schemeClr val="accent2"/>
                </a:solidFill>
                <a:latin typeface="Arial" panose="020B0604020202020204" pitchFamily="34" charset="0"/>
                <a:ea typeface="仿宋_GB2312" panose="02010609030101010101" pitchFamily="1"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lgn="ctr">
              <a:buNone/>
            </a:pPr>
            <a:r>
              <a:rPr lang="zh-CN" altLang="en-US" sz="2200" dirty="0">
                <a:solidFill>
                  <a:srgbClr val="F8F8F8"/>
                </a:solidFill>
                <a:latin typeface="黑体" panose="02010609060101010101" pitchFamily="49" charset="-122"/>
                <a:ea typeface="黑体" panose="02010609060101010101" pitchFamily="49" charset="-122"/>
              </a:rPr>
              <a:t>出租虚拟店铺和提供服务收费模式</a:t>
            </a:r>
            <a:endParaRPr lang="zh-CN" altLang="en-US" sz="2200" dirty="0">
              <a:solidFill>
                <a:srgbClr val="F8F8F8"/>
              </a:solidFill>
              <a:latin typeface="黑体" panose="02010609060101010101" pitchFamily="49" charset="-122"/>
              <a:ea typeface="黑体" panose="02010609060101010101" pitchFamily="49" charset="-122"/>
            </a:endParaRPr>
          </a:p>
        </p:txBody>
      </p:sp>
      <p:sp>
        <p:nvSpPr>
          <p:cNvPr id="20" name="TextBox 11"/>
          <p:cNvSpPr txBox="1">
            <a:spLocks noChangeArrowheads="1"/>
          </p:cNvSpPr>
          <p:nvPr/>
        </p:nvSpPr>
        <p:spPr bwMode="auto">
          <a:xfrm>
            <a:off x="3524637" y="3242576"/>
            <a:ext cx="861774" cy="1910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square">
            <a:spAutoFit/>
          </a:bodyPr>
          <a:lstStyle>
            <a:lvl1pPr>
              <a:spcBef>
                <a:spcPct val="20000"/>
              </a:spcBef>
              <a:buChar char="•"/>
              <a:defRPr sz="2000">
                <a:solidFill>
                  <a:schemeClr val="accent2"/>
                </a:solidFill>
                <a:latin typeface="Arial" panose="020B0604020202020204" pitchFamily="34" charset="0"/>
                <a:ea typeface="微软雅黑" panose="020B0503020204020204" pitchFamily="34" charset="-122"/>
              </a:defRPr>
            </a:lvl1pPr>
            <a:lvl2pPr marL="742950" indent="-285750">
              <a:spcBef>
                <a:spcPct val="20000"/>
              </a:spcBef>
              <a:buChar char="–"/>
              <a:defRPr sz="2000">
                <a:solidFill>
                  <a:schemeClr val="accent2"/>
                </a:solidFill>
                <a:latin typeface="Arial" panose="020B0604020202020204" pitchFamily="34" charset="0"/>
                <a:ea typeface="仿宋_GB2312" panose="02010609030101010101" pitchFamily="1"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lvl="0" algn="ctr">
              <a:spcBef>
                <a:spcPct val="0"/>
              </a:spcBef>
              <a:buNone/>
              <a:defRPr/>
            </a:pPr>
            <a:r>
              <a:rPr lang="zh-CN" altLang="en-US" sz="2200" dirty="0">
                <a:solidFill>
                  <a:srgbClr val="F8F8F8"/>
                </a:solidFill>
                <a:latin typeface="黑体" panose="02010609060101010101" pitchFamily="49" charset="-122"/>
                <a:ea typeface="黑体" panose="02010609060101010101" pitchFamily="49" charset="-122"/>
              </a:rPr>
              <a:t>产品销售</a:t>
            </a:r>
            <a:endParaRPr lang="zh-CN" altLang="en-US" sz="2200" dirty="0">
              <a:solidFill>
                <a:srgbClr val="F8F8F8"/>
              </a:solidFill>
              <a:latin typeface="黑体" panose="02010609060101010101" pitchFamily="49" charset="-122"/>
              <a:ea typeface="黑体" panose="02010609060101010101" pitchFamily="49" charset="-122"/>
            </a:endParaRPr>
          </a:p>
          <a:p>
            <a:pPr lvl="0" algn="ctr">
              <a:spcBef>
                <a:spcPct val="0"/>
              </a:spcBef>
              <a:buNone/>
              <a:defRPr/>
            </a:pPr>
            <a:r>
              <a:rPr lang="zh-CN" altLang="en-US" sz="2200" dirty="0">
                <a:solidFill>
                  <a:srgbClr val="F8F8F8"/>
                </a:solidFill>
                <a:latin typeface="黑体" panose="02010609060101010101" pitchFamily="49" charset="-122"/>
                <a:ea typeface="黑体" panose="02010609060101010101" pitchFamily="49" charset="-122"/>
              </a:rPr>
              <a:t>营业收入模式</a:t>
            </a:r>
            <a:endParaRPr lang="en-US" altLang="zh-CN" sz="2200" dirty="0">
              <a:solidFill>
                <a:srgbClr val="F8F8F8"/>
              </a:solidFill>
              <a:latin typeface="黑体" panose="02010609060101010101" pitchFamily="49" charset="-122"/>
              <a:ea typeface="黑体" panose="02010609060101010101" pitchFamily="49" charset="-122"/>
            </a:endParaRPr>
          </a:p>
        </p:txBody>
      </p:sp>
      <p:sp>
        <p:nvSpPr>
          <p:cNvPr id="21" name="TextBox 12"/>
          <p:cNvSpPr txBox="1">
            <a:spLocks noChangeArrowheads="1"/>
          </p:cNvSpPr>
          <p:nvPr/>
        </p:nvSpPr>
        <p:spPr bwMode="auto">
          <a:xfrm>
            <a:off x="4928262" y="3815653"/>
            <a:ext cx="1700272"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2000">
                <a:solidFill>
                  <a:schemeClr val="accent2"/>
                </a:solidFill>
                <a:latin typeface="Arial" panose="020B0604020202020204" pitchFamily="34" charset="0"/>
                <a:ea typeface="微软雅黑" panose="020B0503020204020204" pitchFamily="34" charset="-122"/>
              </a:defRPr>
            </a:lvl1pPr>
            <a:lvl2pPr marL="742950" indent="-285750">
              <a:spcBef>
                <a:spcPct val="20000"/>
              </a:spcBef>
              <a:buChar char="–"/>
              <a:defRPr sz="2000">
                <a:solidFill>
                  <a:schemeClr val="accent2"/>
                </a:solidFill>
                <a:latin typeface="Arial" panose="020B0604020202020204" pitchFamily="34" charset="0"/>
                <a:ea typeface="仿宋_GB2312" panose="02010609030101010101" pitchFamily="1"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lgn="ctr">
              <a:buNone/>
            </a:pPr>
            <a:r>
              <a:rPr lang="en-US" altLang="zh-CN" sz="2800" b="1" dirty="0">
                <a:solidFill>
                  <a:srgbClr val="080808"/>
                </a:solidFill>
                <a:latin typeface="+mj-lt"/>
                <a:ea typeface="黑体" panose="02010609060101010101" pitchFamily="49" charset="-122"/>
                <a:cs typeface="微软雅黑" panose="020B0503020204020204" pitchFamily="34" charset="-122"/>
              </a:rPr>
              <a:t>B2C</a:t>
            </a:r>
            <a:r>
              <a:rPr lang="zh-CN" altLang="en-US" sz="2800" b="1" dirty="0">
                <a:latin typeface="+mj-lt"/>
                <a:ea typeface="黑体" panose="02010609060101010101" pitchFamily="49" charset="-122"/>
                <a:cs typeface="微软雅黑" panose="020B0503020204020204" pitchFamily="34" charset="-122"/>
              </a:rPr>
              <a:t>盈利模式 </a:t>
            </a:r>
            <a:endParaRPr lang="zh-CN" altLang="en-US" sz="2800" b="1" dirty="0">
              <a:latin typeface="+mj-lt"/>
              <a:ea typeface="黑体" panose="02010609060101010101" pitchFamily="49" charset="-122"/>
              <a:cs typeface="微软雅黑" panose="020B0503020204020204" pitchFamily="34" charset="-122"/>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2" presetClass="entr" presetSubtype="4" fill="hold" grpId="0" nodeType="afterEffect">
                                  <p:stCondLst>
                                    <p:cond delay="0"/>
                                  </p:stCondLst>
                                  <p:childTnLst>
                                    <p:set>
                                      <p:cBhvr>
                                        <p:cTn id="12" dur="1" fill="hold">
                                          <p:stCondLst>
                                            <p:cond delay="0"/>
                                          </p:stCondLst>
                                        </p:cTn>
                                        <p:tgtEl>
                                          <p:spTgt spid="21"/>
                                        </p:tgtEl>
                                        <p:attrNameLst>
                                          <p:attrName>style.visibility</p:attrName>
                                        </p:attrNameLst>
                                      </p:cBhvr>
                                      <p:to>
                                        <p:strVal val="visible"/>
                                      </p:to>
                                    </p:set>
                                    <p:anim calcmode="lin" valueType="num">
                                      <p:cBhvr additive="base">
                                        <p:cTn id="13" dur="500" fill="hold"/>
                                        <p:tgtEl>
                                          <p:spTgt spid="21"/>
                                        </p:tgtEl>
                                        <p:attrNameLst>
                                          <p:attrName>ppt_x</p:attrName>
                                        </p:attrNameLst>
                                      </p:cBhvr>
                                      <p:tavLst>
                                        <p:tav tm="0">
                                          <p:val>
                                            <p:strVal val="#ppt_x"/>
                                          </p:val>
                                        </p:tav>
                                        <p:tav tm="100000">
                                          <p:val>
                                            <p:strVal val="#ppt_x"/>
                                          </p:val>
                                        </p:tav>
                                      </p:tavLst>
                                    </p:anim>
                                    <p:anim calcmode="lin" valueType="num">
                                      <p:cBhvr additive="base">
                                        <p:cTn id="14" dur="500" fill="hold"/>
                                        <p:tgtEl>
                                          <p:spTgt spid="21"/>
                                        </p:tgtEl>
                                        <p:attrNameLst>
                                          <p:attrName>ppt_y</p:attrName>
                                        </p:attrNameLst>
                                      </p:cBhvr>
                                      <p:tavLst>
                                        <p:tav tm="0">
                                          <p:val>
                                            <p:strVal val="1+#ppt_h/2"/>
                                          </p:val>
                                        </p:tav>
                                        <p:tav tm="100000">
                                          <p:val>
                                            <p:strVal val="#ppt_y"/>
                                          </p:val>
                                        </p:tav>
                                      </p:tavLst>
                                    </p:anim>
                                  </p:childTnLst>
                                </p:cTn>
                              </p:par>
                            </p:childTnLst>
                          </p:cTn>
                        </p:par>
                        <p:par>
                          <p:cTn id="15" fill="hold">
                            <p:stCondLst>
                              <p:cond delay="1000"/>
                            </p:stCondLst>
                            <p:childTnLst>
                              <p:par>
                                <p:cTn id="16" presetID="22" presetClass="entr" presetSubtype="8" fill="hold" grpId="0" nodeType="after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wipe(left)">
                                      <p:cBhvr>
                                        <p:cTn id="18" dur="500"/>
                                        <p:tgtEl>
                                          <p:spTgt spid="14"/>
                                        </p:tgtEl>
                                      </p:cBhvr>
                                    </p:animEffect>
                                  </p:childTnLst>
                                </p:cTn>
                              </p:par>
                            </p:childTnLst>
                          </p:cTn>
                        </p:par>
                        <p:par>
                          <p:cTn id="19" fill="hold">
                            <p:stCondLst>
                              <p:cond delay="1500"/>
                            </p:stCondLst>
                            <p:childTnLst>
                              <p:par>
                                <p:cTn id="20" presetID="31" presetClass="entr" presetSubtype="0" fill="hold" grpId="0" nodeType="afterEffect">
                                  <p:stCondLst>
                                    <p:cond delay="0"/>
                                  </p:stCondLst>
                                  <p:childTnLst>
                                    <p:set>
                                      <p:cBhvr>
                                        <p:cTn id="21" dur="1" fill="hold">
                                          <p:stCondLst>
                                            <p:cond delay="0"/>
                                          </p:stCondLst>
                                        </p:cTn>
                                        <p:tgtEl>
                                          <p:spTgt spid="17"/>
                                        </p:tgtEl>
                                        <p:attrNameLst>
                                          <p:attrName>style.visibility</p:attrName>
                                        </p:attrNameLst>
                                      </p:cBhvr>
                                      <p:to>
                                        <p:strVal val="visible"/>
                                      </p:to>
                                    </p:set>
                                    <p:anim calcmode="lin" valueType="num">
                                      <p:cBhvr>
                                        <p:cTn id="22" dur="1000" fill="hold"/>
                                        <p:tgtEl>
                                          <p:spTgt spid="17"/>
                                        </p:tgtEl>
                                        <p:attrNameLst>
                                          <p:attrName>ppt_w</p:attrName>
                                        </p:attrNameLst>
                                      </p:cBhvr>
                                      <p:tavLst>
                                        <p:tav tm="0">
                                          <p:val>
                                            <p:fltVal val="0"/>
                                          </p:val>
                                        </p:tav>
                                        <p:tav tm="100000">
                                          <p:val>
                                            <p:strVal val="#ppt_w"/>
                                          </p:val>
                                        </p:tav>
                                      </p:tavLst>
                                    </p:anim>
                                    <p:anim calcmode="lin" valueType="num">
                                      <p:cBhvr>
                                        <p:cTn id="23" dur="1000" fill="hold"/>
                                        <p:tgtEl>
                                          <p:spTgt spid="17"/>
                                        </p:tgtEl>
                                        <p:attrNameLst>
                                          <p:attrName>ppt_h</p:attrName>
                                        </p:attrNameLst>
                                      </p:cBhvr>
                                      <p:tavLst>
                                        <p:tav tm="0">
                                          <p:val>
                                            <p:fltVal val="0"/>
                                          </p:val>
                                        </p:tav>
                                        <p:tav tm="100000">
                                          <p:val>
                                            <p:strVal val="#ppt_h"/>
                                          </p:val>
                                        </p:tav>
                                      </p:tavLst>
                                    </p:anim>
                                    <p:anim calcmode="lin" valueType="num">
                                      <p:cBhvr>
                                        <p:cTn id="24" dur="1000" fill="hold"/>
                                        <p:tgtEl>
                                          <p:spTgt spid="17"/>
                                        </p:tgtEl>
                                        <p:attrNameLst>
                                          <p:attrName>style.rotation</p:attrName>
                                        </p:attrNameLst>
                                      </p:cBhvr>
                                      <p:tavLst>
                                        <p:tav tm="0">
                                          <p:val>
                                            <p:fltVal val="90"/>
                                          </p:val>
                                        </p:tav>
                                        <p:tav tm="100000">
                                          <p:val>
                                            <p:fltVal val="0"/>
                                          </p:val>
                                        </p:tav>
                                      </p:tavLst>
                                    </p:anim>
                                    <p:animEffect transition="in" filter="fade">
                                      <p:cBhvr>
                                        <p:cTn id="25" dur="1000"/>
                                        <p:tgtEl>
                                          <p:spTgt spid="17"/>
                                        </p:tgtEl>
                                      </p:cBhvr>
                                    </p:animEffect>
                                  </p:childTnLst>
                                </p:cTn>
                              </p:par>
                            </p:childTnLst>
                          </p:cTn>
                        </p:par>
                        <p:par>
                          <p:cTn id="26" fill="hold">
                            <p:stCondLst>
                              <p:cond delay="2500"/>
                            </p:stCondLst>
                            <p:childTnLst>
                              <p:par>
                                <p:cTn id="27" presetID="22" presetClass="entr" presetSubtype="4" fill="hold" grpId="0" nodeType="after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wipe(down)">
                                      <p:cBhvr>
                                        <p:cTn id="29" dur="500"/>
                                        <p:tgtEl>
                                          <p:spTgt spid="13"/>
                                        </p:tgtEl>
                                      </p:cBhvr>
                                    </p:animEffect>
                                  </p:childTnLst>
                                </p:cTn>
                              </p:par>
                            </p:childTnLst>
                          </p:cTn>
                        </p:par>
                        <p:par>
                          <p:cTn id="30" fill="hold">
                            <p:stCondLst>
                              <p:cond delay="3000"/>
                            </p:stCondLst>
                            <p:childTnLst>
                              <p:par>
                                <p:cTn id="31" presetID="31" presetClass="entr" presetSubtype="0" fill="hold" grpId="0" nodeType="afterEffect">
                                  <p:stCondLst>
                                    <p:cond delay="0"/>
                                  </p:stCondLst>
                                  <p:childTnLst>
                                    <p:set>
                                      <p:cBhvr>
                                        <p:cTn id="32" dur="1" fill="hold">
                                          <p:stCondLst>
                                            <p:cond delay="0"/>
                                          </p:stCondLst>
                                        </p:cTn>
                                        <p:tgtEl>
                                          <p:spTgt spid="20"/>
                                        </p:tgtEl>
                                        <p:attrNameLst>
                                          <p:attrName>style.visibility</p:attrName>
                                        </p:attrNameLst>
                                      </p:cBhvr>
                                      <p:to>
                                        <p:strVal val="visible"/>
                                      </p:to>
                                    </p:set>
                                    <p:anim calcmode="lin" valueType="num">
                                      <p:cBhvr>
                                        <p:cTn id="33" dur="1000" fill="hold"/>
                                        <p:tgtEl>
                                          <p:spTgt spid="20"/>
                                        </p:tgtEl>
                                        <p:attrNameLst>
                                          <p:attrName>ppt_w</p:attrName>
                                        </p:attrNameLst>
                                      </p:cBhvr>
                                      <p:tavLst>
                                        <p:tav tm="0">
                                          <p:val>
                                            <p:fltVal val="0"/>
                                          </p:val>
                                        </p:tav>
                                        <p:tav tm="100000">
                                          <p:val>
                                            <p:strVal val="#ppt_w"/>
                                          </p:val>
                                        </p:tav>
                                      </p:tavLst>
                                    </p:anim>
                                    <p:anim calcmode="lin" valueType="num">
                                      <p:cBhvr>
                                        <p:cTn id="34" dur="1000" fill="hold"/>
                                        <p:tgtEl>
                                          <p:spTgt spid="20"/>
                                        </p:tgtEl>
                                        <p:attrNameLst>
                                          <p:attrName>ppt_h</p:attrName>
                                        </p:attrNameLst>
                                      </p:cBhvr>
                                      <p:tavLst>
                                        <p:tav tm="0">
                                          <p:val>
                                            <p:fltVal val="0"/>
                                          </p:val>
                                        </p:tav>
                                        <p:tav tm="100000">
                                          <p:val>
                                            <p:strVal val="#ppt_h"/>
                                          </p:val>
                                        </p:tav>
                                      </p:tavLst>
                                    </p:anim>
                                    <p:anim calcmode="lin" valueType="num">
                                      <p:cBhvr>
                                        <p:cTn id="35" dur="1000" fill="hold"/>
                                        <p:tgtEl>
                                          <p:spTgt spid="20"/>
                                        </p:tgtEl>
                                        <p:attrNameLst>
                                          <p:attrName>style.rotation</p:attrName>
                                        </p:attrNameLst>
                                      </p:cBhvr>
                                      <p:tavLst>
                                        <p:tav tm="0">
                                          <p:val>
                                            <p:fltVal val="90"/>
                                          </p:val>
                                        </p:tav>
                                        <p:tav tm="100000">
                                          <p:val>
                                            <p:fltVal val="0"/>
                                          </p:val>
                                        </p:tav>
                                      </p:tavLst>
                                    </p:anim>
                                    <p:animEffect transition="in" filter="fade">
                                      <p:cBhvr>
                                        <p:cTn id="36" dur="1000"/>
                                        <p:tgtEl>
                                          <p:spTgt spid="20"/>
                                        </p:tgtEl>
                                      </p:cBhvr>
                                    </p:animEffect>
                                  </p:childTnLst>
                                </p:cTn>
                              </p:par>
                            </p:childTnLst>
                          </p:cTn>
                        </p:par>
                        <p:par>
                          <p:cTn id="37" fill="hold">
                            <p:stCondLst>
                              <p:cond delay="4000"/>
                            </p:stCondLst>
                            <p:childTnLst>
                              <p:par>
                                <p:cTn id="38" presetID="22" presetClass="entr" presetSubtype="2" fill="hold" grpId="0" nodeType="afterEffect">
                                  <p:stCondLst>
                                    <p:cond delay="0"/>
                                  </p:stCondLst>
                                  <p:childTnLst>
                                    <p:set>
                                      <p:cBhvr>
                                        <p:cTn id="39" dur="1" fill="hold">
                                          <p:stCondLst>
                                            <p:cond delay="0"/>
                                          </p:stCondLst>
                                        </p:cTn>
                                        <p:tgtEl>
                                          <p:spTgt spid="15"/>
                                        </p:tgtEl>
                                        <p:attrNameLst>
                                          <p:attrName>style.visibility</p:attrName>
                                        </p:attrNameLst>
                                      </p:cBhvr>
                                      <p:to>
                                        <p:strVal val="visible"/>
                                      </p:to>
                                    </p:set>
                                    <p:animEffect transition="in" filter="wipe(right)">
                                      <p:cBhvr>
                                        <p:cTn id="40" dur="500"/>
                                        <p:tgtEl>
                                          <p:spTgt spid="15"/>
                                        </p:tgtEl>
                                      </p:cBhvr>
                                    </p:animEffect>
                                  </p:childTnLst>
                                </p:cTn>
                              </p:par>
                            </p:childTnLst>
                          </p:cTn>
                        </p:par>
                        <p:par>
                          <p:cTn id="41" fill="hold">
                            <p:stCondLst>
                              <p:cond delay="4500"/>
                            </p:stCondLst>
                            <p:childTnLst>
                              <p:par>
                                <p:cTn id="42" presetID="31" presetClass="entr" presetSubtype="0" fill="hold" grpId="0" nodeType="afterEffect">
                                  <p:stCondLst>
                                    <p:cond delay="0"/>
                                  </p:stCondLst>
                                  <p:childTnLst>
                                    <p:set>
                                      <p:cBhvr>
                                        <p:cTn id="43" dur="1" fill="hold">
                                          <p:stCondLst>
                                            <p:cond delay="0"/>
                                          </p:stCondLst>
                                        </p:cTn>
                                        <p:tgtEl>
                                          <p:spTgt spid="19"/>
                                        </p:tgtEl>
                                        <p:attrNameLst>
                                          <p:attrName>style.visibility</p:attrName>
                                        </p:attrNameLst>
                                      </p:cBhvr>
                                      <p:to>
                                        <p:strVal val="visible"/>
                                      </p:to>
                                    </p:set>
                                    <p:anim calcmode="lin" valueType="num">
                                      <p:cBhvr>
                                        <p:cTn id="44" dur="1000" fill="hold"/>
                                        <p:tgtEl>
                                          <p:spTgt spid="19"/>
                                        </p:tgtEl>
                                        <p:attrNameLst>
                                          <p:attrName>ppt_w</p:attrName>
                                        </p:attrNameLst>
                                      </p:cBhvr>
                                      <p:tavLst>
                                        <p:tav tm="0">
                                          <p:val>
                                            <p:fltVal val="0"/>
                                          </p:val>
                                        </p:tav>
                                        <p:tav tm="100000">
                                          <p:val>
                                            <p:strVal val="#ppt_w"/>
                                          </p:val>
                                        </p:tav>
                                      </p:tavLst>
                                    </p:anim>
                                    <p:anim calcmode="lin" valueType="num">
                                      <p:cBhvr>
                                        <p:cTn id="45" dur="1000" fill="hold"/>
                                        <p:tgtEl>
                                          <p:spTgt spid="19"/>
                                        </p:tgtEl>
                                        <p:attrNameLst>
                                          <p:attrName>ppt_h</p:attrName>
                                        </p:attrNameLst>
                                      </p:cBhvr>
                                      <p:tavLst>
                                        <p:tav tm="0">
                                          <p:val>
                                            <p:fltVal val="0"/>
                                          </p:val>
                                        </p:tav>
                                        <p:tav tm="100000">
                                          <p:val>
                                            <p:strVal val="#ppt_h"/>
                                          </p:val>
                                        </p:tav>
                                      </p:tavLst>
                                    </p:anim>
                                    <p:anim calcmode="lin" valueType="num">
                                      <p:cBhvr>
                                        <p:cTn id="46" dur="1000" fill="hold"/>
                                        <p:tgtEl>
                                          <p:spTgt spid="19"/>
                                        </p:tgtEl>
                                        <p:attrNameLst>
                                          <p:attrName>style.rotation</p:attrName>
                                        </p:attrNameLst>
                                      </p:cBhvr>
                                      <p:tavLst>
                                        <p:tav tm="0">
                                          <p:val>
                                            <p:fltVal val="90"/>
                                          </p:val>
                                        </p:tav>
                                        <p:tav tm="100000">
                                          <p:val>
                                            <p:fltVal val="0"/>
                                          </p:val>
                                        </p:tav>
                                      </p:tavLst>
                                    </p:anim>
                                    <p:animEffect transition="in" filter="fade">
                                      <p:cBhvr>
                                        <p:cTn id="47" dur="1000"/>
                                        <p:tgtEl>
                                          <p:spTgt spid="19"/>
                                        </p:tgtEl>
                                      </p:cBhvr>
                                    </p:animEffect>
                                  </p:childTnLst>
                                </p:cTn>
                              </p:par>
                            </p:childTnLst>
                          </p:cTn>
                        </p:par>
                        <p:par>
                          <p:cTn id="48" fill="hold">
                            <p:stCondLst>
                              <p:cond delay="5500"/>
                            </p:stCondLst>
                            <p:childTnLst>
                              <p:par>
                                <p:cTn id="49" presetID="22" presetClass="entr" presetSubtype="1" fill="hold" grpId="0" nodeType="afterEffect">
                                  <p:stCondLst>
                                    <p:cond delay="0"/>
                                  </p:stCondLst>
                                  <p:childTnLst>
                                    <p:set>
                                      <p:cBhvr>
                                        <p:cTn id="50" dur="1" fill="hold">
                                          <p:stCondLst>
                                            <p:cond delay="0"/>
                                          </p:stCondLst>
                                        </p:cTn>
                                        <p:tgtEl>
                                          <p:spTgt spid="16"/>
                                        </p:tgtEl>
                                        <p:attrNameLst>
                                          <p:attrName>style.visibility</p:attrName>
                                        </p:attrNameLst>
                                      </p:cBhvr>
                                      <p:to>
                                        <p:strVal val="visible"/>
                                      </p:to>
                                    </p:set>
                                    <p:animEffect transition="in" filter="wipe(up)">
                                      <p:cBhvr>
                                        <p:cTn id="51" dur="500"/>
                                        <p:tgtEl>
                                          <p:spTgt spid="16"/>
                                        </p:tgtEl>
                                      </p:cBhvr>
                                    </p:animEffect>
                                  </p:childTnLst>
                                </p:cTn>
                              </p:par>
                            </p:childTnLst>
                          </p:cTn>
                        </p:par>
                        <p:par>
                          <p:cTn id="52" fill="hold">
                            <p:stCondLst>
                              <p:cond delay="6000"/>
                            </p:stCondLst>
                            <p:childTnLst>
                              <p:par>
                                <p:cTn id="53" presetID="31" presetClass="entr" presetSubtype="0" fill="hold" grpId="0" nodeType="afterEffect">
                                  <p:stCondLst>
                                    <p:cond delay="0"/>
                                  </p:stCondLst>
                                  <p:childTnLst>
                                    <p:set>
                                      <p:cBhvr>
                                        <p:cTn id="54" dur="1" fill="hold">
                                          <p:stCondLst>
                                            <p:cond delay="0"/>
                                          </p:stCondLst>
                                        </p:cTn>
                                        <p:tgtEl>
                                          <p:spTgt spid="18"/>
                                        </p:tgtEl>
                                        <p:attrNameLst>
                                          <p:attrName>style.visibility</p:attrName>
                                        </p:attrNameLst>
                                      </p:cBhvr>
                                      <p:to>
                                        <p:strVal val="visible"/>
                                      </p:to>
                                    </p:set>
                                    <p:anim calcmode="lin" valueType="num">
                                      <p:cBhvr>
                                        <p:cTn id="55" dur="1000" fill="hold"/>
                                        <p:tgtEl>
                                          <p:spTgt spid="18"/>
                                        </p:tgtEl>
                                        <p:attrNameLst>
                                          <p:attrName>ppt_w</p:attrName>
                                        </p:attrNameLst>
                                      </p:cBhvr>
                                      <p:tavLst>
                                        <p:tav tm="0">
                                          <p:val>
                                            <p:fltVal val="0"/>
                                          </p:val>
                                        </p:tav>
                                        <p:tav tm="100000">
                                          <p:val>
                                            <p:strVal val="#ppt_w"/>
                                          </p:val>
                                        </p:tav>
                                      </p:tavLst>
                                    </p:anim>
                                    <p:anim calcmode="lin" valueType="num">
                                      <p:cBhvr>
                                        <p:cTn id="56" dur="1000" fill="hold"/>
                                        <p:tgtEl>
                                          <p:spTgt spid="18"/>
                                        </p:tgtEl>
                                        <p:attrNameLst>
                                          <p:attrName>ppt_h</p:attrName>
                                        </p:attrNameLst>
                                      </p:cBhvr>
                                      <p:tavLst>
                                        <p:tav tm="0">
                                          <p:val>
                                            <p:fltVal val="0"/>
                                          </p:val>
                                        </p:tav>
                                        <p:tav tm="100000">
                                          <p:val>
                                            <p:strVal val="#ppt_h"/>
                                          </p:val>
                                        </p:tav>
                                      </p:tavLst>
                                    </p:anim>
                                    <p:anim calcmode="lin" valueType="num">
                                      <p:cBhvr>
                                        <p:cTn id="57" dur="1000" fill="hold"/>
                                        <p:tgtEl>
                                          <p:spTgt spid="18"/>
                                        </p:tgtEl>
                                        <p:attrNameLst>
                                          <p:attrName>style.rotation</p:attrName>
                                        </p:attrNameLst>
                                      </p:cBhvr>
                                      <p:tavLst>
                                        <p:tav tm="0">
                                          <p:val>
                                            <p:fltVal val="90"/>
                                          </p:val>
                                        </p:tav>
                                        <p:tav tm="100000">
                                          <p:val>
                                            <p:fltVal val="0"/>
                                          </p:val>
                                        </p:tav>
                                      </p:tavLst>
                                    </p:anim>
                                    <p:animEffect transition="in" filter="fade">
                                      <p:cBhvr>
                                        <p:cTn id="58" dur="1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3" grpId="0" animBg="1"/>
      <p:bldP spid="14" grpId="0" animBg="1"/>
      <p:bldP spid="15" grpId="0" animBg="1"/>
      <p:bldP spid="16" grpId="0" animBg="1"/>
      <p:bldP spid="17" grpId="0" autoUpdateAnimBg="0"/>
      <p:bldP spid="18" grpId="0" autoUpdateAnimBg="0"/>
      <p:bldP spid="19" grpId="0" autoUpdateAnimBg="0"/>
      <p:bldP spid="20" grpId="0" autoUpdateAnimBg="0"/>
      <p:bldP spid="21" grpId="0" autoUpdateAnimBg="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552705" y="764704"/>
            <a:ext cx="11091351" cy="5691879"/>
          </a:xfrm>
          <a:prstGeom prst="rect">
            <a:avLst/>
          </a:prstGeom>
          <a:noFill/>
        </p:spPr>
        <p:txBody>
          <a:bodyPr wrap="square" rtlCol="0" anchor="t">
            <a:spAutoFit/>
          </a:bodyPr>
          <a:lstStyle/>
          <a:p>
            <a:pPr algn="ctr">
              <a:lnSpc>
                <a:spcPct val="130000"/>
              </a:lnSpc>
              <a:spcBef>
                <a:spcPts val="1000"/>
              </a:spcBef>
            </a:pPr>
            <a:r>
              <a:rPr lang="zh-CN" altLang="en-US" sz="3200" dirty="0">
                <a:solidFill>
                  <a:srgbClr val="0070C0"/>
                </a:solidFill>
                <a:latin typeface="方正大黑简体" panose="03000509000000000000" pitchFamily="65" charset="-122"/>
                <a:ea typeface="方正大黑简体" panose="03000509000000000000" pitchFamily="65" charset="-122"/>
                <a:cs typeface="+mn-ea"/>
              </a:rPr>
              <a:t>天猫的收费模式</a:t>
            </a:r>
            <a:endParaRPr lang="en-US" altLang="zh-CN" sz="3200" dirty="0">
              <a:solidFill>
                <a:srgbClr val="0070C0"/>
              </a:solidFill>
              <a:latin typeface="方正大黑简体" panose="03000509000000000000" pitchFamily="65" charset="-122"/>
              <a:ea typeface="方正大黑简体" panose="03000509000000000000" pitchFamily="65" charset="-122"/>
              <a:cs typeface="+mn-ea"/>
            </a:endParaRPr>
          </a:p>
          <a:p>
            <a:pPr indent="612140" algn="just">
              <a:lnSpc>
                <a:spcPct val="120000"/>
              </a:lnSpc>
              <a:spcBef>
                <a:spcPts val="1000"/>
              </a:spcBef>
            </a:pPr>
            <a:r>
              <a:rPr lang="zh-CN" altLang="en-US" sz="2400" dirty="0">
                <a:solidFill>
                  <a:schemeClr val="accent2"/>
                </a:solidFill>
                <a:latin typeface="+mj-lt"/>
                <a:ea typeface="黑体" panose="02010609060101010101" pitchFamily="49" charset="-122"/>
                <a:cs typeface="+mn-ea"/>
              </a:rPr>
              <a:t>天猫店铺的常规费用分为保证金、软件服务年费和实时划扣的软件服务费（佣金）。保证金：品牌旗舰店、品牌专卖店一般为</a:t>
            </a:r>
            <a:r>
              <a:rPr lang="en-US" altLang="zh-CN" sz="2400" dirty="0">
                <a:solidFill>
                  <a:schemeClr val="accent2"/>
                </a:solidFill>
                <a:latin typeface="+mj-lt"/>
                <a:ea typeface="黑体" panose="02010609060101010101" pitchFamily="49" charset="-122"/>
                <a:cs typeface="+mn-ea"/>
              </a:rPr>
              <a:t>5</a:t>
            </a:r>
            <a:r>
              <a:rPr lang="zh-CN" altLang="en-US" sz="2400" dirty="0">
                <a:solidFill>
                  <a:schemeClr val="accent2"/>
                </a:solidFill>
                <a:latin typeface="+mj-lt"/>
                <a:ea typeface="黑体" panose="02010609060101010101" pitchFamily="49" charset="-122"/>
                <a:cs typeface="+mn-ea"/>
              </a:rPr>
              <a:t>万元（带有</a:t>
            </a:r>
            <a:r>
              <a:rPr lang="en-US" altLang="zh-CN" sz="2400" dirty="0">
                <a:solidFill>
                  <a:schemeClr val="accent2"/>
                </a:solidFill>
                <a:latin typeface="+mj-lt"/>
                <a:ea typeface="黑体" panose="02010609060101010101" pitchFamily="49" charset="-122"/>
                <a:cs typeface="+mn-ea"/>
              </a:rPr>
              <a:t>R </a:t>
            </a:r>
            <a:r>
              <a:rPr lang="zh-CN" altLang="en-US" sz="2400" dirty="0">
                <a:solidFill>
                  <a:schemeClr val="accent2"/>
                </a:solidFill>
                <a:latin typeface="+mj-lt"/>
                <a:ea typeface="黑体" panose="02010609060101010101" pitchFamily="49" charset="-122"/>
                <a:cs typeface="+mn-ea"/>
              </a:rPr>
              <a:t>标志）和</a:t>
            </a:r>
            <a:r>
              <a:rPr lang="en-US" altLang="zh-CN" sz="2400" dirty="0">
                <a:solidFill>
                  <a:schemeClr val="accent2"/>
                </a:solidFill>
                <a:latin typeface="+mj-lt"/>
                <a:ea typeface="黑体" panose="02010609060101010101" pitchFamily="49" charset="-122"/>
                <a:cs typeface="+mn-ea"/>
              </a:rPr>
              <a:t>10</a:t>
            </a:r>
            <a:r>
              <a:rPr lang="zh-CN" altLang="en-US" sz="2400" dirty="0">
                <a:solidFill>
                  <a:schemeClr val="accent2"/>
                </a:solidFill>
                <a:latin typeface="+mj-lt"/>
                <a:ea typeface="黑体" panose="02010609060101010101" pitchFamily="49" charset="-122"/>
                <a:cs typeface="+mn-ea"/>
              </a:rPr>
              <a:t>万元（带有</a:t>
            </a:r>
            <a:r>
              <a:rPr lang="en-US" altLang="zh-CN" sz="2400" dirty="0">
                <a:solidFill>
                  <a:schemeClr val="accent2"/>
                </a:solidFill>
                <a:latin typeface="+mj-lt"/>
                <a:ea typeface="黑体" panose="02010609060101010101" pitchFamily="49" charset="-122"/>
                <a:cs typeface="+mn-ea"/>
              </a:rPr>
              <a:t>TM </a:t>
            </a:r>
            <a:r>
              <a:rPr lang="zh-CN" altLang="en-US" sz="2400" dirty="0">
                <a:solidFill>
                  <a:schemeClr val="accent2"/>
                </a:solidFill>
                <a:latin typeface="+mj-lt"/>
                <a:ea typeface="黑体" panose="02010609060101010101" pitchFamily="49" charset="-122"/>
                <a:cs typeface="+mn-ea"/>
              </a:rPr>
              <a:t>标志）；专营店一般为</a:t>
            </a:r>
            <a:r>
              <a:rPr lang="en-US" altLang="zh-CN" sz="2400" dirty="0">
                <a:solidFill>
                  <a:schemeClr val="accent2"/>
                </a:solidFill>
                <a:latin typeface="+mj-lt"/>
                <a:ea typeface="黑体" panose="02010609060101010101" pitchFamily="49" charset="-122"/>
                <a:cs typeface="+mn-ea"/>
              </a:rPr>
              <a:t>10</a:t>
            </a:r>
            <a:r>
              <a:rPr lang="zh-CN" altLang="en-US" sz="2400" dirty="0">
                <a:solidFill>
                  <a:schemeClr val="accent2"/>
                </a:solidFill>
                <a:latin typeface="+mj-lt"/>
                <a:ea typeface="黑体" panose="02010609060101010101" pitchFamily="49" charset="-122"/>
                <a:cs typeface="+mn-ea"/>
              </a:rPr>
              <a:t>万元（带有</a:t>
            </a:r>
            <a:r>
              <a:rPr lang="en-US" altLang="zh-CN" sz="2400" dirty="0">
                <a:solidFill>
                  <a:schemeClr val="accent2"/>
                </a:solidFill>
                <a:latin typeface="+mj-lt"/>
                <a:ea typeface="黑体" panose="02010609060101010101" pitchFamily="49" charset="-122"/>
                <a:cs typeface="+mn-ea"/>
              </a:rPr>
              <a:t>R</a:t>
            </a:r>
            <a:r>
              <a:rPr lang="zh-CN" altLang="en-US" sz="2400" dirty="0">
                <a:solidFill>
                  <a:schemeClr val="accent2"/>
                </a:solidFill>
                <a:latin typeface="+mj-lt"/>
                <a:ea typeface="黑体" panose="02010609060101010101" pitchFamily="49" charset="-122"/>
                <a:cs typeface="+mn-ea"/>
              </a:rPr>
              <a:t>标志）和</a:t>
            </a:r>
            <a:r>
              <a:rPr lang="en-US" altLang="zh-CN" sz="2400" dirty="0">
                <a:solidFill>
                  <a:schemeClr val="accent2"/>
                </a:solidFill>
                <a:latin typeface="+mj-lt"/>
                <a:ea typeface="黑体" panose="02010609060101010101" pitchFamily="49" charset="-122"/>
                <a:cs typeface="+mn-ea"/>
              </a:rPr>
              <a:t>15</a:t>
            </a:r>
            <a:r>
              <a:rPr lang="zh-CN" altLang="en-US" sz="2400" dirty="0">
                <a:solidFill>
                  <a:schemeClr val="accent2"/>
                </a:solidFill>
                <a:latin typeface="+mj-lt"/>
                <a:ea typeface="黑体" panose="02010609060101010101" pitchFamily="49" charset="-122"/>
                <a:cs typeface="+mn-ea"/>
              </a:rPr>
              <a:t>万元（带有</a:t>
            </a:r>
            <a:r>
              <a:rPr lang="en-US" altLang="zh-CN" sz="2400" dirty="0">
                <a:solidFill>
                  <a:schemeClr val="accent2"/>
                </a:solidFill>
                <a:latin typeface="+mj-lt"/>
                <a:ea typeface="黑体" panose="02010609060101010101" pitchFamily="49" charset="-122"/>
                <a:cs typeface="+mn-ea"/>
              </a:rPr>
              <a:t>TM</a:t>
            </a:r>
            <a:r>
              <a:rPr lang="zh-CN" altLang="en-US" sz="2400" dirty="0">
                <a:solidFill>
                  <a:schemeClr val="accent2"/>
                </a:solidFill>
                <a:latin typeface="+mj-lt"/>
                <a:ea typeface="黑体" panose="02010609060101010101" pitchFamily="49" charset="-122"/>
                <a:cs typeface="+mn-ea"/>
              </a:rPr>
              <a:t>标志）；卖场型旗舰店一般为</a:t>
            </a:r>
            <a:r>
              <a:rPr lang="en-US" altLang="zh-CN" sz="2400" dirty="0">
                <a:solidFill>
                  <a:schemeClr val="accent2"/>
                </a:solidFill>
                <a:latin typeface="+mj-lt"/>
                <a:ea typeface="黑体" panose="02010609060101010101" pitchFamily="49" charset="-122"/>
                <a:cs typeface="+mn-ea"/>
              </a:rPr>
              <a:t>15</a:t>
            </a:r>
            <a:r>
              <a:rPr lang="zh-CN" altLang="en-US" sz="2400" dirty="0">
                <a:solidFill>
                  <a:schemeClr val="accent2"/>
                </a:solidFill>
                <a:latin typeface="+mj-lt"/>
                <a:ea typeface="黑体" panose="02010609060101010101" pitchFamily="49" charset="-122"/>
                <a:cs typeface="+mn-ea"/>
              </a:rPr>
              <a:t>万元。其中</a:t>
            </a:r>
            <a:r>
              <a:rPr lang="en-US" altLang="zh-CN" sz="2400" dirty="0">
                <a:solidFill>
                  <a:schemeClr val="accent2"/>
                </a:solidFill>
                <a:latin typeface="+mj-lt"/>
                <a:ea typeface="黑体" panose="02010609060101010101" pitchFamily="49" charset="-122"/>
                <a:cs typeface="+mn-ea"/>
              </a:rPr>
              <a:t>R</a:t>
            </a:r>
            <a:r>
              <a:rPr lang="zh-CN" altLang="en-US" sz="2400" dirty="0">
                <a:solidFill>
                  <a:schemeClr val="accent2"/>
                </a:solidFill>
                <a:latin typeface="+mj-lt"/>
                <a:ea typeface="黑体" panose="02010609060101010101" pitchFamily="49" charset="-122"/>
                <a:cs typeface="+mn-ea"/>
              </a:rPr>
              <a:t>（</a:t>
            </a:r>
            <a:r>
              <a:rPr lang="en-US" altLang="zh-CN" sz="2400" dirty="0">
                <a:solidFill>
                  <a:schemeClr val="accent2"/>
                </a:solidFill>
                <a:latin typeface="+mj-lt"/>
                <a:ea typeface="黑体" panose="02010609060101010101" pitchFamily="49" charset="-122"/>
                <a:cs typeface="+mn-ea"/>
              </a:rPr>
              <a:t>Register</a:t>
            </a:r>
            <a:r>
              <a:rPr lang="zh-CN" altLang="en-US" sz="2400" dirty="0">
                <a:solidFill>
                  <a:schemeClr val="accent2"/>
                </a:solidFill>
                <a:latin typeface="+mj-lt"/>
                <a:ea typeface="黑体" panose="02010609060101010101" pitchFamily="49" charset="-122"/>
                <a:cs typeface="+mn-ea"/>
              </a:rPr>
              <a:t>）是注册商标的标志；</a:t>
            </a:r>
            <a:r>
              <a:rPr lang="en-US" altLang="zh-CN" sz="2400" dirty="0">
                <a:solidFill>
                  <a:schemeClr val="accent2"/>
                </a:solidFill>
                <a:latin typeface="+mj-lt"/>
                <a:ea typeface="黑体" panose="02010609060101010101" pitchFamily="49" charset="-122"/>
                <a:cs typeface="+mn-ea"/>
              </a:rPr>
              <a:t>TM</a:t>
            </a:r>
            <a:r>
              <a:rPr lang="zh-CN" altLang="en-US" sz="2400" dirty="0">
                <a:solidFill>
                  <a:schemeClr val="accent2"/>
                </a:solidFill>
                <a:latin typeface="+mj-lt"/>
                <a:ea typeface="黑体" panose="02010609060101010101" pitchFamily="49" charset="-122"/>
                <a:cs typeface="+mn-ea"/>
              </a:rPr>
              <a:t>（</a:t>
            </a:r>
            <a:r>
              <a:rPr lang="en-US" altLang="zh-CN" sz="2400" dirty="0">
                <a:solidFill>
                  <a:schemeClr val="accent2"/>
                </a:solidFill>
                <a:latin typeface="+mj-lt"/>
                <a:ea typeface="黑体" panose="02010609060101010101" pitchFamily="49" charset="-122"/>
                <a:cs typeface="+mn-ea"/>
              </a:rPr>
              <a:t>Trademark</a:t>
            </a:r>
            <a:r>
              <a:rPr lang="zh-CN" altLang="en-US" sz="2400" dirty="0">
                <a:solidFill>
                  <a:schemeClr val="accent2"/>
                </a:solidFill>
                <a:latin typeface="+mj-lt"/>
                <a:ea typeface="黑体" panose="02010609060101010101" pitchFamily="49" charset="-122"/>
                <a:cs typeface="+mn-ea"/>
              </a:rPr>
              <a:t>）是国家知识产权局已下发</a:t>
            </a:r>
            <a:r>
              <a:rPr lang="en-US" altLang="zh-CN" sz="2400" dirty="0">
                <a:solidFill>
                  <a:schemeClr val="accent2"/>
                </a:solidFill>
                <a:latin typeface="+mj-lt"/>
                <a:ea typeface="黑体" panose="02010609060101010101" pitchFamily="49" charset="-122"/>
                <a:cs typeface="+mn-ea"/>
              </a:rPr>
              <a:t>《</a:t>
            </a:r>
            <a:r>
              <a:rPr lang="zh-CN" altLang="en-US" sz="2400" dirty="0">
                <a:solidFill>
                  <a:schemeClr val="accent2"/>
                </a:solidFill>
                <a:latin typeface="+mj-lt"/>
                <a:ea typeface="黑体" panose="02010609060101010101" pitchFamily="49" charset="-122"/>
                <a:cs typeface="+mn-ea"/>
              </a:rPr>
              <a:t>注册申请受理通知书</a:t>
            </a:r>
            <a:r>
              <a:rPr lang="en-US" altLang="zh-CN" sz="2400" dirty="0">
                <a:solidFill>
                  <a:schemeClr val="accent2"/>
                </a:solidFill>
                <a:latin typeface="+mj-lt"/>
                <a:ea typeface="黑体" panose="02010609060101010101" pitchFamily="49" charset="-122"/>
                <a:cs typeface="+mn-ea"/>
              </a:rPr>
              <a:t>》</a:t>
            </a:r>
            <a:r>
              <a:rPr lang="zh-CN" altLang="en-US" sz="2400" dirty="0">
                <a:solidFill>
                  <a:schemeClr val="accent2"/>
                </a:solidFill>
                <a:latin typeface="+mj-lt"/>
                <a:ea typeface="黑体" panose="02010609060101010101" pitchFamily="49" charset="-122"/>
                <a:cs typeface="+mn-ea"/>
              </a:rPr>
              <a:t>的标志。软件服务年费的金额以一级类目为参照，分为每年</a:t>
            </a:r>
            <a:r>
              <a:rPr lang="en-US" altLang="zh-CN" sz="2400" dirty="0">
                <a:solidFill>
                  <a:schemeClr val="accent2"/>
                </a:solidFill>
                <a:latin typeface="+mj-lt"/>
                <a:ea typeface="黑体" panose="02010609060101010101" pitchFamily="49" charset="-122"/>
                <a:cs typeface="+mn-ea"/>
              </a:rPr>
              <a:t>3</a:t>
            </a:r>
            <a:r>
              <a:rPr lang="zh-CN" altLang="en-US" sz="2400" dirty="0">
                <a:solidFill>
                  <a:schemeClr val="accent2"/>
                </a:solidFill>
                <a:latin typeface="+mj-lt"/>
                <a:ea typeface="黑体" panose="02010609060101010101" pitchFamily="49" charset="-122"/>
                <a:cs typeface="+mn-ea"/>
              </a:rPr>
              <a:t>万元和</a:t>
            </a:r>
            <a:r>
              <a:rPr lang="en-US" altLang="zh-CN" sz="2400" dirty="0">
                <a:solidFill>
                  <a:schemeClr val="accent2"/>
                </a:solidFill>
                <a:latin typeface="+mj-lt"/>
                <a:ea typeface="黑体" panose="02010609060101010101" pitchFamily="49" charset="-122"/>
                <a:cs typeface="+mn-ea"/>
              </a:rPr>
              <a:t>6</a:t>
            </a:r>
            <a:r>
              <a:rPr lang="zh-CN" altLang="en-US" sz="2400" dirty="0">
                <a:solidFill>
                  <a:schemeClr val="accent2"/>
                </a:solidFill>
                <a:latin typeface="+mj-lt"/>
                <a:ea typeface="黑体" panose="02010609060101010101" pitchFamily="49" charset="-122"/>
                <a:cs typeface="+mn-ea"/>
              </a:rPr>
              <a:t>万元，在达到天猫“基础服务考核分”的前提下，天猫对软件服务年费有条件地向商家给予商业折扣，折扣比例为年费的</a:t>
            </a:r>
            <a:r>
              <a:rPr lang="en-US" altLang="zh-CN" sz="2400" dirty="0">
                <a:solidFill>
                  <a:schemeClr val="accent2"/>
                </a:solidFill>
                <a:latin typeface="+mj-lt"/>
                <a:ea typeface="黑体" panose="02010609060101010101" pitchFamily="49" charset="-122"/>
                <a:cs typeface="+mn-ea"/>
              </a:rPr>
              <a:t>50% </a:t>
            </a:r>
            <a:r>
              <a:rPr lang="zh-CN" altLang="en-US" sz="2400" dirty="0">
                <a:solidFill>
                  <a:schemeClr val="accent2"/>
                </a:solidFill>
                <a:latin typeface="+mj-lt"/>
                <a:ea typeface="黑体" panose="02010609060101010101" pitchFamily="49" charset="-122"/>
                <a:cs typeface="+mn-ea"/>
              </a:rPr>
              <a:t>和</a:t>
            </a:r>
            <a:r>
              <a:rPr lang="en-US" altLang="zh-CN" sz="2400" dirty="0">
                <a:solidFill>
                  <a:schemeClr val="accent2"/>
                </a:solidFill>
                <a:latin typeface="+mj-lt"/>
                <a:ea typeface="黑体" panose="02010609060101010101" pitchFamily="49" charset="-122"/>
                <a:cs typeface="+mn-ea"/>
              </a:rPr>
              <a:t>100%</a:t>
            </a:r>
            <a:r>
              <a:rPr lang="zh-CN" altLang="en-US" sz="2400" dirty="0">
                <a:solidFill>
                  <a:schemeClr val="accent2"/>
                </a:solidFill>
                <a:latin typeface="+mj-lt"/>
                <a:ea typeface="黑体" panose="02010609060101010101" pitchFamily="49" charset="-122"/>
                <a:cs typeface="+mn-ea"/>
              </a:rPr>
              <a:t>两档，不同类目折扣不同，如男装年销售额满</a:t>
            </a:r>
            <a:r>
              <a:rPr lang="en-US" altLang="zh-CN" sz="2400" dirty="0">
                <a:solidFill>
                  <a:schemeClr val="accent2"/>
                </a:solidFill>
                <a:latin typeface="+mj-lt"/>
                <a:ea typeface="黑体" panose="02010609060101010101" pitchFamily="49" charset="-122"/>
                <a:cs typeface="+mn-ea"/>
              </a:rPr>
              <a:t>36</a:t>
            </a:r>
            <a:r>
              <a:rPr lang="zh-CN" altLang="en-US" sz="2400" dirty="0">
                <a:solidFill>
                  <a:schemeClr val="accent2"/>
                </a:solidFill>
                <a:latin typeface="+mj-lt"/>
                <a:ea typeface="黑体" panose="02010609060101010101" pitchFamily="49" charset="-122"/>
                <a:cs typeface="+mn-ea"/>
              </a:rPr>
              <a:t>万元折扣为</a:t>
            </a:r>
            <a:r>
              <a:rPr lang="en-US" altLang="zh-CN" sz="2400" dirty="0">
                <a:solidFill>
                  <a:schemeClr val="accent2"/>
                </a:solidFill>
                <a:latin typeface="+mj-lt"/>
                <a:ea typeface="黑体" panose="02010609060101010101" pitchFamily="49" charset="-122"/>
                <a:cs typeface="+mn-ea"/>
              </a:rPr>
              <a:t>50%</a:t>
            </a:r>
            <a:r>
              <a:rPr lang="zh-CN" altLang="en-US" sz="2400" dirty="0">
                <a:solidFill>
                  <a:schemeClr val="accent2"/>
                </a:solidFill>
                <a:latin typeface="+mj-lt"/>
                <a:ea typeface="黑体" panose="02010609060101010101" pitchFamily="49" charset="-122"/>
                <a:cs typeface="+mn-ea"/>
              </a:rPr>
              <a:t>，年销售额满</a:t>
            </a:r>
            <a:r>
              <a:rPr lang="en-US" altLang="zh-CN" sz="2400" dirty="0">
                <a:solidFill>
                  <a:schemeClr val="accent2"/>
                </a:solidFill>
                <a:latin typeface="+mj-lt"/>
                <a:ea typeface="黑体" panose="02010609060101010101" pitchFamily="49" charset="-122"/>
                <a:cs typeface="+mn-ea"/>
              </a:rPr>
              <a:t>120</a:t>
            </a:r>
            <a:r>
              <a:rPr lang="zh-CN" altLang="en-US" sz="2400" dirty="0">
                <a:solidFill>
                  <a:schemeClr val="accent2"/>
                </a:solidFill>
                <a:latin typeface="+mj-lt"/>
                <a:ea typeface="黑体" panose="02010609060101010101" pitchFamily="49" charset="-122"/>
                <a:cs typeface="+mn-ea"/>
              </a:rPr>
              <a:t>万元折扣为</a:t>
            </a:r>
            <a:r>
              <a:rPr lang="en-US" altLang="zh-CN" sz="2400" dirty="0">
                <a:solidFill>
                  <a:schemeClr val="accent2"/>
                </a:solidFill>
                <a:latin typeface="+mj-lt"/>
                <a:ea typeface="黑体" panose="02010609060101010101" pitchFamily="49" charset="-122"/>
                <a:cs typeface="+mn-ea"/>
              </a:rPr>
              <a:t>100%</a:t>
            </a:r>
            <a:r>
              <a:rPr lang="zh-CN" altLang="en-US" sz="2400" dirty="0">
                <a:solidFill>
                  <a:schemeClr val="accent2"/>
                </a:solidFill>
                <a:latin typeface="+mj-lt"/>
                <a:ea typeface="黑体" panose="02010609060101010101" pitchFamily="49" charset="-122"/>
                <a:cs typeface="+mn-ea"/>
              </a:rPr>
              <a:t>。实时划扣的软件服务费费率是按照实际交易的价格乘以一定百分比（不包含运费）得出的，各个类目的佣金不一样，具体要看天猫类目对应的佣金比例。</a:t>
            </a:r>
            <a:endParaRPr lang="zh-CN" altLang="en-US" sz="2400" dirty="0">
              <a:solidFill>
                <a:schemeClr val="accent2"/>
              </a:solidFill>
              <a:latin typeface="+mj-lt"/>
              <a:ea typeface="黑体" panose="02010609060101010101" pitchFamily="49" charset="-122"/>
              <a:cs typeface="+mn-ea"/>
            </a:endParaRPr>
          </a:p>
        </p:txBody>
      </p:sp>
    </p:spTree>
  </p:cSld>
  <p:clrMapOvr>
    <a:masterClrMapping/>
  </p:clrMapOvr>
  <p:transition spd="slow">
    <p:push dir="u"/>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623652" y="1772816"/>
            <a:ext cx="10949457" cy="2567306"/>
          </a:xfrm>
          <a:prstGeom prst="rect">
            <a:avLst/>
          </a:prstGeom>
          <a:noFill/>
        </p:spPr>
        <p:txBody>
          <a:bodyPr wrap="square" rtlCol="0" anchor="t">
            <a:spAutoFit/>
          </a:bodyPr>
          <a:lstStyle/>
          <a:p>
            <a:pPr>
              <a:lnSpc>
                <a:spcPct val="130000"/>
              </a:lnSpc>
              <a:spcBef>
                <a:spcPts val="1000"/>
              </a:spcBef>
            </a:pPr>
            <a:r>
              <a:rPr lang="zh-CN" altLang="en-US" sz="3000" b="1" dirty="0">
                <a:solidFill>
                  <a:srgbClr val="C00000"/>
                </a:solidFill>
                <a:latin typeface="+mj-lt"/>
                <a:ea typeface="黑体" panose="02010609060101010101" pitchFamily="49" charset="-122"/>
                <a:cs typeface="+mn-ea"/>
              </a:rPr>
              <a:t>启发思考：</a:t>
            </a:r>
            <a:endParaRPr lang="en-US" altLang="zh-CN" sz="3000" b="1" dirty="0">
              <a:solidFill>
                <a:srgbClr val="C00000"/>
              </a:solidFill>
              <a:latin typeface="+mj-lt"/>
              <a:ea typeface="黑体" panose="02010609060101010101" pitchFamily="49" charset="-122"/>
              <a:cs typeface="+mn-ea"/>
            </a:endParaRPr>
          </a:p>
          <a:p>
            <a:pPr indent="612140">
              <a:lnSpc>
                <a:spcPct val="130000"/>
              </a:lnSpc>
              <a:spcBef>
                <a:spcPts val="1000"/>
              </a:spcBef>
            </a:pPr>
            <a:r>
              <a:rPr lang="en-US" altLang="zh-CN" sz="2800" dirty="0">
                <a:solidFill>
                  <a:schemeClr val="accent2"/>
                </a:solidFill>
                <a:latin typeface="+mj-lt"/>
                <a:ea typeface="黑体" panose="02010609060101010101" pitchFamily="49" charset="-122"/>
                <a:cs typeface="+mn-ea"/>
              </a:rPr>
              <a:t>1</a:t>
            </a:r>
            <a:r>
              <a:rPr lang="zh-CN" altLang="en-US" sz="2800" dirty="0">
                <a:solidFill>
                  <a:schemeClr val="accent2"/>
                </a:solidFill>
                <a:latin typeface="+mj-lt"/>
                <a:ea typeface="黑体" panose="02010609060101010101" pitchFamily="49" charset="-122"/>
                <a:cs typeface="+mn-ea"/>
              </a:rPr>
              <a:t>．天猫店铺的保证金需要每年缴纳吗？</a:t>
            </a:r>
            <a:endParaRPr lang="zh-CN" altLang="en-US" sz="2800" dirty="0">
              <a:solidFill>
                <a:schemeClr val="accent2"/>
              </a:solidFill>
              <a:latin typeface="+mj-lt"/>
              <a:ea typeface="黑体" panose="02010609060101010101" pitchFamily="49" charset="-122"/>
              <a:cs typeface="+mn-ea"/>
            </a:endParaRPr>
          </a:p>
          <a:p>
            <a:pPr indent="612140">
              <a:lnSpc>
                <a:spcPct val="130000"/>
              </a:lnSpc>
              <a:spcBef>
                <a:spcPts val="1000"/>
              </a:spcBef>
            </a:pPr>
            <a:r>
              <a:rPr lang="en-US" altLang="zh-CN" sz="2800" dirty="0">
                <a:solidFill>
                  <a:schemeClr val="accent2"/>
                </a:solidFill>
                <a:latin typeface="+mj-lt"/>
                <a:ea typeface="黑体" panose="02010609060101010101" pitchFamily="49" charset="-122"/>
                <a:cs typeface="+mn-ea"/>
              </a:rPr>
              <a:t>2</a:t>
            </a:r>
            <a:r>
              <a:rPr lang="zh-CN" altLang="en-US" sz="2800" dirty="0">
                <a:solidFill>
                  <a:schemeClr val="accent2"/>
                </a:solidFill>
                <a:latin typeface="+mj-lt"/>
                <a:ea typeface="黑体" panose="02010609060101010101" pitchFamily="49" charset="-122"/>
                <a:cs typeface="+mn-ea"/>
              </a:rPr>
              <a:t>．保证金、软件服务年费和软件服务费费率中哪种费用不开店铺了可以申请退回？</a:t>
            </a:r>
            <a:endParaRPr lang="zh-CN" altLang="en-US" sz="2800" dirty="0">
              <a:solidFill>
                <a:schemeClr val="accent2"/>
              </a:solidFill>
              <a:latin typeface="+mj-lt"/>
              <a:ea typeface="黑体" panose="02010609060101010101" pitchFamily="49" charset="-122"/>
              <a:cs typeface="+mn-ea"/>
            </a:endParaRPr>
          </a:p>
        </p:txBody>
      </p:sp>
    </p:spTree>
  </p:cSld>
  <p:clrMapOvr>
    <a:masterClrMapping/>
  </p:clrMapOvr>
  <p:transition spd="slow">
    <p:push dir="u"/>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605520" y="977352"/>
            <a:ext cx="10985721" cy="2072106"/>
          </a:xfrm>
          <a:prstGeom prst="rect">
            <a:avLst/>
          </a:prstGeom>
        </p:spPr>
        <p:txBody>
          <a:bodyPr wrap="square">
            <a:spAutoFit/>
          </a:bodyPr>
          <a:lstStyle/>
          <a:p>
            <a:pPr algn="just">
              <a:lnSpc>
                <a:spcPct val="120000"/>
              </a:lnSpc>
              <a:spcBef>
                <a:spcPts val="0"/>
              </a:spcBef>
            </a:pPr>
            <a:r>
              <a:rPr lang="zh-CN" altLang="en-US" sz="3600" dirty="0">
                <a:solidFill>
                  <a:schemeClr val="accent2"/>
                </a:solidFill>
                <a:latin typeface="方正大黑简体" panose="03000509000000000000" pitchFamily="65" charset="-122"/>
                <a:ea typeface="方正大黑简体" panose="03000509000000000000" pitchFamily="65" charset="-122"/>
              </a:rPr>
              <a:t>二、</a:t>
            </a:r>
            <a:r>
              <a:rPr lang="en-US" altLang="zh-CN" sz="3600" dirty="0">
                <a:solidFill>
                  <a:schemeClr val="accent2"/>
                </a:solidFill>
                <a:latin typeface="方正大黑简体" panose="03000509000000000000" pitchFamily="65" charset="-122"/>
                <a:ea typeface="方正大黑简体" panose="03000509000000000000" pitchFamily="65" charset="-122"/>
              </a:rPr>
              <a:t>C2C</a:t>
            </a:r>
            <a:r>
              <a:rPr lang="zh-CN" altLang="en-US" sz="3600" dirty="0">
                <a:solidFill>
                  <a:schemeClr val="accent2"/>
                </a:solidFill>
                <a:latin typeface="方正大黑简体" panose="03000509000000000000" pitchFamily="65" charset="-122"/>
                <a:ea typeface="方正大黑简体" panose="03000509000000000000" pitchFamily="65" charset="-122"/>
              </a:rPr>
              <a:t>电子商务</a:t>
            </a:r>
            <a:endParaRPr lang="en-US" altLang="zh-CN" sz="3600" dirty="0">
              <a:solidFill>
                <a:schemeClr val="accent2"/>
              </a:solidFill>
              <a:latin typeface="方正大黑简体" panose="03000509000000000000" pitchFamily="65" charset="-122"/>
              <a:ea typeface="方正大黑简体" panose="03000509000000000000" pitchFamily="65" charset="-122"/>
            </a:endParaRPr>
          </a:p>
          <a:p>
            <a:pPr indent="612140" algn="just">
              <a:lnSpc>
                <a:spcPct val="150000"/>
              </a:lnSpc>
              <a:spcBef>
                <a:spcPts val="1500"/>
              </a:spcBef>
            </a:pPr>
            <a:r>
              <a:rPr lang="en-US" altLang="zh-CN" sz="2600" dirty="0">
                <a:solidFill>
                  <a:schemeClr val="accent2"/>
                </a:solidFill>
                <a:latin typeface="+mj-lt"/>
                <a:ea typeface="黑体" panose="02010609060101010101" pitchFamily="49" charset="-122"/>
              </a:rPr>
              <a:t>C2C</a:t>
            </a:r>
            <a:r>
              <a:rPr lang="zh-CN" altLang="en-US" sz="2600" dirty="0">
                <a:solidFill>
                  <a:schemeClr val="accent2"/>
                </a:solidFill>
                <a:latin typeface="+mj-lt"/>
                <a:ea typeface="黑体" panose="02010609060101010101" pitchFamily="49" charset="-122"/>
              </a:rPr>
              <a:t>电子商务交易模式即消费者与消费者之间通过互联网进行的个人交易。</a:t>
            </a:r>
            <a:r>
              <a:rPr lang="en-US" altLang="zh-CN" sz="2600" dirty="0">
                <a:solidFill>
                  <a:schemeClr val="accent2"/>
                </a:solidFill>
                <a:latin typeface="+mj-lt"/>
                <a:ea typeface="黑体" panose="02010609060101010101" pitchFamily="49" charset="-122"/>
              </a:rPr>
              <a:t>C2C</a:t>
            </a:r>
            <a:r>
              <a:rPr lang="zh-CN" altLang="en-US" sz="2600" dirty="0">
                <a:solidFill>
                  <a:schemeClr val="accent2"/>
                </a:solidFill>
                <a:latin typeface="+mj-lt"/>
                <a:ea typeface="黑体" panose="02010609060101010101" pitchFamily="49" charset="-122"/>
              </a:rPr>
              <a:t>交易平台是为买卖双方提供在线交易的平台。</a:t>
            </a:r>
            <a:endParaRPr lang="zh-CN" altLang="en-US" sz="2600" dirty="0">
              <a:solidFill>
                <a:schemeClr val="accent2"/>
              </a:solidFill>
              <a:latin typeface="+mj-lt"/>
              <a:ea typeface="黑体" panose="02010609060101010101" pitchFamily="49" charset="-122"/>
            </a:endParaRPr>
          </a:p>
        </p:txBody>
      </p:sp>
      <p:grpSp>
        <p:nvGrpSpPr>
          <p:cNvPr id="2" name="组合 1"/>
          <p:cNvGrpSpPr/>
          <p:nvPr/>
        </p:nvGrpSpPr>
        <p:grpSpPr>
          <a:xfrm>
            <a:off x="1633885" y="3612710"/>
            <a:ext cx="7826618" cy="2912842"/>
            <a:chOff x="1633885" y="3612710"/>
            <a:chExt cx="7826618" cy="2912842"/>
          </a:xfrm>
        </p:grpSpPr>
        <p:sp>
          <p:nvSpPr>
            <p:cNvPr id="10" name="空心弧 13"/>
            <p:cNvSpPr/>
            <p:nvPr/>
          </p:nvSpPr>
          <p:spPr bwMode="auto">
            <a:xfrm rot="17578576">
              <a:off x="3611580" y="4326188"/>
              <a:ext cx="1906083" cy="1152968"/>
            </a:xfrm>
            <a:custGeom>
              <a:avLst/>
              <a:gdLst/>
              <a:ahLst/>
              <a:cxnLst/>
              <a:rect l="l" t="t" r="r" b="b"/>
              <a:pathLst>
                <a:path w="3440880" h="2081906">
                  <a:moveTo>
                    <a:pt x="3440880" y="961297"/>
                  </a:moveTo>
                  <a:lnTo>
                    <a:pt x="2891543" y="1194209"/>
                  </a:lnTo>
                  <a:cubicBezTo>
                    <a:pt x="2701588" y="808306"/>
                    <a:pt x="2347568" y="513519"/>
                    <a:pt x="1900886" y="415768"/>
                  </a:cubicBezTo>
                  <a:cubicBezTo>
                    <a:pt x="1101852" y="240910"/>
                    <a:pt x="308885" y="762762"/>
                    <a:pt x="129748" y="1581355"/>
                  </a:cubicBezTo>
                  <a:cubicBezTo>
                    <a:pt x="104339" y="1697460"/>
                    <a:pt x="92644" y="1813298"/>
                    <a:pt x="95053" y="1927042"/>
                  </a:cubicBezTo>
                  <a:lnTo>
                    <a:pt x="97910" y="1999727"/>
                  </a:lnTo>
                  <a:cubicBezTo>
                    <a:pt x="98463" y="2027324"/>
                    <a:pt x="100942" y="2054702"/>
                    <a:pt x="104186" y="2081906"/>
                  </a:cubicBezTo>
                  <a:lnTo>
                    <a:pt x="97658" y="2027742"/>
                  </a:lnTo>
                  <a:lnTo>
                    <a:pt x="0" y="1797410"/>
                  </a:lnTo>
                  <a:lnTo>
                    <a:pt x="13675" y="1579391"/>
                  </a:lnTo>
                  <a:lnTo>
                    <a:pt x="72076" y="1206588"/>
                  </a:lnTo>
                  <a:lnTo>
                    <a:pt x="249086" y="813208"/>
                  </a:lnTo>
                  <a:lnTo>
                    <a:pt x="699835" y="354698"/>
                  </a:lnTo>
                  <a:lnTo>
                    <a:pt x="747029" y="390891"/>
                  </a:lnTo>
                  <a:cubicBezTo>
                    <a:pt x="1114571" y="96546"/>
                    <a:pt x="1589835" y="-44447"/>
                    <a:pt x="2070027" y="12378"/>
                  </a:cubicBezTo>
                  <a:cubicBezTo>
                    <a:pt x="2659198" y="82098"/>
                    <a:pt x="3171648" y="439655"/>
                    <a:pt x="3440880" y="961297"/>
                  </a:cubicBezTo>
                  <a:close/>
                </a:path>
              </a:pathLst>
            </a:custGeom>
            <a:solidFill>
              <a:schemeClr val="accent3">
                <a:lumMod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050">
                <a:solidFill>
                  <a:prstClr val="white"/>
                </a:solidFill>
                <a:latin typeface="黑体" panose="02010609060101010101" pitchFamily="49" charset="-122"/>
                <a:ea typeface="黑体" panose="02010609060101010101" pitchFamily="49" charset="-122"/>
              </a:endParaRPr>
            </a:p>
          </p:txBody>
        </p:sp>
        <p:sp>
          <p:nvSpPr>
            <p:cNvPr id="11" name="空心弧 13"/>
            <p:cNvSpPr/>
            <p:nvPr/>
          </p:nvSpPr>
          <p:spPr bwMode="auto">
            <a:xfrm rot="17578576">
              <a:off x="3477281" y="4192343"/>
              <a:ext cx="2087807" cy="1186225"/>
            </a:xfrm>
            <a:custGeom>
              <a:avLst/>
              <a:gdLst/>
              <a:ahLst/>
              <a:cxnLst/>
              <a:rect l="l" t="t" r="r" b="b"/>
              <a:pathLst>
                <a:path w="5022717" h="2854509">
                  <a:moveTo>
                    <a:pt x="5022717" y="1184507"/>
                  </a:moveTo>
                  <a:lnTo>
                    <a:pt x="4714007" y="2854509"/>
                  </a:lnTo>
                  <a:lnTo>
                    <a:pt x="3299038" y="1915323"/>
                  </a:lnTo>
                  <a:lnTo>
                    <a:pt x="3803232" y="1701552"/>
                  </a:lnTo>
                  <a:cubicBezTo>
                    <a:pt x="3562338" y="1134599"/>
                    <a:pt x="3066325" y="693643"/>
                    <a:pt x="2428573" y="554079"/>
                  </a:cubicBezTo>
                  <a:cubicBezTo>
                    <a:pt x="1363729" y="321052"/>
                    <a:pt x="306971" y="1016504"/>
                    <a:pt x="68241" y="2107414"/>
                  </a:cubicBezTo>
                  <a:cubicBezTo>
                    <a:pt x="18868" y="2333024"/>
                    <a:pt x="8351" y="2557878"/>
                    <a:pt x="34176" y="2774480"/>
                  </a:cubicBezTo>
                  <a:cubicBezTo>
                    <a:pt x="-73420" y="2148278"/>
                    <a:pt x="74250" y="1495420"/>
                    <a:pt x="460103" y="969762"/>
                  </a:cubicBezTo>
                  <a:cubicBezTo>
                    <a:pt x="966350" y="280089"/>
                    <a:pt x="1804377" y="-84044"/>
                    <a:pt x="2653981" y="16495"/>
                  </a:cubicBezTo>
                  <a:cubicBezTo>
                    <a:pt x="3480110" y="114255"/>
                    <a:pt x="4193051" y="636675"/>
                    <a:pt x="4535198" y="1391208"/>
                  </a:cubicBezTo>
                  <a:close/>
                </a:path>
              </a:pathLst>
            </a:custGeom>
            <a:solidFill>
              <a:schemeClr val="accent3">
                <a:lumMod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050">
                <a:solidFill>
                  <a:prstClr val="white"/>
                </a:solidFill>
                <a:latin typeface="黑体" panose="02010609060101010101" pitchFamily="49" charset="-122"/>
                <a:ea typeface="黑体" panose="02010609060101010101" pitchFamily="49" charset="-122"/>
              </a:endParaRPr>
            </a:p>
          </p:txBody>
        </p:sp>
        <p:sp>
          <p:nvSpPr>
            <p:cNvPr id="12" name="平行四边形 11"/>
            <p:cNvSpPr/>
            <p:nvPr/>
          </p:nvSpPr>
          <p:spPr bwMode="auto">
            <a:xfrm flipH="1">
              <a:off x="4842622" y="3791262"/>
              <a:ext cx="731238" cy="377464"/>
            </a:xfrm>
            <a:prstGeom prst="parallelogram">
              <a:avLst>
                <a:gd name="adj" fmla="val 148256"/>
              </a:avLst>
            </a:prstGeom>
            <a:solidFill>
              <a:schemeClr val="accent3">
                <a:lumMod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050">
                <a:solidFill>
                  <a:prstClr val="white"/>
                </a:solidFill>
                <a:latin typeface="黑体" panose="02010609060101010101" pitchFamily="49" charset="-122"/>
                <a:ea typeface="黑体" panose="02010609060101010101" pitchFamily="49" charset="-122"/>
              </a:endParaRPr>
            </a:p>
          </p:txBody>
        </p:sp>
        <p:sp>
          <p:nvSpPr>
            <p:cNvPr id="13" name="平行四边形 12"/>
            <p:cNvSpPr/>
            <p:nvPr/>
          </p:nvSpPr>
          <p:spPr bwMode="auto">
            <a:xfrm>
              <a:off x="4823755" y="4168726"/>
              <a:ext cx="749129" cy="390972"/>
            </a:xfrm>
            <a:prstGeom prst="parallelogram">
              <a:avLst>
                <a:gd name="adj" fmla="val 148256"/>
              </a:avLst>
            </a:prstGeom>
            <a:solidFill>
              <a:schemeClr val="accent3">
                <a:lumMod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050">
                <a:solidFill>
                  <a:prstClr val="white"/>
                </a:solidFill>
                <a:latin typeface="黑体" panose="02010609060101010101" pitchFamily="49" charset="-122"/>
                <a:ea typeface="黑体" panose="02010609060101010101" pitchFamily="49" charset="-122"/>
              </a:endParaRPr>
            </a:p>
          </p:txBody>
        </p:sp>
        <p:sp>
          <p:nvSpPr>
            <p:cNvPr id="14" name="TextBox 27"/>
            <p:cNvSpPr txBox="1"/>
            <p:nvPr/>
          </p:nvSpPr>
          <p:spPr bwMode="auto">
            <a:xfrm>
              <a:off x="4862195" y="3995772"/>
              <a:ext cx="300082" cy="369332"/>
            </a:xfrm>
            <a:prstGeom prst="rect">
              <a:avLst/>
            </a:prstGeom>
            <a:solidFill>
              <a:schemeClr val="accent3">
                <a:lumMod val="75000"/>
              </a:schemeClr>
            </a:solidFill>
            <a:ln>
              <a:noFill/>
            </a:ln>
          </p:spPr>
          <p:txBody>
            <a:bodyPr wrap="square">
              <a:spAutoFit/>
            </a:bodyPr>
            <a:lstStyle>
              <a:defPPr>
                <a:defRPr lang="zh-CN"/>
              </a:defPPr>
              <a:lvl1pPr>
                <a:defRPr sz="4800">
                  <a:solidFill>
                    <a:schemeClr val="bg1"/>
                  </a:solidFill>
                  <a:effectLst/>
                  <a:latin typeface="Dotum" panose="020B0600000101010101" pitchFamily="34" charset="-127"/>
                  <a:ea typeface="Dotum" panose="020B0600000101010101" pitchFamily="34" charset="-127"/>
                </a:defRPr>
              </a:lvl1pPr>
            </a:lstStyle>
            <a:p>
              <a:pPr fontAlgn="auto">
                <a:spcBef>
                  <a:spcPts val="0"/>
                </a:spcBef>
                <a:spcAft>
                  <a:spcPts val="0"/>
                </a:spcAft>
                <a:defRPr/>
              </a:pPr>
              <a:r>
                <a:rPr lang="en-US" altLang="zh-CN" sz="1800" dirty="0">
                  <a:solidFill>
                    <a:prstClr val="white"/>
                  </a:solidFill>
                  <a:effectLst>
                    <a:outerShdw blurRad="38100" dist="38100" dir="2700000" algn="tl">
                      <a:srgbClr val="000000">
                        <a:alpha val="43137"/>
                      </a:srgbClr>
                    </a:outerShdw>
                  </a:effectLst>
                  <a:latin typeface="+mj-lt"/>
                  <a:ea typeface="黑体" panose="02010609060101010101" pitchFamily="49" charset="-122"/>
                </a:rPr>
                <a:t>A</a:t>
              </a:r>
              <a:endParaRPr lang="zh-CN" altLang="en-US" sz="1800" dirty="0">
                <a:solidFill>
                  <a:prstClr val="white"/>
                </a:solidFill>
                <a:effectLst>
                  <a:outerShdw blurRad="38100" dist="38100" dir="2700000" algn="tl">
                    <a:srgbClr val="000000">
                      <a:alpha val="43137"/>
                    </a:srgbClr>
                  </a:outerShdw>
                </a:effectLst>
                <a:latin typeface="+mj-lt"/>
                <a:ea typeface="黑体" panose="02010609060101010101" pitchFamily="49" charset="-122"/>
              </a:endParaRPr>
            </a:p>
          </p:txBody>
        </p:sp>
        <p:grpSp>
          <p:nvGrpSpPr>
            <p:cNvPr id="15" name="组合 11"/>
            <p:cNvGrpSpPr/>
            <p:nvPr/>
          </p:nvGrpSpPr>
          <p:grpSpPr bwMode="auto">
            <a:xfrm>
              <a:off x="5036740" y="4113238"/>
              <a:ext cx="1645787" cy="2086103"/>
              <a:chOff x="3585384" y="2273421"/>
              <a:chExt cx="2421087" cy="3069287"/>
            </a:xfrm>
          </p:grpSpPr>
          <p:sp>
            <p:nvSpPr>
              <p:cNvPr id="23" name="空心弧 13"/>
              <p:cNvSpPr/>
              <p:nvPr/>
            </p:nvSpPr>
            <p:spPr>
              <a:xfrm rot="6778576">
                <a:off x="3847667" y="3057398"/>
                <a:ext cx="2788517" cy="1316991"/>
              </a:xfrm>
              <a:custGeom>
                <a:avLst/>
                <a:gdLst/>
                <a:ahLst/>
                <a:cxnLst/>
                <a:rect l="l" t="t" r="r" b="b"/>
                <a:pathLst>
                  <a:path w="2788517" h="1316991">
                    <a:moveTo>
                      <a:pt x="0" y="1261585"/>
                    </a:moveTo>
                    <a:lnTo>
                      <a:pt x="43621" y="983125"/>
                    </a:lnTo>
                    <a:lnTo>
                      <a:pt x="187849" y="662600"/>
                    </a:lnTo>
                    <a:lnTo>
                      <a:pt x="555118" y="289007"/>
                    </a:lnTo>
                    <a:lnTo>
                      <a:pt x="593572" y="318497"/>
                    </a:lnTo>
                    <a:cubicBezTo>
                      <a:pt x="893044" y="78665"/>
                      <a:pt x="1280289" y="-36215"/>
                      <a:pt x="1671548" y="10085"/>
                    </a:cubicBezTo>
                    <a:cubicBezTo>
                      <a:pt x="2151604" y="66893"/>
                      <a:pt x="2569147" y="358230"/>
                      <a:pt x="2788517" y="783263"/>
                    </a:cubicBezTo>
                    <a:lnTo>
                      <a:pt x="2340919" y="973039"/>
                    </a:lnTo>
                    <a:cubicBezTo>
                      <a:pt x="2186143" y="658606"/>
                      <a:pt x="1897688" y="418414"/>
                      <a:pt x="1533733" y="338767"/>
                    </a:cubicBezTo>
                    <a:cubicBezTo>
                      <a:pt x="882681" y="196293"/>
                      <a:pt x="236573" y="621497"/>
                      <a:pt x="90612" y="1288485"/>
                    </a:cubicBezTo>
                    <a:lnTo>
                      <a:pt x="86054" y="1316991"/>
                    </a:lnTo>
                    <a:close/>
                  </a:path>
                </a:pathLst>
              </a:custGeom>
              <a:solidFill>
                <a:schemeClr val="tx2">
                  <a:lumMod val="60000"/>
                  <a:lumOff val="40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050">
                  <a:solidFill>
                    <a:prstClr val="white"/>
                  </a:solidFill>
                  <a:latin typeface="黑体" panose="02010609060101010101" pitchFamily="49" charset="-122"/>
                  <a:ea typeface="黑体" panose="02010609060101010101" pitchFamily="49" charset="-122"/>
                </a:endParaRPr>
              </a:p>
            </p:txBody>
          </p:sp>
          <p:sp>
            <p:nvSpPr>
              <p:cNvPr id="24" name="空心弧 13"/>
              <p:cNvSpPr/>
              <p:nvPr/>
            </p:nvSpPr>
            <p:spPr>
              <a:xfrm rot="6778576">
                <a:off x="3599196" y="2935433"/>
                <a:ext cx="3069287" cy="1745263"/>
              </a:xfrm>
              <a:custGeom>
                <a:avLst/>
                <a:gdLst/>
                <a:ahLst/>
                <a:cxnLst/>
                <a:rect l="l" t="t" r="r" b="b"/>
                <a:pathLst>
                  <a:path w="3069287" h="1745263">
                    <a:moveTo>
                      <a:pt x="157" y="1464603"/>
                    </a:moveTo>
                    <a:cubicBezTo>
                      <a:pt x="-4415" y="1156390"/>
                      <a:pt x="91112" y="849810"/>
                      <a:pt x="279680" y="592918"/>
                    </a:cubicBezTo>
                    <a:cubicBezTo>
                      <a:pt x="589203" y="171248"/>
                      <a:pt x="1101577" y="-51385"/>
                      <a:pt x="1621029" y="10085"/>
                    </a:cubicBezTo>
                    <a:cubicBezTo>
                      <a:pt x="2126129" y="69856"/>
                      <a:pt x="2562025" y="389266"/>
                      <a:pt x="2771215" y="850593"/>
                    </a:cubicBezTo>
                    <a:lnTo>
                      <a:pt x="3069287" y="724214"/>
                    </a:lnTo>
                    <a:lnTo>
                      <a:pt x="2880540" y="1745263"/>
                    </a:lnTo>
                    <a:lnTo>
                      <a:pt x="2015420" y="1171039"/>
                    </a:lnTo>
                    <a:lnTo>
                      <a:pt x="2323687" y="1040338"/>
                    </a:lnTo>
                    <a:cubicBezTo>
                      <a:pt x="2176403" y="693700"/>
                      <a:pt x="1873138" y="424097"/>
                      <a:pt x="1483213" y="338767"/>
                    </a:cubicBezTo>
                    <a:cubicBezTo>
                      <a:pt x="832162" y="196293"/>
                      <a:pt x="186055" y="621496"/>
                      <a:pt x="40094" y="1288485"/>
                    </a:cubicBezTo>
                    <a:cubicBezTo>
                      <a:pt x="30695" y="1331434"/>
                      <a:pt x="23599" y="1374338"/>
                      <a:pt x="19551" y="1417149"/>
                    </a:cubicBezTo>
                    <a:lnTo>
                      <a:pt x="10745" y="1411479"/>
                    </a:lnTo>
                    <a:close/>
                  </a:path>
                </a:pathLst>
              </a:custGeom>
              <a:solidFill>
                <a:schemeClr val="tx2">
                  <a:lumMod val="60000"/>
                  <a:lumOff val="40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050">
                  <a:solidFill>
                    <a:prstClr val="white"/>
                  </a:solidFill>
                  <a:latin typeface="黑体" panose="02010609060101010101" pitchFamily="49" charset="-122"/>
                  <a:ea typeface="黑体" panose="02010609060101010101" pitchFamily="49" charset="-122"/>
                </a:endParaRPr>
              </a:p>
            </p:txBody>
          </p:sp>
          <p:sp>
            <p:nvSpPr>
              <p:cNvPr id="25" name="平行四边形 24"/>
              <p:cNvSpPr/>
              <p:nvPr/>
            </p:nvSpPr>
            <p:spPr>
              <a:xfrm rot="10800000" flipH="1">
                <a:off x="3585384" y="4714449"/>
                <a:ext cx="1075852" cy="555205"/>
              </a:xfrm>
              <a:prstGeom prst="parallelogram">
                <a:avLst>
                  <a:gd name="adj" fmla="val 148256"/>
                </a:avLst>
              </a:prstGeom>
              <a:solidFill>
                <a:schemeClr val="tx2">
                  <a:lumMod val="60000"/>
                  <a:lumOff val="40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050">
                  <a:solidFill>
                    <a:prstClr val="white"/>
                  </a:solidFill>
                  <a:latin typeface="黑体" panose="02010609060101010101" pitchFamily="49" charset="-122"/>
                  <a:ea typeface="黑体" panose="02010609060101010101" pitchFamily="49" charset="-122"/>
                </a:endParaRPr>
              </a:p>
            </p:txBody>
          </p:sp>
          <p:sp>
            <p:nvSpPr>
              <p:cNvPr id="26" name="平行四边形 25"/>
              <p:cNvSpPr/>
              <p:nvPr/>
            </p:nvSpPr>
            <p:spPr>
              <a:xfrm rot="10800000">
                <a:off x="3586819" y="4139376"/>
                <a:ext cx="1102175" cy="575073"/>
              </a:xfrm>
              <a:prstGeom prst="parallelogram">
                <a:avLst>
                  <a:gd name="adj" fmla="val 148256"/>
                </a:avLst>
              </a:prstGeom>
              <a:solidFill>
                <a:schemeClr val="tx2">
                  <a:lumMod val="60000"/>
                  <a:lumOff val="40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050">
                  <a:solidFill>
                    <a:prstClr val="white"/>
                  </a:solidFill>
                  <a:latin typeface="黑体" panose="02010609060101010101" pitchFamily="49" charset="-122"/>
                  <a:ea typeface="黑体" panose="02010609060101010101" pitchFamily="49" charset="-122"/>
                </a:endParaRPr>
              </a:p>
            </p:txBody>
          </p:sp>
          <p:sp>
            <p:nvSpPr>
              <p:cNvPr id="27" name="TextBox 33"/>
              <p:cNvSpPr txBox="1"/>
              <p:nvPr/>
            </p:nvSpPr>
            <p:spPr>
              <a:xfrm>
                <a:off x="4244237" y="4353486"/>
                <a:ext cx="498041" cy="543399"/>
              </a:xfrm>
              <a:prstGeom prst="rect">
                <a:avLst/>
              </a:prstGeom>
              <a:solidFill>
                <a:schemeClr val="tx2">
                  <a:lumMod val="60000"/>
                  <a:lumOff val="40000"/>
                </a:schemeClr>
              </a:solidFill>
              <a:ln>
                <a:noFill/>
              </a:ln>
            </p:spPr>
            <p:txBody>
              <a:bodyPr wrap="none">
                <a:spAutoFit/>
              </a:bodyPr>
              <a:lstStyle>
                <a:defPPr>
                  <a:defRPr lang="zh-CN"/>
                </a:defPPr>
                <a:lvl1pPr>
                  <a:defRPr sz="4800">
                    <a:solidFill>
                      <a:schemeClr val="bg1"/>
                    </a:solidFill>
                    <a:effectLst/>
                    <a:latin typeface="Dotum" panose="020B0600000101010101" pitchFamily="34" charset="-127"/>
                    <a:ea typeface="Dotum" panose="020B0600000101010101" pitchFamily="34" charset="-127"/>
                  </a:defRPr>
                </a:lvl1pPr>
              </a:lstStyle>
              <a:p>
                <a:pPr fontAlgn="auto">
                  <a:spcBef>
                    <a:spcPts val="0"/>
                  </a:spcBef>
                  <a:spcAft>
                    <a:spcPts val="0"/>
                  </a:spcAft>
                  <a:defRPr/>
                </a:pPr>
                <a:r>
                  <a:rPr lang="en-US" altLang="zh-CN" sz="1800" dirty="0">
                    <a:solidFill>
                      <a:prstClr val="white"/>
                    </a:solidFill>
                    <a:effectLst>
                      <a:outerShdw blurRad="38100" dist="38100" dir="2700000" algn="tl">
                        <a:srgbClr val="000000">
                          <a:alpha val="43137"/>
                        </a:srgbClr>
                      </a:outerShdw>
                    </a:effectLst>
                    <a:latin typeface="+mj-lt"/>
                    <a:ea typeface="黑体" panose="02010609060101010101" pitchFamily="49" charset="-122"/>
                  </a:rPr>
                  <a:t>B</a:t>
                </a:r>
                <a:endParaRPr lang="zh-CN" altLang="en-US" sz="1800" dirty="0">
                  <a:solidFill>
                    <a:prstClr val="white"/>
                  </a:solidFill>
                  <a:effectLst>
                    <a:outerShdw blurRad="38100" dist="38100" dir="2700000" algn="tl">
                      <a:srgbClr val="000000">
                        <a:alpha val="43137"/>
                      </a:srgbClr>
                    </a:outerShdw>
                  </a:effectLst>
                  <a:latin typeface="+mj-lt"/>
                  <a:ea typeface="黑体" panose="02010609060101010101" pitchFamily="49" charset="-122"/>
                </a:endParaRPr>
              </a:p>
            </p:txBody>
          </p:sp>
        </p:grpSp>
        <p:sp>
          <p:nvSpPr>
            <p:cNvPr id="16" name="TextBox 11"/>
            <p:cNvSpPr txBox="1">
              <a:spLocks noChangeArrowheads="1"/>
            </p:cNvSpPr>
            <p:nvPr/>
          </p:nvSpPr>
          <p:spPr bwMode="auto">
            <a:xfrm flipH="1">
              <a:off x="4211082" y="4581128"/>
              <a:ext cx="2228013" cy="707886"/>
            </a:xfrm>
            <a:prstGeom prst="rect">
              <a:avLst/>
            </a:prstGeom>
            <a:noFill/>
            <a:ln>
              <a:noFill/>
            </a:ln>
            <a:effec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fontAlgn="auto" hangingPunct="1">
                <a:spcBef>
                  <a:spcPts val="0"/>
                </a:spcBef>
                <a:spcAft>
                  <a:spcPts val="0"/>
                </a:spcAft>
                <a:defRPr/>
              </a:pPr>
              <a:r>
                <a:rPr lang="zh-CN" altLang="en-US" sz="2000" b="1" kern="0" dirty="0">
                  <a:solidFill>
                    <a:prstClr val="black">
                      <a:lumMod val="75000"/>
                      <a:lumOff val="25000"/>
                    </a:prstClr>
                  </a:solidFill>
                  <a:latin typeface="+mj-lt"/>
                  <a:ea typeface="黑体" panose="02010609060101010101" pitchFamily="49" charset="-122"/>
                </a:rPr>
                <a:t>我国主要的</a:t>
              </a:r>
              <a:r>
                <a:rPr lang="en-US" altLang="zh-CN" sz="2000" b="1" kern="0" dirty="0">
                  <a:solidFill>
                    <a:prstClr val="black">
                      <a:lumMod val="75000"/>
                      <a:lumOff val="25000"/>
                    </a:prstClr>
                  </a:solidFill>
                  <a:latin typeface="+mj-lt"/>
                  <a:ea typeface="黑体" panose="02010609060101010101" pitchFamily="49" charset="-122"/>
                </a:rPr>
                <a:t>C2C</a:t>
              </a:r>
              <a:r>
                <a:rPr lang="zh-CN" altLang="en-US" sz="2000" b="1" kern="0" dirty="0">
                  <a:solidFill>
                    <a:prstClr val="black">
                      <a:lumMod val="75000"/>
                      <a:lumOff val="25000"/>
                    </a:prstClr>
                  </a:solidFill>
                  <a:latin typeface="+mj-lt"/>
                  <a:ea typeface="黑体" panose="02010609060101010101" pitchFamily="49" charset="-122"/>
                </a:rPr>
                <a:t>电子商务交易平台</a:t>
              </a:r>
              <a:endParaRPr lang="en-US" altLang="zh-CN" sz="2000" b="1" kern="0" dirty="0">
                <a:solidFill>
                  <a:prstClr val="black">
                    <a:lumMod val="75000"/>
                    <a:lumOff val="25000"/>
                  </a:prstClr>
                </a:solidFill>
                <a:latin typeface="+mj-lt"/>
                <a:ea typeface="黑体" panose="02010609060101010101" pitchFamily="49" charset="-122"/>
              </a:endParaRPr>
            </a:p>
          </p:txBody>
        </p:sp>
        <p:sp>
          <p:nvSpPr>
            <p:cNvPr id="17" name="TextBox 11"/>
            <p:cNvSpPr txBox="1">
              <a:spLocks noChangeArrowheads="1"/>
            </p:cNvSpPr>
            <p:nvPr/>
          </p:nvSpPr>
          <p:spPr bwMode="auto">
            <a:xfrm flipH="1">
              <a:off x="2065831" y="3612710"/>
              <a:ext cx="1212371" cy="461665"/>
            </a:xfrm>
            <a:prstGeom prst="rect">
              <a:avLst/>
            </a:prstGeom>
            <a:noFill/>
            <a:ln>
              <a:noFill/>
            </a:ln>
            <a:effec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fontAlgn="auto" hangingPunct="1">
                <a:spcBef>
                  <a:spcPts val="0"/>
                </a:spcBef>
                <a:spcAft>
                  <a:spcPts val="0"/>
                </a:spcAft>
                <a:defRPr/>
              </a:pPr>
              <a:r>
                <a:rPr lang="zh-CN" altLang="en-US" sz="2400" b="1" kern="0" dirty="0">
                  <a:solidFill>
                    <a:schemeClr val="accent2"/>
                  </a:solidFill>
                  <a:latin typeface="黑体" panose="02010609060101010101" pitchFamily="49" charset="-122"/>
                  <a:ea typeface="黑体" panose="02010609060101010101" pitchFamily="49" charset="-122"/>
                </a:rPr>
                <a:t>淘宝</a:t>
              </a:r>
              <a:endParaRPr lang="en-US" altLang="zh-CN" sz="2400" b="1" kern="0" dirty="0">
                <a:solidFill>
                  <a:schemeClr val="accent2"/>
                </a:solidFill>
                <a:latin typeface="黑体" panose="02010609060101010101" pitchFamily="49" charset="-122"/>
                <a:ea typeface="黑体" panose="02010609060101010101" pitchFamily="49" charset="-122"/>
              </a:endParaRPr>
            </a:p>
          </p:txBody>
        </p:sp>
        <p:sp>
          <p:nvSpPr>
            <p:cNvPr id="18" name="矩形 17"/>
            <p:cNvSpPr/>
            <p:nvPr/>
          </p:nvSpPr>
          <p:spPr>
            <a:xfrm>
              <a:off x="1633886" y="4080409"/>
              <a:ext cx="2076261" cy="45719"/>
            </a:xfrm>
            <a:prstGeom prst="rect">
              <a:avLst/>
            </a:prstGeom>
            <a:solidFill>
              <a:schemeClr val="tx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050">
                <a:solidFill>
                  <a:prstClr val="white"/>
                </a:solidFill>
                <a:latin typeface="黑体" panose="02010609060101010101" pitchFamily="49" charset="-122"/>
                <a:ea typeface="黑体" panose="02010609060101010101" pitchFamily="49" charset="-122"/>
              </a:endParaRPr>
            </a:p>
          </p:txBody>
        </p:sp>
        <p:sp>
          <p:nvSpPr>
            <p:cNvPr id="19" name="TextBox 11"/>
            <p:cNvSpPr txBox="1">
              <a:spLocks noChangeArrowheads="1"/>
            </p:cNvSpPr>
            <p:nvPr/>
          </p:nvSpPr>
          <p:spPr bwMode="auto">
            <a:xfrm flipH="1">
              <a:off x="6911736" y="5285652"/>
              <a:ext cx="2482552" cy="461665"/>
            </a:xfrm>
            <a:prstGeom prst="rect">
              <a:avLst/>
            </a:prstGeom>
            <a:noFill/>
            <a:ln>
              <a:noFill/>
            </a:ln>
            <a:effec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fontAlgn="auto" hangingPunct="1">
                <a:spcBef>
                  <a:spcPts val="0"/>
                </a:spcBef>
                <a:spcAft>
                  <a:spcPts val="0"/>
                </a:spcAft>
                <a:defRPr/>
              </a:pPr>
              <a:r>
                <a:rPr lang="zh-CN" altLang="en-US" sz="2400" b="1" kern="0" dirty="0">
                  <a:solidFill>
                    <a:schemeClr val="accent2"/>
                  </a:solidFill>
                  <a:latin typeface="+mj-lt"/>
                  <a:ea typeface="黑体" panose="02010609060101010101" pitchFamily="49" charset="-122"/>
                </a:rPr>
                <a:t>易贝中国（</a:t>
              </a:r>
              <a:r>
                <a:rPr lang="en-US" altLang="zh-CN" sz="2400" b="1" kern="0" dirty="0" err="1">
                  <a:solidFill>
                    <a:schemeClr val="accent2"/>
                  </a:solidFill>
                  <a:latin typeface="+mj-lt"/>
                  <a:ea typeface="黑体" panose="02010609060101010101" pitchFamily="49" charset="-122"/>
                </a:rPr>
                <a:t>ebay</a:t>
              </a:r>
              <a:r>
                <a:rPr lang="zh-CN" altLang="en-US" sz="2400" b="1" kern="0" dirty="0">
                  <a:solidFill>
                    <a:schemeClr val="accent2"/>
                  </a:solidFill>
                  <a:latin typeface="+mj-lt"/>
                  <a:ea typeface="黑体" panose="02010609060101010101" pitchFamily="49" charset="-122"/>
                </a:rPr>
                <a:t>）</a:t>
              </a:r>
              <a:endParaRPr lang="en-US" altLang="zh-CN" sz="2400" b="1" kern="0" dirty="0">
                <a:solidFill>
                  <a:schemeClr val="accent2"/>
                </a:solidFill>
                <a:latin typeface="+mj-lt"/>
                <a:ea typeface="黑体" panose="02010609060101010101" pitchFamily="49" charset="-122"/>
              </a:endParaRPr>
            </a:p>
          </p:txBody>
        </p:sp>
        <p:sp>
          <p:nvSpPr>
            <p:cNvPr id="20" name="矩形 19"/>
            <p:cNvSpPr/>
            <p:nvPr/>
          </p:nvSpPr>
          <p:spPr>
            <a:xfrm>
              <a:off x="6997659" y="5772997"/>
              <a:ext cx="2310707" cy="45719"/>
            </a:xfrm>
            <a:prstGeom prst="rect">
              <a:avLst/>
            </a:prstGeom>
            <a:solidFill>
              <a:schemeClr val="tx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050">
                <a:solidFill>
                  <a:prstClr val="white"/>
                </a:solidFill>
                <a:latin typeface="黑体" panose="02010609060101010101" pitchFamily="49" charset="-122"/>
                <a:ea typeface="黑体" panose="02010609060101010101" pitchFamily="49" charset="-122"/>
              </a:endParaRPr>
            </a:p>
          </p:txBody>
        </p:sp>
        <p:sp>
          <p:nvSpPr>
            <p:cNvPr id="21" name="TextBox 41"/>
            <p:cNvSpPr txBox="1"/>
            <p:nvPr/>
          </p:nvSpPr>
          <p:spPr>
            <a:xfrm>
              <a:off x="1633885" y="4115767"/>
              <a:ext cx="2076262" cy="707886"/>
            </a:xfrm>
            <a:prstGeom prst="rect">
              <a:avLst/>
            </a:prstGeom>
            <a:noFill/>
          </p:spPr>
          <p:txBody>
            <a:bodyPr wrap="square" rtlCol="0">
              <a:spAutoFit/>
            </a:bodyPr>
            <a:lstStyle/>
            <a:p>
              <a:pPr algn="ctr"/>
              <a:r>
                <a:rPr lang="zh-CN" altLang="en-US" sz="2000" b="1" dirty="0">
                  <a:solidFill>
                    <a:srgbClr val="C00000"/>
                  </a:solidFill>
                  <a:latin typeface="+mj-lt"/>
                  <a:ea typeface="黑体" panose="02010609060101010101" pitchFamily="49" charset="-122"/>
                </a:rPr>
                <a:t>我国最大</a:t>
              </a:r>
              <a:r>
                <a:rPr lang="en-US" altLang="zh-CN" sz="2000" b="1" dirty="0">
                  <a:solidFill>
                    <a:srgbClr val="C00000"/>
                  </a:solidFill>
                  <a:latin typeface="+mj-lt"/>
                  <a:ea typeface="黑体" panose="02010609060101010101" pitchFamily="49" charset="-122"/>
                </a:rPr>
                <a:t>C2C</a:t>
              </a:r>
              <a:r>
                <a:rPr lang="zh-CN" altLang="en-US" sz="2000" b="1" dirty="0">
                  <a:solidFill>
                    <a:srgbClr val="C00000"/>
                  </a:solidFill>
                  <a:latin typeface="+mj-lt"/>
                  <a:ea typeface="黑体" panose="02010609060101010101" pitchFamily="49" charset="-122"/>
                </a:rPr>
                <a:t>电子商务交易平台</a:t>
              </a:r>
              <a:endParaRPr lang="en-US" altLang="zh-CN" sz="2000" b="1" dirty="0">
                <a:solidFill>
                  <a:srgbClr val="C00000"/>
                </a:solidFill>
                <a:latin typeface="+mj-lt"/>
                <a:ea typeface="黑体" panose="02010609060101010101" pitchFamily="49" charset="-122"/>
              </a:endParaRPr>
            </a:p>
          </p:txBody>
        </p:sp>
        <p:sp>
          <p:nvSpPr>
            <p:cNvPr id="22" name="TextBox 42"/>
            <p:cNvSpPr txBox="1"/>
            <p:nvPr/>
          </p:nvSpPr>
          <p:spPr>
            <a:xfrm>
              <a:off x="6845522" y="5817666"/>
              <a:ext cx="2614981" cy="707886"/>
            </a:xfrm>
            <a:prstGeom prst="rect">
              <a:avLst/>
            </a:prstGeom>
            <a:noFill/>
          </p:spPr>
          <p:txBody>
            <a:bodyPr wrap="square" rtlCol="0">
              <a:spAutoFit/>
            </a:bodyPr>
            <a:lstStyle/>
            <a:p>
              <a:pPr algn="ctr"/>
              <a:r>
                <a:rPr lang="zh-CN" altLang="en-US" sz="2000" b="1" dirty="0">
                  <a:solidFill>
                    <a:srgbClr val="C00000"/>
                  </a:solidFill>
                  <a:latin typeface="+mj-lt"/>
                  <a:ea typeface="黑体" panose="02010609060101010101" pitchFamily="49" charset="-122"/>
                </a:rPr>
                <a:t>主要为面向海外销售的用户提供交易平台</a:t>
              </a:r>
              <a:endParaRPr lang="en-US" altLang="zh-CN" sz="2000" b="1" dirty="0">
                <a:solidFill>
                  <a:srgbClr val="C00000"/>
                </a:solidFill>
                <a:latin typeface="+mj-lt"/>
                <a:ea typeface="黑体" panose="02010609060101010101" pitchFamily="49" charset="-122"/>
              </a:endParaRPr>
            </a:p>
          </p:txBody>
        </p:sp>
      </p:grpSp>
      <p:sp>
        <p:nvSpPr>
          <p:cNvPr id="28" name="自选图形 1724"/>
          <p:cNvSpPr/>
          <p:nvPr/>
        </p:nvSpPr>
        <p:spPr>
          <a:xfrm>
            <a:off x="9122717" y="3450394"/>
            <a:ext cx="2697114" cy="1629405"/>
          </a:xfrm>
          <a:prstGeom prst="rect">
            <a:avLst/>
          </a:prstGeom>
          <a:noFill/>
          <a:ln w="28575" cap="flat" cmpd="sng">
            <a:solidFill>
              <a:schemeClr val="tx1">
                <a:lumMod val="75000"/>
              </a:schemeClr>
            </a:solidFill>
            <a:prstDash val="lgDashDot"/>
            <a:miter/>
            <a:headEnd type="none" w="med" len="med"/>
            <a:tailEnd type="none" w="med" len="med"/>
          </a:ln>
        </p:spPr>
        <p:txBody>
          <a:bodyPr wrap="square"/>
          <a:lstStyle/>
          <a:p>
            <a:pPr algn="ctr" eaLnBrk="1" latinLnBrk="0" hangingPunct="1">
              <a:spcBef>
                <a:spcPts val="600"/>
              </a:spcBef>
            </a:pPr>
            <a:r>
              <a:rPr lang="zh-CN" altLang="en-US" sz="2200" b="1" dirty="0">
                <a:solidFill>
                  <a:schemeClr val="accent2"/>
                </a:solidFill>
                <a:latin typeface="黑体" panose="02010609060101010101" pitchFamily="49" charset="-122"/>
                <a:ea typeface="黑体" panose="02010609060101010101" pitchFamily="49" charset="-122"/>
                <a:cs typeface="黑体" panose="02010609060101010101" pitchFamily="49" charset="-122"/>
              </a:rPr>
              <a:t>学而思，思而学</a:t>
            </a:r>
            <a:endParaRPr lang="zh-CN" altLang="en-US" sz="2200" dirty="0">
              <a:solidFill>
                <a:schemeClr val="accent2"/>
              </a:solidFill>
              <a:latin typeface="黑体" panose="02010609060101010101" pitchFamily="49" charset="-122"/>
              <a:ea typeface="黑体" panose="02010609060101010101" pitchFamily="49" charset="-122"/>
            </a:endParaRPr>
          </a:p>
          <a:p>
            <a:pPr algn="just" eaLnBrk="1" latinLnBrk="0" hangingPunct="1">
              <a:lnSpc>
                <a:spcPct val="120000"/>
              </a:lnSpc>
              <a:spcBef>
                <a:spcPts val="600"/>
              </a:spcBef>
            </a:pPr>
            <a:r>
              <a:rPr lang="zh-CN" altLang="en-US" dirty="0">
                <a:solidFill>
                  <a:schemeClr val="accent2"/>
                </a:solidFill>
                <a:latin typeface="黑体" panose="02010609060101010101" pitchFamily="49" charset="-122"/>
                <a:ea typeface="黑体" panose="02010609060101010101" pitchFamily="49" charset="-122"/>
              </a:rPr>
              <a:t>   </a:t>
            </a:r>
            <a:r>
              <a:rPr lang="zh-CN" altLang="en-US" sz="2000" dirty="0">
                <a:solidFill>
                  <a:schemeClr val="accent2"/>
                </a:solidFill>
                <a:latin typeface="黑体" panose="02010609060101010101" pitchFamily="49" charset="-122"/>
                <a:ea typeface="黑体" panose="02010609060101010101" pitchFamily="49" charset="-122"/>
              </a:rPr>
              <a:t>登录淘宝网和易贝中国网站，比较这两个网站模式的不同。</a:t>
            </a:r>
            <a:endParaRPr lang="zh-CN" altLang="en-US" sz="2000" dirty="0">
              <a:solidFill>
                <a:schemeClr val="accent2"/>
              </a:solidFill>
              <a:latin typeface="黑体" panose="02010609060101010101" pitchFamily="49" charset="-122"/>
              <a:ea typeface="黑体" panose="02010609060101010101" pitchFamily="49" charset="-122"/>
            </a:endParaRPr>
          </a:p>
        </p:txBody>
      </p:sp>
    </p:spTree>
  </p:cSld>
  <p:clrMapOvr>
    <a:masterClrMapping/>
  </p:clrMapOvr>
  <p:transition spd="slow">
    <p:push dir="u"/>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占位符 105474"/>
          <p:cNvSpPr>
            <a:spLocks noGrp="1"/>
          </p:cNvSpPr>
          <p:nvPr/>
        </p:nvSpPr>
        <p:spPr>
          <a:xfrm>
            <a:off x="553765" y="1067391"/>
            <a:ext cx="6010106" cy="584775"/>
          </a:xfrm>
          <a:prstGeom prst="rect">
            <a:avLst/>
          </a:prstGeom>
          <a:noFill/>
          <a:ln w="9525">
            <a:noFill/>
          </a:ln>
        </p:spPr>
        <p:txBody>
          <a:bodyPr wrap="square">
            <a:spAutoFit/>
          </a:bodyPr>
          <a:lstStyle>
            <a:lvl1pPr marL="342900" lvl="0" indent="-342900" algn="l" defTabSz="914400" rtl="0" eaLnBrk="1" fontAlgn="base" latinLnBrk="0" hangingPunct="1">
              <a:lnSpc>
                <a:spcPct val="100000"/>
              </a:lnSpc>
              <a:spcBef>
                <a:spcPct val="20000"/>
              </a:spcBef>
              <a:spcAft>
                <a:spcPct val="0"/>
              </a:spcAft>
              <a:buChar char="•"/>
              <a:defRPr sz="3200" b="0" i="0" u="none" kern="1200" baseline="0">
                <a:solidFill>
                  <a:schemeClr val="tx1"/>
                </a:solidFill>
                <a:latin typeface="+mn-lt"/>
                <a:ea typeface="+mn-ea"/>
                <a:cs typeface="+mn-cs"/>
              </a:defRPr>
            </a:lvl1pPr>
            <a:lvl2pPr marL="742950" lvl="1" indent="-285750" algn="l" defTabSz="914400" rtl="0" eaLnBrk="1" fontAlgn="base" latinLnBrk="0" hangingPunct="1">
              <a:lnSpc>
                <a:spcPct val="100000"/>
              </a:lnSpc>
              <a:spcBef>
                <a:spcPct val="20000"/>
              </a:spcBef>
              <a:spcAft>
                <a:spcPct val="0"/>
              </a:spcAft>
              <a:buChar char="–"/>
              <a:defRPr sz="2800" b="0" i="0" u="none" kern="1200" baseline="0">
                <a:solidFill>
                  <a:schemeClr val="tx1"/>
                </a:solidFill>
                <a:latin typeface="+mn-lt"/>
                <a:ea typeface="+mn-ea"/>
                <a:cs typeface="+mn-cs"/>
              </a:defRPr>
            </a:lvl2pPr>
            <a:lvl3pPr marL="1143000" lvl="2" indent="-228600" algn="l" defTabSz="914400" rtl="0" eaLnBrk="1" fontAlgn="base" latinLnBrk="0" hangingPunct="1">
              <a:lnSpc>
                <a:spcPct val="100000"/>
              </a:lnSpc>
              <a:spcBef>
                <a:spcPct val="20000"/>
              </a:spcBef>
              <a:spcAft>
                <a:spcPct val="0"/>
              </a:spcAft>
              <a:buChar char="•"/>
              <a:defRPr sz="2400" b="0" i="0" u="none" kern="1200" baseline="0">
                <a:solidFill>
                  <a:schemeClr val="tx1"/>
                </a:solidFill>
                <a:latin typeface="+mn-lt"/>
                <a:ea typeface="+mn-ea"/>
                <a:cs typeface="+mn-cs"/>
              </a:defRPr>
            </a:lvl3pPr>
            <a:lvl4pPr marL="1600200" lvl="3" indent="-228600" algn="l" defTabSz="914400" rtl="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4pPr>
            <a:lvl5pPr marL="2057400" lvl="4" indent="-228600" algn="l" defTabSz="914400" rtl="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5pPr>
            <a:lvl6pPr marL="2514600" lvl="5" indent="-228600" algn="l" defTabSz="914400" rtl="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6pPr>
            <a:lvl7pPr marL="2971800" lvl="6" indent="-228600" algn="l" defTabSz="914400" rtl="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7pPr>
            <a:lvl8pPr marL="3429000" lvl="7" indent="-228600" algn="l" defTabSz="914400" rtl="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8pPr>
            <a:lvl9pPr marL="3886200" lvl="8" indent="-228600" algn="l" defTabSz="914400" rtl="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9pPr>
          </a:lstStyle>
          <a:p>
            <a:pPr marL="0" indent="612140">
              <a:lnSpc>
                <a:spcPct val="100000"/>
              </a:lnSpc>
              <a:spcBef>
                <a:spcPts val="0"/>
              </a:spcBef>
              <a:buNone/>
            </a:pPr>
            <a:r>
              <a:rPr lang="zh-CN" altLang="en-US" dirty="0">
                <a:solidFill>
                  <a:schemeClr val="accent2"/>
                </a:solidFill>
                <a:latin typeface="方正大黑简体" panose="03000509000000000000" pitchFamily="65" charset="-122"/>
                <a:ea typeface="方正大黑简体" panose="03000509000000000000" pitchFamily="65" charset="-122"/>
              </a:rPr>
              <a:t>（一）C2C电商平台的分类</a:t>
            </a:r>
            <a:endParaRPr lang="zh-CN" altLang="en-US" dirty="0">
              <a:solidFill>
                <a:schemeClr val="accent2"/>
              </a:solidFill>
              <a:latin typeface="方正大黑简体" panose="03000509000000000000" pitchFamily="65" charset="-122"/>
              <a:ea typeface="方正大黑简体" panose="03000509000000000000" pitchFamily="65" charset="-122"/>
            </a:endParaRPr>
          </a:p>
        </p:txBody>
      </p:sp>
      <p:sp>
        <p:nvSpPr>
          <p:cNvPr id="5" name="文本框 4"/>
          <p:cNvSpPr txBox="1"/>
          <p:nvPr/>
        </p:nvSpPr>
        <p:spPr>
          <a:xfrm>
            <a:off x="808355" y="1840468"/>
            <a:ext cx="5146809" cy="523220"/>
          </a:xfrm>
          <a:prstGeom prst="rect">
            <a:avLst/>
          </a:prstGeom>
          <a:noFill/>
        </p:spPr>
        <p:txBody>
          <a:bodyPr wrap="square" rtlCol="0" anchor="t">
            <a:spAutoFit/>
          </a:bodyPr>
          <a:lstStyle/>
          <a:p>
            <a:pPr indent="612140" algn="l"/>
            <a:r>
              <a:rPr lang="en-US" altLang="zh-CN" sz="2800" b="1" dirty="0">
                <a:solidFill>
                  <a:schemeClr val="accent2"/>
                </a:solidFill>
                <a:latin typeface="+mj-lt"/>
                <a:ea typeface="黑体" panose="02010609060101010101" pitchFamily="49" charset="-122"/>
                <a:cs typeface="Times New Roman" panose="02020603050405020304" charset="0"/>
                <a:sym typeface="+mn-ea"/>
              </a:rPr>
              <a:t>1. </a:t>
            </a:r>
            <a:r>
              <a:rPr lang="zh-CN" altLang="en-US" sz="2800" b="1" dirty="0">
                <a:solidFill>
                  <a:schemeClr val="accent2"/>
                </a:solidFill>
                <a:latin typeface="+mj-lt"/>
                <a:ea typeface="黑体" panose="02010609060101010101" pitchFamily="49" charset="-122"/>
                <a:cs typeface="Times New Roman" panose="02020603050405020304" charset="0"/>
                <a:sym typeface="+mn-ea"/>
              </a:rPr>
              <a:t>按交易的商品类型分类</a:t>
            </a:r>
            <a:endParaRPr lang="zh-CN" altLang="en-US" sz="2800" b="1" dirty="0">
              <a:solidFill>
                <a:schemeClr val="accent2"/>
              </a:solidFill>
              <a:latin typeface="+mj-lt"/>
              <a:ea typeface="黑体" panose="02010609060101010101" pitchFamily="49" charset="-122"/>
              <a:cs typeface="Times New Roman" panose="02020603050405020304" charset="0"/>
              <a:sym typeface="+mn-ea"/>
            </a:endParaRPr>
          </a:p>
        </p:txBody>
      </p:sp>
      <p:pic>
        <p:nvPicPr>
          <p:cNvPr id="8" name="图片 4"/>
          <p:cNvPicPr>
            <a:picLocks noChangeAspect="1" noChangeArrowheads="1"/>
          </p:cNvPicPr>
          <p:nvPr/>
        </p:nvPicPr>
        <p:blipFill>
          <a:blip r:embed="rId1">
            <a:extLst>
              <a:ext uri="{28A0092B-C50C-407E-A947-70E740481C1C}">
                <a14:useLocalDpi xmlns:a14="http://schemas.microsoft.com/office/drawing/2010/main" val="0"/>
              </a:ext>
            </a:extLst>
          </a:blip>
          <a:srcRect l="9447" r="9943"/>
          <a:stretch>
            <a:fillRect/>
          </a:stretch>
        </p:blipFill>
        <p:spPr bwMode="auto">
          <a:xfrm>
            <a:off x="8326370" y="2183257"/>
            <a:ext cx="3892691" cy="36220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9" name="直接连接符 6"/>
          <p:cNvCxnSpPr>
            <a:cxnSpLocks noChangeShapeType="1"/>
          </p:cNvCxnSpPr>
          <p:nvPr/>
        </p:nvCxnSpPr>
        <p:spPr bwMode="auto">
          <a:xfrm>
            <a:off x="2614465" y="2755034"/>
            <a:ext cx="0" cy="1224000"/>
          </a:xfrm>
          <a:prstGeom prst="line">
            <a:avLst/>
          </a:prstGeom>
          <a:noFill/>
          <a:ln w="9525">
            <a:solidFill>
              <a:schemeClr val="accent1"/>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10" name="组合 9"/>
          <p:cNvGrpSpPr/>
          <p:nvPr/>
        </p:nvGrpSpPr>
        <p:grpSpPr>
          <a:xfrm>
            <a:off x="892537" y="2557034"/>
            <a:ext cx="1614896" cy="1620000"/>
            <a:chOff x="278994" y="1462106"/>
            <a:chExt cx="1614896" cy="1620000"/>
          </a:xfrm>
        </p:grpSpPr>
        <p:sp>
          <p:nvSpPr>
            <p:cNvPr id="11" name="Freeform 5"/>
            <p:cNvSpPr>
              <a:spLocks noChangeAspect="1"/>
            </p:cNvSpPr>
            <p:nvPr/>
          </p:nvSpPr>
          <p:spPr bwMode="auto">
            <a:xfrm>
              <a:off x="278994" y="1462106"/>
              <a:ext cx="1614896" cy="1620000"/>
            </a:xfrm>
            <a:custGeom>
              <a:avLst/>
              <a:gdLst>
                <a:gd name="T0" fmla="*/ 153789205 w 1114"/>
                <a:gd name="T1" fmla="*/ 725351912 h 1116"/>
                <a:gd name="T2" fmla="*/ 185523429 w 1114"/>
                <a:gd name="T3" fmla="*/ 135442658 h 1116"/>
                <a:gd name="T4" fmla="*/ 626548849 w 1114"/>
                <a:gd name="T5" fmla="*/ 62009424 h 1116"/>
                <a:gd name="T6" fmla="*/ 866589652 w 1114"/>
                <a:gd name="T7" fmla="*/ 74248898 h 1116"/>
                <a:gd name="T8" fmla="*/ 863335045 w 1114"/>
                <a:gd name="T9" fmla="*/ 328815517 h 1116"/>
                <a:gd name="T10" fmla="*/ 742093715 w 1114"/>
                <a:gd name="T11" fmla="*/ 756357076 h 1116"/>
                <a:gd name="T12" fmla="*/ 153789205 w 1114"/>
                <a:gd name="T13" fmla="*/ 725351912 h 111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114" h="1116">
                  <a:moveTo>
                    <a:pt x="189" y="889"/>
                  </a:moveTo>
                  <a:cubicBezTo>
                    <a:pt x="0" y="679"/>
                    <a:pt x="17" y="355"/>
                    <a:pt x="228" y="166"/>
                  </a:cubicBezTo>
                  <a:cubicBezTo>
                    <a:pt x="380" y="29"/>
                    <a:pt x="593" y="0"/>
                    <a:pt x="770" y="76"/>
                  </a:cubicBezTo>
                  <a:cubicBezTo>
                    <a:pt x="837" y="104"/>
                    <a:pt x="998" y="91"/>
                    <a:pt x="1065" y="91"/>
                  </a:cubicBezTo>
                  <a:cubicBezTo>
                    <a:pt x="1056" y="194"/>
                    <a:pt x="1040" y="332"/>
                    <a:pt x="1061" y="403"/>
                  </a:cubicBezTo>
                  <a:cubicBezTo>
                    <a:pt x="1114" y="586"/>
                    <a:pt x="1063" y="791"/>
                    <a:pt x="912" y="927"/>
                  </a:cubicBezTo>
                  <a:cubicBezTo>
                    <a:pt x="702" y="1116"/>
                    <a:pt x="378" y="1099"/>
                    <a:pt x="189" y="889"/>
                  </a:cubicBezTo>
                  <a:close/>
                </a:path>
              </a:pathLst>
            </a:custGeom>
            <a:solidFill>
              <a:schemeClr val="tx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sz="2400" b="1">
                <a:latin typeface="黑体" panose="02010609060101010101" pitchFamily="49" charset="-122"/>
                <a:ea typeface="黑体" panose="02010609060101010101" pitchFamily="49" charset="-122"/>
              </a:endParaRPr>
            </a:p>
          </p:txBody>
        </p:sp>
        <p:sp>
          <p:nvSpPr>
            <p:cNvPr id="12" name="TextBox 7"/>
            <p:cNvSpPr txBox="1">
              <a:spLocks noChangeArrowheads="1"/>
            </p:cNvSpPr>
            <p:nvPr/>
          </p:nvSpPr>
          <p:spPr bwMode="auto">
            <a:xfrm>
              <a:off x="374141" y="1856608"/>
              <a:ext cx="1485972"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2000">
                  <a:solidFill>
                    <a:schemeClr val="accent2"/>
                  </a:solidFill>
                  <a:latin typeface="Arial" panose="020B0604020202020204" pitchFamily="34" charset="0"/>
                  <a:ea typeface="微软雅黑" panose="020B0503020204020204" pitchFamily="34" charset="-122"/>
                </a:defRPr>
              </a:lvl1pPr>
              <a:lvl2pPr marL="742950" indent="-285750">
                <a:spcBef>
                  <a:spcPct val="20000"/>
                </a:spcBef>
                <a:buChar char="–"/>
                <a:defRPr sz="2000">
                  <a:solidFill>
                    <a:schemeClr val="accent2"/>
                  </a:solidFill>
                  <a:latin typeface="Arial" panose="020B0604020202020204" pitchFamily="34" charset="0"/>
                  <a:ea typeface="仿宋_GB2312" panose="02010609030101010101" pitchFamily="1"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lgn="ctr" eaLnBrk="1" hangingPunct="1">
                <a:spcBef>
                  <a:spcPct val="0"/>
                </a:spcBef>
                <a:buFontTx/>
                <a:buNone/>
              </a:pPr>
              <a:r>
                <a:rPr lang="en-US" altLang="zh-CN" sz="2400" b="1" dirty="0" err="1">
                  <a:solidFill>
                    <a:srgbClr val="F8F8F8"/>
                  </a:solidFill>
                  <a:latin typeface="黑体" panose="02010609060101010101" pitchFamily="49" charset="-122"/>
                  <a:ea typeface="黑体" panose="02010609060101010101" pitchFamily="49" charset="-122"/>
                  <a:cs typeface="+mn-ea"/>
                  <a:sym typeface="Arial" panose="020B0604020202020204" pitchFamily="34" charset="0"/>
                </a:rPr>
                <a:t>实物</a:t>
              </a:r>
              <a:endParaRPr lang="en-US" altLang="zh-CN" sz="2400" b="1" dirty="0">
                <a:solidFill>
                  <a:srgbClr val="F8F8F8"/>
                </a:solidFill>
                <a:latin typeface="黑体" panose="02010609060101010101" pitchFamily="49" charset="-122"/>
                <a:ea typeface="黑体" panose="02010609060101010101" pitchFamily="49" charset="-122"/>
                <a:cs typeface="+mn-ea"/>
                <a:sym typeface="Arial" panose="020B0604020202020204" pitchFamily="34" charset="0"/>
              </a:endParaRPr>
            </a:p>
            <a:p>
              <a:pPr algn="ctr" eaLnBrk="1" hangingPunct="1">
                <a:spcBef>
                  <a:spcPct val="0"/>
                </a:spcBef>
                <a:buFontTx/>
                <a:buNone/>
              </a:pPr>
              <a:r>
                <a:rPr lang="en-US" altLang="zh-CN" sz="2400" b="1" dirty="0" err="1">
                  <a:solidFill>
                    <a:srgbClr val="F8F8F8"/>
                  </a:solidFill>
                  <a:latin typeface="黑体" panose="02010609060101010101" pitchFamily="49" charset="-122"/>
                  <a:ea typeface="黑体" panose="02010609060101010101" pitchFamily="49" charset="-122"/>
                  <a:cs typeface="+mn-ea"/>
                  <a:sym typeface="Arial" panose="020B0604020202020204" pitchFamily="34" charset="0"/>
                </a:rPr>
                <a:t>交易平台</a:t>
              </a:r>
              <a:endParaRPr lang="zh-CN" altLang="en-US" sz="2400" b="1" dirty="0">
                <a:solidFill>
                  <a:srgbClr val="F8F8F8"/>
                </a:solidFill>
                <a:latin typeface="黑体" panose="02010609060101010101" pitchFamily="49" charset="-122"/>
                <a:ea typeface="黑体" panose="02010609060101010101" pitchFamily="49" charset="-122"/>
              </a:endParaRPr>
            </a:p>
          </p:txBody>
        </p:sp>
      </p:grpSp>
      <p:cxnSp>
        <p:nvCxnSpPr>
          <p:cNvPr id="13" name="直接连接符 9"/>
          <p:cNvCxnSpPr>
            <a:cxnSpLocks noChangeShapeType="1"/>
          </p:cNvCxnSpPr>
          <p:nvPr/>
        </p:nvCxnSpPr>
        <p:spPr bwMode="auto">
          <a:xfrm>
            <a:off x="2614465" y="4758112"/>
            <a:ext cx="0" cy="1224000"/>
          </a:xfrm>
          <a:prstGeom prst="line">
            <a:avLst/>
          </a:prstGeom>
          <a:noFill/>
          <a:ln w="9525">
            <a:solidFill>
              <a:schemeClr val="accent1"/>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14" name="组合 13"/>
          <p:cNvGrpSpPr/>
          <p:nvPr/>
        </p:nvGrpSpPr>
        <p:grpSpPr>
          <a:xfrm>
            <a:off x="892537" y="4560112"/>
            <a:ext cx="1614896" cy="1620000"/>
            <a:chOff x="309403" y="3465184"/>
            <a:chExt cx="1614896" cy="1620000"/>
          </a:xfrm>
        </p:grpSpPr>
        <p:sp>
          <p:nvSpPr>
            <p:cNvPr id="15" name="Freeform 5"/>
            <p:cNvSpPr>
              <a:spLocks noChangeAspect="1"/>
            </p:cNvSpPr>
            <p:nvPr/>
          </p:nvSpPr>
          <p:spPr bwMode="auto">
            <a:xfrm>
              <a:off x="309403" y="3465184"/>
              <a:ext cx="1614896" cy="1620000"/>
            </a:xfrm>
            <a:custGeom>
              <a:avLst/>
              <a:gdLst>
                <a:gd name="T0" fmla="*/ 153789205 w 1114"/>
                <a:gd name="T1" fmla="*/ 725351912 h 1116"/>
                <a:gd name="T2" fmla="*/ 185523429 w 1114"/>
                <a:gd name="T3" fmla="*/ 135442658 h 1116"/>
                <a:gd name="T4" fmla="*/ 626548849 w 1114"/>
                <a:gd name="T5" fmla="*/ 62009424 h 1116"/>
                <a:gd name="T6" fmla="*/ 866589652 w 1114"/>
                <a:gd name="T7" fmla="*/ 74248898 h 1116"/>
                <a:gd name="T8" fmla="*/ 863335045 w 1114"/>
                <a:gd name="T9" fmla="*/ 328815517 h 1116"/>
                <a:gd name="T10" fmla="*/ 742093715 w 1114"/>
                <a:gd name="T11" fmla="*/ 756357076 h 1116"/>
                <a:gd name="T12" fmla="*/ 153789205 w 1114"/>
                <a:gd name="T13" fmla="*/ 725351912 h 111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114" h="1116">
                  <a:moveTo>
                    <a:pt x="189" y="889"/>
                  </a:moveTo>
                  <a:cubicBezTo>
                    <a:pt x="0" y="679"/>
                    <a:pt x="17" y="355"/>
                    <a:pt x="228" y="166"/>
                  </a:cubicBezTo>
                  <a:cubicBezTo>
                    <a:pt x="380" y="29"/>
                    <a:pt x="593" y="0"/>
                    <a:pt x="770" y="76"/>
                  </a:cubicBezTo>
                  <a:cubicBezTo>
                    <a:pt x="837" y="104"/>
                    <a:pt x="998" y="91"/>
                    <a:pt x="1065" y="91"/>
                  </a:cubicBezTo>
                  <a:cubicBezTo>
                    <a:pt x="1056" y="194"/>
                    <a:pt x="1040" y="332"/>
                    <a:pt x="1061" y="403"/>
                  </a:cubicBezTo>
                  <a:cubicBezTo>
                    <a:pt x="1114" y="586"/>
                    <a:pt x="1063" y="791"/>
                    <a:pt x="912" y="927"/>
                  </a:cubicBezTo>
                  <a:cubicBezTo>
                    <a:pt x="702" y="1116"/>
                    <a:pt x="378" y="1099"/>
                    <a:pt x="189" y="889"/>
                  </a:cubicBezTo>
                  <a:close/>
                </a:path>
              </a:pathLst>
            </a:custGeom>
            <a:solidFill>
              <a:schemeClr val="tx2"/>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sz="2400" b="1">
                <a:latin typeface="黑体" panose="02010609060101010101" pitchFamily="49" charset="-122"/>
                <a:ea typeface="黑体" panose="02010609060101010101" pitchFamily="49" charset="-122"/>
              </a:endParaRPr>
            </a:p>
          </p:txBody>
        </p:sp>
        <p:sp>
          <p:nvSpPr>
            <p:cNvPr id="16" name="TextBox 10"/>
            <p:cNvSpPr txBox="1">
              <a:spLocks noChangeArrowheads="1"/>
            </p:cNvSpPr>
            <p:nvPr/>
          </p:nvSpPr>
          <p:spPr bwMode="auto">
            <a:xfrm>
              <a:off x="396401" y="3859686"/>
              <a:ext cx="14409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2000">
                  <a:solidFill>
                    <a:schemeClr val="accent2"/>
                  </a:solidFill>
                  <a:latin typeface="Arial" panose="020B0604020202020204" pitchFamily="34" charset="0"/>
                  <a:ea typeface="微软雅黑" panose="020B0503020204020204" pitchFamily="34" charset="-122"/>
                </a:defRPr>
              </a:lvl1pPr>
              <a:lvl2pPr marL="742950" indent="-285750">
                <a:spcBef>
                  <a:spcPct val="20000"/>
                </a:spcBef>
                <a:buChar char="–"/>
                <a:defRPr sz="2000">
                  <a:solidFill>
                    <a:schemeClr val="accent2"/>
                  </a:solidFill>
                  <a:latin typeface="Arial" panose="020B0604020202020204" pitchFamily="34" charset="0"/>
                  <a:ea typeface="仿宋_GB2312" panose="02010609030101010101" pitchFamily="1"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lgn="ctr" eaLnBrk="1" hangingPunct="1">
                <a:spcBef>
                  <a:spcPct val="0"/>
                </a:spcBef>
                <a:buFontTx/>
                <a:buNone/>
              </a:pPr>
              <a:r>
                <a:rPr lang="en-US" altLang="zh-CN" sz="2400" b="1" dirty="0" err="1">
                  <a:solidFill>
                    <a:srgbClr val="F8F8F8"/>
                  </a:solidFill>
                  <a:latin typeface="黑体" panose="02010609060101010101" pitchFamily="49" charset="-122"/>
                  <a:ea typeface="黑体" panose="02010609060101010101" pitchFamily="49" charset="-122"/>
                  <a:cs typeface="+mn-ea"/>
                  <a:sym typeface="宋体" panose="02010600030101010101" pitchFamily="2" charset="-122"/>
                </a:rPr>
                <a:t>智慧</a:t>
              </a:r>
              <a:endParaRPr lang="en-US" altLang="zh-CN" sz="2400" b="1" dirty="0">
                <a:solidFill>
                  <a:srgbClr val="F8F8F8"/>
                </a:solidFill>
                <a:latin typeface="黑体" panose="02010609060101010101" pitchFamily="49" charset="-122"/>
                <a:ea typeface="黑体" panose="02010609060101010101" pitchFamily="49" charset="-122"/>
                <a:cs typeface="+mn-ea"/>
                <a:sym typeface="宋体" panose="02010600030101010101" pitchFamily="2" charset="-122"/>
              </a:endParaRPr>
            </a:p>
            <a:p>
              <a:pPr algn="ctr" eaLnBrk="1" hangingPunct="1">
                <a:spcBef>
                  <a:spcPct val="0"/>
                </a:spcBef>
                <a:buFontTx/>
                <a:buNone/>
              </a:pPr>
              <a:r>
                <a:rPr lang="en-US" altLang="zh-CN" sz="2400" b="1" dirty="0" err="1">
                  <a:solidFill>
                    <a:srgbClr val="F8F8F8"/>
                  </a:solidFill>
                  <a:latin typeface="黑体" panose="02010609060101010101" pitchFamily="49" charset="-122"/>
                  <a:ea typeface="黑体" panose="02010609060101010101" pitchFamily="49" charset="-122"/>
                  <a:cs typeface="+mn-ea"/>
                  <a:sym typeface="宋体" panose="02010600030101010101" pitchFamily="2" charset="-122"/>
                </a:rPr>
                <a:t>交易平台</a:t>
              </a:r>
              <a:endParaRPr lang="zh-CN" altLang="en-US" sz="2400" b="1" dirty="0">
                <a:solidFill>
                  <a:srgbClr val="F8F8F8"/>
                </a:solidFill>
                <a:latin typeface="黑体" panose="02010609060101010101" pitchFamily="49" charset="-122"/>
                <a:ea typeface="黑体" panose="02010609060101010101" pitchFamily="49" charset="-122"/>
              </a:endParaRPr>
            </a:p>
          </p:txBody>
        </p:sp>
      </p:grpSp>
      <p:sp>
        <p:nvSpPr>
          <p:cNvPr id="17" name="TextBox 14"/>
          <p:cNvSpPr txBox="1">
            <a:spLocks noChangeArrowheads="1"/>
          </p:cNvSpPr>
          <p:nvPr/>
        </p:nvSpPr>
        <p:spPr bwMode="auto">
          <a:xfrm>
            <a:off x="2736699" y="3136202"/>
            <a:ext cx="6723363" cy="461665"/>
          </a:xfrm>
          <a:prstGeom prst="rect">
            <a:avLst/>
          </a:prstGeom>
          <a:noFill/>
          <a:ln w="19050">
            <a:noFill/>
            <a:miter lim="800000"/>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Char char="•"/>
              <a:defRPr sz="2000">
                <a:solidFill>
                  <a:schemeClr val="accent2"/>
                </a:solidFill>
                <a:latin typeface="Arial" panose="020B0604020202020204" pitchFamily="34" charset="0"/>
                <a:ea typeface="微软雅黑" panose="020B0503020204020204" pitchFamily="34" charset="-122"/>
              </a:defRPr>
            </a:lvl1pPr>
            <a:lvl2pPr marL="742950" indent="-285750">
              <a:spcBef>
                <a:spcPct val="20000"/>
              </a:spcBef>
              <a:buChar char="–"/>
              <a:defRPr sz="2000">
                <a:solidFill>
                  <a:schemeClr val="accent2"/>
                </a:solidFill>
                <a:latin typeface="Arial" panose="020B0604020202020204" pitchFamily="34" charset="0"/>
                <a:ea typeface="仿宋_GB2312" panose="02010609030101010101" pitchFamily="1"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buNone/>
            </a:pPr>
            <a:r>
              <a:rPr lang="zh-CN" altLang="en-US" sz="2400" dirty="0">
                <a:latin typeface="黑体" panose="02010609060101010101" pitchFamily="49" charset="-122"/>
                <a:ea typeface="黑体" panose="02010609060101010101" pitchFamily="49" charset="-122"/>
                <a:sym typeface="+mn-ea"/>
              </a:rPr>
              <a:t>网站交易商品种类很多，分类齐全。如淘宝网。</a:t>
            </a:r>
            <a:endParaRPr lang="zh-CN" altLang="en-US" sz="2400" dirty="0">
              <a:latin typeface="黑体" panose="02010609060101010101" pitchFamily="49" charset="-122"/>
              <a:ea typeface="黑体" panose="02010609060101010101" pitchFamily="49" charset="-122"/>
            </a:endParaRPr>
          </a:p>
        </p:txBody>
      </p:sp>
      <p:sp>
        <p:nvSpPr>
          <p:cNvPr id="18" name="TextBox 15"/>
          <p:cNvSpPr txBox="1">
            <a:spLocks noChangeArrowheads="1"/>
          </p:cNvSpPr>
          <p:nvPr/>
        </p:nvSpPr>
        <p:spPr bwMode="auto">
          <a:xfrm>
            <a:off x="2736700" y="5139280"/>
            <a:ext cx="6010105" cy="461665"/>
          </a:xfrm>
          <a:prstGeom prst="rect">
            <a:avLst/>
          </a:prstGeom>
          <a:noFill/>
          <a:ln w="19050">
            <a:noFill/>
            <a:miter lim="800000"/>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Char char="•"/>
              <a:defRPr sz="2000">
                <a:solidFill>
                  <a:schemeClr val="accent2"/>
                </a:solidFill>
                <a:latin typeface="Arial" panose="020B0604020202020204" pitchFamily="34" charset="0"/>
                <a:ea typeface="微软雅黑" panose="020B0503020204020204" pitchFamily="34" charset="-122"/>
              </a:defRPr>
            </a:lvl1pPr>
            <a:lvl2pPr marL="742950" indent="-285750">
              <a:spcBef>
                <a:spcPct val="20000"/>
              </a:spcBef>
              <a:buChar char="–"/>
              <a:defRPr sz="2000">
                <a:solidFill>
                  <a:schemeClr val="accent2"/>
                </a:solidFill>
                <a:latin typeface="Arial" panose="020B0604020202020204" pitchFamily="34" charset="0"/>
                <a:ea typeface="仿宋_GB2312" panose="02010609030101010101" pitchFamily="1"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buNone/>
            </a:pPr>
            <a:r>
              <a:rPr lang="zh-CN" altLang="en-US" sz="2400" dirty="0">
                <a:latin typeface="黑体" panose="02010609060101010101" pitchFamily="49" charset="-122"/>
                <a:ea typeface="黑体" panose="02010609060101010101" pitchFamily="49" charset="-122"/>
                <a:sym typeface="+mn-ea"/>
              </a:rPr>
              <a:t>交易企业或个人智慧的平台。如威客网站。</a:t>
            </a:r>
            <a:endParaRPr lang="zh-CN" altLang="en-US" sz="2400" dirty="0">
              <a:latin typeface="黑体" panose="02010609060101010101" pitchFamily="49" charset="-122"/>
              <a:ea typeface="黑体" panose="02010609060101010101" pitchFamily="49" charset="-122"/>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7" presetClass="entr" presetSubtype="0" fill="hold" grpId="0"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1000"/>
                                        <p:tgtEl>
                                          <p:spTgt spid="5"/>
                                        </p:tgtEl>
                                      </p:cBhvr>
                                    </p:animEffect>
                                    <p:anim calcmode="lin" valueType="num">
                                      <p:cBhvr>
                                        <p:cTn id="14" dur="1000" fill="hold"/>
                                        <p:tgtEl>
                                          <p:spTgt spid="5"/>
                                        </p:tgtEl>
                                        <p:attrNameLst>
                                          <p:attrName>ppt_x</p:attrName>
                                        </p:attrNameLst>
                                      </p:cBhvr>
                                      <p:tavLst>
                                        <p:tav tm="0">
                                          <p:val>
                                            <p:strVal val="#ppt_x"/>
                                          </p:val>
                                        </p:tav>
                                        <p:tav tm="100000">
                                          <p:val>
                                            <p:strVal val="#ppt_x"/>
                                          </p:val>
                                        </p:tav>
                                      </p:tavLst>
                                    </p:anim>
                                    <p:anim calcmode="lin" valueType="num">
                                      <p:cBhvr>
                                        <p:cTn id="15" dur="1000" fill="hold"/>
                                        <p:tgtEl>
                                          <p:spTgt spid="5"/>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53" presetClass="entr" presetSubtype="16" fill="hold" nodeType="after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p:cTn id="19" dur="500" fill="hold"/>
                                        <p:tgtEl>
                                          <p:spTgt spid="10"/>
                                        </p:tgtEl>
                                        <p:attrNameLst>
                                          <p:attrName>ppt_w</p:attrName>
                                        </p:attrNameLst>
                                      </p:cBhvr>
                                      <p:tavLst>
                                        <p:tav tm="0">
                                          <p:val>
                                            <p:fltVal val="0"/>
                                          </p:val>
                                        </p:tav>
                                        <p:tav tm="100000">
                                          <p:val>
                                            <p:strVal val="#ppt_w"/>
                                          </p:val>
                                        </p:tav>
                                      </p:tavLst>
                                    </p:anim>
                                    <p:anim calcmode="lin" valueType="num">
                                      <p:cBhvr>
                                        <p:cTn id="20" dur="500" fill="hold"/>
                                        <p:tgtEl>
                                          <p:spTgt spid="10"/>
                                        </p:tgtEl>
                                        <p:attrNameLst>
                                          <p:attrName>ppt_h</p:attrName>
                                        </p:attrNameLst>
                                      </p:cBhvr>
                                      <p:tavLst>
                                        <p:tav tm="0">
                                          <p:val>
                                            <p:fltVal val="0"/>
                                          </p:val>
                                        </p:tav>
                                        <p:tav tm="100000">
                                          <p:val>
                                            <p:strVal val="#ppt_h"/>
                                          </p:val>
                                        </p:tav>
                                      </p:tavLst>
                                    </p:anim>
                                    <p:animEffect transition="in" filter="fade">
                                      <p:cBhvr>
                                        <p:cTn id="21" dur="500"/>
                                        <p:tgtEl>
                                          <p:spTgt spid="10"/>
                                        </p:tgtEl>
                                      </p:cBhvr>
                                    </p:animEffect>
                                  </p:childTnLst>
                                </p:cTn>
                              </p:par>
                            </p:childTnLst>
                          </p:cTn>
                        </p:par>
                        <p:par>
                          <p:cTn id="22" fill="hold">
                            <p:stCondLst>
                              <p:cond delay="2500"/>
                            </p:stCondLst>
                            <p:childTnLst>
                              <p:par>
                                <p:cTn id="23" presetID="16" presetClass="entr" presetSubtype="42" fill="hold"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barn(outHorizontal)">
                                      <p:cBhvr>
                                        <p:cTn id="25" dur="500"/>
                                        <p:tgtEl>
                                          <p:spTgt spid="9"/>
                                        </p:tgtEl>
                                      </p:cBhvr>
                                    </p:animEffect>
                                  </p:childTnLst>
                                </p:cTn>
                              </p:par>
                            </p:childTnLst>
                          </p:cTn>
                        </p:par>
                        <p:par>
                          <p:cTn id="26" fill="hold">
                            <p:stCondLst>
                              <p:cond delay="3000"/>
                            </p:stCondLst>
                            <p:childTnLst>
                              <p:par>
                                <p:cTn id="27" presetID="22" presetClass="entr" presetSubtype="8" fill="hold" grpId="0" nodeType="afterEffect">
                                  <p:stCondLst>
                                    <p:cond delay="0"/>
                                  </p:stCondLst>
                                  <p:childTnLst>
                                    <p:set>
                                      <p:cBhvr>
                                        <p:cTn id="28" dur="1" fill="hold">
                                          <p:stCondLst>
                                            <p:cond delay="0"/>
                                          </p:stCondLst>
                                        </p:cTn>
                                        <p:tgtEl>
                                          <p:spTgt spid="17"/>
                                        </p:tgtEl>
                                        <p:attrNameLst>
                                          <p:attrName>style.visibility</p:attrName>
                                        </p:attrNameLst>
                                      </p:cBhvr>
                                      <p:to>
                                        <p:strVal val="visible"/>
                                      </p:to>
                                    </p:set>
                                    <p:animEffect transition="in" filter="wipe(left)">
                                      <p:cBhvr>
                                        <p:cTn id="29" dur="400"/>
                                        <p:tgtEl>
                                          <p:spTgt spid="17"/>
                                        </p:tgtEl>
                                      </p:cBhvr>
                                    </p:animEffect>
                                  </p:childTnLst>
                                </p:cTn>
                              </p:par>
                            </p:childTnLst>
                          </p:cTn>
                        </p:par>
                        <p:par>
                          <p:cTn id="30" fill="hold">
                            <p:stCondLst>
                              <p:cond delay="3500"/>
                            </p:stCondLst>
                            <p:childTnLst>
                              <p:par>
                                <p:cTn id="31" presetID="53" presetClass="entr" presetSubtype="16" fill="hold" nodeType="afterEffect">
                                  <p:stCondLst>
                                    <p:cond delay="0"/>
                                  </p:stCondLst>
                                  <p:childTnLst>
                                    <p:set>
                                      <p:cBhvr>
                                        <p:cTn id="32" dur="1" fill="hold">
                                          <p:stCondLst>
                                            <p:cond delay="0"/>
                                          </p:stCondLst>
                                        </p:cTn>
                                        <p:tgtEl>
                                          <p:spTgt spid="14"/>
                                        </p:tgtEl>
                                        <p:attrNameLst>
                                          <p:attrName>style.visibility</p:attrName>
                                        </p:attrNameLst>
                                      </p:cBhvr>
                                      <p:to>
                                        <p:strVal val="visible"/>
                                      </p:to>
                                    </p:set>
                                    <p:anim calcmode="lin" valueType="num">
                                      <p:cBhvr>
                                        <p:cTn id="33" dur="500" fill="hold"/>
                                        <p:tgtEl>
                                          <p:spTgt spid="14"/>
                                        </p:tgtEl>
                                        <p:attrNameLst>
                                          <p:attrName>ppt_w</p:attrName>
                                        </p:attrNameLst>
                                      </p:cBhvr>
                                      <p:tavLst>
                                        <p:tav tm="0">
                                          <p:val>
                                            <p:fltVal val="0"/>
                                          </p:val>
                                        </p:tav>
                                        <p:tav tm="100000">
                                          <p:val>
                                            <p:strVal val="#ppt_w"/>
                                          </p:val>
                                        </p:tav>
                                      </p:tavLst>
                                    </p:anim>
                                    <p:anim calcmode="lin" valueType="num">
                                      <p:cBhvr>
                                        <p:cTn id="34" dur="500" fill="hold"/>
                                        <p:tgtEl>
                                          <p:spTgt spid="14"/>
                                        </p:tgtEl>
                                        <p:attrNameLst>
                                          <p:attrName>ppt_h</p:attrName>
                                        </p:attrNameLst>
                                      </p:cBhvr>
                                      <p:tavLst>
                                        <p:tav tm="0">
                                          <p:val>
                                            <p:fltVal val="0"/>
                                          </p:val>
                                        </p:tav>
                                        <p:tav tm="100000">
                                          <p:val>
                                            <p:strVal val="#ppt_h"/>
                                          </p:val>
                                        </p:tav>
                                      </p:tavLst>
                                    </p:anim>
                                    <p:animEffect transition="in" filter="fade">
                                      <p:cBhvr>
                                        <p:cTn id="35" dur="500"/>
                                        <p:tgtEl>
                                          <p:spTgt spid="14"/>
                                        </p:tgtEl>
                                      </p:cBhvr>
                                    </p:animEffect>
                                  </p:childTnLst>
                                </p:cTn>
                              </p:par>
                            </p:childTnLst>
                          </p:cTn>
                        </p:par>
                        <p:par>
                          <p:cTn id="36" fill="hold">
                            <p:stCondLst>
                              <p:cond delay="4000"/>
                            </p:stCondLst>
                            <p:childTnLst>
                              <p:par>
                                <p:cTn id="37" presetID="16" presetClass="entr" presetSubtype="42" fill="hold" nodeType="afterEffect">
                                  <p:stCondLst>
                                    <p:cond delay="0"/>
                                  </p:stCondLst>
                                  <p:childTnLst>
                                    <p:set>
                                      <p:cBhvr>
                                        <p:cTn id="38" dur="1" fill="hold">
                                          <p:stCondLst>
                                            <p:cond delay="0"/>
                                          </p:stCondLst>
                                        </p:cTn>
                                        <p:tgtEl>
                                          <p:spTgt spid="13"/>
                                        </p:tgtEl>
                                        <p:attrNameLst>
                                          <p:attrName>style.visibility</p:attrName>
                                        </p:attrNameLst>
                                      </p:cBhvr>
                                      <p:to>
                                        <p:strVal val="visible"/>
                                      </p:to>
                                    </p:set>
                                    <p:animEffect transition="in" filter="barn(outHorizontal)">
                                      <p:cBhvr>
                                        <p:cTn id="39" dur="500"/>
                                        <p:tgtEl>
                                          <p:spTgt spid="13"/>
                                        </p:tgtEl>
                                      </p:cBhvr>
                                    </p:animEffect>
                                  </p:childTnLst>
                                </p:cTn>
                              </p:par>
                            </p:childTnLst>
                          </p:cTn>
                        </p:par>
                        <p:par>
                          <p:cTn id="40" fill="hold">
                            <p:stCondLst>
                              <p:cond delay="4500"/>
                            </p:stCondLst>
                            <p:childTnLst>
                              <p:par>
                                <p:cTn id="41" presetID="22" presetClass="entr" presetSubtype="8" fill="hold" grpId="0" nodeType="afterEffect">
                                  <p:stCondLst>
                                    <p:cond delay="0"/>
                                  </p:stCondLst>
                                  <p:childTnLst>
                                    <p:set>
                                      <p:cBhvr>
                                        <p:cTn id="42" dur="1" fill="hold">
                                          <p:stCondLst>
                                            <p:cond delay="0"/>
                                          </p:stCondLst>
                                        </p:cTn>
                                        <p:tgtEl>
                                          <p:spTgt spid="18"/>
                                        </p:tgtEl>
                                        <p:attrNameLst>
                                          <p:attrName>style.visibility</p:attrName>
                                        </p:attrNameLst>
                                      </p:cBhvr>
                                      <p:to>
                                        <p:strVal val="visible"/>
                                      </p:to>
                                    </p:set>
                                    <p:animEffect transition="in" filter="wipe(left)">
                                      <p:cBhvr>
                                        <p:cTn id="43" dur="400"/>
                                        <p:tgtEl>
                                          <p:spTgt spid="18"/>
                                        </p:tgtEl>
                                      </p:cBhvr>
                                    </p:animEffect>
                                  </p:childTnLst>
                                </p:cTn>
                              </p:par>
                              <p:par>
                                <p:cTn id="44" presetID="10" presetClass="entr" presetSubtype="0" fill="hold" nodeType="withEffect">
                                  <p:stCondLst>
                                    <p:cond delay="0"/>
                                  </p:stCondLst>
                                  <p:childTnLst>
                                    <p:set>
                                      <p:cBhvr>
                                        <p:cTn id="45" dur="1" fill="hold">
                                          <p:stCondLst>
                                            <p:cond delay="0"/>
                                          </p:stCondLst>
                                        </p:cTn>
                                        <p:tgtEl>
                                          <p:spTgt spid="8"/>
                                        </p:tgtEl>
                                        <p:attrNameLst>
                                          <p:attrName>style.visibility</p:attrName>
                                        </p:attrNameLst>
                                      </p:cBhvr>
                                      <p:to>
                                        <p:strVal val="visible"/>
                                      </p:to>
                                    </p:set>
                                    <p:animEffect transition="in" filter="fade">
                                      <p:cBhvr>
                                        <p:cTn id="4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17" grpId="0"/>
      <p:bldP spid="1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32" descr="0405"/>
          <p:cNvPicPr>
            <a:picLocks noChangeAspect="1"/>
          </p:cNvPicPr>
          <p:nvPr/>
        </p:nvPicPr>
        <p:blipFill>
          <a:blip r:embed="rId1">
            <a:clrChange>
              <a:clrFrom>
                <a:srgbClr val="FFFFFF"/>
              </a:clrFrom>
              <a:clrTo>
                <a:srgbClr val="FFFFFF">
                  <a:alpha val="0"/>
                </a:srgbClr>
              </a:clrTo>
            </a:clrChange>
          </a:blip>
          <a:stretch>
            <a:fillRect/>
          </a:stretch>
        </p:blipFill>
        <p:spPr>
          <a:xfrm>
            <a:off x="3506093" y="980728"/>
            <a:ext cx="5419685" cy="5298389"/>
          </a:xfrm>
          <a:prstGeom prst="rect">
            <a:avLst/>
          </a:prstGeom>
          <a:noFill/>
          <a:ln w="9525">
            <a:noFill/>
          </a:ln>
          <a:effectLst/>
        </p:spPr>
      </p:pic>
      <p:sp>
        <p:nvSpPr>
          <p:cNvPr id="3" name="矩形 2"/>
          <p:cNvSpPr/>
          <p:nvPr/>
        </p:nvSpPr>
        <p:spPr>
          <a:xfrm>
            <a:off x="4775775" y="6381328"/>
            <a:ext cx="2880320" cy="400110"/>
          </a:xfrm>
          <a:prstGeom prst="rect">
            <a:avLst/>
          </a:prstGeom>
          <a:noFill/>
          <a:ln w="9525">
            <a:noFill/>
          </a:ln>
        </p:spPr>
        <p:txBody>
          <a:bodyPr vert="horz" wrap="square" anchor="ctr">
            <a:spAutoFit/>
          </a:bodyPr>
          <a:lstStyle/>
          <a:p>
            <a:pPr algn="ctr"/>
            <a:r>
              <a:rPr lang="zh-CN" altLang="en-US" sz="2000" dirty="0">
                <a:solidFill>
                  <a:schemeClr val="accent2"/>
                </a:solidFill>
                <a:latin typeface="+mj-lt"/>
                <a:ea typeface="黑体" panose="02010609060101010101" pitchFamily="49" charset="-122"/>
                <a:cs typeface="Times New Roman" panose="02020603050405020304" charset="0"/>
              </a:rPr>
              <a:t>C2C的购买和拍卖流程</a:t>
            </a:r>
            <a:endParaRPr lang="zh-CN" altLang="en-US" sz="2000" dirty="0">
              <a:solidFill>
                <a:schemeClr val="accent2"/>
              </a:solidFill>
              <a:latin typeface="+mj-lt"/>
              <a:ea typeface="黑体" panose="02010609060101010101" pitchFamily="49" charset="-122"/>
              <a:cs typeface="Times New Roman" panose="02020603050405020304" charset="0"/>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144145" y="764540"/>
            <a:ext cx="11991340" cy="5850255"/>
          </a:xfrm>
          <a:prstGeom prst="rect">
            <a:avLst/>
          </a:prstGeom>
          <a:noFill/>
        </p:spPr>
        <p:txBody>
          <a:bodyPr wrap="square" rtlCol="0" anchor="t">
            <a:spAutoFit/>
          </a:bodyPr>
          <a:lstStyle/>
          <a:p>
            <a:pPr algn="ctr">
              <a:lnSpc>
                <a:spcPct val="130000"/>
              </a:lnSpc>
              <a:spcBef>
                <a:spcPts val="0"/>
              </a:spcBef>
            </a:pPr>
            <a:r>
              <a:rPr lang="zh-CN" altLang="en-US" sz="2800" b="1" dirty="0">
                <a:solidFill>
                  <a:srgbClr val="0070C0"/>
                </a:solidFill>
                <a:latin typeface="+mj-lt"/>
                <a:ea typeface="黑体" panose="02010609060101010101" pitchFamily="49" charset="-122"/>
                <a:cs typeface="+mn-ea"/>
              </a:rPr>
              <a:t>威客牛网</a:t>
            </a:r>
            <a:endParaRPr lang="en-US" altLang="zh-CN" sz="2800" b="1" dirty="0">
              <a:solidFill>
                <a:srgbClr val="0070C0"/>
              </a:solidFill>
              <a:latin typeface="+mj-lt"/>
              <a:ea typeface="黑体" panose="02010609060101010101" pitchFamily="49" charset="-122"/>
              <a:cs typeface="+mn-ea"/>
            </a:endParaRPr>
          </a:p>
          <a:p>
            <a:pPr indent="612140" algn="just">
              <a:lnSpc>
                <a:spcPct val="130000"/>
              </a:lnSpc>
              <a:spcBef>
                <a:spcPts val="0"/>
              </a:spcBef>
            </a:pPr>
            <a:r>
              <a:rPr lang="zh-CN" altLang="en-US" sz="2200" b="1" dirty="0">
                <a:solidFill>
                  <a:schemeClr val="bg2"/>
                </a:solidFill>
                <a:latin typeface="+mj-lt"/>
                <a:ea typeface="黑体" panose="02010609060101010101" pitchFamily="49" charset="-122"/>
                <a:cs typeface="+mn-ea"/>
              </a:rPr>
              <a:t>威客牛网（曾叫时间财富网、威客中国网）</a:t>
            </a:r>
            <a:r>
              <a:rPr lang="zh-CN" altLang="en-US" sz="2200" dirty="0">
                <a:solidFill>
                  <a:schemeClr val="accent2"/>
                </a:solidFill>
                <a:latin typeface="+mj-lt"/>
                <a:ea typeface="黑体" panose="02010609060101010101" pitchFamily="49" charset="-122"/>
                <a:cs typeface="+mn-ea"/>
              </a:rPr>
              <a:t>，是一个通过互联网解决科学、技术、生活和学习问题的交流平台。威客可通过</a:t>
            </a:r>
            <a:r>
              <a:rPr lang="zh-CN" altLang="en-US" sz="2200" dirty="0">
                <a:solidFill>
                  <a:schemeClr val="accent2"/>
                </a:solidFill>
                <a:latin typeface="+mj-lt"/>
                <a:ea typeface="黑体" panose="02010609060101010101" pitchFamily="49" charset="-122"/>
                <a:cs typeface="+mn-ea"/>
                <a:sym typeface="+mn-ea"/>
              </a:rPr>
              <a:t>威客牛网</a:t>
            </a:r>
            <a:r>
              <a:rPr lang="zh-CN" altLang="en-US" sz="2200" dirty="0">
                <a:solidFill>
                  <a:schemeClr val="accent2"/>
                </a:solidFill>
                <a:latin typeface="+mj-lt"/>
                <a:ea typeface="黑体" panose="02010609060101010101" pitchFamily="49" charset="-122"/>
                <a:cs typeface="+mn-ea"/>
              </a:rPr>
              <a:t>把自己的智慧、知识、能力和经验转化成实际收益。</a:t>
            </a:r>
            <a:endParaRPr lang="zh-CN" altLang="en-US" sz="2200" dirty="0">
              <a:solidFill>
                <a:schemeClr val="accent2"/>
              </a:solidFill>
              <a:latin typeface="+mj-lt"/>
              <a:ea typeface="黑体" panose="02010609060101010101" pitchFamily="49" charset="-122"/>
              <a:cs typeface="+mn-ea"/>
            </a:endParaRPr>
          </a:p>
          <a:p>
            <a:pPr indent="612140" algn="just">
              <a:lnSpc>
                <a:spcPct val="130000"/>
              </a:lnSpc>
              <a:spcBef>
                <a:spcPts val="0"/>
              </a:spcBef>
            </a:pPr>
            <a:r>
              <a:rPr lang="zh-CN" altLang="en-US" sz="2200" dirty="0">
                <a:solidFill>
                  <a:schemeClr val="accent2"/>
                </a:solidFill>
                <a:latin typeface="+mj-lt"/>
                <a:ea typeface="黑体" panose="02010609060101010101" pitchFamily="49" charset="-122"/>
                <a:cs typeface="+mn-ea"/>
                <a:sym typeface="+mn-ea"/>
              </a:rPr>
              <a:t>威客牛网</a:t>
            </a:r>
            <a:r>
              <a:rPr lang="zh-CN" altLang="en-US" sz="2200" dirty="0">
                <a:solidFill>
                  <a:schemeClr val="accent2"/>
                </a:solidFill>
                <a:latin typeface="+mj-lt"/>
                <a:ea typeface="黑体" panose="02010609060101010101" pitchFamily="49" charset="-122"/>
                <a:cs typeface="+mn-ea"/>
              </a:rPr>
              <a:t>上的悬赏项目囊括</a:t>
            </a:r>
            <a:r>
              <a:rPr lang="zh-CN" altLang="en-US" sz="2200" spc="-100" dirty="0">
                <a:solidFill>
                  <a:schemeClr val="accent2"/>
                </a:solidFill>
                <a:latin typeface="+mj-lt"/>
                <a:ea typeface="黑体" panose="02010609060101010101" pitchFamily="49" charset="-122"/>
                <a:cs typeface="+mn-ea"/>
              </a:rPr>
              <a:t>软件开发、平面设计、装修设计、文案取名、工业设计、</a:t>
            </a:r>
            <a:r>
              <a:rPr lang="zh-CN" altLang="en-US" sz="2200" dirty="0">
                <a:solidFill>
                  <a:schemeClr val="accent2"/>
                </a:solidFill>
                <a:latin typeface="+mj-lt"/>
                <a:ea typeface="黑体" panose="02010609060101010101" pitchFamily="49" charset="-122"/>
                <a:cs typeface="+mn-ea"/>
              </a:rPr>
              <a:t>网站建设等多个领域。</a:t>
            </a:r>
            <a:r>
              <a:rPr lang="zh-CN" altLang="en-US" sz="2200" dirty="0">
                <a:solidFill>
                  <a:schemeClr val="accent2"/>
                </a:solidFill>
                <a:latin typeface="+mj-lt"/>
                <a:ea typeface="黑体" panose="02010609060101010101" pitchFamily="49" charset="-122"/>
                <a:cs typeface="+mn-ea"/>
                <a:sym typeface="+mn-ea"/>
              </a:rPr>
              <a:t>威客牛网</a:t>
            </a:r>
            <a:r>
              <a:rPr lang="zh-CN" altLang="en-US" sz="2200" dirty="0">
                <a:solidFill>
                  <a:schemeClr val="accent2"/>
                </a:solidFill>
                <a:latin typeface="+mj-lt"/>
                <a:ea typeface="黑体" panose="02010609060101010101" pitchFamily="49" charset="-122"/>
                <a:cs typeface="+mn-ea"/>
              </a:rPr>
              <a:t>的金点子库会收集威客的创意，让更多的人了解威客的想法</a:t>
            </a:r>
            <a:r>
              <a:rPr lang="zh-CN" altLang="en-US" sz="2200" spc="-100" dirty="0">
                <a:solidFill>
                  <a:schemeClr val="accent2"/>
                </a:solidFill>
                <a:latin typeface="+mj-lt"/>
                <a:ea typeface="黑体" panose="02010609060101010101" pitchFamily="49" charset="-122"/>
                <a:cs typeface="+mn-ea"/>
              </a:rPr>
              <a:t>，与威客合作。每天，来自各地的威客都在这里交流，每位威客均可展示自己的特长，</a:t>
            </a:r>
            <a:r>
              <a:rPr lang="zh-CN" altLang="en-US" sz="2200" dirty="0">
                <a:solidFill>
                  <a:schemeClr val="accent2"/>
                </a:solidFill>
                <a:latin typeface="+mj-lt"/>
                <a:ea typeface="黑体" panose="02010609060101010101" pitchFamily="49" charset="-122"/>
                <a:cs typeface="+mn-ea"/>
              </a:rPr>
              <a:t>承接与发布悬赏项目，拥有</a:t>
            </a:r>
            <a:r>
              <a:rPr lang="zh-CN" altLang="en-US" sz="2200" dirty="0">
                <a:solidFill>
                  <a:schemeClr val="accent2"/>
                </a:solidFill>
                <a:latin typeface="+mj-lt"/>
                <a:ea typeface="黑体" panose="02010609060101010101" pitchFamily="49" charset="-122"/>
                <a:cs typeface="+mn-ea"/>
                <a:sym typeface="+mn-ea"/>
              </a:rPr>
              <a:t>威客牛网</a:t>
            </a:r>
            <a:r>
              <a:rPr lang="zh-CN" altLang="en-US" sz="2200" dirty="0">
                <a:solidFill>
                  <a:schemeClr val="accent2"/>
                </a:solidFill>
                <a:latin typeface="+mj-lt"/>
                <a:ea typeface="黑体" panose="02010609060101010101" pitchFamily="49" charset="-122"/>
                <a:cs typeface="+mn-ea"/>
              </a:rPr>
              <a:t>的二级域名。</a:t>
            </a:r>
            <a:endParaRPr lang="zh-CN" altLang="en-US" sz="2200" dirty="0">
              <a:solidFill>
                <a:schemeClr val="accent2"/>
              </a:solidFill>
              <a:latin typeface="+mj-lt"/>
              <a:ea typeface="黑体" panose="02010609060101010101" pitchFamily="49" charset="-122"/>
              <a:cs typeface="+mn-ea"/>
            </a:endParaRPr>
          </a:p>
          <a:p>
            <a:pPr indent="612140">
              <a:lnSpc>
                <a:spcPct val="130000"/>
              </a:lnSpc>
              <a:spcBef>
                <a:spcPts val="500"/>
              </a:spcBef>
              <a:spcAft>
                <a:spcPts val="0"/>
              </a:spcAft>
            </a:pPr>
            <a:r>
              <a:rPr lang="zh-CN" altLang="en-US" sz="2200" dirty="0">
                <a:solidFill>
                  <a:schemeClr val="accent2"/>
                </a:solidFill>
                <a:latin typeface="+mj-lt"/>
                <a:ea typeface="黑体" panose="02010609060101010101" pitchFamily="49" charset="-122"/>
                <a:cs typeface="+mn-ea"/>
                <a:sym typeface="+mn-ea"/>
              </a:rPr>
              <a:t>威客牛网</a:t>
            </a:r>
            <a:r>
              <a:rPr lang="zh-CN" altLang="en-US" sz="2200" dirty="0">
                <a:solidFill>
                  <a:schemeClr val="accent2"/>
                </a:solidFill>
                <a:latin typeface="+mj-lt"/>
                <a:ea typeface="黑体" panose="02010609060101010101" pitchFamily="49" charset="-122"/>
                <a:cs typeface="+mn-ea"/>
              </a:rPr>
              <a:t>上的威客年龄大多为</a:t>
            </a:r>
            <a:r>
              <a:rPr lang="en-US" altLang="zh-CN" sz="2200" dirty="0">
                <a:solidFill>
                  <a:schemeClr val="accent2"/>
                </a:solidFill>
                <a:latin typeface="+mj-lt"/>
                <a:ea typeface="黑体" panose="02010609060101010101" pitchFamily="49" charset="-122"/>
                <a:cs typeface="+mn-ea"/>
              </a:rPr>
              <a:t>18</a:t>
            </a:r>
            <a:r>
              <a:rPr lang="zh-CN" altLang="en-US" sz="2200" dirty="0">
                <a:solidFill>
                  <a:schemeClr val="accent2"/>
                </a:solidFill>
                <a:latin typeface="+mj-lt"/>
                <a:ea typeface="黑体" panose="02010609060101010101" pitchFamily="49" charset="-122"/>
                <a:cs typeface="+mn-ea"/>
              </a:rPr>
              <a:t>～</a:t>
            </a:r>
            <a:r>
              <a:rPr lang="en-US" altLang="zh-CN" sz="2200" dirty="0">
                <a:solidFill>
                  <a:schemeClr val="accent2"/>
                </a:solidFill>
                <a:latin typeface="+mj-lt"/>
                <a:ea typeface="黑体" panose="02010609060101010101" pitchFamily="49" charset="-122"/>
                <a:cs typeface="+mn-ea"/>
              </a:rPr>
              <a:t>35</a:t>
            </a:r>
            <a:r>
              <a:rPr lang="zh-CN" altLang="en-US" sz="2200" dirty="0">
                <a:solidFill>
                  <a:schemeClr val="accent2"/>
                </a:solidFill>
                <a:latin typeface="+mj-lt"/>
                <a:ea typeface="黑体" panose="02010609060101010101" pitchFamily="49" charset="-122"/>
                <a:cs typeface="+mn-ea"/>
              </a:rPr>
              <a:t>岁，主要群体为在校大学生和在职人员，工作方式多为兼职。</a:t>
            </a:r>
            <a:endParaRPr lang="en-US" altLang="zh-CN" sz="2200" dirty="0">
              <a:solidFill>
                <a:schemeClr val="accent2"/>
              </a:solidFill>
              <a:latin typeface="+mj-lt"/>
              <a:ea typeface="黑体" panose="02010609060101010101" pitchFamily="49" charset="-122"/>
              <a:cs typeface="+mn-ea"/>
            </a:endParaRPr>
          </a:p>
          <a:p>
            <a:pPr>
              <a:lnSpc>
                <a:spcPct val="130000"/>
              </a:lnSpc>
              <a:spcBef>
                <a:spcPts val="1000"/>
              </a:spcBef>
              <a:spcAft>
                <a:spcPts val="500"/>
              </a:spcAft>
            </a:pPr>
            <a:r>
              <a:rPr lang="zh-CN" altLang="en-US" sz="2400" b="1" dirty="0">
                <a:solidFill>
                  <a:srgbClr val="C00000"/>
                </a:solidFill>
                <a:ea typeface="黑体" panose="02010609060101010101" pitchFamily="49" charset="-122"/>
                <a:cs typeface="+mn-ea"/>
              </a:rPr>
              <a:t>启发思考：</a:t>
            </a:r>
            <a:endParaRPr lang="zh-CN" altLang="en-US" sz="2400" b="1" dirty="0">
              <a:solidFill>
                <a:srgbClr val="C00000"/>
              </a:solidFill>
              <a:ea typeface="黑体" panose="02010609060101010101" pitchFamily="49" charset="-122"/>
              <a:cs typeface="+mn-ea"/>
            </a:endParaRPr>
          </a:p>
          <a:p>
            <a:pPr indent="612140">
              <a:lnSpc>
                <a:spcPct val="130000"/>
              </a:lnSpc>
              <a:spcBef>
                <a:spcPts val="0"/>
              </a:spcBef>
              <a:spcAft>
                <a:spcPts val="0"/>
              </a:spcAft>
            </a:pPr>
            <a:r>
              <a:rPr lang="en-US" altLang="zh-CN" sz="2200" dirty="0">
                <a:solidFill>
                  <a:schemeClr val="accent2"/>
                </a:solidFill>
                <a:latin typeface="+mj-lt"/>
                <a:ea typeface="黑体" panose="02010609060101010101" pitchFamily="49" charset="-122"/>
                <a:cs typeface="+mn-ea"/>
              </a:rPr>
              <a:t>1. </a:t>
            </a:r>
            <a:r>
              <a:rPr lang="zh-CN" altLang="en-US" sz="2200" dirty="0">
                <a:solidFill>
                  <a:schemeClr val="accent2"/>
                </a:solidFill>
                <a:latin typeface="+mj-lt"/>
                <a:ea typeface="黑体" panose="02010609060101010101" pitchFamily="49" charset="-122"/>
                <a:cs typeface="+mn-ea"/>
                <a:sym typeface="+mn-ea"/>
              </a:rPr>
              <a:t>威客牛网</a:t>
            </a:r>
            <a:r>
              <a:rPr lang="zh-CN" altLang="en-US" sz="2200" dirty="0">
                <a:solidFill>
                  <a:schemeClr val="accent2"/>
                </a:solidFill>
                <a:latin typeface="+mj-lt"/>
                <a:ea typeface="黑体" panose="02010609060101010101" pitchFamily="49" charset="-122"/>
                <a:cs typeface="+mn-ea"/>
              </a:rPr>
              <a:t>能为威客带来哪些利益？</a:t>
            </a:r>
            <a:endParaRPr lang="zh-CN" altLang="en-US" sz="2200" dirty="0">
              <a:solidFill>
                <a:schemeClr val="accent2"/>
              </a:solidFill>
              <a:latin typeface="+mj-lt"/>
              <a:ea typeface="黑体" panose="02010609060101010101" pitchFamily="49" charset="-122"/>
              <a:cs typeface="+mn-ea"/>
            </a:endParaRPr>
          </a:p>
          <a:p>
            <a:pPr indent="612140">
              <a:lnSpc>
                <a:spcPct val="130000"/>
              </a:lnSpc>
              <a:spcBef>
                <a:spcPts val="500"/>
              </a:spcBef>
              <a:spcAft>
                <a:spcPts val="0"/>
              </a:spcAft>
            </a:pPr>
            <a:r>
              <a:rPr lang="en-US" altLang="zh-CN" sz="2200" dirty="0">
                <a:solidFill>
                  <a:schemeClr val="accent2"/>
                </a:solidFill>
                <a:latin typeface="+mj-lt"/>
                <a:ea typeface="黑体" panose="02010609060101010101" pitchFamily="49" charset="-122"/>
                <a:cs typeface="+mn-ea"/>
              </a:rPr>
              <a:t>2. </a:t>
            </a:r>
            <a:r>
              <a:rPr lang="zh-CN" altLang="en-US" sz="2200" dirty="0">
                <a:solidFill>
                  <a:schemeClr val="accent2"/>
                </a:solidFill>
                <a:latin typeface="+mj-lt"/>
                <a:ea typeface="黑体" panose="02010609060101010101" pitchFamily="49" charset="-122"/>
                <a:cs typeface="+mn-ea"/>
              </a:rPr>
              <a:t>分析</a:t>
            </a:r>
            <a:r>
              <a:rPr lang="zh-CN" altLang="en-US" sz="2200" dirty="0">
                <a:solidFill>
                  <a:schemeClr val="accent2"/>
                </a:solidFill>
                <a:latin typeface="+mj-lt"/>
                <a:ea typeface="黑体" panose="02010609060101010101" pitchFamily="49" charset="-122"/>
                <a:cs typeface="+mn-ea"/>
                <a:sym typeface="+mn-ea"/>
              </a:rPr>
              <a:t>威客牛网</a:t>
            </a:r>
            <a:r>
              <a:rPr lang="zh-CN" altLang="en-US" sz="2200" dirty="0">
                <a:solidFill>
                  <a:schemeClr val="accent2"/>
                </a:solidFill>
                <a:latin typeface="+mj-lt"/>
                <a:ea typeface="黑体" panose="02010609060101010101" pitchFamily="49" charset="-122"/>
                <a:cs typeface="+mn-ea"/>
              </a:rPr>
              <a:t>运营模式。</a:t>
            </a:r>
            <a:endParaRPr lang="zh-CN" altLang="en-US" sz="2200" dirty="0">
              <a:solidFill>
                <a:schemeClr val="accent2"/>
              </a:solidFill>
              <a:latin typeface="+mj-lt"/>
              <a:ea typeface="黑体" panose="02010609060101010101" pitchFamily="49" charset="-122"/>
              <a:cs typeface="+mn-ea"/>
            </a:endParaRPr>
          </a:p>
        </p:txBody>
      </p:sp>
      <p:sp>
        <p:nvSpPr>
          <p:cNvPr id="3" name="矩形 2"/>
          <p:cNvSpPr/>
          <p:nvPr/>
        </p:nvSpPr>
        <p:spPr>
          <a:xfrm>
            <a:off x="6367145" y="4580890"/>
            <a:ext cx="5736590" cy="1976120"/>
          </a:xfrm>
          <a:prstGeom prst="rect">
            <a:avLst/>
          </a:prstGeom>
          <a:ln>
            <a:solidFill>
              <a:schemeClr val="tx1">
                <a:lumMod val="75000"/>
              </a:schemeClr>
            </a:solidFill>
          </a:ln>
        </p:spPr>
        <p:txBody>
          <a:bodyPr wrap="square">
            <a:spAutoFit/>
          </a:bodyPr>
          <a:lstStyle/>
          <a:p>
            <a:pPr>
              <a:spcBef>
                <a:spcPts val="500"/>
              </a:spcBef>
            </a:pPr>
            <a:r>
              <a:rPr lang="zh-CN" altLang="en-US" sz="2200" dirty="0">
                <a:solidFill>
                  <a:schemeClr val="accent2"/>
                </a:solidFill>
                <a:ea typeface="黑体" panose="02010609060101010101" pitchFamily="49" charset="-122"/>
                <a:cs typeface="Arial" panose="020B0604020202020204" pitchFamily="34" charset="0"/>
              </a:rPr>
              <a:t>常见的威客网站</a:t>
            </a:r>
            <a:endParaRPr lang="zh-CN" altLang="en-US" sz="2200" dirty="0">
              <a:solidFill>
                <a:schemeClr val="accent2"/>
              </a:solidFill>
              <a:ea typeface="黑体" panose="02010609060101010101" pitchFamily="49" charset="-122"/>
              <a:cs typeface="Arial" panose="020B0604020202020204" pitchFamily="34" charset="0"/>
            </a:endParaRPr>
          </a:p>
          <a:p>
            <a:pPr>
              <a:spcBef>
                <a:spcPts val="500"/>
              </a:spcBef>
            </a:pPr>
            <a:r>
              <a:rPr lang="zh-CN" altLang="en-US" sz="2200" dirty="0">
                <a:solidFill>
                  <a:schemeClr val="accent2"/>
                </a:solidFill>
                <a:ea typeface="黑体" panose="02010609060101010101" pitchFamily="49" charset="-122"/>
                <a:cs typeface="Arial" panose="020B0604020202020204" pitchFamily="34" charset="0"/>
              </a:rPr>
              <a:t>http://www.vikecn.com 威客中国</a:t>
            </a:r>
            <a:r>
              <a:rPr lang="en-US" altLang="zh-CN" sz="2200" dirty="0">
                <a:solidFill>
                  <a:schemeClr val="accent2"/>
                </a:solidFill>
                <a:ea typeface="黑体" panose="02010609060101010101" pitchFamily="49" charset="-122"/>
                <a:cs typeface="Arial" panose="020B0604020202020204" pitchFamily="34" charset="0"/>
              </a:rPr>
              <a:t>/</a:t>
            </a:r>
            <a:r>
              <a:rPr lang="zh-CN" altLang="en-US" sz="2200" dirty="0">
                <a:solidFill>
                  <a:schemeClr val="accent2"/>
                </a:solidFill>
                <a:ea typeface="黑体" panose="02010609060101010101" pitchFamily="49" charset="-122"/>
                <a:cs typeface="Arial" panose="020B0604020202020204" pitchFamily="34" charset="0"/>
              </a:rPr>
              <a:t>威客牛</a:t>
            </a:r>
            <a:r>
              <a:rPr lang="en-US" altLang="zh-CN" sz="2200" dirty="0">
                <a:solidFill>
                  <a:schemeClr val="accent2"/>
                </a:solidFill>
                <a:ea typeface="黑体" panose="02010609060101010101" pitchFamily="49" charset="-122"/>
                <a:cs typeface="Arial" panose="020B0604020202020204" pitchFamily="34" charset="0"/>
              </a:rPr>
              <a:t>/</a:t>
            </a:r>
            <a:r>
              <a:rPr lang="zh-CN" altLang="en-US" sz="2200" dirty="0">
                <a:solidFill>
                  <a:schemeClr val="accent2"/>
                </a:solidFill>
                <a:ea typeface="黑体" panose="02010609060101010101" pitchFamily="49" charset="-122"/>
                <a:cs typeface="Arial" panose="020B0604020202020204" pitchFamily="34" charset="0"/>
              </a:rPr>
              <a:t>时间财富网</a:t>
            </a:r>
            <a:endParaRPr lang="zh-CN" altLang="en-US" sz="2200" dirty="0">
              <a:solidFill>
                <a:schemeClr val="accent2"/>
              </a:solidFill>
              <a:ea typeface="黑体" panose="02010609060101010101" pitchFamily="49" charset="-122"/>
              <a:cs typeface="Arial" panose="020B0604020202020204" pitchFamily="34" charset="0"/>
            </a:endParaRPr>
          </a:p>
          <a:p>
            <a:pPr>
              <a:spcBef>
                <a:spcPts val="500"/>
              </a:spcBef>
            </a:pPr>
            <a:r>
              <a:rPr lang="zh-CN" altLang="en-US" sz="2200" dirty="0">
                <a:solidFill>
                  <a:schemeClr val="accent2"/>
                </a:solidFill>
                <a:ea typeface="黑体" panose="02010609060101010101" pitchFamily="49" charset="-122"/>
                <a:cs typeface="Arial" panose="020B0604020202020204" pitchFamily="34" charset="0"/>
              </a:rPr>
              <a:t>http://www.epwk.com 一品威客</a:t>
            </a:r>
            <a:endParaRPr lang="zh-CN" altLang="en-US" sz="2200" dirty="0">
              <a:solidFill>
                <a:schemeClr val="accent2"/>
              </a:solidFill>
              <a:ea typeface="黑体" panose="02010609060101010101" pitchFamily="49" charset="-122"/>
              <a:cs typeface="Arial" panose="020B0604020202020204" pitchFamily="34" charset="0"/>
            </a:endParaRPr>
          </a:p>
          <a:p>
            <a:pPr>
              <a:spcBef>
                <a:spcPts val="500"/>
              </a:spcBef>
            </a:pPr>
            <a:r>
              <a:rPr lang="zh-CN" altLang="en-US" sz="2200" dirty="0">
                <a:solidFill>
                  <a:schemeClr val="accent2"/>
                </a:solidFill>
                <a:ea typeface="黑体" panose="02010609060101010101" pitchFamily="49" charset="-122"/>
                <a:cs typeface="Arial" panose="020B0604020202020204" pitchFamily="34" charset="0"/>
              </a:rPr>
              <a:t>http://www.zbj.com 猪八戒威客</a:t>
            </a:r>
            <a:endParaRPr lang="zh-CN" altLang="en-US" sz="2200" dirty="0">
              <a:solidFill>
                <a:schemeClr val="accent2"/>
              </a:solidFill>
              <a:ea typeface="黑体" panose="02010609060101010101" pitchFamily="49" charset="-122"/>
              <a:cs typeface="Arial" panose="020B0604020202020204" pitchFamily="34" charset="0"/>
            </a:endParaRPr>
          </a:p>
        </p:txBody>
      </p:sp>
    </p:spTree>
  </p:cSld>
  <p:clrMapOvr>
    <a:masterClrMapping/>
  </p:clrMapOvr>
  <p:transition spd="slow">
    <p:push dir="u"/>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813603" y="954247"/>
            <a:ext cx="10613370" cy="2827954"/>
          </a:xfrm>
          <a:prstGeom prst="rect">
            <a:avLst/>
          </a:prstGeom>
          <a:noFill/>
        </p:spPr>
        <p:txBody>
          <a:bodyPr wrap="square" rtlCol="0" anchor="t">
            <a:spAutoFit/>
          </a:bodyPr>
          <a:lstStyle/>
          <a:p>
            <a:pPr indent="612140" algn="just" eaLnBrk="1" hangingPunct="1">
              <a:lnSpc>
                <a:spcPct val="140000"/>
              </a:lnSpc>
              <a:spcBef>
                <a:spcPts val="500"/>
              </a:spcBef>
            </a:pPr>
            <a:r>
              <a:rPr lang="zh-CN" altLang="en-US" sz="2800" b="1" dirty="0">
                <a:solidFill>
                  <a:schemeClr val="accent2"/>
                </a:solidFill>
                <a:latin typeface="黑体" panose="02010609060101010101" pitchFamily="49" charset="-122"/>
                <a:ea typeface="黑体" panose="02010609060101010101" pitchFamily="49" charset="-122"/>
                <a:cs typeface="Times New Roman" panose="02020603050405020304" charset="0"/>
                <a:sym typeface="+mn-ea"/>
              </a:rPr>
              <a:t>威客的运营流程：</a:t>
            </a:r>
            <a:endParaRPr lang="en-US" altLang="zh-CN" sz="2800" dirty="0">
              <a:solidFill>
                <a:schemeClr val="accent2"/>
              </a:solidFill>
              <a:latin typeface="黑体" panose="02010609060101010101" pitchFamily="49" charset="-122"/>
              <a:ea typeface="黑体" panose="02010609060101010101" pitchFamily="49" charset="-122"/>
              <a:cs typeface="Times New Roman" panose="02020603050405020304" charset="0"/>
              <a:sym typeface="+mn-ea"/>
            </a:endParaRPr>
          </a:p>
          <a:p>
            <a:pPr indent="612140" algn="just" eaLnBrk="1" latinLnBrk="0" hangingPunct="1">
              <a:lnSpc>
                <a:spcPct val="140000"/>
              </a:lnSpc>
              <a:spcBef>
                <a:spcPts val="500"/>
              </a:spcBef>
            </a:pPr>
            <a:r>
              <a:rPr lang="zh-CN" altLang="en-US" sz="2400" b="1" dirty="0">
                <a:solidFill>
                  <a:schemeClr val="accent2"/>
                </a:solidFill>
                <a:latin typeface="黑体" panose="02010609060101010101" pitchFamily="49" charset="-122"/>
                <a:ea typeface="黑体" panose="02010609060101010101" pitchFamily="49" charset="-122"/>
                <a:cs typeface="黑体" panose="02010609060101010101" pitchFamily="49" charset="-122"/>
              </a:rPr>
              <a:t>（</a:t>
            </a:r>
            <a:r>
              <a:rPr lang="zh-CN" altLang="en-US" sz="2400" b="1" dirty="0">
                <a:solidFill>
                  <a:schemeClr val="accent2"/>
                </a:solidFill>
                <a:ea typeface="黑体" panose="02010609060101010101" pitchFamily="49" charset="-122"/>
                <a:cs typeface="Arial" panose="020B0604020202020204" pitchFamily="34" charset="0"/>
              </a:rPr>
              <a:t>1</a:t>
            </a:r>
            <a:r>
              <a:rPr lang="zh-CN" altLang="en-US" sz="2400" b="1" dirty="0">
                <a:solidFill>
                  <a:schemeClr val="accent2"/>
                </a:solidFill>
                <a:latin typeface="黑体" panose="02010609060101010101" pitchFamily="49" charset="-122"/>
                <a:ea typeface="黑体" panose="02010609060101010101" pitchFamily="49" charset="-122"/>
                <a:cs typeface="黑体" panose="02010609060101010101" pitchFamily="49" charset="-122"/>
              </a:rPr>
              <a:t>）现金悬赏任务流程：</a:t>
            </a:r>
            <a:r>
              <a:rPr lang="zh-CN" altLang="en-US" sz="2400" dirty="0">
                <a:solidFill>
                  <a:schemeClr val="accent2"/>
                </a:solidFill>
                <a:latin typeface="黑体" panose="02010609060101010101" pitchFamily="49" charset="-122"/>
                <a:ea typeface="黑体" panose="02010609060101010101" pitchFamily="49" charset="-122"/>
                <a:cs typeface="Times New Roman" panose="02020603050405020304" charset="0"/>
              </a:rPr>
              <a:t>任务发布者发布任务→全额预付定金给威客网站→众多威客完成任务→任务奖金支付给作品最好的一名威客。现金悬赏任务流程易于操作和理解，但应该注意它的应用范围有一定的限制。</a:t>
            </a:r>
            <a:r>
              <a:rPr lang="zh-CN" altLang="en-US" sz="2400" b="1" dirty="0">
                <a:solidFill>
                  <a:srgbClr val="C00000"/>
                </a:solidFill>
                <a:latin typeface="黑体" panose="02010609060101010101" pitchFamily="49" charset="-122"/>
                <a:ea typeface="黑体" panose="02010609060101010101" pitchFamily="49" charset="-122"/>
                <a:sym typeface="+mn-ea"/>
              </a:rPr>
              <a:t>（金额较少，简单的点子，如：起名、撰写文章等） </a:t>
            </a:r>
            <a:endParaRPr lang="zh-CN" altLang="en-US" sz="2400" b="1" dirty="0">
              <a:solidFill>
                <a:srgbClr val="C00000"/>
              </a:solidFill>
              <a:latin typeface="黑体" panose="02010609060101010101" pitchFamily="49" charset="-122"/>
              <a:ea typeface="黑体" panose="02010609060101010101" pitchFamily="49" charset="-122"/>
            </a:endParaRPr>
          </a:p>
        </p:txBody>
      </p:sp>
      <p:sp>
        <p:nvSpPr>
          <p:cNvPr id="4" name="矩形 3"/>
          <p:cNvSpPr/>
          <p:nvPr/>
        </p:nvSpPr>
        <p:spPr>
          <a:xfrm>
            <a:off x="4617313" y="6165304"/>
            <a:ext cx="3005951" cy="400110"/>
          </a:xfrm>
          <a:prstGeom prst="rect">
            <a:avLst/>
          </a:prstGeom>
          <a:noFill/>
          <a:ln w="9525">
            <a:noFill/>
          </a:ln>
        </p:spPr>
        <p:txBody>
          <a:bodyPr wrap="none" anchor="ctr">
            <a:spAutoFit/>
          </a:bodyPr>
          <a:lstStyle/>
          <a:p>
            <a:pPr algn="ctr"/>
            <a:r>
              <a:rPr lang="zh-CN" altLang="en-US" sz="2000" dirty="0">
                <a:solidFill>
                  <a:schemeClr val="accent2"/>
                </a:solidFill>
                <a:latin typeface="+mj-lt"/>
                <a:ea typeface="黑体" panose="02010609060101010101" pitchFamily="49" charset="-122"/>
                <a:cs typeface="Times New Roman" panose="02020603050405020304" charset="0"/>
              </a:rPr>
              <a:t>图</a:t>
            </a:r>
            <a:r>
              <a:rPr lang="en-US" altLang="zh-CN" sz="2000" dirty="0">
                <a:solidFill>
                  <a:schemeClr val="accent2"/>
                </a:solidFill>
                <a:latin typeface="+mj-lt"/>
                <a:ea typeface="黑体" panose="02010609060101010101" pitchFamily="49" charset="-122"/>
                <a:cs typeface="Times New Roman" panose="02020603050405020304" charset="0"/>
              </a:rPr>
              <a:t>3.4 </a:t>
            </a:r>
            <a:r>
              <a:rPr lang="zh-CN" altLang="en-US" sz="2000" dirty="0">
                <a:solidFill>
                  <a:schemeClr val="accent2"/>
                </a:solidFill>
                <a:latin typeface="+mj-lt"/>
                <a:ea typeface="黑体" panose="02010609060101010101" pitchFamily="49" charset="-122"/>
                <a:cs typeface="Times New Roman" panose="02020603050405020304" charset="0"/>
              </a:rPr>
              <a:t>现金悬赏任务流程</a:t>
            </a:r>
            <a:endParaRPr lang="zh-CN" altLang="en-US" sz="2000" dirty="0">
              <a:solidFill>
                <a:schemeClr val="accent2"/>
              </a:solidFill>
              <a:latin typeface="+mj-lt"/>
              <a:ea typeface="黑体" panose="02010609060101010101" pitchFamily="49" charset="-122"/>
              <a:cs typeface="Times New Roman" panose="02020603050405020304" charset="0"/>
            </a:endParaRPr>
          </a:p>
        </p:txBody>
      </p:sp>
      <p:grpSp>
        <p:nvGrpSpPr>
          <p:cNvPr id="5" name="画布 4540"/>
          <p:cNvGrpSpPr>
            <a:grpSpLocks noRot="1" noChangeAspect="1"/>
          </p:cNvGrpSpPr>
          <p:nvPr/>
        </p:nvGrpSpPr>
        <p:grpSpPr>
          <a:xfrm>
            <a:off x="1395500" y="3735649"/>
            <a:ext cx="9449577" cy="2398877"/>
            <a:chOff x="2328" y="9683"/>
            <a:chExt cx="5578" cy="1405"/>
          </a:xfrm>
          <a:effectLst>
            <a:outerShdw blurRad="50800" dist="38100" dir="5400000" algn="t" rotWithShape="0">
              <a:prstClr val="black">
                <a:alpha val="40000"/>
              </a:prstClr>
            </a:outerShdw>
          </a:effectLst>
        </p:grpSpPr>
        <p:sp>
          <p:nvSpPr>
            <p:cNvPr id="6" name="矩形 5"/>
            <p:cNvSpPr>
              <a:spLocks noRot="1" noChangeAspect="1" noTextEdit="1"/>
            </p:cNvSpPr>
            <p:nvPr/>
          </p:nvSpPr>
          <p:spPr>
            <a:xfrm>
              <a:off x="2328" y="9683"/>
              <a:ext cx="5578" cy="1405"/>
            </a:xfrm>
            <a:prstGeom prst="rect">
              <a:avLst/>
            </a:prstGeom>
            <a:noFill/>
            <a:ln w="9525">
              <a:noFill/>
            </a:ln>
          </p:spPr>
          <p:txBody>
            <a:bodyPr/>
            <a:lstStyle/>
            <a:p>
              <a:endParaRPr lang="zh-CN" altLang="en-US" sz="2200">
                <a:latin typeface="黑体" panose="02010609060101010101" pitchFamily="49" charset="-122"/>
                <a:ea typeface="黑体" panose="02010609060101010101" pitchFamily="49" charset="-122"/>
              </a:endParaRPr>
            </a:p>
          </p:txBody>
        </p:sp>
        <p:sp>
          <p:nvSpPr>
            <p:cNvPr id="7" name="自选图形 4542"/>
            <p:cNvSpPr/>
            <p:nvPr/>
          </p:nvSpPr>
          <p:spPr>
            <a:xfrm rot="330711">
              <a:off x="4314" y="10014"/>
              <a:ext cx="1449" cy="709"/>
            </a:xfrm>
            <a:prstGeom prst="irregularSeal2">
              <a:avLst/>
            </a:prstGeom>
            <a:solidFill>
              <a:srgbClr val="00B0F0"/>
            </a:solidFill>
            <a:ln w="6350" cap="flat" cmpd="sng">
              <a:solidFill>
                <a:srgbClr val="000000"/>
              </a:solidFill>
              <a:prstDash val="solid"/>
              <a:miter/>
              <a:headEnd type="none" w="med" len="med"/>
              <a:tailEnd type="none" w="med" len="med"/>
            </a:ln>
          </p:spPr>
          <p:txBody>
            <a:bodyPr wrap="square"/>
            <a:lstStyle/>
            <a:p>
              <a:pPr indent="0" algn="ctr">
                <a:spcBef>
                  <a:spcPts val="320"/>
                </a:spcBef>
              </a:pPr>
              <a:r>
                <a:rPr lang="zh-CN" altLang="en-US" sz="2200" dirty="0">
                  <a:solidFill>
                    <a:srgbClr val="F8F8F8"/>
                  </a:solidFill>
                  <a:latin typeface="黑体" panose="02010609060101010101" pitchFamily="49" charset="-122"/>
                  <a:ea typeface="黑体" panose="02010609060101010101" pitchFamily="49" charset="-122"/>
                </a:rPr>
                <a:t>威客网</a:t>
              </a:r>
              <a:endParaRPr lang="zh-CN" altLang="en-US" sz="2200" dirty="0">
                <a:solidFill>
                  <a:srgbClr val="F8F8F8"/>
                </a:solidFill>
                <a:latin typeface="黑体" panose="02010609060101010101" pitchFamily="49" charset="-122"/>
                <a:ea typeface="黑体" panose="02010609060101010101" pitchFamily="49" charset="-122"/>
              </a:endParaRPr>
            </a:p>
          </p:txBody>
        </p:sp>
        <p:sp>
          <p:nvSpPr>
            <p:cNvPr id="8" name="自选图形 4543"/>
            <p:cNvSpPr/>
            <p:nvPr/>
          </p:nvSpPr>
          <p:spPr>
            <a:xfrm>
              <a:off x="3408" y="10526"/>
              <a:ext cx="1259" cy="562"/>
            </a:xfrm>
            <a:prstGeom prst="rightArrow">
              <a:avLst>
                <a:gd name="adj1" fmla="val 50000"/>
                <a:gd name="adj2" fmla="val 56005"/>
              </a:avLst>
            </a:prstGeom>
            <a:solidFill>
              <a:srgbClr val="FFFFFF"/>
            </a:solidFill>
            <a:ln w="6350" cap="flat" cmpd="sng">
              <a:solidFill>
                <a:srgbClr val="000000"/>
              </a:solidFill>
              <a:prstDash val="solid"/>
              <a:miter/>
              <a:headEnd type="none" w="med" len="med"/>
              <a:tailEnd type="none" w="med" len="med"/>
            </a:ln>
          </p:spPr>
          <p:txBody>
            <a:bodyPr wrap="square" anchor="ctr"/>
            <a:lstStyle/>
            <a:p>
              <a:pPr indent="0" algn="ctr">
                <a:lnSpc>
                  <a:spcPts val="1000"/>
                </a:lnSpc>
              </a:pPr>
              <a:endParaRPr lang="zh-CN" altLang="en-US" sz="2200">
                <a:solidFill>
                  <a:schemeClr val="accent2"/>
                </a:solidFill>
                <a:latin typeface="黑体" panose="02010609060101010101" pitchFamily="49" charset="-122"/>
                <a:ea typeface="黑体" panose="02010609060101010101" pitchFamily="49" charset="-122"/>
              </a:endParaRPr>
            </a:p>
            <a:p>
              <a:pPr indent="0" algn="ctr">
                <a:lnSpc>
                  <a:spcPts val="1000"/>
                </a:lnSpc>
              </a:pPr>
              <a:r>
                <a:rPr lang="zh-CN" altLang="en-US" sz="2200">
                  <a:solidFill>
                    <a:schemeClr val="accent2"/>
                  </a:solidFill>
                  <a:latin typeface="黑体" panose="02010609060101010101" pitchFamily="49" charset="-122"/>
                  <a:ea typeface="黑体" panose="02010609060101010101" pitchFamily="49" charset="-122"/>
                </a:rPr>
                <a:t>全额预付定金</a:t>
              </a:r>
              <a:endParaRPr lang="zh-CN" altLang="en-US" sz="2200">
                <a:solidFill>
                  <a:schemeClr val="accent2"/>
                </a:solidFill>
                <a:latin typeface="黑体" panose="02010609060101010101" pitchFamily="49" charset="-122"/>
                <a:ea typeface="黑体" panose="02010609060101010101" pitchFamily="49" charset="-122"/>
              </a:endParaRPr>
            </a:p>
          </p:txBody>
        </p:sp>
        <p:sp>
          <p:nvSpPr>
            <p:cNvPr id="9" name="自选图形 4544"/>
            <p:cNvSpPr/>
            <p:nvPr/>
          </p:nvSpPr>
          <p:spPr>
            <a:xfrm>
              <a:off x="3408" y="9824"/>
              <a:ext cx="1079" cy="562"/>
            </a:xfrm>
            <a:prstGeom prst="rightArrow">
              <a:avLst>
                <a:gd name="adj1" fmla="val 50000"/>
                <a:gd name="adj2" fmla="val 47998"/>
              </a:avLst>
            </a:prstGeom>
            <a:solidFill>
              <a:srgbClr val="FFFFFF"/>
            </a:solidFill>
            <a:ln w="6350" cap="flat" cmpd="sng">
              <a:solidFill>
                <a:srgbClr val="000000"/>
              </a:solidFill>
              <a:prstDash val="solid"/>
              <a:miter/>
              <a:headEnd type="none" w="med" len="med"/>
              <a:tailEnd type="none" w="med" len="med"/>
            </a:ln>
          </p:spPr>
          <p:txBody>
            <a:bodyPr wrap="square" anchor="ctr"/>
            <a:lstStyle/>
            <a:p>
              <a:pPr indent="0" algn="ctr">
                <a:lnSpc>
                  <a:spcPts val="1000"/>
                </a:lnSpc>
              </a:pPr>
              <a:endParaRPr lang="zh-CN" altLang="en-US" sz="2200" dirty="0">
                <a:solidFill>
                  <a:schemeClr val="accent2"/>
                </a:solidFill>
                <a:latin typeface="黑体" panose="02010609060101010101" pitchFamily="49" charset="-122"/>
                <a:ea typeface="黑体" panose="02010609060101010101" pitchFamily="49" charset="-122"/>
              </a:endParaRPr>
            </a:p>
            <a:p>
              <a:pPr indent="0" algn="ctr">
                <a:lnSpc>
                  <a:spcPts val="1000"/>
                </a:lnSpc>
              </a:pPr>
              <a:r>
                <a:rPr lang="zh-CN" altLang="en-US" sz="2200" dirty="0">
                  <a:solidFill>
                    <a:schemeClr val="accent2"/>
                  </a:solidFill>
                  <a:latin typeface="黑体" panose="02010609060101010101" pitchFamily="49" charset="-122"/>
                  <a:ea typeface="黑体" panose="02010609060101010101" pitchFamily="49" charset="-122"/>
                </a:rPr>
                <a:t>发布任务</a:t>
              </a:r>
              <a:endParaRPr lang="zh-CN" altLang="en-US" sz="2200" dirty="0">
                <a:solidFill>
                  <a:schemeClr val="accent2"/>
                </a:solidFill>
                <a:latin typeface="黑体" panose="02010609060101010101" pitchFamily="49" charset="-122"/>
                <a:ea typeface="黑体" panose="02010609060101010101" pitchFamily="49" charset="-122"/>
              </a:endParaRPr>
            </a:p>
          </p:txBody>
        </p:sp>
        <p:sp>
          <p:nvSpPr>
            <p:cNvPr id="10" name="椭圆 4545"/>
            <p:cNvSpPr/>
            <p:nvPr/>
          </p:nvSpPr>
          <p:spPr>
            <a:xfrm>
              <a:off x="2328" y="10100"/>
              <a:ext cx="1352" cy="702"/>
            </a:xfrm>
            <a:prstGeom prst="ellipse">
              <a:avLst/>
            </a:prstGeom>
            <a:solidFill>
              <a:srgbClr val="00B0F0"/>
            </a:solidFill>
            <a:ln w="6350" cap="flat" cmpd="sng">
              <a:solidFill>
                <a:srgbClr val="000000"/>
              </a:solidFill>
              <a:prstDash val="solid"/>
              <a:headEnd type="none" w="med" len="med"/>
              <a:tailEnd type="none" w="med" len="med"/>
            </a:ln>
          </p:spPr>
          <p:txBody>
            <a:bodyPr wrap="square"/>
            <a:lstStyle/>
            <a:p>
              <a:pPr indent="0" algn="ctr">
                <a:lnSpc>
                  <a:spcPct val="180000"/>
                </a:lnSpc>
                <a:spcBef>
                  <a:spcPts val="320"/>
                </a:spcBef>
              </a:pPr>
              <a:r>
                <a:rPr lang="zh-CN" altLang="en-US" sz="2200" b="1" dirty="0">
                  <a:solidFill>
                    <a:srgbClr val="F8F8F8"/>
                  </a:solidFill>
                  <a:latin typeface="黑体" panose="02010609060101010101" pitchFamily="49" charset="-122"/>
                  <a:ea typeface="黑体" panose="02010609060101010101" pitchFamily="49" charset="-122"/>
                </a:rPr>
                <a:t>任务发布者</a:t>
              </a:r>
              <a:endParaRPr lang="zh-CN" altLang="en-US" sz="2200" b="1" dirty="0">
                <a:solidFill>
                  <a:srgbClr val="F8F8F8"/>
                </a:solidFill>
                <a:latin typeface="黑体" panose="02010609060101010101" pitchFamily="49" charset="-122"/>
                <a:ea typeface="黑体" panose="02010609060101010101" pitchFamily="49" charset="-122"/>
              </a:endParaRPr>
            </a:p>
          </p:txBody>
        </p:sp>
        <p:sp>
          <p:nvSpPr>
            <p:cNvPr id="11" name="椭圆 4546"/>
            <p:cNvSpPr/>
            <p:nvPr/>
          </p:nvSpPr>
          <p:spPr>
            <a:xfrm>
              <a:off x="6377" y="9683"/>
              <a:ext cx="1170" cy="561"/>
            </a:xfrm>
            <a:prstGeom prst="ellipse">
              <a:avLst/>
            </a:prstGeom>
            <a:solidFill>
              <a:srgbClr val="00B0F0"/>
            </a:solidFill>
            <a:ln w="6350" cap="flat" cmpd="sng">
              <a:solidFill>
                <a:srgbClr val="000000"/>
              </a:solidFill>
              <a:prstDash val="solid"/>
              <a:headEnd type="none" w="med" len="med"/>
              <a:tailEnd type="none" w="med" len="med"/>
            </a:ln>
          </p:spPr>
          <p:txBody>
            <a:bodyPr wrap="square"/>
            <a:lstStyle/>
            <a:p>
              <a:pPr indent="0" algn="ctr">
                <a:lnSpc>
                  <a:spcPct val="150000"/>
                </a:lnSpc>
              </a:pPr>
              <a:r>
                <a:rPr lang="zh-CN" altLang="en-US" sz="2200" dirty="0">
                  <a:solidFill>
                    <a:srgbClr val="F8F8F8"/>
                  </a:solidFill>
                  <a:latin typeface="黑体" panose="02010609060101010101" pitchFamily="49" charset="-122"/>
                  <a:ea typeface="黑体" panose="02010609060101010101" pitchFamily="49" charset="-122"/>
                </a:rPr>
                <a:t>众多威客</a:t>
              </a:r>
              <a:endParaRPr lang="zh-CN" altLang="en-US" sz="2200" dirty="0">
                <a:solidFill>
                  <a:srgbClr val="F8F8F8"/>
                </a:solidFill>
                <a:latin typeface="黑体" panose="02010609060101010101" pitchFamily="49" charset="-122"/>
                <a:ea typeface="黑体" panose="02010609060101010101" pitchFamily="49" charset="-122"/>
              </a:endParaRPr>
            </a:p>
          </p:txBody>
        </p:sp>
        <p:sp>
          <p:nvSpPr>
            <p:cNvPr id="12" name="自选图形 4547"/>
            <p:cNvSpPr/>
            <p:nvPr/>
          </p:nvSpPr>
          <p:spPr>
            <a:xfrm>
              <a:off x="5477" y="9824"/>
              <a:ext cx="899" cy="562"/>
            </a:xfrm>
            <a:prstGeom prst="leftArrow">
              <a:avLst>
                <a:gd name="adj1" fmla="val 50000"/>
                <a:gd name="adj2" fmla="val 39991"/>
              </a:avLst>
            </a:prstGeom>
            <a:solidFill>
              <a:srgbClr val="FFFFFF"/>
            </a:solidFill>
            <a:ln w="6350" cap="flat" cmpd="sng">
              <a:solidFill>
                <a:srgbClr val="000000"/>
              </a:solidFill>
              <a:prstDash val="solid"/>
              <a:miter/>
              <a:headEnd type="none" w="med" len="med"/>
              <a:tailEnd type="none" w="med" len="med"/>
            </a:ln>
          </p:spPr>
          <p:txBody>
            <a:bodyPr wrap="square" anchor="ctr"/>
            <a:lstStyle/>
            <a:p>
              <a:pPr indent="0" algn="ctr">
                <a:lnSpc>
                  <a:spcPts val="1000"/>
                </a:lnSpc>
              </a:pPr>
              <a:endParaRPr lang="zh-CN" altLang="en-US" sz="2200" dirty="0">
                <a:solidFill>
                  <a:schemeClr val="accent2"/>
                </a:solidFill>
                <a:latin typeface="黑体" panose="02010609060101010101" pitchFamily="49" charset="-122"/>
                <a:ea typeface="黑体" panose="02010609060101010101" pitchFamily="49" charset="-122"/>
              </a:endParaRPr>
            </a:p>
            <a:p>
              <a:pPr indent="0" algn="ctr">
                <a:lnSpc>
                  <a:spcPts val="1000"/>
                </a:lnSpc>
              </a:pPr>
              <a:r>
                <a:rPr lang="zh-CN" altLang="en-US" sz="2200" dirty="0">
                  <a:solidFill>
                    <a:schemeClr val="accent2"/>
                  </a:solidFill>
                  <a:latin typeface="黑体" panose="02010609060101010101" pitchFamily="49" charset="-122"/>
                  <a:ea typeface="黑体" panose="02010609060101010101" pitchFamily="49" charset="-122"/>
                </a:rPr>
                <a:t>完成任务</a:t>
              </a:r>
              <a:endParaRPr lang="zh-CN" altLang="en-US" sz="2200" dirty="0">
                <a:solidFill>
                  <a:schemeClr val="accent2"/>
                </a:solidFill>
                <a:latin typeface="黑体" panose="02010609060101010101" pitchFamily="49" charset="-122"/>
                <a:ea typeface="黑体" panose="02010609060101010101" pitchFamily="49" charset="-122"/>
              </a:endParaRPr>
            </a:p>
          </p:txBody>
        </p:sp>
        <p:sp>
          <p:nvSpPr>
            <p:cNvPr id="13" name="自选图形 4548"/>
            <p:cNvSpPr/>
            <p:nvPr/>
          </p:nvSpPr>
          <p:spPr>
            <a:xfrm>
              <a:off x="5477" y="10386"/>
              <a:ext cx="989" cy="561"/>
            </a:xfrm>
            <a:prstGeom prst="rightArrow">
              <a:avLst>
                <a:gd name="adj1" fmla="val 50000"/>
                <a:gd name="adj2" fmla="val 44073"/>
              </a:avLst>
            </a:prstGeom>
            <a:solidFill>
              <a:srgbClr val="FFFFFF"/>
            </a:solidFill>
            <a:ln w="6350" cap="flat" cmpd="sng">
              <a:solidFill>
                <a:srgbClr val="000000"/>
              </a:solidFill>
              <a:prstDash val="solid"/>
              <a:miter/>
              <a:headEnd type="none" w="med" len="med"/>
              <a:tailEnd type="none" w="med" len="med"/>
            </a:ln>
          </p:spPr>
          <p:txBody>
            <a:bodyPr wrap="square" anchor="ctr"/>
            <a:lstStyle/>
            <a:p>
              <a:pPr indent="0" algn="ctr">
                <a:lnSpc>
                  <a:spcPts val="1000"/>
                </a:lnSpc>
              </a:pPr>
              <a:endParaRPr lang="zh-CN" altLang="en-US" sz="2200" dirty="0">
                <a:solidFill>
                  <a:schemeClr val="accent2"/>
                </a:solidFill>
                <a:latin typeface="黑体" panose="02010609060101010101" pitchFamily="49" charset="-122"/>
                <a:ea typeface="黑体" panose="02010609060101010101" pitchFamily="49" charset="-122"/>
              </a:endParaRPr>
            </a:p>
            <a:p>
              <a:pPr indent="0" algn="ctr">
                <a:lnSpc>
                  <a:spcPts val="1000"/>
                </a:lnSpc>
              </a:pPr>
              <a:r>
                <a:rPr lang="zh-CN" altLang="en-US" sz="2200" dirty="0">
                  <a:solidFill>
                    <a:schemeClr val="accent2"/>
                  </a:solidFill>
                  <a:latin typeface="黑体" panose="02010609060101010101" pitchFamily="49" charset="-122"/>
                  <a:ea typeface="黑体" panose="02010609060101010101" pitchFamily="49" charset="-122"/>
                </a:rPr>
                <a:t>付现金</a:t>
              </a:r>
              <a:endParaRPr lang="zh-CN" altLang="en-US" sz="2200" dirty="0">
                <a:solidFill>
                  <a:schemeClr val="accent2"/>
                </a:solidFill>
                <a:latin typeface="黑体" panose="02010609060101010101" pitchFamily="49" charset="-122"/>
                <a:ea typeface="黑体" panose="02010609060101010101" pitchFamily="49" charset="-122"/>
              </a:endParaRPr>
            </a:p>
          </p:txBody>
        </p:sp>
        <p:sp>
          <p:nvSpPr>
            <p:cNvPr id="14" name="矩形 4549"/>
            <p:cNvSpPr/>
            <p:nvPr/>
          </p:nvSpPr>
          <p:spPr>
            <a:xfrm>
              <a:off x="6467" y="10526"/>
              <a:ext cx="1080" cy="421"/>
            </a:xfrm>
            <a:prstGeom prst="rect">
              <a:avLst/>
            </a:prstGeom>
            <a:solidFill>
              <a:srgbClr val="00B0F0"/>
            </a:solidFill>
            <a:ln w="6350" cap="flat" cmpd="sng">
              <a:solidFill>
                <a:srgbClr val="000000"/>
              </a:solidFill>
              <a:prstDash val="solid"/>
              <a:miter/>
              <a:headEnd type="none" w="med" len="med"/>
              <a:tailEnd type="none" w="med" len="med"/>
            </a:ln>
          </p:spPr>
          <p:txBody>
            <a:bodyPr wrap="square"/>
            <a:lstStyle/>
            <a:p>
              <a:pPr indent="0" algn="ctr">
                <a:lnSpc>
                  <a:spcPct val="160000"/>
                </a:lnSpc>
              </a:pPr>
              <a:r>
                <a:rPr lang="zh-CN" altLang="en-US" sz="2200">
                  <a:solidFill>
                    <a:srgbClr val="F8F8F8"/>
                  </a:solidFill>
                  <a:latin typeface="黑体" panose="02010609060101010101" pitchFamily="49" charset="-122"/>
                  <a:ea typeface="黑体" panose="02010609060101010101" pitchFamily="49" charset="-122"/>
                </a:rPr>
                <a:t>最好的威客</a:t>
              </a:r>
              <a:endParaRPr lang="zh-CN" altLang="en-US" sz="2200">
                <a:solidFill>
                  <a:srgbClr val="F8F8F8"/>
                </a:solidFill>
                <a:latin typeface="黑体" panose="02010609060101010101" pitchFamily="49" charset="-122"/>
                <a:ea typeface="黑体" panose="02010609060101010101" pitchFamily="49" charset="-122"/>
              </a:endParaRPr>
            </a:p>
          </p:txBody>
        </p:sp>
      </p:gr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1500"/>
                                        <p:tgtEl>
                                          <p:spTgt spid="3"/>
                                        </p:tgtEl>
                                      </p:cBhvr>
                                    </p:animEffect>
                                  </p:childTnLst>
                                </p:cTn>
                              </p:par>
                            </p:childTnLst>
                          </p:cTn>
                        </p:par>
                        <p:par>
                          <p:cTn id="8" fill="hold">
                            <p:stCondLst>
                              <p:cond delay="1500"/>
                            </p:stCondLst>
                            <p:childTnLst>
                              <p:par>
                                <p:cTn id="9" presetID="1" presetClass="entr" presetSubtype="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par>
                          <p:cTn id="11" fill="hold">
                            <p:stCondLst>
                              <p:cond delay="1500"/>
                            </p:stCondLst>
                            <p:childTnLst>
                              <p:par>
                                <p:cTn id="12" presetID="1" presetClass="entr" presetSubtype="0" fill="hold" nodeType="afterEffect">
                                  <p:stCondLst>
                                    <p:cond delay="0"/>
                                  </p:stCondLst>
                                  <p:childTnLst>
                                    <p:set>
                                      <p:cBhvr>
                                        <p:cTn id="13"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18-1484 - 换图\0404.tif"/>
          <p:cNvPicPr>
            <a:picLocks noRot="1" noChangeAspect="1"/>
          </p:cNvPicPr>
          <p:nvPr/>
        </p:nvPicPr>
        <p:blipFill>
          <a:blip r:embed="rId1">
            <a:clrChange>
              <a:clrFrom>
                <a:srgbClr val="FFFFFF"/>
              </a:clrFrom>
              <a:clrTo>
                <a:srgbClr val="FFFFFF">
                  <a:alpha val="0"/>
                </a:srgbClr>
              </a:clrTo>
            </a:clrChange>
          </a:blip>
          <a:srcRect t="4698"/>
          <a:stretch>
            <a:fillRect/>
          </a:stretch>
        </p:blipFill>
        <p:spPr>
          <a:xfrm>
            <a:off x="1993920" y="3069173"/>
            <a:ext cx="5686702" cy="3302630"/>
          </a:xfrm>
          <a:prstGeom prst="rect">
            <a:avLst/>
          </a:prstGeom>
          <a:noFill/>
          <a:ln w="9525">
            <a:noFill/>
          </a:ln>
          <a:effectLst/>
        </p:spPr>
      </p:pic>
      <p:sp>
        <p:nvSpPr>
          <p:cNvPr id="3" name="矩形 2"/>
          <p:cNvSpPr/>
          <p:nvPr/>
        </p:nvSpPr>
        <p:spPr>
          <a:xfrm>
            <a:off x="3721599" y="6381328"/>
            <a:ext cx="2260554" cy="369332"/>
          </a:xfrm>
          <a:prstGeom prst="rect">
            <a:avLst/>
          </a:prstGeom>
        </p:spPr>
        <p:txBody>
          <a:bodyPr wrap="none">
            <a:spAutoFit/>
          </a:bodyPr>
          <a:lstStyle/>
          <a:p>
            <a:pPr algn="ctr"/>
            <a:r>
              <a:rPr lang="zh-CN" altLang="en-US" dirty="0">
                <a:solidFill>
                  <a:schemeClr val="accent2"/>
                </a:solidFill>
                <a:latin typeface="+mj-lt"/>
                <a:ea typeface="黑体" panose="02010609060101010101" pitchFamily="49" charset="-122"/>
                <a:cs typeface="Times New Roman" panose="02020603050405020304" charset="0"/>
                <a:sym typeface="+mn-ea"/>
              </a:rPr>
              <a:t>图</a:t>
            </a:r>
            <a:r>
              <a:rPr lang="en-US" altLang="zh-CN" dirty="0">
                <a:solidFill>
                  <a:schemeClr val="accent2"/>
                </a:solidFill>
                <a:latin typeface="+mj-lt"/>
                <a:ea typeface="黑体" panose="02010609060101010101" pitchFamily="49" charset="-122"/>
                <a:cs typeface="Times New Roman" panose="02020603050405020304" charset="0"/>
                <a:sym typeface="+mn-ea"/>
              </a:rPr>
              <a:t>3.5  </a:t>
            </a:r>
            <a:r>
              <a:rPr lang="zh-CN" altLang="en-US" dirty="0">
                <a:solidFill>
                  <a:schemeClr val="accent2"/>
                </a:solidFill>
                <a:latin typeface="+mj-lt"/>
                <a:ea typeface="黑体" panose="02010609060101010101" pitchFamily="49" charset="-122"/>
                <a:cs typeface="Times New Roman" panose="02020603050405020304" charset="0"/>
                <a:sym typeface="+mn-ea"/>
              </a:rPr>
              <a:t>招标任务流程</a:t>
            </a:r>
            <a:endParaRPr lang="zh-CN" altLang="en-US" dirty="0">
              <a:solidFill>
                <a:schemeClr val="accent2"/>
              </a:solidFill>
              <a:latin typeface="+mj-lt"/>
              <a:ea typeface="黑体" panose="02010609060101010101" pitchFamily="49" charset="-122"/>
            </a:endParaRPr>
          </a:p>
        </p:txBody>
      </p:sp>
      <p:sp>
        <p:nvSpPr>
          <p:cNvPr id="4" name="文本框 3"/>
          <p:cNvSpPr txBox="1"/>
          <p:nvPr/>
        </p:nvSpPr>
        <p:spPr>
          <a:xfrm>
            <a:off x="683684" y="908720"/>
            <a:ext cx="10829394" cy="2160591"/>
          </a:xfrm>
          <a:prstGeom prst="rect">
            <a:avLst/>
          </a:prstGeom>
          <a:noFill/>
        </p:spPr>
        <p:txBody>
          <a:bodyPr wrap="square" rtlCol="0" anchor="t">
            <a:spAutoFit/>
          </a:bodyPr>
          <a:lstStyle/>
          <a:p>
            <a:pPr indent="612140" algn="just" eaLnBrk="1" hangingPunct="1">
              <a:lnSpc>
                <a:spcPct val="140000"/>
              </a:lnSpc>
              <a:spcBef>
                <a:spcPts val="500"/>
              </a:spcBef>
            </a:pPr>
            <a:r>
              <a:rPr lang="zh-CN" altLang="en-US" sz="2400" b="1" dirty="0">
                <a:solidFill>
                  <a:schemeClr val="accent2"/>
                </a:solidFill>
                <a:latin typeface="黑体" panose="02010609060101010101" pitchFamily="49" charset="-122"/>
                <a:ea typeface="黑体" panose="02010609060101010101" pitchFamily="49" charset="-122"/>
                <a:cs typeface="Times New Roman" panose="02020603050405020304" charset="0"/>
              </a:rPr>
              <a:t>（</a:t>
            </a:r>
            <a:r>
              <a:rPr lang="en-US" altLang="zh-CN" sz="2400" b="1" dirty="0">
                <a:solidFill>
                  <a:schemeClr val="accent2"/>
                </a:solidFill>
                <a:ea typeface="黑体" panose="02010609060101010101" pitchFamily="49" charset="-122"/>
                <a:cs typeface="Arial" panose="020B0604020202020204" pitchFamily="34" charset="0"/>
              </a:rPr>
              <a:t>2</a:t>
            </a:r>
            <a:r>
              <a:rPr lang="zh-CN" altLang="en-US" sz="2400" b="1" dirty="0">
                <a:solidFill>
                  <a:schemeClr val="accent2"/>
                </a:solidFill>
                <a:latin typeface="黑体" panose="02010609060101010101" pitchFamily="49" charset="-122"/>
                <a:ea typeface="黑体" panose="02010609060101010101" pitchFamily="49" charset="-122"/>
                <a:cs typeface="Times New Roman" panose="02020603050405020304" charset="0"/>
              </a:rPr>
              <a:t>）招标任务流程：</a:t>
            </a:r>
            <a:r>
              <a:rPr lang="zh-CN" altLang="en-US" sz="2400" dirty="0">
                <a:solidFill>
                  <a:schemeClr val="accent2"/>
                </a:solidFill>
                <a:latin typeface="黑体" panose="02010609060101010101" pitchFamily="49" charset="-122"/>
                <a:ea typeface="黑体" panose="02010609060101010101" pitchFamily="49" charset="-122"/>
                <a:cs typeface="Times New Roman" panose="02020603050405020304" charset="0"/>
              </a:rPr>
              <a:t>任务发布者发布任务→支付少量定金或不支付定金→经威客网站确认的高水平威客报名参加→任务发布者选择最合适的威客开始工作→根据工作进度由任务发布者或威客网站向威客支付酬劳。</a:t>
            </a:r>
            <a:r>
              <a:rPr lang="zh-CN" altLang="en-US" sz="2400" b="1" dirty="0">
                <a:gradFill>
                  <a:gsLst>
                    <a:gs pos="0">
                      <a:srgbClr val="E30000"/>
                    </a:gs>
                    <a:gs pos="100000">
                      <a:srgbClr val="760303"/>
                    </a:gs>
                  </a:gsLst>
                  <a:lin scaled="0"/>
                </a:gradFill>
                <a:latin typeface="黑体" panose="02010609060101010101" pitchFamily="49" charset="-122"/>
                <a:ea typeface="黑体" panose="02010609060101010101" pitchFamily="49" charset="-122"/>
                <a:sym typeface="+mn-ea"/>
              </a:rPr>
              <a:t>（金额较大，难度较高，如企业策划、软件开发、网站建设等）</a:t>
            </a:r>
            <a:r>
              <a:rPr lang="zh-CN" altLang="en-US" sz="2400" dirty="0">
                <a:solidFill>
                  <a:srgbClr val="FF0000"/>
                </a:solidFill>
                <a:latin typeface="黑体" panose="02010609060101010101" pitchFamily="49" charset="-122"/>
                <a:ea typeface="黑体" panose="02010609060101010101" pitchFamily="49" charset="-122"/>
                <a:sym typeface="+mn-ea"/>
              </a:rPr>
              <a:t> </a:t>
            </a:r>
            <a:endParaRPr lang="zh-CN" altLang="en-US" sz="2400" dirty="0">
              <a:latin typeface="黑体" panose="02010609060101010101" pitchFamily="49" charset="-122"/>
              <a:ea typeface="黑体" panose="02010609060101010101" pitchFamily="49" charset="-122"/>
            </a:endParaRPr>
          </a:p>
        </p:txBody>
      </p:sp>
      <p:sp>
        <p:nvSpPr>
          <p:cNvPr id="5" name="文本框 4"/>
          <p:cNvSpPr txBox="1"/>
          <p:nvPr/>
        </p:nvSpPr>
        <p:spPr>
          <a:xfrm>
            <a:off x="8024269" y="5602113"/>
            <a:ext cx="4176464" cy="430887"/>
          </a:xfrm>
          <a:prstGeom prst="rect">
            <a:avLst/>
          </a:prstGeom>
          <a:solidFill>
            <a:srgbClr val="00B0F0"/>
          </a:solidFill>
          <a:effectLst>
            <a:outerShdw blurRad="50800" dist="38100" dir="5400000" algn="t" rotWithShape="0">
              <a:prstClr val="black">
                <a:alpha val="40000"/>
              </a:prstClr>
            </a:outerShdw>
          </a:effectLst>
        </p:spPr>
        <p:txBody>
          <a:bodyPr wrap="square" rtlCol="0" anchor="ctr">
            <a:spAutoFit/>
          </a:bodyPr>
          <a:p>
            <a:pPr algn="just"/>
            <a:r>
              <a:rPr lang="zh-CN" altLang="en-US" sz="2200" dirty="0">
                <a:solidFill>
                  <a:srgbClr val="F8F8F8"/>
                </a:solidFill>
                <a:latin typeface="黑体" panose="02010609060101010101" pitchFamily="49" charset="-122"/>
                <a:ea typeface="黑体" panose="02010609060101010101" pitchFamily="49" charset="-122"/>
                <a:hlinkClick r:id="rId2" action="ppaction://hlinkfile"/>
              </a:rPr>
              <a:t>点击视频：威客的两种任务流程</a:t>
            </a:r>
            <a:endParaRPr lang="zh-CN" altLang="en-US" sz="2200" dirty="0">
              <a:solidFill>
                <a:srgbClr val="F8F8F8"/>
              </a:solidFill>
              <a:latin typeface="黑体" panose="02010609060101010101" pitchFamily="49" charset="-122"/>
              <a:ea typeface="黑体" panose="02010609060101010101" pitchFamily="49" charset="-122"/>
            </a:endParaRPr>
          </a:p>
        </p:txBody>
      </p:sp>
      <p:pic>
        <p:nvPicPr>
          <p:cNvPr id="6" name="图片 5">
            <a:hlinkClick r:id="rId2" action="ppaction://hlinkfile"/>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98538" y="4436859"/>
            <a:ext cx="827927" cy="827927"/>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1500"/>
                                        <p:tgtEl>
                                          <p:spTgt spid="4"/>
                                        </p:tgtEl>
                                      </p:cBhvr>
                                    </p:animEffect>
                                  </p:childTnLst>
                                </p:cTn>
                              </p:par>
                            </p:childTnLst>
                          </p:cTn>
                        </p:par>
                        <p:par>
                          <p:cTn id="8" fill="hold">
                            <p:stCondLst>
                              <p:cond delay="1500"/>
                            </p:stCondLst>
                            <p:childTnLst>
                              <p:par>
                                <p:cTn id="9" presetID="10" presetClass="entr" presetSubtype="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childTnLst>
                          </p:cTn>
                        </p:par>
                        <p:par>
                          <p:cTn id="12" fill="hold">
                            <p:stCondLst>
                              <p:cond delay="2000"/>
                            </p:stCondLst>
                            <p:childTnLst>
                              <p:par>
                                <p:cTn id="13" presetID="10" presetClass="entr" presetSubtype="0" fill="hold" grpId="0" nodeType="after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3"/>
          <p:cNvSpPr>
            <a:spLocks noChangeArrowheads="1"/>
          </p:cNvSpPr>
          <p:nvPr>
            <p:custDataLst>
              <p:tags r:id="rId1"/>
            </p:custDataLst>
          </p:nvPr>
        </p:nvSpPr>
        <p:spPr bwMode="auto">
          <a:xfrm>
            <a:off x="913805" y="1459217"/>
            <a:ext cx="5941296" cy="4386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82" tIns="34291" rIns="68582" bIns="34291" anchor="ctr" anchorCtr="0">
            <a:noAutofit/>
          </a:bodyPr>
          <a:lstStyle>
            <a:lvl1pPr>
              <a:spcBef>
                <a:spcPct val="20000"/>
              </a:spcBef>
              <a:buFont typeface="Arial" panose="020B0604020202020204" pitchFamily="34" charset="0"/>
              <a:buChar char="•"/>
              <a:defRPr sz="3200">
                <a:solidFill>
                  <a:srgbClr val="000000"/>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rgbClr val="000000"/>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rgbClr val="000000"/>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rgbClr val="000000"/>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rgbClr val="000000"/>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rgbClr val="000000"/>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rgbClr val="000000"/>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rgbClr val="000000"/>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rgbClr val="000000"/>
                </a:solidFill>
                <a:latin typeface="微软雅黑" panose="020B0503020204020204" pitchFamily="34" charset="-122"/>
                <a:ea typeface="微软雅黑" panose="020B0503020204020204" pitchFamily="34" charset="-122"/>
                <a:sym typeface="Calibri" panose="020F0502020204030204" pitchFamily="34" charset="0"/>
              </a:defRPr>
            </a:lvl9pPr>
          </a:lstStyle>
          <a:p>
            <a:pPr lvl="0" indent="612140">
              <a:spcBef>
                <a:spcPct val="0"/>
              </a:spcBef>
              <a:buNone/>
              <a:defRPr/>
            </a:pPr>
            <a:r>
              <a:rPr lang="en-US" altLang="zh-CN" sz="2800" b="1" kern="0" spc="300" dirty="0">
                <a:solidFill>
                  <a:schemeClr val="accent2"/>
                </a:solidFill>
                <a:latin typeface="+mj-lt"/>
                <a:ea typeface="黑体" panose="02010609060101010101" pitchFamily="49" charset="-122"/>
                <a:cs typeface="Arial" panose="020B0604020202020204" pitchFamily="34" charset="0"/>
                <a:sym typeface="Arial" panose="020B0604020202020204" pitchFamily="34" charset="0"/>
              </a:rPr>
              <a:t>2.</a:t>
            </a:r>
            <a:r>
              <a:rPr lang="zh-CN" altLang="en-US" sz="2800" b="1" kern="0" spc="300" dirty="0">
                <a:solidFill>
                  <a:schemeClr val="accent2"/>
                </a:solidFill>
                <a:latin typeface="黑体" panose="02010609060101010101" pitchFamily="49" charset="-122"/>
                <a:ea typeface="黑体" panose="02010609060101010101" pitchFamily="49" charset="-122"/>
                <a:cs typeface="Arial" panose="020B0604020202020204" pitchFamily="34" charset="0"/>
                <a:sym typeface="Arial" panose="020B0604020202020204" pitchFamily="34" charset="0"/>
              </a:rPr>
              <a:t>按交易平台的运作模式分类</a:t>
            </a:r>
            <a:endParaRPr lang="zh-CN" altLang="en-US" sz="2800" b="1" kern="0" dirty="0">
              <a:solidFill>
                <a:schemeClr val="accent2"/>
              </a:solidFill>
              <a:latin typeface="黑体" panose="02010609060101010101" pitchFamily="49" charset="-122"/>
              <a:ea typeface="黑体" panose="02010609060101010101" pitchFamily="49" charset="-122"/>
              <a:cs typeface="Arial" panose="020B0604020202020204" pitchFamily="34" charset="0"/>
              <a:sym typeface="Arial" panose="020B0604020202020204" pitchFamily="34" charset="0"/>
            </a:endParaRPr>
          </a:p>
        </p:txBody>
      </p:sp>
      <p:grpSp>
        <p:nvGrpSpPr>
          <p:cNvPr id="3" name="组合 2"/>
          <p:cNvGrpSpPr/>
          <p:nvPr/>
        </p:nvGrpSpPr>
        <p:grpSpPr>
          <a:xfrm>
            <a:off x="1327014" y="2471732"/>
            <a:ext cx="4528800" cy="2765448"/>
            <a:chOff x="1327014" y="2471732"/>
            <a:chExt cx="4528800" cy="2765448"/>
          </a:xfrm>
        </p:grpSpPr>
        <p:sp>
          <p:nvSpPr>
            <p:cNvPr id="4" name="矩形: 圆角 3"/>
            <p:cNvSpPr/>
            <p:nvPr>
              <p:custDataLst>
                <p:tags r:id="rId2"/>
              </p:custDataLst>
            </p:nvPr>
          </p:nvSpPr>
          <p:spPr>
            <a:xfrm>
              <a:off x="1327014" y="2777814"/>
              <a:ext cx="4528800" cy="2459366"/>
            </a:xfrm>
            <a:prstGeom prst="roundRect">
              <a:avLst>
                <a:gd name="adj" fmla="val 8595"/>
              </a:avLst>
            </a:prstGeom>
            <a:noFill/>
            <a:ln w="28575">
              <a:solidFill>
                <a:srgbClr val="3498DB"/>
              </a:solidFill>
            </a:ln>
          </p:spPr>
          <p:style>
            <a:lnRef idx="2">
              <a:srgbClr val="1F74AD">
                <a:shade val="50000"/>
              </a:srgbClr>
            </a:lnRef>
            <a:fillRef idx="1">
              <a:srgbClr val="1F74AD"/>
            </a:fillRef>
            <a:effectRef idx="0">
              <a:srgbClr val="1F74AD"/>
            </a:effectRef>
            <a:fontRef idx="minor">
              <a:sysClr val="window" lastClr="FFFFFF"/>
            </a:fontRef>
          </p:style>
          <p:txBody>
            <a:bodyPr rtlCol="0" anchor="ctr"/>
            <a:lstStyle/>
            <a:p>
              <a:pPr marL="0" marR="0" lvl="0" indent="0" algn="ctr" defTabSz="914400" rtl="0" eaLnBrk="1" fontAlgn="auto" latinLnBrk="0" hangingPunct="1">
                <a:lnSpc>
                  <a:spcPct val="120000"/>
                </a:lnSpc>
                <a:buClrTx/>
                <a:buSzTx/>
                <a:buFontTx/>
                <a:buNone/>
                <a:defRPr/>
              </a:pPr>
              <a:endParaRPr kumimoji="0" lang="zh-CN" altLang="en-US" sz="1350" b="0" i="0" u="none" strike="noStrike" kern="1200" cap="none" spc="0" normalizeH="0" baseline="0" noProof="0">
                <a:ln>
                  <a:noFill/>
                </a:ln>
                <a:solidFill>
                  <a:prstClr val="white"/>
                </a:solidFill>
                <a:effectLst/>
                <a:uLnTx/>
                <a:uFillTx/>
                <a:latin typeface="黑体" panose="02010609060101010101" pitchFamily="49" charset="-122"/>
                <a:ea typeface="黑体" panose="02010609060101010101" pitchFamily="49" charset="-122"/>
                <a:sym typeface="Arial" panose="020B0604020202020204" pitchFamily="34" charset="0"/>
              </a:endParaRPr>
            </a:p>
          </p:txBody>
        </p:sp>
        <p:sp>
          <p:nvSpPr>
            <p:cNvPr id="5" name="矩形: 圆角 4"/>
            <p:cNvSpPr/>
            <p:nvPr>
              <p:custDataLst>
                <p:tags r:id="rId3"/>
              </p:custDataLst>
            </p:nvPr>
          </p:nvSpPr>
          <p:spPr>
            <a:xfrm>
              <a:off x="3228502" y="2471732"/>
              <a:ext cx="725825" cy="725825"/>
            </a:xfrm>
            <a:prstGeom prst="roundRect">
              <a:avLst/>
            </a:prstGeom>
            <a:solidFill>
              <a:srgbClr val="3498DB"/>
            </a:solidFill>
            <a:ln>
              <a:noFill/>
            </a:ln>
          </p:spPr>
          <p:style>
            <a:lnRef idx="2">
              <a:srgbClr val="1F74AD">
                <a:shade val="50000"/>
              </a:srgbClr>
            </a:lnRef>
            <a:fillRef idx="1">
              <a:srgbClr val="1F74AD"/>
            </a:fillRef>
            <a:effectRef idx="0">
              <a:srgbClr val="1F74AD"/>
            </a:effectRef>
            <a:fontRef idx="minor">
              <a:sysClr val="window" lastClr="FFFFFF"/>
            </a:fontRef>
          </p:style>
          <p:txBody>
            <a:bodyPr rtlCol="0" anchor="ctr"/>
            <a:lstStyle/>
            <a:p>
              <a:pPr marL="0" marR="0" lvl="0" indent="0" algn="ctr" defTabSz="914400" rtl="0" eaLnBrk="1" fontAlgn="auto" latinLnBrk="0" hangingPunct="1">
                <a:lnSpc>
                  <a:spcPct val="120000"/>
                </a:lnSpc>
                <a:buClrTx/>
                <a:buSzTx/>
                <a:buFontTx/>
                <a:buNone/>
                <a:defRPr/>
              </a:pPr>
              <a:endParaRPr kumimoji="0" lang="zh-CN" altLang="en-US" sz="1350" b="0" i="0" u="none" strike="noStrike" kern="1200" cap="none" spc="0" normalizeH="0" baseline="0" noProof="0">
                <a:ln>
                  <a:noFill/>
                </a:ln>
                <a:solidFill>
                  <a:prstClr val="white"/>
                </a:solidFill>
                <a:effectLst/>
                <a:uLnTx/>
                <a:uFillTx/>
                <a:latin typeface="黑体" panose="02010609060101010101" pitchFamily="49" charset="-122"/>
                <a:ea typeface="黑体" panose="02010609060101010101" pitchFamily="49" charset="-122"/>
                <a:sym typeface="Arial" panose="020B0604020202020204" pitchFamily="34" charset="0"/>
              </a:endParaRPr>
            </a:p>
          </p:txBody>
        </p:sp>
        <p:sp>
          <p:nvSpPr>
            <p:cNvPr id="6" name="books_115067"/>
            <p:cNvSpPr>
              <a:spLocks noChangeAspect="1"/>
            </p:cNvSpPr>
            <p:nvPr>
              <p:custDataLst>
                <p:tags r:id="rId4"/>
              </p:custDataLst>
            </p:nvPr>
          </p:nvSpPr>
          <p:spPr bwMode="auto">
            <a:xfrm>
              <a:off x="3398251" y="2673815"/>
              <a:ext cx="386327" cy="323061"/>
            </a:xfrm>
            <a:custGeom>
              <a:avLst/>
              <a:gdLst>
                <a:gd name="T0" fmla="*/ 873 w 3949"/>
                <a:gd name="T1" fmla="*/ 2867 h 3307"/>
                <a:gd name="T2" fmla="*/ 767 w 3949"/>
                <a:gd name="T3" fmla="*/ 2760 h 3307"/>
                <a:gd name="T4" fmla="*/ 873 w 3949"/>
                <a:gd name="T5" fmla="*/ 2653 h 3307"/>
                <a:gd name="T6" fmla="*/ 3949 w 3949"/>
                <a:gd name="T7" fmla="*/ 2653 h 3307"/>
                <a:gd name="T8" fmla="*/ 3949 w 3949"/>
                <a:gd name="T9" fmla="*/ 2213 h 3307"/>
                <a:gd name="T10" fmla="*/ 3736 w 3949"/>
                <a:gd name="T11" fmla="*/ 2213 h 3307"/>
                <a:gd name="T12" fmla="*/ 3736 w 3949"/>
                <a:gd name="T13" fmla="*/ 1760 h 3307"/>
                <a:gd name="T14" fmla="*/ 540 w 3949"/>
                <a:gd name="T15" fmla="*/ 1760 h 3307"/>
                <a:gd name="T16" fmla="*/ 433 w 3949"/>
                <a:gd name="T17" fmla="*/ 1653 h 3307"/>
                <a:gd name="T18" fmla="*/ 540 w 3949"/>
                <a:gd name="T19" fmla="*/ 1547 h 3307"/>
                <a:gd name="T20" fmla="*/ 3736 w 3949"/>
                <a:gd name="T21" fmla="*/ 1547 h 3307"/>
                <a:gd name="T22" fmla="*/ 3736 w 3949"/>
                <a:gd name="T23" fmla="*/ 1093 h 3307"/>
                <a:gd name="T24" fmla="*/ 3949 w 3949"/>
                <a:gd name="T25" fmla="*/ 1093 h 3307"/>
                <a:gd name="T26" fmla="*/ 3949 w 3949"/>
                <a:gd name="T27" fmla="*/ 653 h 3307"/>
                <a:gd name="T28" fmla="*/ 873 w 3949"/>
                <a:gd name="T29" fmla="*/ 653 h 3307"/>
                <a:gd name="T30" fmla="*/ 767 w 3949"/>
                <a:gd name="T31" fmla="*/ 547 h 3307"/>
                <a:gd name="T32" fmla="*/ 873 w 3949"/>
                <a:gd name="T33" fmla="*/ 440 h 3307"/>
                <a:gd name="T34" fmla="*/ 3949 w 3949"/>
                <a:gd name="T35" fmla="*/ 440 h 3307"/>
                <a:gd name="T36" fmla="*/ 3949 w 3949"/>
                <a:gd name="T37" fmla="*/ 0 h 3307"/>
                <a:gd name="T38" fmla="*/ 884 w 3949"/>
                <a:gd name="T39" fmla="*/ 0 h 3307"/>
                <a:gd name="T40" fmla="*/ 336 w 3949"/>
                <a:gd name="T41" fmla="*/ 549 h 3307"/>
                <a:gd name="T42" fmla="*/ 807 w 3949"/>
                <a:gd name="T43" fmla="*/ 1093 h 3307"/>
                <a:gd name="T44" fmla="*/ 560 w 3949"/>
                <a:gd name="T45" fmla="*/ 1093 h 3307"/>
                <a:gd name="T46" fmla="*/ 0 w 3949"/>
                <a:gd name="T47" fmla="*/ 1653 h 3307"/>
                <a:gd name="T48" fmla="*/ 560 w 3949"/>
                <a:gd name="T49" fmla="*/ 2213 h 3307"/>
                <a:gd name="T50" fmla="*/ 793 w 3949"/>
                <a:gd name="T51" fmla="*/ 2213 h 3307"/>
                <a:gd name="T52" fmla="*/ 336 w 3949"/>
                <a:gd name="T53" fmla="*/ 2756 h 3307"/>
                <a:gd name="T54" fmla="*/ 884 w 3949"/>
                <a:gd name="T55" fmla="*/ 3307 h 3307"/>
                <a:gd name="T56" fmla="*/ 3949 w 3949"/>
                <a:gd name="T57" fmla="*/ 3307 h 3307"/>
                <a:gd name="T58" fmla="*/ 3949 w 3949"/>
                <a:gd name="T59" fmla="*/ 2867 h 3307"/>
                <a:gd name="T60" fmla="*/ 873 w 3949"/>
                <a:gd name="T61" fmla="*/ 2867 h 3307"/>
                <a:gd name="T62" fmla="*/ 873 w 3949"/>
                <a:gd name="T63" fmla="*/ 2867 h 33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949" h="3307">
                  <a:moveTo>
                    <a:pt x="873" y="2867"/>
                  </a:moveTo>
                  <a:cubicBezTo>
                    <a:pt x="814" y="2867"/>
                    <a:pt x="767" y="2819"/>
                    <a:pt x="767" y="2760"/>
                  </a:cubicBezTo>
                  <a:cubicBezTo>
                    <a:pt x="767" y="2701"/>
                    <a:pt x="814" y="2653"/>
                    <a:pt x="873" y="2653"/>
                  </a:cubicBezTo>
                  <a:lnTo>
                    <a:pt x="3949" y="2653"/>
                  </a:lnTo>
                  <a:lnTo>
                    <a:pt x="3949" y="2213"/>
                  </a:lnTo>
                  <a:lnTo>
                    <a:pt x="3736" y="2213"/>
                  </a:lnTo>
                  <a:lnTo>
                    <a:pt x="3736" y="1760"/>
                  </a:lnTo>
                  <a:lnTo>
                    <a:pt x="540" y="1760"/>
                  </a:lnTo>
                  <a:cubicBezTo>
                    <a:pt x="481" y="1760"/>
                    <a:pt x="433" y="1712"/>
                    <a:pt x="433" y="1653"/>
                  </a:cubicBezTo>
                  <a:cubicBezTo>
                    <a:pt x="433" y="1595"/>
                    <a:pt x="481" y="1547"/>
                    <a:pt x="540" y="1547"/>
                  </a:cubicBezTo>
                  <a:lnTo>
                    <a:pt x="3736" y="1547"/>
                  </a:lnTo>
                  <a:lnTo>
                    <a:pt x="3736" y="1093"/>
                  </a:lnTo>
                  <a:lnTo>
                    <a:pt x="3949" y="1093"/>
                  </a:lnTo>
                  <a:lnTo>
                    <a:pt x="3949" y="653"/>
                  </a:lnTo>
                  <a:lnTo>
                    <a:pt x="873" y="653"/>
                  </a:lnTo>
                  <a:cubicBezTo>
                    <a:pt x="814" y="653"/>
                    <a:pt x="767" y="606"/>
                    <a:pt x="767" y="547"/>
                  </a:cubicBezTo>
                  <a:cubicBezTo>
                    <a:pt x="767" y="488"/>
                    <a:pt x="814" y="440"/>
                    <a:pt x="873" y="440"/>
                  </a:cubicBezTo>
                  <a:lnTo>
                    <a:pt x="3949" y="440"/>
                  </a:lnTo>
                  <a:lnTo>
                    <a:pt x="3949" y="0"/>
                  </a:lnTo>
                  <a:lnTo>
                    <a:pt x="884" y="0"/>
                  </a:lnTo>
                  <a:cubicBezTo>
                    <a:pt x="582" y="0"/>
                    <a:pt x="336" y="247"/>
                    <a:pt x="336" y="549"/>
                  </a:cubicBezTo>
                  <a:cubicBezTo>
                    <a:pt x="336" y="826"/>
                    <a:pt x="541" y="1053"/>
                    <a:pt x="807" y="1093"/>
                  </a:cubicBezTo>
                  <a:lnTo>
                    <a:pt x="560" y="1093"/>
                  </a:lnTo>
                  <a:cubicBezTo>
                    <a:pt x="251" y="1093"/>
                    <a:pt x="0" y="1344"/>
                    <a:pt x="0" y="1653"/>
                  </a:cubicBezTo>
                  <a:cubicBezTo>
                    <a:pt x="0" y="1963"/>
                    <a:pt x="251" y="2213"/>
                    <a:pt x="560" y="2213"/>
                  </a:cubicBezTo>
                  <a:lnTo>
                    <a:pt x="793" y="2213"/>
                  </a:lnTo>
                  <a:cubicBezTo>
                    <a:pt x="534" y="2253"/>
                    <a:pt x="336" y="2485"/>
                    <a:pt x="336" y="2756"/>
                  </a:cubicBezTo>
                  <a:cubicBezTo>
                    <a:pt x="336" y="3058"/>
                    <a:pt x="582" y="3307"/>
                    <a:pt x="884" y="3307"/>
                  </a:cubicBezTo>
                  <a:lnTo>
                    <a:pt x="3949" y="3307"/>
                  </a:lnTo>
                  <a:lnTo>
                    <a:pt x="3949" y="2867"/>
                  </a:lnTo>
                  <a:lnTo>
                    <a:pt x="873" y="2867"/>
                  </a:lnTo>
                  <a:lnTo>
                    <a:pt x="873" y="2867"/>
                  </a:lnTo>
                  <a:close/>
                </a:path>
              </a:pathLst>
            </a:custGeom>
            <a:solidFill>
              <a:sysClr val="window" lastClr="FFFFFF"/>
            </a:solidFill>
            <a:ln>
              <a:noFill/>
            </a:ln>
          </p:spPr>
          <p:txBody>
            <a:bodyPr/>
            <a:lstStyle/>
            <a:p>
              <a:pPr>
                <a:lnSpc>
                  <a:spcPct val="120000"/>
                </a:lnSpc>
              </a:pPr>
              <a:endParaRPr lang="zh-CN" altLang="en-US" sz="1350">
                <a:latin typeface="黑体" panose="02010609060101010101" pitchFamily="49" charset="-122"/>
                <a:ea typeface="黑体" panose="02010609060101010101" pitchFamily="49" charset="-122"/>
                <a:sym typeface="Arial" panose="020B0604020202020204" pitchFamily="34" charset="0"/>
              </a:endParaRPr>
            </a:p>
          </p:txBody>
        </p:sp>
        <p:sp>
          <p:nvSpPr>
            <p:cNvPr id="7" name="文本框 6"/>
            <p:cNvSpPr txBox="1"/>
            <p:nvPr>
              <p:custDataLst>
                <p:tags r:id="rId5"/>
              </p:custDataLst>
            </p:nvPr>
          </p:nvSpPr>
          <p:spPr>
            <a:xfrm>
              <a:off x="2394426" y="3251382"/>
              <a:ext cx="2393977" cy="465650"/>
            </a:xfrm>
            <a:prstGeom prst="rect">
              <a:avLst/>
            </a:prstGeom>
            <a:noFill/>
          </p:spPr>
          <p:txBody>
            <a:bodyPr wrap="square" rtlCol="0" anchor="ctr">
              <a:noAutofit/>
            </a:bodyPr>
            <a:lstStyle/>
            <a:p>
              <a:pPr lvl="0" algn="ctr" eaLnBrk="1" fontAlgn="auto" hangingPunct="1">
                <a:lnSpc>
                  <a:spcPct val="120000"/>
                </a:lnSpc>
                <a:defRPr/>
              </a:pPr>
              <a:r>
                <a:rPr lang="zh-CN" altLang="en-US" sz="2800" b="1" spc="300" dirty="0">
                  <a:solidFill>
                    <a:srgbClr val="3498DB"/>
                  </a:solidFill>
                  <a:latin typeface="黑体" panose="02010609060101010101" pitchFamily="49" charset="-122"/>
                  <a:ea typeface="黑体" panose="02010609060101010101" pitchFamily="49" charset="-122"/>
                  <a:sym typeface="Arial" panose="020B0604020202020204" pitchFamily="34" charset="0"/>
                </a:rPr>
                <a:t>拍卖平台</a:t>
              </a:r>
              <a:endParaRPr kumimoji="0" lang="zh-CN" altLang="en-US" sz="2800" b="1" i="0" u="none" strike="noStrike" kern="1200" cap="none" spc="300" normalizeH="0" noProof="0" dirty="0">
                <a:ln>
                  <a:noFill/>
                </a:ln>
                <a:solidFill>
                  <a:srgbClr val="3498DB"/>
                </a:solidFill>
                <a:effectLst/>
                <a:uLnTx/>
                <a:uFillTx/>
                <a:latin typeface="黑体" panose="02010609060101010101" pitchFamily="49" charset="-122"/>
                <a:ea typeface="黑体" panose="02010609060101010101" pitchFamily="49" charset="-122"/>
                <a:sym typeface="Arial" panose="020B0604020202020204" pitchFamily="34" charset="0"/>
              </a:endParaRPr>
            </a:p>
          </p:txBody>
        </p:sp>
        <p:sp>
          <p:nvSpPr>
            <p:cNvPr id="8" name="文本框 7"/>
            <p:cNvSpPr txBox="1"/>
            <p:nvPr>
              <p:custDataLst>
                <p:tags r:id="rId6"/>
              </p:custDataLst>
            </p:nvPr>
          </p:nvSpPr>
          <p:spPr>
            <a:xfrm>
              <a:off x="1673458" y="3829057"/>
              <a:ext cx="3835913" cy="1224136"/>
            </a:xfrm>
            <a:prstGeom prst="rect">
              <a:avLst/>
            </a:prstGeom>
            <a:noFill/>
          </p:spPr>
          <p:txBody>
            <a:bodyPr wrap="square" rtlCol="0">
              <a:noAutofit/>
            </a:bodyPr>
            <a:lstStyle/>
            <a:p>
              <a:pPr lvl="0" algn="ctr" eaLnBrk="1" fontAlgn="auto" hangingPunct="1">
                <a:lnSpc>
                  <a:spcPct val="110000"/>
                </a:lnSpc>
                <a:defRPr/>
              </a:pPr>
              <a:r>
                <a:rPr lang="en-US" altLang="zh-CN" sz="2400" spc="150" dirty="0">
                  <a:solidFill>
                    <a:schemeClr val="accent2"/>
                  </a:solidFill>
                  <a:latin typeface="+mj-lt"/>
                  <a:ea typeface="黑体" panose="02010609060101010101" pitchFamily="49" charset="-122"/>
                  <a:sym typeface="Arial" panose="020B0604020202020204" pitchFamily="34" charset="0"/>
                </a:rPr>
                <a:t>C2C</a:t>
              </a:r>
              <a:r>
                <a:rPr lang="zh-CN" altLang="en-US" sz="2400" spc="150" dirty="0">
                  <a:solidFill>
                    <a:schemeClr val="accent2"/>
                  </a:solidFill>
                  <a:latin typeface="+mj-lt"/>
                  <a:ea typeface="黑体" panose="02010609060101010101" pitchFamily="49" charset="-122"/>
                  <a:sym typeface="Arial" panose="020B0604020202020204" pitchFamily="34" charset="0"/>
                </a:rPr>
                <a:t>电子商务企业为买卖双方搭建网络拍卖平台，按比例收取交易费用。</a:t>
              </a:r>
              <a:endParaRPr kumimoji="0" lang="zh-CN" altLang="en-US" sz="2400" b="0" i="0" u="none" strike="noStrike" kern="1200" cap="none" spc="150" normalizeH="0" noProof="0" dirty="0">
                <a:ln>
                  <a:noFill/>
                </a:ln>
                <a:solidFill>
                  <a:schemeClr val="accent2"/>
                </a:solidFill>
                <a:effectLst/>
                <a:uLnTx/>
                <a:uFillTx/>
                <a:latin typeface="+mj-lt"/>
                <a:ea typeface="黑体" panose="02010609060101010101" pitchFamily="49" charset="-122"/>
                <a:sym typeface="Arial" panose="020B0604020202020204" pitchFamily="34" charset="0"/>
              </a:endParaRPr>
            </a:p>
          </p:txBody>
        </p:sp>
      </p:grpSp>
      <p:grpSp>
        <p:nvGrpSpPr>
          <p:cNvPr id="9" name="组合 8"/>
          <p:cNvGrpSpPr/>
          <p:nvPr/>
        </p:nvGrpSpPr>
        <p:grpSpPr>
          <a:xfrm>
            <a:off x="6387784" y="2471732"/>
            <a:ext cx="4529691" cy="2763338"/>
            <a:chOff x="6387784" y="2471732"/>
            <a:chExt cx="4529691" cy="2763338"/>
          </a:xfrm>
        </p:grpSpPr>
        <p:sp>
          <p:nvSpPr>
            <p:cNvPr id="10" name="矩形: 圆角 9"/>
            <p:cNvSpPr/>
            <p:nvPr>
              <p:custDataLst>
                <p:tags r:id="rId7"/>
              </p:custDataLst>
            </p:nvPr>
          </p:nvSpPr>
          <p:spPr>
            <a:xfrm>
              <a:off x="6387784" y="2776719"/>
              <a:ext cx="4529691" cy="2458351"/>
            </a:xfrm>
            <a:prstGeom prst="roundRect">
              <a:avLst>
                <a:gd name="adj" fmla="val 8595"/>
              </a:avLst>
            </a:prstGeom>
            <a:noFill/>
            <a:ln w="28575">
              <a:solidFill>
                <a:srgbClr val="1AA3AA"/>
              </a:solidFill>
            </a:ln>
          </p:spPr>
          <p:style>
            <a:lnRef idx="2">
              <a:srgbClr val="1F74AD">
                <a:shade val="50000"/>
              </a:srgbClr>
            </a:lnRef>
            <a:fillRef idx="1">
              <a:srgbClr val="1F74AD"/>
            </a:fillRef>
            <a:effectRef idx="0">
              <a:srgbClr val="1F74AD"/>
            </a:effectRef>
            <a:fontRef idx="minor">
              <a:sysClr val="window" lastClr="FFFFFF"/>
            </a:fontRef>
          </p:style>
          <p:txBody>
            <a:bodyPr rtlCol="0" anchor="ctr"/>
            <a:lstStyle/>
            <a:p>
              <a:pPr marL="0" marR="0" lvl="0" indent="0" algn="ctr" defTabSz="914400" rtl="0" eaLnBrk="1" fontAlgn="auto" latinLnBrk="0" hangingPunct="1">
                <a:lnSpc>
                  <a:spcPct val="120000"/>
                </a:lnSpc>
                <a:buClrTx/>
                <a:buSzTx/>
                <a:buFontTx/>
                <a:buNone/>
                <a:defRPr/>
              </a:pPr>
              <a:endParaRPr kumimoji="0" lang="zh-CN" altLang="en-US" sz="1350" b="0" i="0" u="none" strike="noStrike" kern="1200" cap="none" spc="0" normalizeH="0" baseline="0" noProof="0">
                <a:ln>
                  <a:noFill/>
                </a:ln>
                <a:solidFill>
                  <a:prstClr val="white"/>
                </a:solidFill>
                <a:effectLst/>
                <a:uLnTx/>
                <a:uFillTx/>
                <a:latin typeface="黑体" panose="02010609060101010101" pitchFamily="49" charset="-122"/>
                <a:ea typeface="黑体" panose="02010609060101010101" pitchFamily="49" charset="-122"/>
                <a:sym typeface="Arial" panose="020B0604020202020204" pitchFamily="34" charset="0"/>
              </a:endParaRPr>
            </a:p>
          </p:txBody>
        </p:sp>
        <p:sp>
          <p:nvSpPr>
            <p:cNvPr id="11" name="矩形: 圆角 10"/>
            <p:cNvSpPr/>
            <p:nvPr>
              <p:custDataLst>
                <p:tags r:id="rId8"/>
              </p:custDataLst>
            </p:nvPr>
          </p:nvSpPr>
          <p:spPr>
            <a:xfrm>
              <a:off x="8289717" y="2471732"/>
              <a:ext cx="725825" cy="725825"/>
            </a:xfrm>
            <a:prstGeom prst="roundRect">
              <a:avLst/>
            </a:prstGeom>
            <a:solidFill>
              <a:srgbClr val="1AA3AA"/>
            </a:solidFill>
            <a:ln>
              <a:noFill/>
            </a:ln>
          </p:spPr>
          <p:style>
            <a:lnRef idx="2">
              <a:srgbClr val="1F74AD">
                <a:shade val="50000"/>
              </a:srgbClr>
            </a:lnRef>
            <a:fillRef idx="1">
              <a:srgbClr val="1F74AD"/>
            </a:fillRef>
            <a:effectRef idx="0">
              <a:srgbClr val="1F74AD"/>
            </a:effectRef>
            <a:fontRef idx="minor">
              <a:sysClr val="window" lastClr="FFFFFF"/>
            </a:fontRef>
          </p:style>
          <p:txBody>
            <a:bodyPr rtlCol="0" anchor="ctr"/>
            <a:lstStyle/>
            <a:p>
              <a:pPr marL="0" marR="0" lvl="0" indent="0" algn="ctr" defTabSz="914400" rtl="0" eaLnBrk="1" fontAlgn="auto" latinLnBrk="0" hangingPunct="1">
                <a:lnSpc>
                  <a:spcPct val="120000"/>
                </a:lnSpc>
                <a:buClrTx/>
                <a:buSzTx/>
                <a:buFontTx/>
                <a:buNone/>
                <a:defRPr/>
              </a:pPr>
              <a:endParaRPr kumimoji="0" lang="zh-CN" altLang="en-US" sz="1350" b="0" i="0" u="none" strike="noStrike" kern="1200" cap="none" spc="0" normalizeH="0" baseline="0" noProof="0">
                <a:ln>
                  <a:noFill/>
                </a:ln>
                <a:solidFill>
                  <a:prstClr val="white"/>
                </a:solidFill>
                <a:effectLst/>
                <a:uLnTx/>
                <a:uFillTx/>
                <a:latin typeface="黑体" panose="02010609060101010101" pitchFamily="49" charset="-122"/>
                <a:ea typeface="黑体" panose="02010609060101010101" pitchFamily="49" charset="-122"/>
                <a:sym typeface="Arial" panose="020B0604020202020204" pitchFamily="34" charset="0"/>
              </a:endParaRPr>
            </a:p>
          </p:txBody>
        </p:sp>
        <p:sp>
          <p:nvSpPr>
            <p:cNvPr id="12" name="books_115067"/>
            <p:cNvSpPr>
              <a:spLocks noChangeAspect="1"/>
            </p:cNvSpPr>
            <p:nvPr>
              <p:custDataLst>
                <p:tags r:id="rId9"/>
              </p:custDataLst>
            </p:nvPr>
          </p:nvSpPr>
          <p:spPr bwMode="auto">
            <a:xfrm>
              <a:off x="8459447" y="2673737"/>
              <a:ext cx="386365" cy="314790"/>
            </a:xfrm>
            <a:custGeom>
              <a:avLst/>
              <a:gdLst>
                <a:gd name="connsiteX0" fmla="*/ 373273 h 605239"/>
                <a:gd name="connsiteY0" fmla="*/ 373273 h 605239"/>
                <a:gd name="connsiteX1" fmla="*/ 373273 h 605239"/>
                <a:gd name="connsiteY1" fmla="*/ 373273 h 605239"/>
                <a:gd name="connsiteX2" fmla="*/ 373273 h 605239"/>
                <a:gd name="connsiteY2" fmla="*/ 373273 h 605239"/>
                <a:gd name="connsiteX3" fmla="*/ 373273 h 605239"/>
                <a:gd name="connsiteY3" fmla="*/ 373273 h 605239"/>
                <a:gd name="connsiteX4" fmla="*/ 373273 h 605239"/>
                <a:gd name="connsiteY4" fmla="*/ 373273 h 605239"/>
                <a:gd name="connsiteX5" fmla="*/ 373273 h 605239"/>
                <a:gd name="connsiteY5" fmla="*/ 373273 h 605239"/>
                <a:gd name="connsiteX6" fmla="*/ 373273 h 605239"/>
                <a:gd name="connsiteY6" fmla="*/ 373273 h 605239"/>
                <a:gd name="connsiteX7" fmla="*/ 373273 h 605239"/>
                <a:gd name="connsiteY7" fmla="*/ 373273 h 605239"/>
                <a:gd name="connsiteX8" fmla="*/ 373273 h 605239"/>
                <a:gd name="connsiteY8" fmla="*/ 373273 h 605239"/>
                <a:gd name="connsiteX9" fmla="*/ 373273 h 605239"/>
                <a:gd name="connsiteY9" fmla="*/ 373273 h 605239"/>
                <a:gd name="connsiteX10" fmla="*/ 373273 h 605239"/>
                <a:gd name="connsiteY10" fmla="*/ 373273 h 605239"/>
                <a:gd name="connsiteX11" fmla="*/ 373273 h 605239"/>
                <a:gd name="connsiteY11" fmla="*/ 373273 h 605239"/>
                <a:gd name="connsiteX12" fmla="*/ 373273 h 605239"/>
                <a:gd name="connsiteY12" fmla="*/ 373273 h 605239"/>
                <a:gd name="connsiteX13" fmla="*/ 373273 h 605239"/>
                <a:gd name="connsiteY13" fmla="*/ 373273 h 605239"/>
                <a:gd name="connsiteX14" fmla="*/ 373273 h 605239"/>
                <a:gd name="connsiteY14" fmla="*/ 373273 h 605239"/>
                <a:gd name="connsiteX15" fmla="*/ 373273 h 605239"/>
                <a:gd name="connsiteY15" fmla="*/ 373273 h 605239"/>
                <a:gd name="connsiteX16" fmla="*/ 373273 h 605239"/>
                <a:gd name="connsiteY16" fmla="*/ 373273 h 605239"/>
                <a:gd name="connsiteX17" fmla="*/ 373273 h 605239"/>
                <a:gd name="connsiteY17" fmla="*/ 373273 h 605239"/>
                <a:gd name="connsiteX18" fmla="*/ 373273 h 605239"/>
                <a:gd name="connsiteY18" fmla="*/ 373273 h 605239"/>
                <a:gd name="connsiteX19" fmla="*/ 373273 h 605239"/>
                <a:gd name="connsiteY19" fmla="*/ 373273 h 605239"/>
                <a:gd name="connsiteX20" fmla="*/ 373273 h 605239"/>
                <a:gd name="connsiteY20" fmla="*/ 373273 h 605239"/>
                <a:gd name="connsiteX21" fmla="*/ 373273 h 605239"/>
                <a:gd name="connsiteY21" fmla="*/ 373273 h 605239"/>
                <a:gd name="connsiteX22" fmla="*/ 373273 h 605239"/>
                <a:gd name="connsiteY22" fmla="*/ 373273 h 605239"/>
                <a:gd name="connsiteX23" fmla="*/ 373273 h 605239"/>
                <a:gd name="connsiteY23" fmla="*/ 373273 h 605239"/>
                <a:gd name="connsiteX24" fmla="*/ 373273 h 605239"/>
                <a:gd name="connsiteY24" fmla="*/ 373273 h 605239"/>
                <a:gd name="connsiteX25" fmla="*/ 373273 h 605239"/>
                <a:gd name="connsiteY25" fmla="*/ 373273 h 605239"/>
                <a:gd name="connsiteX26" fmla="*/ 373273 h 605239"/>
                <a:gd name="connsiteY26" fmla="*/ 373273 h 605239"/>
                <a:gd name="connsiteX27" fmla="*/ 373273 h 605239"/>
                <a:gd name="connsiteY27" fmla="*/ 373273 h 605239"/>
                <a:gd name="connsiteX28" fmla="*/ 373273 h 605239"/>
                <a:gd name="connsiteY28" fmla="*/ 373273 h 605239"/>
                <a:gd name="connsiteX29" fmla="*/ 373273 h 605239"/>
                <a:gd name="connsiteY29" fmla="*/ 373273 h 605239"/>
                <a:gd name="connsiteX30" fmla="*/ 373273 h 605239"/>
                <a:gd name="connsiteY30" fmla="*/ 373273 h 605239"/>
                <a:gd name="connsiteX31" fmla="*/ 373273 h 605239"/>
                <a:gd name="connsiteY31" fmla="*/ 373273 h 605239"/>
                <a:gd name="connsiteX32" fmla="*/ 373273 h 605239"/>
                <a:gd name="connsiteY32" fmla="*/ 373273 h 605239"/>
                <a:gd name="connsiteX33" fmla="*/ 373273 h 605239"/>
                <a:gd name="connsiteY33" fmla="*/ 373273 h 605239"/>
                <a:gd name="connsiteX34" fmla="*/ 373273 h 605239"/>
                <a:gd name="connsiteY34" fmla="*/ 373273 h 605239"/>
                <a:gd name="connsiteX35" fmla="*/ 373273 h 605239"/>
                <a:gd name="connsiteY35" fmla="*/ 373273 h 605239"/>
                <a:gd name="connsiteX36" fmla="*/ 373273 h 605239"/>
                <a:gd name="connsiteY36" fmla="*/ 373273 h 605239"/>
                <a:gd name="connsiteX37" fmla="*/ 373273 h 605239"/>
                <a:gd name="connsiteY37" fmla="*/ 373273 h 605239"/>
                <a:gd name="connsiteX38" fmla="*/ 373273 h 605239"/>
                <a:gd name="connsiteY38" fmla="*/ 373273 h 605239"/>
                <a:gd name="connsiteX39" fmla="*/ 373273 h 605239"/>
                <a:gd name="connsiteY39" fmla="*/ 373273 h 605239"/>
                <a:gd name="connsiteX40" fmla="*/ 373273 h 605239"/>
                <a:gd name="connsiteY40" fmla="*/ 373273 h 605239"/>
                <a:gd name="connsiteX41" fmla="*/ 373273 h 605239"/>
                <a:gd name="connsiteY41" fmla="*/ 373273 h 605239"/>
                <a:gd name="connsiteX42" fmla="*/ 373273 h 605239"/>
                <a:gd name="connsiteY42" fmla="*/ 373273 h 605239"/>
                <a:gd name="connsiteX43" fmla="*/ 373273 h 605239"/>
                <a:gd name="connsiteY43" fmla="*/ 373273 h 605239"/>
                <a:gd name="connsiteX44" fmla="*/ 373273 h 605239"/>
                <a:gd name="connsiteY44" fmla="*/ 373273 h 605239"/>
                <a:gd name="connsiteX45" fmla="*/ 373273 h 605239"/>
                <a:gd name="connsiteY45" fmla="*/ 373273 h 605239"/>
                <a:gd name="connsiteX46" fmla="*/ 373273 h 605239"/>
                <a:gd name="connsiteY46" fmla="*/ 373273 h 605239"/>
                <a:gd name="connsiteX47" fmla="*/ 373273 h 605239"/>
                <a:gd name="connsiteY47" fmla="*/ 373273 h 605239"/>
                <a:gd name="connsiteX48" fmla="*/ 373273 h 605239"/>
                <a:gd name="connsiteY48" fmla="*/ 373273 h 605239"/>
                <a:gd name="connsiteX49" fmla="*/ 373273 h 605239"/>
                <a:gd name="connsiteY49" fmla="*/ 373273 h 605239"/>
                <a:gd name="connsiteX50" fmla="*/ 373273 h 605239"/>
                <a:gd name="connsiteY50" fmla="*/ 373273 h 605239"/>
                <a:gd name="connsiteX51" fmla="*/ 373273 h 605239"/>
                <a:gd name="connsiteY51" fmla="*/ 373273 h 605239"/>
                <a:gd name="connsiteX52" fmla="*/ 373273 h 605239"/>
                <a:gd name="connsiteY52" fmla="*/ 373273 h 605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608697" h="495934">
                  <a:moveTo>
                    <a:pt x="274757" y="203328"/>
                  </a:moveTo>
                  <a:cubicBezTo>
                    <a:pt x="262375" y="203328"/>
                    <a:pt x="252305" y="213383"/>
                    <a:pt x="252305" y="225746"/>
                  </a:cubicBezTo>
                  <a:cubicBezTo>
                    <a:pt x="252305" y="238110"/>
                    <a:pt x="262375" y="248164"/>
                    <a:pt x="274757" y="248164"/>
                  </a:cubicBezTo>
                  <a:lnTo>
                    <a:pt x="505837" y="248164"/>
                  </a:lnTo>
                  <a:cubicBezTo>
                    <a:pt x="518219" y="248164"/>
                    <a:pt x="528289" y="238110"/>
                    <a:pt x="528289" y="225746"/>
                  </a:cubicBezTo>
                  <a:cubicBezTo>
                    <a:pt x="528289" y="213383"/>
                    <a:pt x="518219" y="203328"/>
                    <a:pt x="505837" y="203328"/>
                  </a:cubicBezTo>
                  <a:close/>
                  <a:moveTo>
                    <a:pt x="274757" y="85949"/>
                  </a:moveTo>
                  <a:cubicBezTo>
                    <a:pt x="262375" y="85949"/>
                    <a:pt x="252305" y="95929"/>
                    <a:pt x="252305" y="108293"/>
                  </a:cubicBezTo>
                  <a:cubicBezTo>
                    <a:pt x="252305" y="120656"/>
                    <a:pt x="262375" y="130711"/>
                    <a:pt x="274757" y="130711"/>
                  </a:cubicBezTo>
                  <a:lnTo>
                    <a:pt x="505837" y="130711"/>
                  </a:lnTo>
                  <a:cubicBezTo>
                    <a:pt x="518219" y="130711"/>
                    <a:pt x="528289" y="120656"/>
                    <a:pt x="528289" y="108293"/>
                  </a:cubicBezTo>
                  <a:cubicBezTo>
                    <a:pt x="528289" y="95929"/>
                    <a:pt x="518219" y="85949"/>
                    <a:pt x="505837" y="85949"/>
                  </a:cubicBezTo>
                  <a:close/>
                  <a:moveTo>
                    <a:pt x="36405" y="60757"/>
                  </a:moveTo>
                  <a:lnTo>
                    <a:pt x="135995" y="60757"/>
                  </a:lnTo>
                  <a:lnTo>
                    <a:pt x="135995" y="146720"/>
                  </a:lnTo>
                  <a:lnTo>
                    <a:pt x="102873" y="146720"/>
                  </a:lnTo>
                  <a:cubicBezTo>
                    <a:pt x="90490" y="146720"/>
                    <a:pt x="80419" y="156702"/>
                    <a:pt x="80419" y="169067"/>
                  </a:cubicBezTo>
                  <a:cubicBezTo>
                    <a:pt x="80419" y="181433"/>
                    <a:pt x="90490" y="191489"/>
                    <a:pt x="102873" y="191489"/>
                  </a:cubicBezTo>
                  <a:lnTo>
                    <a:pt x="135995" y="191489"/>
                  </a:lnTo>
                  <a:lnTo>
                    <a:pt x="135995" y="264118"/>
                  </a:lnTo>
                  <a:lnTo>
                    <a:pt x="102873" y="264118"/>
                  </a:lnTo>
                  <a:cubicBezTo>
                    <a:pt x="90490" y="264118"/>
                    <a:pt x="80419" y="274174"/>
                    <a:pt x="80419" y="286540"/>
                  </a:cubicBezTo>
                  <a:cubicBezTo>
                    <a:pt x="80419" y="298905"/>
                    <a:pt x="90490" y="308961"/>
                    <a:pt x="102873" y="308961"/>
                  </a:cubicBezTo>
                  <a:lnTo>
                    <a:pt x="136816" y="308961"/>
                  </a:lnTo>
                  <a:cubicBezTo>
                    <a:pt x="142262" y="343451"/>
                    <a:pt x="172176" y="369970"/>
                    <a:pt x="208208" y="369970"/>
                  </a:cubicBezTo>
                  <a:lnTo>
                    <a:pt x="430515" y="369970"/>
                  </a:lnTo>
                  <a:lnTo>
                    <a:pt x="433201" y="374439"/>
                  </a:lnTo>
                  <a:cubicBezTo>
                    <a:pt x="427308" y="386507"/>
                    <a:pt x="414924" y="394850"/>
                    <a:pt x="400526" y="394850"/>
                  </a:cubicBezTo>
                  <a:lnTo>
                    <a:pt x="157779" y="394850"/>
                  </a:lnTo>
                  <a:lnTo>
                    <a:pt x="103022" y="487144"/>
                  </a:lnTo>
                  <a:cubicBezTo>
                    <a:pt x="99665" y="492731"/>
                    <a:pt x="93772" y="495934"/>
                    <a:pt x="87580" y="495934"/>
                  </a:cubicBezTo>
                  <a:cubicBezTo>
                    <a:pt x="85939" y="495934"/>
                    <a:pt x="84372" y="495711"/>
                    <a:pt x="82806" y="495264"/>
                  </a:cubicBezTo>
                  <a:cubicBezTo>
                    <a:pt x="74973" y="493178"/>
                    <a:pt x="69602" y="486101"/>
                    <a:pt x="69602" y="477982"/>
                  </a:cubicBezTo>
                  <a:lnTo>
                    <a:pt x="69602" y="394850"/>
                  </a:lnTo>
                  <a:lnTo>
                    <a:pt x="36405" y="394850"/>
                  </a:lnTo>
                  <a:cubicBezTo>
                    <a:pt x="16263" y="394850"/>
                    <a:pt x="0" y="378611"/>
                    <a:pt x="0" y="358572"/>
                  </a:cubicBezTo>
                  <a:lnTo>
                    <a:pt x="0" y="97034"/>
                  </a:lnTo>
                  <a:cubicBezTo>
                    <a:pt x="0" y="76996"/>
                    <a:pt x="16263" y="60757"/>
                    <a:pt x="36405" y="60757"/>
                  </a:cubicBezTo>
                  <a:close/>
                  <a:moveTo>
                    <a:pt x="208222" y="0"/>
                  </a:moveTo>
                  <a:lnTo>
                    <a:pt x="572297" y="0"/>
                  </a:lnTo>
                  <a:cubicBezTo>
                    <a:pt x="592436" y="0"/>
                    <a:pt x="608697" y="16236"/>
                    <a:pt x="608697" y="36346"/>
                  </a:cubicBezTo>
                  <a:lnTo>
                    <a:pt x="608697" y="297768"/>
                  </a:lnTo>
                  <a:cubicBezTo>
                    <a:pt x="608697" y="317802"/>
                    <a:pt x="592436" y="334039"/>
                    <a:pt x="572297" y="334039"/>
                  </a:cubicBezTo>
                  <a:lnTo>
                    <a:pt x="539104" y="334039"/>
                  </a:lnTo>
                  <a:lnTo>
                    <a:pt x="539104" y="417232"/>
                  </a:lnTo>
                  <a:cubicBezTo>
                    <a:pt x="539104" y="425276"/>
                    <a:pt x="533734" y="432351"/>
                    <a:pt x="525902" y="434511"/>
                  </a:cubicBezTo>
                  <a:cubicBezTo>
                    <a:pt x="524336" y="434884"/>
                    <a:pt x="522769" y="435107"/>
                    <a:pt x="521203" y="435107"/>
                  </a:cubicBezTo>
                  <a:cubicBezTo>
                    <a:pt x="514937" y="435107"/>
                    <a:pt x="509045" y="431904"/>
                    <a:pt x="505763" y="426318"/>
                  </a:cubicBezTo>
                  <a:lnTo>
                    <a:pt x="450939" y="334039"/>
                  </a:lnTo>
                  <a:lnTo>
                    <a:pt x="208222" y="334039"/>
                  </a:lnTo>
                  <a:cubicBezTo>
                    <a:pt x="188158" y="334039"/>
                    <a:pt x="171897" y="317802"/>
                    <a:pt x="171897" y="297768"/>
                  </a:cubicBezTo>
                  <a:lnTo>
                    <a:pt x="171897" y="36346"/>
                  </a:lnTo>
                  <a:cubicBezTo>
                    <a:pt x="171897" y="16236"/>
                    <a:pt x="188158" y="0"/>
                    <a:pt x="208222" y="0"/>
                  </a:cubicBezTo>
                  <a:close/>
                </a:path>
              </a:pathLst>
            </a:custGeom>
            <a:solidFill>
              <a:sysClr val="window" lastClr="FFFFFF"/>
            </a:solidFill>
            <a:ln>
              <a:noFill/>
            </a:ln>
          </p:spPr>
          <p:txBody>
            <a:bodyPr/>
            <a:lstStyle/>
            <a:p>
              <a:pPr marL="0" marR="0" lvl="0" indent="0" algn="l" defTabSz="914400" rtl="0" eaLnBrk="1" fontAlgn="auto" latinLnBrk="0" hangingPunct="1">
                <a:lnSpc>
                  <a:spcPct val="120000"/>
                </a:lnSpc>
                <a:buClrTx/>
                <a:buSzTx/>
                <a:buFontTx/>
                <a:buNone/>
                <a:defRPr/>
              </a:pPr>
              <a:endParaRPr kumimoji="0" lang="zh-CN" altLang="en-US" sz="1350" b="0" i="0" u="none" strike="noStrike" kern="1200" cap="none" spc="0" normalizeH="0" baseline="0" noProof="0" dirty="0">
                <a:ln>
                  <a:noFill/>
                </a:ln>
                <a:solidFill>
                  <a:prstClr val="black"/>
                </a:solidFill>
                <a:effectLst/>
                <a:uLnTx/>
                <a:uFillTx/>
                <a:latin typeface="黑体" panose="02010609060101010101" pitchFamily="49" charset="-122"/>
                <a:ea typeface="黑体" panose="02010609060101010101" pitchFamily="49" charset="-122"/>
                <a:sym typeface="Arial" panose="020B0604020202020204" pitchFamily="34" charset="0"/>
              </a:endParaRPr>
            </a:p>
          </p:txBody>
        </p:sp>
        <p:sp>
          <p:nvSpPr>
            <p:cNvPr id="13" name="文本框 12"/>
            <p:cNvSpPr txBox="1"/>
            <p:nvPr>
              <p:custDataLst>
                <p:tags r:id="rId10"/>
              </p:custDataLst>
            </p:nvPr>
          </p:nvSpPr>
          <p:spPr>
            <a:xfrm>
              <a:off x="7733170" y="3185274"/>
              <a:ext cx="1838918" cy="566796"/>
            </a:xfrm>
            <a:prstGeom prst="rect">
              <a:avLst/>
            </a:prstGeom>
            <a:noFill/>
          </p:spPr>
          <p:txBody>
            <a:bodyPr wrap="square" rtlCol="0" anchor="ctr">
              <a:noAutofit/>
            </a:bodyPr>
            <a:lstStyle/>
            <a:p>
              <a:pPr algn="ctr">
                <a:lnSpc>
                  <a:spcPct val="120000"/>
                </a:lnSpc>
                <a:defRPr/>
              </a:pPr>
              <a:r>
                <a:rPr lang="zh-CN" altLang="en-US" sz="2800" b="1" spc="300" dirty="0">
                  <a:solidFill>
                    <a:srgbClr val="1AA3AA"/>
                  </a:solidFill>
                  <a:latin typeface="黑体" panose="02010609060101010101" pitchFamily="49" charset="-122"/>
                  <a:ea typeface="黑体" panose="02010609060101010101" pitchFamily="49" charset="-122"/>
                  <a:sym typeface="Arial" panose="020B0604020202020204" pitchFamily="34" charset="0"/>
                </a:rPr>
                <a:t>店铺平台</a:t>
              </a:r>
              <a:endParaRPr lang="zh-CN" altLang="en-US" sz="2800" b="1" spc="300" dirty="0">
                <a:solidFill>
                  <a:srgbClr val="1AA3AA"/>
                </a:solidFill>
                <a:latin typeface="黑体" panose="02010609060101010101" pitchFamily="49" charset="-122"/>
                <a:ea typeface="黑体" panose="02010609060101010101" pitchFamily="49" charset="-122"/>
                <a:sym typeface="Arial" panose="020B0604020202020204" pitchFamily="34" charset="0"/>
              </a:endParaRPr>
            </a:p>
          </p:txBody>
        </p:sp>
        <p:sp>
          <p:nvSpPr>
            <p:cNvPr id="14" name="文本框 13"/>
            <p:cNvSpPr txBox="1"/>
            <p:nvPr>
              <p:custDataLst>
                <p:tags r:id="rId11"/>
              </p:custDataLst>
            </p:nvPr>
          </p:nvSpPr>
          <p:spPr>
            <a:xfrm>
              <a:off x="7006893" y="3829057"/>
              <a:ext cx="3291472" cy="1256127"/>
            </a:xfrm>
            <a:prstGeom prst="rect">
              <a:avLst/>
            </a:prstGeom>
            <a:noFill/>
          </p:spPr>
          <p:txBody>
            <a:bodyPr wrap="square" rtlCol="0">
              <a:noAutofit/>
            </a:bodyPr>
            <a:lstStyle/>
            <a:p>
              <a:pPr lvl="0" algn="ctr" eaLnBrk="1" fontAlgn="auto" hangingPunct="1">
                <a:lnSpc>
                  <a:spcPct val="110000"/>
                </a:lnSpc>
                <a:spcAft>
                  <a:spcPts val="500"/>
                </a:spcAft>
                <a:defRPr/>
              </a:pPr>
              <a:r>
                <a:rPr lang="en-US" altLang="zh-CN" sz="2400" spc="150" dirty="0">
                  <a:solidFill>
                    <a:schemeClr val="accent2"/>
                  </a:solidFill>
                  <a:latin typeface="+mj-lt"/>
                  <a:ea typeface="黑体" panose="02010609060101010101" pitchFamily="49" charset="-122"/>
                  <a:sym typeface="Arial" panose="020B0604020202020204" pitchFamily="34" charset="0"/>
                </a:rPr>
                <a:t>C2C</a:t>
              </a:r>
              <a:r>
                <a:rPr lang="zh-CN" altLang="en-US" sz="2400" spc="150" dirty="0">
                  <a:solidFill>
                    <a:schemeClr val="accent2"/>
                  </a:solidFill>
                  <a:latin typeface="+mj-lt"/>
                  <a:ea typeface="黑体" panose="02010609060101010101" pitchFamily="49" charset="-122"/>
                  <a:sym typeface="Arial" panose="020B0604020202020204" pitchFamily="34" charset="0"/>
                </a:rPr>
                <a:t>电子商务企业提供平台，以方便个人在其上面开设店铺。</a:t>
              </a:r>
              <a:endParaRPr lang="zh-CN" altLang="en-US" sz="2400" spc="150" dirty="0">
                <a:solidFill>
                  <a:schemeClr val="accent2"/>
                </a:solidFill>
                <a:latin typeface="+mj-lt"/>
                <a:ea typeface="黑体" panose="02010609060101010101" pitchFamily="49" charset="-122"/>
                <a:sym typeface="Arial" panose="020B0604020202020204" pitchFamily="34" charset="0"/>
              </a:endParaRPr>
            </a:p>
          </p:txBody>
        </p:sp>
      </p:gr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53" presetClass="entr" presetSubtype="16" fill="hold" nodeType="after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childTnLst>
                          </p:cTn>
                        </p:par>
                        <p:par>
                          <p:cTn id="15" fill="hold">
                            <p:stCondLst>
                              <p:cond delay="1000"/>
                            </p:stCondLst>
                            <p:childTnLst>
                              <p:par>
                                <p:cTn id="16" presetID="53" presetClass="entr" presetSubtype="16" fill="hold" nodeType="afterEffect">
                                  <p:stCondLst>
                                    <p:cond delay="0"/>
                                  </p:stCondLst>
                                  <p:childTnLst>
                                    <p:set>
                                      <p:cBhvr>
                                        <p:cTn id="17" dur="1" fill="hold">
                                          <p:stCondLst>
                                            <p:cond delay="0"/>
                                          </p:stCondLst>
                                        </p:cTn>
                                        <p:tgtEl>
                                          <p:spTgt spid="9"/>
                                        </p:tgtEl>
                                        <p:attrNameLst>
                                          <p:attrName>style.visibility</p:attrName>
                                        </p:attrNameLst>
                                      </p:cBhvr>
                                      <p:to>
                                        <p:strVal val="visible"/>
                                      </p:to>
                                    </p:set>
                                    <p:anim calcmode="lin" valueType="num">
                                      <p:cBhvr>
                                        <p:cTn id="18" dur="500" fill="hold"/>
                                        <p:tgtEl>
                                          <p:spTgt spid="9"/>
                                        </p:tgtEl>
                                        <p:attrNameLst>
                                          <p:attrName>ppt_w</p:attrName>
                                        </p:attrNameLst>
                                      </p:cBhvr>
                                      <p:tavLst>
                                        <p:tav tm="0">
                                          <p:val>
                                            <p:fltVal val="0"/>
                                          </p:val>
                                        </p:tav>
                                        <p:tav tm="100000">
                                          <p:val>
                                            <p:strVal val="#ppt_w"/>
                                          </p:val>
                                        </p:tav>
                                      </p:tavLst>
                                    </p:anim>
                                    <p:anim calcmode="lin" valueType="num">
                                      <p:cBhvr>
                                        <p:cTn id="19" dur="500" fill="hold"/>
                                        <p:tgtEl>
                                          <p:spTgt spid="9"/>
                                        </p:tgtEl>
                                        <p:attrNameLst>
                                          <p:attrName>ppt_h</p:attrName>
                                        </p:attrNameLst>
                                      </p:cBhvr>
                                      <p:tavLst>
                                        <p:tav tm="0">
                                          <p:val>
                                            <p:fltVal val="0"/>
                                          </p:val>
                                        </p:tav>
                                        <p:tav tm="100000">
                                          <p:val>
                                            <p:strVal val="#ppt_h"/>
                                          </p:val>
                                        </p:tav>
                                      </p:tavLst>
                                    </p:anim>
                                    <p:animEffect transition="in" filter="fade">
                                      <p:cBhvr>
                                        <p:cTn id="2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7" name="组合 36"/>
          <p:cNvGrpSpPr/>
          <p:nvPr/>
        </p:nvGrpSpPr>
        <p:grpSpPr>
          <a:xfrm>
            <a:off x="1016281" y="1147063"/>
            <a:ext cx="9906636" cy="5450289"/>
            <a:chOff x="728241" y="1147063"/>
            <a:chExt cx="9906636" cy="5450289"/>
          </a:xfrm>
        </p:grpSpPr>
        <p:sp>
          <p:nvSpPr>
            <p:cNvPr id="5" name="矩形 4"/>
            <p:cNvSpPr/>
            <p:nvPr/>
          </p:nvSpPr>
          <p:spPr bwMode="auto">
            <a:xfrm>
              <a:off x="728241" y="1289386"/>
              <a:ext cx="792088" cy="4803910"/>
            </a:xfrm>
            <a:prstGeom prst="rect">
              <a:avLst/>
            </a:prstGeom>
            <a:solidFill>
              <a:srgbClr val="F8F8F8"/>
            </a:solidFill>
            <a:ln w="2857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lstStyle/>
            <a:p>
              <a:pPr marL="0" marR="0" indent="0" algn="ctr" defTabSz="914400" rtl="0" eaLnBrk="1" fontAlgn="base" latinLnBrk="0" hangingPunct="1">
                <a:lnSpc>
                  <a:spcPct val="100000"/>
                </a:lnSpc>
                <a:spcBef>
                  <a:spcPct val="0"/>
                </a:spcBef>
                <a:spcAft>
                  <a:spcPct val="0"/>
                </a:spcAft>
                <a:buClrTx/>
                <a:buSzTx/>
                <a:buFont typeface="Arial" panose="020B0604020202020204" pitchFamily="34" charset="0"/>
                <a:buNone/>
              </a:pPr>
              <a:r>
                <a:rPr kumimoji="0" lang="zh-CN" altLang="en-US" sz="2800" b="0" i="0" u="none" strike="noStrike" cap="none" normalizeH="0" baseline="0" dirty="0">
                  <a:ln>
                    <a:noFill/>
                  </a:ln>
                  <a:solidFill>
                    <a:schemeClr val="accent2"/>
                  </a:solidFill>
                  <a:effectLst/>
                  <a:latin typeface="+mj-lt"/>
                  <a:ea typeface="黑体" panose="02010609060101010101" pitchFamily="49" charset="-122"/>
                </a:rPr>
                <a:t>电子商务主要的商业模式</a:t>
              </a:r>
              <a:endParaRPr kumimoji="0" lang="zh-CN" altLang="en-US" sz="2800" b="0" i="0" u="none" strike="noStrike" cap="none" normalizeH="0" baseline="0" dirty="0">
                <a:ln>
                  <a:noFill/>
                </a:ln>
                <a:solidFill>
                  <a:schemeClr val="accent2"/>
                </a:solidFill>
                <a:effectLst/>
                <a:latin typeface="+mj-lt"/>
                <a:ea typeface="黑体" panose="02010609060101010101" pitchFamily="49" charset="-122"/>
              </a:endParaRPr>
            </a:p>
          </p:txBody>
        </p:sp>
        <p:sp>
          <p:nvSpPr>
            <p:cNvPr id="6" name="箭头: 右 5"/>
            <p:cNvSpPr/>
            <p:nvPr/>
          </p:nvSpPr>
          <p:spPr bwMode="auto">
            <a:xfrm>
              <a:off x="1592337" y="3442603"/>
              <a:ext cx="648072" cy="484632"/>
            </a:xfrm>
            <a:prstGeom prst="rightArrow">
              <a:avLst/>
            </a:prstGeom>
            <a:solidFill>
              <a:srgbClr val="F8F8F8"/>
            </a:solidFill>
            <a:ln w="2857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en-US" sz="1800" b="0" i="0" u="none" strike="noStrike" cap="none" normalizeH="0" baseline="0">
                <a:ln>
                  <a:noFill/>
                </a:ln>
                <a:solidFill>
                  <a:schemeClr val="accent2"/>
                </a:solidFill>
                <a:effectLst/>
                <a:latin typeface="+mj-lt"/>
                <a:ea typeface="黑体" panose="02010609060101010101" pitchFamily="49" charset="-122"/>
              </a:endParaRPr>
            </a:p>
          </p:txBody>
        </p:sp>
        <p:sp>
          <p:nvSpPr>
            <p:cNvPr id="7" name="矩形 6"/>
            <p:cNvSpPr/>
            <p:nvPr/>
          </p:nvSpPr>
          <p:spPr bwMode="auto">
            <a:xfrm>
              <a:off x="2791321" y="1628800"/>
              <a:ext cx="3456381" cy="432048"/>
            </a:xfrm>
            <a:prstGeom prst="rect">
              <a:avLst/>
            </a:prstGeom>
            <a:solidFill>
              <a:srgbClr val="F8F8F8"/>
            </a:solidFill>
            <a:ln w="2857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lstStyle/>
            <a:p>
              <a:pPr marL="0" marR="0" indent="0" algn="ctr" defTabSz="914400" rtl="0" eaLnBrk="1" fontAlgn="base" latinLnBrk="0" hangingPunct="1">
                <a:lnSpc>
                  <a:spcPct val="100000"/>
                </a:lnSpc>
                <a:spcBef>
                  <a:spcPct val="0"/>
                </a:spcBef>
                <a:spcAft>
                  <a:spcPct val="0"/>
                </a:spcAft>
                <a:buClrTx/>
                <a:buSzTx/>
                <a:buFont typeface="Arial" panose="020B0604020202020204" pitchFamily="34" charset="0"/>
                <a:buNone/>
              </a:pPr>
              <a:r>
                <a:rPr kumimoji="0" lang="zh-CN" altLang="en-US" sz="1800" b="0" i="0" u="none" strike="noStrike" cap="none" normalizeH="0" baseline="0" dirty="0">
                  <a:ln>
                    <a:noFill/>
                  </a:ln>
                  <a:solidFill>
                    <a:schemeClr val="accent2"/>
                  </a:solidFill>
                  <a:effectLst/>
                  <a:latin typeface="+mj-lt"/>
                  <a:ea typeface="黑体" panose="02010609060101010101" pitchFamily="49" charset="-122"/>
                </a:rPr>
                <a:t>网络零售</a:t>
              </a:r>
              <a:endParaRPr kumimoji="0" lang="zh-CN" altLang="en-US" sz="1800" b="0" i="0" u="none" strike="noStrike" cap="none" normalizeH="0" baseline="0" dirty="0">
                <a:ln>
                  <a:noFill/>
                </a:ln>
                <a:solidFill>
                  <a:schemeClr val="accent2"/>
                </a:solidFill>
                <a:effectLst/>
                <a:latin typeface="+mj-lt"/>
                <a:ea typeface="黑体" panose="02010609060101010101" pitchFamily="49" charset="-122"/>
              </a:endParaRPr>
            </a:p>
          </p:txBody>
        </p:sp>
        <p:sp>
          <p:nvSpPr>
            <p:cNvPr id="79" name="矩形 78"/>
            <p:cNvSpPr/>
            <p:nvPr/>
          </p:nvSpPr>
          <p:spPr bwMode="auto">
            <a:xfrm>
              <a:off x="2786857" y="5445224"/>
              <a:ext cx="3456381" cy="432048"/>
            </a:xfrm>
            <a:prstGeom prst="rect">
              <a:avLst/>
            </a:prstGeom>
            <a:solidFill>
              <a:srgbClr val="F8F8F8"/>
            </a:solidFill>
            <a:ln w="2857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lstStyle/>
            <a:p>
              <a:pPr marL="0" marR="0" indent="0" algn="ctr" defTabSz="914400" rtl="0" eaLnBrk="1" fontAlgn="base" latinLnBrk="0" hangingPunct="1">
                <a:lnSpc>
                  <a:spcPct val="100000"/>
                </a:lnSpc>
                <a:spcBef>
                  <a:spcPct val="0"/>
                </a:spcBef>
                <a:spcAft>
                  <a:spcPct val="0"/>
                </a:spcAft>
                <a:buClrTx/>
                <a:buSzTx/>
                <a:buFont typeface="Arial" panose="020B0604020202020204" pitchFamily="34" charset="0"/>
                <a:buNone/>
              </a:pPr>
              <a:r>
                <a:rPr kumimoji="0" lang="en-US" altLang="zh-CN" sz="1800" b="0" i="0" u="none" strike="noStrike" cap="none" normalizeH="0" baseline="0" dirty="0">
                  <a:ln>
                    <a:noFill/>
                  </a:ln>
                  <a:solidFill>
                    <a:schemeClr val="accent2"/>
                  </a:solidFill>
                  <a:effectLst/>
                  <a:latin typeface="+mj-lt"/>
                  <a:ea typeface="黑体" panose="02010609060101010101" pitchFamily="49" charset="-122"/>
                </a:rPr>
                <a:t>B2B </a:t>
              </a:r>
              <a:r>
                <a:rPr kumimoji="0" lang="zh-CN" altLang="en-US" sz="1800" b="0" i="0" u="none" strike="noStrike" cap="none" normalizeH="0" baseline="0" dirty="0">
                  <a:ln>
                    <a:noFill/>
                  </a:ln>
                  <a:solidFill>
                    <a:schemeClr val="accent2"/>
                  </a:solidFill>
                  <a:effectLst/>
                  <a:latin typeface="+mj-lt"/>
                  <a:ea typeface="黑体" panose="02010609060101010101" pitchFamily="49" charset="-122"/>
                </a:rPr>
                <a:t>电子商务</a:t>
              </a:r>
              <a:endParaRPr kumimoji="0" lang="zh-CN" altLang="en-US" sz="1800" b="0" i="0" u="none" strike="noStrike" cap="none" normalizeH="0" baseline="0" dirty="0">
                <a:ln>
                  <a:noFill/>
                </a:ln>
                <a:solidFill>
                  <a:schemeClr val="accent2"/>
                </a:solidFill>
                <a:effectLst/>
                <a:latin typeface="+mj-lt"/>
                <a:ea typeface="黑体" panose="02010609060101010101" pitchFamily="49" charset="-122"/>
              </a:endParaRPr>
            </a:p>
          </p:txBody>
        </p:sp>
        <p:sp>
          <p:nvSpPr>
            <p:cNvPr id="8" name="矩形 7"/>
            <p:cNvSpPr/>
            <p:nvPr/>
          </p:nvSpPr>
          <p:spPr bwMode="auto">
            <a:xfrm>
              <a:off x="7419677" y="1147063"/>
              <a:ext cx="2273857" cy="609498"/>
            </a:xfrm>
            <a:prstGeom prst="rect">
              <a:avLst/>
            </a:prstGeom>
            <a:solidFill>
              <a:srgbClr val="F8F8F8"/>
            </a:solidFill>
            <a:ln w="2857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lstStyle/>
            <a:p>
              <a:pPr marL="0" marR="0" indent="0" algn="ctr" defTabSz="914400" rtl="0" eaLnBrk="1" fontAlgn="base" latinLnBrk="0" hangingPunct="1">
                <a:lnSpc>
                  <a:spcPct val="100000"/>
                </a:lnSpc>
                <a:spcBef>
                  <a:spcPct val="0"/>
                </a:spcBef>
                <a:spcAft>
                  <a:spcPct val="0"/>
                </a:spcAft>
                <a:buClrTx/>
                <a:buSzTx/>
                <a:buFont typeface="Arial" panose="020B0604020202020204" pitchFamily="34" charset="0"/>
                <a:buNone/>
              </a:pPr>
              <a:r>
                <a:rPr kumimoji="0" lang="en-US" altLang="zh-CN" sz="1800" b="0" i="0" u="none" strike="noStrike" cap="none" normalizeH="0" baseline="0" dirty="0">
                  <a:ln>
                    <a:noFill/>
                  </a:ln>
                  <a:solidFill>
                    <a:schemeClr val="accent2"/>
                  </a:solidFill>
                  <a:effectLst/>
                  <a:latin typeface="+mj-lt"/>
                  <a:ea typeface="黑体" panose="02010609060101010101" pitchFamily="49" charset="-122"/>
                </a:rPr>
                <a:t>B2C</a:t>
              </a:r>
              <a:r>
                <a:rPr kumimoji="0" lang="zh-CN" altLang="en-US" sz="1800" b="0" i="0" u="none" strike="noStrike" cap="none" normalizeH="0" baseline="0" dirty="0">
                  <a:ln>
                    <a:noFill/>
                  </a:ln>
                  <a:solidFill>
                    <a:schemeClr val="accent2"/>
                  </a:solidFill>
                  <a:effectLst/>
                  <a:latin typeface="+mj-lt"/>
                  <a:ea typeface="黑体" panose="02010609060101010101" pitchFamily="49" charset="-122"/>
                </a:rPr>
                <a:t>电子商务</a:t>
              </a:r>
              <a:endParaRPr kumimoji="0" lang="zh-CN" altLang="en-US" sz="1800" b="0" i="0" u="none" strike="noStrike" cap="none" normalizeH="0" baseline="0" dirty="0">
                <a:ln>
                  <a:noFill/>
                </a:ln>
                <a:solidFill>
                  <a:schemeClr val="accent2"/>
                </a:solidFill>
                <a:effectLst/>
                <a:latin typeface="+mj-lt"/>
                <a:ea typeface="黑体" panose="02010609060101010101" pitchFamily="49" charset="-122"/>
              </a:endParaRPr>
            </a:p>
          </p:txBody>
        </p:sp>
        <p:sp>
          <p:nvSpPr>
            <p:cNvPr id="84" name="矩形 83"/>
            <p:cNvSpPr/>
            <p:nvPr/>
          </p:nvSpPr>
          <p:spPr bwMode="auto">
            <a:xfrm>
              <a:off x="7419677" y="1844824"/>
              <a:ext cx="2273858" cy="554089"/>
            </a:xfrm>
            <a:prstGeom prst="rect">
              <a:avLst/>
            </a:prstGeom>
            <a:solidFill>
              <a:srgbClr val="F8F8F8"/>
            </a:solidFill>
            <a:ln w="2857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lstStyle/>
            <a:p>
              <a:pPr algn="ctr" eaLnBrk="1" hangingPunct="1"/>
              <a:r>
                <a:rPr lang="en-US" altLang="zh-CN" dirty="0">
                  <a:solidFill>
                    <a:schemeClr val="accent2"/>
                  </a:solidFill>
                  <a:latin typeface="+mj-lt"/>
                  <a:ea typeface="黑体" panose="02010609060101010101" pitchFamily="49" charset="-122"/>
                </a:rPr>
                <a:t>C2C</a:t>
              </a:r>
              <a:r>
                <a:rPr lang="zh-CN" altLang="en-US" dirty="0">
                  <a:solidFill>
                    <a:schemeClr val="accent2"/>
                  </a:solidFill>
                  <a:latin typeface="+mj-lt"/>
                  <a:ea typeface="黑体" panose="02010609060101010101" pitchFamily="49" charset="-122"/>
                </a:rPr>
                <a:t>电子商务</a:t>
              </a:r>
              <a:endParaRPr kumimoji="0" lang="zh-CN" altLang="en-US" sz="1800" b="0" i="0" u="none" strike="noStrike" cap="none" normalizeH="0" baseline="0" dirty="0">
                <a:ln>
                  <a:noFill/>
                </a:ln>
                <a:solidFill>
                  <a:schemeClr val="accent2"/>
                </a:solidFill>
                <a:effectLst/>
                <a:latin typeface="+mj-lt"/>
                <a:ea typeface="黑体" panose="02010609060101010101" pitchFamily="49" charset="-122"/>
              </a:endParaRPr>
            </a:p>
          </p:txBody>
        </p:sp>
        <p:sp>
          <p:nvSpPr>
            <p:cNvPr id="85" name="矩形 84"/>
            <p:cNvSpPr/>
            <p:nvPr/>
          </p:nvSpPr>
          <p:spPr bwMode="auto">
            <a:xfrm>
              <a:off x="7419677" y="4099047"/>
              <a:ext cx="2783160" cy="554089"/>
            </a:xfrm>
            <a:prstGeom prst="rect">
              <a:avLst/>
            </a:prstGeom>
            <a:solidFill>
              <a:srgbClr val="F8F8F8"/>
            </a:solidFill>
            <a:ln w="2857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lstStyle/>
            <a:p>
              <a:pPr marL="0" marR="0" indent="0" algn="ctr" defTabSz="914400" rtl="0" eaLnBrk="1" fontAlgn="base" latinLnBrk="0" hangingPunct="1">
                <a:lnSpc>
                  <a:spcPct val="100000"/>
                </a:lnSpc>
                <a:spcBef>
                  <a:spcPct val="0"/>
                </a:spcBef>
                <a:spcAft>
                  <a:spcPct val="0"/>
                </a:spcAft>
                <a:buClrTx/>
                <a:buSzTx/>
                <a:buFont typeface="Arial" panose="020B0604020202020204" pitchFamily="34" charset="0"/>
                <a:buNone/>
              </a:pPr>
              <a:r>
                <a:rPr lang="zh-CN" altLang="en-US" dirty="0">
                  <a:solidFill>
                    <a:schemeClr val="accent2"/>
                  </a:solidFill>
                  <a:latin typeface="+mj-lt"/>
                  <a:ea typeface="黑体" panose="02010609060101010101" pitchFamily="49" charset="-122"/>
                </a:rPr>
                <a:t>新零售全渠道的融通</a:t>
              </a:r>
              <a:endParaRPr kumimoji="0" lang="zh-CN" altLang="en-US" sz="1800" b="0" i="0" u="none" strike="noStrike" cap="none" normalizeH="0" baseline="0" dirty="0">
                <a:ln>
                  <a:noFill/>
                </a:ln>
                <a:solidFill>
                  <a:schemeClr val="accent2"/>
                </a:solidFill>
                <a:effectLst/>
                <a:latin typeface="+mj-lt"/>
                <a:ea typeface="黑体" panose="02010609060101010101" pitchFamily="49" charset="-122"/>
              </a:endParaRPr>
            </a:p>
          </p:txBody>
        </p:sp>
        <p:sp>
          <p:nvSpPr>
            <p:cNvPr id="86" name="矩形 85"/>
            <p:cNvSpPr/>
            <p:nvPr/>
          </p:nvSpPr>
          <p:spPr bwMode="auto">
            <a:xfrm>
              <a:off x="7419676" y="5393147"/>
              <a:ext cx="3215201" cy="554088"/>
            </a:xfrm>
            <a:prstGeom prst="rect">
              <a:avLst/>
            </a:prstGeom>
            <a:solidFill>
              <a:srgbClr val="F8F8F8"/>
            </a:solidFill>
            <a:ln w="2857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lstStyle/>
            <a:p>
              <a:pPr marL="0" marR="0" indent="0" algn="ctr" defTabSz="914400" rtl="0" eaLnBrk="1" fontAlgn="base" latinLnBrk="0" hangingPunct="1">
                <a:lnSpc>
                  <a:spcPct val="100000"/>
                </a:lnSpc>
                <a:spcBef>
                  <a:spcPct val="0"/>
                </a:spcBef>
                <a:spcAft>
                  <a:spcPct val="0"/>
                </a:spcAft>
                <a:buClrTx/>
                <a:buSzTx/>
                <a:buFont typeface="Arial" panose="020B0604020202020204" pitchFamily="34" charset="0"/>
                <a:buNone/>
              </a:pPr>
              <a:r>
                <a:rPr kumimoji="0" lang="zh-CN" altLang="en-US" sz="1800" b="0" i="0" u="none" strike="noStrike" cap="none" normalizeH="0" baseline="0" dirty="0">
                  <a:ln>
                    <a:noFill/>
                  </a:ln>
                  <a:solidFill>
                    <a:schemeClr val="accent2"/>
                  </a:solidFill>
                  <a:effectLst/>
                  <a:latin typeface="+mj-lt"/>
                  <a:ea typeface="黑体" panose="02010609060101010101" pitchFamily="49" charset="-122"/>
                </a:rPr>
                <a:t>基于企业自有网站的</a:t>
              </a:r>
              <a:r>
                <a:rPr kumimoji="0" lang="en-US" altLang="zh-CN" sz="1800" b="0" i="0" u="none" strike="noStrike" cap="none" normalizeH="0" baseline="0" dirty="0">
                  <a:ln>
                    <a:noFill/>
                  </a:ln>
                  <a:solidFill>
                    <a:schemeClr val="accent2"/>
                  </a:solidFill>
                  <a:effectLst/>
                  <a:latin typeface="+mj-lt"/>
                  <a:ea typeface="黑体" panose="02010609060101010101" pitchFamily="49" charset="-122"/>
                </a:rPr>
                <a:t>B2B </a:t>
              </a:r>
              <a:r>
                <a:rPr kumimoji="0" lang="zh-CN" altLang="en-US" sz="1800" b="0" i="0" u="none" strike="noStrike" cap="none" normalizeH="0" baseline="0" dirty="0">
                  <a:ln>
                    <a:noFill/>
                  </a:ln>
                  <a:solidFill>
                    <a:schemeClr val="accent2"/>
                  </a:solidFill>
                  <a:effectLst/>
                  <a:latin typeface="+mj-lt"/>
                  <a:ea typeface="黑体" panose="02010609060101010101" pitchFamily="49" charset="-122"/>
                </a:rPr>
                <a:t>交易</a:t>
              </a:r>
              <a:endParaRPr kumimoji="0" lang="zh-CN" altLang="en-US" sz="1800" b="0" i="0" u="none" strike="noStrike" cap="none" normalizeH="0" baseline="0" dirty="0">
                <a:ln>
                  <a:noFill/>
                </a:ln>
                <a:solidFill>
                  <a:schemeClr val="accent2"/>
                </a:solidFill>
                <a:effectLst/>
                <a:latin typeface="+mj-lt"/>
                <a:ea typeface="黑体" panose="02010609060101010101" pitchFamily="49" charset="-122"/>
              </a:endParaRPr>
            </a:p>
          </p:txBody>
        </p:sp>
        <p:cxnSp>
          <p:nvCxnSpPr>
            <p:cNvPr id="10" name="直接连接符 9"/>
            <p:cNvCxnSpPr/>
            <p:nvPr/>
          </p:nvCxnSpPr>
          <p:spPr bwMode="auto">
            <a:xfrm>
              <a:off x="6891314" y="5013176"/>
              <a:ext cx="0" cy="1296000"/>
            </a:xfrm>
            <a:prstGeom prst="line">
              <a:avLst/>
            </a:prstGeom>
            <a:solidFill>
              <a:schemeClr val="accent1"/>
            </a:solidFill>
            <a:ln w="285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2" name="直接箭头连接符 11"/>
            <p:cNvCxnSpPr/>
            <p:nvPr/>
          </p:nvCxnSpPr>
          <p:spPr bwMode="auto">
            <a:xfrm>
              <a:off x="6891314" y="5661248"/>
              <a:ext cx="529200" cy="0"/>
            </a:xfrm>
            <a:prstGeom prst="straightConnector1">
              <a:avLst/>
            </a:prstGeom>
            <a:solidFill>
              <a:schemeClr val="accent1"/>
            </a:solidFill>
            <a:ln w="28575" cap="flat" cmpd="sng" algn="ctr">
              <a:solidFill>
                <a:schemeClr val="tx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4" name="直接箭头连接符 13"/>
            <p:cNvCxnSpPr/>
            <p:nvPr/>
          </p:nvCxnSpPr>
          <p:spPr bwMode="auto">
            <a:xfrm>
              <a:off x="6891314" y="4365104"/>
              <a:ext cx="529200" cy="0"/>
            </a:xfrm>
            <a:prstGeom prst="straightConnector1">
              <a:avLst/>
            </a:prstGeom>
            <a:solidFill>
              <a:schemeClr val="accent1"/>
            </a:solidFill>
            <a:ln w="28575" cap="flat" cmpd="sng" algn="ctr">
              <a:solidFill>
                <a:schemeClr val="tx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8" name="直接连接符 17"/>
            <p:cNvCxnSpPr/>
            <p:nvPr/>
          </p:nvCxnSpPr>
          <p:spPr bwMode="auto">
            <a:xfrm>
              <a:off x="2359273" y="1844824"/>
              <a:ext cx="0" cy="3816000"/>
            </a:xfrm>
            <a:prstGeom prst="line">
              <a:avLst/>
            </a:prstGeom>
            <a:solidFill>
              <a:schemeClr val="accent1"/>
            </a:solidFill>
            <a:ln w="285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0" name="直接箭头连接符 19"/>
            <p:cNvCxnSpPr/>
            <p:nvPr/>
          </p:nvCxnSpPr>
          <p:spPr bwMode="auto">
            <a:xfrm>
              <a:off x="2359273" y="1844824"/>
              <a:ext cx="432047" cy="0"/>
            </a:xfrm>
            <a:prstGeom prst="straightConnector1">
              <a:avLst/>
            </a:prstGeom>
            <a:solidFill>
              <a:schemeClr val="accent1"/>
            </a:solidFill>
            <a:ln w="28575" cap="flat" cmpd="sng" algn="ctr">
              <a:solidFill>
                <a:schemeClr val="tx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1" name="直接箭头连接符 100"/>
            <p:cNvCxnSpPr/>
            <p:nvPr/>
          </p:nvCxnSpPr>
          <p:spPr bwMode="auto">
            <a:xfrm>
              <a:off x="2348473" y="5661248"/>
              <a:ext cx="468000" cy="0"/>
            </a:xfrm>
            <a:prstGeom prst="straightConnector1">
              <a:avLst/>
            </a:prstGeom>
            <a:solidFill>
              <a:schemeClr val="accent1"/>
            </a:solidFill>
            <a:ln w="28575" cap="flat" cmpd="sng" algn="ctr">
              <a:solidFill>
                <a:schemeClr val="tx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2" name="直接连接符 21"/>
            <p:cNvCxnSpPr/>
            <p:nvPr/>
          </p:nvCxnSpPr>
          <p:spPr bwMode="auto">
            <a:xfrm>
              <a:off x="6895777" y="1448864"/>
              <a:ext cx="0" cy="684000"/>
            </a:xfrm>
            <a:prstGeom prst="line">
              <a:avLst/>
            </a:prstGeom>
            <a:solidFill>
              <a:schemeClr val="accent1"/>
            </a:solidFill>
            <a:ln w="285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4" name="直接箭头连接符 23"/>
            <p:cNvCxnSpPr/>
            <p:nvPr/>
          </p:nvCxnSpPr>
          <p:spPr bwMode="auto">
            <a:xfrm>
              <a:off x="6890469" y="1451812"/>
              <a:ext cx="529200" cy="0"/>
            </a:xfrm>
            <a:prstGeom prst="straightConnector1">
              <a:avLst/>
            </a:prstGeom>
            <a:solidFill>
              <a:schemeClr val="accent1"/>
            </a:solidFill>
            <a:ln w="28575" cap="flat" cmpd="sng" algn="ctr">
              <a:solidFill>
                <a:schemeClr val="tx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11" name="直接箭头连接符 110"/>
            <p:cNvCxnSpPr/>
            <p:nvPr/>
          </p:nvCxnSpPr>
          <p:spPr bwMode="auto">
            <a:xfrm>
              <a:off x="6889381" y="2121868"/>
              <a:ext cx="529200" cy="1"/>
            </a:xfrm>
            <a:prstGeom prst="straightConnector1">
              <a:avLst/>
            </a:prstGeom>
            <a:solidFill>
              <a:schemeClr val="accent1"/>
            </a:solidFill>
            <a:ln w="28575" cap="flat" cmpd="sng" algn="ctr">
              <a:solidFill>
                <a:schemeClr val="tx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8" name="直接连接符 27"/>
            <p:cNvCxnSpPr/>
            <p:nvPr/>
          </p:nvCxnSpPr>
          <p:spPr bwMode="auto">
            <a:xfrm>
              <a:off x="6247705" y="1833837"/>
              <a:ext cx="648072" cy="0"/>
            </a:xfrm>
            <a:prstGeom prst="line">
              <a:avLst/>
            </a:prstGeom>
            <a:solidFill>
              <a:schemeClr val="accent1"/>
            </a:solidFill>
            <a:ln w="285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0" name="矩形 29"/>
            <p:cNvSpPr/>
            <p:nvPr/>
          </p:nvSpPr>
          <p:spPr bwMode="auto">
            <a:xfrm>
              <a:off x="7419676" y="6042952"/>
              <a:ext cx="3071187" cy="554400"/>
            </a:xfrm>
            <a:prstGeom prst="rect">
              <a:avLst/>
            </a:prstGeom>
            <a:solidFill>
              <a:srgbClr val="F8F8F8"/>
            </a:solidFill>
            <a:ln w="2857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lstStyle/>
            <a:p>
              <a:pPr marL="0" marR="0" indent="0" algn="ctr" defTabSz="914400" rtl="0" eaLnBrk="1" fontAlgn="base" latinLnBrk="0" hangingPunct="1">
                <a:lnSpc>
                  <a:spcPct val="100000"/>
                </a:lnSpc>
                <a:spcBef>
                  <a:spcPct val="0"/>
                </a:spcBef>
                <a:spcAft>
                  <a:spcPct val="0"/>
                </a:spcAft>
                <a:buClrTx/>
                <a:buSzTx/>
                <a:buFont typeface="Arial" panose="020B0604020202020204" pitchFamily="34" charset="0"/>
                <a:buNone/>
              </a:pPr>
              <a:r>
                <a:rPr kumimoji="0" lang="zh-CN" altLang="en-US" sz="1800" b="0" i="0" u="none" strike="noStrike" cap="none" normalizeH="0" baseline="0" dirty="0">
                  <a:ln>
                    <a:noFill/>
                  </a:ln>
                  <a:solidFill>
                    <a:schemeClr val="accent2"/>
                  </a:solidFill>
                  <a:effectLst/>
                  <a:latin typeface="+mj-lt"/>
                  <a:ea typeface="黑体" panose="02010609060101010101" pitchFamily="49" charset="-122"/>
                </a:rPr>
                <a:t>基于第三方平台的</a:t>
              </a:r>
              <a:r>
                <a:rPr kumimoji="0" lang="en-US" altLang="zh-CN" sz="1800" b="0" i="0" u="none" strike="noStrike" cap="none" normalizeH="0" baseline="0" dirty="0">
                  <a:ln>
                    <a:noFill/>
                  </a:ln>
                  <a:solidFill>
                    <a:schemeClr val="accent2"/>
                  </a:solidFill>
                  <a:effectLst/>
                  <a:latin typeface="+mj-lt"/>
                  <a:ea typeface="黑体" panose="02010609060101010101" pitchFamily="49" charset="-122"/>
                </a:rPr>
                <a:t>B2B </a:t>
              </a:r>
              <a:r>
                <a:rPr kumimoji="0" lang="zh-CN" altLang="en-US" sz="1800" b="0" i="0" u="none" strike="noStrike" cap="none" normalizeH="0" baseline="0" dirty="0">
                  <a:ln>
                    <a:noFill/>
                  </a:ln>
                  <a:solidFill>
                    <a:schemeClr val="accent2"/>
                  </a:solidFill>
                  <a:effectLst/>
                  <a:latin typeface="+mj-lt"/>
                  <a:ea typeface="黑体" panose="02010609060101010101" pitchFamily="49" charset="-122"/>
                </a:rPr>
                <a:t>交易</a:t>
              </a:r>
              <a:endParaRPr kumimoji="0" lang="zh-CN" altLang="en-US" sz="1800" b="0" i="0" u="none" strike="noStrike" cap="none" normalizeH="0" baseline="0" dirty="0">
                <a:ln>
                  <a:noFill/>
                </a:ln>
                <a:solidFill>
                  <a:schemeClr val="accent2"/>
                </a:solidFill>
                <a:effectLst/>
                <a:latin typeface="+mj-lt"/>
                <a:ea typeface="黑体" panose="02010609060101010101" pitchFamily="49" charset="-122"/>
              </a:endParaRPr>
            </a:p>
          </p:txBody>
        </p:sp>
        <p:cxnSp>
          <p:nvCxnSpPr>
            <p:cNvPr id="31" name="直接箭头连接符 30"/>
            <p:cNvCxnSpPr/>
            <p:nvPr/>
          </p:nvCxnSpPr>
          <p:spPr bwMode="auto">
            <a:xfrm>
              <a:off x="6891314" y="6309320"/>
              <a:ext cx="529200" cy="0"/>
            </a:xfrm>
            <a:prstGeom prst="straightConnector1">
              <a:avLst/>
            </a:prstGeom>
            <a:solidFill>
              <a:schemeClr val="accent1"/>
            </a:solidFill>
            <a:ln w="28575" cap="flat" cmpd="sng" algn="ctr">
              <a:solidFill>
                <a:schemeClr val="tx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5" name="直接连接符 34"/>
            <p:cNvCxnSpPr/>
            <p:nvPr/>
          </p:nvCxnSpPr>
          <p:spPr bwMode="auto">
            <a:xfrm>
              <a:off x="6241309" y="5661248"/>
              <a:ext cx="648072" cy="0"/>
            </a:xfrm>
            <a:prstGeom prst="line">
              <a:avLst/>
            </a:prstGeom>
            <a:solidFill>
              <a:schemeClr val="accent1"/>
            </a:solidFill>
            <a:ln w="285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 name="矩形 1"/>
            <p:cNvSpPr/>
            <p:nvPr/>
          </p:nvSpPr>
          <p:spPr bwMode="auto">
            <a:xfrm>
              <a:off x="2786016" y="3439832"/>
              <a:ext cx="3456381" cy="432048"/>
            </a:xfrm>
            <a:prstGeom prst="rect">
              <a:avLst/>
            </a:prstGeom>
            <a:solidFill>
              <a:srgbClr val="F8F8F8"/>
            </a:solidFill>
            <a:ln w="2857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lstStyle/>
            <a:p>
              <a:pPr marL="0" marR="0" indent="0" algn="ctr" defTabSz="914400" rtl="0" eaLnBrk="1" fontAlgn="base" latinLnBrk="0" hangingPunct="1">
                <a:lnSpc>
                  <a:spcPct val="100000"/>
                </a:lnSpc>
                <a:spcBef>
                  <a:spcPct val="0"/>
                </a:spcBef>
                <a:spcAft>
                  <a:spcPct val="0"/>
                </a:spcAft>
                <a:buClrTx/>
                <a:buSzTx/>
                <a:buFont typeface="Arial" panose="020B0604020202020204" pitchFamily="34" charset="0"/>
                <a:buNone/>
              </a:pPr>
              <a:r>
                <a:rPr kumimoji="0" lang="zh-CN" altLang="en-US" sz="1800" b="0" i="0" u="none" strike="noStrike" cap="none" normalizeH="0" baseline="0" dirty="0">
                  <a:ln>
                    <a:noFill/>
                  </a:ln>
                  <a:solidFill>
                    <a:schemeClr val="accent2"/>
                  </a:solidFill>
                  <a:effectLst/>
                  <a:latin typeface="+mj-lt"/>
                  <a:ea typeface="黑体" panose="02010609060101010101" pitchFamily="49" charset="-122"/>
                </a:rPr>
                <a:t>新零售</a:t>
              </a:r>
              <a:endParaRPr kumimoji="0" lang="zh-CN" altLang="en-US" sz="1800" b="0" i="0" u="none" strike="noStrike" cap="none" normalizeH="0" baseline="0" dirty="0">
                <a:ln>
                  <a:noFill/>
                </a:ln>
                <a:solidFill>
                  <a:schemeClr val="accent2"/>
                </a:solidFill>
                <a:effectLst/>
                <a:latin typeface="+mj-lt"/>
                <a:ea typeface="黑体" panose="02010609060101010101" pitchFamily="49" charset="-122"/>
              </a:endParaRPr>
            </a:p>
          </p:txBody>
        </p:sp>
        <p:cxnSp>
          <p:nvCxnSpPr>
            <p:cNvPr id="3" name="直接箭头连接符 2"/>
            <p:cNvCxnSpPr/>
            <p:nvPr/>
          </p:nvCxnSpPr>
          <p:spPr bwMode="auto">
            <a:xfrm>
              <a:off x="2353968" y="3655856"/>
              <a:ext cx="432047" cy="0"/>
            </a:xfrm>
            <a:prstGeom prst="straightConnector1">
              <a:avLst/>
            </a:prstGeom>
            <a:solidFill>
              <a:schemeClr val="accent1"/>
            </a:solidFill>
            <a:ln w="28575" cap="flat" cmpd="sng" algn="ctr">
              <a:solidFill>
                <a:schemeClr val="tx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1" name="矩形 20"/>
            <p:cNvSpPr/>
            <p:nvPr/>
          </p:nvSpPr>
          <p:spPr bwMode="auto">
            <a:xfrm>
              <a:off x="7419677" y="2659788"/>
              <a:ext cx="2783160" cy="554089"/>
            </a:xfrm>
            <a:prstGeom prst="rect">
              <a:avLst/>
            </a:prstGeom>
            <a:solidFill>
              <a:srgbClr val="F8F8F8"/>
            </a:solidFill>
            <a:ln w="2857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lstStyle/>
            <a:p>
              <a:pPr marL="0" marR="0" indent="0" algn="ctr" defTabSz="914400" rtl="0" eaLnBrk="1" fontAlgn="base" latinLnBrk="0" hangingPunct="1">
                <a:lnSpc>
                  <a:spcPct val="100000"/>
                </a:lnSpc>
                <a:spcBef>
                  <a:spcPct val="0"/>
                </a:spcBef>
                <a:spcAft>
                  <a:spcPct val="0"/>
                </a:spcAft>
                <a:buClrTx/>
                <a:buSzTx/>
                <a:buFont typeface="Arial" panose="020B0604020202020204" pitchFamily="34" charset="0"/>
                <a:buNone/>
              </a:pPr>
              <a:r>
                <a:rPr kumimoji="0" lang="zh-CN" altLang="en-US" sz="1800" b="0" i="0" u="none" strike="noStrike" cap="none" normalizeH="0" baseline="0" dirty="0">
                  <a:ln>
                    <a:noFill/>
                  </a:ln>
                  <a:solidFill>
                    <a:schemeClr val="accent2"/>
                  </a:solidFill>
                  <a:effectLst/>
                  <a:latin typeface="+mj-lt"/>
                  <a:ea typeface="黑体" panose="02010609060101010101" pitchFamily="49" charset="-122"/>
                </a:rPr>
                <a:t>新零售概述</a:t>
              </a:r>
              <a:endParaRPr kumimoji="0" lang="zh-CN" altLang="en-US" sz="1800" b="0" i="0" u="none" strike="noStrike" cap="none" normalizeH="0" baseline="0" dirty="0">
                <a:ln>
                  <a:noFill/>
                </a:ln>
                <a:solidFill>
                  <a:schemeClr val="accent2"/>
                </a:solidFill>
                <a:effectLst/>
                <a:latin typeface="+mj-lt"/>
                <a:ea typeface="黑体" panose="02010609060101010101" pitchFamily="49" charset="-122"/>
              </a:endParaRPr>
            </a:p>
          </p:txBody>
        </p:sp>
        <p:cxnSp>
          <p:nvCxnSpPr>
            <p:cNvPr id="23" name="直接连接符 22"/>
            <p:cNvCxnSpPr/>
            <p:nvPr/>
          </p:nvCxnSpPr>
          <p:spPr bwMode="auto">
            <a:xfrm>
              <a:off x="6895777" y="2925104"/>
              <a:ext cx="0" cy="1440000"/>
            </a:xfrm>
            <a:prstGeom prst="line">
              <a:avLst/>
            </a:prstGeom>
            <a:solidFill>
              <a:schemeClr val="accent1"/>
            </a:solidFill>
            <a:ln w="285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5" name="直接箭头连接符 24"/>
            <p:cNvCxnSpPr/>
            <p:nvPr/>
          </p:nvCxnSpPr>
          <p:spPr bwMode="auto">
            <a:xfrm>
              <a:off x="6890469" y="3655856"/>
              <a:ext cx="529200" cy="0"/>
            </a:xfrm>
            <a:prstGeom prst="straightConnector1">
              <a:avLst/>
            </a:prstGeom>
            <a:solidFill>
              <a:schemeClr val="accent1"/>
            </a:solidFill>
            <a:ln w="28575" cap="flat" cmpd="sng" algn="ctr">
              <a:solidFill>
                <a:schemeClr val="tx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7" name="直接箭头连接符 26"/>
            <p:cNvCxnSpPr/>
            <p:nvPr/>
          </p:nvCxnSpPr>
          <p:spPr bwMode="auto">
            <a:xfrm>
              <a:off x="6895777" y="2924944"/>
              <a:ext cx="529200" cy="0"/>
            </a:xfrm>
            <a:prstGeom prst="straightConnector1">
              <a:avLst/>
            </a:prstGeom>
            <a:solidFill>
              <a:schemeClr val="accent1"/>
            </a:solidFill>
            <a:ln w="28575" cap="flat" cmpd="sng" algn="ctr">
              <a:solidFill>
                <a:schemeClr val="tx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9" name="矩形 28"/>
            <p:cNvSpPr/>
            <p:nvPr/>
          </p:nvSpPr>
          <p:spPr bwMode="auto">
            <a:xfrm>
              <a:off x="7419676" y="3378656"/>
              <a:ext cx="2927165" cy="554400"/>
            </a:xfrm>
            <a:prstGeom prst="rect">
              <a:avLst/>
            </a:prstGeom>
            <a:solidFill>
              <a:srgbClr val="F8F8F8"/>
            </a:solidFill>
            <a:ln w="2857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lstStyle/>
            <a:p>
              <a:pPr marL="0" marR="0" indent="0" algn="ctr" defTabSz="914400" rtl="0" eaLnBrk="1" fontAlgn="base" latinLnBrk="0" hangingPunct="1">
                <a:lnSpc>
                  <a:spcPct val="100000"/>
                </a:lnSpc>
                <a:spcBef>
                  <a:spcPct val="0"/>
                </a:spcBef>
                <a:spcAft>
                  <a:spcPct val="0"/>
                </a:spcAft>
                <a:buClrTx/>
                <a:buSzTx/>
                <a:buFont typeface="Arial" panose="020B0604020202020204" pitchFamily="34" charset="0"/>
                <a:buNone/>
              </a:pPr>
              <a:r>
                <a:rPr kumimoji="0" lang="zh-CN" altLang="en-US" sz="1800" b="0" i="0" u="none" strike="noStrike" cap="none" normalizeH="0" baseline="0" dirty="0">
                  <a:ln>
                    <a:noFill/>
                  </a:ln>
                  <a:solidFill>
                    <a:schemeClr val="accent2"/>
                  </a:solidFill>
                  <a:effectLst/>
                  <a:latin typeface="+mj-lt"/>
                  <a:ea typeface="黑体" panose="02010609060101010101" pitchFamily="49" charset="-122"/>
                </a:rPr>
                <a:t>新兴技术赋能新零售的发展</a:t>
              </a:r>
              <a:endParaRPr kumimoji="0" lang="zh-CN" altLang="en-US" sz="1800" b="0" i="0" u="none" strike="noStrike" cap="none" normalizeH="0" baseline="0" dirty="0">
                <a:ln>
                  <a:noFill/>
                </a:ln>
                <a:solidFill>
                  <a:schemeClr val="accent2"/>
                </a:solidFill>
                <a:effectLst/>
                <a:latin typeface="+mj-lt"/>
                <a:ea typeface="黑体" panose="02010609060101010101" pitchFamily="49" charset="-122"/>
              </a:endParaRPr>
            </a:p>
          </p:txBody>
        </p:sp>
        <p:cxnSp>
          <p:nvCxnSpPr>
            <p:cNvPr id="33" name="直接箭头连接符 32"/>
            <p:cNvCxnSpPr/>
            <p:nvPr/>
          </p:nvCxnSpPr>
          <p:spPr bwMode="auto">
            <a:xfrm>
              <a:off x="6895777" y="5013176"/>
              <a:ext cx="529200" cy="0"/>
            </a:xfrm>
            <a:prstGeom prst="straightConnector1">
              <a:avLst/>
            </a:prstGeom>
            <a:solidFill>
              <a:schemeClr val="accent1"/>
            </a:solidFill>
            <a:ln w="28575" cap="flat" cmpd="sng" algn="ctr">
              <a:solidFill>
                <a:schemeClr val="tx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4" name="直接连接符 33"/>
            <p:cNvCxnSpPr/>
            <p:nvPr/>
          </p:nvCxnSpPr>
          <p:spPr bwMode="auto">
            <a:xfrm>
              <a:off x="6245772" y="3655856"/>
              <a:ext cx="648072" cy="0"/>
            </a:xfrm>
            <a:prstGeom prst="line">
              <a:avLst/>
            </a:prstGeom>
            <a:solidFill>
              <a:schemeClr val="accent1"/>
            </a:solidFill>
            <a:ln w="285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6" name="矩形 35"/>
            <p:cNvSpPr/>
            <p:nvPr/>
          </p:nvSpPr>
          <p:spPr bwMode="auto">
            <a:xfrm>
              <a:off x="7419677" y="4743341"/>
              <a:ext cx="2783160" cy="554089"/>
            </a:xfrm>
            <a:prstGeom prst="rect">
              <a:avLst/>
            </a:prstGeom>
            <a:solidFill>
              <a:srgbClr val="F8F8F8"/>
            </a:solidFill>
            <a:ln w="2857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lstStyle/>
            <a:p>
              <a:pPr marL="0" marR="0" indent="0" algn="ctr" defTabSz="914400" rtl="0" eaLnBrk="1" fontAlgn="base" latinLnBrk="0" hangingPunct="1">
                <a:lnSpc>
                  <a:spcPct val="100000"/>
                </a:lnSpc>
                <a:spcBef>
                  <a:spcPct val="0"/>
                </a:spcBef>
                <a:spcAft>
                  <a:spcPct val="0"/>
                </a:spcAft>
                <a:buClrTx/>
                <a:buSzTx/>
                <a:buFont typeface="Arial" panose="020B0604020202020204" pitchFamily="34" charset="0"/>
                <a:buNone/>
              </a:pPr>
              <a:r>
                <a:rPr lang="en-US" altLang="zh-CN" dirty="0">
                  <a:solidFill>
                    <a:schemeClr val="accent2"/>
                  </a:solidFill>
                  <a:latin typeface="+mj-lt"/>
                  <a:ea typeface="黑体" panose="02010609060101010101" pitchFamily="49" charset="-122"/>
                </a:rPr>
                <a:t>B2B </a:t>
              </a:r>
              <a:r>
                <a:rPr lang="zh-CN" altLang="en-US" dirty="0">
                  <a:solidFill>
                    <a:schemeClr val="accent2"/>
                  </a:solidFill>
                  <a:latin typeface="+mj-lt"/>
                  <a:ea typeface="黑体" panose="02010609060101010101" pitchFamily="49" charset="-122"/>
                </a:rPr>
                <a:t>电子商务概述</a:t>
              </a:r>
              <a:endParaRPr kumimoji="0" lang="zh-CN" altLang="en-US" sz="1800" b="0" i="0" u="none" strike="noStrike" cap="none" normalizeH="0" baseline="0" dirty="0">
                <a:ln>
                  <a:noFill/>
                </a:ln>
                <a:solidFill>
                  <a:schemeClr val="accent2"/>
                </a:solidFill>
                <a:effectLst/>
                <a:latin typeface="+mj-lt"/>
                <a:ea typeface="黑体" panose="02010609060101010101" pitchFamily="49" charset="-122"/>
              </a:endParaRPr>
            </a:p>
          </p:txBody>
        </p:sp>
      </p:grpSp>
    </p:spTree>
  </p:cSld>
  <p:clrMapOvr>
    <a:masterClrMapping/>
  </p:clrMapOvr>
  <p:transition spd="slow">
    <p:push dir="u"/>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05474"/>
          <p:cNvSpPr>
            <a:spLocks noGrp="1"/>
          </p:cNvSpPr>
          <p:nvPr/>
        </p:nvSpPr>
        <p:spPr>
          <a:xfrm>
            <a:off x="697781" y="1484784"/>
            <a:ext cx="5709491" cy="584775"/>
          </a:xfrm>
          <a:prstGeom prst="rect">
            <a:avLst/>
          </a:prstGeom>
          <a:noFill/>
          <a:ln w="9525">
            <a:noFill/>
          </a:ln>
        </p:spPr>
        <p:txBody>
          <a:bodyPr wrap="square">
            <a:spAutoFit/>
          </a:bodyPr>
          <a:lstStyle>
            <a:lvl1pPr marL="342900" lvl="0" indent="-342900" algn="l" defTabSz="914400" rtl="0" eaLnBrk="1" fontAlgn="base" latinLnBrk="0" hangingPunct="1">
              <a:lnSpc>
                <a:spcPct val="100000"/>
              </a:lnSpc>
              <a:spcBef>
                <a:spcPct val="20000"/>
              </a:spcBef>
              <a:spcAft>
                <a:spcPct val="0"/>
              </a:spcAft>
              <a:buChar char="•"/>
              <a:defRPr sz="3200" b="0" i="0" u="none" kern="1200" baseline="0">
                <a:solidFill>
                  <a:schemeClr val="tx1"/>
                </a:solidFill>
                <a:latin typeface="+mn-lt"/>
                <a:ea typeface="+mn-ea"/>
                <a:cs typeface="+mn-cs"/>
              </a:defRPr>
            </a:lvl1pPr>
            <a:lvl2pPr marL="742950" lvl="1" indent="-285750" algn="l" defTabSz="914400" rtl="0" eaLnBrk="1" fontAlgn="base" latinLnBrk="0" hangingPunct="1">
              <a:lnSpc>
                <a:spcPct val="100000"/>
              </a:lnSpc>
              <a:spcBef>
                <a:spcPct val="20000"/>
              </a:spcBef>
              <a:spcAft>
                <a:spcPct val="0"/>
              </a:spcAft>
              <a:buChar char="–"/>
              <a:defRPr sz="2800" b="0" i="0" u="none" kern="1200" baseline="0">
                <a:solidFill>
                  <a:schemeClr val="tx1"/>
                </a:solidFill>
                <a:latin typeface="+mn-lt"/>
                <a:ea typeface="+mn-ea"/>
                <a:cs typeface="+mn-cs"/>
              </a:defRPr>
            </a:lvl2pPr>
            <a:lvl3pPr marL="1143000" lvl="2" indent="-228600" algn="l" defTabSz="914400" rtl="0" eaLnBrk="1" fontAlgn="base" latinLnBrk="0" hangingPunct="1">
              <a:lnSpc>
                <a:spcPct val="100000"/>
              </a:lnSpc>
              <a:spcBef>
                <a:spcPct val="20000"/>
              </a:spcBef>
              <a:spcAft>
                <a:spcPct val="0"/>
              </a:spcAft>
              <a:buChar char="•"/>
              <a:defRPr sz="2400" b="0" i="0" u="none" kern="1200" baseline="0">
                <a:solidFill>
                  <a:schemeClr val="tx1"/>
                </a:solidFill>
                <a:latin typeface="+mn-lt"/>
                <a:ea typeface="+mn-ea"/>
                <a:cs typeface="+mn-cs"/>
              </a:defRPr>
            </a:lvl3pPr>
            <a:lvl4pPr marL="1600200" lvl="3" indent="-228600" algn="l" defTabSz="914400" rtl="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4pPr>
            <a:lvl5pPr marL="2057400" lvl="4" indent="-228600" algn="l" defTabSz="914400" rtl="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5pPr>
            <a:lvl6pPr marL="2514600" lvl="5" indent="-228600" algn="l" defTabSz="914400" rtl="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6pPr>
            <a:lvl7pPr marL="2971800" lvl="6" indent="-228600" algn="l" defTabSz="914400" rtl="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7pPr>
            <a:lvl8pPr marL="3429000" lvl="7" indent="-228600" algn="l" defTabSz="914400" rtl="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8pPr>
            <a:lvl9pPr marL="3886200" lvl="8" indent="-228600" algn="l" defTabSz="914400" rtl="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9pPr>
          </a:lstStyle>
          <a:p>
            <a:pPr marL="0" indent="612140">
              <a:lnSpc>
                <a:spcPct val="100000"/>
              </a:lnSpc>
              <a:spcBef>
                <a:spcPts val="0"/>
              </a:spcBef>
              <a:buNone/>
            </a:pPr>
            <a:r>
              <a:rPr lang="zh-CN" altLang="en-US" dirty="0">
                <a:solidFill>
                  <a:schemeClr val="accent2"/>
                </a:solidFill>
                <a:latin typeface="方正大黑简体" panose="03000509000000000000" pitchFamily="65" charset="-122"/>
                <a:ea typeface="方正大黑简体" panose="03000509000000000000" pitchFamily="65" charset="-122"/>
              </a:rPr>
              <a:t>（二）拍卖平台的运作模式</a:t>
            </a:r>
            <a:endParaRPr lang="zh-CN" altLang="en-US" dirty="0">
              <a:solidFill>
                <a:schemeClr val="accent2"/>
              </a:solidFill>
              <a:latin typeface="方正大黑简体" panose="03000509000000000000" pitchFamily="65" charset="-122"/>
              <a:ea typeface="方正大黑简体" panose="03000509000000000000" pitchFamily="65" charset="-122"/>
            </a:endParaRPr>
          </a:p>
        </p:txBody>
      </p:sp>
      <p:sp>
        <p:nvSpPr>
          <p:cNvPr id="3" name="Text Box 59"/>
          <p:cNvSpPr txBox="1">
            <a:spLocks noChangeArrowheads="1"/>
          </p:cNvSpPr>
          <p:nvPr/>
        </p:nvSpPr>
        <p:spPr bwMode="auto">
          <a:xfrm>
            <a:off x="697781" y="2269688"/>
            <a:ext cx="10873208" cy="4039632"/>
          </a:xfrm>
          <a:prstGeom prst="rect">
            <a:avLst/>
          </a:prstGeom>
          <a:noFill/>
          <a:ln w="9525">
            <a:noFill/>
            <a:miter lim="800000"/>
          </a:ln>
          <a:effectLst/>
        </p:spPr>
        <p:txBody>
          <a:bodyPr wrap="square">
            <a:spAutoFit/>
          </a:bodyPr>
          <a:lstStyle/>
          <a:p>
            <a:pPr indent="612140" algn="just"/>
            <a:r>
              <a:rPr lang="en-US" altLang="zh-CN" sz="2800" b="1" dirty="0">
                <a:solidFill>
                  <a:schemeClr val="accent2"/>
                </a:solidFill>
                <a:latin typeface="黑体" panose="02010609060101010101" pitchFamily="49" charset="-122"/>
                <a:ea typeface="黑体" panose="02010609060101010101" pitchFamily="49" charset="-122"/>
              </a:rPr>
              <a:t>1</a:t>
            </a:r>
            <a:r>
              <a:rPr lang="zh-CN" altLang="en-US" sz="2800" b="1" dirty="0">
                <a:solidFill>
                  <a:schemeClr val="accent2"/>
                </a:solidFill>
                <a:latin typeface="黑体" panose="02010609060101010101" pitchFamily="49" charset="-122"/>
                <a:ea typeface="黑体" panose="02010609060101010101" pitchFamily="49" charset="-122"/>
              </a:rPr>
              <a:t>．网络拍卖概述</a:t>
            </a:r>
            <a:endParaRPr lang="zh-CN" altLang="en-US" sz="2800" b="1" dirty="0">
              <a:solidFill>
                <a:schemeClr val="accent2"/>
              </a:solidFill>
              <a:latin typeface="黑体" panose="02010609060101010101" pitchFamily="49" charset="-122"/>
              <a:ea typeface="黑体" panose="02010609060101010101" pitchFamily="49" charset="-122"/>
            </a:endParaRPr>
          </a:p>
          <a:p>
            <a:pPr indent="612140" algn="just">
              <a:lnSpc>
                <a:spcPct val="150000"/>
              </a:lnSpc>
              <a:spcBef>
                <a:spcPts val="1000"/>
              </a:spcBef>
            </a:pPr>
            <a:r>
              <a:rPr lang="zh-CN" altLang="en-US" sz="2800" dirty="0">
                <a:solidFill>
                  <a:srgbClr val="C00000"/>
                </a:solidFill>
                <a:latin typeface="黑体" panose="02010609060101010101" pitchFamily="49" charset="-122"/>
                <a:ea typeface="黑体" panose="02010609060101010101" pitchFamily="49" charset="-122"/>
              </a:rPr>
              <a:t>拍卖（</a:t>
            </a:r>
            <a:r>
              <a:rPr lang="en-US" altLang="zh-CN" sz="2800" dirty="0">
                <a:solidFill>
                  <a:srgbClr val="C00000"/>
                </a:solidFill>
                <a:latin typeface="+mn-lt"/>
                <a:ea typeface="黑体" panose="02010609060101010101" pitchFamily="49" charset="-122"/>
              </a:rPr>
              <a:t>Auction</a:t>
            </a:r>
            <a:r>
              <a:rPr lang="zh-CN" altLang="en-US" sz="2800" dirty="0">
                <a:solidFill>
                  <a:srgbClr val="C00000"/>
                </a:solidFill>
                <a:latin typeface="黑体" panose="02010609060101010101" pitchFamily="49" charset="-122"/>
                <a:ea typeface="黑体" panose="02010609060101010101" pitchFamily="49" charset="-122"/>
              </a:rPr>
              <a:t>）</a:t>
            </a:r>
            <a:r>
              <a:rPr lang="zh-CN" altLang="en-US" sz="2800" dirty="0">
                <a:solidFill>
                  <a:schemeClr val="accent2"/>
                </a:solidFill>
                <a:latin typeface="黑体" panose="02010609060101010101" pitchFamily="49" charset="-122"/>
                <a:ea typeface="黑体" panose="02010609060101010101" pitchFamily="49" charset="-122"/>
              </a:rPr>
              <a:t>是指以公开竞价的形式，将特定物品或者财产权利转让给最高应价者的买卖方式。</a:t>
            </a:r>
            <a:endParaRPr lang="en-US" altLang="zh-CN" sz="2800" dirty="0">
              <a:solidFill>
                <a:schemeClr val="accent2"/>
              </a:solidFill>
              <a:latin typeface="黑体" panose="02010609060101010101" pitchFamily="49" charset="-122"/>
              <a:ea typeface="黑体" panose="02010609060101010101" pitchFamily="49" charset="-122"/>
            </a:endParaRPr>
          </a:p>
          <a:p>
            <a:pPr indent="612140" algn="just">
              <a:lnSpc>
                <a:spcPct val="150000"/>
              </a:lnSpc>
              <a:spcBef>
                <a:spcPts val="1000"/>
              </a:spcBef>
            </a:pPr>
            <a:r>
              <a:rPr lang="zh-CN" altLang="en-US" sz="2800" dirty="0">
                <a:solidFill>
                  <a:srgbClr val="C00000"/>
                </a:solidFill>
                <a:latin typeface="+mn-lt"/>
                <a:ea typeface="黑体" panose="02010609060101010101" pitchFamily="49" charset="-122"/>
              </a:rPr>
              <a:t>网络拍卖（</a:t>
            </a:r>
            <a:r>
              <a:rPr lang="en-US" altLang="zh-CN" sz="2800" dirty="0">
                <a:solidFill>
                  <a:srgbClr val="C00000"/>
                </a:solidFill>
                <a:latin typeface="+mn-lt"/>
                <a:ea typeface="黑体" panose="02010609060101010101" pitchFamily="49" charset="-122"/>
              </a:rPr>
              <a:t>Auction Online</a:t>
            </a:r>
            <a:r>
              <a:rPr lang="zh-CN" altLang="en-US" sz="2800" dirty="0">
                <a:solidFill>
                  <a:srgbClr val="C00000"/>
                </a:solidFill>
                <a:latin typeface="+mn-lt"/>
                <a:ea typeface="黑体" panose="02010609060101010101" pitchFamily="49" charset="-122"/>
              </a:rPr>
              <a:t>）</a:t>
            </a:r>
            <a:r>
              <a:rPr lang="zh-CN" altLang="en-US" sz="2800" dirty="0">
                <a:solidFill>
                  <a:schemeClr val="accent2"/>
                </a:solidFill>
                <a:latin typeface="黑体" panose="02010609060101010101" pitchFamily="49" charset="-122"/>
                <a:ea typeface="黑体" panose="02010609060101010101" pitchFamily="49" charset="-122"/>
              </a:rPr>
              <a:t>是指网络服务商利用互联网通信传输技术，向商品所有者或某些权益所有人提供有偿或无偿使用的互联网技术平台，让其在平台上独立开展拍卖活动的在线交易模式。</a:t>
            </a:r>
            <a:endParaRPr lang="zh-CN" altLang="en-US" sz="2800" dirty="0">
              <a:solidFill>
                <a:schemeClr val="accent2"/>
              </a:solidFill>
              <a:latin typeface="黑体" panose="02010609060101010101" pitchFamily="49" charset="-122"/>
              <a:ea typeface="黑体" panose="02010609060101010101" pitchFamily="49" charset="-122"/>
            </a:endParaRPr>
          </a:p>
        </p:txBody>
      </p:sp>
    </p:spTree>
  </p:cSld>
  <p:clrMapOvr>
    <a:masterClrMapping/>
  </p:clrMapOvr>
  <p:transition spd="slow">
    <p:push dir="u"/>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Line 41"/>
          <p:cNvSpPr/>
          <p:nvPr/>
        </p:nvSpPr>
        <p:spPr>
          <a:xfrm flipV="1">
            <a:off x="3004245" y="4383152"/>
            <a:ext cx="685800" cy="0"/>
          </a:xfrm>
          <a:prstGeom prst="line">
            <a:avLst/>
          </a:prstGeom>
          <a:ln w="12700" cap="rnd" cmpd="sng">
            <a:solidFill>
              <a:srgbClr val="003366"/>
            </a:solidFill>
            <a:prstDash val="sysDot"/>
            <a:round/>
            <a:headEnd type="none" w="med" len="med"/>
            <a:tailEnd type="none" w="med" len="med"/>
          </a:ln>
        </p:spPr>
      </p:sp>
      <p:sp>
        <p:nvSpPr>
          <p:cNvPr id="13" name="Line 42"/>
          <p:cNvSpPr/>
          <p:nvPr/>
        </p:nvSpPr>
        <p:spPr>
          <a:xfrm>
            <a:off x="3080445" y="5283160"/>
            <a:ext cx="609600" cy="0"/>
          </a:xfrm>
          <a:prstGeom prst="line">
            <a:avLst/>
          </a:prstGeom>
          <a:ln w="12700" cap="rnd" cmpd="sng">
            <a:solidFill>
              <a:srgbClr val="003366"/>
            </a:solidFill>
            <a:prstDash val="sysDot"/>
            <a:round/>
            <a:headEnd type="none" w="med" len="med"/>
            <a:tailEnd type="none" w="med" len="med"/>
          </a:ln>
        </p:spPr>
      </p:sp>
      <p:sp>
        <p:nvSpPr>
          <p:cNvPr id="3" name="Text Box 59"/>
          <p:cNvSpPr txBox="1">
            <a:spLocks noChangeArrowheads="1"/>
          </p:cNvSpPr>
          <p:nvPr/>
        </p:nvSpPr>
        <p:spPr bwMode="auto">
          <a:xfrm>
            <a:off x="767164" y="1234719"/>
            <a:ext cx="10662434" cy="1198854"/>
          </a:xfrm>
          <a:prstGeom prst="rect">
            <a:avLst/>
          </a:prstGeom>
          <a:noFill/>
          <a:ln w="9525">
            <a:noFill/>
            <a:miter lim="800000"/>
          </a:ln>
          <a:effectLst/>
        </p:spPr>
        <p:txBody>
          <a:bodyPr wrap="square">
            <a:spAutoFit/>
          </a:bodyPr>
          <a:lstStyle/>
          <a:p>
            <a:pPr indent="612140" algn="just">
              <a:lnSpc>
                <a:spcPct val="150000"/>
              </a:lnSpc>
            </a:pPr>
            <a:r>
              <a:rPr lang="zh-CN" altLang="en-US" sz="2600" b="1" dirty="0">
                <a:solidFill>
                  <a:schemeClr val="accent2"/>
                </a:solidFill>
                <a:latin typeface="黑体" panose="02010609060101010101" pitchFamily="49" charset="-122"/>
                <a:ea typeface="黑体" panose="02010609060101010101" pitchFamily="49" charset="-122"/>
              </a:rPr>
              <a:t>拍卖主体</a:t>
            </a:r>
            <a:r>
              <a:rPr lang="zh-CN" altLang="en-US" sz="2600" dirty="0">
                <a:solidFill>
                  <a:schemeClr val="accent2"/>
                </a:solidFill>
                <a:latin typeface="黑体" panose="02010609060101010101" pitchFamily="49" charset="-122"/>
                <a:ea typeface="黑体" panose="02010609060101010101" pitchFamily="49" charset="-122"/>
              </a:rPr>
              <a:t>：是指依照</a:t>
            </a:r>
            <a:r>
              <a:rPr lang="en-US" altLang="zh-CN" sz="2600" dirty="0">
                <a:solidFill>
                  <a:schemeClr val="accent2"/>
                </a:solidFill>
                <a:latin typeface="黑体" panose="02010609060101010101" pitchFamily="49" charset="-122"/>
                <a:ea typeface="黑体" panose="02010609060101010101" pitchFamily="49" charset="-122"/>
              </a:rPr>
              <a:t>《</a:t>
            </a:r>
            <a:r>
              <a:rPr lang="zh-CN" altLang="en-US" sz="2600" b="1" dirty="0">
                <a:solidFill>
                  <a:srgbClr val="C00000"/>
                </a:solidFill>
                <a:latin typeface="黑体" panose="02010609060101010101" pitchFamily="49" charset="-122"/>
                <a:ea typeface="黑体" panose="02010609060101010101" pitchFamily="49" charset="-122"/>
              </a:rPr>
              <a:t>拍卖法</a:t>
            </a:r>
            <a:r>
              <a:rPr lang="en-US" altLang="zh-CN" sz="2600" dirty="0">
                <a:solidFill>
                  <a:schemeClr val="accent2"/>
                </a:solidFill>
                <a:latin typeface="黑体" panose="02010609060101010101" pitchFamily="49" charset="-122"/>
                <a:ea typeface="黑体" panose="02010609060101010101" pitchFamily="49" charset="-122"/>
              </a:rPr>
              <a:t>》</a:t>
            </a:r>
            <a:r>
              <a:rPr lang="zh-CN" altLang="en-US" sz="2600" dirty="0">
                <a:solidFill>
                  <a:schemeClr val="accent2"/>
                </a:solidFill>
                <a:latin typeface="黑体" panose="02010609060101010101" pitchFamily="49" charset="-122"/>
                <a:ea typeface="黑体" panose="02010609060101010101" pitchFamily="49" charset="-122"/>
              </a:rPr>
              <a:t>和</a:t>
            </a:r>
            <a:r>
              <a:rPr lang="en-US" altLang="zh-CN" sz="2600" dirty="0">
                <a:solidFill>
                  <a:schemeClr val="accent2"/>
                </a:solidFill>
                <a:latin typeface="黑体" panose="02010609060101010101" pitchFamily="49" charset="-122"/>
                <a:ea typeface="黑体" panose="02010609060101010101" pitchFamily="49" charset="-122"/>
              </a:rPr>
              <a:t>《</a:t>
            </a:r>
            <a:r>
              <a:rPr lang="zh-CN" altLang="en-US" sz="2600" b="1" dirty="0">
                <a:solidFill>
                  <a:srgbClr val="C00000"/>
                </a:solidFill>
                <a:latin typeface="黑体" panose="02010609060101010101" pitchFamily="49" charset="-122"/>
                <a:ea typeface="黑体" panose="02010609060101010101" pitchFamily="49" charset="-122"/>
              </a:rPr>
              <a:t>公司法</a:t>
            </a:r>
            <a:r>
              <a:rPr lang="en-US" altLang="zh-CN" sz="2600" dirty="0">
                <a:solidFill>
                  <a:schemeClr val="accent2"/>
                </a:solidFill>
                <a:latin typeface="黑体" panose="02010609060101010101" pitchFamily="49" charset="-122"/>
                <a:ea typeface="黑体" panose="02010609060101010101" pitchFamily="49" charset="-122"/>
              </a:rPr>
              <a:t>》</a:t>
            </a:r>
            <a:r>
              <a:rPr lang="zh-CN" altLang="en-US" sz="2600" dirty="0">
                <a:solidFill>
                  <a:schemeClr val="accent2"/>
                </a:solidFill>
                <a:latin typeface="黑体" panose="02010609060101010101" pitchFamily="49" charset="-122"/>
                <a:ea typeface="黑体" panose="02010609060101010101" pitchFamily="49" charset="-122"/>
              </a:rPr>
              <a:t>设立的从事拍卖活动的企业法人。包括竞买人、买受人、委托人和拍卖人。</a:t>
            </a:r>
            <a:endParaRPr lang="zh-CN" altLang="en-US" sz="2600" dirty="0">
              <a:solidFill>
                <a:schemeClr val="accent2"/>
              </a:solidFill>
              <a:latin typeface="黑体" panose="02010609060101010101" pitchFamily="49" charset="-122"/>
              <a:ea typeface="黑体" panose="02010609060101010101" pitchFamily="49" charset="-122"/>
            </a:endParaRPr>
          </a:p>
        </p:txBody>
      </p:sp>
      <p:sp>
        <p:nvSpPr>
          <p:cNvPr id="11" name="Line 39"/>
          <p:cNvSpPr/>
          <p:nvPr/>
        </p:nvSpPr>
        <p:spPr>
          <a:xfrm>
            <a:off x="3080445" y="3467810"/>
            <a:ext cx="609600" cy="0"/>
          </a:xfrm>
          <a:prstGeom prst="line">
            <a:avLst/>
          </a:prstGeom>
          <a:ln w="12700" cap="rnd" cmpd="sng">
            <a:solidFill>
              <a:srgbClr val="003366"/>
            </a:solidFill>
            <a:prstDash val="sysDot"/>
            <a:round/>
            <a:headEnd type="none" w="med" len="med"/>
            <a:tailEnd type="none" w="med" len="med"/>
          </a:ln>
        </p:spPr>
      </p:sp>
      <p:sp>
        <p:nvSpPr>
          <p:cNvPr id="14" name="Line 43"/>
          <p:cNvSpPr/>
          <p:nvPr/>
        </p:nvSpPr>
        <p:spPr>
          <a:xfrm flipV="1">
            <a:off x="2845495" y="6201252"/>
            <a:ext cx="685800" cy="0"/>
          </a:xfrm>
          <a:prstGeom prst="line">
            <a:avLst/>
          </a:prstGeom>
          <a:ln w="12700" cap="rnd" cmpd="sng">
            <a:solidFill>
              <a:srgbClr val="003366"/>
            </a:solidFill>
            <a:prstDash val="sysDot"/>
            <a:round/>
            <a:headEnd type="none" w="med" len="med"/>
            <a:tailEnd type="none" w="med" len="med"/>
          </a:ln>
        </p:spPr>
      </p:sp>
      <p:grpSp>
        <p:nvGrpSpPr>
          <p:cNvPr id="53" name="组合 52"/>
          <p:cNvGrpSpPr/>
          <p:nvPr/>
        </p:nvGrpSpPr>
        <p:grpSpPr>
          <a:xfrm>
            <a:off x="3586609" y="3056406"/>
            <a:ext cx="7552332" cy="828000"/>
            <a:chOff x="3594795" y="3056406"/>
            <a:chExt cx="7552332" cy="828000"/>
          </a:xfrm>
          <a:solidFill>
            <a:schemeClr val="accent4">
              <a:lumMod val="20000"/>
              <a:lumOff val="80000"/>
            </a:schemeClr>
          </a:solidFill>
        </p:grpSpPr>
        <p:sp>
          <p:nvSpPr>
            <p:cNvPr id="15" name="AutoShape 44"/>
            <p:cNvSpPr/>
            <p:nvPr/>
          </p:nvSpPr>
          <p:spPr>
            <a:xfrm>
              <a:off x="3683695" y="3056406"/>
              <a:ext cx="7463432" cy="828000"/>
            </a:xfrm>
            <a:prstGeom prst="roundRect">
              <a:avLst>
                <a:gd name="adj" fmla="val 50000"/>
              </a:avLst>
            </a:prstGeom>
            <a:grpFill/>
            <a:ln w="19050" cap="flat" cmpd="sng">
              <a:solidFill>
                <a:srgbClr val="C0C0C0"/>
              </a:solidFill>
              <a:prstDash val="solid"/>
              <a:round/>
              <a:headEnd type="none" w="med" len="med"/>
              <a:tailEnd type="none" w="med" len="med"/>
            </a:ln>
            <a:effectLst>
              <a:outerShdw dist="53882" dir="2699999" algn="ctr" rotWithShape="0">
                <a:srgbClr val="292929">
                  <a:alpha val="50000"/>
                </a:srgbClr>
              </a:outerShdw>
            </a:effectLst>
          </p:spPr>
          <p:txBody>
            <a:bodyPr wrap="none" anchor="ctr"/>
            <a:lstStyle/>
            <a:p>
              <a:endParaRPr lang="zh-CN" altLang="en-US" dirty="0">
                <a:solidFill>
                  <a:schemeClr val="accent2"/>
                </a:solidFill>
                <a:latin typeface="黑体" panose="02010609060101010101" pitchFamily="49" charset="-122"/>
                <a:ea typeface="黑体" panose="02010609060101010101" pitchFamily="49" charset="-122"/>
              </a:endParaRPr>
            </a:p>
          </p:txBody>
        </p:sp>
        <p:sp>
          <p:nvSpPr>
            <p:cNvPr id="16" name="Rectangle 45"/>
            <p:cNvSpPr/>
            <p:nvPr/>
          </p:nvSpPr>
          <p:spPr>
            <a:xfrm>
              <a:off x="4030673" y="3254963"/>
              <a:ext cx="6972438" cy="430887"/>
            </a:xfrm>
            <a:prstGeom prst="rect">
              <a:avLst/>
            </a:prstGeom>
            <a:grpFill/>
            <a:ln w="9525">
              <a:noFill/>
            </a:ln>
          </p:spPr>
          <p:txBody>
            <a:bodyPr wrap="square" anchor="t">
              <a:spAutoFit/>
            </a:bodyPr>
            <a:lstStyle/>
            <a:p>
              <a:pPr eaLnBrk="0" hangingPunct="0"/>
              <a:r>
                <a:rPr lang="zh-CN" altLang="en-US" sz="2200" b="1" dirty="0">
                  <a:solidFill>
                    <a:schemeClr val="accent2"/>
                  </a:solidFill>
                  <a:latin typeface="黑体" panose="02010609060101010101" pitchFamily="49" charset="-122"/>
                  <a:ea typeface="黑体" panose="02010609060101010101" pitchFamily="49" charset="-122"/>
                </a:rPr>
                <a:t>竞买人：</a:t>
              </a:r>
              <a:r>
                <a:rPr lang="zh-CN" altLang="en-US" sz="2200" dirty="0">
                  <a:solidFill>
                    <a:schemeClr val="accent2"/>
                  </a:solidFill>
                  <a:latin typeface="黑体" panose="02010609060101010101" pitchFamily="49" charset="-122"/>
                  <a:ea typeface="黑体" panose="02010609060101010101" pitchFamily="49" charset="-122"/>
                </a:rPr>
                <a:t>参加竞购拍卖标的的公民、法人或者其他组织</a:t>
              </a:r>
              <a:endParaRPr lang="zh-CN" altLang="en-US" sz="2200" dirty="0">
                <a:solidFill>
                  <a:schemeClr val="accent2"/>
                </a:solidFill>
                <a:latin typeface="黑体" panose="02010609060101010101" pitchFamily="49" charset="-122"/>
                <a:ea typeface="黑体" panose="02010609060101010101" pitchFamily="49" charset="-122"/>
              </a:endParaRPr>
            </a:p>
          </p:txBody>
        </p:sp>
        <p:sp>
          <p:nvSpPr>
            <p:cNvPr id="21" name="Oval 50"/>
            <p:cNvSpPr/>
            <p:nvPr/>
          </p:nvSpPr>
          <p:spPr>
            <a:xfrm>
              <a:off x="3594795" y="3356106"/>
              <a:ext cx="228600" cy="228600"/>
            </a:xfrm>
            <a:prstGeom prst="ellipse">
              <a:avLst/>
            </a:prstGeom>
            <a:solidFill>
              <a:schemeClr val="tx2">
                <a:lumMod val="60000"/>
                <a:lumOff val="40000"/>
              </a:schemeClr>
            </a:solidFill>
            <a:ln w="19050" cap="flat" cmpd="sng">
              <a:solidFill>
                <a:srgbClr val="FFFFFF"/>
              </a:solidFill>
              <a:prstDash val="solid"/>
              <a:round/>
              <a:headEnd type="none" w="med" len="med"/>
              <a:tailEnd type="none" w="med" len="med"/>
            </a:ln>
            <a:effectLst>
              <a:outerShdw dist="63500" dir="2212193" algn="ctr" rotWithShape="0">
                <a:schemeClr val="bg2">
                  <a:alpha val="50000"/>
                </a:schemeClr>
              </a:outerShdw>
            </a:effectLst>
          </p:spPr>
          <p:txBody>
            <a:bodyPr wrap="none" anchor="ctr"/>
            <a:lstStyle/>
            <a:p>
              <a:endParaRPr lang="zh-CN" altLang="en-US" dirty="0">
                <a:solidFill>
                  <a:schemeClr val="accent2"/>
                </a:solidFill>
                <a:latin typeface="黑体" panose="02010609060101010101" pitchFamily="49" charset="-122"/>
                <a:ea typeface="黑体" panose="02010609060101010101" pitchFamily="49" charset="-122"/>
              </a:endParaRPr>
            </a:p>
          </p:txBody>
        </p:sp>
      </p:grpSp>
      <p:grpSp>
        <p:nvGrpSpPr>
          <p:cNvPr id="55" name="组合 54"/>
          <p:cNvGrpSpPr/>
          <p:nvPr/>
        </p:nvGrpSpPr>
        <p:grpSpPr>
          <a:xfrm>
            <a:off x="3586609" y="3966688"/>
            <a:ext cx="7539632" cy="828000"/>
            <a:chOff x="3607495" y="3969152"/>
            <a:chExt cx="7539632" cy="828000"/>
          </a:xfrm>
          <a:solidFill>
            <a:schemeClr val="accent4">
              <a:lumMod val="20000"/>
              <a:lumOff val="80000"/>
            </a:schemeClr>
          </a:solidFill>
        </p:grpSpPr>
        <p:sp>
          <p:nvSpPr>
            <p:cNvPr id="17" name="AutoShape 46"/>
            <p:cNvSpPr/>
            <p:nvPr/>
          </p:nvSpPr>
          <p:spPr>
            <a:xfrm>
              <a:off x="3683695" y="3969152"/>
              <a:ext cx="7463432" cy="828000"/>
            </a:xfrm>
            <a:prstGeom prst="roundRect">
              <a:avLst>
                <a:gd name="adj" fmla="val 50000"/>
              </a:avLst>
            </a:prstGeom>
            <a:grpFill/>
            <a:ln w="19050" cap="flat" cmpd="sng">
              <a:solidFill>
                <a:srgbClr val="C0C0C0"/>
              </a:solidFill>
              <a:prstDash val="solid"/>
              <a:round/>
              <a:headEnd type="none" w="med" len="med"/>
              <a:tailEnd type="none" w="med" len="med"/>
            </a:ln>
            <a:effectLst>
              <a:outerShdw dist="53882" dir="2699999" algn="ctr" rotWithShape="0">
                <a:srgbClr val="292929">
                  <a:alpha val="50000"/>
                </a:srgbClr>
              </a:outerShdw>
            </a:effectLst>
          </p:spPr>
          <p:txBody>
            <a:bodyPr wrap="none" anchor="ctr"/>
            <a:lstStyle/>
            <a:p>
              <a:endParaRPr lang="zh-CN" altLang="en-US" dirty="0">
                <a:solidFill>
                  <a:schemeClr val="accent2"/>
                </a:solidFill>
                <a:latin typeface="黑体" panose="02010609060101010101" pitchFamily="49" charset="-122"/>
                <a:ea typeface="黑体" panose="02010609060101010101" pitchFamily="49" charset="-122"/>
              </a:endParaRPr>
            </a:p>
          </p:txBody>
        </p:sp>
        <p:sp>
          <p:nvSpPr>
            <p:cNvPr id="18" name="Rectangle 47"/>
            <p:cNvSpPr/>
            <p:nvPr/>
          </p:nvSpPr>
          <p:spPr>
            <a:xfrm>
              <a:off x="4011730" y="4167709"/>
              <a:ext cx="6008029" cy="430887"/>
            </a:xfrm>
            <a:prstGeom prst="rect">
              <a:avLst/>
            </a:prstGeom>
            <a:grpFill/>
            <a:ln w="9525">
              <a:noFill/>
            </a:ln>
          </p:spPr>
          <p:txBody>
            <a:bodyPr wrap="square" anchor="t">
              <a:spAutoFit/>
            </a:bodyPr>
            <a:lstStyle/>
            <a:p>
              <a:pPr eaLnBrk="0" hangingPunct="0"/>
              <a:r>
                <a:rPr lang="zh-CN" altLang="en-US" sz="2200" b="1" dirty="0">
                  <a:solidFill>
                    <a:schemeClr val="accent2"/>
                  </a:solidFill>
                  <a:latin typeface="黑体" panose="02010609060101010101" pitchFamily="49" charset="-122"/>
                  <a:ea typeface="黑体" panose="02010609060101010101" pitchFamily="49" charset="-122"/>
                </a:rPr>
                <a:t>买受人：</a:t>
              </a:r>
              <a:r>
                <a:rPr lang="zh-CN" altLang="en-US" sz="2200" dirty="0">
                  <a:solidFill>
                    <a:schemeClr val="accent2"/>
                  </a:solidFill>
                  <a:latin typeface="黑体" panose="02010609060101010101" pitchFamily="49" charset="-122"/>
                  <a:ea typeface="黑体" panose="02010609060101010101" pitchFamily="49" charset="-122"/>
                </a:rPr>
                <a:t>以最高应价购得拍卖标的的竞买人</a:t>
              </a:r>
              <a:endParaRPr lang="zh-CN" altLang="en-US" sz="2200" dirty="0">
                <a:solidFill>
                  <a:schemeClr val="accent2"/>
                </a:solidFill>
                <a:latin typeface="黑体" panose="02010609060101010101" pitchFamily="49" charset="-122"/>
                <a:ea typeface="黑体" panose="02010609060101010101" pitchFamily="49" charset="-122"/>
              </a:endParaRPr>
            </a:p>
          </p:txBody>
        </p:sp>
        <p:sp>
          <p:nvSpPr>
            <p:cNvPr id="22" name="Oval 51"/>
            <p:cNvSpPr/>
            <p:nvPr/>
          </p:nvSpPr>
          <p:spPr>
            <a:xfrm>
              <a:off x="3607495" y="4268852"/>
              <a:ext cx="228600" cy="228600"/>
            </a:xfrm>
            <a:prstGeom prst="ellipse">
              <a:avLst/>
            </a:prstGeom>
            <a:solidFill>
              <a:schemeClr val="tx2">
                <a:lumMod val="60000"/>
                <a:lumOff val="40000"/>
              </a:schemeClr>
            </a:solidFill>
            <a:ln w="19050" cap="flat" cmpd="sng">
              <a:solidFill>
                <a:srgbClr val="FFFFFF"/>
              </a:solidFill>
              <a:prstDash val="solid"/>
              <a:round/>
              <a:headEnd type="none" w="med" len="med"/>
              <a:tailEnd type="none" w="med" len="med"/>
            </a:ln>
            <a:effectLst>
              <a:outerShdw dist="63500" dir="2212193" algn="ctr" rotWithShape="0">
                <a:schemeClr val="bg2">
                  <a:alpha val="50000"/>
                </a:schemeClr>
              </a:outerShdw>
            </a:effectLst>
          </p:spPr>
          <p:txBody>
            <a:bodyPr wrap="none" anchor="ctr"/>
            <a:lstStyle/>
            <a:p>
              <a:endParaRPr lang="zh-CN" altLang="en-US" dirty="0">
                <a:solidFill>
                  <a:schemeClr val="accent2"/>
                </a:solidFill>
                <a:latin typeface="黑体" panose="02010609060101010101" pitchFamily="49" charset="-122"/>
                <a:ea typeface="黑体" panose="02010609060101010101" pitchFamily="49" charset="-122"/>
              </a:endParaRPr>
            </a:p>
          </p:txBody>
        </p:sp>
      </p:grpSp>
      <p:grpSp>
        <p:nvGrpSpPr>
          <p:cNvPr id="56" name="组合 55"/>
          <p:cNvGrpSpPr/>
          <p:nvPr/>
        </p:nvGrpSpPr>
        <p:grpSpPr>
          <a:xfrm>
            <a:off x="3586609" y="4876970"/>
            <a:ext cx="7539632" cy="828000"/>
            <a:chOff x="3607495" y="4869160"/>
            <a:chExt cx="7539632" cy="828000"/>
          </a:xfrm>
          <a:solidFill>
            <a:schemeClr val="accent4">
              <a:lumMod val="20000"/>
              <a:lumOff val="80000"/>
            </a:schemeClr>
          </a:solidFill>
        </p:grpSpPr>
        <p:sp>
          <p:nvSpPr>
            <p:cNvPr id="19" name="AutoShape 48"/>
            <p:cNvSpPr/>
            <p:nvPr/>
          </p:nvSpPr>
          <p:spPr>
            <a:xfrm>
              <a:off x="3670995" y="4869160"/>
              <a:ext cx="7476132" cy="828000"/>
            </a:xfrm>
            <a:prstGeom prst="roundRect">
              <a:avLst>
                <a:gd name="adj" fmla="val 50000"/>
              </a:avLst>
            </a:prstGeom>
            <a:grpFill/>
            <a:ln w="19050" cap="flat" cmpd="sng">
              <a:solidFill>
                <a:srgbClr val="C0C0C0"/>
              </a:solidFill>
              <a:prstDash val="solid"/>
              <a:round/>
              <a:headEnd type="none" w="med" len="med"/>
              <a:tailEnd type="none" w="med" len="med"/>
            </a:ln>
            <a:effectLst>
              <a:outerShdw dist="53882" dir="2699999" algn="ctr" rotWithShape="0">
                <a:srgbClr val="292929">
                  <a:alpha val="50000"/>
                </a:srgbClr>
              </a:outerShdw>
            </a:effectLst>
          </p:spPr>
          <p:txBody>
            <a:bodyPr wrap="none" anchor="ctr"/>
            <a:lstStyle/>
            <a:p>
              <a:endParaRPr lang="zh-CN" altLang="en-US" dirty="0">
                <a:solidFill>
                  <a:schemeClr val="accent2"/>
                </a:solidFill>
                <a:latin typeface="黑体" panose="02010609060101010101" pitchFamily="49" charset="-122"/>
                <a:ea typeface="黑体" panose="02010609060101010101" pitchFamily="49" charset="-122"/>
              </a:endParaRPr>
            </a:p>
          </p:txBody>
        </p:sp>
        <p:sp>
          <p:nvSpPr>
            <p:cNvPr id="20" name="Rectangle 49"/>
            <p:cNvSpPr/>
            <p:nvPr/>
          </p:nvSpPr>
          <p:spPr>
            <a:xfrm>
              <a:off x="4058978" y="4898440"/>
              <a:ext cx="6956833" cy="769441"/>
            </a:xfrm>
            <a:prstGeom prst="rect">
              <a:avLst/>
            </a:prstGeom>
            <a:noFill/>
            <a:ln w="9525">
              <a:noFill/>
            </a:ln>
          </p:spPr>
          <p:txBody>
            <a:bodyPr wrap="square" anchor="t">
              <a:spAutoFit/>
            </a:bodyPr>
            <a:lstStyle/>
            <a:p>
              <a:pPr eaLnBrk="0" hangingPunct="0"/>
              <a:r>
                <a:rPr lang="zh-CN" altLang="en-US" sz="2200" b="1" dirty="0">
                  <a:solidFill>
                    <a:schemeClr val="accent2"/>
                  </a:solidFill>
                  <a:latin typeface="黑体" panose="02010609060101010101" pitchFamily="49" charset="-122"/>
                  <a:ea typeface="黑体" panose="02010609060101010101" pitchFamily="49" charset="-122"/>
                </a:rPr>
                <a:t>委托人：</a:t>
              </a:r>
              <a:r>
                <a:rPr lang="zh-CN" altLang="en-US" sz="2200" dirty="0">
                  <a:solidFill>
                    <a:schemeClr val="accent2"/>
                  </a:solidFill>
                  <a:latin typeface="黑体" panose="02010609060101010101" pitchFamily="49" charset="-122"/>
                  <a:ea typeface="黑体" panose="02010609060101010101" pitchFamily="49" charset="-122"/>
                </a:rPr>
                <a:t>委托拍卖公司拍卖物品或者财产权利的公民、法人或者其他组织。 </a:t>
              </a:r>
              <a:endParaRPr lang="zh-CN" altLang="en-US" sz="2200" dirty="0">
                <a:solidFill>
                  <a:schemeClr val="accent2"/>
                </a:solidFill>
                <a:latin typeface="黑体" panose="02010609060101010101" pitchFamily="49" charset="-122"/>
                <a:ea typeface="黑体" panose="02010609060101010101" pitchFamily="49" charset="-122"/>
              </a:endParaRPr>
            </a:p>
          </p:txBody>
        </p:sp>
        <p:sp>
          <p:nvSpPr>
            <p:cNvPr id="23" name="Oval 52"/>
            <p:cNvSpPr>
              <a:spLocks noChangeArrowheads="1"/>
            </p:cNvSpPr>
            <p:nvPr/>
          </p:nvSpPr>
          <p:spPr bwMode="gray">
            <a:xfrm>
              <a:off x="3607495" y="5168860"/>
              <a:ext cx="228600" cy="228600"/>
            </a:xfrm>
            <a:prstGeom prst="ellipse">
              <a:avLst/>
            </a:prstGeom>
            <a:solidFill>
              <a:schemeClr val="tx2">
                <a:lumMod val="60000"/>
                <a:lumOff val="40000"/>
              </a:schemeClr>
            </a:solidFill>
            <a:ln w="19050">
              <a:solidFill>
                <a:srgbClr val="FFFFFF"/>
              </a:solidFill>
              <a:round/>
            </a:ln>
            <a:effectLst>
              <a:outerShdw dist="63500" dir="2212194" algn="ctr" rotWithShape="0">
                <a:schemeClr val="bg2">
                  <a:alpha val="50000"/>
                </a:scheme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2400" i="0" u="none" strike="noStrike" kern="1200" cap="none" spc="0" normalizeH="0" baseline="0" noProof="0">
                <a:ln>
                  <a:noFill/>
                </a:ln>
                <a:solidFill>
                  <a:schemeClr val="accent2"/>
                </a:solidFill>
                <a:effectLst/>
                <a:uLnTx/>
                <a:uFillTx/>
                <a:latin typeface="黑体" panose="02010609060101010101" pitchFamily="49" charset="-122"/>
                <a:ea typeface="黑体" panose="02010609060101010101" pitchFamily="49" charset="-122"/>
              </a:endParaRPr>
            </a:p>
          </p:txBody>
        </p:sp>
      </p:grpSp>
      <p:grpSp>
        <p:nvGrpSpPr>
          <p:cNvPr id="58" name="组合 57"/>
          <p:cNvGrpSpPr/>
          <p:nvPr/>
        </p:nvGrpSpPr>
        <p:grpSpPr>
          <a:xfrm>
            <a:off x="3586609" y="5787252"/>
            <a:ext cx="7552332" cy="828000"/>
            <a:chOff x="3531295" y="5787252"/>
            <a:chExt cx="7552332" cy="828000"/>
          </a:xfrm>
          <a:solidFill>
            <a:schemeClr val="accent4">
              <a:lumMod val="20000"/>
              <a:lumOff val="80000"/>
            </a:schemeClr>
          </a:solidFill>
        </p:grpSpPr>
        <p:sp>
          <p:nvSpPr>
            <p:cNvPr id="24" name="AutoShape 53"/>
            <p:cNvSpPr/>
            <p:nvPr/>
          </p:nvSpPr>
          <p:spPr>
            <a:xfrm>
              <a:off x="3607495" y="5787252"/>
              <a:ext cx="7476132" cy="828000"/>
            </a:xfrm>
            <a:prstGeom prst="roundRect">
              <a:avLst>
                <a:gd name="adj" fmla="val 50000"/>
              </a:avLst>
            </a:prstGeom>
            <a:grpFill/>
            <a:ln w="19050" cap="flat" cmpd="sng">
              <a:solidFill>
                <a:srgbClr val="C0C0C0"/>
              </a:solidFill>
              <a:prstDash val="solid"/>
              <a:round/>
              <a:headEnd type="none" w="med" len="med"/>
              <a:tailEnd type="none" w="med" len="med"/>
            </a:ln>
            <a:effectLst>
              <a:outerShdw dist="53882" dir="2699999" algn="ctr" rotWithShape="0">
                <a:srgbClr val="292929">
                  <a:alpha val="50000"/>
                </a:srgbClr>
              </a:outerShdw>
            </a:effectLst>
          </p:spPr>
          <p:txBody>
            <a:bodyPr wrap="none" anchor="ctr"/>
            <a:lstStyle/>
            <a:p>
              <a:endParaRPr lang="zh-CN" altLang="en-US" dirty="0">
                <a:solidFill>
                  <a:schemeClr val="accent2"/>
                </a:solidFill>
                <a:latin typeface="黑体" panose="02010609060101010101" pitchFamily="49" charset="-122"/>
                <a:ea typeface="黑体" panose="02010609060101010101" pitchFamily="49" charset="-122"/>
              </a:endParaRPr>
            </a:p>
          </p:txBody>
        </p:sp>
        <p:sp>
          <p:nvSpPr>
            <p:cNvPr id="25" name="Rectangle 54"/>
            <p:cNvSpPr/>
            <p:nvPr/>
          </p:nvSpPr>
          <p:spPr>
            <a:xfrm>
              <a:off x="3995478" y="5985809"/>
              <a:ext cx="5019600" cy="430887"/>
            </a:xfrm>
            <a:prstGeom prst="rect">
              <a:avLst/>
            </a:prstGeom>
            <a:grpFill/>
            <a:ln w="9525">
              <a:noFill/>
            </a:ln>
          </p:spPr>
          <p:txBody>
            <a:bodyPr wrap="square" anchor="t">
              <a:spAutoFit/>
            </a:bodyPr>
            <a:lstStyle/>
            <a:p>
              <a:pPr eaLnBrk="0" hangingPunct="0"/>
              <a:r>
                <a:rPr lang="zh-CN" altLang="en-US" sz="2200" b="1" dirty="0">
                  <a:solidFill>
                    <a:schemeClr val="accent2"/>
                  </a:solidFill>
                  <a:latin typeface="黑体" panose="02010609060101010101" pitchFamily="49" charset="-122"/>
                  <a:ea typeface="黑体" panose="02010609060101010101" pitchFamily="49" charset="-122"/>
                </a:rPr>
                <a:t>拍卖人：</a:t>
              </a:r>
              <a:r>
                <a:rPr lang="zh-CN" altLang="en-US" sz="2200" dirty="0">
                  <a:solidFill>
                    <a:schemeClr val="accent2"/>
                  </a:solidFill>
                  <a:latin typeface="黑体" panose="02010609060101010101" pitchFamily="49" charset="-122"/>
                  <a:ea typeface="黑体" panose="02010609060101010101" pitchFamily="49" charset="-122"/>
                </a:rPr>
                <a:t>从事拍卖活动的企业法人。 </a:t>
              </a:r>
              <a:endParaRPr lang="zh-CN" altLang="en-US" sz="2200" dirty="0">
                <a:solidFill>
                  <a:schemeClr val="accent2"/>
                </a:solidFill>
                <a:latin typeface="黑体" panose="02010609060101010101" pitchFamily="49" charset="-122"/>
                <a:ea typeface="黑体" panose="02010609060101010101" pitchFamily="49" charset="-122"/>
              </a:endParaRPr>
            </a:p>
          </p:txBody>
        </p:sp>
        <p:sp>
          <p:nvSpPr>
            <p:cNvPr id="26" name="Oval 55"/>
            <p:cNvSpPr/>
            <p:nvPr/>
          </p:nvSpPr>
          <p:spPr>
            <a:xfrm>
              <a:off x="3531295" y="6086952"/>
              <a:ext cx="228600" cy="228600"/>
            </a:xfrm>
            <a:prstGeom prst="ellipse">
              <a:avLst/>
            </a:prstGeom>
            <a:solidFill>
              <a:schemeClr val="tx2">
                <a:lumMod val="60000"/>
                <a:lumOff val="40000"/>
              </a:schemeClr>
            </a:solidFill>
            <a:ln w="19050" cap="flat" cmpd="sng">
              <a:solidFill>
                <a:srgbClr val="FFFFFF"/>
              </a:solidFill>
              <a:prstDash val="solid"/>
              <a:round/>
              <a:headEnd type="none" w="med" len="med"/>
              <a:tailEnd type="none" w="med" len="med"/>
            </a:ln>
            <a:effectLst>
              <a:outerShdw dist="63500" dir="2212193" algn="ctr" rotWithShape="0">
                <a:schemeClr val="bg2">
                  <a:alpha val="50000"/>
                </a:schemeClr>
              </a:outerShdw>
            </a:effectLst>
          </p:spPr>
          <p:txBody>
            <a:bodyPr wrap="none" anchor="ctr"/>
            <a:lstStyle/>
            <a:p>
              <a:endParaRPr lang="zh-CN" altLang="en-US" dirty="0">
                <a:solidFill>
                  <a:schemeClr val="accent2"/>
                </a:solidFill>
                <a:latin typeface="黑体" panose="02010609060101010101" pitchFamily="49" charset="-122"/>
                <a:ea typeface="黑体" panose="02010609060101010101" pitchFamily="49" charset="-122"/>
              </a:endParaRPr>
            </a:p>
          </p:txBody>
        </p:sp>
      </p:grpSp>
      <p:grpSp>
        <p:nvGrpSpPr>
          <p:cNvPr id="60" name="组合 59"/>
          <p:cNvGrpSpPr/>
          <p:nvPr/>
        </p:nvGrpSpPr>
        <p:grpSpPr>
          <a:xfrm>
            <a:off x="927795" y="3698875"/>
            <a:ext cx="2319338" cy="2322513"/>
            <a:chOff x="927795" y="3698875"/>
            <a:chExt cx="2319338" cy="2322513"/>
          </a:xfrm>
        </p:grpSpPr>
        <p:sp>
          <p:nvSpPr>
            <p:cNvPr id="4" name="Oval 28"/>
            <p:cNvSpPr>
              <a:spLocks noChangeArrowheads="1"/>
            </p:cNvSpPr>
            <p:nvPr/>
          </p:nvSpPr>
          <p:spPr bwMode="gray">
            <a:xfrm>
              <a:off x="927795" y="3698875"/>
              <a:ext cx="2319338" cy="2322513"/>
            </a:xfrm>
            <a:prstGeom prst="ellipse">
              <a:avLst/>
            </a:prstGeom>
            <a:gradFill rotWithShape="1">
              <a:gsLst>
                <a:gs pos="0">
                  <a:schemeClr val="folHlink">
                    <a:gamma/>
                    <a:shade val="54118"/>
                    <a:invGamma/>
                  </a:schemeClr>
                </a:gs>
                <a:gs pos="50000">
                  <a:schemeClr val="folHlink"/>
                </a:gs>
                <a:gs pos="100000">
                  <a:schemeClr val="folHlink">
                    <a:gamma/>
                    <a:shade val="54118"/>
                    <a:invGamma/>
                  </a:schemeClr>
                </a:gs>
              </a:gsLst>
              <a:lin ang="18900000" scaled="1"/>
            </a:gradFill>
            <a:ln>
              <a:noFill/>
            </a:ln>
            <a:effectLst/>
            <a:extLst>
              <a:ext uri="{91240B29-F687-4F45-9708-019B960494DF}">
                <a14:hiddenLine xmlns:a14="http://schemas.microsoft.com/office/drawing/2010/main" w="38100">
                  <a:solidFill>
                    <a:schemeClr val="bg1"/>
                  </a:solidFill>
                  <a:rou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2400" b="0" i="0" u="none" strike="noStrike" kern="1200" cap="none" spc="0" normalizeH="0" baseline="0" noProof="0">
                <a:ln>
                  <a:noFill/>
                </a:ln>
                <a:solidFill>
                  <a:schemeClr val="tx1"/>
                </a:solidFill>
                <a:effectLst/>
                <a:uLnTx/>
                <a:uFillTx/>
                <a:latin typeface="Times New Roman" panose="02020603050405020304" charset="0"/>
                <a:ea typeface="宋体" panose="02010600030101010101" pitchFamily="2" charset="-122"/>
                <a:cs typeface="+mn-cs"/>
              </a:endParaRPr>
            </a:p>
          </p:txBody>
        </p:sp>
        <p:sp>
          <p:nvSpPr>
            <p:cNvPr id="5" name="Oval 29"/>
            <p:cNvSpPr>
              <a:spLocks noChangeArrowheads="1"/>
            </p:cNvSpPr>
            <p:nvPr/>
          </p:nvSpPr>
          <p:spPr bwMode="gray">
            <a:xfrm>
              <a:off x="927795" y="3698875"/>
              <a:ext cx="2319338" cy="2320925"/>
            </a:xfrm>
            <a:prstGeom prst="ellipse">
              <a:avLst/>
            </a:prstGeom>
            <a:solidFill>
              <a:srgbClr val="21A3D0"/>
            </a:solidFill>
            <a:ln>
              <a:noFill/>
            </a:ln>
            <a:effectLst/>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2400" b="0" i="0" u="none" strike="noStrike" kern="1200" cap="none" spc="0" normalizeH="0" baseline="0" noProof="0">
                <a:ln>
                  <a:noFill/>
                </a:ln>
                <a:solidFill>
                  <a:schemeClr val="tx1"/>
                </a:solidFill>
                <a:effectLst/>
                <a:uLnTx/>
                <a:uFillTx/>
                <a:latin typeface="Times New Roman" panose="02020603050405020304" charset="0"/>
                <a:ea typeface="宋体" panose="02010600030101010101" pitchFamily="2" charset="-122"/>
                <a:cs typeface="+mn-cs"/>
              </a:endParaRPr>
            </a:p>
          </p:txBody>
        </p:sp>
        <p:sp>
          <p:nvSpPr>
            <p:cNvPr id="6" name="Oval 30"/>
            <p:cNvSpPr/>
            <p:nvPr/>
          </p:nvSpPr>
          <p:spPr>
            <a:xfrm>
              <a:off x="1003995" y="3851275"/>
              <a:ext cx="2090738" cy="2089150"/>
            </a:xfrm>
            <a:prstGeom prst="ellipse">
              <a:avLst/>
            </a:prstGeom>
            <a:solidFill>
              <a:schemeClr val="tx1">
                <a:lumMod val="75000"/>
              </a:schemeClr>
            </a:solidFill>
            <a:ln w="38100">
              <a:noFill/>
            </a:ln>
          </p:spPr>
          <p:txBody>
            <a:bodyPr anchor="ctr">
              <a:spAutoFit/>
            </a:bodyPr>
            <a:lstStyle/>
            <a:p>
              <a:endParaRPr lang="zh-CN" altLang="en-US" dirty="0">
                <a:latin typeface="Times New Roman" panose="02020603050405020304" charset="0"/>
                <a:ea typeface="宋体" panose="02010600030101010101" pitchFamily="2" charset="-122"/>
              </a:endParaRPr>
            </a:p>
          </p:txBody>
        </p:sp>
        <p:sp>
          <p:nvSpPr>
            <p:cNvPr id="7" name="Oval 31"/>
            <p:cNvSpPr/>
            <p:nvPr/>
          </p:nvSpPr>
          <p:spPr>
            <a:xfrm>
              <a:off x="1003995" y="3851275"/>
              <a:ext cx="2025650" cy="2027238"/>
            </a:xfrm>
            <a:prstGeom prst="ellipse">
              <a:avLst/>
            </a:prstGeom>
            <a:gradFill rotWithShape="1">
              <a:gsLst>
                <a:gs pos="0">
                  <a:srgbClr val="636869"/>
                </a:gs>
                <a:gs pos="100000">
                  <a:srgbClr val="D6E1E2"/>
                </a:gs>
              </a:gsLst>
              <a:lin ang="5400000" scaled="1"/>
              <a:tileRect/>
            </a:gradFill>
            <a:ln w="9525">
              <a:noFill/>
            </a:ln>
          </p:spPr>
          <p:txBody>
            <a:bodyPr vert="eaVert" wrap="none" anchor="ctr"/>
            <a:lstStyle/>
            <a:p>
              <a:endParaRPr lang="zh-CN" altLang="en-US" dirty="0">
                <a:latin typeface="Times New Roman" panose="02020603050405020304" charset="0"/>
                <a:ea typeface="宋体" panose="02010600030101010101" pitchFamily="2" charset="-122"/>
              </a:endParaRPr>
            </a:p>
          </p:txBody>
        </p:sp>
        <p:sp>
          <p:nvSpPr>
            <p:cNvPr id="8" name="Oval 32"/>
            <p:cNvSpPr/>
            <p:nvPr/>
          </p:nvSpPr>
          <p:spPr>
            <a:xfrm>
              <a:off x="1003995" y="3851275"/>
              <a:ext cx="1978025" cy="1978025"/>
            </a:xfrm>
            <a:prstGeom prst="ellipse">
              <a:avLst/>
            </a:prstGeom>
            <a:gradFill rotWithShape="1">
              <a:gsLst>
                <a:gs pos="0">
                  <a:srgbClr val="D6E1E2">
                    <a:alpha val="0"/>
                  </a:srgbClr>
                </a:gs>
                <a:gs pos="100000">
                  <a:srgbClr val="F1F5F5"/>
                </a:gs>
              </a:gsLst>
              <a:lin ang="5400000" scaled="1"/>
              <a:tileRect/>
            </a:gradFill>
            <a:ln w="9525">
              <a:noFill/>
            </a:ln>
          </p:spPr>
          <p:txBody>
            <a:bodyPr vert="eaVert" wrap="none" anchor="ctr"/>
            <a:lstStyle/>
            <a:p>
              <a:endParaRPr lang="zh-CN" altLang="en-US" dirty="0">
                <a:latin typeface="Times New Roman" panose="02020603050405020304" charset="0"/>
                <a:ea typeface="宋体" panose="02010600030101010101" pitchFamily="2" charset="-122"/>
              </a:endParaRPr>
            </a:p>
          </p:txBody>
        </p:sp>
        <p:sp>
          <p:nvSpPr>
            <p:cNvPr id="9" name="Oval 33"/>
            <p:cNvSpPr/>
            <p:nvPr/>
          </p:nvSpPr>
          <p:spPr>
            <a:xfrm>
              <a:off x="1080195" y="3927475"/>
              <a:ext cx="1879600" cy="1847850"/>
            </a:xfrm>
            <a:prstGeom prst="ellipse">
              <a:avLst/>
            </a:prstGeom>
            <a:gradFill rotWithShape="1">
              <a:gsLst>
                <a:gs pos="0">
                  <a:srgbClr val="AAB2B3"/>
                </a:gs>
                <a:gs pos="100000">
                  <a:srgbClr val="D6E1E2">
                    <a:alpha val="48000"/>
                  </a:srgbClr>
                </a:gs>
              </a:gsLst>
              <a:lin ang="5400000" scaled="1"/>
              <a:tileRect/>
            </a:gradFill>
            <a:ln w="9525">
              <a:noFill/>
            </a:ln>
          </p:spPr>
          <p:txBody>
            <a:bodyPr vert="eaVert" wrap="none" anchor="ctr"/>
            <a:lstStyle/>
            <a:p>
              <a:pPr algn="ctr"/>
              <a:r>
                <a:rPr lang="zh-CN" altLang="en-US" sz="2800" dirty="0">
                  <a:solidFill>
                    <a:schemeClr val="accent2"/>
                  </a:solidFill>
                  <a:latin typeface="黑体" panose="02010609060101010101" pitchFamily="49" charset="-122"/>
                  <a:ea typeface="黑体" panose="02010609060101010101" pitchFamily="49" charset="-122"/>
                </a:rPr>
                <a:t>拍卖主体</a:t>
              </a:r>
              <a:endParaRPr lang="zh-CN" altLang="en-US" sz="2800" dirty="0">
                <a:solidFill>
                  <a:schemeClr val="accent2"/>
                </a:solidFill>
                <a:latin typeface="黑体" panose="02010609060101010101" pitchFamily="49" charset="-122"/>
                <a:ea typeface="黑体" panose="02010609060101010101" pitchFamily="49" charset="-122"/>
              </a:endParaRPr>
            </a:p>
          </p:txBody>
        </p:sp>
      </p:grpSp>
      <p:sp>
        <p:nvSpPr>
          <p:cNvPr id="10" name="Line 37"/>
          <p:cNvSpPr/>
          <p:nvPr/>
        </p:nvSpPr>
        <p:spPr>
          <a:xfrm flipV="1">
            <a:off x="2711797" y="3465048"/>
            <a:ext cx="362248" cy="396000"/>
          </a:xfrm>
          <a:prstGeom prst="line">
            <a:avLst/>
          </a:prstGeom>
          <a:ln w="12700" cap="rnd" cmpd="sng">
            <a:solidFill>
              <a:srgbClr val="003366"/>
            </a:solidFill>
            <a:prstDash val="sysDot"/>
            <a:round/>
            <a:headEnd type="none" w="med" len="med"/>
            <a:tailEnd type="none" w="med" len="med"/>
          </a:ln>
        </p:spPr>
      </p:sp>
      <p:sp>
        <p:nvSpPr>
          <p:cNvPr id="52" name="Line 37"/>
          <p:cNvSpPr/>
          <p:nvPr/>
        </p:nvSpPr>
        <p:spPr>
          <a:xfrm flipH="1" flipV="1">
            <a:off x="2769295" y="5805264"/>
            <a:ext cx="82550" cy="381000"/>
          </a:xfrm>
          <a:prstGeom prst="line">
            <a:avLst/>
          </a:prstGeom>
          <a:ln w="12700" cap="rnd" cmpd="sng">
            <a:solidFill>
              <a:srgbClr val="003366"/>
            </a:solidFill>
            <a:prstDash val="sysDot"/>
            <a:round/>
            <a:headEnd type="none" w="med" len="med"/>
            <a:tailEnd type="none" w="med" len="med"/>
          </a:ln>
        </p:spPr>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par>
                          <p:cTn id="8" fill="hold">
                            <p:stCondLst>
                              <p:cond delay="500"/>
                            </p:stCondLst>
                            <p:childTnLst>
                              <p:par>
                                <p:cTn id="9" presetID="12" presetClass="entr" presetSubtype="8" fill="hold" nodeType="afterEffect">
                                  <p:stCondLst>
                                    <p:cond delay="0"/>
                                  </p:stCondLst>
                                  <p:childTnLst>
                                    <p:set>
                                      <p:cBhvr>
                                        <p:cTn id="10" dur="1" fill="hold">
                                          <p:stCondLst>
                                            <p:cond delay="0"/>
                                          </p:stCondLst>
                                        </p:cTn>
                                        <p:tgtEl>
                                          <p:spTgt spid="60"/>
                                        </p:tgtEl>
                                        <p:attrNameLst>
                                          <p:attrName>style.visibility</p:attrName>
                                        </p:attrNameLst>
                                      </p:cBhvr>
                                      <p:to>
                                        <p:strVal val="visible"/>
                                      </p:to>
                                    </p:set>
                                    <p:anim calcmode="lin" valueType="num">
                                      <p:cBhvr additive="base">
                                        <p:cTn id="11" dur="500"/>
                                        <p:tgtEl>
                                          <p:spTgt spid="60"/>
                                        </p:tgtEl>
                                        <p:attrNameLst>
                                          <p:attrName>ppt_x</p:attrName>
                                        </p:attrNameLst>
                                      </p:cBhvr>
                                      <p:tavLst>
                                        <p:tav tm="0">
                                          <p:val>
                                            <p:strVal val="#ppt_x-#ppt_w*1.125000"/>
                                          </p:val>
                                        </p:tav>
                                        <p:tav tm="100000">
                                          <p:val>
                                            <p:strVal val="#ppt_x"/>
                                          </p:val>
                                        </p:tav>
                                      </p:tavLst>
                                    </p:anim>
                                    <p:animEffect transition="in" filter="wipe(right)">
                                      <p:cBhvr>
                                        <p:cTn id="12" dur="500"/>
                                        <p:tgtEl>
                                          <p:spTgt spid="60"/>
                                        </p:tgtEl>
                                      </p:cBhvr>
                                    </p:animEffect>
                                  </p:childTnLst>
                                </p:cTn>
                              </p:par>
                            </p:childTnLst>
                          </p:cTn>
                        </p:par>
                        <p:par>
                          <p:cTn id="13" fill="hold">
                            <p:stCondLst>
                              <p:cond delay="1000"/>
                            </p:stCondLst>
                            <p:childTnLst>
                              <p:par>
                                <p:cTn id="14" presetID="22" presetClass="entr" presetSubtype="8" fill="hold" nodeType="after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wipe(left)">
                                      <p:cBhvr>
                                        <p:cTn id="16" dur="500"/>
                                        <p:tgtEl>
                                          <p:spTgt spid="10"/>
                                        </p:tgtEl>
                                      </p:cBhvr>
                                    </p:animEffect>
                                  </p:childTnLst>
                                </p:cTn>
                              </p:par>
                            </p:childTnLst>
                          </p:cTn>
                        </p:par>
                        <p:par>
                          <p:cTn id="17" fill="hold">
                            <p:stCondLst>
                              <p:cond delay="1500"/>
                            </p:stCondLst>
                            <p:childTnLst>
                              <p:par>
                                <p:cTn id="18" presetID="22" presetClass="entr" presetSubtype="8" fill="hold" nodeType="after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wipe(left)">
                                      <p:cBhvr>
                                        <p:cTn id="20" dur="500"/>
                                        <p:tgtEl>
                                          <p:spTgt spid="11"/>
                                        </p:tgtEl>
                                      </p:cBhvr>
                                    </p:animEffect>
                                  </p:childTnLst>
                                </p:cTn>
                              </p:par>
                            </p:childTnLst>
                          </p:cTn>
                        </p:par>
                        <p:par>
                          <p:cTn id="21" fill="hold">
                            <p:stCondLst>
                              <p:cond delay="2000"/>
                            </p:stCondLst>
                            <p:childTnLst>
                              <p:par>
                                <p:cTn id="22" presetID="22" presetClass="entr" presetSubtype="8" fill="hold" nodeType="afterEffect">
                                  <p:stCondLst>
                                    <p:cond delay="0"/>
                                  </p:stCondLst>
                                  <p:childTnLst>
                                    <p:set>
                                      <p:cBhvr>
                                        <p:cTn id="23" dur="1" fill="hold">
                                          <p:stCondLst>
                                            <p:cond delay="0"/>
                                          </p:stCondLst>
                                        </p:cTn>
                                        <p:tgtEl>
                                          <p:spTgt spid="53"/>
                                        </p:tgtEl>
                                        <p:attrNameLst>
                                          <p:attrName>style.visibility</p:attrName>
                                        </p:attrNameLst>
                                      </p:cBhvr>
                                      <p:to>
                                        <p:strVal val="visible"/>
                                      </p:to>
                                    </p:set>
                                    <p:animEffect transition="in" filter="wipe(left)">
                                      <p:cBhvr>
                                        <p:cTn id="24" dur="500"/>
                                        <p:tgtEl>
                                          <p:spTgt spid="53"/>
                                        </p:tgtEl>
                                      </p:cBhvr>
                                    </p:animEffect>
                                  </p:childTnLst>
                                </p:cTn>
                              </p:par>
                            </p:childTnLst>
                          </p:cTn>
                        </p:par>
                        <p:par>
                          <p:cTn id="25" fill="hold">
                            <p:stCondLst>
                              <p:cond delay="2500"/>
                            </p:stCondLst>
                            <p:childTnLst>
                              <p:par>
                                <p:cTn id="26" presetID="22" presetClass="entr" presetSubtype="8" fill="hold" nodeType="after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wipe(left)">
                                      <p:cBhvr>
                                        <p:cTn id="28" dur="500"/>
                                        <p:tgtEl>
                                          <p:spTgt spid="12"/>
                                        </p:tgtEl>
                                      </p:cBhvr>
                                    </p:animEffect>
                                  </p:childTnLst>
                                </p:cTn>
                              </p:par>
                            </p:childTnLst>
                          </p:cTn>
                        </p:par>
                        <p:par>
                          <p:cTn id="29" fill="hold">
                            <p:stCondLst>
                              <p:cond delay="3000"/>
                            </p:stCondLst>
                            <p:childTnLst>
                              <p:par>
                                <p:cTn id="30" presetID="22" presetClass="entr" presetSubtype="8" fill="hold" nodeType="afterEffect">
                                  <p:stCondLst>
                                    <p:cond delay="0"/>
                                  </p:stCondLst>
                                  <p:childTnLst>
                                    <p:set>
                                      <p:cBhvr>
                                        <p:cTn id="31" dur="1" fill="hold">
                                          <p:stCondLst>
                                            <p:cond delay="0"/>
                                          </p:stCondLst>
                                        </p:cTn>
                                        <p:tgtEl>
                                          <p:spTgt spid="55"/>
                                        </p:tgtEl>
                                        <p:attrNameLst>
                                          <p:attrName>style.visibility</p:attrName>
                                        </p:attrNameLst>
                                      </p:cBhvr>
                                      <p:to>
                                        <p:strVal val="visible"/>
                                      </p:to>
                                    </p:set>
                                    <p:animEffect transition="in" filter="wipe(left)">
                                      <p:cBhvr>
                                        <p:cTn id="32" dur="500"/>
                                        <p:tgtEl>
                                          <p:spTgt spid="55"/>
                                        </p:tgtEl>
                                      </p:cBhvr>
                                    </p:animEffect>
                                  </p:childTnLst>
                                </p:cTn>
                              </p:par>
                            </p:childTnLst>
                          </p:cTn>
                        </p:par>
                        <p:par>
                          <p:cTn id="33" fill="hold">
                            <p:stCondLst>
                              <p:cond delay="3500"/>
                            </p:stCondLst>
                            <p:childTnLst>
                              <p:par>
                                <p:cTn id="34" presetID="22" presetClass="entr" presetSubtype="8" fill="hold" nodeType="after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wipe(left)">
                                      <p:cBhvr>
                                        <p:cTn id="36" dur="500"/>
                                        <p:tgtEl>
                                          <p:spTgt spid="13"/>
                                        </p:tgtEl>
                                      </p:cBhvr>
                                    </p:animEffect>
                                  </p:childTnLst>
                                </p:cTn>
                              </p:par>
                            </p:childTnLst>
                          </p:cTn>
                        </p:par>
                        <p:par>
                          <p:cTn id="37" fill="hold">
                            <p:stCondLst>
                              <p:cond delay="4000"/>
                            </p:stCondLst>
                            <p:childTnLst>
                              <p:par>
                                <p:cTn id="38" presetID="22" presetClass="entr" presetSubtype="8" fill="hold" nodeType="afterEffect">
                                  <p:stCondLst>
                                    <p:cond delay="0"/>
                                  </p:stCondLst>
                                  <p:childTnLst>
                                    <p:set>
                                      <p:cBhvr>
                                        <p:cTn id="39" dur="1" fill="hold">
                                          <p:stCondLst>
                                            <p:cond delay="0"/>
                                          </p:stCondLst>
                                        </p:cTn>
                                        <p:tgtEl>
                                          <p:spTgt spid="56"/>
                                        </p:tgtEl>
                                        <p:attrNameLst>
                                          <p:attrName>style.visibility</p:attrName>
                                        </p:attrNameLst>
                                      </p:cBhvr>
                                      <p:to>
                                        <p:strVal val="visible"/>
                                      </p:to>
                                    </p:set>
                                    <p:animEffect transition="in" filter="wipe(left)">
                                      <p:cBhvr>
                                        <p:cTn id="40" dur="500"/>
                                        <p:tgtEl>
                                          <p:spTgt spid="56"/>
                                        </p:tgtEl>
                                      </p:cBhvr>
                                    </p:animEffect>
                                  </p:childTnLst>
                                </p:cTn>
                              </p:par>
                            </p:childTnLst>
                          </p:cTn>
                        </p:par>
                        <p:par>
                          <p:cTn id="41" fill="hold">
                            <p:stCondLst>
                              <p:cond delay="4500"/>
                            </p:stCondLst>
                            <p:childTnLst>
                              <p:par>
                                <p:cTn id="42" presetID="22" presetClass="entr" presetSubtype="8" fill="hold" nodeType="afterEffect">
                                  <p:stCondLst>
                                    <p:cond delay="0"/>
                                  </p:stCondLst>
                                  <p:childTnLst>
                                    <p:set>
                                      <p:cBhvr>
                                        <p:cTn id="43" dur="1" fill="hold">
                                          <p:stCondLst>
                                            <p:cond delay="0"/>
                                          </p:stCondLst>
                                        </p:cTn>
                                        <p:tgtEl>
                                          <p:spTgt spid="52"/>
                                        </p:tgtEl>
                                        <p:attrNameLst>
                                          <p:attrName>style.visibility</p:attrName>
                                        </p:attrNameLst>
                                      </p:cBhvr>
                                      <p:to>
                                        <p:strVal val="visible"/>
                                      </p:to>
                                    </p:set>
                                    <p:animEffect transition="in" filter="wipe(left)">
                                      <p:cBhvr>
                                        <p:cTn id="44" dur="500"/>
                                        <p:tgtEl>
                                          <p:spTgt spid="52"/>
                                        </p:tgtEl>
                                      </p:cBhvr>
                                    </p:animEffect>
                                  </p:childTnLst>
                                </p:cTn>
                              </p:par>
                            </p:childTnLst>
                          </p:cTn>
                        </p:par>
                        <p:par>
                          <p:cTn id="45" fill="hold">
                            <p:stCondLst>
                              <p:cond delay="5000"/>
                            </p:stCondLst>
                            <p:childTnLst>
                              <p:par>
                                <p:cTn id="46" presetID="22" presetClass="entr" presetSubtype="8" fill="hold" nodeType="afterEffect">
                                  <p:stCondLst>
                                    <p:cond delay="0"/>
                                  </p:stCondLst>
                                  <p:childTnLst>
                                    <p:set>
                                      <p:cBhvr>
                                        <p:cTn id="47" dur="1" fill="hold">
                                          <p:stCondLst>
                                            <p:cond delay="0"/>
                                          </p:stCondLst>
                                        </p:cTn>
                                        <p:tgtEl>
                                          <p:spTgt spid="14"/>
                                        </p:tgtEl>
                                        <p:attrNameLst>
                                          <p:attrName>style.visibility</p:attrName>
                                        </p:attrNameLst>
                                      </p:cBhvr>
                                      <p:to>
                                        <p:strVal val="visible"/>
                                      </p:to>
                                    </p:set>
                                    <p:animEffect transition="in" filter="wipe(left)">
                                      <p:cBhvr>
                                        <p:cTn id="48" dur="500"/>
                                        <p:tgtEl>
                                          <p:spTgt spid="14"/>
                                        </p:tgtEl>
                                      </p:cBhvr>
                                    </p:animEffect>
                                  </p:childTnLst>
                                </p:cTn>
                              </p:par>
                            </p:childTnLst>
                          </p:cTn>
                        </p:par>
                        <p:par>
                          <p:cTn id="49" fill="hold">
                            <p:stCondLst>
                              <p:cond delay="5500"/>
                            </p:stCondLst>
                            <p:childTnLst>
                              <p:par>
                                <p:cTn id="50" presetID="22" presetClass="entr" presetSubtype="8" fill="hold" nodeType="afterEffect">
                                  <p:stCondLst>
                                    <p:cond delay="0"/>
                                  </p:stCondLst>
                                  <p:childTnLst>
                                    <p:set>
                                      <p:cBhvr>
                                        <p:cTn id="51" dur="1" fill="hold">
                                          <p:stCondLst>
                                            <p:cond delay="0"/>
                                          </p:stCondLst>
                                        </p:cTn>
                                        <p:tgtEl>
                                          <p:spTgt spid="58"/>
                                        </p:tgtEl>
                                        <p:attrNameLst>
                                          <p:attrName>style.visibility</p:attrName>
                                        </p:attrNameLst>
                                      </p:cBhvr>
                                      <p:to>
                                        <p:strVal val="visible"/>
                                      </p:to>
                                    </p:set>
                                    <p:animEffect transition="in" filter="wipe(left)">
                                      <p:cBhvr>
                                        <p:cTn id="52"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05474"/>
          <p:cNvSpPr>
            <a:spLocks noGrp="1"/>
          </p:cNvSpPr>
          <p:nvPr/>
        </p:nvSpPr>
        <p:spPr>
          <a:xfrm>
            <a:off x="1074447" y="1373865"/>
            <a:ext cx="6248070" cy="523220"/>
          </a:xfrm>
          <a:prstGeom prst="rect">
            <a:avLst/>
          </a:prstGeom>
          <a:noFill/>
          <a:ln w="9525">
            <a:noFill/>
          </a:ln>
        </p:spPr>
        <p:txBody>
          <a:bodyPr wrap="square">
            <a:spAutoFit/>
          </a:bodyPr>
          <a:lstStyle>
            <a:lvl1pPr marL="342900" lvl="0" indent="-342900" algn="l" defTabSz="914400" rtl="0" eaLnBrk="1" fontAlgn="base" latinLnBrk="0" hangingPunct="1">
              <a:lnSpc>
                <a:spcPct val="100000"/>
              </a:lnSpc>
              <a:spcBef>
                <a:spcPct val="20000"/>
              </a:spcBef>
              <a:spcAft>
                <a:spcPct val="0"/>
              </a:spcAft>
              <a:buChar char="•"/>
              <a:defRPr sz="3200" b="0" i="0" u="none" kern="1200" baseline="0">
                <a:solidFill>
                  <a:schemeClr val="tx1"/>
                </a:solidFill>
                <a:latin typeface="+mn-lt"/>
                <a:ea typeface="+mn-ea"/>
                <a:cs typeface="+mn-cs"/>
              </a:defRPr>
            </a:lvl1pPr>
            <a:lvl2pPr marL="742950" lvl="1" indent="-285750" algn="l" defTabSz="914400" rtl="0" eaLnBrk="1" fontAlgn="base" latinLnBrk="0" hangingPunct="1">
              <a:lnSpc>
                <a:spcPct val="100000"/>
              </a:lnSpc>
              <a:spcBef>
                <a:spcPct val="20000"/>
              </a:spcBef>
              <a:spcAft>
                <a:spcPct val="0"/>
              </a:spcAft>
              <a:buChar char="–"/>
              <a:defRPr sz="2800" b="0" i="0" u="none" kern="1200" baseline="0">
                <a:solidFill>
                  <a:schemeClr val="tx1"/>
                </a:solidFill>
                <a:latin typeface="+mn-lt"/>
                <a:ea typeface="+mn-ea"/>
                <a:cs typeface="+mn-cs"/>
              </a:defRPr>
            </a:lvl2pPr>
            <a:lvl3pPr marL="1143000" lvl="2" indent="-228600" algn="l" defTabSz="914400" rtl="0" eaLnBrk="1" fontAlgn="base" latinLnBrk="0" hangingPunct="1">
              <a:lnSpc>
                <a:spcPct val="100000"/>
              </a:lnSpc>
              <a:spcBef>
                <a:spcPct val="20000"/>
              </a:spcBef>
              <a:spcAft>
                <a:spcPct val="0"/>
              </a:spcAft>
              <a:buChar char="•"/>
              <a:defRPr sz="2400" b="0" i="0" u="none" kern="1200" baseline="0">
                <a:solidFill>
                  <a:schemeClr val="tx1"/>
                </a:solidFill>
                <a:latin typeface="+mn-lt"/>
                <a:ea typeface="+mn-ea"/>
                <a:cs typeface="+mn-cs"/>
              </a:defRPr>
            </a:lvl3pPr>
            <a:lvl4pPr marL="1600200" lvl="3" indent="-228600" algn="l" defTabSz="914400" rtl="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4pPr>
            <a:lvl5pPr marL="2057400" lvl="4" indent="-228600" algn="l" defTabSz="914400" rtl="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5pPr>
            <a:lvl6pPr marL="2514600" lvl="5" indent="-228600" algn="l" defTabSz="914400" rtl="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6pPr>
            <a:lvl7pPr marL="2971800" lvl="6" indent="-228600" algn="l" defTabSz="914400" rtl="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7pPr>
            <a:lvl8pPr marL="3429000" lvl="7" indent="-228600" algn="l" defTabSz="914400" rtl="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8pPr>
            <a:lvl9pPr marL="3886200" lvl="8" indent="-228600" algn="l" defTabSz="914400" rtl="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9pPr>
          </a:lstStyle>
          <a:p>
            <a:pPr marL="0" indent="612140">
              <a:spcBef>
                <a:spcPts val="0"/>
              </a:spcBef>
              <a:buNone/>
            </a:pPr>
            <a:r>
              <a:rPr lang="en-US" altLang="zh-CN" sz="2800" b="1" dirty="0">
                <a:solidFill>
                  <a:schemeClr val="accent2"/>
                </a:solidFill>
                <a:latin typeface="Arial" panose="020B0604020202020204" pitchFamily="34" charset="0"/>
                <a:ea typeface="黑体" panose="02010609060101010101" pitchFamily="49" charset="-122"/>
                <a:cs typeface="Arial" panose="020B0604020202020204" pitchFamily="34" charset="0"/>
              </a:rPr>
              <a:t>2</a:t>
            </a:r>
            <a:r>
              <a:rPr lang="zh-CN" altLang="en-US" sz="2800" b="1" dirty="0">
                <a:solidFill>
                  <a:schemeClr val="accent2"/>
                </a:solidFill>
                <a:latin typeface="黑体" panose="02010609060101010101" pitchFamily="49" charset="-122"/>
                <a:ea typeface="黑体" panose="02010609060101010101" pitchFamily="49" charset="-122"/>
              </a:rPr>
              <a:t>．网络拍卖的运作模式</a:t>
            </a:r>
            <a:endParaRPr lang="zh-CN" altLang="en-US" sz="2800" b="1" dirty="0">
              <a:solidFill>
                <a:schemeClr val="accent2"/>
              </a:solidFill>
              <a:latin typeface="黑体" panose="02010609060101010101" pitchFamily="49" charset="-122"/>
              <a:ea typeface="黑体" panose="02010609060101010101" pitchFamily="49" charset="-122"/>
            </a:endParaRPr>
          </a:p>
        </p:txBody>
      </p:sp>
      <p:grpSp>
        <p:nvGrpSpPr>
          <p:cNvPr id="4" name="组合 3"/>
          <p:cNvGrpSpPr/>
          <p:nvPr/>
        </p:nvGrpSpPr>
        <p:grpSpPr>
          <a:xfrm>
            <a:off x="6520186" y="2187503"/>
            <a:ext cx="4194000" cy="4193825"/>
            <a:chOff x="6592192" y="2512495"/>
            <a:chExt cx="3709987" cy="3706813"/>
          </a:xfrm>
        </p:grpSpPr>
        <p:sp>
          <p:nvSpPr>
            <p:cNvPr id="8" name="Oval 7"/>
            <p:cNvSpPr>
              <a:spLocks noChangeArrowheads="1"/>
            </p:cNvSpPr>
            <p:nvPr/>
          </p:nvSpPr>
          <p:spPr bwMode="auto">
            <a:xfrm>
              <a:off x="6592192" y="2512495"/>
              <a:ext cx="3709987" cy="3706813"/>
            </a:xfrm>
            <a:prstGeom prst="ellipse">
              <a:avLst/>
            </a:prstGeom>
            <a:solidFill>
              <a:schemeClr val="tx2"/>
            </a:solidFill>
            <a:ln>
              <a:noFill/>
            </a:ln>
            <a:effectLst>
              <a:outerShdw blurRad="50800" dist="38100" dir="5400000" algn="t" rotWithShape="0">
                <a:prstClr val="black">
                  <a:alpha val="40000"/>
                </a:prstClr>
              </a:outerShdw>
            </a:effectLst>
            <a:extLst>
              <a:ext uri="{91240B29-F687-4F45-9708-019B960494DF}">
                <a14:hiddenLine xmlns:a14="http://schemas.microsoft.com/office/drawing/2010/main" w="9525">
                  <a:solidFill>
                    <a:srgbClr val="000000"/>
                  </a:solidFill>
                  <a:round/>
                </a14:hiddenLine>
              </a:ext>
            </a:extLst>
          </p:spPr>
          <p:txBody>
            <a:bodyPr/>
            <a:lstStyle>
              <a:lvl1pPr>
                <a:spcBef>
                  <a:spcPct val="20000"/>
                </a:spcBef>
                <a:buChar char="•"/>
                <a:defRPr sz="2000">
                  <a:solidFill>
                    <a:schemeClr val="accent2"/>
                  </a:solidFill>
                  <a:latin typeface="Arial" panose="020B0604020202020204" pitchFamily="34" charset="0"/>
                  <a:ea typeface="微软雅黑" panose="020B0503020204020204" pitchFamily="34" charset="-122"/>
                </a:defRPr>
              </a:lvl1pPr>
              <a:lvl2pPr marL="742950" indent="-285750">
                <a:spcBef>
                  <a:spcPct val="20000"/>
                </a:spcBef>
                <a:buChar char="–"/>
                <a:defRPr sz="2000">
                  <a:solidFill>
                    <a:schemeClr val="accent2"/>
                  </a:solidFill>
                  <a:latin typeface="Arial" panose="020B0604020202020204" pitchFamily="34" charset="0"/>
                  <a:ea typeface="仿宋_GB2312" panose="02010609030101010101" pitchFamily="1"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FontTx/>
                <a:buNone/>
              </a:pPr>
              <a:endParaRPr lang="zh-CN" altLang="en-US" sz="1800">
                <a:solidFill>
                  <a:srgbClr val="F8F8F8"/>
                </a:solidFill>
                <a:ea typeface="宋体" panose="02010600030101010101" pitchFamily="2" charset="-122"/>
              </a:endParaRPr>
            </a:p>
          </p:txBody>
        </p:sp>
        <p:sp>
          <p:nvSpPr>
            <p:cNvPr id="12" name="TextBox 102"/>
            <p:cNvSpPr txBox="1">
              <a:spLocks noChangeArrowheads="1"/>
            </p:cNvSpPr>
            <p:nvPr/>
          </p:nvSpPr>
          <p:spPr bwMode="auto">
            <a:xfrm>
              <a:off x="6904382" y="2894070"/>
              <a:ext cx="3085607" cy="21100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2000">
                  <a:solidFill>
                    <a:schemeClr val="accent2"/>
                  </a:solidFill>
                  <a:latin typeface="Arial" panose="020B0604020202020204" pitchFamily="34" charset="0"/>
                  <a:ea typeface="微软雅黑" panose="020B0503020204020204" pitchFamily="34" charset="-122"/>
                </a:defRPr>
              </a:lvl1pPr>
              <a:lvl2pPr marL="742950" indent="-285750">
                <a:spcBef>
                  <a:spcPct val="20000"/>
                </a:spcBef>
                <a:buChar char="–"/>
                <a:defRPr sz="2000">
                  <a:solidFill>
                    <a:schemeClr val="accent2"/>
                  </a:solidFill>
                  <a:latin typeface="Arial" panose="020B0604020202020204" pitchFamily="34" charset="0"/>
                  <a:ea typeface="仿宋_GB2312" panose="02010609030101010101" pitchFamily="1"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lgn="ctr">
                <a:buNone/>
              </a:pPr>
              <a:r>
                <a:rPr lang="zh-CN" altLang="en-US" sz="2400" b="1" dirty="0">
                  <a:solidFill>
                    <a:srgbClr val="F8F8F8"/>
                  </a:solidFill>
                  <a:latin typeface="黑体" panose="02010609060101010101" pitchFamily="49" charset="-122"/>
                  <a:ea typeface="黑体" panose="02010609060101010101" pitchFamily="49" charset="-122"/>
                  <a:cs typeface="+mn-ea"/>
                  <a:sym typeface="宋体" panose="02010600030101010101" pitchFamily="2" charset="-122"/>
                </a:rPr>
                <a:t>网络拍卖最常见</a:t>
              </a:r>
              <a:endParaRPr lang="en-US" altLang="zh-CN" sz="2400" b="1" dirty="0">
                <a:solidFill>
                  <a:srgbClr val="F8F8F8"/>
                </a:solidFill>
                <a:latin typeface="黑体" panose="02010609060101010101" pitchFamily="49" charset="-122"/>
                <a:ea typeface="黑体" panose="02010609060101010101" pitchFamily="49" charset="-122"/>
                <a:cs typeface="+mn-ea"/>
                <a:sym typeface="宋体" panose="02010600030101010101" pitchFamily="2" charset="-122"/>
              </a:endParaRPr>
            </a:p>
            <a:p>
              <a:pPr algn="ctr">
                <a:buNone/>
              </a:pPr>
              <a:r>
                <a:rPr lang="zh-CN" altLang="en-US" sz="2400" b="1" dirty="0">
                  <a:solidFill>
                    <a:srgbClr val="F8F8F8"/>
                  </a:solidFill>
                  <a:latin typeface="黑体" panose="02010609060101010101" pitchFamily="49" charset="-122"/>
                  <a:ea typeface="黑体" panose="02010609060101010101" pitchFamily="49" charset="-122"/>
                  <a:cs typeface="+mn-ea"/>
                  <a:sym typeface="宋体" panose="02010600030101010101" pitchFamily="2" charset="-122"/>
                </a:rPr>
                <a:t>的方式为增价拍</a:t>
              </a:r>
              <a:endParaRPr lang="en-US" altLang="zh-CN" sz="2400" b="1" dirty="0">
                <a:solidFill>
                  <a:srgbClr val="F8F8F8"/>
                </a:solidFill>
                <a:latin typeface="黑体" panose="02010609060101010101" pitchFamily="49" charset="-122"/>
                <a:ea typeface="黑体" panose="02010609060101010101" pitchFamily="49" charset="-122"/>
                <a:cs typeface="+mn-ea"/>
                <a:sym typeface="宋体" panose="02010600030101010101" pitchFamily="2" charset="-122"/>
              </a:endParaRPr>
            </a:p>
            <a:p>
              <a:pPr lvl="0" algn="ctr">
                <a:spcBef>
                  <a:spcPts val="1000"/>
                </a:spcBef>
                <a:buClrTx/>
                <a:buSzTx/>
                <a:buNone/>
              </a:pPr>
              <a:r>
                <a:rPr lang="zh-CN" altLang="en-US" sz="2200" dirty="0">
                  <a:solidFill>
                    <a:srgbClr val="F8F8F8"/>
                  </a:solidFill>
                  <a:latin typeface="黑体" panose="02010609060101010101" pitchFamily="49" charset="-122"/>
                  <a:ea typeface="黑体" panose="02010609060101010101" pitchFamily="49" charset="-122"/>
                  <a:cs typeface="+mn-ea"/>
                  <a:sym typeface="宋体" panose="02010600030101010101" pitchFamily="2" charset="-122"/>
                </a:rPr>
                <a:t>拍卖商品的数量为</a:t>
              </a:r>
              <a:r>
                <a:rPr lang="en-US" altLang="zh-CN" sz="2200" dirty="0">
                  <a:solidFill>
                    <a:srgbClr val="F8F8F8"/>
                  </a:solidFill>
                  <a:ea typeface="黑体" panose="02010609060101010101" pitchFamily="49" charset="-122"/>
                  <a:cs typeface="Arial" panose="020B0604020202020204" pitchFamily="34" charset="0"/>
                  <a:sym typeface="宋体" panose="02010600030101010101" pitchFamily="2" charset="-122"/>
                </a:rPr>
                <a:t>1</a:t>
              </a:r>
              <a:r>
                <a:rPr lang="zh-CN" altLang="en-US" sz="2200" dirty="0">
                  <a:solidFill>
                    <a:srgbClr val="F8F8F8"/>
                  </a:solidFill>
                  <a:latin typeface="黑体" panose="02010609060101010101" pitchFamily="49" charset="-122"/>
                  <a:ea typeface="黑体" panose="02010609060101010101" pitchFamily="49" charset="-122"/>
                  <a:cs typeface="+mn-ea"/>
                  <a:sym typeface="宋体" panose="02010600030101010101" pitchFamily="2" charset="-122"/>
                </a:rPr>
                <a:t>，拍卖价格由低到高自由竞价，拍卖结束时，出价最高者获得拍卖的商品。</a:t>
              </a:r>
              <a:endParaRPr lang="en-US" altLang="zh-CN" sz="2200" dirty="0">
                <a:solidFill>
                  <a:srgbClr val="F8F8F8"/>
                </a:solidFill>
                <a:latin typeface="黑体" panose="02010609060101010101" pitchFamily="49" charset="-122"/>
                <a:ea typeface="黑体" panose="02010609060101010101" pitchFamily="49" charset="-122"/>
                <a:cs typeface="+mn-ea"/>
                <a:sym typeface="宋体" panose="02010600030101010101" pitchFamily="2" charset="-122"/>
              </a:endParaRPr>
            </a:p>
          </p:txBody>
        </p:sp>
      </p:grpSp>
      <p:grpSp>
        <p:nvGrpSpPr>
          <p:cNvPr id="3" name="组合 2"/>
          <p:cNvGrpSpPr/>
          <p:nvPr/>
        </p:nvGrpSpPr>
        <p:grpSpPr>
          <a:xfrm>
            <a:off x="1489869" y="2186772"/>
            <a:ext cx="4194000" cy="4193825"/>
            <a:chOff x="1561877" y="2512495"/>
            <a:chExt cx="3709987" cy="3706812"/>
          </a:xfrm>
        </p:grpSpPr>
        <p:sp>
          <p:nvSpPr>
            <p:cNvPr id="7" name="Oval 6"/>
            <p:cNvSpPr>
              <a:spLocks noChangeArrowheads="1"/>
            </p:cNvSpPr>
            <p:nvPr/>
          </p:nvSpPr>
          <p:spPr bwMode="auto">
            <a:xfrm>
              <a:off x="1561877" y="2512495"/>
              <a:ext cx="3709987" cy="3706812"/>
            </a:xfrm>
            <a:prstGeom prst="ellipse">
              <a:avLst/>
            </a:prstGeom>
            <a:solidFill>
              <a:schemeClr val="bg1"/>
            </a:solidFill>
            <a:ln>
              <a:noFill/>
            </a:ln>
            <a:effectLst>
              <a:outerShdw blurRad="50800" dist="38100" dir="5400000" algn="t" rotWithShape="0">
                <a:prstClr val="black">
                  <a:alpha val="40000"/>
                </a:prstClr>
              </a:outerShdw>
            </a:effectLst>
            <a:extLst>
              <a:ext uri="{91240B29-F687-4F45-9708-019B960494DF}">
                <a14:hiddenLine xmlns:a14="http://schemas.microsoft.com/office/drawing/2010/main" w="9525">
                  <a:solidFill>
                    <a:srgbClr val="000000"/>
                  </a:solidFill>
                  <a:round/>
                </a14:hiddenLine>
              </a:ext>
            </a:extLst>
          </p:spPr>
          <p:txBody>
            <a:bodyPr/>
            <a:lstStyle>
              <a:lvl1pPr>
                <a:spcBef>
                  <a:spcPct val="20000"/>
                </a:spcBef>
                <a:buChar char="•"/>
                <a:defRPr sz="2000">
                  <a:solidFill>
                    <a:schemeClr val="accent2"/>
                  </a:solidFill>
                  <a:latin typeface="Arial" panose="020B0604020202020204" pitchFamily="34" charset="0"/>
                  <a:ea typeface="微软雅黑" panose="020B0503020204020204" pitchFamily="34" charset="-122"/>
                </a:defRPr>
              </a:lvl1pPr>
              <a:lvl2pPr marL="742950" indent="-285750">
                <a:spcBef>
                  <a:spcPct val="20000"/>
                </a:spcBef>
                <a:buChar char="–"/>
                <a:defRPr sz="2000">
                  <a:solidFill>
                    <a:schemeClr val="accent2"/>
                  </a:solidFill>
                  <a:latin typeface="Arial" panose="020B0604020202020204" pitchFamily="34" charset="0"/>
                  <a:ea typeface="仿宋_GB2312" panose="02010609030101010101" pitchFamily="1"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FontTx/>
                <a:buNone/>
              </a:pPr>
              <a:endParaRPr lang="zh-CN" altLang="en-US" sz="1800">
                <a:solidFill>
                  <a:schemeClr val="tx1"/>
                </a:solidFill>
                <a:ea typeface="宋体" panose="02010600030101010101" pitchFamily="2" charset="-122"/>
              </a:endParaRPr>
            </a:p>
          </p:txBody>
        </p:sp>
        <p:sp>
          <p:nvSpPr>
            <p:cNvPr id="14" name="TextBox 104"/>
            <p:cNvSpPr txBox="1">
              <a:spLocks noChangeArrowheads="1"/>
            </p:cNvSpPr>
            <p:nvPr/>
          </p:nvSpPr>
          <p:spPr bwMode="auto">
            <a:xfrm>
              <a:off x="1840949" y="2894716"/>
              <a:ext cx="3273300" cy="2806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2000">
                  <a:solidFill>
                    <a:schemeClr val="accent2"/>
                  </a:solidFill>
                  <a:latin typeface="Arial" panose="020B0604020202020204" pitchFamily="34" charset="0"/>
                  <a:ea typeface="微软雅黑" panose="020B0503020204020204" pitchFamily="34" charset="-122"/>
                </a:defRPr>
              </a:lvl1pPr>
              <a:lvl2pPr marL="742950" indent="-285750">
                <a:spcBef>
                  <a:spcPct val="20000"/>
                </a:spcBef>
                <a:buChar char="–"/>
                <a:defRPr sz="2000">
                  <a:solidFill>
                    <a:schemeClr val="accent2"/>
                  </a:solidFill>
                  <a:latin typeface="Arial" panose="020B0604020202020204" pitchFamily="34" charset="0"/>
                  <a:ea typeface="仿宋_GB2312" panose="02010609030101010101" pitchFamily="1"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lgn="ctr" eaLnBrk="1" hangingPunct="1">
                <a:spcBef>
                  <a:spcPts val="500"/>
                </a:spcBef>
                <a:buNone/>
              </a:pPr>
              <a:r>
                <a:rPr lang="zh-CN" altLang="en-US" sz="2400" b="1" dirty="0">
                  <a:solidFill>
                    <a:srgbClr val="F8F8F8"/>
                  </a:solidFill>
                  <a:latin typeface="黑体" panose="02010609060101010101" pitchFamily="49" charset="-122"/>
                  <a:ea typeface="黑体" panose="02010609060101010101" pitchFamily="49" charset="-122"/>
                  <a:cs typeface="+mn-ea"/>
                  <a:sym typeface="Arial" panose="020B0604020202020204" pitchFamily="34" charset="0"/>
                </a:rPr>
                <a:t>网络拍卖的</a:t>
              </a:r>
              <a:endParaRPr lang="en-US" altLang="zh-CN" sz="2400" b="1" dirty="0">
                <a:solidFill>
                  <a:srgbClr val="F8F8F8"/>
                </a:solidFill>
                <a:latin typeface="黑体" panose="02010609060101010101" pitchFamily="49" charset="-122"/>
                <a:ea typeface="黑体" panose="02010609060101010101" pitchFamily="49" charset="-122"/>
                <a:cs typeface="+mn-ea"/>
                <a:sym typeface="Arial" panose="020B0604020202020204" pitchFamily="34" charset="0"/>
              </a:endParaRPr>
            </a:p>
            <a:p>
              <a:pPr algn="ctr" eaLnBrk="1" hangingPunct="1">
                <a:spcBef>
                  <a:spcPts val="500"/>
                </a:spcBef>
                <a:buNone/>
              </a:pPr>
              <a:r>
                <a:rPr lang="zh-CN" altLang="en-US" sz="2400" b="1" dirty="0">
                  <a:solidFill>
                    <a:srgbClr val="F8F8F8"/>
                  </a:solidFill>
                  <a:latin typeface="黑体" panose="02010609060101010101" pitchFamily="49" charset="-122"/>
                  <a:ea typeface="黑体" panose="02010609060101010101" pitchFamily="49" charset="-122"/>
                  <a:cs typeface="+mn-ea"/>
                  <a:sym typeface="Arial" panose="020B0604020202020204" pitchFamily="34" charset="0"/>
                </a:rPr>
                <a:t>基本运作模式</a:t>
              </a:r>
              <a:endParaRPr lang="en-US" altLang="zh-CN" sz="2400" b="1" dirty="0">
                <a:solidFill>
                  <a:srgbClr val="F8F8F8"/>
                </a:solidFill>
                <a:latin typeface="黑体" panose="02010609060101010101" pitchFamily="49" charset="-122"/>
                <a:ea typeface="黑体" panose="02010609060101010101" pitchFamily="49" charset="-122"/>
                <a:cs typeface="+mn-ea"/>
                <a:sym typeface="Arial" panose="020B0604020202020204" pitchFamily="34" charset="0"/>
              </a:endParaRPr>
            </a:p>
            <a:p>
              <a:pPr algn="ctr" eaLnBrk="1" latinLnBrk="0" hangingPunct="1">
                <a:lnSpc>
                  <a:spcPct val="100000"/>
                </a:lnSpc>
                <a:spcBef>
                  <a:spcPts val="500"/>
                </a:spcBef>
                <a:buNone/>
              </a:pPr>
              <a:r>
                <a:rPr lang="zh-CN" altLang="en-US" sz="2400" dirty="0">
                  <a:solidFill>
                    <a:srgbClr val="F8F8F8"/>
                  </a:solidFill>
                  <a:latin typeface="黑体" panose="02010609060101010101" pitchFamily="49" charset="-122"/>
                  <a:ea typeface="黑体" panose="02010609060101010101" pitchFamily="49" charset="-122"/>
                  <a:cs typeface="+mn-ea"/>
                  <a:sym typeface="Arial" panose="020B0604020202020204" pitchFamily="34" charset="0"/>
                </a:rPr>
                <a:t>卖家在拍卖网站上展示欲出售物品的图片等资料供买家挑选，买家可以随时登录拍卖网站挑选自己想购买的物品，出价竞标，实时查看整个拍卖过程。</a:t>
              </a:r>
              <a:endParaRPr lang="en-US" altLang="zh-CN" sz="2400" dirty="0">
                <a:solidFill>
                  <a:srgbClr val="F8F8F8"/>
                </a:solidFill>
                <a:latin typeface="黑体" panose="02010609060101010101" pitchFamily="49" charset="-122"/>
                <a:ea typeface="黑体" panose="02010609060101010101" pitchFamily="49" charset="-122"/>
                <a:cs typeface="+mn-ea"/>
                <a:sym typeface="Arial" panose="020B0604020202020204" pitchFamily="34" charset="0"/>
              </a:endParaRPr>
            </a:p>
          </p:txBody>
        </p:sp>
      </p:gr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6" presetClass="entr" presetSubtype="0"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580">
                                          <p:stCondLst>
                                            <p:cond delay="0"/>
                                          </p:stCondLst>
                                        </p:cTn>
                                        <p:tgtEl>
                                          <p:spTgt spid="3"/>
                                        </p:tgtEl>
                                      </p:cBhvr>
                                    </p:animEffect>
                                    <p:anim calcmode="lin" valueType="num">
                                      <p:cBhvr>
                                        <p:cTn id="14"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15"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6"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7"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8"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9" dur="26">
                                          <p:stCondLst>
                                            <p:cond delay="650"/>
                                          </p:stCondLst>
                                        </p:cTn>
                                        <p:tgtEl>
                                          <p:spTgt spid="3"/>
                                        </p:tgtEl>
                                      </p:cBhvr>
                                      <p:to x="100000" y="60000"/>
                                    </p:animScale>
                                    <p:animScale>
                                      <p:cBhvr>
                                        <p:cTn id="20" dur="166" decel="50000">
                                          <p:stCondLst>
                                            <p:cond delay="676"/>
                                          </p:stCondLst>
                                        </p:cTn>
                                        <p:tgtEl>
                                          <p:spTgt spid="3"/>
                                        </p:tgtEl>
                                      </p:cBhvr>
                                      <p:to x="100000" y="100000"/>
                                    </p:animScale>
                                    <p:animScale>
                                      <p:cBhvr>
                                        <p:cTn id="21" dur="26">
                                          <p:stCondLst>
                                            <p:cond delay="1312"/>
                                          </p:stCondLst>
                                        </p:cTn>
                                        <p:tgtEl>
                                          <p:spTgt spid="3"/>
                                        </p:tgtEl>
                                      </p:cBhvr>
                                      <p:to x="100000" y="80000"/>
                                    </p:animScale>
                                    <p:animScale>
                                      <p:cBhvr>
                                        <p:cTn id="22" dur="166" decel="50000">
                                          <p:stCondLst>
                                            <p:cond delay="1338"/>
                                          </p:stCondLst>
                                        </p:cTn>
                                        <p:tgtEl>
                                          <p:spTgt spid="3"/>
                                        </p:tgtEl>
                                      </p:cBhvr>
                                      <p:to x="100000" y="100000"/>
                                    </p:animScale>
                                    <p:animScale>
                                      <p:cBhvr>
                                        <p:cTn id="23" dur="26">
                                          <p:stCondLst>
                                            <p:cond delay="1642"/>
                                          </p:stCondLst>
                                        </p:cTn>
                                        <p:tgtEl>
                                          <p:spTgt spid="3"/>
                                        </p:tgtEl>
                                      </p:cBhvr>
                                      <p:to x="100000" y="90000"/>
                                    </p:animScale>
                                    <p:animScale>
                                      <p:cBhvr>
                                        <p:cTn id="24" dur="166" decel="50000">
                                          <p:stCondLst>
                                            <p:cond delay="1668"/>
                                          </p:stCondLst>
                                        </p:cTn>
                                        <p:tgtEl>
                                          <p:spTgt spid="3"/>
                                        </p:tgtEl>
                                      </p:cBhvr>
                                      <p:to x="100000" y="100000"/>
                                    </p:animScale>
                                    <p:animScale>
                                      <p:cBhvr>
                                        <p:cTn id="25" dur="26">
                                          <p:stCondLst>
                                            <p:cond delay="1808"/>
                                          </p:stCondLst>
                                        </p:cTn>
                                        <p:tgtEl>
                                          <p:spTgt spid="3"/>
                                        </p:tgtEl>
                                      </p:cBhvr>
                                      <p:to x="100000" y="95000"/>
                                    </p:animScale>
                                    <p:animScale>
                                      <p:cBhvr>
                                        <p:cTn id="26" dur="166" decel="50000">
                                          <p:stCondLst>
                                            <p:cond delay="1834"/>
                                          </p:stCondLst>
                                        </p:cTn>
                                        <p:tgtEl>
                                          <p:spTgt spid="3"/>
                                        </p:tgtEl>
                                      </p:cBhvr>
                                      <p:to x="100000" y="100000"/>
                                    </p:animScale>
                                  </p:childTnLst>
                                </p:cTn>
                              </p:par>
                            </p:childTnLst>
                          </p:cTn>
                        </p:par>
                        <p:par>
                          <p:cTn id="27" fill="hold">
                            <p:stCondLst>
                              <p:cond delay="3000"/>
                            </p:stCondLst>
                            <p:childTnLst>
                              <p:par>
                                <p:cTn id="28" presetID="26" presetClass="entr" presetSubtype="0" fill="hold" nodeType="afterEffect">
                                  <p:stCondLst>
                                    <p:cond delay="0"/>
                                  </p:stCondLst>
                                  <p:childTnLst>
                                    <p:set>
                                      <p:cBhvr>
                                        <p:cTn id="29" dur="1" fill="hold">
                                          <p:stCondLst>
                                            <p:cond delay="0"/>
                                          </p:stCondLst>
                                        </p:cTn>
                                        <p:tgtEl>
                                          <p:spTgt spid="4"/>
                                        </p:tgtEl>
                                        <p:attrNameLst>
                                          <p:attrName>style.visibility</p:attrName>
                                        </p:attrNameLst>
                                      </p:cBhvr>
                                      <p:to>
                                        <p:strVal val="visible"/>
                                      </p:to>
                                    </p:set>
                                    <p:animEffect transition="in" filter="wipe(down)">
                                      <p:cBhvr>
                                        <p:cTn id="30" dur="580">
                                          <p:stCondLst>
                                            <p:cond delay="0"/>
                                          </p:stCondLst>
                                        </p:cTn>
                                        <p:tgtEl>
                                          <p:spTgt spid="4"/>
                                        </p:tgtEl>
                                      </p:cBhvr>
                                    </p:animEffect>
                                    <p:anim calcmode="lin" valueType="num">
                                      <p:cBhvr>
                                        <p:cTn id="31"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32"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33"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34"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35"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36" dur="26">
                                          <p:stCondLst>
                                            <p:cond delay="650"/>
                                          </p:stCondLst>
                                        </p:cTn>
                                        <p:tgtEl>
                                          <p:spTgt spid="4"/>
                                        </p:tgtEl>
                                      </p:cBhvr>
                                      <p:to x="100000" y="60000"/>
                                    </p:animScale>
                                    <p:animScale>
                                      <p:cBhvr>
                                        <p:cTn id="37" dur="166" decel="50000">
                                          <p:stCondLst>
                                            <p:cond delay="676"/>
                                          </p:stCondLst>
                                        </p:cTn>
                                        <p:tgtEl>
                                          <p:spTgt spid="4"/>
                                        </p:tgtEl>
                                      </p:cBhvr>
                                      <p:to x="100000" y="100000"/>
                                    </p:animScale>
                                    <p:animScale>
                                      <p:cBhvr>
                                        <p:cTn id="38" dur="26">
                                          <p:stCondLst>
                                            <p:cond delay="1312"/>
                                          </p:stCondLst>
                                        </p:cTn>
                                        <p:tgtEl>
                                          <p:spTgt spid="4"/>
                                        </p:tgtEl>
                                      </p:cBhvr>
                                      <p:to x="100000" y="80000"/>
                                    </p:animScale>
                                    <p:animScale>
                                      <p:cBhvr>
                                        <p:cTn id="39" dur="166" decel="50000">
                                          <p:stCondLst>
                                            <p:cond delay="1338"/>
                                          </p:stCondLst>
                                        </p:cTn>
                                        <p:tgtEl>
                                          <p:spTgt spid="4"/>
                                        </p:tgtEl>
                                      </p:cBhvr>
                                      <p:to x="100000" y="100000"/>
                                    </p:animScale>
                                    <p:animScale>
                                      <p:cBhvr>
                                        <p:cTn id="40" dur="26">
                                          <p:stCondLst>
                                            <p:cond delay="1642"/>
                                          </p:stCondLst>
                                        </p:cTn>
                                        <p:tgtEl>
                                          <p:spTgt spid="4"/>
                                        </p:tgtEl>
                                      </p:cBhvr>
                                      <p:to x="100000" y="90000"/>
                                    </p:animScale>
                                    <p:animScale>
                                      <p:cBhvr>
                                        <p:cTn id="41" dur="166" decel="50000">
                                          <p:stCondLst>
                                            <p:cond delay="1668"/>
                                          </p:stCondLst>
                                        </p:cTn>
                                        <p:tgtEl>
                                          <p:spTgt spid="4"/>
                                        </p:tgtEl>
                                      </p:cBhvr>
                                      <p:to x="100000" y="100000"/>
                                    </p:animScale>
                                    <p:animScale>
                                      <p:cBhvr>
                                        <p:cTn id="42" dur="26">
                                          <p:stCondLst>
                                            <p:cond delay="1808"/>
                                          </p:stCondLst>
                                        </p:cTn>
                                        <p:tgtEl>
                                          <p:spTgt spid="4"/>
                                        </p:tgtEl>
                                      </p:cBhvr>
                                      <p:to x="100000" y="95000"/>
                                    </p:animScale>
                                    <p:animScale>
                                      <p:cBhvr>
                                        <p:cTn id="43" dur="166" decel="50000">
                                          <p:stCondLst>
                                            <p:cond delay="1834"/>
                                          </p:stCondLst>
                                        </p:cTn>
                                        <p:tgtEl>
                                          <p:spTgt spid="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683684" y="1117790"/>
            <a:ext cx="10829394" cy="5454314"/>
          </a:xfrm>
          <a:prstGeom prst="rect">
            <a:avLst/>
          </a:prstGeom>
          <a:noFill/>
        </p:spPr>
        <p:txBody>
          <a:bodyPr wrap="square" rtlCol="0" anchor="t">
            <a:spAutoFit/>
          </a:bodyPr>
          <a:lstStyle/>
          <a:p>
            <a:pPr indent="612140" algn="just" eaLnBrk="1" hangingPunct="1">
              <a:spcBef>
                <a:spcPts val="500"/>
              </a:spcBef>
            </a:pPr>
            <a:r>
              <a:rPr lang="zh-CN" altLang="en-US" sz="2800" b="1" dirty="0">
                <a:solidFill>
                  <a:schemeClr val="accent2"/>
                </a:solidFill>
                <a:latin typeface="+mj-lt"/>
                <a:ea typeface="黑体" panose="02010609060101010101" pitchFamily="49" charset="-122"/>
                <a:cs typeface="Times New Roman" panose="02020603050405020304" charset="0"/>
              </a:rPr>
              <a:t>平台式拍卖网站</a:t>
            </a:r>
            <a:endParaRPr lang="zh-CN" altLang="en-US" sz="2800" b="1" dirty="0">
              <a:solidFill>
                <a:schemeClr val="accent2"/>
              </a:solidFill>
              <a:latin typeface="+mj-lt"/>
              <a:ea typeface="黑体" panose="02010609060101010101" pitchFamily="49" charset="-122"/>
              <a:cs typeface="Times New Roman" panose="02020603050405020304" charset="0"/>
            </a:endParaRPr>
          </a:p>
          <a:p>
            <a:pPr indent="612140" algn="just" eaLnBrk="1" hangingPunct="1">
              <a:lnSpc>
                <a:spcPct val="120000"/>
              </a:lnSpc>
              <a:spcBef>
                <a:spcPts val="500"/>
              </a:spcBef>
            </a:pPr>
            <a:r>
              <a:rPr lang="zh-CN" altLang="en-US" sz="2400" dirty="0">
                <a:solidFill>
                  <a:schemeClr val="accent2"/>
                </a:solidFill>
                <a:latin typeface="+mj-lt"/>
                <a:ea typeface="黑体" panose="02010609060101010101" pitchFamily="49" charset="-122"/>
                <a:cs typeface="Times New Roman" panose="02020603050405020304" charset="0"/>
              </a:rPr>
              <a:t>淘宝网站既可以是店铺平台也可以是平台式拍卖平台，淘宝网的拍卖平台主要包括：</a:t>
            </a:r>
            <a:endParaRPr lang="zh-CN" altLang="en-US" sz="2400" dirty="0">
              <a:solidFill>
                <a:schemeClr val="accent2"/>
              </a:solidFill>
              <a:latin typeface="+mj-lt"/>
              <a:ea typeface="黑体" panose="02010609060101010101" pitchFamily="49" charset="-122"/>
              <a:cs typeface="Times New Roman" panose="02020603050405020304" charset="0"/>
            </a:endParaRPr>
          </a:p>
          <a:p>
            <a:pPr indent="612140" algn="just" eaLnBrk="1" hangingPunct="1">
              <a:spcBef>
                <a:spcPts val="1000"/>
              </a:spcBef>
            </a:pPr>
            <a:r>
              <a:rPr lang="zh-CN" altLang="en-US" sz="2400" dirty="0">
                <a:solidFill>
                  <a:schemeClr val="accent2"/>
                </a:solidFill>
                <a:latin typeface="+mj-lt"/>
                <a:ea typeface="黑体" panose="02010609060101010101" pitchFamily="49" charset="-122"/>
                <a:cs typeface="Times New Roman" panose="02020603050405020304" charset="0"/>
              </a:rPr>
              <a:t>（</a:t>
            </a:r>
            <a:r>
              <a:rPr lang="en-US" altLang="zh-CN" sz="2400" dirty="0">
                <a:solidFill>
                  <a:schemeClr val="accent2"/>
                </a:solidFill>
                <a:latin typeface="+mj-lt"/>
                <a:ea typeface="黑体" panose="02010609060101010101" pitchFamily="49" charset="-122"/>
                <a:cs typeface="Times New Roman" panose="02020603050405020304" charset="0"/>
              </a:rPr>
              <a:t>1</a:t>
            </a:r>
            <a:r>
              <a:rPr lang="zh-CN" altLang="en-US" sz="2400" dirty="0">
                <a:solidFill>
                  <a:schemeClr val="accent2"/>
                </a:solidFill>
                <a:latin typeface="+mj-lt"/>
                <a:ea typeface="黑体" panose="02010609060101010101" pitchFamily="49" charset="-122"/>
                <a:cs typeface="Times New Roman" panose="02020603050405020304" charset="0"/>
              </a:rPr>
              <a:t>）阿里拍卖</a:t>
            </a:r>
            <a:r>
              <a:rPr lang="en-US" altLang="zh-CN" sz="2400" dirty="0">
                <a:solidFill>
                  <a:schemeClr val="accent2"/>
                </a:solidFill>
                <a:latin typeface="+mj-lt"/>
                <a:ea typeface="黑体" panose="02010609060101010101" pitchFamily="49" charset="-122"/>
                <a:cs typeface="Times New Roman" panose="02020603050405020304" charset="0"/>
              </a:rPr>
              <a:t>.</a:t>
            </a:r>
            <a:r>
              <a:rPr lang="zh-CN" altLang="en-US" sz="2400" dirty="0">
                <a:solidFill>
                  <a:schemeClr val="accent2"/>
                </a:solidFill>
                <a:latin typeface="+mj-lt"/>
                <a:ea typeface="黑体" panose="02010609060101010101" pitchFamily="49" charset="-122"/>
                <a:cs typeface="Times New Roman" panose="02020603050405020304" charset="0"/>
              </a:rPr>
              <a:t>司法</a:t>
            </a:r>
            <a:endParaRPr lang="en-US" altLang="zh-CN" sz="2400" dirty="0">
              <a:solidFill>
                <a:schemeClr val="accent2"/>
              </a:solidFill>
              <a:latin typeface="+mj-lt"/>
              <a:ea typeface="黑体" panose="02010609060101010101" pitchFamily="49" charset="-122"/>
              <a:cs typeface="Times New Roman" panose="02020603050405020304" charset="0"/>
            </a:endParaRPr>
          </a:p>
          <a:p>
            <a:pPr indent="612140" algn="just" eaLnBrk="1" hangingPunct="1">
              <a:spcBef>
                <a:spcPts val="1000"/>
              </a:spcBef>
            </a:pPr>
            <a:r>
              <a:rPr lang="en-US" altLang="zh-CN" sz="2400" dirty="0">
                <a:solidFill>
                  <a:schemeClr val="accent2"/>
                </a:solidFill>
                <a:latin typeface="+mj-lt"/>
                <a:ea typeface="黑体" panose="02010609060101010101" pitchFamily="49" charset="-122"/>
                <a:cs typeface="Times New Roman" panose="02020603050405020304" charset="0"/>
              </a:rPr>
              <a:t>https://sf.taobao.com</a:t>
            </a:r>
            <a:endParaRPr lang="en-US" altLang="zh-CN" sz="2400" dirty="0">
              <a:solidFill>
                <a:schemeClr val="accent2"/>
              </a:solidFill>
              <a:latin typeface="+mj-lt"/>
              <a:ea typeface="黑体" panose="02010609060101010101" pitchFamily="49" charset="-122"/>
              <a:cs typeface="Times New Roman" panose="02020603050405020304" charset="0"/>
            </a:endParaRPr>
          </a:p>
          <a:p>
            <a:pPr indent="612140" algn="just" eaLnBrk="1" hangingPunct="1">
              <a:spcBef>
                <a:spcPts val="1000"/>
              </a:spcBef>
            </a:pPr>
            <a:r>
              <a:rPr lang="zh-CN" altLang="en-US" sz="2400" dirty="0">
                <a:solidFill>
                  <a:schemeClr val="accent2"/>
                </a:solidFill>
                <a:latin typeface="+mj-lt"/>
                <a:ea typeface="黑体" panose="02010609060101010101" pitchFamily="49" charset="-122"/>
                <a:cs typeface="Times New Roman" panose="02020603050405020304" charset="0"/>
              </a:rPr>
              <a:t>（</a:t>
            </a:r>
            <a:r>
              <a:rPr lang="en-US" altLang="zh-CN" sz="2400" dirty="0">
                <a:solidFill>
                  <a:schemeClr val="accent2"/>
                </a:solidFill>
                <a:latin typeface="+mj-lt"/>
                <a:ea typeface="黑体" panose="02010609060101010101" pitchFamily="49" charset="-122"/>
                <a:cs typeface="Times New Roman" panose="02020603050405020304" charset="0"/>
              </a:rPr>
              <a:t>2</a:t>
            </a:r>
            <a:r>
              <a:rPr lang="zh-CN" altLang="en-US" sz="2400" dirty="0">
                <a:solidFill>
                  <a:schemeClr val="accent2"/>
                </a:solidFill>
                <a:latin typeface="+mj-lt"/>
                <a:ea typeface="黑体" panose="02010609060101010101" pitchFamily="49" charset="-122"/>
                <a:cs typeface="Times New Roman" panose="02020603050405020304" charset="0"/>
              </a:rPr>
              <a:t>）阿里拍卖</a:t>
            </a:r>
            <a:r>
              <a:rPr lang="en-US" altLang="zh-CN" sz="2400" dirty="0">
                <a:solidFill>
                  <a:schemeClr val="accent2"/>
                </a:solidFill>
                <a:latin typeface="+mj-lt"/>
                <a:ea typeface="黑体" panose="02010609060101010101" pitchFamily="49" charset="-122"/>
                <a:cs typeface="Times New Roman" panose="02020603050405020304" charset="0"/>
              </a:rPr>
              <a:t>.</a:t>
            </a:r>
            <a:r>
              <a:rPr lang="zh-CN" altLang="en-US" sz="2400" dirty="0">
                <a:solidFill>
                  <a:schemeClr val="accent2"/>
                </a:solidFill>
                <a:latin typeface="+mj-lt"/>
                <a:ea typeface="黑体" panose="02010609060101010101" pitchFamily="49" charset="-122"/>
                <a:cs typeface="Times New Roman" panose="02020603050405020304" charset="0"/>
              </a:rPr>
              <a:t>资产</a:t>
            </a:r>
            <a:endParaRPr lang="en-US" altLang="zh-CN" sz="2400" dirty="0">
              <a:solidFill>
                <a:schemeClr val="accent2"/>
              </a:solidFill>
              <a:latin typeface="+mj-lt"/>
              <a:ea typeface="黑体" panose="02010609060101010101" pitchFamily="49" charset="-122"/>
              <a:cs typeface="Times New Roman" panose="02020603050405020304" charset="0"/>
            </a:endParaRPr>
          </a:p>
          <a:p>
            <a:pPr indent="612140" algn="just" eaLnBrk="1" hangingPunct="1">
              <a:spcBef>
                <a:spcPts val="1000"/>
              </a:spcBef>
            </a:pPr>
            <a:r>
              <a:rPr lang="en-US" altLang="zh-CN" sz="2400" dirty="0">
                <a:solidFill>
                  <a:schemeClr val="accent2"/>
                </a:solidFill>
                <a:latin typeface="+mj-lt"/>
                <a:ea typeface="黑体" panose="02010609060101010101" pitchFamily="49" charset="-122"/>
                <a:cs typeface="Times New Roman" panose="02020603050405020304" charset="0"/>
              </a:rPr>
              <a:t>https://zc-paimai.taobao.com</a:t>
            </a:r>
            <a:endParaRPr lang="en-US" altLang="zh-CN" sz="2400" dirty="0">
              <a:solidFill>
                <a:schemeClr val="accent2"/>
              </a:solidFill>
              <a:latin typeface="+mj-lt"/>
              <a:ea typeface="黑体" panose="02010609060101010101" pitchFamily="49" charset="-122"/>
              <a:cs typeface="Times New Roman" panose="02020603050405020304" charset="0"/>
            </a:endParaRPr>
          </a:p>
          <a:p>
            <a:pPr indent="612140" algn="just" eaLnBrk="1" hangingPunct="1">
              <a:spcBef>
                <a:spcPts val="1000"/>
              </a:spcBef>
            </a:pPr>
            <a:r>
              <a:rPr lang="zh-CN" altLang="en-US" sz="2400" dirty="0">
                <a:solidFill>
                  <a:schemeClr val="accent2"/>
                </a:solidFill>
                <a:latin typeface="+mj-lt"/>
                <a:ea typeface="黑体" panose="02010609060101010101" pitchFamily="49" charset="-122"/>
                <a:cs typeface="Times New Roman" panose="02020603050405020304" charset="0"/>
              </a:rPr>
              <a:t>（</a:t>
            </a:r>
            <a:r>
              <a:rPr lang="en-US" altLang="zh-CN" sz="2400" dirty="0">
                <a:solidFill>
                  <a:schemeClr val="accent2"/>
                </a:solidFill>
                <a:latin typeface="+mj-lt"/>
                <a:ea typeface="黑体" panose="02010609060101010101" pitchFamily="49" charset="-122"/>
                <a:cs typeface="Times New Roman" panose="02020603050405020304" charset="0"/>
              </a:rPr>
              <a:t>3</a:t>
            </a:r>
            <a:r>
              <a:rPr lang="zh-CN" altLang="en-US" sz="2400" dirty="0">
                <a:solidFill>
                  <a:schemeClr val="accent2"/>
                </a:solidFill>
                <a:latin typeface="+mj-lt"/>
                <a:ea typeface="黑体" panose="02010609060101010101" pitchFamily="49" charset="-122"/>
                <a:cs typeface="Times New Roman" panose="02020603050405020304" charset="0"/>
              </a:rPr>
              <a:t>）阿里拍卖</a:t>
            </a:r>
            <a:r>
              <a:rPr lang="en-US" altLang="zh-CN" sz="2400" dirty="0">
                <a:solidFill>
                  <a:schemeClr val="accent2"/>
                </a:solidFill>
                <a:latin typeface="+mj-lt"/>
                <a:ea typeface="黑体" panose="02010609060101010101" pitchFamily="49" charset="-122"/>
                <a:cs typeface="Times New Roman" panose="02020603050405020304" charset="0"/>
              </a:rPr>
              <a:t>.</a:t>
            </a:r>
            <a:r>
              <a:rPr lang="zh-CN" altLang="en-US" sz="2400" dirty="0">
                <a:solidFill>
                  <a:schemeClr val="accent2"/>
                </a:solidFill>
                <a:latin typeface="+mj-lt"/>
                <a:ea typeface="黑体" panose="02010609060101010101" pitchFamily="49" charset="-122"/>
                <a:cs typeface="Times New Roman" panose="02020603050405020304" charset="0"/>
              </a:rPr>
              <a:t>珍品</a:t>
            </a:r>
            <a:endParaRPr lang="en-US" altLang="zh-CN" sz="2400" dirty="0">
              <a:solidFill>
                <a:schemeClr val="accent2"/>
              </a:solidFill>
              <a:latin typeface="+mj-lt"/>
              <a:ea typeface="黑体" panose="02010609060101010101" pitchFamily="49" charset="-122"/>
              <a:cs typeface="Times New Roman" panose="02020603050405020304" charset="0"/>
            </a:endParaRPr>
          </a:p>
          <a:p>
            <a:pPr indent="612140" algn="just" eaLnBrk="1" hangingPunct="1">
              <a:spcBef>
                <a:spcPts val="1000"/>
              </a:spcBef>
            </a:pPr>
            <a:r>
              <a:rPr lang="en-US" altLang="zh-CN" sz="2400" dirty="0">
                <a:solidFill>
                  <a:schemeClr val="accent2"/>
                </a:solidFill>
                <a:latin typeface="+mj-lt"/>
                <a:ea typeface="黑体" panose="02010609060101010101" pitchFamily="49" charset="-122"/>
                <a:cs typeface="Times New Roman" panose="02020603050405020304" charset="0"/>
              </a:rPr>
              <a:t>https://paimai.taobao.com</a:t>
            </a:r>
            <a:endParaRPr lang="en-US" altLang="zh-CN" sz="2400" dirty="0">
              <a:solidFill>
                <a:schemeClr val="accent2"/>
              </a:solidFill>
              <a:latin typeface="+mj-lt"/>
              <a:ea typeface="黑体" panose="02010609060101010101" pitchFamily="49" charset="-122"/>
              <a:cs typeface="Times New Roman" panose="02020603050405020304" charset="0"/>
            </a:endParaRPr>
          </a:p>
          <a:p>
            <a:pPr indent="612140" algn="just" eaLnBrk="1" hangingPunct="1">
              <a:spcBef>
                <a:spcPts val="1000"/>
              </a:spcBef>
            </a:pPr>
            <a:r>
              <a:rPr lang="zh-CN" altLang="en-US" sz="2400" dirty="0">
                <a:solidFill>
                  <a:schemeClr val="accent2"/>
                </a:solidFill>
                <a:latin typeface="+mj-lt"/>
                <a:ea typeface="黑体" panose="02010609060101010101" pitchFamily="49" charset="-122"/>
                <a:cs typeface="Times New Roman" panose="02020603050405020304" charset="0"/>
              </a:rPr>
              <a:t>（</a:t>
            </a:r>
            <a:r>
              <a:rPr lang="en-US" altLang="zh-CN" sz="2400" dirty="0">
                <a:solidFill>
                  <a:schemeClr val="accent2"/>
                </a:solidFill>
                <a:latin typeface="+mj-lt"/>
                <a:ea typeface="黑体" panose="02010609060101010101" pitchFamily="49" charset="-122"/>
                <a:cs typeface="Times New Roman" panose="02020603050405020304" charset="0"/>
              </a:rPr>
              <a:t>4</a:t>
            </a:r>
            <a:r>
              <a:rPr lang="zh-CN" altLang="en-US" sz="2400" dirty="0">
                <a:solidFill>
                  <a:schemeClr val="accent2"/>
                </a:solidFill>
                <a:latin typeface="+mj-lt"/>
                <a:ea typeface="黑体" panose="02010609060101010101" pitchFamily="49" charset="-122"/>
                <a:cs typeface="Times New Roman" panose="02020603050405020304" charset="0"/>
              </a:rPr>
              <a:t>）闲鱼</a:t>
            </a:r>
            <a:r>
              <a:rPr lang="en-US" altLang="zh-CN" sz="2400" dirty="0">
                <a:solidFill>
                  <a:schemeClr val="accent2"/>
                </a:solidFill>
                <a:latin typeface="+mj-lt"/>
                <a:ea typeface="黑体" panose="02010609060101010101" pitchFamily="49" charset="-122"/>
                <a:cs typeface="Times New Roman" panose="02020603050405020304" charset="0"/>
              </a:rPr>
              <a:t>.</a:t>
            </a:r>
            <a:r>
              <a:rPr lang="zh-CN" altLang="en-US" sz="2400" dirty="0">
                <a:solidFill>
                  <a:schemeClr val="accent2"/>
                </a:solidFill>
                <a:latin typeface="+mj-lt"/>
                <a:ea typeface="黑体" panose="02010609060101010101" pitchFamily="49" charset="-122"/>
                <a:cs typeface="Times New Roman" panose="02020603050405020304" charset="0"/>
              </a:rPr>
              <a:t>淘宝二手</a:t>
            </a:r>
            <a:endParaRPr lang="en-US" altLang="zh-CN" sz="2400" dirty="0">
              <a:solidFill>
                <a:schemeClr val="accent2"/>
              </a:solidFill>
              <a:latin typeface="+mj-lt"/>
              <a:ea typeface="黑体" panose="02010609060101010101" pitchFamily="49" charset="-122"/>
              <a:cs typeface="Times New Roman" panose="02020603050405020304" charset="0"/>
            </a:endParaRPr>
          </a:p>
          <a:p>
            <a:pPr indent="612140" algn="just" eaLnBrk="1" hangingPunct="1">
              <a:spcBef>
                <a:spcPts val="1000"/>
              </a:spcBef>
            </a:pPr>
            <a:r>
              <a:rPr lang="en-US" altLang="zh-CN" sz="2400" dirty="0">
                <a:solidFill>
                  <a:schemeClr val="accent2"/>
                </a:solidFill>
                <a:latin typeface="+mj-lt"/>
                <a:ea typeface="黑体" panose="02010609060101010101" pitchFamily="49" charset="-122"/>
                <a:cs typeface="Times New Roman" panose="02020603050405020304" charset="0"/>
              </a:rPr>
              <a:t>https://2.taobao.com </a:t>
            </a:r>
            <a:endParaRPr lang="zh-CN" altLang="en-US" sz="2400" dirty="0">
              <a:latin typeface="+mj-lt"/>
              <a:ea typeface="黑体" panose="02010609060101010101" pitchFamily="49" charset="-122"/>
            </a:endParaRPr>
          </a:p>
        </p:txBody>
      </p:sp>
    </p:spTree>
  </p:cSld>
  <p:clrMapOvr>
    <a:masterClrMapping/>
  </p:clrMapOvr>
  <p:transition spd="slow">
    <p:push dir="u"/>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582720" y="1052736"/>
            <a:ext cx="11031321" cy="4595169"/>
          </a:xfrm>
          <a:prstGeom prst="rect">
            <a:avLst/>
          </a:prstGeom>
          <a:noFill/>
        </p:spPr>
        <p:txBody>
          <a:bodyPr wrap="square" rtlCol="0" anchor="t">
            <a:spAutoFit/>
          </a:bodyPr>
          <a:lstStyle/>
          <a:p>
            <a:pPr algn="ctr" eaLnBrk="1" hangingPunct="1">
              <a:lnSpc>
                <a:spcPct val="140000"/>
              </a:lnSpc>
              <a:spcBef>
                <a:spcPts val="500"/>
              </a:spcBef>
            </a:pPr>
            <a:r>
              <a:rPr lang="zh-CN" altLang="en-US" sz="3200" b="1" dirty="0">
                <a:solidFill>
                  <a:srgbClr val="0070C0"/>
                </a:solidFill>
                <a:latin typeface="+mj-lt"/>
                <a:ea typeface="黑体" panose="02010609060101010101" pitchFamily="49" charset="-122"/>
                <a:cs typeface="Times New Roman" panose="02020603050405020304" charset="0"/>
              </a:rPr>
              <a:t>阿里司法拍卖、资产交易、珍品拍卖、拍卖服务</a:t>
            </a:r>
            <a:endParaRPr lang="zh-CN" altLang="en-US" sz="3200" b="1" dirty="0">
              <a:solidFill>
                <a:srgbClr val="0070C0"/>
              </a:solidFill>
              <a:latin typeface="+mj-lt"/>
              <a:ea typeface="黑体" panose="02010609060101010101" pitchFamily="49" charset="-122"/>
              <a:cs typeface="Times New Roman" panose="02020603050405020304" charset="0"/>
            </a:endParaRPr>
          </a:p>
          <a:p>
            <a:pPr indent="612140" algn="just" eaLnBrk="1" hangingPunct="1">
              <a:lnSpc>
                <a:spcPct val="140000"/>
              </a:lnSpc>
              <a:spcBef>
                <a:spcPts val="500"/>
              </a:spcBef>
            </a:pPr>
            <a:r>
              <a:rPr lang="zh-CN" altLang="en-US" sz="2400" b="1" dirty="0">
                <a:solidFill>
                  <a:schemeClr val="accent2"/>
                </a:solidFill>
                <a:latin typeface="+mj-lt"/>
                <a:ea typeface="黑体" panose="02010609060101010101" pitchFamily="49" charset="-122"/>
                <a:cs typeface="Times New Roman" panose="02020603050405020304" charset="0"/>
              </a:rPr>
              <a:t>阿里拍卖</a:t>
            </a:r>
            <a:r>
              <a:rPr lang="en-US" altLang="zh-CN" sz="2400" b="1" dirty="0">
                <a:solidFill>
                  <a:schemeClr val="accent2"/>
                </a:solidFill>
                <a:latin typeface="+mj-lt"/>
                <a:ea typeface="黑体" panose="02010609060101010101" pitchFamily="49" charset="-122"/>
                <a:cs typeface="Times New Roman" panose="02020603050405020304" charset="0"/>
              </a:rPr>
              <a:t>.</a:t>
            </a:r>
            <a:r>
              <a:rPr lang="zh-CN" altLang="en-US" sz="2400" b="1" dirty="0">
                <a:solidFill>
                  <a:schemeClr val="accent2"/>
                </a:solidFill>
                <a:latin typeface="+mj-lt"/>
                <a:ea typeface="黑体" panose="02010609060101010101" pitchFamily="49" charset="-122"/>
                <a:cs typeface="Times New Roman" panose="02020603050405020304" charset="0"/>
              </a:rPr>
              <a:t>司法：</a:t>
            </a:r>
            <a:r>
              <a:rPr lang="zh-CN" altLang="en-US" sz="2400" dirty="0">
                <a:solidFill>
                  <a:schemeClr val="accent2"/>
                </a:solidFill>
                <a:latin typeface="+mj-lt"/>
                <a:ea typeface="黑体" panose="02010609060101010101" pitchFamily="49" charset="-122"/>
                <a:cs typeface="Times New Roman" panose="02020603050405020304" charset="0"/>
              </a:rPr>
              <a:t>商品包括机动车、住宅用户、资产、土地、林权、无形资产等诉讼资产。</a:t>
            </a:r>
            <a:endParaRPr lang="zh-CN" altLang="en-US" sz="2400" dirty="0">
              <a:solidFill>
                <a:schemeClr val="accent2"/>
              </a:solidFill>
              <a:latin typeface="+mj-lt"/>
              <a:ea typeface="黑体" panose="02010609060101010101" pitchFamily="49" charset="-122"/>
              <a:cs typeface="Times New Roman" panose="02020603050405020304" charset="0"/>
            </a:endParaRPr>
          </a:p>
          <a:p>
            <a:pPr indent="612140" algn="just" eaLnBrk="1" hangingPunct="1">
              <a:lnSpc>
                <a:spcPct val="140000"/>
              </a:lnSpc>
              <a:spcBef>
                <a:spcPts val="500"/>
              </a:spcBef>
            </a:pPr>
            <a:r>
              <a:rPr lang="zh-CN" altLang="en-US" sz="2400" b="1" dirty="0">
                <a:solidFill>
                  <a:schemeClr val="accent2"/>
                </a:solidFill>
                <a:latin typeface="+mj-lt"/>
                <a:ea typeface="黑体" panose="02010609060101010101" pitchFamily="49" charset="-122"/>
                <a:cs typeface="Times New Roman" panose="02020603050405020304" charset="0"/>
              </a:rPr>
              <a:t>阿里拍卖</a:t>
            </a:r>
            <a:r>
              <a:rPr lang="en-US" altLang="zh-CN" sz="2400" b="1" dirty="0">
                <a:solidFill>
                  <a:schemeClr val="accent2"/>
                </a:solidFill>
                <a:latin typeface="+mj-lt"/>
                <a:ea typeface="黑体" panose="02010609060101010101" pitchFamily="49" charset="-122"/>
                <a:cs typeface="Times New Roman" panose="02020603050405020304" charset="0"/>
              </a:rPr>
              <a:t>.</a:t>
            </a:r>
            <a:r>
              <a:rPr lang="zh-CN" altLang="en-US" sz="2400" b="1" dirty="0">
                <a:solidFill>
                  <a:schemeClr val="accent2"/>
                </a:solidFill>
                <a:latin typeface="+mj-lt"/>
                <a:ea typeface="黑体" panose="02010609060101010101" pitchFamily="49" charset="-122"/>
                <a:cs typeface="Times New Roman" panose="02020603050405020304" charset="0"/>
              </a:rPr>
              <a:t>资产交易：</a:t>
            </a:r>
            <a:r>
              <a:rPr lang="zh-CN" altLang="en-US" sz="2400" dirty="0">
                <a:solidFill>
                  <a:schemeClr val="accent2"/>
                </a:solidFill>
                <a:latin typeface="+mj-lt"/>
                <a:ea typeface="黑体" panose="02010609060101010101" pitchFamily="49" charset="-122"/>
                <a:cs typeface="Times New Roman" panose="02020603050405020304" charset="0"/>
              </a:rPr>
              <a:t>商品包括诉讼资产、金融资产、海关、二手车等资产。</a:t>
            </a:r>
            <a:endParaRPr lang="zh-CN" altLang="en-US" sz="2400" dirty="0">
              <a:solidFill>
                <a:schemeClr val="accent2"/>
              </a:solidFill>
              <a:latin typeface="+mj-lt"/>
              <a:ea typeface="黑体" panose="02010609060101010101" pitchFamily="49" charset="-122"/>
              <a:cs typeface="Times New Roman" panose="02020603050405020304" charset="0"/>
            </a:endParaRPr>
          </a:p>
          <a:p>
            <a:pPr indent="612140" algn="just" eaLnBrk="1" hangingPunct="1">
              <a:lnSpc>
                <a:spcPct val="140000"/>
              </a:lnSpc>
              <a:spcBef>
                <a:spcPts val="500"/>
              </a:spcBef>
            </a:pPr>
            <a:r>
              <a:rPr lang="zh-CN" altLang="en-US" sz="2400" b="1" dirty="0">
                <a:solidFill>
                  <a:schemeClr val="accent2"/>
                </a:solidFill>
                <a:latin typeface="+mj-lt"/>
                <a:ea typeface="黑体" panose="02010609060101010101" pitchFamily="49" charset="-122"/>
                <a:cs typeface="Times New Roman" panose="02020603050405020304" charset="0"/>
              </a:rPr>
              <a:t>阿里拍卖</a:t>
            </a:r>
            <a:r>
              <a:rPr lang="en-US" altLang="zh-CN" sz="2400" b="1" dirty="0">
                <a:solidFill>
                  <a:schemeClr val="accent2"/>
                </a:solidFill>
                <a:latin typeface="+mj-lt"/>
                <a:ea typeface="黑体" panose="02010609060101010101" pitchFamily="49" charset="-122"/>
                <a:cs typeface="Times New Roman" panose="02020603050405020304" charset="0"/>
              </a:rPr>
              <a:t>.</a:t>
            </a:r>
            <a:r>
              <a:rPr lang="zh-CN" altLang="en-US" sz="2400" b="1" dirty="0">
                <a:solidFill>
                  <a:schemeClr val="accent2"/>
                </a:solidFill>
                <a:latin typeface="+mj-lt"/>
                <a:ea typeface="黑体" panose="02010609060101010101" pitchFamily="49" charset="-122"/>
                <a:cs typeface="Times New Roman" panose="02020603050405020304" charset="0"/>
              </a:rPr>
              <a:t>珍品：</a:t>
            </a:r>
            <a:r>
              <a:rPr lang="zh-CN" altLang="en-US" sz="2400" dirty="0">
                <a:solidFill>
                  <a:schemeClr val="accent2"/>
                </a:solidFill>
                <a:latin typeface="+mj-lt"/>
                <a:ea typeface="黑体" panose="02010609060101010101" pitchFamily="49" charset="-122"/>
                <a:cs typeface="Times New Roman" panose="02020603050405020304" charset="0"/>
              </a:rPr>
              <a:t>商品包括艺术品、奢侈品等，常以专场形式定期拍卖。</a:t>
            </a:r>
            <a:endParaRPr lang="zh-CN" altLang="en-US" sz="2400" dirty="0">
              <a:solidFill>
                <a:schemeClr val="accent2"/>
              </a:solidFill>
              <a:latin typeface="+mj-lt"/>
              <a:ea typeface="黑体" panose="02010609060101010101" pitchFamily="49" charset="-122"/>
              <a:cs typeface="Times New Roman" panose="02020603050405020304" charset="0"/>
            </a:endParaRPr>
          </a:p>
          <a:p>
            <a:pPr indent="612140" algn="just" eaLnBrk="1" hangingPunct="1">
              <a:lnSpc>
                <a:spcPct val="140000"/>
              </a:lnSpc>
              <a:spcBef>
                <a:spcPts val="500"/>
              </a:spcBef>
            </a:pPr>
            <a:r>
              <a:rPr lang="zh-CN" altLang="en-US" sz="2400" b="1" dirty="0">
                <a:solidFill>
                  <a:schemeClr val="accent2"/>
                </a:solidFill>
                <a:latin typeface="+mj-lt"/>
                <a:ea typeface="黑体" panose="02010609060101010101" pitchFamily="49" charset="-122"/>
                <a:cs typeface="Times New Roman" panose="02020603050405020304" charset="0"/>
              </a:rPr>
              <a:t>阿里拍卖</a:t>
            </a:r>
            <a:r>
              <a:rPr lang="en-US" altLang="zh-CN" sz="2400" b="1" dirty="0">
                <a:solidFill>
                  <a:schemeClr val="accent2"/>
                </a:solidFill>
                <a:latin typeface="+mj-lt"/>
                <a:ea typeface="黑体" panose="02010609060101010101" pitchFamily="49" charset="-122"/>
                <a:cs typeface="Times New Roman" panose="02020603050405020304" charset="0"/>
              </a:rPr>
              <a:t>.</a:t>
            </a:r>
            <a:r>
              <a:rPr lang="zh-CN" altLang="en-US" sz="2400" b="1" dirty="0">
                <a:solidFill>
                  <a:schemeClr val="accent2"/>
                </a:solidFill>
                <a:latin typeface="+mj-lt"/>
                <a:ea typeface="黑体" panose="02010609060101010101" pitchFamily="49" charset="-122"/>
                <a:cs typeface="Times New Roman" panose="02020603050405020304" charset="0"/>
              </a:rPr>
              <a:t>服务（为司法拍卖、资产交易、珍品拍卖提供服务）</a:t>
            </a:r>
            <a:r>
              <a:rPr lang="zh-CN" altLang="en-US" sz="2400" dirty="0">
                <a:solidFill>
                  <a:schemeClr val="accent2"/>
                </a:solidFill>
                <a:latin typeface="+mj-lt"/>
                <a:ea typeface="黑体" panose="02010609060101010101" pitchFamily="49" charset="-122"/>
                <a:cs typeface="Times New Roman" panose="02020603050405020304" charset="0"/>
              </a:rPr>
              <a:t>有房产服务、汽车服务、土地服务、债权服务等，服务商可以入驻该平台为企业和个人提供相应的服务。</a:t>
            </a:r>
            <a:endParaRPr lang="zh-CN" altLang="en-US" sz="2400" dirty="0">
              <a:solidFill>
                <a:schemeClr val="accent2"/>
              </a:solidFill>
              <a:latin typeface="+mj-lt"/>
              <a:ea typeface="黑体" panose="02010609060101010101" pitchFamily="49" charset="-122"/>
              <a:cs typeface="Times New Roman" panose="02020603050405020304" charset="0"/>
            </a:endParaRPr>
          </a:p>
        </p:txBody>
      </p:sp>
      <p:sp>
        <p:nvSpPr>
          <p:cNvPr id="4" name="文本框 3"/>
          <p:cNvSpPr txBox="1"/>
          <p:nvPr/>
        </p:nvSpPr>
        <p:spPr>
          <a:xfrm>
            <a:off x="7086878" y="5753988"/>
            <a:ext cx="3464654" cy="430887"/>
          </a:xfrm>
          <a:prstGeom prst="rect">
            <a:avLst/>
          </a:prstGeom>
          <a:solidFill>
            <a:srgbClr val="00B0F0"/>
          </a:solidFill>
          <a:effectLst>
            <a:outerShdw blurRad="50800" dist="38100" dir="5400000" algn="t" rotWithShape="0">
              <a:prstClr val="black">
                <a:alpha val="40000"/>
              </a:prstClr>
            </a:outerShdw>
          </a:effectLst>
        </p:spPr>
        <p:txBody>
          <a:bodyPr wrap="square" rtlCol="0" anchor="ctr">
            <a:spAutoFit/>
          </a:bodyPr>
          <a:lstStyle/>
          <a:p>
            <a:pPr algn="just"/>
            <a:r>
              <a:rPr lang="zh-CN" altLang="en-US" sz="2200" dirty="0">
                <a:solidFill>
                  <a:srgbClr val="F8F8F8"/>
                </a:solidFill>
                <a:latin typeface="黑体" panose="02010609060101010101" pitchFamily="49" charset="-122"/>
                <a:ea typeface="黑体" panose="02010609060101010101" pitchFamily="49" charset="-122"/>
                <a:hlinkClick r:id="rId1" action="ppaction://hlinkfile"/>
              </a:rPr>
              <a:t>点击视频：网络司法拍卖</a:t>
            </a:r>
            <a:endParaRPr lang="zh-CN" altLang="en-US" sz="2200" dirty="0">
              <a:solidFill>
                <a:srgbClr val="F8F8F8"/>
              </a:solidFill>
              <a:latin typeface="黑体" panose="02010609060101010101" pitchFamily="49" charset="-122"/>
              <a:ea typeface="黑体" panose="02010609060101010101" pitchFamily="49" charset="-122"/>
            </a:endParaRPr>
          </a:p>
        </p:txBody>
      </p:sp>
      <p:pic>
        <p:nvPicPr>
          <p:cNvPr id="5" name="图片 4">
            <a:hlinkClick r:id="rId1" action="ppaction://hlinkfile"/>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87036" y="5555467"/>
            <a:ext cx="827927" cy="827927"/>
          </a:xfrm>
          <a:prstGeom prst="rect">
            <a:avLst/>
          </a:prstGeom>
        </p:spPr>
      </p:pic>
    </p:spTree>
  </p:cSld>
  <p:clrMapOvr>
    <a:masterClrMapping/>
  </p:clrMapOvr>
  <p:transition spd="slow">
    <p:push dir="u"/>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91"/>
          <p:cNvPicPr>
            <a:picLocks noChangeAspect="1"/>
          </p:cNvPicPr>
          <p:nvPr/>
        </p:nvPicPr>
        <p:blipFill>
          <a:blip r:embed="rId1"/>
          <a:srcRect l="3650" t="14311" r="6851" b="13387"/>
          <a:stretch>
            <a:fillRect/>
          </a:stretch>
        </p:blipFill>
        <p:spPr>
          <a:xfrm>
            <a:off x="769789" y="937994"/>
            <a:ext cx="8628228" cy="5227310"/>
          </a:xfrm>
          <a:prstGeom prst="rect">
            <a:avLst/>
          </a:prstGeom>
          <a:noFill/>
          <a:ln w="9525">
            <a:noFill/>
          </a:ln>
          <a:effectLst>
            <a:outerShdw blurRad="50800" dist="38100" dir="5400000" algn="t" rotWithShape="0">
              <a:prstClr val="black">
                <a:alpha val="40000"/>
              </a:prstClr>
            </a:outerShdw>
          </a:effectLst>
        </p:spPr>
      </p:pic>
      <p:sp>
        <p:nvSpPr>
          <p:cNvPr id="3" name="文本框 2"/>
          <p:cNvSpPr txBox="1"/>
          <p:nvPr/>
        </p:nvSpPr>
        <p:spPr>
          <a:xfrm>
            <a:off x="3581729" y="6297191"/>
            <a:ext cx="3004349" cy="400110"/>
          </a:xfrm>
          <a:prstGeom prst="rect">
            <a:avLst/>
          </a:prstGeom>
          <a:noFill/>
        </p:spPr>
        <p:txBody>
          <a:bodyPr wrap="none" rtlCol="0" anchor="t">
            <a:spAutoFit/>
          </a:bodyPr>
          <a:lstStyle/>
          <a:p>
            <a:r>
              <a:rPr lang="zh-CN" altLang="en-US" sz="2000" dirty="0">
                <a:solidFill>
                  <a:schemeClr val="accent2"/>
                </a:solidFill>
                <a:latin typeface="+mj-lt"/>
                <a:ea typeface="黑体" panose="02010609060101010101" pitchFamily="49" charset="-122"/>
                <a:cs typeface="Times New Roman" panose="02020603050405020304" charset="0"/>
                <a:sym typeface="+mn-ea"/>
              </a:rPr>
              <a:t>图</a:t>
            </a:r>
            <a:r>
              <a:rPr lang="en-US" altLang="zh-CN" sz="2000" dirty="0">
                <a:solidFill>
                  <a:schemeClr val="accent2"/>
                </a:solidFill>
                <a:latin typeface="+mj-lt"/>
                <a:ea typeface="黑体" panose="02010609060101010101" pitchFamily="49" charset="-122"/>
                <a:cs typeface="Times New Roman" panose="02020603050405020304" charset="0"/>
                <a:sym typeface="+mn-ea"/>
              </a:rPr>
              <a:t>3.6  </a:t>
            </a:r>
            <a:r>
              <a:rPr lang="zh-CN" altLang="en-US" sz="2000" dirty="0">
                <a:solidFill>
                  <a:schemeClr val="accent2"/>
                </a:solidFill>
                <a:latin typeface="+mj-lt"/>
                <a:ea typeface="黑体" panose="02010609060101010101" pitchFamily="49" charset="-122"/>
                <a:cs typeface="Times New Roman" panose="02020603050405020304" charset="0"/>
                <a:sym typeface="+mn-ea"/>
              </a:rPr>
              <a:t>阿里司法拍卖首页</a:t>
            </a:r>
            <a:endParaRPr lang="zh-CN" altLang="en-US" sz="2000" dirty="0">
              <a:solidFill>
                <a:schemeClr val="accent2"/>
              </a:solidFill>
              <a:latin typeface="+mj-lt"/>
              <a:ea typeface="黑体" panose="02010609060101010101" pitchFamily="49" charset="-122"/>
            </a:endParaRPr>
          </a:p>
        </p:txBody>
      </p:sp>
      <p:sp>
        <p:nvSpPr>
          <p:cNvPr id="6" name="文本框 5"/>
          <p:cNvSpPr txBox="1"/>
          <p:nvPr/>
        </p:nvSpPr>
        <p:spPr>
          <a:xfrm>
            <a:off x="9626909" y="4149080"/>
            <a:ext cx="2232248" cy="707886"/>
          </a:xfrm>
          <a:prstGeom prst="rect">
            <a:avLst/>
          </a:prstGeom>
          <a:solidFill>
            <a:srgbClr val="00B0F0"/>
          </a:solidFill>
          <a:effectLst>
            <a:outerShdw blurRad="50800" dist="38100" dir="5400000" algn="t" rotWithShape="0">
              <a:prstClr val="black">
                <a:alpha val="40000"/>
              </a:prstClr>
            </a:outerShdw>
          </a:effectLst>
        </p:spPr>
        <p:txBody>
          <a:bodyPr wrap="square" rtlCol="0" anchor="ctr">
            <a:spAutoFit/>
          </a:bodyPr>
          <a:lstStyle/>
          <a:p>
            <a:pPr algn="just"/>
            <a:r>
              <a:rPr lang="zh-CN" altLang="en-US" sz="2000" dirty="0">
                <a:solidFill>
                  <a:srgbClr val="F8F8F8"/>
                </a:solidFill>
                <a:latin typeface="黑体" panose="02010609060101010101" pitchFamily="49" charset="-122"/>
                <a:ea typeface="黑体" panose="02010609060101010101" pitchFamily="49" charset="-122"/>
                <a:hlinkClick r:id="rId2" action="ppaction://hlinkfile"/>
              </a:rPr>
              <a:t>点击视频：江苏宜兴法院拍卖万头猪</a:t>
            </a:r>
            <a:endParaRPr lang="zh-CN" altLang="en-US" sz="2000" dirty="0">
              <a:solidFill>
                <a:srgbClr val="F8F8F8"/>
              </a:solidFill>
              <a:latin typeface="黑体" panose="02010609060101010101" pitchFamily="49" charset="-122"/>
              <a:ea typeface="黑体" panose="02010609060101010101" pitchFamily="49" charset="-122"/>
            </a:endParaRPr>
          </a:p>
        </p:txBody>
      </p:sp>
      <p:pic>
        <p:nvPicPr>
          <p:cNvPr id="7" name="图片 6">
            <a:hlinkClick r:id="rId2" action="ppaction://hlinkfile"/>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329070" y="3249145"/>
            <a:ext cx="827927" cy="827927"/>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par>
                          <p:cTn id="12" fill="hold">
                            <p:stCondLst>
                              <p:cond delay="1000"/>
                            </p:stCondLst>
                            <p:childTnLst>
                              <p:par>
                                <p:cTn id="13" presetID="1" presetClass="entr" presetSubtype="0" fill="hold" nodeType="afterEffect">
                                  <p:stCondLst>
                                    <p:cond delay="0"/>
                                  </p:stCondLst>
                                  <p:childTnLst>
                                    <p:set>
                                      <p:cBhvr>
                                        <p:cTn id="14" dur="1" fill="hold">
                                          <p:stCondLst>
                                            <p:cond delay="0"/>
                                          </p:stCondLst>
                                        </p:cTn>
                                        <p:tgtEl>
                                          <p:spTgt spid="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bldLvl="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05474"/>
          <p:cNvSpPr>
            <a:spLocks noGrp="1"/>
          </p:cNvSpPr>
          <p:nvPr/>
        </p:nvSpPr>
        <p:spPr>
          <a:xfrm>
            <a:off x="913906" y="1412675"/>
            <a:ext cx="7044957" cy="584775"/>
          </a:xfrm>
          <a:prstGeom prst="rect">
            <a:avLst/>
          </a:prstGeom>
          <a:noFill/>
          <a:ln w="9525">
            <a:noFill/>
          </a:ln>
        </p:spPr>
        <p:txBody>
          <a:bodyPr wrap="square">
            <a:spAutoFit/>
          </a:bodyPr>
          <a:lstStyle>
            <a:lvl1pPr marL="342900" lvl="0" indent="-342900" algn="l" defTabSz="914400" rtl="0" eaLnBrk="1" fontAlgn="base" latinLnBrk="0" hangingPunct="1">
              <a:lnSpc>
                <a:spcPct val="100000"/>
              </a:lnSpc>
              <a:spcBef>
                <a:spcPct val="20000"/>
              </a:spcBef>
              <a:spcAft>
                <a:spcPct val="0"/>
              </a:spcAft>
              <a:buChar char="•"/>
              <a:defRPr sz="3200" b="0" i="0" u="none" kern="1200" baseline="0">
                <a:solidFill>
                  <a:schemeClr val="tx1"/>
                </a:solidFill>
                <a:latin typeface="+mn-lt"/>
                <a:ea typeface="+mn-ea"/>
                <a:cs typeface="+mn-cs"/>
              </a:defRPr>
            </a:lvl1pPr>
            <a:lvl2pPr marL="742950" lvl="1" indent="-285750" algn="l" defTabSz="914400" rtl="0" eaLnBrk="1" fontAlgn="base" latinLnBrk="0" hangingPunct="1">
              <a:lnSpc>
                <a:spcPct val="100000"/>
              </a:lnSpc>
              <a:spcBef>
                <a:spcPct val="20000"/>
              </a:spcBef>
              <a:spcAft>
                <a:spcPct val="0"/>
              </a:spcAft>
              <a:buChar char="–"/>
              <a:defRPr sz="2800" b="0" i="0" u="none" kern="1200" baseline="0">
                <a:solidFill>
                  <a:schemeClr val="tx1"/>
                </a:solidFill>
                <a:latin typeface="+mn-lt"/>
                <a:ea typeface="+mn-ea"/>
                <a:cs typeface="+mn-cs"/>
              </a:defRPr>
            </a:lvl2pPr>
            <a:lvl3pPr marL="1143000" lvl="2" indent="-228600" algn="l" defTabSz="914400" rtl="0" eaLnBrk="1" fontAlgn="base" latinLnBrk="0" hangingPunct="1">
              <a:lnSpc>
                <a:spcPct val="100000"/>
              </a:lnSpc>
              <a:spcBef>
                <a:spcPct val="20000"/>
              </a:spcBef>
              <a:spcAft>
                <a:spcPct val="0"/>
              </a:spcAft>
              <a:buChar char="•"/>
              <a:defRPr sz="2400" b="0" i="0" u="none" kern="1200" baseline="0">
                <a:solidFill>
                  <a:schemeClr val="tx1"/>
                </a:solidFill>
                <a:latin typeface="+mn-lt"/>
                <a:ea typeface="+mn-ea"/>
                <a:cs typeface="+mn-cs"/>
              </a:defRPr>
            </a:lvl3pPr>
            <a:lvl4pPr marL="1600200" lvl="3" indent="-228600" algn="l" defTabSz="914400" rtl="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4pPr>
            <a:lvl5pPr marL="2057400" lvl="4" indent="-228600" algn="l" defTabSz="914400" rtl="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5pPr>
            <a:lvl6pPr marL="2514600" lvl="5" indent="-228600" algn="l" defTabSz="914400" rtl="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6pPr>
            <a:lvl7pPr marL="2971800" lvl="6" indent="-228600" algn="l" defTabSz="914400" rtl="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7pPr>
            <a:lvl8pPr marL="3429000" lvl="7" indent="-228600" algn="l" defTabSz="914400" rtl="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8pPr>
            <a:lvl9pPr marL="3886200" lvl="8" indent="-228600" algn="l" defTabSz="914400" rtl="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9pPr>
          </a:lstStyle>
          <a:p>
            <a:pPr marL="0" indent="612140">
              <a:lnSpc>
                <a:spcPct val="100000"/>
              </a:lnSpc>
              <a:spcBef>
                <a:spcPts val="0"/>
              </a:spcBef>
              <a:buNone/>
            </a:pPr>
            <a:r>
              <a:rPr lang="zh-CN" altLang="en-US" dirty="0">
                <a:solidFill>
                  <a:schemeClr val="accent2"/>
                </a:solidFill>
                <a:latin typeface="方正大黑简体" panose="03000509000000000000" pitchFamily="65" charset="-122"/>
                <a:ea typeface="方正大黑简体" panose="03000509000000000000" pitchFamily="65" charset="-122"/>
                <a:cs typeface="Times New Roman" panose="02020603050405020304" charset="0"/>
              </a:rPr>
              <a:t>（三）店铺平台的运作模式</a:t>
            </a:r>
            <a:endParaRPr lang="zh-CN" altLang="en-US" dirty="0">
              <a:solidFill>
                <a:schemeClr val="accent2"/>
              </a:solidFill>
              <a:latin typeface="方正大黑简体" panose="03000509000000000000" pitchFamily="65" charset="-122"/>
              <a:ea typeface="方正大黑简体" panose="03000509000000000000" pitchFamily="65" charset="-122"/>
              <a:cs typeface="Times New Roman" panose="02020603050405020304" charset="0"/>
            </a:endParaRPr>
          </a:p>
        </p:txBody>
      </p:sp>
      <p:sp>
        <p:nvSpPr>
          <p:cNvPr id="4" name="文本框 3"/>
          <p:cNvSpPr txBox="1"/>
          <p:nvPr/>
        </p:nvSpPr>
        <p:spPr>
          <a:xfrm>
            <a:off x="971691" y="2358399"/>
            <a:ext cx="4085734" cy="523220"/>
          </a:xfrm>
          <a:prstGeom prst="rect">
            <a:avLst/>
          </a:prstGeom>
          <a:noFill/>
        </p:spPr>
        <p:txBody>
          <a:bodyPr wrap="none" rtlCol="0" anchor="t">
            <a:spAutoFit/>
          </a:bodyPr>
          <a:lstStyle/>
          <a:p>
            <a:pPr indent="612140"/>
            <a:r>
              <a:rPr lang="en-US" altLang="zh-CN" sz="2800" b="1" dirty="0">
                <a:solidFill>
                  <a:schemeClr val="accent2"/>
                </a:solidFill>
                <a:latin typeface="+mj-lt"/>
                <a:ea typeface="黑体" panose="02010609060101010101" pitchFamily="49" charset="-122"/>
                <a:cs typeface="Times New Roman" panose="02020603050405020304" charset="0"/>
                <a:sym typeface="+mn-ea"/>
              </a:rPr>
              <a:t>1. C2C</a:t>
            </a:r>
            <a:r>
              <a:rPr lang="zh-CN" altLang="en-US" sz="2800" b="1" dirty="0">
                <a:solidFill>
                  <a:schemeClr val="accent2"/>
                </a:solidFill>
                <a:latin typeface="+mj-lt"/>
                <a:ea typeface="黑体" panose="02010609060101010101" pitchFamily="49" charset="-122"/>
                <a:cs typeface="Times New Roman" panose="02020603050405020304" charset="0"/>
                <a:sym typeface="+mn-ea"/>
              </a:rPr>
              <a:t>网上交易流程</a:t>
            </a:r>
            <a:endParaRPr lang="zh-CN" altLang="en-US" sz="2800" b="1" dirty="0">
              <a:solidFill>
                <a:schemeClr val="accent2"/>
              </a:solidFill>
              <a:latin typeface="+mj-lt"/>
              <a:ea typeface="黑体" panose="02010609060101010101" pitchFamily="49" charset="-122"/>
              <a:cs typeface="Times New Roman" panose="02020603050405020304" charset="0"/>
              <a:sym typeface="+mn-ea"/>
            </a:endParaRPr>
          </a:p>
        </p:txBody>
      </p:sp>
      <p:grpSp>
        <p:nvGrpSpPr>
          <p:cNvPr id="64" name="组合 63"/>
          <p:cNvGrpSpPr/>
          <p:nvPr/>
        </p:nvGrpSpPr>
        <p:grpSpPr>
          <a:xfrm>
            <a:off x="1345853" y="3833780"/>
            <a:ext cx="1414667" cy="1619124"/>
            <a:chOff x="1436033" y="3502437"/>
            <a:chExt cx="1414667" cy="1619124"/>
          </a:xfrm>
        </p:grpSpPr>
        <p:grpSp>
          <p:nvGrpSpPr>
            <p:cNvPr id="50" name="Group 11"/>
            <p:cNvGrpSpPr/>
            <p:nvPr/>
          </p:nvGrpSpPr>
          <p:grpSpPr>
            <a:xfrm>
              <a:off x="1436033" y="3502437"/>
              <a:ext cx="1414667" cy="1619124"/>
              <a:chOff x="1743076" y="2991066"/>
              <a:chExt cx="1414666" cy="1619124"/>
            </a:xfrm>
            <a:solidFill>
              <a:srgbClr val="0070C0"/>
            </a:solidFill>
          </p:grpSpPr>
          <p:sp>
            <p:nvSpPr>
              <p:cNvPr id="51" name="Shape 1721"/>
              <p:cNvSpPr/>
              <p:nvPr/>
            </p:nvSpPr>
            <p:spPr>
              <a:xfrm rot="18900000">
                <a:off x="1743076" y="2991066"/>
                <a:ext cx="1414666" cy="1414666"/>
              </a:xfrm>
              <a:prstGeom prst="roundRect">
                <a:avLst>
                  <a:gd name="adj" fmla="val 15000"/>
                </a:avLst>
              </a:prstGeom>
              <a:grpFill/>
              <a:ln w="12700">
                <a:miter lim="400000"/>
              </a:ln>
            </p:spPr>
            <p:txBody>
              <a:bodyPr lIns="67733" tIns="67733" rIns="67733" bIns="67733" anchor="ctr"/>
              <a:lstStyle/>
              <a:p>
                <a:pPr defTabSz="1219200">
                  <a:spcBef>
                    <a:spcPts val="4500"/>
                  </a:spcBef>
                  <a:defRPr sz="2500">
                    <a:latin typeface="Aller Light"/>
                    <a:ea typeface="Aller Light"/>
                    <a:cs typeface="Aller Light"/>
                    <a:sym typeface="Aller Light"/>
                  </a:defRPr>
                </a:pPr>
                <a:endParaRPr sz="3335" b="1">
                  <a:solidFill>
                    <a:prstClr val="black"/>
                  </a:solidFill>
                  <a:latin typeface="微软雅黑" panose="020B0503020204020204" pitchFamily="34" charset="-122"/>
                  <a:ea typeface="微软雅黑" panose="020B0503020204020204" pitchFamily="34" charset="-122"/>
                  <a:sym typeface="Aller Light"/>
                </a:endParaRPr>
              </a:p>
            </p:txBody>
          </p:sp>
          <p:sp>
            <p:nvSpPr>
              <p:cNvPr id="52" name="Shape 1732"/>
              <p:cNvSpPr/>
              <p:nvPr/>
            </p:nvSpPr>
            <p:spPr>
              <a:xfrm rot="18900000">
                <a:off x="1743076" y="3195523"/>
                <a:ext cx="1414666" cy="1414667"/>
              </a:xfrm>
              <a:prstGeom prst="roundRect">
                <a:avLst>
                  <a:gd name="adj" fmla="val 15000"/>
                </a:avLst>
              </a:prstGeom>
              <a:grpFill/>
              <a:ln w="50800" cap="flat">
                <a:solidFill>
                  <a:srgbClr val="F8F8F8"/>
                </a:solidFill>
                <a:miter lim="400000"/>
              </a:ln>
              <a:effectLst>
                <a:outerShdw blurRad="127000" dist="38100" dir="8100000" algn="tr" rotWithShape="0">
                  <a:prstClr val="black">
                    <a:alpha val="40000"/>
                  </a:prstClr>
                </a:outerShdw>
              </a:effectLst>
            </p:spPr>
            <p:txBody>
              <a:bodyPr wrap="square" lIns="67733" tIns="67733" rIns="67733" bIns="67733" numCol="1" anchor="ctr">
                <a:noAutofit/>
              </a:bodyPr>
              <a:lstStyle/>
              <a:p>
                <a:pPr defTabSz="1219200">
                  <a:spcBef>
                    <a:spcPts val="4500"/>
                  </a:spcBef>
                  <a:defRPr sz="2500">
                    <a:latin typeface="Aller Light"/>
                    <a:ea typeface="Aller Light"/>
                    <a:cs typeface="Aller Light"/>
                    <a:sym typeface="Aller Light"/>
                  </a:defRPr>
                </a:pPr>
                <a:endParaRPr sz="3335" b="1" dirty="0">
                  <a:solidFill>
                    <a:prstClr val="black"/>
                  </a:solidFill>
                  <a:latin typeface="微软雅黑" panose="020B0503020204020204" pitchFamily="34" charset="-122"/>
                  <a:ea typeface="微软雅黑" panose="020B0503020204020204" pitchFamily="34" charset="-122"/>
                  <a:sym typeface="Aller Light"/>
                </a:endParaRPr>
              </a:p>
            </p:txBody>
          </p:sp>
        </p:grpSp>
        <p:sp>
          <p:nvSpPr>
            <p:cNvPr id="59" name="Text Placeholder 4"/>
            <p:cNvSpPr txBox="1"/>
            <p:nvPr/>
          </p:nvSpPr>
          <p:spPr>
            <a:xfrm>
              <a:off x="1540720" y="3885709"/>
              <a:ext cx="1210819" cy="852581"/>
            </a:xfrm>
            <a:prstGeom prst="rect">
              <a:avLst/>
            </a:prstGeom>
          </p:spPr>
          <p:txBody>
            <a:bodyPr anchor="ctr">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spcBef>
                  <a:spcPts val="0"/>
                </a:spcBef>
                <a:buNone/>
              </a:pPr>
              <a:r>
                <a:rPr lang="en-US" altLang="zh-CN" sz="2400" b="1" dirty="0" err="1">
                  <a:solidFill>
                    <a:srgbClr val="F8F8F8"/>
                  </a:solidFill>
                  <a:latin typeface="黑体" panose="02010609060101010101" pitchFamily="49" charset="-122"/>
                  <a:ea typeface="黑体" panose="02010609060101010101" pitchFamily="49" charset="-122"/>
                  <a:cs typeface="Arial" panose="020B0604020202020204" pitchFamily="34" charset="0"/>
                </a:rPr>
                <a:t>会员</a:t>
              </a:r>
              <a:endParaRPr lang="en-US" altLang="zh-CN" sz="2400" b="1" dirty="0">
                <a:solidFill>
                  <a:srgbClr val="F8F8F8"/>
                </a:solidFill>
                <a:latin typeface="黑体" panose="02010609060101010101" pitchFamily="49" charset="-122"/>
                <a:ea typeface="黑体" panose="02010609060101010101" pitchFamily="49" charset="-122"/>
                <a:cs typeface="Arial" panose="020B0604020202020204" pitchFamily="34" charset="0"/>
              </a:endParaRPr>
            </a:p>
            <a:p>
              <a:pPr marL="0" indent="0" algn="ctr">
                <a:spcBef>
                  <a:spcPts val="0"/>
                </a:spcBef>
                <a:buNone/>
              </a:pPr>
              <a:r>
                <a:rPr lang="en-US" altLang="zh-CN" sz="2400" b="1" dirty="0" err="1">
                  <a:solidFill>
                    <a:srgbClr val="F8F8F8"/>
                  </a:solidFill>
                  <a:latin typeface="黑体" panose="02010609060101010101" pitchFamily="49" charset="-122"/>
                  <a:ea typeface="黑体" panose="02010609060101010101" pitchFamily="49" charset="-122"/>
                  <a:cs typeface="Arial" panose="020B0604020202020204" pitchFamily="34" charset="0"/>
                </a:rPr>
                <a:t>注册</a:t>
              </a:r>
              <a:endParaRPr lang="en-US" altLang="zh-CN" sz="2400" b="1" dirty="0">
                <a:solidFill>
                  <a:srgbClr val="F8F8F8"/>
                </a:solidFill>
                <a:latin typeface="黑体" panose="02010609060101010101" pitchFamily="49" charset="-122"/>
                <a:ea typeface="黑体" panose="02010609060101010101" pitchFamily="49" charset="-122"/>
                <a:cs typeface="Arial" panose="020B0604020202020204" pitchFamily="34" charset="0"/>
              </a:endParaRPr>
            </a:p>
          </p:txBody>
        </p:sp>
      </p:grpSp>
      <p:grpSp>
        <p:nvGrpSpPr>
          <p:cNvPr id="65" name="组合 64"/>
          <p:cNvGrpSpPr/>
          <p:nvPr/>
        </p:nvGrpSpPr>
        <p:grpSpPr>
          <a:xfrm>
            <a:off x="3371170" y="4042123"/>
            <a:ext cx="1453661" cy="1619124"/>
            <a:chOff x="3300897" y="3710780"/>
            <a:chExt cx="1453661" cy="1619124"/>
          </a:xfrm>
        </p:grpSpPr>
        <p:grpSp>
          <p:nvGrpSpPr>
            <p:cNvPr id="47" name="Group 12"/>
            <p:cNvGrpSpPr/>
            <p:nvPr/>
          </p:nvGrpSpPr>
          <p:grpSpPr>
            <a:xfrm>
              <a:off x="3320395" y="3710780"/>
              <a:ext cx="1414667" cy="1619124"/>
              <a:chOff x="3563871" y="3199409"/>
              <a:chExt cx="1414666" cy="1619124"/>
            </a:xfrm>
            <a:solidFill>
              <a:srgbClr val="FFC000"/>
            </a:solidFill>
          </p:grpSpPr>
          <p:sp>
            <p:nvSpPr>
              <p:cNvPr id="48" name="Shape 1722"/>
              <p:cNvSpPr/>
              <p:nvPr/>
            </p:nvSpPr>
            <p:spPr>
              <a:xfrm rot="8100000">
                <a:off x="3563871" y="3403867"/>
                <a:ext cx="1414666" cy="1414666"/>
              </a:xfrm>
              <a:prstGeom prst="roundRect">
                <a:avLst>
                  <a:gd name="adj" fmla="val 15000"/>
                </a:avLst>
              </a:prstGeom>
              <a:grpFill/>
              <a:ln w="12700">
                <a:miter lim="400000"/>
              </a:ln>
            </p:spPr>
            <p:txBody>
              <a:bodyPr lIns="67733" tIns="67733" rIns="67733" bIns="67733" anchor="ctr"/>
              <a:lstStyle/>
              <a:p>
                <a:pPr defTabSz="1219200">
                  <a:spcBef>
                    <a:spcPts val="4500"/>
                  </a:spcBef>
                  <a:defRPr sz="2500">
                    <a:latin typeface="Aller Light"/>
                    <a:ea typeface="Aller Light"/>
                    <a:cs typeface="Aller Light"/>
                    <a:sym typeface="Aller Light"/>
                  </a:defRPr>
                </a:pPr>
                <a:endParaRPr sz="3335" b="1">
                  <a:solidFill>
                    <a:prstClr val="black"/>
                  </a:solidFill>
                  <a:latin typeface="微软雅黑" panose="020B0503020204020204" pitchFamily="34" charset="-122"/>
                  <a:ea typeface="微软雅黑" panose="020B0503020204020204" pitchFamily="34" charset="-122"/>
                  <a:sym typeface="Aller Light"/>
                </a:endParaRPr>
              </a:p>
            </p:txBody>
          </p:sp>
          <p:sp>
            <p:nvSpPr>
              <p:cNvPr id="49" name="Shape 1729"/>
              <p:cNvSpPr/>
              <p:nvPr/>
            </p:nvSpPr>
            <p:spPr>
              <a:xfrm rot="8100000">
                <a:off x="3563871" y="3199409"/>
                <a:ext cx="1414666" cy="1414667"/>
              </a:xfrm>
              <a:prstGeom prst="roundRect">
                <a:avLst>
                  <a:gd name="adj" fmla="val 15000"/>
                </a:avLst>
              </a:prstGeom>
              <a:grpFill/>
              <a:ln w="38100" cap="flat">
                <a:solidFill>
                  <a:srgbClr val="F8F8F8"/>
                </a:solidFill>
                <a:miter lim="400000"/>
              </a:ln>
              <a:effectLst>
                <a:outerShdw blurRad="127000" dist="38100" dir="8100000" algn="tr" rotWithShape="0">
                  <a:prstClr val="black">
                    <a:alpha val="40000"/>
                  </a:prstClr>
                </a:outerShdw>
              </a:effectLst>
            </p:spPr>
            <p:txBody>
              <a:bodyPr wrap="square" lIns="67733" tIns="67733" rIns="67733" bIns="67733" numCol="1" anchor="ctr">
                <a:noAutofit/>
              </a:bodyPr>
              <a:lstStyle/>
              <a:p>
                <a:pPr defTabSz="1219200">
                  <a:spcBef>
                    <a:spcPts val="4500"/>
                  </a:spcBef>
                  <a:defRPr sz="2500">
                    <a:latin typeface="Aller Light"/>
                    <a:ea typeface="Aller Light"/>
                    <a:cs typeface="Aller Light"/>
                    <a:sym typeface="Aller Light"/>
                  </a:defRPr>
                </a:pPr>
                <a:endParaRPr sz="3335" b="1">
                  <a:solidFill>
                    <a:prstClr val="black"/>
                  </a:solidFill>
                  <a:latin typeface="微软雅黑" panose="020B0503020204020204" pitchFamily="34" charset="-122"/>
                  <a:ea typeface="微软雅黑" panose="020B0503020204020204" pitchFamily="34" charset="-122"/>
                  <a:sym typeface="Aller Light"/>
                </a:endParaRPr>
              </a:p>
            </p:txBody>
          </p:sp>
        </p:grpSp>
        <p:sp>
          <p:nvSpPr>
            <p:cNvPr id="60" name="Text Placeholder 4"/>
            <p:cNvSpPr txBox="1"/>
            <p:nvPr/>
          </p:nvSpPr>
          <p:spPr>
            <a:xfrm>
              <a:off x="3300897" y="4044007"/>
              <a:ext cx="1453661" cy="925858"/>
            </a:xfrm>
            <a:prstGeom prst="rect">
              <a:avLst/>
            </a:prstGeom>
          </p:spPr>
          <p:txBody>
            <a:bodyPr anchor="ctr">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spcBef>
                  <a:spcPts val="0"/>
                </a:spcBef>
                <a:buNone/>
              </a:pPr>
              <a:r>
                <a:rPr lang="en-US" altLang="zh-CN" sz="2400" b="1" dirty="0" err="1">
                  <a:solidFill>
                    <a:srgbClr val="F8F8F8"/>
                  </a:solidFill>
                  <a:latin typeface="黑体" panose="02010609060101010101" pitchFamily="49" charset="-122"/>
                  <a:ea typeface="黑体" panose="02010609060101010101" pitchFamily="49" charset="-122"/>
                  <a:cs typeface="Arial" panose="020B0604020202020204" pitchFamily="34" charset="0"/>
                </a:rPr>
                <a:t>搜索</a:t>
              </a:r>
              <a:endParaRPr lang="en-US" altLang="zh-CN" sz="2400" b="1" dirty="0">
                <a:solidFill>
                  <a:srgbClr val="F8F8F8"/>
                </a:solidFill>
                <a:latin typeface="黑体" panose="02010609060101010101" pitchFamily="49" charset="-122"/>
                <a:ea typeface="黑体" panose="02010609060101010101" pitchFamily="49" charset="-122"/>
                <a:cs typeface="Arial" panose="020B0604020202020204" pitchFamily="34" charset="0"/>
              </a:endParaRPr>
            </a:p>
            <a:p>
              <a:pPr marL="0" indent="0" algn="ctr">
                <a:spcBef>
                  <a:spcPts val="0"/>
                </a:spcBef>
                <a:buNone/>
              </a:pPr>
              <a:r>
                <a:rPr lang="en-US" altLang="zh-CN" sz="2400" b="1" dirty="0" err="1">
                  <a:solidFill>
                    <a:srgbClr val="F8F8F8"/>
                  </a:solidFill>
                  <a:latin typeface="黑体" panose="02010609060101010101" pitchFamily="49" charset="-122"/>
                  <a:ea typeface="黑体" panose="02010609060101010101" pitchFamily="49" charset="-122"/>
                  <a:cs typeface="Arial" panose="020B0604020202020204" pitchFamily="34" charset="0"/>
                </a:rPr>
                <a:t>商品</a:t>
              </a:r>
              <a:endParaRPr lang="en-US" altLang="zh-CN" sz="2400" b="1" dirty="0">
                <a:solidFill>
                  <a:srgbClr val="F8F8F8"/>
                </a:solidFill>
                <a:latin typeface="黑体" panose="02010609060101010101" pitchFamily="49" charset="-122"/>
                <a:ea typeface="黑体" panose="02010609060101010101" pitchFamily="49" charset="-122"/>
                <a:cs typeface="Arial" panose="020B0604020202020204" pitchFamily="34" charset="0"/>
              </a:endParaRPr>
            </a:p>
          </p:txBody>
        </p:sp>
      </p:grpSp>
      <p:grpSp>
        <p:nvGrpSpPr>
          <p:cNvPr id="66" name="组合 65"/>
          <p:cNvGrpSpPr/>
          <p:nvPr/>
        </p:nvGrpSpPr>
        <p:grpSpPr>
          <a:xfrm>
            <a:off x="5421964" y="3833780"/>
            <a:ext cx="1414667" cy="1619124"/>
            <a:chOff x="5135667" y="3502437"/>
            <a:chExt cx="1414667" cy="1619124"/>
          </a:xfrm>
        </p:grpSpPr>
        <p:grpSp>
          <p:nvGrpSpPr>
            <p:cNvPr id="44" name="Group 14"/>
            <p:cNvGrpSpPr/>
            <p:nvPr/>
          </p:nvGrpSpPr>
          <p:grpSpPr>
            <a:xfrm>
              <a:off x="5135667" y="3502437"/>
              <a:ext cx="1414667" cy="1619124"/>
              <a:chOff x="5379142" y="2991066"/>
              <a:chExt cx="1414667" cy="1619124"/>
            </a:xfrm>
            <a:solidFill>
              <a:srgbClr val="0070C0"/>
            </a:solidFill>
          </p:grpSpPr>
          <p:sp>
            <p:nvSpPr>
              <p:cNvPr id="45" name="Shape 1723"/>
              <p:cNvSpPr/>
              <p:nvPr/>
            </p:nvSpPr>
            <p:spPr>
              <a:xfrm rot="18900000">
                <a:off x="5379143" y="2991066"/>
                <a:ext cx="1414666" cy="1414666"/>
              </a:xfrm>
              <a:prstGeom prst="roundRect">
                <a:avLst>
                  <a:gd name="adj" fmla="val 15000"/>
                </a:avLst>
              </a:prstGeom>
              <a:grpFill/>
              <a:ln w="12700">
                <a:noFill/>
                <a:miter lim="400000"/>
              </a:ln>
            </p:spPr>
            <p:txBody>
              <a:bodyPr lIns="67733" tIns="67733" rIns="67733" bIns="67733" anchor="ctr"/>
              <a:lstStyle/>
              <a:p>
                <a:pPr defTabSz="1219200">
                  <a:spcBef>
                    <a:spcPts val="4500"/>
                  </a:spcBef>
                  <a:defRPr sz="2500">
                    <a:latin typeface="Aller Light"/>
                    <a:ea typeface="Aller Light"/>
                    <a:cs typeface="Aller Light"/>
                    <a:sym typeface="Aller Light"/>
                  </a:defRPr>
                </a:pPr>
                <a:endParaRPr sz="3335" b="1">
                  <a:solidFill>
                    <a:prstClr val="black"/>
                  </a:solidFill>
                  <a:latin typeface="微软雅黑" panose="020B0503020204020204" pitchFamily="34" charset="-122"/>
                  <a:ea typeface="微软雅黑" panose="020B0503020204020204" pitchFamily="34" charset="-122"/>
                  <a:sym typeface="Aller Light"/>
                </a:endParaRPr>
              </a:p>
            </p:txBody>
          </p:sp>
          <p:sp>
            <p:nvSpPr>
              <p:cNvPr id="46" name="Shape 1726"/>
              <p:cNvSpPr/>
              <p:nvPr/>
            </p:nvSpPr>
            <p:spPr>
              <a:xfrm rot="18900000">
                <a:off x="5379142" y="3195523"/>
                <a:ext cx="1414666" cy="1414667"/>
              </a:xfrm>
              <a:prstGeom prst="roundRect">
                <a:avLst>
                  <a:gd name="adj" fmla="val 15000"/>
                </a:avLst>
              </a:prstGeom>
              <a:grpFill/>
              <a:ln w="38100" cap="flat">
                <a:solidFill>
                  <a:srgbClr val="F8F8F8"/>
                </a:solidFill>
                <a:miter lim="400000"/>
              </a:ln>
              <a:effectLst>
                <a:outerShdw blurRad="127000" dist="38100" dir="8100000" algn="tr" rotWithShape="0">
                  <a:prstClr val="black">
                    <a:alpha val="40000"/>
                  </a:prstClr>
                </a:outerShdw>
              </a:effectLst>
            </p:spPr>
            <p:txBody>
              <a:bodyPr wrap="square" lIns="67733" tIns="67733" rIns="67733" bIns="67733" numCol="1" anchor="ctr">
                <a:noAutofit/>
              </a:bodyPr>
              <a:lstStyle/>
              <a:p>
                <a:pPr defTabSz="1219200">
                  <a:spcBef>
                    <a:spcPts val="4500"/>
                  </a:spcBef>
                  <a:defRPr sz="2500">
                    <a:latin typeface="Aller Light"/>
                    <a:ea typeface="Aller Light"/>
                    <a:cs typeface="Aller Light"/>
                    <a:sym typeface="Aller Light"/>
                  </a:defRPr>
                </a:pPr>
                <a:endParaRPr sz="3335" b="1">
                  <a:solidFill>
                    <a:prstClr val="black"/>
                  </a:solidFill>
                  <a:latin typeface="微软雅黑" panose="020B0503020204020204" pitchFamily="34" charset="-122"/>
                  <a:ea typeface="微软雅黑" panose="020B0503020204020204" pitchFamily="34" charset="-122"/>
                  <a:sym typeface="Aller Light"/>
                </a:endParaRPr>
              </a:p>
            </p:txBody>
          </p:sp>
        </p:grpSp>
        <p:sp>
          <p:nvSpPr>
            <p:cNvPr id="61" name="Text Placeholder 4"/>
            <p:cNvSpPr txBox="1"/>
            <p:nvPr/>
          </p:nvSpPr>
          <p:spPr>
            <a:xfrm>
              <a:off x="5236877" y="3991501"/>
              <a:ext cx="1210819" cy="640997"/>
            </a:xfrm>
            <a:prstGeom prst="rect">
              <a:avLst/>
            </a:prstGeom>
          </p:spPr>
          <p:txBody>
            <a:bodyPr anchor="ctr">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spcBef>
                  <a:spcPct val="50000"/>
                </a:spcBef>
                <a:buNone/>
              </a:pPr>
              <a:r>
                <a:rPr lang="en-US" altLang="zh-CN" sz="2400" b="1" dirty="0">
                  <a:solidFill>
                    <a:srgbClr val="F8F8F8"/>
                  </a:solidFill>
                  <a:latin typeface="黑体" panose="02010609060101010101" pitchFamily="49" charset="-122"/>
                  <a:ea typeface="黑体" panose="02010609060101010101" pitchFamily="49" charset="-122"/>
                  <a:cs typeface="Arial" panose="020B0604020202020204" pitchFamily="34" charset="0"/>
                </a:rPr>
                <a:t>联</a:t>
              </a:r>
              <a:r>
                <a:rPr lang="zh-CN" altLang="en-US" sz="2400" b="1" dirty="0">
                  <a:solidFill>
                    <a:srgbClr val="F8F8F8"/>
                  </a:solidFill>
                  <a:latin typeface="黑体" panose="02010609060101010101" pitchFamily="49" charset="-122"/>
                  <a:ea typeface="黑体" panose="02010609060101010101" pitchFamily="49" charset="-122"/>
                  <a:cs typeface="Arial" panose="020B0604020202020204" pitchFamily="34" charset="0"/>
                </a:rPr>
                <a:t>系</a:t>
              </a:r>
              <a:endParaRPr lang="en-US" altLang="zh-CN" sz="2400" b="1" dirty="0">
                <a:solidFill>
                  <a:srgbClr val="F8F8F8"/>
                </a:solidFill>
                <a:latin typeface="黑体" panose="02010609060101010101" pitchFamily="49" charset="-122"/>
                <a:ea typeface="黑体" panose="02010609060101010101" pitchFamily="49" charset="-122"/>
                <a:cs typeface="Arial" panose="020B0604020202020204" pitchFamily="34" charset="0"/>
              </a:endParaRPr>
            </a:p>
            <a:p>
              <a:pPr marL="0" indent="0" algn="ctr">
                <a:spcBef>
                  <a:spcPts val="0"/>
                </a:spcBef>
                <a:buNone/>
              </a:pPr>
              <a:r>
                <a:rPr lang="en-US" altLang="zh-CN" sz="2400" b="1" dirty="0" err="1">
                  <a:solidFill>
                    <a:srgbClr val="F8F8F8"/>
                  </a:solidFill>
                  <a:latin typeface="黑体" panose="02010609060101010101" pitchFamily="49" charset="-122"/>
                  <a:ea typeface="黑体" panose="02010609060101010101" pitchFamily="49" charset="-122"/>
                  <a:cs typeface="Arial" panose="020B0604020202020204" pitchFamily="34" charset="0"/>
                </a:rPr>
                <a:t>卖家</a:t>
              </a:r>
              <a:endParaRPr lang="en-US" altLang="zh-CN" sz="2400" b="1" dirty="0">
                <a:solidFill>
                  <a:srgbClr val="F8F8F8"/>
                </a:solidFill>
                <a:latin typeface="黑体" panose="02010609060101010101" pitchFamily="49" charset="-122"/>
                <a:ea typeface="黑体" panose="02010609060101010101" pitchFamily="49" charset="-122"/>
                <a:cs typeface="Arial" panose="020B0604020202020204" pitchFamily="34" charset="0"/>
              </a:endParaRPr>
            </a:p>
          </p:txBody>
        </p:sp>
      </p:grpSp>
      <p:grpSp>
        <p:nvGrpSpPr>
          <p:cNvPr id="67" name="组合 66"/>
          <p:cNvGrpSpPr/>
          <p:nvPr/>
        </p:nvGrpSpPr>
        <p:grpSpPr>
          <a:xfrm>
            <a:off x="7458782" y="4042123"/>
            <a:ext cx="1414667" cy="1619125"/>
            <a:chOff x="6956461" y="3710780"/>
            <a:chExt cx="1414667" cy="1619125"/>
          </a:xfrm>
        </p:grpSpPr>
        <p:grpSp>
          <p:nvGrpSpPr>
            <p:cNvPr id="53" name="Group 15"/>
            <p:cNvGrpSpPr/>
            <p:nvPr/>
          </p:nvGrpSpPr>
          <p:grpSpPr>
            <a:xfrm>
              <a:off x="6956461" y="3710780"/>
              <a:ext cx="1414667" cy="1619125"/>
              <a:chOff x="7199937" y="3199409"/>
              <a:chExt cx="1414666" cy="1619125"/>
            </a:xfrm>
            <a:solidFill>
              <a:srgbClr val="FFC000"/>
            </a:solidFill>
          </p:grpSpPr>
          <p:sp>
            <p:nvSpPr>
              <p:cNvPr id="54" name="Shape 1724"/>
              <p:cNvSpPr/>
              <p:nvPr/>
            </p:nvSpPr>
            <p:spPr>
              <a:xfrm rot="8100000">
                <a:off x="7199937" y="3403868"/>
                <a:ext cx="1414666" cy="1414666"/>
              </a:xfrm>
              <a:prstGeom prst="roundRect">
                <a:avLst>
                  <a:gd name="adj" fmla="val 15000"/>
                </a:avLst>
              </a:prstGeom>
              <a:grpFill/>
              <a:ln w="12700">
                <a:miter lim="400000"/>
              </a:ln>
            </p:spPr>
            <p:txBody>
              <a:bodyPr lIns="67733" tIns="67733" rIns="67733" bIns="67733" anchor="ctr"/>
              <a:lstStyle/>
              <a:p>
                <a:pPr defTabSz="1219200">
                  <a:spcBef>
                    <a:spcPts val="4500"/>
                  </a:spcBef>
                  <a:defRPr sz="2500">
                    <a:latin typeface="Aller Light"/>
                    <a:ea typeface="Aller Light"/>
                    <a:cs typeface="Aller Light"/>
                    <a:sym typeface="Aller Light"/>
                  </a:defRPr>
                </a:pPr>
                <a:endParaRPr sz="3335" b="1">
                  <a:solidFill>
                    <a:prstClr val="black"/>
                  </a:solidFill>
                  <a:latin typeface="微软雅黑" panose="020B0503020204020204" pitchFamily="34" charset="-122"/>
                  <a:ea typeface="微软雅黑" panose="020B0503020204020204" pitchFamily="34" charset="-122"/>
                  <a:sym typeface="Aller Light"/>
                </a:endParaRPr>
              </a:p>
            </p:txBody>
          </p:sp>
          <p:sp>
            <p:nvSpPr>
              <p:cNvPr id="55" name="Shape 1735"/>
              <p:cNvSpPr/>
              <p:nvPr/>
            </p:nvSpPr>
            <p:spPr>
              <a:xfrm rot="8100000">
                <a:off x="7199937" y="3199409"/>
                <a:ext cx="1414666" cy="1414667"/>
              </a:xfrm>
              <a:prstGeom prst="roundRect">
                <a:avLst>
                  <a:gd name="adj" fmla="val 15000"/>
                </a:avLst>
              </a:prstGeom>
              <a:grpFill/>
              <a:ln w="38100" cap="flat">
                <a:solidFill>
                  <a:srgbClr val="F8F8F8"/>
                </a:solidFill>
                <a:miter lim="400000"/>
              </a:ln>
              <a:effectLst>
                <a:outerShdw blurRad="127000" dist="38100" dir="8100000" algn="tr" rotWithShape="0">
                  <a:prstClr val="black">
                    <a:alpha val="40000"/>
                  </a:prstClr>
                </a:outerShdw>
              </a:effectLst>
            </p:spPr>
            <p:txBody>
              <a:bodyPr wrap="square" lIns="67733" tIns="67733" rIns="67733" bIns="67733" numCol="1" anchor="ctr">
                <a:noAutofit/>
              </a:bodyPr>
              <a:lstStyle/>
              <a:p>
                <a:pPr defTabSz="1219200">
                  <a:spcBef>
                    <a:spcPts val="4500"/>
                  </a:spcBef>
                  <a:defRPr sz="2500">
                    <a:latin typeface="Aller Light"/>
                    <a:ea typeface="Aller Light"/>
                    <a:cs typeface="Aller Light"/>
                    <a:sym typeface="Aller Light"/>
                  </a:defRPr>
                </a:pPr>
                <a:endParaRPr sz="3335" b="1">
                  <a:solidFill>
                    <a:prstClr val="black"/>
                  </a:solidFill>
                  <a:latin typeface="微软雅黑" panose="020B0503020204020204" pitchFamily="34" charset="-122"/>
                  <a:ea typeface="微软雅黑" panose="020B0503020204020204" pitchFamily="34" charset="-122"/>
                  <a:sym typeface="Aller Light"/>
                </a:endParaRPr>
              </a:p>
            </p:txBody>
          </p:sp>
        </p:grpSp>
        <p:sp>
          <p:nvSpPr>
            <p:cNvPr id="62" name="Text Placeholder 4"/>
            <p:cNvSpPr txBox="1"/>
            <p:nvPr/>
          </p:nvSpPr>
          <p:spPr>
            <a:xfrm>
              <a:off x="7058385" y="4164710"/>
              <a:ext cx="1210819" cy="711264"/>
            </a:xfrm>
            <a:prstGeom prst="rect">
              <a:avLst/>
            </a:prstGeom>
          </p:spPr>
          <p:txBody>
            <a:bodyPr anchor="ctr">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spcBef>
                  <a:spcPts val="0"/>
                </a:spcBef>
                <a:buNone/>
              </a:pPr>
              <a:r>
                <a:rPr lang="en-US" altLang="zh-CN" sz="2400" b="1" dirty="0" err="1">
                  <a:solidFill>
                    <a:srgbClr val="F8F8F8"/>
                  </a:solidFill>
                  <a:latin typeface="黑体" panose="02010609060101010101" pitchFamily="49" charset="-122"/>
                  <a:ea typeface="黑体" panose="02010609060101010101" pitchFamily="49" charset="-122"/>
                  <a:cs typeface="Arial" panose="020B0604020202020204" pitchFamily="34" charset="0"/>
                </a:rPr>
                <a:t>出价</a:t>
              </a:r>
              <a:endParaRPr lang="en-US" altLang="zh-CN" sz="2400" b="1" dirty="0">
                <a:solidFill>
                  <a:srgbClr val="F8F8F8"/>
                </a:solidFill>
                <a:latin typeface="黑体" panose="02010609060101010101" pitchFamily="49" charset="-122"/>
                <a:ea typeface="黑体" panose="02010609060101010101" pitchFamily="49" charset="-122"/>
                <a:cs typeface="Arial" panose="020B0604020202020204" pitchFamily="34" charset="0"/>
              </a:endParaRPr>
            </a:p>
            <a:p>
              <a:pPr marL="0" indent="0" algn="ctr">
                <a:spcBef>
                  <a:spcPts val="0"/>
                </a:spcBef>
                <a:buNone/>
              </a:pPr>
              <a:r>
                <a:rPr lang="en-US" altLang="zh-CN" sz="2400" b="1" dirty="0" err="1">
                  <a:solidFill>
                    <a:srgbClr val="F8F8F8"/>
                  </a:solidFill>
                  <a:latin typeface="黑体" panose="02010609060101010101" pitchFamily="49" charset="-122"/>
                  <a:ea typeface="黑体" panose="02010609060101010101" pitchFamily="49" charset="-122"/>
                  <a:cs typeface="Arial" panose="020B0604020202020204" pitchFamily="34" charset="0"/>
                </a:rPr>
                <a:t>和付款</a:t>
              </a:r>
              <a:endParaRPr lang="en-US" altLang="zh-CN" sz="2400" b="1" dirty="0">
                <a:solidFill>
                  <a:srgbClr val="F8F8F8"/>
                </a:solidFill>
                <a:latin typeface="黑体" panose="02010609060101010101" pitchFamily="49" charset="-122"/>
                <a:ea typeface="黑体" panose="02010609060101010101" pitchFamily="49" charset="-122"/>
                <a:cs typeface="Arial" panose="020B0604020202020204" pitchFamily="34" charset="0"/>
              </a:endParaRPr>
            </a:p>
          </p:txBody>
        </p:sp>
      </p:grpSp>
      <p:grpSp>
        <p:nvGrpSpPr>
          <p:cNvPr id="68" name="组合 67"/>
          <p:cNvGrpSpPr/>
          <p:nvPr/>
        </p:nvGrpSpPr>
        <p:grpSpPr>
          <a:xfrm>
            <a:off x="9490078" y="3833780"/>
            <a:ext cx="1414667" cy="1619124"/>
            <a:chOff x="8771733" y="3502437"/>
            <a:chExt cx="1414667" cy="1619124"/>
          </a:xfrm>
        </p:grpSpPr>
        <p:grpSp>
          <p:nvGrpSpPr>
            <p:cNvPr id="56" name="Group 16"/>
            <p:cNvGrpSpPr/>
            <p:nvPr/>
          </p:nvGrpSpPr>
          <p:grpSpPr>
            <a:xfrm>
              <a:off x="8771733" y="3502437"/>
              <a:ext cx="1414667" cy="1619124"/>
              <a:chOff x="9015209" y="2991066"/>
              <a:chExt cx="1414666" cy="1619124"/>
            </a:xfrm>
            <a:solidFill>
              <a:srgbClr val="0070C0"/>
            </a:solidFill>
          </p:grpSpPr>
          <p:sp>
            <p:nvSpPr>
              <p:cNvPr id="57" name="Shape 1725"/>
              <p:cNvSpPr/>
              <p:nvPr/>
            </p:nvSpPr>
            <p:spPr>
              <a:xfrm rot="18900000">
                <a:off x="9015209" y="2991066"/>
                <a:ext cx="1414666" cy="1414666"/>
              </a:xfrm>
              <a:prstGeom prst="roundRect">
                <a:avLst>
                  <a:gd name="adj" fmla="val 15000"/>
                </a:avLst>
              </a:prstGeom>
              <a:grpFill/>
              <a:ln w="12700">
                <a:miter lim="400000"/>
              </a:ln>
            </p:spPr>
            <p:txBody>
              <a:bodyPr lIns="67733" tIns="67733" rIns="67733" bIns="67733" anchor="ctr"/>
              <a:lstStyle/>
              <a:p>
                <a:pPr defTabSz="1219200">
                  <a:spcBef>
                    <a:spcPts val="4500"/>
                  </a:spcBef>
                  <a:defRPr sz="2500">
                    <a:latin typeface="Aller Light"/>
                    <a:ea typeface="Aller Light"/>
                    <a:cs typeface="Aller Light"/>
                    <a:sym typeface="Aller Light"/>
                  </a:defRPr>
                </a:pPr>
                <a:endParaRPr sz="3335" b="1">
                  <a:solidFill>
                    <a:prstClr val="black"/>
                  </a:solidFill>
                  <a:latin typeface="微软雅黑" panose="020B0503020204020204" pitchFamily="34" charset="-122"/>
                  <a:ea typeface="微软雅黑" panose="020B0503020204020204" pitchFamily="34" charset="-122"/>
                  <a:sym typeface="Aller Light"/>
                </a:endParaRPr>
              </a:p>
            </p:txBody>
          </p:sp>
          <p:sp>
            <p:nvSpPr>
              <p:cNvPr id="58" name="Shape 1738"/>
              <p:cNvSpPr/>
              <p:nvPr/>
            </p:nvSpPr>
            <p:spPr>
              <a:xfrm rot="18900000">
                <a:off x="9015209" y="3195523"/>
                <a:ext cx="1414666" cy="1414667"/>
              </a:xfrm>
              <a:prstGeom prst="roundRect">
                <a:avLst>
                  <a:gd name="adj" fmla="val 15000"/>
                </a:avLst>
              </a:prstGeom>
              <a:grpFill/>
              <a:ln w="38100" cap="flat">
                <a:solidFill>
                  <a:srgbClr val="F8F8F8"/>
                </a:solidFill>
                <a:miter lim="400000"/>
              </a:ln>
              <a:effectLst>
                <a:outerShdw blurRad="127000" dist="38100" dir="8100000" algn="tr" rotWithShape="0">
                  <a:prstClr val="black">
                    <a:alpha val="40000"/>
                  </a:prstClr>
                </a:outerShdw>
              </a:effectLst>
            </p:spPr>
            <p:txBody>
              <a:bodyPr wrap="square" lIns="67733" tIns="67733" rIns="67733" bIns="67733" numCol="1" anchor="ctr">
                <a:noAutofit/>
              </a:bodyPr>
              <a:lstStyle/>
              <a:p>
                <a:pPr defTabSz="1219200">
                  <a:spcBef>
                    <a:spcPts val="4500"/>
                  </a:spcBef>
                  <a:defRPr sz="2500">
                    <a:latin typeface="Aller Light"/>
                    <a:ea typeface="Aller Light"/>
                    <a:cs typeface="Aller Light"/>
                    <a:sym typeface="Aller Light"/>
                  </a:defRPr>
                </a:pPr>
                <a:endParaRPr sz="3335" b="1">
                  <a:solidFill>
                    <a:prstClr val="black"/>
                  </a:solidFill>
                  <a:latin typeface="微软雅黑" panose="020B0503020204020204" pitchFamily="34" charset="-122"/>
                  <a:ea typeface="微软雅黑" panose="020B0503020204020204" pitchFamily="34" charset="-122"/>
                  <a:sym typeface="Aller Light"/>
                </a:endParaRPr>
              </a:p>
            </p:txBody>
          </p:sp>
        </p:grpSp>
        <p:sp>
          <p:nvSpPr>
            <p:cNvPr id="63" name="Text Placeholder 4"/>
            <p:cNvSpPr txBox="1"/>
            <p:nvPr/>
          </p:nvSpPr>
          <p:spPr>
            <a:xfrm>
              <a:off x="8873655" y="3957685"/>
              <a:ext cx="1210819" cy="708629"/>
            </a:xfrm>
            <a:prstGeom prst="rect">
              <a:avLst/>
            </a:prstGeom>
          </p:spPr>
          <p:txBody>
            <a:bodyPr anchor="ctr">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spcBef>
                  <a:spcPts val="0"/>
                </a:spcBef>
                <a:buNone/>
              </a:pPr>
              <a:r>
                <a:rPr lang="en-US" altLang="zh-CN" sz="2400" b="1" dirty="0" err="1">
                  <a:solidFill>
                    <a:srgbClr val="F8F8F8"/>
                  </a:solidFill>
                  <a:latin typeface="黑体" panose="02010609060101010101" pitchFamily="49" charset="-122"/>
                  <a:ea typeface="黑体" panose="02010609060101010101" pitchFamily="49" charset="-122"/>
                  <a:cs typeface="Arial" panose="020B0604020202020204" pitchFamily="34" charset="0"/>
                </a:rPr>
                <a:t>收货</a:t>
              </a:r>
              <a:endParaRPr lang="en-US" altLang="zh-CN" sz="2400" b="1" dirty="0">
                <a:solidFill>
                  <a:srgbClr val="F8F8F8"/>
                </a:solidFill>
                <a:latin typeface="黑体" panose="02010609060101010101" pitchFamily="49" charset="-122"/>
                <a:ea typeface="黑体" panose="02010609060101010101" pitchFamily="49" charset="-122"/>
                <a:cs typeface="Arial" panose="020B0604020202020204" pitchFamily="34" charset="0"/>
              </a:endParaRPr>
            </a:p>
            <a:p>
              <a:pPr marL="0" indent="0" algn="ctr">
                <a:spcBef>
                  <a:spcPts val="0"/>
                </a:spcBef>
                <a:buNone/>
              </a:pPr>
              <a:r>
                <a:rPr lang="en-US" altLang="zh-CN" sz="2400" b="1" dirty="0" err="1">
                  <a:solidFill>
                    <a:srgbClr val="F8F8F8"/>
                  </a:solidFill>
                  <a:latin typeface="黑体" panose="02010609060101010101" pitchFamily="49" charset="-122"/>
                  <a:ea typeface="黑体" panose="02010609060101010101" pitchFamily="49" charset="-122"/>
                  <a:cs typeface="Arial" panose="020B0604020202020204" pitchFamily="34" charset="0"/>
                </a:rPr>
                <a:t>和评价</a:t>
              </a:r>
              <a:endParaRPr lang="en-US" altLang="zh-CN" sz="2400" b="1" dirty="0">
                <a:solidFill>
                  <a:srgbClr val="F8F8F8"/>
                </a:solidFill>
                <a:latin typeface="黑体" panose="02010609060101010101" pitchFamily="49" charset="-122"/>
                <a:ea typeface="黑体" panose="02010609060101010101" pitchFamily="49" charset="-122"/>
                <a:cs typeface="Arial" panose="020B0604020202020204" pitchFamily="34" charset="0"/>
              </a:endParaRPr>
            </a:p>
          </p:txBody>
        </p:sp>
      </p:gr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7" presetClass="entr" presetSubtype="0" fill="hold" grpId="0"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1000"/>
                                        <p:tgtEl>
                                          <p:spTgt spid="4"/>
                                        </p:tgtEl>
                                      </p:cBhvr>
                                    </p:animEffect>
                                    <p:anim calcmode="lin" valueType="num">
                                      <p:cBhvr>
                                        <p:cTn id="14" dur="1000" fill="hold"/>
                                        <p:tgtEl>
                                          <p:spTgt spid="4"/>
                                        </p:tgtEl>
                                        <p:attrNameLst>
                                          <p:attrName>ppt_x</p:attrName>
                                        </p:attrNameLst>
                                      </p:cBhvr>
                                      <p:tavLst>
                                        <p:tav tm="0">
                                          <p:val>
                                            <p:strVal val="#ppt_x"/>
                                          </p:val>
                                        </p:tav>
                                        <p:tav tm="100000">
                                          <p:val>
                                            <p:strVal val="#ppt_x"/>
                                          </p:val>
                                        </p:tav>
                                      </p:tavLst>
                                    </p:anim>
                                    <p:anim calcmode="lin" valueType="num">
                                      <p:cBhvr>
                                        <p:cTn id="15" dur="1000" fill="hold"/>
                                        <p:tgtEl>
                                          <p:spTgt spid="4"/>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53" presetClass="entr" presetSubtype="16" fill="hold" nodeType="afterEffect">
                                  <p:stCondLst>
                                    <p:cond delay="0"/>
                                  </p:stCondLst>
                                  <p:childTnLst>
                                    <p:set>
                                      <p:cBhvr>
                                        <p:cTn id="18" dur="1" fill="hold">
                                          <p:stCondLst>
                                            <p:cond delay="0"/>
                                          </p:stCondLst>
                                        </p:cTn>
                                        <p:tgtEl>
                                          <p:spTgt spid="64"/>
                                        </p:tgtEl>
                                        <p:attrNameLst>
                                          <p:attrName>style.visibility</p:attrName>
                                        </p:attrNameLst>
                                      </p:cBhvr>
                                      <p:to>
                                        <p:strVal val="visible"/>
                                      </p:to>
                                    </p:set>
                                    <p:anim calcmode="lin" valueType="num">
                                      <p:cBhvr>
                                        <p:cTn id="19" dur="500" fill="hold"/>
                                        <p:tgtEl>
                                          <p:spTgt spid="64"/>
                                        </p:tgtEl>
                                        <p:attrNameLst>
                                          <p:attrName>ppt_w</p:attrName>
                                        </p:attrNameLst>
                                      </p:cBhvr>
                                      <p:tavLst>
                                        <p:tav tm="0">
                                          <p:val>
                                            <p:fltVal val="0"/>
                                          </p:val>
                                        </p:tav>
                                        <p:tav tm="100000">
                                          <p:val>
                                            <p:strVal val="#ppt_w"/>
                                          </p:val>
                                        </p:tav>
                                      </p:tavLst>
                                    </p:anim>
                                    <p:anim calcmode="lin" valueType="num">
                                      <p:cBhvr>
                                        <p:cTn id="20" dur="500" fill="hold"/>
                                        <p:tgtEl>
                                          <p:spTgt spid="64"/>
                                        </p:tgtEl>
                                        <p:attrNameLst>
                                          <p:attrName>ppt_h</p:attrName>
                                        </p:attrNameLst>
                                      </p:cBhvr>
                                      <p:tavLst>
                                        <p:tav tm="0">
                                          <p:val>
                                            <p:fltVal val="0"/>
                                          </p:val>
                                        </p:tav>
                                        <p:tav tm="100000">
                                          <p:val>
                                            <p:strVal val="#ppt_h"/>
                                          </p:val>
                                        </p:tav>
                                      </p:tavLst>
                                    </p:anim>
                                    <p:animEffect transition="in" filter="fade">
                                      <p:cBhvr>
                                        <p:cTn id="21" dur="500"/>
                                        <p:tgtEl>
                                          <p:spTgt spid="64"/>
                                        </p:tgtEl>
                                      </p:cBhvr>
                                    </p:animEffect>
                                  </p:childTnLst>
                                </p:cTn>
                              </p:par>
                            </p:childTnLst>
                          </p:cTn>
                        </p:par>
                        <p:par>
                          <p:cTn id="22" fill="hold">
                            <p:stCondLst>
                              <p:cond delay="2500"/>
                            </p:stCondLst>
                            <p:childTnLst>
                              <p:par>
                                <p:cTn id="23" presetID="53" presetClass="entr" presetSubtype="16" fill="hold" nodeType="afterEffect">
                                  <p:stCondLst>
                                    <p:cond delay="0"/>
                                  </p:stCondLst>
                                  <p:childTnLst>
                                    <p:set>
                                      <p:cBhvr>
                                        <p:cTn id="24" dur="1" fill="hold">
                                          <p:stCondLst>
                                            <p:cond delay="0"/>
                                          </p:stCondLst>
                                        </p:cTn>
                                        <p:tgtEl>
                                          <p:spTgt spid="65"/>
                                        </p:tgtEl>
                                        <p:attrNameLst>
                                          <p:attrName>style.visibility</p:attrName>
                                        </p:attrNameLst>
                                      </p:cBhvr>
                                      <p:to>
                                        <p:strVal val="visible"/>
                                      </p:to>
                                    </p:set>
                                    <p:anim calcmode="lin" valueType="num">
                                      <p:cBhvr>
                                        <p:cTn id="25" dur="500" fill="hold"/>
                                        <p:tgtEl>
                                          <p:spTgt spid="65"/>
                                        </p:tgtEl>
                                        <p:attrNameLst>
                                          <p:attrName>ppt_w</p:attrName>
                                        </p:attrNameLst>
                                      </p:cBhvr>
                                      <p:tavLst>
                                        <p:tav tm="0">
                                          <p:val>
                                            <p:fltVal val="0"/>
                                          </p:val>
                                        </p:tav>
                                        <p:tav tm="100000">
                                          <p:val>
                                            <p:strVal val="#ppt_w"/>
                                          </p:val>
                                        </p:tav>
                                      </p:tavLst>
                                    </p:anim>
                                    <p:anim calcmode="lin" valueType="num">
                                      <p:cBhvr>
                                        <p:cTn id="26" dur="500" fill="hold"/>
                                        <p:tgtEl>
                                          <p:spTgt spid="65"/>
                                        </p:tgtEl>
                                        <p:attrNameLst>
                                          <p:attrName>ppt_h</p:attrName>
                                        </p:attrNameLst>
                                      </p:cBhvr>
                                      <p:tavLst>
                                        <p:tav tm="0">
                                          <p:val>
                                            <p:fltVal val="0"/>
                                          </p:val>
                                        </p:tav>
                                        <p:tav tm="100000">
                                          <p:val>
                                            <p:strVal val="#ppt_h"/>
                                          </p:val>
                                        </p:tav>
                                      </p:tavLst>
                                    </p:anim>
                                    <p:animEffect transition="in" filter="fade">
                                      <p:cBhvr>
                                        <p:cTn id="27" dur="500"/>
                                        <p:tgtEl>
                                          <p:spTgt spid="65"/>
                                        </p:tgtEl>
                                      </p:cBhvr>
                                    </p:animEffect>
                                  </p:childTnLst>
                                </p:cTn>
                              </p:par>
                            </p:childTnLst>
                          </p:cTn>
                        </p:par>
                        <p:par>
                          <p:cTn id="28" fill="hold">
                            <p:stCondLst>
                              <p:cond delay="3000"/>
                            </p:stCondLst>
                            <p:childTnLst>
                              <p:par>
                                <p:cTn id="29" presetID="53" presetClass="entr" presetSubtype="16" fill="hold" nodeType="afterEffect">
                                  <p:stCondLst>
                                    <p:cond delay="0"/>
                                  </p:stCondLst>
                                  <p:childTnLst>
                                    <p:set>
                                      <p:cBhvr>
                                        <p:cTn id="30" dur="1" fill="hold">
                                          <p:stCondLst>
                                            <p:cond delay="0"/>
                                          </p:stCondLst>
                                        </p:cTn>
                                        <p:tgtEl>
                                          <p:spTgt spid="66"/>
                                        </p:tgtEl>
                                        <p:attrNameLst>
                                          <p:attrName>style.visibility</p:attrName>
                                        </p:attrNameLst>
                                      </p:cBhvr>
                                      <p:to>
                                        <p:strVal val="visible"/>
                                      </p:to>
                                    </p:set>
                                    <p:anim calcmode="lin" valueType="num">
                                      <p:cBhvr>
                                        <p:cTn id="31" dur="500" fill="hold"/>
                                        <p:tgtEl>
                                          <p:spTgt spid="66"/>
                                        </p:tgtEl>
                                        <p:attrNameLst>
                                          <p:attrName>ppt_w</p:attrName>
                                        </p:attrNameLst>
                                      </p:cBhvr>
                                      <p:tavLst>
                                        <p:tav tm="0">
                                          <p:val>
                                            <p:fltVal val="0"/>
                                          </p:val>
                                        </p:tav>
                                        <p:tav tm="100000">
                                          <p:val>
                                            <p:strVal val="#ppt_w"/>
                                          </p:val>
                                        </p:tav>
                                      </p:tavLst>
                                    </p:anim>
                                    <p:anim calcmode="lin" valueType="num">
                                      <p:cBhvr>
                                        <p:cTn id="32" dur="500" fill="hold"/>
                                        <p:tgtEl>
                                          <p:spTgt spid="66"/>
                                        </p:tgtEl>
                                        <p:attrNameLst>
                                          <p:attrName>ppt_h</p:attrName>
                                        </p:attrNameLst>
                                      </p:cBhvr>
                                      <p:tavLst>
                                        <p:tav tm="0">
                                          <p:val>
                                            <p:fltVal val="0"/>
                                          </p:val>
                                        </p:tav>
                                        <p:tav tm="100000">
                                          <p:val>
                                            <p:strVal val="#ppt_h"/>
                                          </p:val>
                                        </p:tav>
                                      </p:tavLst>
                                    </p:anim>
                                    <p:animEffect transition="in" filter="fade">
                                      <p:cBhvr>
                                        <p:cTn id="33" dur="500"/>
                                        <p:tgtEl>
                                          <p:spTgt spid="66"/>
                                        </p:tgtEl>
                                      </p:cBhvr>
                                    </p:animEffect>
                                  </p:childTnLst>
                                </p:cTn>
                              </p:par>
                            </p:childTnLst>
                          </p:cTn>
                        </p:par>
                        <p:par>
                          <p:cTn id="34" fill="hold">
                            <p:stCondLst>
                              <p:cond delay="3500"/>
                            </p:stCondLst>
                            <p:childTnLst>
                              <p:par>
                                <p:cTn id="35" presetID="53" presetClass="entr" presetSubtype="16" fill="hold" nodeType="afterEffect">
                                  <p:stCondLst>
                                    <p:cond delay="0"/>
                                  </p:stCondLst>
                                  <p:childTnLst>
                                    <p:set>
                                      <p:cBhvr>
                                        <p:cTn id="36" dur="1" fill="hold">
                                          <p:stCondLst>
                                            <p:cond delay="0"/>
                                          </p:stCondLst>
                                        </p:cTn>
                                        <p:tgtEl>
                                          <p:spTgt spid="67"/>
                                        </p:tgtEl>
                                        <p:attrNameLst>
                                          <p:attrName>style.visibility</p:attrName>
                                        </p:attrNameLst>
                                      </p:cBhvr>
                                      <p:to>
                                        <p:strVal val="visible"/>
                                      </p:to>
                                    </p:set>
                                    <p:anim calcmode="lin" valueType="num">
                                      <p:cBhvr>
                                        <p:cTn id="37" dur="500" fill="hold"/>
                                        <p:tgtEl>
                                          <p:spTgt spid="67"/>
                                        </p:tgtEl>
                                        <p:attrNameLst>
                                          <p:attrName>ppt_w</p:attrName>
                                        </p:attrNameLst>
                                      </p:cBhvr>
                                      <p:tavLst>
                                        <p:tav tm="0">
                                          <p:val>
                                            <p:fltVal val="0"/>
                                          </p:val>
                                        </p:tav>
                                        <p:tav tm="100000">
                                          <p:val>
                                            <p:strVal val="#ppt_w"/>
                                          </p:val>
                                        </p:tav>
                                      </p:tavLst>
                                    </p:anim>
                                    <p:anim calcmode="lin" valueType="num">
                                      <p:cBhvr>
                                        <p:cTn id="38" dur="500" fill="hold"/>
                                        <p:tgtEl>
                                          <p:spTgt spid="67"/>
                                        </p:tgtEl>
                                        <p:attrNameLst>
                                          <p:attrName>ppt_h</p:attrName>
                                        </p:attrNameLst>
                                      </p:cBhvr>
                                      <p:tavLst>
                                        <p:tav tm="0">
                                          <p:val>
                                            <p:fltVal val="0"/>
                                          </p:val>
                                        </p:tav>
                                        <p:tav tm="100000">
                                          <p:val>
                                            <p:strVal val="#ppt_h"/>
                                          </p:val>
                                        </p:tav>
                                      </p:tavLst>
                                    </p:anim>
                                    <p:animEffect transition="in" filter="fade">
                                      <p:cBhvr>
                                        <p:cTn id="39" dur="500"/>
                                        <p:tgtEl>
                                          <p:spTgt spid="67"/>
                                        </p:tgtEl>
                                      </p:cBhvr>
                                    </p:animEffect>
                                  </p:childTnLst>
                                </p:cTn>
                              </p:par>
                            </p:childTnLst>
                          </p:cTn>
                        </p:par>
                        <p:par>
                          <p:cTn id="40" fill="hold">
                            <p:stCondLst>
                              <p:cond delay="4000"/>
                            </p:stCondLst>
                            <p:childTnLst>
                              <p:par>
                                <p:cTn id="41" presetID="53" presetClass="entr" presetSubtype="16" fill="hold" nodeType="afterEffect">
                                  <p:stCondLst>
                                    <p:cond delay="0"/>
                                  </p:stCondLst>
                                  <p:childTnLst>
                                    <p:set>
                                      <p:cBhvr>
                                        <p:cTn id="42" dur="1" fill="hold">
                                          <p:stCondLst>
                                            <p:cond delay="0"/>
                                          </p:stCondLst>
                                        </p:cTn>
                                        <p:tgtEl>
                                          <p:spTgt spid="68"/>
                                        </p:tgtEl>
                                        <p:attrNameLst>
                                          <p:attrName>style.visibility</p:attrName>
                                        </p:attrNameLst>
                                      </p:cBhvr>
                                      <p:to>
                                        <p:strVal val="visible"/>
                                      </p:to>
                                    </p:set>
                                    <p:anim calcmode="lin" valueType="num">
                                      <p:cBhvr>
                                        <p:cTn id="43" dur="500" fill="hold"/>
                                        <p:tgtEl>
                                          <p:spTgt spid="68"/>
                                        </p:tgtEl>
                                        <p:attrNameLst>
                                          <p:attrName>ppt_w</p:attrName>
                                        </p:attrNameLst>
                                      </p:cBhvr>
                                      <p:tavLst>
                                        <p:tav tm="0">
                                          <p:val>
                                            <p:fltVal val="0"/>
                                          </p:val>
                                        </p:tav>
                                        <p:tav tm="100000">
                                          <p:val>
                                            <p:strVal val="#ppt_w"/>
                                          </p:val>
                                        </p:tav>
                                      </p:tavLst>
                                    </p:anim>
                                    <p:anim calcmode="lin" valueType="num">
                                      <p:cBhvr>
                                        <p:cTn id="44" dur="500" fill="hold"/>
                                        <p:tgtEl>
                                          <p:spTgt spid="68"/>
                                        </p:tgtEl>
                                        <p:attrNameLst>
                                          <p:attrName>ppt_h</p:attrName>
                                        </p:attrNameLst>
                                      </p:cBhvr>
                                      <p:tavLst>
                                        <p:tav tm="0">
                                          <p:val>
                                            <p:fltVal val="0"/>
                                          </p:val>
                                        </p:tav>
                                        <p:tav tm="100000">
                                          <p:val>
                                            <p:strVal val="#ppt_h"/>
                                          </p:val>
                                        </p:tav>
                                      </p:tavLst>
                                    </p:anim>
                                    <p:animEffect transition="in" filter="fade">
                                      <p:cBhvr>
                                        <p:cTn id="45" dur="500"/>
                                        <p:tgtEl>
                                          <p:spTgt spid="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59"/>
          <p:cNvSpPr txBox="1">
            <a:spLocks noChangeArrowheads="1"/>
          </p:cNvSpPr>
          <p:nvPr/>
        </p:nvSpPr>
        <p:spPr bwMode="auto">
          <a:xfrm>
            <a:off x="693373" y="1446598"/>
            <a:ext cx="10810016" cy="2666820"/>
          </a:xfrm>
          <a:prstGeom prst="rect">
            <a:avLst/>
          </a:prstGeom>
          <a:noFill/>
          <a:ln w="9525">
            <a:noFill/>
            <a:miter lim="800000"/>
          </a:ln>
          <a:effectLst/>
        </p:spPr>
        <p:txBody>
          <a:bodyPr wrap="square">
            <a:spAutoFit/>
          </a:bodyPr>
          <a:lstStyle/>
          <a:p>
            <a:pPr algn="ctr">
              <a:lnSpc>
                <a:spcPct val="120000"/>
              </a:lnSpc>
              <a:spcBef>
                <a:spcPts val="1000"/>
              </a:spcBef>
            </a:pPr>
            <a:r>
              <a:rPr lang="zh-CN" altLang="en-US" sz="3200" b="1" dirty="0">
                <a:solidFill>
                  <a:srgbClr val="0070C0"/>
                </a:solidFill>
                <a:latin typeface="黑体" panose="02010609060101010101" pitchFamily="49" charset="-122"/>
                <a:ea typeface="黑体" panose="02010609060101010101" pitchFamily="49" charset="-122"/>
              </a:rPr>
              <a:t>直通车展示位</a:t>
            </a:r>
            <a:endParaRPr lang="zh-CN" altLang="en-US" sz="3200" b="1" dirty="0">
              <a:solidFill>
                <a:srgbClr val="0070C0"/>
              </a:solidFill>
              <a:latin typeface="黑体" panose="02010609060101010101" pitchFamily="49" charset="-122"/>
              <a:ea typeface="黑体" panose="02010609060101010101" pitchFamily="49" charset="-122"/>
            </a:endParaRPr>
          </a:p>
          <a:p>
            <a:pPr indent="612140" algn="just">
              <a:lnSpc>
                <a:spcPct val="150000"/>
              </a:lnSpc>
              <a:spcBef>
                <a:spcPts val="1000"/>
              </a:spcBef>
            </a:pPr>
            <a:r>
              <a:rPr lang="zh-CN" altLang="en-US" sz="2800" dirty="0">
                <a:solidFill>
                  <a:schemeClr val="accent2"/>
                </a:solidFill>
                <a:latin typeface="+mn-lt"/>
                <a:ea typeface="黑体" panose="02010609060101010101" pitchFamily="49" charset="-122"/>
              </a:rPr>
              <a:t>直通车商品在淘宝网电脑端上出现在搜索商品结果页面的右侧（</a:t>
            </a:r>
            <a:r>
              <a:rPr lang="en-US" altLang="zh-CN" sz="2800" dirty="0">
                <a:solidFill>
                  <a:schemeClr val="accent2"/>
                </a:solidFill>
                <a:latin typeface="+mn-lt"/>
                <a:ea typeface="黑体" panose="02010609060101010101" pitchFamily="49" charset="-122"/>
              </a:rPr>
              <a:t>12</a:t>
            </a:r>
            <a:r>
              <a:rPr lang="zh-CN" altLang="en-US" sz="2800" dirty="0">
                <a:solidFill>
                  <a:schemeClr val="accent2"/>
                </a:solidFill>
                <a:latin typeface="+mn-lt"/>
                <a:ea typeface="黑体" panose="02010609060101010101" pitchFamily="49" charset="-122"/>
              </a:rPr>
              <a:t>个单品广告位和</a:t>
            </a:r>
            <a:r>
              <a:rPr lang="en-US" altLang="zh-CN" sz="2800" dirty="0">
                <a:solidFill>
                  <a:schemeClr val="accent2"/>
                </a:solidFill>
                <a:latin typeface="+mn-lt"/>
                <a:ea typeface="黑体" panose="02010609060101010101" pitchFamily="49" charset="-122"/>
              </a:rPr>
              <a:t>3</a:t>
            </a:r>
            <a:r>
              <a:rPr lang="zh-CN" altLang="en-US" sz="2800" dirty="0">
                <a:solidFill>
                  <a:schemeClr val="accent2"/>
                </a:solidFill>
                <a:latin typeface="+mn-lt"/>
                <a:ea typeface="黑体" panose="02010609060101010101" pitchFamily="49" charset="-122"/>
              </a:rPr>
              <a:t>个页面推广广告位）和最下端（</a:t>
            </a:r>
            <a:r>
              <a:rPr lang="en-US" altLang="zh-CN" sz="2800" dirty="0">
                <a:solidFill>
                  <a:schemeClr val="accent2"/>
                </a:solidFill>
                <a:latin typeface="+mn-lt"/>
                <a:ea typeface="黑体" panose="02010609060101010101" pitchFamily="49" charset="-122"/>
              </a:rPr>
              <a:t>5</a:t>
            </a:r>
            <a:r>
              <a:rPr lang="zh-CN" altLang="en-US" sz="2800" dirty="0">
                <a:solidFill>
                  <a:schemeClr val="accent2"/>
                </a:solidFill>
                <a:latin typeface="+mn-lt"/>
                <a:ea typeface="黑体" panose="02010609060101010101" pitchFamily="49" charset="-122"/>
              </a:rPr>
              <a:t>个广告位）。淘宝网手机端直通车商品的主图左上角有“</a:t>
            </a:r>
            <a:r>
              <a:rPr lang="en-US" altLang="zh-CN" sz="2800" dirty="0">
                <a:solidFill>
                  <a:schemeClr val="accent2"/>
                </a:solidFill>
                <a:latin typeface="+mn-lt"/>
                <a:ea typeface="黑体" panose="02010609060101010101" pitchFamily="49" charset="-122"/>
              </a:rPr>
              <a:t>HOT”</a:t>
            </a:r>
            <a:r>
              <a:rPr lang="zh-CN" altLang="en-US" sz="2800" dirty="0">
                <a:solidFill>
                  <a:schemeClr val="accent2"/>
                </a:solidFill>
                <a:latin typeface="+mn-lt"/>
                <a:ea typeface="黑体" panose="02010609060101010101" pitchFamily="49" charset="-122"/>
              </a:rPr>
              <a:t>标志。</a:t>
            </a:r>
            <a:endParaRPr lang="zh-CN" altLang="en-US" sz="2800" dirty="0">
              <a:solidFill>
                <a:schemeClr val="accent2"/>
              </a:solidFill>
              <a:latin typeface="+mn-lt"/>
              <a:ea typeface="黑体" panose="02010609060101010101" pitchFamily="49" charset="-122"/>
            </a:endParaRPr>
          </a:p>
        </p:txBody>
      </p:sp>
    </p:spTree>
  </p:cSld>
  <p:clrMapOvr>
    <a:masterClrMapping/>
  </p:clrMapOvr>
  <p:transition spd="slow">
    <p:push dir="u"/>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8"/>
          <p:cNvSpPr/>
          <p:nvPr/>
        </p:nvSpPr>
        <p:spPr>
          <a:xfrm>
            <a:off x="7673512" y="1838841"/>
            <a:ext cx="1521213" cy="430887"/>
          </a:xfrm>
          <a:prstGeom prst="rect">
            <a:avLst/>
          </a:prstGeom>
        </p:spPr>
        <p:txBody>
          <a:bodyPr wrap="square" lIns="0" tIns="0" rIns="0" bIns="0">
            <a:spAutoFit/>
          </a:bodyPr>
          <a:lstStyle/>
          <a:p>
            <a:r>
              <a:rPr lang="zh-CN" altLang="en-US" sz="2800" dirty="0">
                <a:solidFill>
                  <a:schemeClr val="accent2"/>
                </a:solidFill>
                <a:latin typeface="黑体" panose="02010609060101010101" pitchFamily="49" charset="-122"/>
                <a:ea typeface="黑体" panose="02010609060101010101" pitchFamily="49" charset="-122"/>
                <a:cs typeface="Times New Roman" panose="02020603050405020304" charset="0"/>
                <a:sym typeface="+mn-ea"/>
              </a:rPr>
              <a:t>广告收入</a:t>
            </a:r>
            <a:endParaRPr lang="zh-CN" altLang="en-US" sz="2800" dirty="0">
              <a:solidFill>
                <a:schemeClr val="accent2"/>
              </a:solidFill>
              <a:latin typeface="黑体" panose="02010609060101010101" pitchFamily="49" charset="-122"/>
              <a:ea typeface="黑体" panose="02010609060101010101" pitchFamily="49" charset="-122"/>
              <a:cs typeface="Times New Roman" panose="02020603050405020304" charset="0"/>
              <a:sym typeface="+mn-ea"/>
            </a:endParaRPr>
          </a:p>
        </p:txBody>
      </p:sp>
      <p:sp>
        <p:nvSpPr>
          <p:cNvPr id="5" name="Rectangle 55"/>
          <p:cNvSpPr/>
          <p:nvPr/>
        </p:nvSpPr>
        <p:spPr>
          <a:xfrm>
            <a:off x="7673512" y="5583257"/>
            <a:ext cx="1680289" cy="430887"/>
          </a:xfrm>
          <a:prstGeom prst="rect">
            <a:avLst/>
          </a:prstGeom>
        </p:spPr>
        <p:txBody>
          <a:bodyPr wrap="square" lIns="0" tIns="0" rIns="0" bIns="0">
            <a:spAutoFit/>
          </a:bodyPr>
          <a:lstStyle/>
          <a:p>
            <a:r>
              <a:rPr lang="zh-CN" altLang="en-US" sz="2800" dirty="0">
                <a:solidFill>
                  <a:schemeClr val="accent2"/>
                </a:solidFill>
                <a:latin typeface="黑体" panose="02010609060101010101" pitchFamily="49" charset="-122"/>
                <a:ea typeface="黑体" panose="02010609060101010101" pitchFamily="49" charset="-122"/>
                <a:cs typeface="Times New Roman" panose="02020603050405020304" charset="0"/>
                <a:sym typeface="+mn-ea"/>
              </a:rPr>
              <a:t>间接收入</a:t>
            </a:r>
            <a:endParaRPr lang="zh-CN" altLang="en-US" sz="2800" dirty="0">
              <a:solidFill>
                <a:schemeClr val="accent2"/>
              </a:solidFill>
              <a:latin typeface="黑体" panose="02010609060101010101" pitchFamily="49" charset="-122"/>
              <a:ea typeface="黑体" panose="02010609060101010101" pitchFamily="49" charset="-122"/>
              <a:cs typeface="Times New Roman" panose="02020603050405020304" charset="0"/>
              <a:sym typeface="+mn-ea"/>
            </a:endParaRPr>
          </a:p>
        </p:txBody>
      </p:sp>
      <p:sp>
        <p:nvSpPr>
          <p:cNvPr id="8" name="Rectangle 58"/>
          <p:cNvSpPr/>
          <p:nvPr/>
        </p:nvSpPr>
        <p:spPr>
          <a:xfrm>
            <a:off x="7673512" y="3711049"/>
            <a:ext cx="2714283" cy="430887"/>
          </a:xfrm>
          <a:prstGeom prst="rect">
            <a:avLst/>
          </a:prstGeom>
        </p:spPr>
        <p:txBody>
          <a:bodyPr wrap="square" lIns="0" tIns="0" rIns="0" bIns="0">
            <a:spAutoFit/>
          </a:bodyPr>
          <a:lstStyle/>
          <a:p>
            <a:pPr indent="0" eaLnBrk="1" latinLnBrk="0" hangingPunct="1">
              <a:spcBef>
                <a:spcPts val="500"/>
              </a:spcBef>
            </a:pPr>
            <a:r>
              <a:rPr lang="zh-CN" altLang="en-US" sz="2800" dirty="0">
                <a:solidFill>
                  <a:schemeClr val="accent2"/>
                </a:solidFill>
                <a:latin typeface="黑体" panose="02010609060101010101" pitchFamily="49" charset="-122"/>
                <a:ea typeface="黑体" panose="02010609060101010101" pitchFamily="49" charset="-122"/>
                <a:cs typeface="Times New Roman" panose="02020603050405020304" charset="0"/>
                <a:sym typeface="+mn-ea"/>
              </a:rPr>
              <a:t>增值服务的收入</a:t>
            </a:r>
            <a:endParaRPr lang="zh-CN" altLang="en-US" sz="2800" dirty="0">
              <a:solidFill>
                <a:schemeClr val="accent2"/>
              </a:solidFill>
              <a:latin typeface="黑体" panose="02010609060101010101" pitchFamily="49" charset="-122"/>
              <a:ea typeface="黑体" panose="02010609060101010101" pitchFamily="49" charset="-122"/>
              <a:cs typeface="Times New Roman" panose="02020603050405020304" charset="0"/>
              <a:sym typeface="+mn-ea"/>
            </a:endParaRPr>
          </a:p>
        </p:txBody>
      </p:sp>
      <p:grpSp>
        <p:nvGrpSpPr>
          <p:cNvPr id="9" name="组合 4"/>
          <p:cNvGrpSpPr/>
          <p:nvPr/>
        </p:nvGrpSpPr>
        <p:grpSpPr bwMode="auto">
          <a:xfrm rot="-5715208">
            <a:off x="1908917" y="2466039"/>
            <a:ext cx="3087687" cy="3090862"/>
            <a:chOff x="0" y="0"/>
            <a:chExt cx="3087687" cy="3090863"/>
          </a:xfrm>
        </p:grpSpPr>
        <p:sp>
          <p:nvSpPr>
            <p:cNvPr id="10" name="Freeform 6"/>
            <p:cNvSpPr/>
            <p:nvPr/>
          </p:nvSpPr>
          <p:spPr bwMode="auto">
            <a:xfrm>
              <a:off x="138112" y="2073275"/>
              <a:ext cx="788987" cy="831850"/>
            </a:xfrm>
            <a:custGeom>
              <a:avLst/>
              <a:gdLst>
                <a:gd name="T0" fmla="*/ 497886103 w 1095"/>
                <a:gd name="T1" fmla="*/ 598076424 h 1157"/>
                <a:gd name="T2" fmla="*/ 0 w 1095"/>
                <a:gd name="T3" fmla="*/ 56861297 h 1157"/>
                <a:gd name="T4" fmla="*/ 156270584 w 1095"/>
                <a:gd name="T5" fmla="*/ 0 h 1157"/>
                <a:gd name="T6" fmla="*/ 568493595 w 1095"/>
                <a:gd name="T7" fmla="*/ 447652492 h 1157"/>
                <a:gd name="T8" fmla="*/ 497886103 w 1095"/>
                <a:gd name="T9" fmla="*/ 598076424 h 115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95" h="1157">
                  <a:moveTo>
                    <a:pt x="959" y="1157"/>
                  </a:moveTo>
                  <a:cubicBezTo>
                    <a:pt x="505" y="930"/>
                    <a:pt x="174" y="550"/>
                    <a:pt x="0" y="110"/>
                  </a:cubicBezTo>
                  <a:lnTo>
                    <a:pt x="301" y="0"/>
                  </a:lnTo>
                  <a:cubicBezTo>
                    <a:pt x="447" y="364"/>
                    <a:pt x="720" y="677"/>
                    <a:pt x="1095" y="866"/>
                  </a:cubicBezTo>
                  <a:lnTo>
                    <a:pt x="959" y="1157"/>
                  </a:lnTo>
                  <a:close/>
                </a:path>
              </a:pathLst>
            </a:custGeom>
            <a:solidFill>
              <a:schemeClr val="bg2"/>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11" name="Freeform 7"/>
            <p:cNvSpPr/>
            <p:nvPr/>
          </p:nvSpPr>
          <p:spPr bwMode="auto">
            <a:xfrm>
              <a:off x="898525" y="2728913"/>
              <a:ext cx="1022350" cy="361950"/>
            </a:xfrm>
            <a:custGeom>
              <a:avLst/>
              <a:gdLst>
                <a:gd name="T0" fmla="*/ 736574716 w 1419"/>
                <a:gd name="T1" fmla="*/ 182992403 h 502"/>
                <a:gd name="T2" fmla="*/ 0 w 1419"/>
                <a:gd name="T3" fmla="*/ 150760827 h 502"/>
                <a:gd name="T4" fmla="*/ 70076005 w 1419"/>
                <a:gd name="T5" fmla="*/ 0 h 502"/>
                <a:gd name="T6" fmla="*/ 679475856 w 1419"/>
                <a:gd name="T7" fmla="*/ 26513198 h 502"/>
                <a:gd name="T8" fmla="*/ 736574716 w 1419"/>
                <a:gd name="T9" fmla="*/ 182992403 h 50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419" h="502">
                  <a:moveTo>
                    <a:pt x="1419" y="352"/>
                  </a:moveTo>
                  <a:cubicBezTo>
                    <a:pt x="969" y="502"/>
                    <a:pt x="466" y="492"/>
                    <a:pt x="0" y="290"/>
                  </a:cubicBezTo>
                  <a:lnTo>
                    <a:pt x="135" y="0"/>
                  </a:lnTo>
                  <a:cubicBezTo>
                    <a:pt x="521" y="165"/>
                    <a:pt x="937" y="173"/>
                    <a:pt x="1309" y="51"/>
                  </a:cubicBezTo>
                  <a:lnTo>
                    <a:pt x="1419" y="352"/>
                  </a:ln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12" name="Freeform 8"/>
            <p:cNvSpPr/>
            <p:nvPr/>
          </p:nvSpPr>
          <p:spPr bwMode="auto">
            <a:xfrm>
              <a:off x="1914525" y="2168525"/>
              <a:ext cx="833437" cy="787400"/>
            </a:xfrm>
            <a:custGeom>
              <a:avLst/>
              <a:gdLst>
                <a:gd name="T0" fmla="*/ 600360616 w 1157"/>
                <a:gd name="T1" fmla="*/ 69933931 h 1094"/>
                <a:gd name="T2" fmla="*/ 57078549 w 1157"/>
                <a:gd name="T3" fmla="*/ 566726472 h 1094"/>
                <a:gd name="T4" fmla="*/ 0 w 1157"/>
                <a:gd name="T5" fmla="*/ 410798960 h 1094"/>
                <a:gd name="T6" fmla="*/ 449880937 w 1157"/>
                <a:gd name="T7" fmla="*/ 0 h 1094"/>
                <a:gd name="T8" fmla="*/ 600360616 w 1157"/>
                <a:gd name="T9" fmla="*/ 69933931 h 109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57" h="1094">
                  <a:moveTo>
                    <a:pt x="1157" y="135"/>
                  </a:moveTo>
                  <a:cubicBezTo>
                    <a:pt x="930" y="589"/>
                    <a:pt x="551" y="920"/>
                    <a:pt x="110" y="1094"/>
                  </a:cubicBezTo>
                  <a:lnTo>
                    <a:pt x="0" y="793"/>
                  </a:lnTo>
                  <a:cubicBezTo>
                    <a:pt x="364" y="647"/>
                    <a:pt x="677" y="374"/>
                    <a:pt x="867" y="0"/>
                  </a:cubicBezTo>
                  <a:lnTo>
                    <a:pt x="1157" y="135"/>
                  </a:lnTo>
                  <a:close/>
                </a:path>
              </a:pathLst>
            </a:custGeom>
            <a:solidFill>
              <a:schemeClr val="tx2"/>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13" name="Freeform 9"/>
            <p:cNvSpPr/>
            <p:nvPr/>
          </p:nvSpPr>
          <p:spPr bwMode="auto">
            <a:xfrm>
              <a:off x="0" y="0"/>
              <a:ext cx="3087687" cy="2197100"/>
            </a:xfrm>
            <a:custGeom>
              <a:avLst/>
              <a:gdLst>
                <a:gd name="T0" fmla="*/ 1493145207 w 4286"/>
                <a:gd name="T1" fmla="*/ 239944629 h 3052"/>
                <a:gd name="T2" fmla="*/ 2002797267 w 4286"/>
                <a:gd name="T3" fmla="*/ 1581667238 h 3052"/>
                <a:gd name="T4" fmla="*/ 1852288735 w 4286"/>
                <a:gd name="T5" fmla="*/ 1511704865 h 3052"/>
                <a:gd name="T6" fmla="*/ 1423080791 w 4286"/>
                <a:gd name="T7" fmla="*/ 390234331 h 3052"/>
                <a:gd name="T8" fmla="*/ 274547676 w 4286"/>
                <a:gd name="T9" fmla="*/ 807935292 h 3052"/>
                <a:gd name="T10" fmla="*/ 237179892 w 4286"/>
                <a:gd name="T11" fmla="*/ 1441224171 h 3052"/>
                <a:gd name="T12" fmla="*/ 80962813 w 4286"/>
                <a:gd name="T13" fmla="*/ 1497712390 h 3052"/>
                <a:gd name="T14" fmla="*/ 124039865 w 4286"/>
                <a:gd name="T15" fmla="*/ 737454599 h 3052"/>
                <a:gd name="T16" fmla="*/ 1493145207 w 4286"/>
                <a:gd name="T17" fmla="*/ 239944629 h 305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286" h="3052">
                  <a:moveTo>
                    <a:pt x="2877" y="463"/>
                  </a:moveTo>
                  <a:cubicBezTo>
                    <a:pt x="3854" y="919"/>
                    <a:pt x="4286" y="2069"/>
                    <a:pt x="3859" y="3052"/>
                  </a:cubicBezTo>
                  <a:lnTo>
                    <a:pt x="3569" y="2917"/>
                  </a:lnTo>
                  <a:cubicBezTo>
                    <a:pt x="3921" y="2094"/>
                    <a:pt x="3559" y="1134"/>
                    <a:pt x="2742" y="753"/>
                  </a:cubicBezTo>
                  <a:cubicBezTo>
                    <a:pt x="1909" y="365"/>
                    <a:pt x="918" y="725"/>
                    <a:pt x="529" y="1559"/>
                  </a:cubicBezTo>
                  <a:cubicBezTo>
                    <a:pt x="343" y="1958"/>
                    <a:pt x="329" y="2393"/>
                    <a:pt x="457" y="2781"/>
                  </a:cubicBezTo>
                  <a:lnTo>
                    <a:pt x="156" y="2890"/>
                  </a:lnTo>
                  <a:cubicBezTo>
                    <a:pt x="0" y="2425"/>
                    <a:pt x="16" y="1903"/>
                    <a:pt x="239" y="1423"/>
                  </a:cubicBezTo>
                  <a:cubicBezTo>
                    <a:pt x="703" y="430"/>
                    <a:pt x="1884" y="0"/>
                    <a:pt x="2877" y="463"/>
                  </a:cubicBezTo>
                  <a:close/>
                </a:path>
              </a:pathLst>
            </a:custGeom>
            <a:solidFill>
              <a:schemeClr val="accent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grpSp>
      <p:sp>
        <p:nvSpPr>
          <p:cNvPr id="14" name="Oval 10"/>
          <p:cNvSpPr>
            <a:spLocks noChangeArrowheads="1"/>
          </p:cNvSpPr>
          <p:nvPr/>
        </p:nvSpPr>
        <p:spPr bwMode="auto">
          <a:xfrm>
            <a:off x="2467717" y="2977213"/>
            <a:ext cx="2155825" cy="2152650"/>
          </a:xfrm>
          <a:prstGeom prst="ellipse">
            <a:avLst/>
          </a:prstGeom>
          <a:blipFill dpi="0" rotWithShape="1">
            <a:blip r:embed="rId1"/>
            <a:srcRect/>
            <a:stretch>
              <a:fillRect/>
            </a:stretch>
          </a:blipFill>
          <a:ln>
            <a:noFill/>
          </a:ln>
          <a:extLst>
            <a:ext uri="{91240B29-F687-4F45-9708-019B960494DF}">
              <a14:hiddenLine xmlns:a14="http://schemas.microsoft.com/office/drawing/2010/main" w="9525">
                <a:solidFill>
                  <a:srgbClr val="000000"/>
                </a:solidFill>
                <a:round/>
              </a14:hiddenLine>
            </a:ext>
          </a:extLst>
        </p:spPr>
        <p:txBody>
          <a:bodyPr/>
          <a:lstStyle>
            <a:lvl1pPr>
              <a:spcBef>
                <a:spcPct val="20000"/>
              </a:spcBef>
              <a:buChar char="•"/>
              <a:defRPr sz="2000">
                <a:solidFill>
                  <a:schemeClr val="accent2"/>
                </a:solidFill>
                <a:latin typeface="Arial" panose="020B0604020202020204" pitchFamily="34" charset="0"/>
                <a:ea typeface="微软雅黑" panose="020B0503020204020204" pitchFamily="34" charset="-122"/>
              </a:defRPr>
            </a:lvl1pPr>
            <a:lvl2pPr marL="742950" indent="-285750">
              <a:spcBef>
                <a:spcPct val="20000"/>
              </a:spcBef>
              <a:buChar char="–"/>
              <a:defRPr sz="2000">
                <a:solidFill>
                  <a:schemeClr val="accent2"/>
                </a:solidFill>
                <a:latin typeface="Arial" panose="020B0604020202020204" pitchFamily="34" charset="0"/>
                <a:ea typeface="仿宋_GB2312" panose="02010609030101010101" pitchFamily="1"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FontTx/>
              <a:buNone/>
            </a:pPr>
            <a:endParaRPr lang="zh-CN" altLang="en-US" sz="1800">
              <a:solidFill>
                <a:schemeClr val="accent1"/>
              </a:solidFill>
              <a:ea typeface="宋体" panose="02010600030101010101" pitchFamily="2" charset="-122"/>
            </a:endParaRPr>
          </a:p>
        </p:txBody>
      </p:sp>
      <p:cxnSp>
        <p:nvCxnSpPr>
          <p:cNvPr id="15" name="直接连接符 13"/>
          <p:cNvCxnSpPr>
            <a:cxnSpLocks noChangeShapeType="1"/>
          </p:cNvCxnSpPr>
          <p:nvPr/>
        </p:nvCxnSpPr>
        <p:spPr bwMode="auto">
          <a:xfrm>
            <a:off x="4656880" y="5017151"/>
            <a:ext cx="1517650" cy="758825"/>
          </a:xfrm>
          <a:prstGeom prst="line">
            <a:avLst/>
          </a:prstGeom>
          <a:noFill/>
          <a:ln w="9525">
            <a:solidFill>
              <a:schemeClr val="accent1"/>
            </a:solidFill>
            <a:prstDash val="dash"/>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6" name="直接连接符 14"/>
          <p:cNvCxnSpPr>
            <a:cxnSpLocks noChangeShapeType="1"/>
          </p:cNvCxnSpPr>
          <p:nvPr/>
        </p:nvCxnSpPr>
        <p:spPr bwMode="auto">
          <a:xfrm flipV="1">
            <a:off x="4644180" y="2227913"/>
            <a:ext cx="1530350" cy="912813"/>
          </a:xfrm>
          <a:prstGeom prst="line">
            <a:avLst/>
          </a:prstGeom>
          <a:noFill/>
          <a:ln w="9525">
            <a:solidFill>
              <a:schemeClr val="accent1"/>
            </a:solidFill>
            <a:prstDash val="dash"/>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7" name="直接连接符 15"/>
          <p:cNvCxnSpPr>
            <a:cxnSpLocks noChangeShapeType="1"/>
          </p:cNvCxnSpPr>
          <p:nvPr/>
        </p:nvCxnSpPr>
        <p:spPr bwMode="auto">
          <a:xfrm flipH="1" flipV="1">
            <a:off x="5002955" y="3993213"/>
            <a:ext cx="1171575" cy="9525"/>
          </a:xfrm>
          <a:prstGeom prst="line">
            <a:avLst/>
          </a:prstGeom>
          <a:noFill/>
          <a:ln w="9525">
            <a:solidFill>
              <a:schemeClr val="accent1"/>
            </a:solidFill>
            <a:prstDash val="dash"/>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18" name="组合 17"/>
          <p:cNvGrpSpPr/>
          <p:nvPr/>
        </p:nvGrpSpPr>
        <p:grpSpPr>
          <a:xfrm>
            <a:off x="6212630" y="1446863"/>
            <a:ext cx="1282700" cy="1284288"/>
            <a:chOff x="5592763" y="1716930"/>
            <a:chExt cx="1282700" cy="1284288"/>
          </a:xfrm>
        </p:grpSpPr>
        <p:sp>
          <p:nvSpPr>
            <p:cNvPr id="19" name="Freeform 17"/>
            <p:cNvSpPr>
              <a:spLocks noEditPoints="1"/>
            </p:cNvSpPr>
            <p:nvPr/>
          </p:nvSpPr>
          <p:spPr bwMode="auto">
            <a:xfrm>
              <a:off x="5592763" y="1716930"/>
              <a:ext cx="1282700" cy="1284288"/>
            </a:xfrm>
            <a:custGeom>
              <a:avLst/>
              <a:gdLst>
                <a:gd name="T0" fmla="*/ 304238122 w 2703"/>
                <a:gd name="T1" fmla="*/ 0 h 2703"/>
                <a:gd name="T2" fmla="*/ 608701180 w 2703"/>
                <a:gd name="T3" fmla="*/ 304991555 h 2703"/>
                <a:gd name="T4" fmla="*/ 304238122 w 2703"/>
                <a:gd name="T5" fmla="*/ 610209274 h 2703"/>
                <a:gd name="T6" fmla="*/ 0 w 2703"/>
                <a:gd name="T7" fmla="*/ 304991555 h 2703"/>
                <a:gd name="T8" fmla="*/ 304238122 w 2703"/>
                <a:gd name="T9" fmla="*/ 0 h 2703"/>
                <a:gd name="T10" fmla="*/ 304238122 w 2703"/>
                <a:gd name="T11" fmla="*/ 86237350 h 2703"/>
                <a:gd name="T12" fmla="*/ 522676760 w 2703"/>
                <a:gd name="T13" fmla="*/ 304991555 h 2703"/>
                <a:gd name="T14" fmla="*/ 304238122 w 2703"/>
                <a:gd name="T15" fmla="*/ 523971924 h 2703"/>
                <a:gd name="T16" fmla="*/ 86024420 w 2703"/>
                <a:gd name="T17" fmla="*/ 304991555 h 2703"/>
                <a:gd name="T18" fmla="*/ 304238122 w 2703"/>
                <a:gd name="T19" fmla="*/ 86237350 h 270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703" h="2703">
                  <a:moveTo>
                    <a:pt x="1351" y="0"/>
                  </a:moveTo>
                  <a:cubicBezTo>
                    <a:pt x="2098" y="0"/>
                    <a:pt x="2703" y="605"/>
                    <a:pt x="2703" y="1351"/>
                  </a:cubicBezTo>
                  <a:cubicBezTo>
                    <a:pt x="2703" y="2098"/>
                    <a:pt x="2098" y="2703"/>
                    <a:pt x="1351" y="2703"/>
                  </a:cubicBezTo>
                  <a:cubicBezTo>
                    <a:pt x="605" y="2703"/>
                    <a:pt x="0" y="2098"/>
                    <a:pt x="0" y="1351"/>
                  </a:cubicBezTo>
                  <a:cubicBezTo>
                    <a:pt x="0" y="605"/>
                    <a:pt x="605" y="0"/>
                    <a:pt x="1351" y="0"/>
                  </a:cubicBezTo>
                  <a:close/>
                  <a:moveTo>
                    <a:pt x="1351" y="382"/>
                  </a:moveTo>
                  <a:cubicBezTo>
                    <a:pt x="1887" y="382"/>
                    <a:pt x="2321" y="816"/>
                    <a:pt x="2321" y="1351"/>
                  </a:cubicBezTo>
                  <a:cubicBezTo>
                    <a:pt x="2321" y="1887"/>
                    <a:pt x="1887" y="2321"/>
                    <a:pt x="1351" y="2321"/>
                  </a:cubicBezTo>
                  <a:cubicBezTo>
                    <a:pt x="816" y="2321"/>
                    <a:pt x="382" y="1887"/>
                    <a:pt x="382" y="1351"/>
                  </a:cubicBezTo>
                  <a:cubicBezTo>
                    <a:pt x="382" y="816"/>
                    <a:pt x="816" y="382"/>
                    <a:pt x="1351" y="382"/>
                  </a:cubicBezTo>
                  <a:close/>
                </a:path>
              </a:pathLst>
            </a:custGeom>
            <a:solidFill>
              <a:schemeClr val="tx2"/>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sz="3000" b="1">
                <a:latin typeface="黑体" panose="02010609060101010101" pitchFamily="49" charset="-122"/>
                <a:ea typeface="黑体" panose="02010609060101010101" pitchFamily="49" charset="-122"/>
              </a:endParaRPr>
            </a:p>
          </p:txBody>
        </p:sp>
        <p:sp>
          <p:nvSpPr>
            <p:cNvPr id="20" name="TextBox 16"/>
            <p:cNvSpPr txBox="1">
              <a:spLocks noChangeArrowheads="1"/>
            </p:cNvSpPr>
            <p:nvPr/>
          </p:nvSpPr>
          <p:spPr bwMode="auto">
            <a:xfrm>
              <a:off x="5745163" y="2082075"/>
              <a:ext cx="977900"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000">
                  <a:solidFill>
                    <a:schemeClr val="accent2"/>
                  </a:solidFill>
                  <a:latin typeface="Arial" panose="020B0604020202020204" pitchFamily="34" charset="0"/>
                  <a:ea typeface="微软雅黑" panose="020B0503020204020204" pitchFamily="34" charset="-122"/>
                </a:defRPr>
              </a:lvl1pPr>
              <a:lvl2pPr marL="742950" indent="-285750">
                <a:spcBef>
                  <a:spcPct val="20000"/>
                </a:spcBef>
                <a:buChar char="–"/>
                <a:defRPr sz="2000">
                  <a:solidFill>
                    <a:schemeClr val="accent2"/>
                  </a:solidFill>
                  <a:latin typeface="Arial" panose="020B0604020202020204" pitchFamily="34" charset="0"/>
                  <a:ea typeface="仿宋_GB2312" panose="02010609030101010101" pitchFamily="1"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lgn="ctr" eaLnBrk="1" hangingPunct="1">
                <a:spcBef>
                  <a:spcPct val="0"/>
                </a:spcBef>
                <a:buFontTx/>
                <a:buNone/>
              </a:pPr>
              <a:r>
                <a:rPr lang="en-US" altLang="zh-CN" sz="3000" b="1" dirty="0">
                  <a:solidFill>
                    <a:schemeClr val="accent1"/>
                  </a:solidFill>
                  <a:ea typeface="黑体" panose="02010609060101010101" pitchFamily="49" charset="-122"/>
                  <a:cs typeface="Arial" panose="020B0604020202020204" pitchFamily="34" charset="0"/>
                </a:rPr>
                <a:t>1</a:t>
              </a:r>
              <a:endParaRPr lang="zh-CN" altLang="en-US" sz="3000" b="1" dirty="0">
                <a:solidFill>
                  <a:schemeClr val="accent1"/>
                </a:solidFill>
                <a:ea typeface="黑体" panose="02010609060101010101" pitchFamily="49" charset="-122"/>
                <a:cs typeface="Arial" panose="020B0604020202020204" pitchFamily="34" charset="0"/>
              </a:endParaRPr>
            </a:p>
          </p:txBody>
        </p:sp>
      </p:grpSp>
      <p:grpSp>
        <p:nvGrpSpPr>
          <p:cNvPr id="21" name="组合 20"/>
          <p:cNvGrpSpPr/>
          <p:nvPr/>
        </p:nvGrpSpPr>
        <p:grpSpPr>
          <a:xfrm>
            <a:off x="6218980" y="3329638"/>
            <a:ext cx="1282700" cy="1284288"/>
            <a:chOff x="5599113" y="3599705"/>
            <a:chExt cx="1282700" cy="1284288"/>
          </a:xfrm>
        </p:grpSpPr>
        <p:sp>
          <p:nvSpPr>
            <p:cNvPr id="22" name="Freeform 17"/>
            <p:cNvSpPr>
              <a:spLocks noEditPoints="1"/>
            </p:cNvSpPr>
            <p:nvPr/>
          </p:nvSpPr>
          <p:spPr bwMode="auto">
            <a:xfrm>
              <a:off x="5599113" y="3599705"/>
              <a:ext cx="1282700" cy="1284288"/>
            </a:xfrm>
            <a:custGeom>
              <a:avLst/>
              <a:gdLst>
                <a:gd name="T0" fmla="*/ 304238122 w 2703"/>
                <a:gd name="T1" fmla="*/ 0 h 2703"/>
                <a:gd name="T2" fmla="*/ 608701180 w 2703"/>
                <a:gd name="T3" fmla="*/ 304991555 h 2703"/>
                <a:gd name="T4" fmla="*/ 304238122 w 2703"/>
                <a:gd name="T5" fmla="*/ 610209274 h 2703"/>
                <a:gd name="T6" fmla="*/ 0 w 2703"/>
                <a:gd name="T7" fmla="*/ 304991555 h 2703"/>
                <a:gd name="T8" fmla="*/ 304238122 w 2703"/>
                <a:gd name="T9" fmla="*/ 0 h 2703"/>
                <a:gd name="T10" fmla="*/ 304238122 w 2703"/>
                <a:gd name="T11" fmla="*/ 86237350 h 2703"/>
                <a:gd name="T12" fmla="*/ 522676760 w 2703"/>
                <a:gd name="T13" fmla="*/ 304991555 h 2703"/>
                <a:gd name="T14" fmla="*/ 304238122 w 2703"/>
                <a:gd name="T15" fmla="*/ 523971924 h 2703"/>
                <a:gd name="T16" fmla="*/ 86024420 w 2703"/>
                <a:gd name="T17" fmla="*/ 304991555 h 2703"/>
                <a:gd name="T18" fmla="*/ 304238122 w 2703"/>
                <a:gd name="T19" fmla="*/ 86237350 h 270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703" h="2703">
                  <a:moveTo>
                    <a:pt x="1351" y="0"/>
                  </a:moveTo>
                  <a:cubicBezTo>
                    <a:pt x="2098" y="0"/>
                    <a:pt x="2703" y="605"/>
                    <a:pt x="2703" y="1351"/>
                  </a:cubicBezTo>
                  <a:cubicBezTo>
                    <a:pt x="2703" y="2098"/>
                    <a:pt x="2098" y="2703"/>
                    <a:pt x="1351" y="2703"/>
                  </a:cubicBezTo>
                  <a:cubicBezTo>
                    <a:pt x="605" y="2703"/>
                    <a:pt x="0" y="2098"/>
                    <a:pt x="0" y="1351"/>
                  </a:cubicBezTo>
                  <a:cubicBezTo>
                    <a:pt x="0" y="605"/>
                    <a:pt x="605" y="0"/>
                    <a:pt x="1351" y="0"/>
                  </a:cubicBezTo>
                  <a:close/>
                  <a:moveTo>
                    <a:pt x="1351" y="382"/>
                  </a:moveTo>
                  <a:cubicBezTo>
                    <a:pt x="1887" y="382"/>
                    <a:pt x="2321" y="816"/>
                    <a:pt x="2321" y="1351"/>
                  </a:cubicBezTo>
                  <a:cubicBezTo>
                    <a:pt x="2321" y="1887"/>
                    <a:pt x="1887" y="2321"/>
                    <a:pt x="1351" y="2321"/>
                  </a:cubicBezTo>
                  <a:cubicBezTo>
                    <a:pt x="816" y="2321"/>
                    <a:pt x="382" y="1887"/>
                    <a:pt x="382" y="1351"/>
                  </a:cubicBezTo>
                  <a:cubicBezTo>
                    <a:pt x="382" y="816"/>
                    <a:pt x="816" y="382"/>
                    <a:pt x="1351" y="382"/>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sz="3000" b="1">
                <a:latin typeface="黑体" panose="02010609060101010101" pitchFamily="49" charset="-122"/>
                <a:ea typeface="黑体" panose="02010609060101010101" pitchFamily="49" charset="-122"/>
              </a:endParaRPr>
            </a:p>
          </p:txBody>
        </p:sp>
        <p:sp>
          <p:nvSpPr>
            <p:cNvPr id="23" name="TextBox 17"/>
            <p:cNvSpPr txBox="1">
              <a:spLocks noChangeArrowheads="1"/>
            </p:cNvSpPr>
            <p:nvPr/>
          </p:nvSpPr>
          <p:spPr bwMode="auto">
            <a:xfrm>
              <a:off x="5751513" y="3964850"/>
              <a:ext cx="977900"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000">
                  <a:solidFill>
                    <a:schemeClr val="accent2"/>
                  </a:solidFill>
                  <a:latin typeface="Arial" panose="020B0604020202020204" pitchFamily="34" charset="0"/>
                  <a:ea typeface="微软雅黑" panose="020B0503020204020204" pitchFamily="34" charset="-122"/>
                </a:defRPr>
              </a:lvl1pPr>
              <a:lvl2pPr marL="742950" indent="-285750">
                <a:spcBef>
                  <a:spcPct val="20000"/>
                </a:spcBef>
                <a:buChar char="–"/>
                <a:defRPr sz="2000">
                  <a:solidFill>
                    <a:schemeClr val="accent2"/>
                  </a:solidFill>
                  <a:latin typeface="Arial" panose="020B0604020202020204" pitchFamily="34" charset="0"/>
                  <a:ea typeface="仿宋_GB2312" panose="02010609030101010101" pitchFamily="1"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lgn="ctr" eaLnBrk="1" hangingPunct="1">
                <a:spcBef>
                  <a:spcPct val="0"/>
                </a:spcBef>
                <a:buNone/>
              </a:pPr>
              <a:r>
                <a:rPr lang="en-US" altLang="zh-CN" sz="3000" b="1" dirty="0">
                  <a:solidFill>
                    <a:schemeClr val="accent1"/>
                  </a:solidFill>
                  <a:ea typeface="黑体" panose="02010609060101010101" pitchFamily="49" charset="-122"/>
                  <a:cs typeface="Arial" panose="020B0604020202020204" pitchFamily="34" charset="0"/>
                </a:rPr>
                <a:t>2</a:t>
              </a:r>
              <a:endParaRPr lang="zh-CN" altLang="en-US" sz="3000" b="1" dirty="0">
                <a:solidFill>
                  <a:schemeClr val="accent1"/>
                </a:solidFill>
                <a:ea typeface="黑体" panose="02010609060101010101" pitchFamily="49" charset="-122"/>
                <a:cs typeface="Arial" panose="020B0604020202020204" pitchFamily="34" charset="0"/>
              </a:endParaRPr>
            </a:p>
          </p:txBody>
        </p:sp>
      </p:grpSp>
      <p:grpSp>
        <p:nvGrpSpPr>
          <p:cNvPr id="24" name="组合 23"/>
          <p:cNvGrpSpPr/>
          <p:nvPr/>
        </p:nvGrpSpPr>
        <p:grpSpPr>
          <a:xfrm>
            <a:off x="6218980" y="5187013"/>
            <a:ext cx="1282700" cy="1284288"/>
            <a:chOff x="5599113" y="5457080"/>
            <a:chExt cx="1282700" cy="1284288"/>
          </a:xfrm>
        </p:grpSpPr>
        <p:sp>
          <p:nvSpPr>
            <p:cNvPr id="25" name="Freeform 17"/>
            <p:cNvSpPr>
              <a:spLocks noEditPoints="1"/>
            </p:cNvSpPr>
            <p:nvPr/>
          </p:nvSpPr>
          <p:spPr bwMode="auto">
            <a:xfrm>
              <a:off x="5599113" y="5457080"/>
              <a:ext cx="1282700" cy="1284288"/>
            </a:xfrm>
            <a:custGeom>
              <a:avLst/>
              <a:gdLst>
                <a:gd name="T0" fmla="*/ 304238122 w 2703"/>
                <a:gd name="T1" fmla="*/ 0 h 2703"/>
                <a:gd name="T2" fmla="*/ 608701180 w 2703"/>
                <a:gd name="T3" fmla="*/ 304991555 h 2703"/>
                <a:gd name="T4" fmla="*/ 304238122 w 2703"/>
                <a:gd name="T5" fmla="*/ 610209274 h 2703"/>
                <a:gd name="T6" fmla="*/ 0 w 2703"/>
                <a:gd name="T7" fmla="*/ 304991555 h 2703"/>
                <a:gd name="T8" fmla="*/ 304238122 w 2703"/>
                <a:gd name="T9" fmla="*/ 0 h 2703"/>
                <a:gd name="T10" fmla="*/ 304238122 w 2703"/>
                <a:gd name="T11" fmla="*/ 86237350 h 2703"/>
                <a:gd name="T12" fmla="*/ 522676760 w 2703"/>
                <a:gd name="T13" fmla="*/ 304991555 h 2703"/>
                <a:gd name="T14" fmla="*/ 304238122 w 2703"/>
                <a:gd name="T15" fmla="*/ 523971924 h 2703"/>
                <a:gd name="T16" fmla="*/ 86024420 w 2703"/>
                <a:gd name="T17" fmla="*/ 304991555 h 2703"/>
                <a:gd name="T18" fmla="*/ 304238122 w 2703"/>
                <a:gd name="T19" fmla="*/ 86237350 h 270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703" h="2703">
                  <a:moveTo>
                    <a:pt x="1351" y="0"/>
                  </a:moveTo>
                  <a:cubicBezTo>
                    <a:pt x="2098" y="0"/>
                    <a:pt x="2703" y="605"/>
                    <a:pt x="2703" y="1351"/>
                  </a:cubicBezTo>
                  <a:cubicBezTo>
                    <a:pt x="2703" y="2098"/>
                    <a:pt x="2098" y="2703"/>
                    <a:pt x="1351" y="2703"/>
                  </a:cubicBezTo>
                  <a:cubicBezTo>
                    <a:pt x="605" y="2703"/>
                    <a:pt x="0" y="2098"/>
                    <a:pt x="0" y="1351"/>
                  </a:cubicBezTo>
                  <a:cubicBezTo>
                    <a:pt x="0" y="605"/>
                    <a:pt x="605" y="0"/>
                    <a:pt x="1351" y="0"/>
                  </a:cubicBezTo>
                  <a:close/>
                  <a:moveTo>
                    <a:pt x="1351" y="382"/>
                  </a:moveTo>
                  <a:cubicBezTo>
                    <a:pt x="1887" y="382"/>
                    <a:pt x="2321" y="816"/>
                    <a:pt x="2321" y="1351"/>
                  </a:cubicBezTo>
                  <a:cubicBezTo>
                    <a:pt x="2321" y="1887"/>
                    <a:pt x="1887" y="2321"/>
                    <a:pt x="1351" y="2321"/>
                  </a:cubicBezTo>
                  <a:cubicBezTo>
                    <a:pt x="816" y="2321"/>
                    <a:pt x="382" y="1887"/>
                    <a:pt x="382" y="1351"/>
                  </a:cubicBezTo>
                  <a:cubicBezTo>
                    <a:pt x="382" y="816"/>
                    <a:pt x="816" y="382"/>
                    <a:pt x="1351" y="382"/>
                  </a:cubicBezTo>
                  <a:close/>
                </a:path>
              </a:pathLst>
            </a:custGeom>
            <a:solidFill>
              <a:schemeClr val="bg2"/>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sz="3000" b="1">
                <a:latin typeface="黑体" panose="02010609060101010101" pitchFamily="49" charset="-122"/>
                <a:ea typeface="黑体" panose="02010609060101010101" pitchFamily="49" charset="-122"/>
              </a:endParaRPr>
            </a:p>
          </p:txBody>
        </p:sp>
        <p:sp>
          <p:nvSpPr>
            <p:cNvPr id="26" name="TextBox 18"/>
            <p:cNvSpPr txBox="1">
              <a:spLocks noChangeArrowheads="1"/>
            </p:cNvSpPr>
            <p:nvPr/>
          </p:nvSpPr>
          <p:spPr bwMode="auto">
            <a:xfrm>
              <a:off x="5750720" y="5822225"/>
              <a:ext cx="979487"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000">
                  <a:solidFill>
                    <a:schemeClr val="accent2"/>
                  </a:solidFill>
                  <a:latin typeface="Arial" panose="020B0604020202020204" pitchFamily="34" charset="0"/>
                  <a:ea typeface="微软雅黑" panose="020B0503020204020204" pitchFamily="34" charset="-122"/>
                </a:defRPr>
              </a:lvl1pPr>
              <a:lvl2pPr marL="742950" indent="-285750">
                <a:spcBef>
                  <a:spcPct val="20000"/>
                </a:spcBef>
                <a:buChar char="–"/>
                <a:defRPr sz="2000">
                  <a:solidFill>
                    <a:schemeClr val="accent2"/>
                  </a:solidFill>
                  <a:latin typeface="Arial" panose="020B0604020202020204" pitchFamily="34" charset="0"/>
                  <a:ea typeface="仿宋_GB2312" panose="02010609030101010101" pitchFamily="1"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lgn="ctr" eaLnBrk="1" hangingPunct="1">
                <a:spcBef>
                  <a:spcPct val="0"/>
                </a:spcBef>
                <a:buNone/>
              </a:pPr>
              <a:r>
                <a:rPr lang="en-US" altLang="zh-CN" sz="3000" b="1" dirty="0">
                  <a:solidFill>
                    <a:schemeClr val="accent1"/>
                  </a:solidFill>
                  <a:ea typeface="黑体" panose="02010609060101010101" pitchFamily="49" charset="-122"/>
                  <a:cs typeface="Arial" panose="020B0604020202020204" pitchFamily="34" charset="0"/>
                </a:rPr>
                <a:t>3</a:t>
              </a:r>
              <a:endParaRPr lang="zh-CN" altLang="en-US" sz="3000" b="1" dirty="0">
                <a:solidFill>
                  <a:schemeClr val="accent1"/>
                </a:solidFill>
                <a:ea typeface="黑体" panose="02010609060101010101" pitchFamily="49" charset="-122"/>
                <a:cs typeface="Arial" panose="020B0604020202020204" pitchFamily="34" charset="0"/>
              </a:endParaRPr>
            </a:p>
          </p:txBody>
        </p:sp>
      </p:grpSp>
      <p:sp>
        <p:nvSpPr>
          <p:cNvPr id="27" name="文本框 26"/>
          <p:cNvSpPr txBox="1"/>
          <p:nvPr/>
        </p:nvSpPr>
        <p:spPr>
          <a:xfrm>
            <a:off x="971691" y="1196752"/>
            <a:ext cx="4446410" cy="523220"/>
          </a:xfrm>
          <a:prstGeom prst="rect">
            <a:avLst/>
          </a:prstGeom>
          <a:noFill/>
        </p:spPr>
        <p:txBody>
          <a:bodyPr wrap="none" rtlCol="0" anchor="t">
            <a:spAutoFit/>
          </a:bodyPr>
          <a:lstStyle/>
          <a:p>
            <a:pPr indent="612140"/>
            <a:r>
              <a:rPr lang="en-US" altLang="zh-CN" sz="2800" b="1" dirty="0">
                <a:solidFill>
                  <a:schemeClr val="accent2"/>
                </a:solidFill>
                <a:latin typeface="+mj-lt"/>
                <a:ea typeface="黑体" panose="02010609060101010101" pitchFamily="49" charset="-122"/>
                <a:cs typeface="Times New Roman" panose="02020603050405020304" charset="0"/>
                <a:sym typeface="+mn-ea"/>
              </a:rPr>
              <a:t>2. C2C</a:t>
            </a:r>
            <a:r>
              <a:rPr lang="zh-CN" altLang="en-US" sz="2800" b="1" dirty="0">
                <a:solidFill>
                  <a:schemeClr val="accent2"/>
                </a:solidFill>
                <a:latin typeface="+mj-lt"/>
                <a:ea typeface="黑体" panose="02010609060101010101" pitchFamily="49" charset="-122"/>
                <a:cs typeface="Times New Roman" panose="02020603050405020304" charset="0"/>
                <a:sym typeface="+mn-ea"/>
              </a:rPr>
              <a:t>平台的赢利模式</a:t>
            </a:r>
            <a:endParaRPr lang="zh-CN" altLang="en-US" sz="2800" b="1" dirty="0">
              <a:solidFill>
                <a:schemeClr val="accent2"/>
              </a:solidFill>
              <a:latin typeface="+mj-lt"/>
              <a:ea typeface="黑体" panose="02010609060101010101" pitchFamily="49" charset="-122"/>
              <a:cs typeface="Times New Roman" panose="02020603050405020304" charset="0"/>
              <a:sym typeface="+mn-ea"/>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 presetClass="entr" presetSubtype="0" fill="hold" nodeType="after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par>
                          <p:cTn id="13" fill="hold">
                            <p:stCondLst>
                              <p:cond delay="1000"/>
                            </p:stCondLst>
                            <p:childTnLst>
                              <p:par>
                                <p:cTn id="14" presetID="8" presetClass="emph" presetSubtype="0" fill="hold" nodeType="afterEffect">
                                  <p:stCondLst>
                                    <p:cond delay="0"/>
                                  </p:stCondLst>
                                  <p:childTnLst>
                                    <p:animRot by="-21599820">
                                      <p:cBhvr>
                                        <p:cTn id="15" dur="1000" fill="hold"/>
                                        <p:tgtEl>
                                          <p:spTgt spid="9"/>
                                        </p:tgtEl>
                                        <p:attrNameLst>
                                          <p:attrName>r</p:attrName>
                                        </p:attrNameLst>
                                      </p:cBhvr>
                                    </p:animRot>
                                  </p:childTnLst>
                                </p:cTn>
                              </p:par>
                              <p:par>
                                <p:cTn id="16" presetID="2" presetClass="entr" presetSubtype="2" fill="hold" nodeType="withEffect">
                                  <p:stCondLst>
                                    <p:cond delay="0"/>
                                  </p:stCondLst>
                                  <p:childTnLst>
                                    <p:set>
                                      <p:cBhvr>
                                        <p:cTn id="17" dur="1" fill="hold">
                                          <p:stCondLst>
                                            <p:cond delay="0"/>
                                          </p:stCondLst>
                                        </p:cTn>
                                        <p:tgtEl>
                                          <p:spTgt spid="9"/>
                                        </p:tgtEl>
                                        <p:attrNameLst>
                                          <p:attrName>style.visibility</p:attrName>
                                        </p:attrNameLst>
                                      </p:cBhvr>
                                      <p:to>
                                        <p:strVal val="visible"/>
                                      </p:to>
                                    </p:set>
                                    <p:anim calcmode="lin" valueType="num">
                                      <p:cBhvr additive="base">
                                        <p:cTn id="18" dur="1000" fill="hold"/>
                                        <p:tgtEl>
                                          <p:spTgt spid="9"/>
                                        </p:tgtEl>
                                        <p:attrNameLst>
                                          <p:attrName>ppt_x</p:attrName>
                                        </p:attrNameLst>
                                      </p:cBhvr>
                                      <p:tavLst>
                                        <p:tav tm="0">
                                          <p:val>
                                            <p:strVal val="1+#ppt_w/2"/>
                                          </p:val>
                                        </p:tav>
                                        <p:tav tm="100000">
                                          <p:val>
                                            <p:strVal val="#ppt_x"/>
                                          </p:val>
                                        </p:tav>
                                      </p:tavLst>
                                    </p:anim>
                                    <p:anim calcmode="lin" valueType="num">
                                      <p:cBhvr additive="base">
                                        <p:cTn id="19" dur="1000" fill="hold"/>
                                        <p:tgtEl>
                                          <p:spTgt spid="9"/>
                                        </p:tgtEl>
                                        <p:attrNameLst>
                                          <p:attrName>ppt_y</p:attrName>
                                        </p:attrNameLst>
                                      </p:cBhvr>
                                      <p:tavLst>
                                        <p:tav tm="0">
                                          <p:val>
                                            <p:strVal val="#ppt_y"/>
                                          </p:val>
                                        </p:tav>
                                        <p:tav tm="100000">
                                          <p:val>
                                            <p:strVal val="#ppt_y"/>
                                          </p:val>
                                        </p:tav>
                                      </p:tavLst>
                                    </p:anim>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14"/>
                                        </p:tgtEl>
                                        <p:attrNameLst>
                                          <p:attrName>style.visibility</p:attrName>
                                        </p:attrNameLst>
                                      </p:cBhvr>
                                      <p:to>
                                        <p:strVal val="visible"/>
                                      </p:to>
                                    </p:set>
                                    <p:anim calcmode="lin" valueType="num">
                                      <p:cBhvr>
                                        <p:cTn id="23" dur="500" fill="hold"/>
                                        <p:tgtEl>
                                          <p:spTgt spid="14"/>
                                        </p:tgtEl>
                                        <p:attrNameLst>
                                          <p:attrName>ppt_w</p:attrName>
                                        </p:attrNameLst>
                                      </p:cBhvr>
                                      <p:tavLst>
                                        <p:tav tm="0">
                                          <p:val>
                                            <p:fltVal val="0"/>
                                          </p:val>
                                        </p:tav>
                                        <p:tav tm="100000">
                                          <p:val>
                                            <p:strVal val="#ppt_w"/>
                                          </p:val>
                                        </p:tav>
                                      </p:tavLst>
                                    </p:anim>
                                    <p:anim calcmode="lin" valueType="num">
                                      <p:cBhvr>
                                        <p:cTn id="24" dur="500" fill="hold"/>
                                        <p:tgtEl>
                                          <p:spTgt spid="14"/>
                                        </p:tgtEl>
                                        <p:attrNameLst>
                                          <p:attrName>ppt_h</p:attrName>
                                        </p:attrNameLst>
                                      </p:cBhvr>
                                      <p:tavLst>
                                        <p:tav tm="0">
                                          <p:val>
                                            <p:fltVal val="0"/>
                                          </p:val>
                                        </p:tav>
                                        <p:tav tm="100000">
                                          <p:val>
                                            <p:strVal val="#ppt_h"/>
                                          </p:val>
                                        </p:tav>
                                      </p:tavLst>
                                    </p:anim>
                                    <p:animEffect transition="in" filter="fade">
                                      <p:cBhvr>
                                        <p:cTn id="25" dur="500"/>
                                        <p:tgtEl>
                                          <p:spTgt spid="14"/>
                                        </p:tgtEl>
                                      </p:cBhvr>
                                    </p:animEffect>
                                  </p:childTnLst>
                                </p:cTn>
                              </p:par>
                            </p:childTnLst>
                          </p:cTn>
                        </p:par>
                        <p:par>
                          <p:cTn id="26" fill="hold">
                            <p:stCondLst>
                              <p:cond delay="2500"/>
                            </p:stCondLst>
                            <p:childTnLst>
                              <p:par>
                                <p:cTn id="27" presetID="22" presetClass="entr" presetSubtype="8" fill="hold" nodeType="after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wipe(left)">
                                      <p:cBhvr>
                                        <p:cTn id="29" dur="500"/>
                                        <p:tgtEl>
                                          <p:spTgt spid="16"/>
                                        </p:tgtEl>
                                      </p:cBhvr>
                                    </p:animEffect>
                                  </p:childTnLst>
                                </p:cTn>
                              </p:par>
                            </p:childTnLst>
                          </p:cTn>
                        </p:par>
                        <p:par>
                          <p:cTn id="30" fill="hold">
                            <p:stCondLst>
                              <p:cond delay="3000"/>
                            </p:stCondLst>
                            <p:childTnLst>
                              <p:par>
                                <p:cTn id="31" presetID="42" presetClass="entr" presetSubtype="0" fill="hold" nodeType="afterEffect">
                                  <p:stCondLst>
                                    <p:cond delay="0"/>
                                  </p:stCondLst>
                                  <p:childTnLst>
                                    <p:set>
                                      <p:cBhvr>
                                        <p:cTn id="32" dur="1" fill="hold">
                                          <p:stCondLst>
                                            <p:cond delay="0"/>
                                          </p:stCondLst>
                                        </p:cTn>
                                        <p:tgtEl>
                                          <p:spTgt spid="18"/>
                                        </p:tgtEl>
                                        <p:attrNameLst>
                                          <p:attrName>style.visibility</p:attrName>
                                        </p:attrNameLst>
                                      </p:cBhvr>
                                      <p:to>
                                        <p:strVal val="visible"/>
                                      </p:to>
                                    </p:set>
                                    <p:animEffect transition="in" filter="fade">
                                      <p:cBhvr>
                                        <p:cTn id="33" dur="1000"/>
                                        <p:tgtEl>
                                          <p:spTgt spid="18"/>
                                        </p:tgtEl>
                                      </p:cBhvr>
                                    </p:animEffect>
                                    <p:anim calcmode="lin" valueType="num">
                                      <p:cBhvr>
                                        <p:cTn id="34" dur="1000" fill="hold"/>
                                        <p:tgtEl>
                                          <p:spTgt spid="18"/>
                                        </p:tgtEl>
                                        <p:attrNameLst>
                                          <p:attrName>ppt_x</p:attrName>
                                        </p:attrNameLst>
                                      </p:cBhvr>
                                      <p:tavLst>
                                        <p:tav tm="0">
                                          <p:val>
                                            <p:strVal val="#ppt_x"/>
                                          </p:val>
                                        </p:tav>
                                        <p:tav tm="100000">
                                          <p:val>
                                            <p:strVal val="#ppt_x"/>
                                          </p:val>
                                        </p:tav>
                                      </p:tavLst>
                                    </p:anim>
                                    <p:anim calcmode="lin" valueType="num">
                                      <p:cBhvr>
                                        <p:cTn id="35" dur="1000" fill="hold"/>
                                        <p:tgtEl>
                                          <p:spTgt spid="18"/>
                                        </p:tgtEl>
                                        <p:attrNameLst>
                                          <p:attrName>ppt_y</p:attrName>
                                        </p:attrNameLst>
                                      </p:cBhvr>
                                      <p:tavLst>
                                        <p:tav tm="0">
                                          <p:val>
                                            <p:strVal val="#ppt_y+.1"/>
                                          </p:val>
                                        </p:tav>
                                        <p:tav tm="100000">
                                          <p:val>
                                            <p:strVal val="#ppt_y"/>
                                          </p:val>
                                        </p:tav>
                                      </p:tavLst>
                                    </p:anim>
                                  </p:childTnLst>
                                </p:cTn>
                              </p:par>
                            </p:childTnLst>
                          </p:cTn>
                        </p:par>
                        <p:par>
                          <p:cTn id="36" fill="hold">
                            <p:stCondLst>
                              <p:cond delay="4000"/>
                            </p:stCondLst>
                            <p:childTnLst>
                              <p:par>
                                <p:cTn id="37" presetID="22" presetClass="entr" presetSubtype="8" fill="hold" grpId="0" nodeType="afterEffect">
                                  <p:stCondLst>
                                    <p:cond delay="0"/>
                                  </p:stCondLst>
                                  <p:childTnLst>
                                    <p:set>
                                      <p:cBhvr>
                                        <p:cTn id="38" dur="1" fill="hold">
                                          <p:stCondLst>
                                            <p:cond delay="0"/>
                                          </p:stCondLst>
                                        </p:cTn>
                                        <p:tgtEl>
                                          <p:spTgt spid="4"/>
                                        </p:tgtEl>
                                        <p:attrNameLst>
                                          <p:attrName>style.visibility</p:attrName>
                                        </p:attrNameLst>
                                      </p:cBhvr>
                                      <p:to>
                                        <p:strVal val="visible"/>
                                      </p:to>
                                    </p:set>
                                    <p:animEffect transition="in" filter="wipe(left)">
                                      <p:cBhvr>
                                        <p:cTn id="39" dur="500"/>
                                        <p:tgtEl>
                                          <p:spTgt spid="4"/>
                                        </p:tgtEl>
                                      </p:cBhvr>
                                    </p:animEffect>
                                  </p:childTnLst>
                                </p:cTn>
                              </p:par>
                            </p:childTnLst>
                          </p:cTn>
                        </p:par>
                        <p:par>
                          <p:cTn id="40" fill="hold">
                            <p:stCondLst>
                              <p:cond delay="4500"/>
                            </p:stCondLst>
                            <p:childTnLst>
                              <p:par>
                                <p:cTn id="41" presetID="22" presetClass="entr" presetSubtype="8" fill="hold" nodeType="afterEffect">
                                  <p:stCondLst>
                                    <p:cond delay="0"/>
                                  </p:stCondLst>
                                  <p:childTnLst>
                                    <p:set>
                                      <p:cBhvr>
                                        <p:cTn id="42" dur="1" fill="hold">
                                          <p:stCondLst>
                                            <p:cond delay="0"/>
                                          </p:stCondLst>
                                        </p:cTn>
                                        <p:tgtEl>
                                          <p:spTgt spid="17"/>
                                        </p:tgtEl>
                                        <p:attrNameLst>
                                          <p:attrName>style.visibility</p:attrName>
                                        </p:attrNameLst>
                                      </p:cBhvr>
                                      <p:to>
                                        <p:strVal val="visible"/>
                                      </p:to>
                                    </p:set>
                                    <p:animEffect transition="in" filter="wipe(left)">
                                      <p:cBhvr>
                                        <p:cTn id="43" dur="500"/>
                                        <p:tgtEl>
                                          <p:spTgt spid="17"/>
                                        </p:tgtEl>
                                      </p:cBhvr>
                                    </p:animEffect>
                                  </p:childTnLst>
                                </p:cTn>
                              </p:par>
                            </p:childTnLst>
                          </p:cTn>
                        </p:par>
                        <p:par>
                          <p:cTn id="44" fill="hold">
                            <p:stCondLst>
                              <p:cond delay="5000"/>
                            </p:stCondLst>
                            <p:childTnLst>
                              <p:par>
                                <p:cTn id="45" presetID="42" presetClass="entr" presetSubtype="0" fill="hold" nodeType="afterEffect">
                                  <p:stCondLst>
                                    <p:cond delay="0"/>
                                  </p:stCondLst>
                                  <p:childTnLst>
                                    <p:set>
                                      <p:cBhvr>
                                        <p:cTn id="46" dur="1" fill="hold">
                                          <p:stCondLst>
                                            <p:cond delay="0"/>
                                          </p:stCondLst>
                                        </p:cTn>
                                        <p:tgtEl>
                                          <p:spTgt spid="21"/>
                                        </p:tgtEl>
                                        <p:attrNameLst>
                                          <p:attrName>style.visibility</p:attrName>
                                        </p:attrNameLst>
                                      </p:cBhvr>
                                      <p:to>
                                        <p:strVal val="visible"/>
                                      </p:to>
                                    </p:set>
                                    <p:animEffect transition="in" filter="fade">
                                      <p:cBhvr>
                                        <p:cTn id="47" dur="1000"/>
                                        <p:tgtEl>
                                          <p:spTgt spid="21"/>
                                        </p:tgtEl>
                                      </p:cBhvr>
                                    </p:animEffect>
                                    <p:anim calcmode="lin" valueType="num">
                                      <p:cBhvr>
                                        <p:cTn id="48" dur="1000" fill="hold"/>
                                        <p:tgtEl>
                                          <p:spTgt spid="21"/>
                                        </p:tgtEl>
                                        <p:attrNameLst>
                                          <p:attrName>ppt_x</p:attrName>
                                        </p:attrNameLst>
                                      </p:cBhvr>
                                      <p:tavLst>
                                        <p:tav tm="0">
                                          <p:val>
                                            <p:strVal val="#ppt_x"/>
                                          </p:val>
                                        </p:tav>
                                        <p:tav tm="100000">
                                          <p:val>
                                            <p:strVal val="#ppt_x"/>
                                          </p:val>
                                        </p:tav>
                                      </p:tavLst>
                                    </p:anim>
                                    <p:anim calcmode="lin" valueType="num">
                                      <p:cBhvr>
                                        <p:cTn id="49" dur="1000" fill="hold"/>
                                        <p:tgtEl>
                                          <p:spTgt spid="21"/>
                                        </p:tgtEl>
                                        <p:attrNameLst>
                                          <p:attrName>ppt_y</p:attrName>
                                        </p:attrNameLst>
                                      </p:cBhvr>
                                      <p:tavLst>
                                        <p:tav tm="0">
                                          <p:val>
                                            <p:strVal val="#ppt_y+.1"/>
                                          </p:val>
                                        </p:tav>
                                        <p:tav tm="100000">
                                          <p:val>
                                            <p:strVal val="#ppt_y"/>
                                          </p:val>
                                        </p:tav>
                                      </p:tavLst>
                                    </p:anim>
                                  </p:childTnLst>
                                </p:cTn>
                              </p:par>
                            </p:childTnLst>
                          </p:cTn>
                        </p:par>
                        <p:par>
                          <p:cTn id="50" fill="hold">
                            <p:stCondLst>
                              <p:cond delay="6000"/>
                            </p:stCondLst>
                            <p:childTnLst>
                              <p:par>
                                <p:cTn id="51" presetID="22" presetClass="entr" presetSubtype="8" fill="hold" grpId="0" nodeType="afterEffect">
                                  <p:stCondLst>
                                    <p:cond delay="0"/>
                                  </p:stCondLst>
                                  <p:childTnLst>
                                    <p:set>
                                      <p:cBhvr>
                                        <p:cTn id="52" dur="1" fill="hold">
                                          <p:stCondLst>
                                            <p:cond delay="0"/>
                                          </p:stCondLst>
                                        </p:cTn>
                                        <p:tgtEl>
                                          <p:spTgt spid="8"/>
                                        </p:tgtEl>
                                        <p:attrNameLst>
                                          <p:attrName>style.visibility</p:attrName>
                                        </p:attrNameLst>
                                      </p:cBhvr>
                                      <p:to>
                                        <p:strVal val="visible"/>
                                      </p:to>
                                    </p:set>
                                    <p:animEffect transition="in" filter="wipe(left)">
                                      <p:cBhvr>
                                        <p:cTn id="53" dur="500"/>
                                        <p:tgtEl>
                                          <p:spTgt spid="8"/>
                                        </p:tgtEl>
                                      </p:cBhvr>
                                    </p:animEffect>
                                  </p:childTnLst>
                                </p:cTn>
                              </p:par>
                            </p:childTnLst>
                          </p:cTn>
                        </p:par>
                        <p:par>
                          <p:cTn id="54" fill="hold">
                            <p:stCondLst>
                              <p:cond delay="6500"/>
                            </p:stCondLst>
                            <p:childTnLst>
                              <p:par>
                                <p:cTn id="55" presetID="22" presetClass="entr" presetSubtype="8" fill="hold" nodeType="afterEffect">
                                  <p:stCondLst>
                                    <p:cond delay="0"/>
                                  </p:stCondLst>
                                  <p:childTnLst>
                                    <p:set>
                                      <p:cBhvr>
                                        <p:cTn id="56" dur="1" fill="hold">
                                          <p:stCondLst>
                                            <p:cond delay="0"/>
                                          </p:stCondLst>
                                        </p:cTn>
                                        <p:tgtEl>
                                          <p:spTgt spid="15"/>
                                        </p:tgtEl>
                                        <p:attrNameLst>
                                          <p:attrName>style.visibility</p:attrName>
                                        </p:attrNameLst>
                                      </p:cBhvr>
                                      <p:to>
                                        <p:strVal val="visible"/>
                                      </p:to>
                                    </p:set>
                                    <p:animEffect transition="in" filter="wipe(left)">
                                      <p:cBhvr>
                                        <p:cTn id="57" dur="500"/>
                                        <p:tgtEl>
                                          <p:spTgt spid="15"/>
                                        </p:tgtEl>
                                      </p:cBhvr>
                                    </p:animEffect>
                                  </p:childTnLst>
                                </p:cTn>
                              </p:par>
                            </p:childTnLst>
                          </p:cTn>
                        </p:par>
                        <p:par>
                          <p:cTn id="58" fill="hold">
                            <p:stCondLst>
                              <p:cond delay="7000"/>
                            </p:stCondLst>
                            <p:childTnLst>
                              <p:par>
                                <p:cTn id="59" presetID="42" presetClass="entr" presetSubtype="0" fill="hold" nodeType="afterEffect">
                                  <p:stCondLst>
                                    <p:cond delay="0"/>
                                  </p:stCondLst>
                                  <p:childTnLst>
                                    <p:set>
                                      <p:cBhvr>
                                        <p:cTn id="60" dur="1" fill="hold">
                                          <p:stCondLst>
                                            <p:cond delay="0"/>
                                          </p:stCondLst>
                                        </p:cTn>
                                        <p:tgtEl>
                                          <p:spTgt spid="24"/>
                                        </p:tgtEl>
                                        <p:attrNameLst>
                                          <p:attrName>style.visibility</p:attrName>
                                        </p:attrNameLst>
                                      </p:cBhvr>
                                      <p:to>
                                        <p:strVal val="visible"/>
                                      </p:to>
                                    </p:set>
                                    <p:animEffect transition="in" filter="fade">
                                      <p:cBhvr>
                                        <p:cTn id="61" dur="1000"/>
                                        <p:tgtEl>
                                          <p:spTgt spid="24"/>
                                        </p:tgtEl>
                                      </p:cBhvr>
                                    </p:animEffect>
                                    <p:anim calcmode="lin" valueType="num">
                                      <p:cBhvr>
                                        <p:cTn id="62" dur="1000" fill="hold"/>
                                        <p:tgtEl>
                                          <p:spTgt spid="24"/>
                                        </p:tgtEl>
                                        <p:attrNameLst>
                                          <p:attrName>ppt_x</p:attrName>
                                        </p:attrNameLst>
                                      </p:cBhvr>
                                      <p:tavLst>
                                        <p:tav tm="0">
                                          <p:val>
                                            <p:strVal val="#ppt_x"/>
                                          </p:val>
                                        </p:tav>
                                        <p:tav tm="100000">
                                          <p:val>
                                            <p:strVal val="#ppt_x"/>
                                          </p:val>
                                        </p:tav>
                                      </p:tavLst>
                                    </p:anim>
                                    <p:anim calcmode="lin" valueType="num">
                                      <p:cBhvr>
                                        <p:cTn id="63" dur="1000" fill="hold"/>
                                        <p:tgtEl>
                                          <p:spTgt spid="24"/>
                                        </p:tgtEl>
                                        <p:attrNameLst>
                                          <p:attrName>ppt_y</p:attrName>
                                        </p:attrNameLst>
                                      </p:cBhvr>
                                      <p:tavLst>
                                        <p:tav tm="0">
                                          <p:val>
                                            <p:strVal val="#ppt_y+.1"/>
                                          </p:val>
                                        </p:tav>
                                        <p:tav tm="100000">
                                          <p:val>
                                            <p:strVal val="#ppt_y"/>
                                          </p:val>
                                        </p:tav>
                                      </p:tavLst>
                                    </p:anim>
                                  </p:childTnLst>
                                </p:cTn>
                              </p:par>
                            </p:childTnLst>
                          </p:cTn>
                        </p:par>
                        <p:par>
                          <p:cTn id="64" fill="hold">
                            <p:stCondLst>
                              <p:cond delay="8000"/>
                            </p:stCondLst>
                            <p:childTnLst>
                              <p:par>
                                <p:cTn id="65" presetID="22" presetClass="entr" presetSubtype="8" fill="hold" grpId="0" nodeType="afterEffect">
                                  <p:stCondLst>
                                    <p:cond delay="0"/>
                                  </p:stCondLst>
                                  <p:childTnLst>
                                    <p:set>
                                      <p:cBhvr>
                                        <p:cTn id="66" dur="1" fill="hold">
                                          <p:stCondLst>
                                            <p:cond delay="0"/>
                                          </p:stCondLst>
                                        </p:cTn>
                                        <p:tgtEl>
                                          <p:spTgt spid="5"/>
                                        </p:tgtEl>
                                        <p:attrNameLst>
                                          <p:attrName>style.visibility</p:attrName>
                                        </p:attrNameLst>
                                      </p:cBhvr>
                                      <p:to>
                                        <p:strVal val="visible"/>
                                      </p:to>
                                    </p:set>
                                    <p:animEffect transition="in" filter="wipe(left)">
                                      <p:cBhvr>
                                        <p:cTn id="6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8" grpId="0"/>
      <p:bldP spid="14" grpId="0" animBg="1" autoUpdateAnimBg="0"/>
      <p:bldP spid="27"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3722117" y="5047035"/>
            <a:ext cx="5080000" cy="430887"/>
          </a:xfrm>
          <a:prstGeom prst="rect">
            <a:avLst/>
          </a:prstGeom>
          <a:noFill/>
          <a:ln w="9525">
            <a:noFill/>
          </a:ln>
        </p:spPr>
        <p:txBody>
          <a:bodyPr>
            <a:spAutoFit/>
          </a:bodyPr>
          <a:lstStyle/>
          <a:p>
            <a:pPr marL="0" indent="0" algn="ctr"/>
            <a:r>
              <a:rPr lang="zh-CN" sz="2200" b="0" dirty="0">
                <a:solidFill>
                  <a:schemeClr val="accent2"/>
                </a:solidFill>
                <a:latin typeface="黑体" panose="02010609060101010101" pitchFamily="49" charset="-122"/>
                <a:ea typeface="黑体" panose="02010609060101010101" pitchFamily="49" charset="-122"/>
              </a:rPr>
              <a:t>搜索页面右侧和底部的直通车展示位</a:t>
            </a:r>
            <a:endParaRPr lang="zh-CN" altLang="en-US" sz="2200" dirty="0">
              <a:solidFill>
                <a:schemeClr val="accent2"/>
              </a:solidFill>
              <a:latin typeface="黑体" panose="02010609060101010101" pitchFamily="49" charset="-122"/>
              <a:ea typeface="黑体" panose="02010609060101010101" pitchFamily="49" charset="-122"/>
            </a:endParaRPr>
          </a:p>
        </p:txBody>
      </p:sp>
      <p:pic>
        <p:nvPicPr>
          <p:cNvPr id="3" name="图片 2" descr="C5U)AC`HXD99DV)M_N0VG90"/>
          <p:cNvPicPr>
            <a:picLocks noChangeAspect="1"/>
          </p:cNvPicPr>
          <p:nvPr/>
        </p:nvPicPr>
        <p:blipFill>
          <a:blip r:embed="rId1"/>
          <a:stretch>
            <a:fillRect/>
          </a:stretch>
        </p:blipFill>
        <p:spPr>
          <a:xfrm>
            <a:off x="1574992" y="1919442"/>
            <a:ext cx="7658572" cy="2886591"/>
          </a:xfrm>
          <a:prstGeom prst="rect">
            <a:avLst/>
          </a:prstGeom>
          <a:solidFill>
            <a:srgbClr val="00B0F0"/>
          </a:solidFill>
          <a:ln>
            <a:noFill/>
          </a:ln>
        </p:spPr>
      </p:pic>
      <p:sp>
        <p:nvSpPr>
          <p:cNvPr id="4" name="矩形标注 9"/>
          <p:cNvSpPr/>
          <p:nvPr/>
        </p:nvSpPr>
        <p:spPr>
          <a:xfrm>
            <a:off x="401167" y="2693676"/>
            <a:ext cx="1623714" cy="1017367"/>
          </a:xfrm>
          <a:prstGeom prst="wedgeRectCallout">
            <a:avLst>
              <a:gd name="adj1" fmla="val 41961"/>
              <a:gd name="adj2" fmla="val -95495"/>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zh-CN" altLang="en-US" sz="2200" dirty="0">
                <a:solidFill>
                  <a:srgbClr val="F8F8F8"/>
                </a:solidFill>
                <a:latin typeface="+mj-lt"/>
                <a:ea typeface="黑体" panose="02010609060101010101" pitchFamily="49" charset="-122"/>
              </a:rPr>
              <a:t>页面底部的</a:t>
            </a:r>
            <a:r>
              <a:rPr lang="en-US" altLang="zh-CN" sz="2200" dirty="0">
                <a:solidFill>
                  <a:srgbClr val="F8F8F8"/>
                </a:solidFill>
                <a:latin typeface="+mj-lt"/>
                <a:ea typeface="黑体" panose="02010609060101010101" pitchFamily="49" charset="-122"/>
              </a:rPr>
              <a:t>5</a:t>
            </a:r>
            <a:r>
              <a:rPr lang="zh-CN" altLang="en-US" sz="2200" dirty="0">
                <a:solidFill>
                  <a:srgbClr val="F8F8F8"/>
                </a:solidFill>
                <a:latin typeface="+mj-lt"/>
                <a:ea typeface="黑体" panose="02010609060101010101" pitchFamily="49" charset="-122"/>
              </a:rPr>
              <a:t>个展位</a:t>
            </a:r>
            <a:endParaRPr lang="zh-CN" altLang="en-US" sz="2200" dirty="0">
              <a:solidFill>
                <a:srgbClr val="F8F8F8"/>
              </a:solidFill>
              <a:latin typeface="+mj-lt"/>
              <a:ea typeface="黑体" panose="02010609060101010101" pitchFamily="49" charset="-122"/>
            </a:endParaRPr>
          </a:p>
        </p:txBody>
      </p:sp>
      <p:pic>
        <p:nvPicPr>
          <p:cNvPr id="6" name="图片 5" descr="]RAE5CC6B~BW{%1QWUK(EG9"/>
          <p:cNvPicPr>
            <a:picLocks noChangeAspect="1"/>
          </p:cNvPicPr>
          <p:nvPr/>
        </p:nvPicPr>
        <p:blipFill>
          <a:blip r:embed="rId2"/>
          <a:stretch>
            <a:fillRect/>
          </a:stretch>
        </p:blipFill>
        <p:spPr>
          <a:xfrm>
            <a:off x="9233564" y="1919442"/>
            <a:ext cx="1997105" cy="2886590"/>
          </a:xfrm>
          <a:prstGeom prst="rect">
            <a:avLst/>
          </a:prstGeom>
        </p:spPr>
      </p:pic>
      <p:sp>
        <p:nvSpPr>
          <p:cNvPr id="5" name="矩形标注 10"/>
          <p:cNvSpPr/>
          <p:nvPr/>
        </p:nvSpPr>
        <p:spPr>
          <a:xfrm>
            <a:off x="10798621" y="2193979"/>
            <a:ext cx="1195705" cy="1008380"/>
          </a:xfrm>
          <a:prstGeom prst="wedgeRectCallout">
            <a:avLst>
              <a:gd name="adj1" fmla="val -141024"/>
              <a:gd name="adj2" fmla="val -65743"/>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200" dirty="0">
                <a:solidFill>
                  <a:srgbClr val="F8F8F8"/>
                </a:solidFill>
                <a:latin typeface="+mj-lt"/>
                <a:ea typeface="黑体" panose="02010609060101010101" pitchFamily="49" charset="-122"/>
              </a:rPr>
              <a:t>页面右侧的</a:t>
            </a:r>
            <a:r>
              <a:rPr lang="en-US" altLang="zh-CN" sz="2200" dirty="0">
                <a:solidFill>
                  <a:srgbClr val="F8F8F8"/>
                </a:solidFill>
                <a:latin typeface="+mj-lt"/>
                <a:ea typeface="黑体" panose="02010609060101010101" pitchFamily="49" charset="-122"/>
              </a:rPr>
              <a:t>12</a:t>
            </a:r>
            <a:r>
              <a:rPr lang="zh-CN" altLang="en-US" sz="2200" dirty="0">
                <a:solidFill>
                  <a:srgbClr val="F8F8F8"/>
                </a:solidFill>
                <a:latin typeface="+mj-lt"/>
                <a:ea typeface="黑体" panose="02010609060101010101" pitchFamily="49" charset="-122"/>
              </a:rPr>
              <a:t>个展位</a:t>
            </a:r>
            <a:endParaRPr lang="zh-CN" altLang="en-US" sz="2200" dirty="0">
              <a:solidFill>
                <a:srgbClr val="F8F8F8"/>
              </a:solidFill>
              <a:latin typeface="+mj-lt"/>
              <a:ea typeface="黑体" panose="02010609060101010101" pitchFamily="49" charset="-122"/>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0"/>
                                  </p:stCondLst>
                                  <p:childTnLst>
                                    <p:set>
                                      <p:cBhvr>
                                        <p:cTn id="9" dur="1" fill="hold">
                                          <p:stCondLst>
                                            <p:cond delay="0"/>
                                          </p:stCondLst>
                                        </p:cTn>
                                        <p:tgtEl>
                                          <p:spTgt spid="6"/>
                                        </p:tgtEl>
                                        <p:attrNameLst>
                                          <p:attrName>style.visibility</p:attrName>
                                        </p:attrNameLst>
                                      </p:cBhvr>
                                      <p:to>
                                        <p:strVal val="visible"/>
                                      </p:to>
                                    </p:set>
                                  </p:childTnLst>
                                </p:cTn>
                              </p:par>
                            </p:childTnLst>
                          </p:cTn>
                        </p:par>
                        <p:par>
                          <p:cTn id="10" fill="hold">
                            <p:stCondLst>
                              <p:cond delay="0"/>
                            </p:stCondLst>
                            <p:childTnLst>
                              <p:par>
                                <p:cTn id="11" presetID="1" presetClass="entr" presetSubtype="0" fill="hold" grpId="0" nodeType="afterEffect">
                                  <p:stCondLst>
                                    <p:cond delay="0"/>
                                  </p:stCondLst>
                                  <p:childTnLst>
                                    <p:set>
                                      <p:cBhvr>
                                        <p:cTn id="12" dur="1" fill="hold">
                                          <p:stCondLst>
                                            <p:cond delay="0"/>
                                          </p:stCondLst>
                                        </p:cTn>
                                        <p:tgtEl>
                                          <p:spTgt spid="2"/>
                                        </p:tgtEl>
                                        <p:attrNameLst>
                                          <p:attrName>style.visibility</p:attrName>
                                        </p:attrNameLst>
                                      </p:cBhvr>
                                      <p:to>
                                        <p:strVal val="visible"/>
                                      </p:to>
                                    </p:set>
                                  </p:childTnLst>
                                </p:cTn>
                              </p:par>
                            </p:childTnLst>
                          </p:cTn>
                        </p:par>
                        <p:par>
                          <p:cTn id="13" fill="hold">
                            <p:stCondLst>
                              <p:cond delay="0"/>
                            </p:stCondLst>
                            <p:childTnLst>
                              <p:par>
                                <p:cTn id="14" presetID="1" presetClass="entr" presetSubtype="0"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childTnLst>
                                </p:cTn>
                              </p:par>
                            </p:childTnLst>
                          </p:cTn>
                        </p:par>
                        <p:par>
                          <p:cTn id="16" fill="hold">
                            <p:stCondLst>
                              <p:cond delay="0"/>
                            </p:stCondLst>
                            <p:childTnLst>
                              <p:par>
                                <p:cTn id="17" presetID="1" presetClass="entr" presetSubtype="0" fill="hold" grpId="0" nodeType="after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5"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Line 7"/>
          <p:cNvSpPr>
            <a:spLocks noChangeShapeType="1"/>
          </p:cNvSpPr>
          <p:nvPr/>
        </p:nvSpPr>
        <p:spPr bwMode="auto">
          <a:xfrm>
            <a:off x="4887913" y="1033463"/>
            <a:ext cx="0" cy="5792787"/>
          </a:xfrm>
          <a:prstGeom prst="line">
            <a:avLst/>
          </a:prstGeom>
          <a:noFill/>
          <a:ln w="12700">
            <a:solidFill>
              <a:srgbClr val="FFFFFF"/>
            </a:solidFill>
            <a:prstDash val="dash"/>
            <a:round/>
          </a:ln>
          <a:extLst>
            <a:ext uri="{909E8E84-426E-40DD-AFC4-6F175D3DCCD1}">
              <a14:hiddenFill xmlns:a14="http://schemas.microsoft.com/office/drawing/2010/main">
                <a:noFill/>
              </a14:hiddenFill>
            </a:ext>
          </a:extLst>
        </p:spPr>
        <p:txBody>
          <a:bodyPr/>
          <a:lstStyle/>
          <a:p>
            <a:endParaRPr lang="zh-CN" altLang="en-US"/>
          </a:p>
        </p:txBody>
      </p:sp>
      <p:sp>
        <p:nvSpPr>
          <p:cNvPr id="7171" name="Freeform 5"/>
          <p:cNvSpPr/>
          <p:nvPr/>
        </p:nvSpPr>
        <p:spPr bwMode="auto">
          <a:xfrm>
            <a:off x="3421063" y="0"/>
            <a:ext cx="1952625" cy="942975"/>
          </a:xfrm>
          <a:custGeom>
            <a:avLst/>
            <a:gdLst>
              <a:gd name="T0" fmla="*/ 1518416723 w 2511"/>
              <a:gd name="T1" fmla="*/ 0 h 1219"/>
              <a:gd name="T2" fmla="*/ 1505718050 w 2511"/>
              <a:gd name="T3" fmla="*/ 16156666 h 1219"/>
              <a:gd name="T4" fmla="*/ 815748558 w 2511"/>
              <a:gd name="T5" fmla="*/ 698335259 h 1219"/>
              <a:gd name="T6" fmla="*/ 702063947 w 2511"/>
              <a:gd name="T7" fmla="*/ 698335259 h 1219"/>
              <a:gd name="T8" fmla="*/ 12698672 w 2511"/>
              <a:gd name="T9" fmla="*/ 16156666 h 1219"/>
              <a:gd name="T10" fmla="*/ 0 w 2511"/>
              <a:gd name="T11" fmla="*/ 0 h 1219"/>
              <a:gd name="T12" fmla="*/ 1518416723 w 2511"/>
              <a:gd name="T13" fmla="*/ 0 h 121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511" h="1219">
                <a:moveTo>
                  <a:pt x="2511" y="0"/>
                </a:moveTo>
                <a:cubicBezTo>
                  <a:pt x="2505" y="10"/>
                  <a:pt x="2498" y="18"/>
                  <a:pt x="2490" y="27"/>
                </a:cubicBezTo>
                <a:lnTo>
                  <a:pt x="1349" y="1167"/>
                </a:lnTo>
                <a:cubicBezTo>
                  <a:pt x="1298" y="1219"/>
                  <a:pt x="1213" y="1219"/>
                  <a:pt x="1161" y="1167"/>
                </a:cubicBezTo>
                <a:lnTo>
                  <a:pt x="21" y="27"/>
                </a:lnTo>
                <a:cubicBezTo>
                  <a:pt x="12" y="18"/>
                  <a:pt x="6" y="10"/>
                  <a:pt x="0" y="0"/>
                </a:cubicBezTo>
                <a:lnTo>
                  <a:pt x="2511" y="0"/>
                </a:lnTo>
                <a:close/>
              </a:path>
            </a:pathLst>
          </a:custGeom>
          <a:solidFill>
            <a:schemeClr val="bg2"/>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7172" name="Freeform 6"/>
          <p:cNvSpPr/>
          <p:nvPr/>
        </p:nvSpPr>
        <p:spPr bwMode="auto">
          <a:xfrm>
            <a:off x="3798888" y="0"/>
            <a:ext cx="2174875" cy="1042988"/>
          </a:xfrm>
          <a:custGeom>
            <a:avLst/>
            <a:gdLst>
              <a:gd name="T0" fmla="*/ 1690522254 w 2798"/>
              <a:gd name="T1" fmla="*/ 0 h 1349"/>
              <a:gd name="T2" fmla="*/ 912930598 w 2798"/>
              <a:gd name="T3" fmla="*/ 769928484 h 1349"/>
              <a:gd name="T4" fmla="*/ 778196392 w 2798"/>
              <a:gd name="T5" fmla="*/ 769928484 h 1349"/>
              <a:gd name="T6" fmla="*/ 0 w 2798"/>
              <a:gd name="T7" fmla="*/ 0 h 1349"/>
              <a:gd name="T8" fmla="*/ 1690522254 w 2798"/>
              <a:gd name="T9" fmla="*/ 0 h 134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798" h="1349">
                <a:moveTo>
                  <a:pt x="2798" y="0"/>
                </a:moveTo>
                <a:lnTo>
                  <a:pt x="1511" y="1288"/>
                </a:lnTo>
                <a:cubicBezTo>
                  <a:pt x="1449" y="1349"/>
                  <a:pt x="1349" y="1349"/>
                  <a:pt x="1288" y="1288"/>
                </a:cubicBezTo>
                <a:lnTo>
                  <a:pt x="0" y="0"/>
                </a:lnTo>
                <a:lnTo>
                  <a:pt x="2798" y="0"/>
                </a:ln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7173" name="Rectangle 3"/>
          <p:cNvSpPr txBox="1">
            <a:spLocks noChangeArrowheads="1"/>
          </p:cNvSpPr>
          <p:nvPr/>
        </p:nvSpPr>
        <p:spPr bwMode="auto">
          <a:xfrm>
            <a:off x="4408488" y="19050"/>
            <a:ext cx="1047750" cy="601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2000">
                <a:solidFill>
                  <a:schemeClr val="accent2"/>
                </a:solidFill>
                <a:latin typeface="Arial" panose="020B0604020202020204" pitchFamily="34" charset="0"/>
                <a:ea typeface="微软雅黑" panose="020B0503020204020204" pitchFamily="34" charset="-122"/>
              </a:defRPr>
            </a:lvl1pPr>
            <a:lvl2pPr marL="742950" indent="-285750">
              <a:spcBef>
                <a:spcPct val="20000"/>
              </a:spcBef>
              <a:buChar char="–"/>
              <a:defRPr sz="2000">
                <a:solidFill>
                  <a:schemeClr val="accent2"/>
                </a:solidFill>
                <a:latin typeface="Arial" panose="020B0604020202020204" pitchFamily="34" charset="0"/>
                <a:ea typeface="仿宋_GB2312" panose="02010609030101010101" pitchFamily="1"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lgn="dist" eaLnBrk="1" hangingPunct="1">
              <a:spcBef>
                <a:spcPct val="0"/>
              </a:spcBef>
              <a:buFontTx/>
              <a:buNone/>
            </a:pPr>
            <a:r>
              <a:rPr lang="zh-CN" altLang="en-US" sz="2400" dirty="0">
                <a:solidFill>
                  <a:srgbClr val="FFFFFF"/>
                </a:solidFill>
                <a:latin typeface="方正大黑简体" panose="03000509000000000000" pitchFamily="65" charset="-122"/>
                <a:ea typeface="方正大黑简体" panose="03000509000000000000" pitchFamily="65" charset="-122"/>
              </a:rPr>
              <a:t>目录</a:t>
            </a:r>
            <a:endParaRPr lang="zh-CN" altLang="en-US" sz="2400" dirty="0">
              <a:solidFill>
                <a:srgbClr val="FFFFFF"/>
              </a:solidFill>
              <a:latin typeface="方正大黑简体" panose="03000509000000000000" pitchFamily="65" charset="-122"/>
              <a:ea typeface="方正大黑简体" panose="03000509000000000000" pitchFamily="65" charset="-122"/>
            </a:endParaRPr>
          </a:p>
        </p:txBody>
      </p:sp>
      <p:sp>
        <p:nvSpPr>
          <p:cNvPr id="7174" name="Text Box 5"/>
          <p:cNvSpPr txBox="1">
            <a:spLocks noChangeArrowheads="1"/>
          </p:cNvSpPr>
          <p:nvPr/>
        </p:nvSpPr>
        <p:spPr bwMode="auto">
          <a:xfrm>
            <a:off x="4356100" y="457200"/>
            <a:ext cx="1154113" cy="3079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a:spcBef>
                <a:spcPct val="20000"/>
              </a:spcBef>
              <a:buChar char="•"/>
              <a:defRPr sz="2000">
                <a:solidFill>
                  <a:schemeClr val="accent2"/>
                </a:solidFill>
                <a:latin typeface="Arial" panose="020B0604020202020204" pitchFamily="34" charset="0"/>
                <a:ea typeface="微软雅黑" panose="020B0503020204020204" pitchFamily="34" charset="-122"/>
              </a:defRPr>
            </a:lvl1pPr>
            <a:lvl2pPr marL="742950" indent="-285750">
              <a:spcBef>
                <a:spcPct val="20000"/>
              </a:spcBef>
              <a:buChar char="–"/>
              <a:defRPr sz="2000">
                <a:solidFill>
                  <a:schemeClr val="accent2"/>
                </a:solidFill>
                <a:latin typeface="Arial" panose="020B0604020202020204" pitchFamily="34" charset="0"/>
                <a:ea typeface="仿宋_GB2312" panose="02010609030101010101" pitchFamily="1"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lgn="ctr" eaLnBrk="1" hangingPunct="1">
              <a:spcBef>
                <a:spcPct val="0"/>
              </a:spcBef>
              <a:buFontTx/>
              <a:buNone/>
            </a:pPr>
            <a:r>
              <a:rPr lang="en-US" altLang="zh-CN" sz="1400" dirty="0">
                <a:solidFill>
                  <a:srgbClr val="FFFFFF"/>
                </a:solidFill>
                <a:latin typeface="+mn-lt"/>
              </a:rPr>
              <a:t>C</a:t>
            </a:r>
            <a:r>
              <a:rPr lang="zh-CN" altLang="en-US" sz="1400" dirty="0">
                <a:solidFill>
                  <a:srgbClr val="FFFFFF"/>
                </a:solidFill>
                <a:latin typeface="+mn-lt"/>
              </a:rPr>
              <a:t>ontents</a:t>
            </a:r>
            <a:endParaRPr lang="zh-CN" altLang="en-US" sz="1400" dirty="0">
              <a:solidFill>
                <a:srgbClr val="FFFFFF"/>
              </a:solidFill>
              <a:latin typeface="+mn-lt"/>
            </a:endParaRPr>
          </a:p>
        </p:txBody>
      </p:sp>
      <p:grpSp>
        <p:nvGrpSpPr>
          <p:cNvPr id="7175" name="Group 21"/>
          <p:cNvGrpSpPr/>
          <p:nvPr/>
        </p:nvGrpSpPr>
        <p:grpSpPr bwMode="auto">
          <a:xfrm>
            <a:off x="0" y="6715125"/>
            <a:ext cx="12196763" cy="142875"/>
            <a:chOff x="0" y="0"/>
            <a:chExt cx="7634" cy="89"/>
          </a:xfrm>
        </p:grpSpPr>
        <p:sp>
          <p:nvSpPr>
            <p:cNvPr id="7198" name="Rectangle 22"/>
            <p:cNvSpPr>
              <a:spLocks noChangeArrowheads="1"/>
            </p:cNvSpPr>
            <p:nvPr/>
          </p:nvSpPr>
          <p:spPr bwMode="auto">
            <a:xfrm>
              <a:off x="0" y="0"/>
              <a:ext cx="1527" cy="89"/>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000">
                  <a:solidFill>
                    <a:schemeClr val="accent2"/>
                  </a:solidFill>
                  <a:latin typeface="Arial" panose="020B0604020202020204" pitchFamily="34" charset="0"/>
                  <a:ea typeface="微软雅黑" panose="020B0503020204020204" pitchFamily="34" charset="-122"/>
                </a:defRPr>
              </a:lvl1pPr>
              <a:lvl2pPr marL="742950" indent="-285750">
                <a:spcBef>
                  <a:spcPct val="20000"/>
                </a:spcBef>
                <a:buChar char="–"/>
                <a:defRPr sz="2000">
                  <a:solidFill>
                    <a:schemeClr val="accent2"/>
                  </a:solidFill>
                  <a:latin typeface="Arial" panose="020B0604020202020204" pitchFamily="34" charset="0"/>
                  <a:ea typeface="仿宋_GB2312" panose="02010609030101010101" pitchFamily="1"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FontTx/>
                <a:buNone/>
              </a:pPr>
              <a:endParaRPr lang="zh-CN" altLang="en-US" sz="1800">
                <a:solidFill>
                  <a:schemeClr val="tx1"/>
                </a:solidFill>
                <a:ea typeface="宋体" panose="02010600030101010101" pitchFamily="2" charset="-122"/>
              </a:endParaRPr>
            </a:p>
          </p:txBody>
        </p:sp>
        <p:sp>
          <p:nvSpPr>
            <p:cNvPr id="2" name="Rectangle 23"/>
            <p:cNvSpPr>
              <a:spLocks noChangeArrowheads="1"/>
            </p:cNvSpPr>
            <p:nvPr/>
          </p:nvSpPr>
          <p:spPr bwMode="auto">
            <a:xfrm>
              <a:off x="1527" y="0"/>
              <a:ext cx="1527" cy="89"/>
            </a:xfrm>
            <a:prstGeom prst="rect">
              <a:avLst/>
            </a:prstGeom>
            <a:solidFill>
              <a:srgbClr val="B7D72E"/>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000">
                  <a:solidFill>
                    <a:schemeClr val="accent2"/>
                  </a:solidFill>
                  <a:latin typeface="Arial" panose="020B0604020202020204" pitchFamily="34" charset="0"/>
                  <a:ea typeface="微软雅黑" panose="020B0503020204020204" pitchFamily="34" charset="-122"/>
                </a:defRPr>
              </a:lvl1pPr>
              <a:lvl2pPr marL="742950" indent="-285750">
                <a:spcBef>
                  <a:spcPct val="20000"/>
                </a:spcBef>
                <a:buChar char="–"/>
                <a:defRPr sz="2000">
                  <a:solidFill>
                    <a:schemeClr val="accent2"/>
                  </a:solidFill>
                  <a:latin typeface="Arial" panose="020B0604020202020204" pitchFamily="34" charset="0"/>
                  <a:ea typeface="仿宋_GB2312" panose="02010609030101010101" pitchFamily="1"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FontTx/>
                <a:buNone/>
              </a:pPr>
              <a:endParaRPr lang="zh-CN" altLang="en-US" sz="1800">
                <a:solidFill>
                  <a:schemeClr val="tx1"/>
                </a:solidFill>
                <a:ea typeface="宋体" panose="02010600030101010101" pitchFamily="2" charset="-122"/>
              </a:endParaRPr>
            </a:p>
          </p:txBody>
        </p:sp>
        <p:sp>
          <p:nvSpPr>
            <p:cNvPr id="7200" name="Rectangle 24"/>
            <p:cNvSpPr>
              <a:spLocks noChangeArrowheads="1"/>
            </p:cNvSpPr>
            <p:nvPr/>
          </p:nvSpPr>
          <p:spPr bwMode="auto">
            <a:xfrm>
              <a:off x="3054" y="0"/>
              <a:ext cx="1526" cy="89"/>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000">
                  <a:solidFill>
                    <a:schemeClr val="accent2"/>
                  </a:solidFill>
                  <a:latin typeface="Arial" panose="020B0604020202020204" pitchFamily="34" charset="0"/>
                  <a:ea typeface="微软雅黑" panose="020B0503020204020204" pitchFamily="34" charset="-122"/>
                </a:defRPr>
              </a:lvl1pPr>
              <a:lvl2pPr marL="742950" indent="-285750">
                <a:spcBef>
                  <a:spcPct val="20000"/>
                </a:spcBef>
                <a:buChar char="–"/>
                <a:defRPr sz="2000">
                  <a:solidFill>
                    <a:schemeClr val="accent2"/>
                  </a:solidFill>
                  <a:latin typeface="Arial" panose="020B0604020202020204" pitchFamily="34" charset="0"/>
                  <a:ea typeface="仿宋_GB2312" panose="02010609030101010101" pitchFamily="1"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FontTx/>
                <a:buNone/>
              </a:pPr>
              <a:endParaRPr lang="zh-CN" altLang="en-US" sz="1800">
                <a:solidFill>
                  <a:schemeClr val="tx1"/>
                </a:solidFill>
                <a:ea typeface="宋体" panose="02010600030101010101" pitchFamily="2" charset="-122"/>
              </a:endParaRPr>
            </a:p>
          </p:txBody>
        </p:sp>
        <p:sp>
          <p:nvSpPr>
            <p:cNvPr id="7201" name="Rectangle 25"/>
            <p:cNvSpPr>
              <a:spLocks noChangeArrowheads="1"/>
            </p:cNvSpPr>
            <p:nvPr/>
          </p:nvSpPr>
          <p:spPr bwMode="auto">
            <a:xfrm>
              <a:off x="4580" y="0"/>
              <a:ext cx="1527" cy="89"/>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000">
                  <a:solidFill>
                    <a:schemeClr val="accent2"/>
                  </a:solidFill>
                  <a:latin typeface="Arial" panose="020B0604020202020204" pitchFamily="34" charset="0"/>
                  <a:ea typeface="微软雅黑" panose="020B0503020204020204" pitchFamily="34" charset="-122"/>
                </a:defRPr>
              </a:lvl1pPr>
              <a:lvl2pPr marL="742950" indent="-285750">
                <a:spcBef>
                  <a:spcPct val="20000"/>
                </a:spcBef>
                <a:buChar char="–"/>
                <a:defRPr sz="2000">
                  <a:solidFill>
                    <a:schemeClr val="accent2"/>
                  </a:solidFill>
                  <a:latin typeface="Arial" panose="020B0604020202020204" pitchFamily="34" charset="0"/>
                  <a:ea typeface="仿宋_GB2312" panose="02010609030101010101" pitchFamily="1"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FontTx/>
                <a:buNone/>
              </a:pPr>
              <a:endParaRPr lang="zh-CN" altLang="en-US" sz="1800">
                <a:solidFill>
                  <a:schemeClr val="tx1"/>
                </a:solidFill>
                <a:ea typeface="宋体" panose="02010600030101010101" pitchFamily="2" charset="-122"/>
              </a:endParaRPr>
            </a:p>
          </p:txBody>
        </p:sp>
        <p:sp>
          <p:nvSpPr>
            <p:cNvPr id="3" name="Rectangle 26"/>
            <p:cNvSpPr>
              <a:spLocks noChangeArrowheads="1"/>
            </p:cNvSpPr>
            <p:nvPr/>
          </p:nvSpPr>
          <p:spPr bwMode="auto">
            <a:xfrm>
              <a:off x="6107" y="0"/>
              <a:ext cx="1527" cy="89"/>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000">
                  <a:solidFill>
                    <a:schemeClr val="accent2"/>
                  </a:solidFill>
                  <a:latin typeface="Arial" panose="020B0604020202020204" pitchFamily="34" charset="0"/>
                  <a:ea typeface="微软雅黑" panose="020B0503020204020204" pitchFamily="34" charset="-122"/>
                </a:defRPr>
              </a:lvl1pPr>
              <a:lvl2pPr marL="742950" indent="-285750">
                <a:spcBef>
                  <a:spcPct val="20000"/>
                </a:spcBef>
                <a:buChar char="–"/>
                <a:defRPr sz="2000">
                  <a:solidFill>
                    <a:schemeClr val="accent2"/>
                  </a:solidFill>
                  <a:latin typeface="Arial" panose="020B0604020202020204" pitchFamily="34" charset="0"/>
                  <a:ea typeface="仿宋_GB2312" panose="02010609030101010101" pitchFamily="1"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FontTx/>
                <a:buNone/>
              </a:pPr>
              <a:endParaRPr lang="zh-CN" altLang="en-US" sz="1800">
                <a:solidFill>
                  <a:schemeClr val="tx1"/>
                </a:solidFill>
                <a:ea typeface="宋体" panose="02010600030101010101" pitchFamily="2" charset="-122"/>
              </a:endParaRPr>
            </a:p>
          </p:txBody>
        </p:sp>
      </p:grpSp>
      <p:sp>
        <p:nvSpPr>
          <p:cNvPr id="7181" name="TextBox 80"/>
          <p:cNvSpPr txBox="1">
            <a:spLocks noChangeArrowheads="1"/>
          </p:cNvSpPr>
          <p:nvPr/>
        </p:nvSpPr>
        <p:spPr bwMode="auto">
          <a:xfrm>
            <a:off x="5373688" y="1686212"/>
            <a:ext cx="1962466"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2000">
                <a:solidFill>
                  <a:schemeClr val="accent2"/>
                </a:solidFill>
                <a:latin typeface="Arial" panose="020B0604020202020204" pitchFamily="34" charset="0"/>
                <a:ea typeface="微软雅黑" panose="020B0503020204020204" pitchFamily="34" charset="-122"/>
              </a:defRPr>
            </a:lvl1pPr>
            <a:lvl2pPr marL="742950" indent="-285750">
              <a:spcBef>
                <a:spcPct val="20000"/>
              </a:spcBef>
              <a:buChar char="–"/>
              <a:defRPr sz="2000">
                <a:solidFill>
                  <a:schemeClr val="accent2"/>
                </a:solidFill>
                <a:latin typeface="Arial" panose="020B0604020202020204" pitchFamily="34" charset="0"/>
                <a:ea typeface="仿宋_GB2312" panose="02010609030101010101" pitchFamily="1"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None/>
            </a:pPr>
            <a:r>
              <a:rPr lang="zh-CN" altLang="en-US" sz="3200" dirty="0">
                <a:solidFill>
                  <a:srgbClr val="FFFFFF"/>
                </a:solidFill>
                <a:latin typeface="方正大黑简体" panose="03000509000000000000" pitchFamily="65" charset="-122"/>
                <a:ea typeface="方正大黑简体" panose="03000509000000000000" pitchFamily="65" charset="-122"/>
              </a:rPr>
              <a:t>网络零售</a:t>
            </a:r>
            <a:endParaRPr lang="zh-CN" altLang="en-US" sz="3200" dirty="0">
              <a:solidFill>
                <a:srgbClr val="FFFFFF"/>
              </a:solidFill>
              <a:latin typeface="方正大黑简体" panose="03000509000000000000" pitchFamily="65" charset="-122"/>
              <a:ea typeface="方正大黑简体" panose="03000509000000000000" pitchFamily="65" charset="-122"/>
            </a:endParaRPr>
          </a:p>
        </p:txBody>
      </p:sp>
      <p:sp>
        <p:nvSpPr>
          <p:cNvPr id="7182" name="TextBox 83"/>
          <p:cNvSpPr txBox="1">
            <a:spLocks noChangeArrowheads="1"/>
          </p:cNvSpPr>
          <p:nvPr/>
        </p:nvSpPr>
        <p:spPr bwMode="auto">
          <a:xfrm>
            <a:off x="5373688" y="3169674"/>
            <a:ext cx="1644652"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2000">
                <a:solidFill>
                  <a:schemeClr val="accent2"/>
                </a:solidFill>
                <a:latin typeface="Arial" panose="020B0604020202020204" pitchFamily="34" charset="0"/>
                <a:ea typeface="微软雅黑" panose="020B0503020204020204" pitchFamily="34" charset="-122"/>
              </a:defRPr>
            </a:lvl1pPr>
            <a:lvl2pPr marL="742950" indent="-285750">
              <a:spcBef>
                <a:spcPct val="20000"/>
              </a:spcBef>
              <a:buChar char="–"/>
              <a:defRPr sz="2000">
                <a:solidFill>
                  <a:schemeClr val="accent2"/>
                </a:solidFill>
                <a:latin typeface="Arial" panose="020B0604020202020204" pitchFamily="34" charset="0"/>
                <a:ea typeface="仿宋_GB2312" panose="02010609030101010101" pitchFamily="1"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None/>
            </a:pPr>
            <a:r>
              <a:rPr lang="zh-CN" altLang="en-US" sz="3200" dirty="0">
                <a:solidFill>
                  <a:srgbClr val="FFFFFF"/>
                </a:solidFill>
                <a:latin typeface="方正大黑简体" panose="03000509000000000000" pitchFamily="65" charset="-122"/>
                <a:ea typeface="方正大黑简体" panose="03000509000000000000" pitchFamily="65" charset="-122"/>
              </a:rPr>
              <a:t>新零售</a:t>
            </a:r>
            <a:endParaRPr lang="zh-CN" altLang="en-US" sz="3200" dirty="0">
              <a:solidFill>
                <a:srgbClr val="FFFFFF"/>
              </a:solidFill>
              <a:latin typeface="方正大黑简体" panose="03000509000000000000" pitchFamily="65" charset="-122"/>
              <a:ea typeface="方正大黑简体" panose="03000509000000000000" pitchFamily="65" charset="-122"/>
            </a:endParaRPr>
          </a:p>
        </p:txBody>
      </p:sp>
      <p:sp>
        <p:nvSpPr>
          <p:cNvPr id="7184" name="TextBox 85"/>
          <p:cNvSpPr txBox="1">
            <a:spLocks noChangeArrowheads="1"/>
          </p:cNvSpPr>
          <p:nvPr/>
        </p:nvSpPr>
        <p:spPr bwMode="auto">
          <a:xfrm>
            <a:off x="5373688" y="4653136"/>
            <a:ext cx="28129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2000">
                <a:solidFill>
                  <a:schemeClr val="accent2"/>
                </a:solidFill>
                <a:latin typeface="Arial" panose="020B0604020202020204" pitchFamily="34" charset="0"/>
                <a:ea typeface="微软雅黑" panose="020B0503020204020204" pitchFamily="34" charset="-122"/>
              </a:defRPr>
            </a:lvl1pPr>
            <a:lvl2pPr marL="742950" indent="-285750">
              <a:spcBef>
                <a:spcPct val="20000"/>
              </a:spcBef>
              <a:buChar char="–"/>
              <a:defRPr sz="2000">
                <a:solidFill>
                  <a:schemeClr val="accent2"/>
                </a:solidFill>
                <a:latin typeface="Arial" panose="020B0604020202020204" pitchFamily="34" charset="0"/>
                <a:ea typeface="仿宋_GB2312" panose="02010609030101010101" pitchFamily="1"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FontTx/>
              <a:buNone/>
            </a:pPr>
            <a:r>
              <a:rPr lang="en-US" altLang="zh-CN" sz="3200" dirty="0">
                <a:solidFill>
                  <a:srgbClr val="FFFFFF"/>
                </a:solidFill>
                <a:latin typeface="方正大黑简体" panose="03000509000000000000" pitchFamily="65" charset="-122"/>
                <a:ea typeface="方正大黑简体" panose="03000509000000000000" pitchFamily="65" charset="-122"/>
              </a:rPr>
              <a:t>B2B </a:t>
            </a:r>
            <a:r>
              <a:rPr lang="zh-CN" altLang="en-US" sz="3200" dirty="0">
                <a:solidFill>
                  <a:srgbClr val="FFFFFF"/>
                </a:solidFill>
                <a:latin typeface="方正大黑简体" panose="03000509000000000000" pitchFamily="65" charset="-122"/>
                <a:ea typeface="方正大黑简体" panose="03000509000000000000" pitchFamily="65" charset="-122"/>
              </a:rPr>
              <a:t>电子商务</a:t>
            </a:r>
            <a:endParaRPr lang="zh-CN" altLang="en-US" sz="3200" dirty="0">
              <a:solidFill>
                <a:srgbClr val="FFFFFF"/>
              </a:solidFill>
              <a:latin typeface="方正大黑简体" panose="03000509000000000000" pitchFamily="65" charset="-122"/>
              <a:ea typeface="方正大黑简体" panose="03000509000000000000" pitchFamily="65" charset="-122"/>
            </a:endParaRPr>
          </a:p>
        </p:txBody>
      </p:sp>
      <p:pic>
        <p:nvPicPr>
          <p:cNvPr id="7186" name="Picture 3" descr="F:\快盘\WPS上传PPT\互联网生活\导出\23.png"/>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866775" y="3654425"/>
            <a:ext cx="5218113" cy="2609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190" name="组合 48"/>
          <p:cNvGrpSpPr/>
          <p:nvPr/>
        </p:nvGrpSpPr>
        <p:grpSpPr bwMode="auto">
          <a:xfrm>
            <a:off x="4594225" y="4666630"/>
            <a:ext cx="584200" cy="557212"/>
            <a:chOff x="0" y="0"/>
            <a:chExt cx="650875" cy="620712"/>
          </a:xfrm>
        </p:grpSpPr>
        <p:sp>
          <p:nvSpPr>
            <p:cNvPr id="7194" name="Oval 11"/>
            <p:cNvSpPr>
              <a:spLocks noChangeArrowheads="1"/>
            </p:cNvSpPr>
            <p:nvPr/>
          </p:nvSpPr>
          <p:spPr bwMode="auto">
            <a:xfrm>
              <a:off x="0" y="0"/>
              <a:ext cx="650875" cy="620712"/>
            </a:xfrm>
            <a:prstGeom prst="ellipse">
              <a:avLst/>
            </a:pr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a:lstStyle>
              <a:lvl1pPr>
                <a:spcBef>
                  <a:spcPct val="20000"/>
                </a:spcBef>
                <a:buChar char="•"/>
                <a:defRPr sz="2000">
                  <a:solidFill>
                    <a:schemeClr val="accent2"/>
                  </a:solidFill>
                  <a:latin typeface="Arial" panose="020B0604020202020204" pitchFamily="34" charset="0"/>
                  <a:ea typeface="微软雅黑" panose="020B0503020204020204" pitchFamily="34" charset="-122"/>
                </a:defRPr>
              </a:lvl1pPr>
              <a:lvl2pPr marL="742950" indent="-285750">
                <a:spcBef>
                  <a:spcPct val="20000"/>
                </a:spcBef>
                <a:buChar char="–"/>
                <a:defRPr sz="2000">
                  <a:solidFill>
                    <a:schemeClr val="accent2"/>
                  </a:solidFill>
                  <a:latin typeface="Arial" panose="020B0604020202020204" pitchFamily="34" charset="0"/>
                  <a:ea typeface="仿宋_GB2312" panose="02010609030101010101" pitchFamily="1"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FontTx/>
                <a:buNone/>
              </a:pPr>
              <a:endParaRPr lang="zh-CN" altLang="en-US" sz="1800">
                <a:solidFill>
                  <a:schemeClr val="tx1"/>
                </a:solidFill>
                <a:ea typeface="宋体" panose="02010600030101010101" pitchFamily="2" charset="-122"/>
              </a:endParaRPr>
            </a:p>
          </p:txBody>
        </p:sp>
        <p:sp>
          <p:nvSpPr>
            <p:cNvPr id="7195" name="Freeform 12"/>
            <p:cNvSpPr>
              <a:spLocks noEditPoints="1"/>
            </p:cNvSpPr>
            <p:nvPr/>
          </p:nvSpPr>
          <p:spPr bwMode="auto">
            <a:xfrm>
              <a:off x="98425" y="88900"/>
              <a:ext cx="469900" cy="425450"/>
            </a:xfrm>
            <a:custGeom>
              <a:avLst/>
              <a:gdLst>
                <a:gd name="T0" fmla="*/ 160731222 w 573"/>
                <a:gd name="T1" fmla="*/ 301044517 h 545"/>
                <a:gd name="T2" fmla="*/ 160731222 w 573"/>
                <a:gd name="T3" fmla="*/ 316279530 h 545"/>
                <a:gd name="T4" fmla="*/ 233362345 w 573"/>
                <a:gd name="T5" fmla="*/ 308357573 h 545"/>
                <a:gd name="T6" fmla="*/ 224619581 w 573"/>
                <a:gd name="T7" fmla="*/ 277277865 h 545"/>
                <a:gd name="T8" fmla="*/ 160731222 w 573"/>
                <a:gd name="T9" fmla="*/ 277277865 h 545"/>
                <a:gd name="T10" fmla="*/ 160731222 w 573"/>
                <a:gd name="T11" fmla="*/ 292512878 h 545"/>
                <a:gd name="T12" fmla="*/ 233362345 w 573"/>
                <a:gd name="T13" fmla="*/ 285200603 h 545"/>
                <a:gd name="T14" fmla="*/ 192339173 w 573"/>
                <a:gd name="T15" fmla="*/ 332124225 h 545"/>
                <a:gd name="T16" fmla="*/ 220584837 w 573"/>
                <a:gd name="T17" fmla="*/ 322982905 h 545"/>
                <a:gd name="T18" fmla="*/ 192339173 w 573"/>
                <a:gd name="T19" fmla="*/ 332124225 h 545"/>
                <a:gd name="T20" fmla="*/ 193684087 w 573"/>
                <a:gd name="T21" fmla="*/ 88972914 h 545"/>
                <a:gd name="T22" fmla="*/ 102894979 w 573"/>
                <a:gd name="T23" fmla="*/ 165757662 h 545"/>
                <a:gd name="T24" fmla="*/ 156695659 w 573"/>
                <a:gd name="T25" fmla="*/ 268746226 h 545"/>
                <a:gd name="T26" fmla="*/ 193684087 w 573"/>
                <a:gd name="T27" fmla="*/ 271184172 h 545"/>
                <a:gd name="T28" fmla="*/ 238742823 w 573"/>
                <a:gd name="T29" fmla="*/ 246198157 h 545"/>
                <a:gd name="T30" fmla="*/ 193684087 w 573"/>
                <a:gd name="T31" fmla="*/ 88972914 h 545"/>
                <a:gd name="T32" fmla="*/ 75994229 w 573"/>
                <a:gd name="T33" fmla="*/ 179773312 h 545"/>
                <a:gd name="T34" fmla="*/ 14795699 w 573"/>
                <a:gd name="T35" fmla="*/ 168804508 h 545"/>
                <a:gd name="T36" fmla="*/ 14795699 w 573"/>
                <a:gd name="T37" fmla="*/ 190742896 h 545"/>
                <a:gd name="T38" fmla="*/ 75994229 w 573"/>
                <a:gd name="T39" fmla="*/ 179773312 h 545"/>
                <a:gd name="T40" fmla="*/ 370555103 w 573"/>
                <a:gd name="T41" fmla="*/ 168804508 h 545"/>
                <a:gd name="T42" fmla="*/ 309356574 w 573"/>
                <a:gd name="T43" fmla="*/ 179773312 h 545"/>
                <a:gd name="T44" fmla="*/ 370555103 w 573"/>
                <a:gd name="T45" fmla="*/ 190742896 h 545"/>
                <a:gd name="T46" fmla="*/ 370555103 w 573"/>
                <a:gd name="T47" fmla="*/ 168804508 h 545"/>
                <a:gd name="T48" fmla="*/ 294561694 w 573"/>
                <a:gd name="T49" fmla="*/ 101161081 h 545"/>
                <a:gd name="T50" fmla="*/ 329531931 w 573"/>
                <a:gd name="T51" fmla="*/ 54236678 h 545"/>
                <a:gd name="T52" fmla="*/ 277748623 w 573"/>
                <a:gd name="T53" fmla="*/ 85926068 h 545"/>
                <a:gd name="T54" fmla="*/ 294561694 w 573"/>
                <a:gd name="T55" fmla="*/ 101161081 h 545"/>
                <a:gd name="T56" fmla="*/ 191666716 w 573"/>
                <a:gd name="T57" fmla="*/ 68862791 h 545"/>
                <a:gd name="T58" fmla="*/ 203771766 w 573"/>
                <a:gd name="T59" fmla="*/ 13406749 h 545"/>
                <a:gd name="T60" fmla="*/ 179561665 w 573"/>
                <a:gd name="T61" fmla="*/ 13406749 h 545"/>
                <a:gd name="T62" fmla="*/ 191666716 w 573"/>
                <a:gd name="T63" fmla="*/ 68862791 h 545"/>
                <a:gd name="T64" fmla="*/ 86754365 w 573"/>
                <a:gd name="T65" fmla="*/ 96894871 h 545"/>
                <a:gd name="T66" fmla="*/ 103567436 w 573"/>
                <a:gd name="T67" fmla="*/ 81659858 h 545"/>
                <a:gd name="T68" fmla="*/ 51783308 w 573"/>
                <a:gd name="T69" fmla="*/ 49971249 h 545"/>
                <a:gd name="T70" fmla="*/ 86754365 w 573"/>
                <a:gd name="T71" fmla="*/ 96894871 h 545"/>
                <a:gd name="T72" fmla="*/ 90789108 w 573"/>
                <a:gd name="T73" fmla="*/ 258386324 h 545"/>
                <a:gd name="T74" fmla="*/ 55818872 w 573"/>
                <a:gd name="T75" fmla="*/ 304701045 h 545"/>
                <a:gd name="T76" fmla="*/ 107602180 w 573"/>
                <a:gd name="T77" fmla="*/ 273621337 h 545"/>
                <a:gd name="T78" fmla="*/ 90789108 w 573"/>
                <a:gd name="T79" fmla="*/ 258386324 h 545"/>
                <a:gd name="T80" fmla="*/ 298596438 w 573"/>
                <a:gd name="T81" fmla="*/ 262652533 h 545"/>
                <a:gd name="T82" fmla="*/ 281783367 w 573"/>
                <a:gd name="T83" fmla="*/ 277887547 h 545"/>
                <a:gd name="T84" fmla="*/ 333567495 w 573"/>
                <a:gd name="T85" fmla="*/ 309576155 h 545"/>
                <a:gd name="T86" fmla="*/ 298596438 w 573"/>
                <a:gd name="T87" fmla="*/ 262652533 h 545"/>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573" h="545">
                  <a:moveTo>
                    <a:pt x="334" y="494"/>
                  </a:moveTo>
                  <a:lnTo>
                    <a:pt x="239" y="494"/>
                  </a:lnTo>
                  <a:cubicBezTo>
                    <a:pt x="232" y="494"/>
                    <a:pt x="226" y="499"/>
                    <a:pt x="226" y="506"/>
                  </a:cubicBezTo>
                  <a:cubicBezTo>
                    <a:pt x="226" y="513"/>
                    <a:pt x="232" y="519"/>
                    <a:pt x="239" y="519"/>
                  </a:cubicBezTo>
                  <a:lnTo>
                    <a:pt x="334" y="519"/>
                  </a:lnTo>
                  <a:cubicBezTo>
                    <a:pt x="341" y="519"/>
                    <a:pt x="347" y="513"/>
                    <a:pt x="347" y="506"/>
                  </a:cubicBezTo>
                  <a:cubicBezTo>
                    <a:pt x="347" y="499"/>
                    <a:pt x="341" y="494"/>
                    <a:pt x="334" y="494"/>
                  </a:cubicBezTo>
                  <a:close/>
                  <a:moveTo>
                    <a:pt x="334" y="455"/>
                  </a:moveTo>
                  <a:lnTo>
                    <a:pt x="334" y="455"/>
                  </a:lnTo>
                  <a:lnTo>
                    <a:pt x="239" y="455"/>
                  </a:lnTo>
                  <a:cubicBezTo>
                    <a:pt x="232" y="455"/>
                    <a:pt x="226" y="461"/>
                    <a:pt x="226" y="468"/>
                  </a:cubicBezTo>
                  <a:cubicBezTo>
                    <a:pt x="226" y="475"/>
                    <a:pt x="232" y="480"/>
                    <a:pt x="239" y="480"/>
                  </a:cubicBezTo>
                  <a:lnTo>
                    <a:pt x="334" y="480"/>
                  </a:lnTo>
                  <a:cubicBezTo>
                    <a:pt x="341" y="480"/>
                    <a:pt x="347" y="475"/>
                    <a:pt x="347" y="468"/>
                  </a:cubicBezTo>
                  <a:cubicBezTo>
                    <a:pt x="347" y="461"/>
                    <a:pt x="341" y="455"/>
                    <a:pt x="334" y="455"/>
                  </a:cubicBezTo>
                  <a:close/>
                  <a:moveTo>
                    <a:pt x="286" y="545"/>
                  </a:moveTo>
                  <a:lnTo>
                    <a:pt x="286" y="545"/>
                  </a:lnTo>
                  <a:lnTo>
                    <a:pt x="328" y="530"/>
                  </a:lnTo>
                  <a:lnTo>
                    <a:pt x="245" y="530"/>
                  </a:lnTo>
                  <a:lnTo>
                    <a:pt x="286" y="545"/>
                  </a:lnTo>
                  <a:close/>
                  <a:moveTo>
                    <a:pt x="288" y="146"/>
                  </a:moveTo>
                  <a:lnTo>
                    <a:pt x="288" y="146"/>
                  </a:lnTo>
                  <a:lnTo>
                    <a:pt x="285" y="146"/>
                  </a:lnTo>
                  <a:cubicBezTo>
                    <a:pt x="215" y="146"/>
                    <a:pt x="153" y="203"/>
                    <a:pt x="153" y="272"/>
                  </a:cubicBezTo>
                  <a:cubicBezTo>
                    <a:pt x="153" y="342"/>
                    <a:pt x="211" y="382"/>
                    <a:pt x="217" y="404"/>
                  </a:cubicBezTo>
                  <a:cubicBezTo>
                    <a:pt x="223" y="425"/>
                    <a:pt x="217" y="436"/>
                    <a:pt x="233" y="441"/>
                  </a:cubicBezTo>
                  <a:cubicBezTo>
                    <a:pt x="249" y="446"/>
                    <a:pt x="285" y="445"/>
                    <a:pt x="285" y="445"/>
                  </a:cubicBezTo>
                  <a:lnTo>
                    <a:pt x="288" y="445"/>
                  </a:lnTo>
                  <a:cubicBezTo>
                    <a:pt x="288" y="445"/>
                    <a:pt x="324" y="446"/>
                    <a:pt x="340" y="441"/>
                  </a:cubicBezTo>
                  <a:cubicBezTo>
                    <a:pt x="355" y="436"/>
                    <a:pt x="349" y="425"/>
                    <a:pt x="355" y="404"/>
                  </a:cubicBezTo>
                  <a:cubicBezTo>
                    <a:pt x="361" y="382"/>
                    <a:pt x="420" y="342"/>
                    <a:pt x="420" y="272"/>
                  </a:cubicBezTo>
                  <a:cubicBezTo>
                    <a:pt x="420" y="203"/>
                    <a:pt x="358" y="146"/>
                    <a:pt x="288" y="146"/>
                  </a:cubicBezTo>
                  <a:close/>
                  <a:moveTo>
                    <a:pt x="113" y="295"/>
                  </a:moveTo>
                  <a:lnTo>
                    <a:pt x="113" y="295"/>
                  </a:lnTo>
                  <a:cubicBezTo>
                    <a:pt x="113" y="285"/>
                    <a:pt x="103" y="277"/>
                    <a:pt x="91" y="277"/>
                  </a:cubicBezTo>
                  <a:lnTo>
                    <a:pt x="22" y="277"/>
                  </a:lnTo>
                  <a:cubicBezTo>
                    <a:pt x="10" y="277"/>
                    <a:pt x="0" y="285"/>
                    <a:pt x="0" y="295"/>
                  </a:cubicBezTo>
                  <a:cubicBezTo>
                    <a:pt x="0" y="305"/>
                    <a:pt x="10" y="313"/>
                    <a:pt x="22" y="313"/>
                  </a:cubicBezTo>
                  <a:lnTo>
                    <a:pt x="91" y="313"/>
                  </a:lnTo>
                  <a:cubicBezTo>
                    <a:pt x="103" y="313"/>
                    <a:pt x="113" y="305"/>
                    <a:pt x="113" y="295"/>
                  </a:cubicBezTo>
                  <a:close/>
                  <a:moveTo>
                    <a:pt x="551" y="277"/>
                  </a:moveTo>
                  <a:lnTo>
                    <a:pt x="551" y="277"/>
                  </a:lnTo>
                  <a:lnTo>
                    <a:pt x="482" y="277"/>
                  </a:lnTo>
                  <a:cubicBezTo>
                    <a:pt x="470" y="277"/>
                    <a:pt x="460" y="285"/>
                    <a:pt x="460" y="295"/>
                  </a:cubicBezTo>
                  <a:cubicBezTo>
                    <a:pt x="460" y="305"/>
                    <a:pt x="470" y="313"/>
                    <a:pt x="482" y="313"/>
                  </a:cubicBezTo>
                  <a:lnTo>
                    <a:pt x="551" y="313"/>
                  </a:lnTo>
                  <a:cubicBezTo>
                    <a:pt x="563" y="313"/>
                    <a:pt x="573" y="305"/>
                    <a:pt x="573" y="295"/>
                  </a:cubicBezTo>
                  <a:cubicBezTo>
                    <a:pt x="573" y="285"/>
                    <a:pt x="563" y="277"/>
                    <a:pt x="551" y="277"/>
                  </a:cubicBezTo>
                  <a:close/>
                  <a:moveTo>
                    <a:pt x="438" y="166"/>
                  </a:moveTo>
                  <a:lnTo>
                    <a:pt x="438" y="166"/>
                  </a:lnTo>
                  <a:lnTo>
                    <a:pt x="487" y="117"/>
                  </a:lnTo>
                  <a:cubicBezTo>
                    <a:pt x="495" y="109"/>
                    <a:pt x="497" y="96"/>
                    <a:pt x="490" y="89"/>
                  </a:cubicBezTo>
                  <a:cubicBezTo>
                    <a:pt x="483" y="82"/>
                    <a:pt x="470" y="84"/>
                    <a:pt x="462" y="92"/>
                  </a:cubicBezTo>
                  <a:lnTo>
                    <a:pt x="413" y="141"/>
                  </a:lnTo>
                  <a:cubicBezTo>
                    <a:pt x="405" y="149"/>
                    <a:pt x="403" y="162"/>
                    <a:pt x="410" y="169"/>
                  </a:cubicBezTo>
                  <a:cubicBezTo>
                    <a:pt x="417" y="176"/>
                    <a:pt x="430" y="175"/>
                    <a:pt x="438" y="166"/>
                  </a:cubicBezTo>
                  <a:close/>
                  <a:moveTo>
                    <a:pt x="285" y="113"/>
                  </a:moveTo>
                  <a:lnTo>
                    <a:pt x="285" y="113"/>
                  </a:lnTo>
                  <a:cubicBezTo>
                    <a:pt x="295" y="113"/>
                    <a:pt x="303" y="103"/>
                    <a:pt x="303" y="91"/>
                  </a:cubicBezTo>
                  <a:lnTo>
                    <a:pt x="303" y="22"/>
                  </a:lnTo>
                  <a:cubicBezTo>
                    <a:pt x="303" y="10"/>
                    <a:pt x="295" y="0"/>
                    <a:pt x="285" y="0"/>
                  </a:cubicBezTo>
                  <a:cubicBezTo>
                    <a:pt x="275" y="0"/>
                    <a:pt x="267" y="10"/>
                    <a:pt x="267" y="22"/>
                  </a:cubicBezTo>
                  <a:lnTo>
                    <a:pt x="267" y="91"/>
                  </a:lnTo>
                  <a:cubicBezTo>
                    <a:pt x="267" y="103"/>
                    <a:pt x="275" y="113"/>
                    <a:pt x="285" y="113"/>
                  </a:cubicBezTo>
                  <a:close/>
                  <a:moveTo>
                    <a:pt x="129" y="159"/>
                  </a:moveTo>
                  <a:lnTo>
                    <a:pt x="129" y="159"/>
                  </a:lnTo>
                  <a:cubicBezTo>
                    <a:pt x="137" y="168"/>
                    <a:pt x="150" y="169"/>
                    <a:pt x="157" y="162"/>
                  </a:cubicBezTo>
                  <a:cubicBezTo>
                    <a:pt x="164" y="155"/>
                    <a:pt x="162" y="142"/>
                    <a:pt x="154" y="134"/>
                  </a:cubicBezTo>
                  <a:lnTo>
                    <a:pt x="105" y="85"/>
                  </a:lnTo>
                  <a:cubicBezTo>
                    <a:pt x="97" y="77"/>
                    <a:pt x="84" y="75"/>
                    <a:pt x="77" y="82"/>
                  </a:cubicBezTo>
                  <a:cubicBezTo>
                    <a:pt x="70" y="89"/>
                    <a:pt x="71" y="102"/>
                    <a:pt x="80" y="110"/>
                  </a:cubicBezTo>
                  <a:lnTo>
                    <a:pt x="129" y="159"/>
                  </a:lnTo>
                  <a:close/>
                  <a:moveTo>
                    <a:pt x="135" y="424"/>
                  </a:moveTo>
                  <a:lnTo>
                    <a:pt x="135" y="424"/>
                  </a:lnTo>
                  <a:lnTo>
                    <a:pt x="86" y="472"/>
                  </a:lnTo>
                  <a:cubicBezTo>
                    <a:pt x="77" y="481"/>
                    <a:pt x="76" y="493"/>
                    <a:pt x="83" y="500"/>
                  </a:cubicBezTo>
                  <a:cubicBezTo>
                    <a:pt x="90" y="507"/>
                    <a:pt x="103" y="506"/>
                    <a:pt x="111" y="498"/>
                  </a:cubicBezTo>
                  <a:lnTo>
                    <a:pt x="160" y="449"/>
                  </a:lnTo>
                  <a:cubicBezTo>
                    <a:pt x="168" y="440"/>
                    <a:pt x="169" y="428"/>
                    <a:pt x="163" y="421"/>
                  </a:cubicBezTo>
                  <a:cubicBezTo>
                    <a:pt x="156" y="414"/>
                    <a:pt x="143" y="415"/>
                    <a:pt x="135" y="424"/>
                  </a:cubicBezTo>
                  <a:close/>
                  <a:moveTo>
                    <a:pt x="444" y="431"/>
                  </a:moveTo>
                  <a:lnTo>
                    <a:pt x="444" y="431"/>
                  </a:lnTo>
                  <a:cubicBezTo>
                    <a:pt x="436" y="422"/>
                    <a:pt x="423" y="421"/>
                    <a:pt x="416" y="428"/>
                  </a:cubicBezTo>
                  <a:cubicBezTo>
                    <a:pt x="409" y="435"/>
                    <a:pt x="410" y="448"/>
                    <a:pt x="419" y="456"/>
                  </a:cubicBezTo>
                  <a:lnTo>
                    <a:pt x="468" y="505"/>
                  </a:lnTo>
                  <a:cubicBezTo>
                    <a:pt x="476" y="513"/>
                    <a:pt x="489" y="514"/>
                    <a:pt x="496" y="508"/>
                  </a:cubicBezTo>
                  <a:cubicBezTo>
                    <a:pt x="503" y="501"/>
                    <a:pt x="501" y="488"/>
                    <a:pt x="493" y="480"/>
                  </a:cubicBezTo>
                  <a:lnTo>
                    <a:pt x="444" y="431"/>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grpSp>
      <p:grpSp>
        <p:nvGrpSpPr>
          <p:cNvPr id="7193" name="组合 46"/>
          <p:cNvGrpSpPr/>
          <p:nvPr/>
        </p:nvGrpSpPr>
        <p:grpSpPr bwMode="auto">
          <a:xfrm>
            <a:off x="4594225" y="3212976"/>
            <a:ext cx="584200" cy="557212"/>
            <a:chOff x="0" y="0"/>
            <a:chExt cx="650875" cy="620712"/>
          </a:xfrm>
        </p:grpSpPr>
        <p:sp>
          <p:nvSpPr>
            <p:cNvPr id="7192" name="Oval 14"/>
            <p:cNvSpPr>
              <a:spLocks noChangeArrowheads="1"/>
            </p:cNvSpPr>
            <p:nvPr/>
          </p:nvSpPr>
          <p:spPr bwMode="auto">
            <a:xfrm>
              <a:off x="0" y="0"/>
              <a:ext cx="650875" cy="620712"/>
            </a:xfrm>
            <a:prstGeom prst="ellipse">
              <a:avLst/>
            </a:pr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a:lstStyle>
              <a:lvl1pPr>
                <a:spcBef>
                  <a:spcPct val="20000"/>
                </a:spcBef>
                <a:buChar char="•"/>
                <a:defRPr sz="2000">
                  <a:solidFill>
                    <a:schemeClr val="accent2"/>
                  </a:solidFill>
                  <a:latin typeface="Arial" panose="020B0604020202020204" pitchFamily="34" charset="0"/>
                  <a:ea typeface="微软雅黑" panose="020B0503020204020204" pitchFamily="34" charset="-122"/>
                </a:defRPr>
              </a:lvl1pPr>
              <a:lvl2pPr marL="742950" indent="-285750">
                <a:spcBef>
                  <a:spcPct val="20000"/>
                </a:spcBef>
                <a:buChar char="–"/>
                <a:defRPr sz="2000">
                  <a:solidFill>
                    <a:schemeClr val="accent2"/>
                  </a:solidFill>
                  <a:latin typeface="Arial" panose="020B0604020202020204" pitchFamily="34" charset="0"/>
                  <a:ea typeface="仿宋_GB2312" panose="02010609030101010101" pitchFamily="1"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FontTx/>
                <a:buNone/>
              </a:pPr>
              <a:endParaRPr lang="zh-CN" altLang="en-US" sz="1800">
                <a:solidFill>
                  <a:schemeClr val="tx1"/>
                </a:solidFill>
                <a:ea typeface="宋体" panose="02010600030101010101" pitchFamily="2" charset="-122"/>
              </a:endParaRPr>
            </a:p>
          </p:txBody>
        </p:sp>
        <p:sp>
          <p:nvSpPr>
            <p:cNvPr id="5" name="Freeform 15"/>
            <p:cNvSpPr>
              <a:spLocks noEditPoints="1"/>
            </p:cNvSpPr>
            <p:nvPr/>
          </p:nvSpPr>
          <p:spPr bwMode="auto">
            <a:xfrm>
              <a:off x="144463" y="112712"/>
              <a:ext cx="446087" cy="393700"/>
            </a:xfrm>
            <a:custGeom>
              <a:avLst/>
              <a:gdLst>
                <a:gd name="T0" fmla="*/ 0 w 545"/>
                <a:gd name="T1" fmla="*/ 181727242 h 505"/>
                <a:gd name="T2" fmla="*/ 140690929 w 545"/>
                <a:gd name="T3" fmla="*/ 306930079 h 505"/>
                <a:gd name="T4" fmla="*/ 245874151 w 545"/>
                <a:gd name="T5" fmla="*/ 290520195 h 505"/>
                <a:gd name="T6" fmla="*/ 222425526 w 545"/>
                <a:gd name="T7" fmla="*/ 135535708 h 505"/>
                <a:gd name="T8" fmla="*/ 216395576 w 545"/>
                <a:gd name="T9" fmla="*/ 285049714 h 505"/>
                <a:gd name="T10" fmla="*/ 143370725 w 545"/>
                <a:gd name="T11" fmla="*/ 257091557 h 505"/>
                <a:gd name="T12" fmla="*/ 123272255 w 545"/>
                <a:gd name="T13" fmla="*/ 179295658 h 505"/>
                <a:gd name="T14" fmla="*/ 24788523 w 545"/>
                <a:gd name="T15" fmla="*/ 176256761 h 505"/>
                <a:gd name="T16" fmla="*/ 28137858 w 545"/>
                <a:gd name="T17" fmla="*/ 56523626 h 505"/>
                <a:gd name="T18" fmla="*/ 143370725 w 545"/>
                <a:gd name="T19" fmla="*/ 32212456 h 505"/>
                <a:gd name="T20" fmla="*/ 0 w 545"/>
                <a:gd name="T21" fmla="*/ 54092821 h 505"/>
                <a:gd name="T22" fmla="*/ 205676392 w 545"/>
                <a:gd name="T23" fmla="*/ 63209510 h 505"/>
                <a:gd name="T24" fmla="*/ 192946951 w 545"/>
                <a:gd name="T25" fmla="*/ 50445833 h 505"/>
                <a:gd name="T26" fmla="*/ 202996596 w 545"/>
                <a:gd name="T27" fmla="*/ 43152638 h 505"/>
                <a:gd name="T28" fmla="*/ 227785118 w 545"/>
                <a:gd name="T29" fmla="*/ 43152638 h 505"/>
                <a:gd name="T30" fmla="*/ 237833944 w 545"/>
                <a:gd name="T31" fmla="*/ 50445833 h 505"/>
                <a:gd name="T32" fmla="*/ 225774862 w 545"/>
                <a:gd name="T33" fmla="*/ 63209510 h 505"/>
                <a:gd name="T34" fmla="*/ 237833944 w 545"/>
                <a:gd name="T35" fmla="*/ 76580497 h 505"/>
                <a:gd name="T36" fmla="*/ 227785118 w 545"/>
                <a:gd name="T37" fmla="*/ 83873692 h 505"/>
                <a:gd name="T38" fmla="*/ 202996596 w 545"/>
                <a:gd name="T39" fmla="*/ 83873692 h 505"/>
                <a:gd name="T40" fmla="*/ 192946951 w 545"/>
                <a:gd name="T41" fmla="*/ 76580497 h 505"/>
                <a:gd name="T42" fmla="*/ 298130173 w 545"/>
                <a:gd name="T43" fmla="*/ 115478837 h 505"/>
                <a:gd name="T44" fmla="*/ 360435840 w 545"/>
                <a:gd name="T45" fmla="*/ 188412346 h 505"/>
                <a:gd name="T46" fmla="*/ 334977778 w 545"/>
                <a:gd name="T47" fmla="*/ 195098230 h 505"/>
                <a:gd name="T48" fmla="*/ 298130173 w 545"/>
                <a:gd name="T49" fmla="*/ 115478837 h 505"/>
                <a:gd name="T50" fmla="*/ 260613029 w 545"/>
                <a:gd name="T51" fmla="*/ 22487676 h 505"/>
                <a:gd name="T52" fmla="*/ 288081348 w 545"/>
                <a:gd name="T53" fmla="*/ 114870746 h 505"/>
                <a:gd name="T54" fmla="*/ 275351907 w 545"/>
                <a:gd name="T55" fmla="*/ 128849824 h 505"/>
                <a:gd name="T56" fmla="*/ 251903283 w 545"/>
                <a:gd name="T57" fmla="*/ 110616447 h 505"/>
                <a:gd name="T58" fmla="*/ 170168685 w 545"/>
                <a:gd name="T59" fmla="*/ 22487676 h 505"/>
                <a:gd name="T60" fmla="*/ 245874151 w 545"/>
                <a:gd name="T61" fmla="*/ 35859443 h 505"/>
                <a:gd name="T62" fmla="*/ 185577922 w 545"/>
                <a:gd name="T63" fmla="*/ 90559576 h 505"/>
                <a:gd name="T64" fmla="*/ 116571946 w 545"/>
                <a:gd name="T65" fmla="*/ 267424428 h 505"/>
                <a:gd name="T66" fmla="*/ 44886993 w 545"/>
                <a:gd name="T67" fmla="*/ 200567931 h 505"/>
                <a:gd name="T68" fmla="*/ 116571946 w 545"/>
                <a:gd name="T69" fmla="*/ 267424428 h 505"/>
                <a:gd name="T70" fmla="*/ 42207197 w 545"/>
                <a:gd name="T71" fmla="*/ 86912588 h 505"/>
                <a:gd name="T72" fmla="*/ 143370725 w 545"/>
                <a:gd name="T73" fmla="*/ 92383069 h 505"/>
                <a:gd name="T74" fmla="*/ 91113884 w 545"/>
                <a:gd name="T75" fmla="*/ 74149692 h 505"/>
                <a:gd name="T76" fmla="*/ 42207197 w 545"/>
                <a:gd name="T77" fmla="*/ 141005409 h 505"/>
                <a:gd name="T78" fmla="*/ 46226891 w 545"/>
                <a:gd name="T79" fmla="*/ 156199890 h 505"/>
                <a:gd name="T80" fmla="*/ 144710623 w 545"/>
                <a:gd name="T81" fmla="*/ 139181915 h 505"/>
                <a:gd name="T82" fmla="*/ 42207197 w 545"/>
                <a:gd name="T83" fmla="*/ 141005409 h 505"/>
                <a:gd name="T84" fmla="*/ 42207197 w 545"/>
                <a:gd name="T85" fmla="*/ 119125044 h 505"/>
                <a:gd name="T86" fmla="*/ 144710623 w 545"/>
                <a:gd name="T87" fmla="*/ 123987434 h 505"/>
                <a:gd name="T88" fmla="*/ 150070215 w 545"/>
                <a:gd name="T89" fmla="*/ 115478837 h 505"/>
                <a:gd name="T90" fmla="*/ 89773986 w 545"/>
                <a:gd name="T91" fmla="*/ 107577550 h 505"/>
                <a:gd name="T92" fmla="*/ 42207197 w 545"/>
                <a:gd name="T93" fmla="*/ 113655343 h 505"/>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545" h="505">
                  <a:moveTo>
                    <a:pt x="0" y="89"/>
                  </a:moveTo>
                  <a:cubicBezTo>
                    <a:pt x="0" y="159"/>
                    <a:pt x="0" y="229"/>
                    <a:pt x="0" y="299"/>
                  </a:cubicBezTo>
                  <a:cubicBezTo>
                    <a:pt x="0" y="304"/>
                    <a:pt x="92" y="392"/>
                    <a:pt x="103" y="404"/>
                  </a:cubicBezTo>
                  <a:cubicBezTo>
                    <a:pt x="115" y="416"/>
                    <a:pt x="202" y="505"/>
                    <a:pt x="210" y="505"/>
                  </a:cubicBezTo>
                  <a:cubicBezTo>
                    <a:pt x="252" y="505"/>
                    <a:pt x="294" y="505"/>
                    <a:pt x="336" y="505"/>
                  </a:cubicBezTo>
                  <a:cubicBezTo>
                    <a:pt x="354" y="505"/>
                    <a:pt x="360" y="489"/>
                    <a:pt x="367" y="478"/>
                  </a:cubicBezTo>
                  <a:cubicBezTo>
                    <a:pt x="367" y="391"/>
                    <a:pt x="367" y="304"/>
                    <a:pt x="367" y="217"/>
                  </a:cubicBezTo>
                  <a:cubicBezTo>
                    <a:pt x="359" y="220"/>
                    <a:pt x="336" y="210"/>
                    <a:pt x="332" y="223"/>
                  </a:cubicBezTo>
                  <a:cubicBezTo>
                    <a:pt x="329" y="229"/>
                    <a:pt x="332" y="327"/>
                    <a:pt x="332" y="347"/>
                  </a:cubicBezTo>
                  <a:cubicBezTo>
                    <a:pt x="332" y="367"/>
                    <a:pt x="337" y="469"/>
                    <a:pt x="323" y="469"/>
                  </a:cubicBezTo>
                  <a:cubicBezTo>
                    <a:pt x="289" y="469"/>
                    <a:pt x="255" y="469"/>
                    <a:pt x="220" y="469"/>
                  </a:cubicBezTo>
                  <a:cubicBezTo>
                    <a:pt x="209" y="469"/>
                    <a:pt x="214" y="434"/>
                    <a:pt x="214" y="423"/>
                  </a:cubicBezTo>
                  <a:cubicBezTo>
                    <a:pt x="214" y="405"/>
                    <a:pt x="214" y="388"/>
                    <a:pt x="214" y="370"/>
                  </a:cubicBezTo>
                  <a:cubicBezTo>
                    <a:pt x="214" y="322"/>
                    <a:pt x="214" y="315"/>
                    <a:pt x="184" y="295"/>
                  </a:cubicBezTo>
                  <a:cubicBezTo>
                    <a:pt x="171" y="295"/>
                    <a:pt x="171" y="290"/>
                    <a:pt x="159" y="290"/>
                  </a:cubicBezTo>
                  <a:cubicBezTo>
                    <a:pt x="119" y="290"/>
                    <a:pt x="78" y="290"/>
                    <a:pt x="37" y="290"/>
                  </a:cubicBezTo>
                  <a:cubicBezTo>
                    <a:pt x="37" y="227"/>
                    <a:pt x="37" y="164"/>
                    <a:pt x="37" y="101"/>
                  </a:cubicBezTo>
                  <a:cubicBezTo>
                    <a:pt x="37" y="96"/>
                    <a:pt x="39" y="97"/>
                    <a:pt x="42" y="93"/>
                  </a:cubicBezTo>
                  <a:cubicBezTo>
                    <a:pt x="88" y="93"/>
                    <a:pt x="134" y="93"/>
                    <a:pt x="180" y="93"/>
                  </a:cubicBezTo>
                  <a:cubicBezTo>
                    <a:pt x="189" y="87"/>
                    <a:pt x="214" y="66"/>
                    <a:pt x="214" y="53"/>
                  </a:cubicBezTo>
                  <a:cubicBezTo>
                    <a:pt x="156" y="53"/>
                    <a:pt x="98" y="53"/>
                    <a:pt x="39" y="53"/>
                  </a:cubicBezTo>
                  <a:cubicBezTo>
                    <a:pt x="23" y="53"/>
                    <a:pt x="0" y="75"/>
                    <a:pt x="0" y="89"/>
                  </a:cubicBezTo>
                  <a:close/>
                  <a:moveTo>
                    <a:pt x="288" y="123"/>
                  </a:moveTo>
                  <a:lnTo>
                    <a:pt x="307" y="104"/>
                  </a:lnTo>
                  <a:lnTo>
                    <a:pt x="288" y="86"/>
                  </a:lnTo>
                  <a:cubicBezTo>
                    <a:pt x="287" y="85"/>
                    <a:pt x="287" y="84"/>
                    <a:pt x="288" y="83"/>
                  </a:cubicBezTo>
                  <a:lnTo>
                    <a:pt x="300" y="71"/>
                  </a:lnTo>
                  <a:cubicBezTo>
                    <a:pt x="301" y="70"/>
                    <a:pt x="302" y="70"/>
                    <a:pt x="303" y="71"/>
                  </a:cubicBezTo>
                  <a:lnTo>
                    <a:pt x="322" y="89"/>
                  </a:lnTo>
                  <a:lnTo>
                    <a:pt x="340" y="71"/>
                  </a:lnTo>
                  <a:cubicBezTo>
                    <a:pt x="341" y="70"/>
                    <a:pt x="342" y="70"/>
                    <a:pt x="343" y="71"/>
                  </a:cubicBezTo>
                  <a:lnTo>
                    <a:pt x="355" y="83"/>
                  </a:lnTo>
                  <a:cubicBezTo>
                    <a:pt x="356" y="84"/>
                    <a:pt x="356" y="85"/>
                    <a:pt x="355" y="86"/>
                  </a:cubicBezTo>
                  <a:lnTo>
                    <a:pt x="337" y="104"/>
                  </a:lnTo>
                  <a:lnTo>
                    <a:pt x="355" y="123"/>
                  </a:lnTo>
                  <a:cubicBezTo>
                    <a:pt x="356" y="124"/>
                    <a:pt x="356" y="125"/>
                    <a:pt x="355" y="126"/>
                  </a:cubicBezTo>
                  <a:lnTo>
                    <a:pt x="343" y="138"/>
                  </a:lnTo>
                  <a:cubicBezTo>
                    <a:pt x="342" y="139"/>
                    <a:pt x="341" y="139"/>
                    <a:pt x="340" y="138"/>
                  </a:cubicBezTo>
                  <a:lnTo>
                    <a:pt x="322" y="119"/>
                  </a:lnTo>
                  <a:lnTo>
                    <a:pt x="303" y="138"/>
                  </a:lnTo>
                  <a:cubicBezTo>
                    <a:pt x="302" y="139"/>
                    <a:pt x="301" y="139"/>
                    <a:pt x="300" y="138"/>
                  </a:cubicBezTo>
                  <a:lnTo>
                    <a:pt x="288" y="126"/>
                  </a:lnTo>
                  <a:cubicBezTo>
                    <a:pt x="287" y="125"/>
                    <a:pt x="287" y="124"/>
                    <a:pt x="288" y="123"/>
                  </a:cubicBezTo>
                  <a:close/>
                  <a:moveTo>
                    <a:pt x="445" y="190"/>
                  </a:moveTo>
                  <a:lnTo>
                    <a:pt x="538" y="283"/>
                  </a:lnTo>
                  <a:cubicBezTo>
                    <a:pt x="545" y="290"/>
                    <a:pt x="545" y="303"/>
                    <a:pt x="538" y="310"/>
                  </a:cubicBezTo>
                  <a:lnTo>
                    <a:pt x="527" y="321"/>
                  </a:lnTo>
                  <a:cubicBezTo>
                    <a:pt x="520" y="328"/>
                    <a:pt x="508" y="328"/>
                    <a:pt x="500" y="321"/>
                  </a:cubicBezTo>
                  <a:lnTo>
                    <a:pt x="407" y="228"/>
                  </a:lnTo>
                  <a:lnTo>
                    <a:pt x="445" y="190"/>
                  </a:lnTo>
                  <a:close/>
                  <a:moveTo>
                    <a:pt x="254" y="37"/>
                  </a:moveTo>
                  <a:cubicBezTo>
                    <a:pt x="292" y="0"/>
                    <a:pt x="352" y="0"/>
                    <a:pt x="389" y="37"/>
                  </a:cubicBezTo>
                  <a:cubicBezTo>
                    <a:pt x="422" y="70"/>
                    <a:pt x="425" y="122"/>
                    <a:pt x="399" y="159"/>
                  </a:cubicBezTo>
                  <a:lnTo>
                    <a:pt x="430" y="189"/>
                  </a:lnTo>
                  <a:cubicBezTo>
                    <a:pt x="431" y="190"/>
                    <a:pt x="431" y="193"/>
                    <a:pt x="430" y="194"/>
                  </a:cubicBezTo>
                  <a:lnTo>
                    <a:pt x="411" y="212"/>
                  </a:lnTo>
                  <a:cubicBezTo>
                    <a:pt x="410" y="214"/>
                    <a:pt x="408" y="214"/>
                    <a:pt x="406" y="212"/>
                  </a:cubicBezTo>
                  <a:lnTo>
                    <a:pt x="376" y="182"/>
                  </a:lnTo>
                  <a:cubicBezTo>
                    <a:pt x="339" y="208"/>
                    <a:pt x="288" y="205"/>
                    <a:pt x="254" y="172"/>
                  </a:cubicBezTo>
                  <a:cubicBezTo>
                    <a:pt x="217" y="134"/>
                    <a:pt x="217" y="74"/>
                    <a:pt x="254" y="37"/>
                  </a:cubicBezTo>
                  <a:close/>
                  <a:moveTo>
                    <a:pt x="277" y="59"/>
                  </a:moveTo>
                  <a:cubicBezTo>
                    <a:pt x="302" y="35"/>
                    <a:pt x="342" y="35"/>
                    <a:pt x="367" y="59"/>
                  </a:cubicBezTo>
                  <a:cubicBezTo>
                    <a:pt x="391" y="84"/>
                    <a:pt x="391" y="124"/>
                    <a:pt x="367" y="149"/>
                  </a:cubicBezTo>
                  <a:cubicBezTo>
                    <a:pt x="342" y="174"/>
                    <a:pt x="302" y="174"/>
                    <a:pt x="277" y="149"/>
                  </a:cubicBezTo>
                  <a:cubicBezTo>
                    <a:pt x="252" y="124"/>
                    <a:pt x="252" y="84"/>
                    <a:pt x="277" y="59"/>
                  </a:cubicBezTo>
                  <a:close/>
                  <a:moveTo>
                    <a:pt x="174" y="440"/>
                  </a:moveTo>
                  <a:cubicBezTo>
                    <a:pt x="173" y="403"/>
                    <a:pt x="173" y="367"/>
                    <a:pt x="172" y="330"/>
                  </a:cubicBezTo>
                  <a:cubicBezTo>
                    <a:pt x="137" y="330"/>
                    <a:pt x="102" y="330"/>
                    <a:pt x="67" y="330"/>
                  </a:cubicBezTo>
                  <a:cubicBezTo>
                    <a:pt x="66" y="331"/>
                    <a:pt x="66" y="332"/>
                    <a:pt x="65" y="332"/>
                  </a:cubicBezTo>
                  <a:cubicBezTo>
                    <a:pt x="101" y="368"/>
                    <a:pt x="138" y="404"/>
                    <a:pt x="174" y="440"/>
                  </a:cubicBezTo>
                  <a:close/>
                  <a:moveTo>
                    <a:pt x="63" y="129"/>
                  </a:moveTo>
                  <a:cubicBezTo>
                    <a:pt x="63" y="133"/>
                    <a:pt x="63" y="138"/>
                    <a:pt x="63" y="143"/>
                  </a:cubicBezTo>
                  <a:cubicBezTo>
                    <a:pt x="63" y="148"/>
                    <a:pt x="66" y="152"/>
                    <a:pt x="71" y="152"/>
                  </a:cubicBezTo>
                  <a:cubicBezTo>
                    <a:pt x="119" y="152"/>
                    <a:pt x="166" y="152"/>
                    <a:pt x="214" y="152"/>
                  </a:cubicBezTo>
                  <a:cubicBezTo>
                    <a:pt x="227" y="152"/>
                    <a:pt x="224" y="130"/>
                    <a:pt x="220" y="122"/>
                  </a:cubicBezTo>
                  <a:cubicBezTo>
                    <a:pt x="192" y="122"/>
                    <a:pt x="164" y="122"/>
                    <a:pt x="136" y="122"/>
                  </a:cubicBezTo>
                  <a:cubicBezTo>
                    <a:pt x="119" y="122"/>
                    <a:pt x="63" y="118"/>
                    <a:pt x="63" y="129"/>
                  </a:cubicBezTo>
                  <a:close/>
                  <a:moveTo>
                    <a:pt x="63" y="232"/>
                  </a:moveTo>
                  <a:cubicBezTo>
                    <a:pt x="63" y="238"/>
                    <a:pt x="63" y="244"/>
                    <a:pt x="63" y="251"/>
                  </a:cubicBezTo>
                  <a:cubicBezTo>
                    <a:pt x="63" y="255"/>
                    <a:pt x="64" y="257"/>
                    <a:pt x="69" y="257"/>
                  </a:cubicBezTo>
                  <a:cubicBezTo>
                    <a:pt x="120" y="257"/>
                    <a:pt x="171" y="257"/>
                    <a:pt x="222" y="257"/>
                  </a:cubicBezTo>
                  <a:cubicBezTo>
                    <a:pt x="224" y="252"/>
                    <a:pt x="228" y="229"/>
                    <a:pt x="216" y="229"/>
                  </a:cubicBezTo>
                  <a:cubicBezTo>
                    <a:pt x="168" y="229"/>
                    <a:pt x="121" y="229"/>
                    <a:pt x="73" y="229"/>
                  </a:cubicBezTo>
                  <a:cubicBezTo>
                    <a:pt x="70" y="229"/>
                    <a:pt x="65" y="231"/>
                    <a:pt x="63" y="232"/>
                  </a:cubicBezTo>
                  <a:close/>
                  <a:moveTo>
                    <a:pt x="63" y="187"/>
                  </a:moveTo>
                  <a:cubicBezTo>
                    <a:pt x="63" y="190"/>
                    <a:pt x="63" y="193"/>
                    <a:pt x="63" y="196"/>
                  </a:cubicBezTo>
                  <a:cubicBezTo>
                    <a:pt x="63" y="201"/>
                    <a:pt x="64" y="200"/>
                    <a:pt x="67" y="204"/>
                  </a:cubicBezTo>
                  <a:cubicBezTo>
                    <a:pt x="117" y="204"/>
                    <a:pt x="166" y="204"/>
                    <a:pt x="216" y="204"/>
                  </a:cubicBezTo>
                  <a:cubicBezTo>
                    <a:pt x="219" y="203"/>
                    <a:pt x="222" y="201"/>
                    <a:pt x="224" y="200"/>
                  </a:cubicBezTo>
                  <a:cubicBezTo>
                    <a:pt x="224" y="197"/>
                    <a:pt x="224" y="193"/>
                    <a:pt x="224" y="190"/>
                  </a:cubicBezTo>
                  <a:cubicBezTo>
                    <a:pt x="224" y="183"/>
                    <a:pt x="222" y="181"/>
                    <a:pt x="220" y="177"/>
                  </a:cubicBezTo>
                  <a:cubicBezTo>
                    <a:pt x="191" y="177"/>
                    <a:pt x="163" y="177"/>
                    <a:pt x="134" y="177"/>
                  </a:cubicBezTo>
                  <a:cubicBezTo>
                    <a:pt x="120" y="177"/>
                    <a:pt x="106" y="177"/>
                    <a:pt x="92" y="177"/>
                  </a:cubicBezTo>
                  <a:cubicBezTo>
                    <a:pt x="74" y="177"/>
                    <a:pt x="63" y="171"/>
                    <a:pt x="63" y="187"/>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grpSp>
      <p:grpSp>
        <p:nvGrpSpPr>
          <p:cNvPr id="7196" name="组合 45"/>
          <p:cNvGrpSpPr/>
          <p:nvPr/>
        </p:nvGrpSpPr>
        <p:grpSpPr bwMode="auto">
          <a:xfrm>
            <a:off x="4594225" y="1699993"/>
            <a:ext cx="584200" cy="557212"/>
            <a:chOff x="0" y="0"/>
            <a:chExt cx="650875" cy="620712"/>
          </a:xfrm>
        </p:grpSpPr>
        <p:sp>
          <p:nvSpPr>
            <p:cNvPr id="6" name="Oval 17"/>
            <p:cNvSpPr>
              <a:spLocks noChangeArrowheads="1"/>
            </p:cNvSpPr>
            <p:nvPr/>
          </p:nvSpPr>
          <p:spPr bwMode="auto">
            <a:xfrm>
              <a:off x="0" y="0"/>
              <a:ext cx="650875" cy="620712"/>
            </a:xfrm>
            <a:prstGeom prst="ellipse">
              <a:avLst/>
            </a:pr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a:lstStyle>
              <a:lvl1pPr>
                <a:spcBef>
                  <a:spcPct val="20000"/>
                </a:spcBef>
                <a:buChar char="•"/>
                <a:defRPr sz="2000">
                  <a:solidFill>
                    <a:schemeClr val="accent2"/>
                  </a:solidFill>
                  <a:latin typeface="Arial" panose="020B0604020202020204" pitchFamily="34" charset="0"/>
                  <a:ea typeface="微软雅黑" panose="020B0503020204020204" pitchFamily="34" charset="-122"/>
                </a:defRPr>
              </a:lvl1pPr>
              <a:lvl2pPr marL="742950" indent="-285750">
                <a:spcBef>
                  <a:spcPct val="20000"/>
                </a:spcBef>
                <a:buChar char="–"/>
                <a:defRPr sz="2000">
                  <a:solidFill>
                    <a:schemeClr val="accent2"/>
                  </a:solidFill>
                  <a:latin typeface="Arial" panose="020B0604020202020204" pitchFamily="34" charset="0"/>
                  <a:ea typeface="仿宋_GB2312" panose="02010609030101010101" pitchFamily="1"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FontTx/>
                <a:buNone/>
              </a:pPr>
              <a:endParaRPr lang="zh-CN" altLang="en-US" sz="1800">
                <a:solidFill>
                  <a:schemeClr val="tx1"/>
                </a:solidFill>
                <a:ea typeface="宋体" panose="02010600030101010101" pitchFamily="2" charset="-122"/>
              </a:endParaRPr>
            </a:p>
          </p:txBody>
        </p:sp>
        <p:sp>
          <p:nvSpPr>
            <p:cNvPr id="7191" name="Freeform 18"/>
            <p:cNvSpPr>
              <a:spLocks noEditPoints="1"/>
            </p:cNvSpPr>
            <p:nvPr/>
          </p:nvSpPr>
          <p:spPr bwMode="auto">
            <a:xfrm>
              <a:off x="219075" y="73025"/>
              <a:ext cx="190500" cy="465137"/>
            </a:xfrm>
            <a:custGeom>
              <a:avLst/>
              <a:gdLst>
                <a:gd name="T0" fmla="*/ 1336770 w 233"/>
                <a:gd name="T1" fmla="*/ 129123124 h 596"/>
                <a:gd name="T2" fmla="*/ 1336770 w 233"/>
                <a:gd name="T3" fmla="*/ 138259632 h 596"/>
                <a:gd name="T4" fmla="*/ 36096888 w 233"/>
                <a:gd name="T5" fmla="*/ 230229548 h 596"/>
                <a:gd name="T6" fmla="*/ 68851442 w 233"/>
                <a:gd name="T7" fmla="*/ 230229548 h 596"/>
                <a:gd name="T8" fmla="*/ 72862571 w 233"/>
                <a:gd name="T9" fmla="*/ 226574788 h 596"/>
                <a:gd name="T10" fmla="*/ 72862571 w 233"/>
                <a:gd name="T11" fmla="*/ 105369920 h 596"/>
                <a:gd name="T12" fmla="*/ 60162026 w 233"/>
                <a:gd name="T13" fmla="*/ 93188169 h 596"/>
                <a:gd name="T14" fmla="*/ 79547240 w 233"/>
                <a:gd name="T15" fmla="*/ 76742922 h 596"/>
                <a:gd name="T16" fmla="*/ 93585373 w 233"/>
                <a:gd name="T17" fmla="*/ 94406422 h 596"/>
                <a:gd name="T18" fmla="*/ 80884011 w 233"/>
                <a:gd name="T19" fmla="*/ 104760403 h 596"/>
                <a:gd name="T20" fmla="*/ 80884011 w 233"/>
                <a:gd name="T21" fmla="*/ 226574788 h 596"/>
                <a:gd name="T22" fmla="*/ 85563116 w 233"/>
                <a:gd name="T23" fmla="*/ 230229548 h 596"/>
                <a:gd name="T24" fmla="*/ 122997592 w 233"/>
                <a:gd name="T25" fmla="*/ 230229548 h 596"/>
                <a:gd name="T26" fmla="*/ 155752146 w 233"/>
                <a:gd name="T27" fmla="*/ 138259632 h 596"/>
                <a:gd name="T28" fmla="*/ 154415376 w 233"/>
                <a:gd name="T29" fmla="*/ 129732641 h 596"/>
                <a:gd name="T30" fmla="*/ 79547240 w 233"/>
                <a:gd name="T31" fmla="*/ 2436506 h 596"/>
                <a:gd name="T32" fmla="*/ 74199341 w 233"/>
                <a:gd name="T33" fmla="*/ 2436506 h 596"/>
                <a:gd name="T34" fmla="*/ 38102453 w 233"/>
                <a:gd name="T35" fmla="*/ 65170688 h 596"/>
                <a:gd name="T36" fmla="*/ 1336770 w 233"/>
                <a:gd name="T37" fmla="*/ 129123124 h 596"/>
                <a:gd name="T38" fmla="*/ 12032569 w 233"/>
                <a:gd name="T39" fmla="*/ 278954990 h 596"/>
                <a:gd name="T40" fmla="*/ 12032569 w 233"/>
                <a:gd name="T41" fmla="*/ 358743935 h 596"/>
                <a:gd name="T42" fmla="*/ 16711674 w 233"/>
                <a:gd name="T43" fmla="*/ 362398694 h 596"/>
                <a:gd name="T44" fmla="*/ 98264479 w 233"/>
                <a:gd name="T45" fmla="*/ 362398694 h 596"/>
                <a:gd name="T46" fmla="*/ 102274790 w 233"/>
                <a:gd name="T47" fmla="*/ 358743935 h 596"/>
                <a:gd name="T48" fmla="*/ 102274790 w 233"/>
                <a:gd name="T49" fmla="*/ 274082758 h 596"/>
                <a:gd name="T50" fmla="*/ 120323234 w 233"/>
                <a:gd name="T51" fmla="*/ 274082758 h 596"/>
                <a:gd name="T52" fmla="*/ 120323234 w 233"/>
                <a:gd name="T53" fmla="*/ 361180441 h 596"/>
                <a:gd name="T54" fmla="*/ 127676697 w 233"/>
                <a:gd name="T55" fmla="*/ 362398694 h 596"/>
                <a:gd name="T56" fmla="*/ 141714013 w 233"/>
                <a:gd name="T57" fmla="*/ 362398694 h 596"/>
                <a:gd name="T58" fmla="*/ 147061912 w 233"/>
                <a:gd name="T59" fmla="*/ 357525682 h 596"/>
                <a:gd name="T60" fmla="*/ 147061912 w 233"/>
                <a:gd name="T61" fmla="*/ 278954990 h 596"/>
                <a:gd name="T62" fmla="*/ 137034908 w 233"/>
                <a:gd name="T63" fmla="*/ 254592269 h 596"/>
                <a:gd name="T64" fmla="*/ 121660822 w 233"/>
                <a:gd name="T65" fmla="*/ 240583529 h 596"/>
                <a:gd name="T66" fmla="*/ 36096888 w 233"/>
                <a:gd name="T67" fmla="*/ 241193045 h 596"/>
                <a:gd name="T68" fmla="*/ 12032569 w 233"/>
                <a:gd name="T69" fmla="*/ 278954990 h 59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33" h="596">
                  <a:moveTo>
                    <a:pt x="2" y="212"/>
                  </a:moveTo>
                  <a:cubicBezTo>
                    <a:pt x="0" y="217"/>
                    <a:pt x="0" y="222"/>
                    <a:pt x="2" y="227"/>
                  </a:cubicBezTo>
                  <a:cubicBezTo>
                    <a:pt x="7" y="243"/>
                    <a:pt x="38" y="378"/>
                    <a:pt x="54" y="378"/>
                  </a:cubicBezTo>
                  <a:cubicBezTo>
                    <a:pt x="70" y="378"/>
                    <a:pt x="86" y="378"/>
                    <a:pt x="103" y="378"/>
                  </a:cubicBezTo>
                  <a:cubicBezTo>
                    <a:pt x="107" y="378"/>
                    <a:pt x="109" y="377"/>
                    <a:pt x="109" y="372"/>
                  </a:cubicBezTo>
                  <a:cubicBezTo>
                    <a:pt x="109" y="306"/>
                    <a:pt x="109" y="241"/>
                    <a:pt x="109" y="173"/>
                  </a:cubicBezTo>
                  <a:cubicBezTo>
                    <a:pt x="103" y="170"/>
                    <a:pt x="90" y="164"/>
                    <a:pt x="90" y="153"/>
                  </a:cubicBezTo>
                  <a:cubicBezTo>
                    <a:pt x="89" y="135"/>
                    <a:pt x="101" y="124"/>
                    <a:pt x="119" y="126"/>
                  </a:cubicBezTo>
                  <a:cubicBezTo>
                    <a:pt x="135" y="127"/>
                    <a:pt x="143" y="141"/>
                    <a:pt x="140" y="155"/>
                  </a:cubicBezTo>
                  <a:cubicBezTo>
                    <a:pt x="141" y="163"/>
                    <a:pt x="129" y="170"/>
                    <a:pt x="121" y="172"/>
                  </a:cubicBezTo>
                  <a:cubicBezTo>
                    <a:pt x="121" y="239"/>
                    <a:pt x="121" y="305"/>
                    <a:pt x="121" y="372"/>
                  </a:cubicBezTo>
                  <a:cubicBezTo>
                    <a:pt x="121" y="377"/>
                    <a:pt x="123" y="378"/>
                    <a:pt x="128" y="378"/>
                  </a:cubicBezTo>
                  <a:cubicBezTo>
                    <a:pt x="147" y="378"/>
                    <a:pt x="166" y="378"/>
                    <a:pt x="184" y="378"/>
                  </a:cubicBezTo>
                  <a:cubicBezTo>
                    <a:pt x="196" y="378"/>
                    <a:pt x="228" y="247"/>
                    <a:pt x="233" y="227"/>
                  </a:cubicBezTo>
                  <a:cubicBezTo>
                    <a:pt x="233" y="222"/>
                    <a:pt x="233" y="217"/>
                    <a:pt x="231" y="213"/>
                  </a:cubicBezTo>
                  <a:cubicBezTo>
                    <a:pt x="194" y="143"/>
                    <a:pt x="157" y="73"/>
                    <a:pt x="119" y="4"/>
                  </a:cubicBezTo>
                  <a:cubicBezTo>
                    <a:pt x="115" y="0"/>
                    <a:pt x="113" y="1"/>
                    <a:pt x="111" y="4"/>
                  </a:cubicBezTo>
                  <a:cubicBezTo>
                    <a:pt x="103" y="20"/>
                    <a:pt x="65" y="92"/>
                    <a:pt x="57" y="107"/>
                  </a:cubicBezTo>
                  <a:cubicBezTo>
                    <a:pt x="51" y="117"/>
                    <a:pt x="2" y="210"/>
                    <a:pt x="2" y="212"/>
                  </a:cubicBezTo>
                  <a:close/>
                  <a:moveTo>
                    <a:pt x="18" y="458"/>
                  </a:moveTo>
                  <a:cubicBezTo>
                    <a:pt x="18" y="502"/>
                    <a:pt x="18" y="545"/>
                    <a:pt x="18" y="589"/>
                  </a:cubicBezTo>
                  <a:cubicBezTo>
                    <a:pt x="18" y="593"/>
                    <a:pt x="20" y="595"/>
                    <a:pt x="25" y="595"/>
                  </a:cubicBezTo>
                  <a:cubicBezTo>
                    <a:pt x="65" y="595"/>
                    <a:pt x="106" y="595"/>
                    <a:pt x="147" y="595"/>
                  </a:cubicBezTo>
                  <a:cubicBezTo>
                    <a:pt x="151" y="595"/>
                    <a:pt x="153" y="593"/>
                    <a:pt x="153" y="589"/>
                  </a:cubicBezTo>
                  <a:cubicBezTo>
                    <a:pt x="153" y="542"/>
                    <a:pt x="153" y="496"/>
                    <a:pt x="153" y="450"/>
                  </a:cubicBezTo>
                  <a:cubicBezTo>
                    <a:pt x="162" y="450"/>
                    <a:pt x="171" y="450"/>
                    <a:pt x="180" y="450"/>
                  </a:cubicBezTo>
                  <a:cubicBezTo>
                    <a:pt x="180" y="497"/>
                    <a:pt x="180" y="545"/>
                    <a:pt x="180" y="593"/>
                  </a:cubicBezTo>
                  <a:cubicBezTo>
                    <a:pt x="181" y="596"/>
                    <a:pt x="185" y="595"/>
                    <a:pt x="191" y="595"/>
                  </a:cubicBezTo>
                  <a:cubicBezTo>
                    <a:pt x="198" y="595"/>
                    <a:pt x="205" y="595"/>
                    <a:pt x="212" y="595"/>
                  </a:cubicBezTo>
                  <a:cubicBezTo>
                    <a:pt x="217" y="595"/>
                    <a:pt x="220" y="591"/>
                    <a:pt x="220" y="587"/>
                  </a:cubicBezTo>
                  <a:cubicBezTo>
                    <a:pt x="220" y="544"/>
                    <a:pt x="220" y="501"/>
                    <a:pt x="220" y="458"/>
                  </a:cubicBezTo>
                  <a:cubicBezTo>
                    <a:pt x="220" y="444"/>
                    <a:pt x="211" y="428"/>
                    <a:pt x="205" y="418"/>
                  </a:cubicBezTo>
                  <a:cubicBezTo>
                    <a:pt x="195" y="402"/>
                    <a:pt x="190" y="397"/>
                    <a:pt x="182" y="395"/>
                  </a:cubicBezTo>
                  <a:cubicBezTo>
                    <a:pt x="158" y="395"/>
                    <a:pt x="68" y="395"/>
                    <a:pt x="54" y="396"/>
                  </a:cubicBezTo>
                  <a:cubicBezTo>
                    <a:pt x="45" y="398"/>
                    <a:pt x="18" y="437"/>
                    <a:pt x="18" y="458"/>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grpSp>
    </p:spTree>
  </p:cSld>
  <p:clrMapOvr>
    <a:masterClrMapping/>
  </p:clrMapOvr>
  <p:transition spd="slow" advTm="10235">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7171"/>
                                        </p:tgtEl>
                                        <p:attrNameLst>
                                          <p:attrName>style.visibility</p:attrName>
                                        </p:attrNameLst>
                                      </p:cBhvr>
                                      <p:to>
                                        <p:strVal val="visible"/>
                                      </p:to>
                                    </p:set>
                                    <p:anim calcmode="lin" valueType="num">
                                      <p:cBhvr additive="base">
                                        <p:cTn id="7" dur="300" fill="hold"/>
                                        <p:tgtEl>
                                          <p:spTgt spid="7171"/>
                                        </p:tgtEl>
                                        <p:attrNameLst>
                                          <p:attrName>ppt_x</p:attrName>
                                        </p:attrNameLst>
                                      </p:cBhvr>
                                      <p:tavLst>
                                        <p:tav tm="0">
                                          <p:val>
                                            <p:strVal val="#ppt_x"/>
                                          </p:val>
                                        </p:tav>
                                        <p:tav tm="100000">
                                          <p:val>
                                            <p:strVal val="#ppt_x"/>
                                          </p:val>
                                        </p:tav>
                                      </p:tavLst>
                                    </p:anim>
                                    <p:anim calcmode="lin" valueType="num">
                                      <p:cBhvr additive="base">
                                        <p:cTn id="8" dur="300" fill="hold"/>
                                        <p:tgtEl>
                                          <p:spTgt spid="7171"/>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stCondLst>
                                    <p:cond delay="100"/>
                                  </p:stCondLst>
                                  <p:childTnLst>
                                    <p:set>
                                      <p:cBhvr>
                                        <p:cTn id="10" dur="1" fill="hold">
                                          <p:stCondLst>
                                            <p:cond delay="0"/>
                                          </p:stCondLst>
                                        </p:cTn>
                                        <p:tgtEl>
                                          <p:spTgt spid="7172"/>
                                        </p:tgtEl>
                                        <p:attrNameLst>
                                          <p:attrName>style.visibility</p:attrName>
                                        </p:attrNameLst>
                                      </p:cBhvr>
                                      <p:to>
                                        <p:strVal val="visible"/>
                                      </p:to>
                                    </p:set>
                                    <p:anim calcmode="lin" valueType="num">
                                      <p:cBhvr additive="base">
                                        <p:cTn id="11" dur="300" fill="hold"/>
                                        <p:tgtEl>
                                          <p:spTgt spid="7172"/>
                                        </p:tgtEl>
                                        <p:attrNameLst>
                                          <p:attrName>ppt_x</p:attrName>
                                        </p:attrNameLst>
                                      </p:cBhvr>
                                      <p:tavLst>
                                        <p:tav tm="0">
                                          <p:val>
                                            <p:strVal val="#ppt_x"/>
                                          </p:val>
                                        </p:tav>
                                        <p:tav tm="100000">
                                          <p:val>
                                            <p:strVal val="#ppt_x"/>
                                          </p:val>
                                        </p:tav>
                                      </p:tavLst>
                                    </p:anim>
                                    <p:anim calcmode="lin" valueType="num">
                                      <p:cBhvr additive="base">
                                        <p:cTn id="12" dur="300" fill="hold"/>
                                        <p:tgtEl>
                                          <p:spTgt spid="7172"/>
                                        </p:tgtEl>
                                        <p:attrNameLst>
                                          <p:attrName>ppt_y</p:attrName>
                                        </p:attrNameLst>
                                      </p:cBhvr>
                                      <p:tavLst>
                                        <p:tav tm="0">
                                          <p:val>
                                            <p:strVal val="0-#ppt_h/2"/>
                                          </p:val>
                                        </p:tav>
                                        <p:tav tm="100000">
                                          <p:val>
                                            <p:strVal val="#ppt_y"/>
                                          </p:val>
                                        </p:tav>
                                      </p:tavLst>
                                    </p:anim>
                                  </p:childTnLst>
                                </p:cTn>
                              </p:par>
                            </p:childTnLst>
                          </p:cTn>
                        </p:par>
                        <p:par>
                          <p:cTn id="13" fill="hold">
                            <p:stCondLst>
                              <p:cond delay="500"/>
                            </p:stCondLst>
                            <p:childTnLst>
                              <p:par>
                                <p:cTn id="14" presetID="31" presetClass="entr" presetSubtype="0" fill="hold" grpId="0" nodeType="afterEffect">
                                  <p:stCondLst>
                                    <p:cond delay="0"/>
                                  </p:stCondLst>
                                  <p:childTnLst>
                                    <p:set>
                                      <p:cBhvr>
                                        <p:cTn id="15" dur="1" fill="hold">
                                          <p:stCondLst>
                                            <p:cond delay="0"/>
                                          </p:stCondLst>
                                        </p:cTn>
                                        <p:tgtEl>
                                          <p:spTgt spid="7173"/>
                                        </p:tgtEl>
                                        <p:attrNameLst>
                                          <p:attrName>style.visibility</p:attrName>
                                        </p:attrNameLst>
                                      </p:cBhvr>
                                      <p:to>
                                        <p:strVal val="visible"/>
                                      </p:to>
                                    </p:set>
                                    <p:anim calcmode="lin" valueType="num">
                                      <p:cBhvr>
                                        <p:cTn id="16" dur="300" fill="hold"/>
                                        <p:tgtEl>
                                          <p:spTgt spid="7173"/>
                                        </p:tgtEl>
                                        <p:attrNameLst>
                                          <p:attrName>ppt_w</p:attrName>
                                        </p:attrNameLst>
                                      </p:cBhvr>
                                      <p:tavLst>
                                        <p:tav tm="0">
                                          <p:val>
                                            <p:fltVal val="0"/>
                                          </p:val>
                                        </p:tav>
                                        <p:tav tm="100000">
                                          <p:val>
                                            <p:strVal val="#ppt_w"/>
                                          </p:val>
                                        </p:tav>
                                      </p:tavLst>
                                    </p:anim>
                                    <p:anim calcmode="lin" valueType="num">
                                      <p:cBhvr>
                                        <p:cTn id="17" dur="300" fill="hold"/>
                                        <p:tgtEl>
                                          <p:spTgt spid="7173"/>
                                        </p:tgtEl>
                                        <p:attrNameLst>
                                          <p:attrName>ppt_h</p:attrName>
                                        </p:attrNameLst>
                                      </p:cBhvr>
                                      <p:tavLst>
                                        <p:tav tm="0">
                                          <p:val>
                                            <p:fltVal val="0"/>
                                          </p:val>
                                        </p:tav>
                                        <p:tav tm="100000">
                                          <p:val>
                                            <p:strVal val="#ppt_h"/>
                                          </p:val>
                                        </p:tav>
                                      </p:tavLst>
                                    </p:anim>
                                    <p:anim calcmode="lin" valueType="num">
                                      <p:cBhvr>
                                        <p:cTn id="18" dur="300" fill="hold"/>
                                        <p:tgtEl>
                                          <p:spTgt spid="7173"/>
                                        </p:tgtEl>
                                        <p:attrNameLst>
                                          <p:attrName>style.rotation</p:attrName>
                                        </p:attrNameLst>
                                      </p:cBhvr>
                                      <p:tavLst>
                                        <p:tav tm="0">
                                          <p:val>
                                            <p:fltVal val="90"/>
                                          </p:val>
                                        </p:tav>
                                        <p:tav tm="100000">
                                          <p:val>
                                            <p:fltVal val="0"/>
                                          </p:val>
                                        </p:tav>
                                      </p:tavLst>
                                    </p:anim>
                                    <p:animEffect transition="in" filter="fade">
                                      <p:cBhvr>
                                        <p:cTn id="19" dur="300"/>
                                        <p:tgtEl>
                                          <p:spTgt spid="7173"/>
                                        </p:tgtEl>
                                      </p:cBhvr>
                                    </p:animEffect>
                                  </p:childTnLst>
                                </p:cTn>
                              </p:par>
                              <p:par>
                                <p:cTn id="20" presetID="31" presetClass="entr" presetSubtype="0" fill="hold" grpId="0" nodeType="withEffect">
                                  <p:stCondLst>
                                    <p:cond delay="0"/>
                                  </p:stCondLst>
                                  <p:childTnLst>
                                    <p:set>
                                      <p:cBhvr>
                                        <p:cTn id="21" dur="1" fill="hold">
                                          <p:stCondLst>
                                            <p:cond delay="0"/>
                                          </p:stCondLst>
                                        </p:cTn>
                                        <p:tgtEl>
                                          <p:spTgt spid="7174"/>
                                        </p:tgtEl>
                                        <p:attrNameLst>
                                          <p:attrName>style.visibility</p:attrName>
                                        </p:attrNameLst>
                                      </p:cBhvr>
                                      <p:to>
                                        <p:strVal val="visible"/>
                                      </p:to>
                                    </p:set>
                                    <p:anim calcmode="lin" valueType="num">
                                      <p:cBhvr>
                                        <p:cTn id="22" dur="300" fill="hold"/>
                                        <p:tgtEl>
                                          <p:spTgt spid="7174"/>
                                        </p:tgtEl>
                                        <p:attrNameLst>
                                          <p:attrName>ppt_w</p:attrName>
                                        </p:attrNameLst>
                                      </p:cBhvr>
                                      <p:tavLst>
                                        <p:tav tm="0">
                                          <p:val>
                                            <p:fltVal val="0"/>
                                          </p:val>
                                        </p:tav>
                                        <p:tav tm="100000">
                                          <p:val>
                                            <p:strVal val="#ppt_w"/>
                                          </p:val>
                                        </p:tav>
                                      </p:tavLst>
                                    </p:anim>
                                    <p:anim calcmode="lin" valueType="num">
                                      <p:cBhvr>
                                        <p:cTn id="23" dur="300" fill="hold"/>
                                        <p:tgtEl>
                                          <p:spTgt spid="7174"/>
                                        </p:tgtEl>
                                        <p:attrNameLst>
                                          <p:attrName>ppt_h</p:attrName>
                                        </p:attrNameLst>
                                      </p:cBhvr>
                                      <p:tavLst>
                                        <p:tav tm="0">
                                          <p:val>
                                            <p:fltVal val="0"/>
                                          </p:val>
                                        </p:tav>
                                        <p:tav tm="100000">
                                          <p:val>
                                            <p:strVal val="#ppt_h"/>
                                          </p:val>
                                        </p:tav>
                                      </p:tavLst>
                                    </p:anim>
                                    <p:anim calcmode="lin" valueType="num">
                                      <p:cBhvr>
                                        <p:cTn id="24" dur="300" fill="hold"/>
                                        <p:tgtEl>
                                          <p:spTgt spid="7174"/>
                                        </p:tgtEl>
                                        <p:attrNameLst>
                                          <p:attrName>style.rotation</p:attrName>
                                        </p:attrNameLst>
                                      </p:cBhvr>
                                      <p:tavLst>
                                        <p:tav tm="0">
                                          <p:val>
                                            <p:fltVal val="90"/>
                                          </p:val>
                                        </p:tav>
                                        <p:tav tm="100000">
                                          <p:val>
                                            <p:fltVal val="0"/>
                                          </p:val>
                                        </p:tav>
                                      </p:tavLst>
                                    </p:anim>
                                    <p:animEffect transition="in" filter="fade">
                                      <p:cBhvr>
                                        <p:cTn id="25" dur="300"/>
                                        <p:tgtEl>
                                          <p:spTgt spid="7174"/>
                                        </p:tgtEl>
                                      </p:cBhvr>
                                    </p:animEffect>
                                  </p:childTnLst>
                                </p:cTn>
                              </p:par>
                            </p:childTnLst>
                          </p:cTn>
                        </p:par>
                        <p:par>
                          <p:cTn id="26" fill="hold">
                            <p:stCondLst>
                              <p:cond delay="1000"/>
                            </p:stCondLst>
                            <p:childTnLst>
                              <p:par>
                                <p:cTn id="27" presetID="22" presetClass="entr" presetSubtype="1" fill="hold" grpId="0" nodeType="afterEffect">
                                  <p:stCondLst>
                                    <p:cond delay="0"/>
                                  </p:stCondLst>
                                  <p:childTnLst>
                                    <p:set>
                                      <p:cBhvr>
                                        <p:cTn id="28" dur="1" fill="hold">
                                          <p:stCondLst>
                                            <p:cond delay="0"/>
                                          </p:stCondLst>
                                        </p:cTn>
                                        <p:tgtEl>
                                          <p:spTgt spid="7170"/>
                                        </p:tgtEl>
                                        <p:attrNameLst>
                                          <p:attrName>style.visibility</p:attrName>
                                        </p:attrNameLst>
                                      </p:cBhvr>
                                      <p:to>
                                        <p:strVal val="visible"/>
                                      </p:to>
                                    </p:set>
                                    <p:animEffect transition="in" filter="wipe(up)">
                                      <p:cBhvr>
                                        <p:cTn id="29" dur="500"/>
                                        <p:tgtEl>
                                          <p:spTgt spid="7170"/>
                                        </p:tgtEl>
                                      </p:cBhvr>
                                    </p:animEffect>
                                  </p:childTnLst>
                                </p:cTn>
                              </p:par>
                            </p:childTnLst>
                          </p:cTn>
                        </p:par>
                        <p:par>
                          <p:cTn id="30" fill="hold">
                            <p:stCondLst>
                              <p:cond delay="1500"/>
                            </p:stCondLst>
                            <p:childTnLst>
                              <p:par>
                                <p:cTn id="31" presetID="2" presetClass="entr" presetSubtype="6" fill="hold" nodeType="afterEffect">
                                  <p:stCondLst>
                                    <p:cond delay="0"/>
                                  </p:stCondLst>
                                  <p:childTnLst>
                                    <p:set>
                                      <p:cBhvr>
                                        <p:cTn id="32" dur="1" fill="hold">
                                          <p:stCondLst>
                                            <p:cond delay="0"/>
                                          </p:stCondLst>
                                        </p:cTn>
                                        <p:tgtEl>
                                          <p:spTgt spid="7196"/>
                                        </p:tgtEl>
                                        <p:attrNameLst>
                                          <p:attrName>style.visibility</p:attrName>
                                        </p:attrNameLst>
                                      </p:cBhvr>
                                      <p:to>
                                        <p:strVal val="visible"/>
                                      </p:to>
                                    </p:set>
                                    <p:anim calcmode="lin" valueType="num">
                                      <p:cBhvr additive="base">
                                        <p:cTn id="33" dur="500" fill="hold"/>
                                        <p:tgtEl>
                                          <p:spTgt spid="7196"/>
                                        </p:tgtEl>
                                        <p:attrNameLst>
                                          <p:attrName>ppt_x</p:attrName>
                                        </p:attrNameLst>
                                      </p:cBhvr>
                                      <p:tavLst>
                                        <p:tav tm="0">
                                          <p:val>
                                            <p:strVal val="1+#ppt_w/2"/>
                                          </p:val>
                                        </p:tav>
                                        <p:tav tm="100000">
                                          <p:val>
                                            <p:strVal val="#ppt_x"/>
                                          </p:val>
                                        </p:tav>
                                      </p:tavLst>
                                    </p:anim>
                                    <p:anim calcmode="lin" valueType="num">
                                      <p:cBhvr additive="base">
                                        <p:cTn id="34" dur="500" fill="hold"/>
                                        <p:tgtEl>
                                          <p:spTgt spid="7196"/>
                                        </p:tgtEl>
                                        <p:attrNameLst>
                                          <p:attrName>ppt_y</p:attrName>
                                        </p:attrNameLst>
                                      </p:cBhvr>
                                      <p:tavLst>
                                        <p:tav tm="0">
                                          <p:val>
                                            <p:strVal val="1+#ppt_h/2"/>
                                          </p:val>
                                        </p:tav>
                                        <p:tav tm="100000">
                                          <p:val>
                                            <p:strVal val="#ppt_y"/>
                                          </p:val>
                                        </p:tav>
                                      </p:tavLst>
                                    </p:anim>
                                  </p:childTnLst>
                                </p:cTn>
                              </p:par>
                              <p:par>
                                <p:cTn id="35" presetID="2" presetClass="entr" presetSubtype="6" fill="hold" nodeType="withEffect">
                                  <p:stCondLst>
                                    <p:cond delay="100"/>
                                  </p:stCondLst>
                                  <p:childTnLst>
                                    <p:set>
                                      <p:cBhvr>
                                        <p:cTn id="36" dur="1" fill="hold">
                                          <p:stCondLst>
                                            <p:cond delay="0"/>
                                          </p:stCondLst>
                                        </p:cTn>
                                        <p:tgtEl>
                                          <p:spTgt spid="7193"/>
                                        </p:tgtEl>
                                        <p:attrNameLst>
                                          <p:attrName>style.visibility</p:attrName>
                                        </p:attrNameLst>
                                      </p:cBhvr>
                                      <p:to>
                                        <p:strVal val="visible"/>
                                      </p:to>
                                    </p:set>
                                    <p:anim calcmode="lin" valueType="num">
                                      <p:cBhvr additive="base">
                                        <p:cTn id="37" dur="500" fill="hold"/>
                                        <p:tgtEl>
                                          <p:spTgt spid="7193"/>
                                        </p:tgtEl>
                                        <p:attrNameLst>
                                          <p:attrName>ppt_x</p:attrName>
                                        </p:attrNameLst>
                                      </p:cBhvr>
                                      <p:tavLst>
                                        <p:tav tm="0">
                                          <p:val>
                                            <p:strVal val="1+#ppt_w/2"/>
                                          </p:val>
                                        </p:tav>
                                        <p:tav tm="100000">
                                          <p:val>
                                            <p:strVal val="#ppt_x"/>
                                          </p:val>
                                        </p:tav>
                                      </p:tavLst>
                                    </p:anim>
                                    <p:anim calcmode="lin" valueType="num">
                                      <p:cBhvr additive="base">
                                        <p:cTn id="38" dur="500" fill="hold"/>
                                        <p:tgtEl>
                                          <p:spTgt spid="7193"/>
                                        </p:tgtEl>
                                        <p:attrNameLst>
                                          <p:attrName>ppt_y</p:attrName>
                                        </p:attrNameLst>
                                      </p:cBhvr>
                                      <p:tavLst>
                                        <p:tav tm="0">
                                          <p:val>
                                            <p:strVal val="1+#ppt_h/2"/>
                                          </p:val>
                                        </p:tav>
                                        <p:tav tm="100000">
                                          <p:val>
                                            <p:strVal val="#ppt_y"/>
                                          </p:val>
                                        </p:tav>
                                      </p:tavLst>
                                    </p:anim>
                                  </p:childTnLst>
                                </p:cTn>
                              </p:par>
                              <p:par>
                                <p:cTn id="39" presetID="2" presetClass="entr" presetSubtype="6" fill="hold" nodeType="withEffect">
                                  <p:stCondLst>
                                    <p:cond delay="300"/>
                                  </p:stCondLst>
                                  <p:childTnLst>
                                    <p:set>
                                      <p:cBhvr>
                                        <p:cTn id="40" dur="1" fill="hold">
                                          <p:stCondLst>
                                            <p:cond delay="0"/>
                                          </p:stCondLst>
                                        </p:cTn>
                                        <p:tgtEl>
                                          <p:spTgt spid="7190"/>
                                        </p:tgtEl>
                                        <p:attrNameLst>
                                          <p:attrName>style.visibility</p:attrName>
                                        </p:attrNameLst>
                                      </p:cBhvr>
                                      <p:to>
                                        <p:strVal val="visible"/>
                                      </p:to>
                                    </p:set>
                                    <p:anim calcmode="lin" valueType="num">
                                      <p:cBhvr additive="base">
                                        <p:cTn id="41" dur="500" fill="hold"/>
                                        <p:tgtEl>
                                          <p:spTgt spid="7190"/>
                                        </p:tgtEl>
                                        <p:attrNameLst>
                                          <p:attrName>ppt_x</p:attrName>
                                        </p:attrNameLst>
                                      </p:cBhvr>
                                      <p:tavLst>
                                        <p:tav tm="0">
                                          <p:val>
                                            <p:strVal val="1+#ppt_w/2"/>
                                          </p:val>
                                        </p:tav>
                                        <p:tav tm="100000">
                                          <p:val>
                                            <p:strVal val="#ppt_x"/>
                                          </p:val>
                                        </p:tav>
                                      </p:tavLst>
                                    </p:anim>
                                    <p:anim calcmode="lin" valueType="num">
                                      <p:cBhvr additive="base">
                                        <p:cTn id="42" dur="500" fill="hold"/>
                                        <p:tgtEl>
                                          <p:spTgt spid="7190"/>
                                        </p:tgtEl>
                                        <p:attrNameLst>
                                          <p:attrName>ppt_y</p:attrName>
                                        </p:attrNameLst>
                                      </p:cBhvr>
                                      <p:tavLst>
                                        <p:tav tm="0">
                                          <p:val>
                                            <p:strVal val="1+#ppt_h/2"/>
                                          </p:val>
                                        </p:tav>
                                        <p:tav tm="100000">
                                          <p:val>
                                            <p:strVal val="#ppt_y"/>
                                          </p:val>
                                        </p:tav>
                                      </p:tavLst>
                                    </p:anim>
                                  </p:childTnLst>
                                </p:cTn>
                              </p:par>
                            </p:childTnLst>
                          </p:cTn>
                        </p:par>
                        <p:par>
                          <p:cTn id="43" fill="hold">
                            <p:stCondLst>
                              <p:cond delay="2000"/>
                            </p:stCondLst>
                            <p:childTnLst>
                              <p:par>
                                <p:cTn id="44" presetID="2" presetClass="entr" presetSubtype="3" fill="hold" grpId="0" nodeType="afterEffect">
                                  <p:stCondLst>
                                    <p:cond delay="0"/>
                                  </p:stCondLst>
                                  <p:childTnLst>
                                    <p:set>
                                      <p:cBhvr>
                                        <p:cTn id="45" dur="1" fill="hold">
                                          <p:stCondLst>
                                            <p:cond delay="0"/>
                                          </p:stCondLst>
                                        </p:cTn>
                                        <p:tgtEl>
                                          <p:spTgt spid="7181"/>
                                        </p:tgtEl>
                                        <p:attrNameLst>
                                          <p:attrName>style.visibility</p:attrName>
                                        </p:attrNameLst>
                                      </p:cBhvr>
                                      <p:to>
                                        <p:strVal val="visible"/>
                                      </p:to>
                                    </p:set>
                                    <p:anim calcmode="lin" valueType="num">
                                      <p:cBhvr additive="base">
                                        <p:cTn id="46" dur="500" fill="hold"/>
                                        <p:tgtEl>
                                          <p:spTgt spid="7181"/>
                                        </p:tgtEl>
                                        <p:attrNameLst>
                                          <p:attrName>ppt_x</p:attrName>
                                        </p:attrNameLst>
                                      </p:cBhvr>
                                      <p:tavLst>
                                        <p:tav tm="0">
                                          <p:val>
                                            <p:strVal val="1+#ppt_w/2"/>
                                          </p:val>
                                        </p:tav>
                                        <p:tav tm="100000">
                                          <p:val>
                                            <p:strVal val="#ppt_x"/>
                                          </p:val>
                                        </p:tav>
                                      </p:tavLst>
                                    </p:anim>
                                    <p:anim calcmode="lin" valueType="num">
                                      <p:cBhvr additive="base">
                                        <p:cTn id="47" dur="500" fill="hold"/>
                                        <p:tgtEl>
                                          <p:spTgt spid="7181"/>
                                        </p:tgtEl>
                                        <p:attrNameLst>
                                          <p:attrName>ppt_y</p:attrName>
                                        </p:attrNameLst>
                                      </p:cBhvr>
                                      <p:tavLst>
                                        <p:tav tm="0">
                                          <p:val>
                                            <p:strVal val="0-#ppt_h/2"/>
                                          </p:val>
                                        </p:tav>
                                        <p:tav tm="100000">
                                          <p:val>
                                            <p:strVal val="#ppt_y"/>
                                          </p:val>
                                        </p:tav>
                                      </p:tavLst>
                                    </p:anim>
                                  </p:childTnLst>
                                </p:cTn>
                              </p:par>
                              <p:par>
                                <p:cTn id="48" presetID="2" presetClass="entr" presetSubtype="3" fill="hold" grpId="0" nodeType="withEffect">
                                  <p:stCondLst>
                                    <p:cond delay="100"/>
                                  </p:stCondLst>
                                  <p:childTnLst>
                                    <p:set>
                                      <p:cBhvr>
                                        <p:cTn id="49" dur="1" fill="hold">
                                          <p:stCondLst>
                                            <p:cond delay="0"/>
                                          </p:stCondLst>
                                        </p:cTn>
                                        <p:tgtEl>
                                          <p:spTgt spid="7182"/>
                                        </p:tgtEl>
                                        <p:attrNameLst>
                                          <p:attrName>style.visibility</p:attrName>
                                        </p:attrNameLst>
                                      </p:cBhvr>
                                      <p:to>
                                        <p:strVal val="visible"/>
                                      </p:to>
                                    </p:set>
                                    <p:anim calcmode="lin" valueType="num">
                                      <p:cBhvr additive="base">
                                        <p:cTn id="50" dur="500" fill="hold"/>
                                        <p:tgtEl>
                                          <p:spTgt spid="7182"/>
                                        </p:tgtEl>
                                        <p:attrNameLst>
                                          <p:attrName>ppt_x</p:attrName>
                                        </p:attrNameLst>
                                      </p:cBhvr>
                                      <p:tavLst>
                                        <p:tav tm="0">
                                          <p:val>
                                            <p:strVal val="1+#ppt_w/2"/>
                                          </p:val>
                                        </p:tav>
                                        <p:tav tm="100000">
                                          <p:val>
                                            <p:strVal val="#ppt_x"/>
                                          </p:val>
                                        </p:tav>
                                      </p:tavLst>
                                    </p:anim>
                                    <p:anim calcmode="lin" valueType="num">
                                      <p:cBhvr additive="base">
                                        <p:cTn id="51" dur="500" fill="hold"/>
                                        <p:tgtEl>
                                          <p:spTgt spid="7182"/>
                                        </p:tgtEl>
                                        <p:attrNameLst>
                                          <p:attrName>ppt_y</p:attrName>
                                        </p:attrNameLst>
                                      </p:cBhvr>
                                      <p:tavLst>
                                        <p:tav tm="0">
                                          <p:val>
                                            <p:strVal val="0-#ppt_h/2"/>
                                          </p:val>
                                        </p:tav>
                                        <p:tav tm="100000">
                                          <p:val>
                                            <p:strVal val="#ppt_y"/>
                                          </p:val>
                                        </p:tav>
                                      </p:tavLst>
                                    </p:anim>
                                  </p:childTnLst>
                                </p:cTn>
                              </p:par>
                              <p:par>
                                <p:cTn id="52" presetID="2" presetClass="entr" presetSubtype="3" fill="hold" grpId="0" nodeType="withEffect">
                                  <p:stCondLst>
                                    <p:cond delay="300"/>
                                  </p:stCondLst>
                                  <p:childTnLst>
                                    <p:set>
                                      <p:cBhvr>
                                        <p:cTn id="53" dur="1" fill="hold">
                                          <p:stCondLst>
                                            <p:cond delay="0"/>
                                          </p:stCondLst>
                                        </p:cTn>
                                        <p:tgtEl>
                                          <p:spTgt spid="7184"/>
                                        </p:tgtEl>
                                        <p:attrNameLst>
                                          <p:attrName>style.visibility</p:attrName>
                                        </p:attrNameLst>
                                      </p:cBhvr>
                                      <p:to>
                                        <p:strVal val="visible"/>
                                      </p:to>
                                    </p:set>
                                    <p:anim calcmode="lin" valueType="num">
                                      <p:cBhvr additive="base">
                                        <p:cTn id="54" dur="500" fill="hold"/>
                                        <p:tgtEl>
                                          <p:spTgt spid="7184"/>
                                        </p:tgtEl>
                                        <p:attrNameLst>
                                          <p:attrName>ppt_x</p:attrName>
                                        </p:attrNameLst>
                                      </p:cBhvr>
                                      <p:tavLst>
                                        <p:tav tm="0">
                                          <p:val>
                                            <p:strVal val="1+#ppt_w/2"/>
                                          </p:val>
                                        </p:tav>
                                        <p:tav tm="100000">
                                          <p:val>
                                            <p:strVal val="#ppt_x"/>
                                          </p:val>
                                        </p:tav>
                                      </p:tavLst>
                                    </p:anim>
                                    <p:anim calcmode="lin" valueType="num">
                                      <p:cBhvr additive="base">
                                        <p:cTn id="55" dur="500" fill="hold"/>
                                        <p:tgtEl>
                                          <p:spTgt spid="7184"/>
                                        </p:tgtEl>
                                        <p:attrNameLst>
                                          <p:attrName>ppt_y</p:attrName>
                                        </p:attrNameLst>
                                      </p:cBhvr>
                                      <p:tavLst>
                                        <p:tav tm="0">
                                          <p:val>
                                            <p:strVal val="0-#ppt_h/2"/>
                                          </p:val>
                                        </p:tav>
                                        <p:tav tm="100000">
                                          <p:val>
                                            <p:strVal val="#ppt_y"/>
                                          </p:val>
                                        </p:tav>
                                      </p:tavLst>
                                    </p:anim>
                                  </p:childTnLst>
                                </p:cTn>
                              </p:par>
                              <p:par>
                                <p:cTn id="56" presetID="42" presetClass="entr" presetSubtype="0" fill="hold" nodeType="withEffect">
                                  <p:stCondLst>
                                    <p:cond delay="0"/>
                                  </p:stCondLst>
                                  <p:childTnLst>
                                    <p:set>
                                      <p:cBhvr>
                                        <p:cTn id="57" dur="1" fill="hold">
                                          <p:stCondLst>
                                            <p:cond delay="0"/>
                                          </p:stCondLst>
                                        </p:cTn>
                                        <p:tgtEl>
                                          <p:spTgt spid="7186"/>
                                        </p:tgtEl>
                                        <p:attrNameLst>
                                          <p:attrName>style.visibility</p:attrName>
                                        </p:attrNameLst>
                                      </p:cBhvr>
                                      <p:to>
                                        <p:strVal val="visible"/>
                                      </p:to>
                                    </p:set>
                                    <p:animEffect transition="in" filter="fade">
                                      <p:cBhvr>
                                        <p:cTn id="58" dur="1000"/>
                                        <p:tgtEl>
                                          <p:spTgt spid="7186"/>
                                        </p:tgtEl>
                                      </p:cBhvr>
                                    </p:animEffect>
                                    <p:anim calcmode="lin" valueType="num">
                                      <p:cBhvr>
                                        <p:cTn id="59" dur="1000" fill="hold"/>
                                        <p:tgtEl>
                                          <p:spTgt spid="7186"/>
                                        </p:tgtEl>
                                        <p:attrNameLst>
                                          <p:attrName>ppt_x</p:attrName>
                                        </p:attrNameLst>
                                      </p:cBhvr>
                                      <p:tavLst>
                                        <p:tav tm="0">
                                          <p:val>
                                            <p:strVal val="#ppt_x"/>
                                          </p:val>
                                        </p:tav>
                                        <p:tav tm="100000">
                                          <p:val>
                                            <p:strVal val="#ppt_x"/>
                                          </p:val>
                                        </p:tav>
                                      </p:tavLst>
                                    </p:anim>
                                    <p:anim calcmode="lin" valueType="num">
                                      <p:cBhvr>
                                        <p:cTn id="60" dur="1000" fill="hold"/>
                                        <p:tgtEl>
                                          <p:spTgt spid="7186"/>
                                        </p:tgtEl>
                                        <p:attrNameLst>
                                          <p:attrName>ppt_y</p:attrName>
                                        </p:attrNameLst>
                                      </p:cBhvr>
                                      <p:tavLst>
                                        <p:tav tm="0">
                                          <p:val>
                                            <p:strVal val="#ppt_y+.1"/>
                                          </p:val>
                                        </p:tav>
                                        <p:tav tm="100000">
                                          <p:val>
                                            <p:strVal val="#ppt_y"/>
                                          </p:val>
                                        </p:tav>
                                      </p:tavLst>
                                    </p:anim>
                                  </p:childTnLst>
                                </p:cTn>
                              </p:par>
                              <p:par>
                                <p:cTn id="61" presetID="2" presetClass="exit" presetSubtype="4" fill="hold" nodeType="withEffect">
                                  <p:stCondLst>
                                    <p:cond delay="1500"/>
                                  </p:stCondLst>
                                  <p:childTnLst>
                                    <p:anim calcmode="lin" valueType="num">
                                      <p:cBhvr additive="base">
                                        <p:cTn id="62" dur="500"/>
                                        <p:tgtEl>
                                          <p:spTgt spid="7186"/>
                                        </p:tgtEl>
                                        <p:attrNameLst>
                                          <p:attrName>ppt_x</p:attrName>
                                        </p:attrNameLst>
                                      </p:cBhvr>
                                      <p:tavLst>
                                        <p:tav tm="0">
                                          <p:val>
                                            <p:strVal val="ppt_x"/>
                                          </p:val>
                                        </p:tav>
                                        <p:tav tm="100000">
                                          <p:val>
                                            <p:strVal val="ppt_x"/>
                                          </p:val>
                                        </p:tav>
                                      </p:tavLst>
                                    </p:anim>
                                    <p:anim calcmode="lin" valueType="num">
                                      <p:cBhvr additive="base">
                                        <p:cTn id="63" dur="500"/>
                                        <p:tgtEl>
                                          <p:spTgt spid="7186"/>
                                        </p:tgtEl>
                                        <p:attrNameLst>
                                          <p:attrName>ppt_y</p:attrName>
                                        </p:attrNameLst>
                                      </p:cBhvr>
                                      <p:tavLst>
                                        <p:tav tm="0">
                                          <p:val>
                                            <p:strVal val="ppt_y"/>
                                          </p:val>
                                        </p:tav>
                                        <p:tav tm="100000">
                                          <p:val>
                                            <p:strVal val="1+ppt_h/2"/>
                                          </p:val>
                                        </p:tav>
                                      </p:tavLst>
                                    </p:anim>
                                    <p:set>
                                      <p:cBhvr>
                                        <p:cTn id="64" dur="1" fill="hold">
                                          <p:stCondLst>
                                            <p:cond delay="499"/>
                                          </p:stCondLst>
                                        </p:cTn>
                                        <p:tgtEl>
                                          <p:spTgt spid="718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0" grpId="0" animBg="1"/>
      <p:bldP spid="7171" grpId="0" animBg="1"/>
      <p:bldP spid="7172" grpId="0" animBg="1"/>
      <p:bldP spid="7173" grpId="0" autoUpdateAnimBg="0"/>
      <p:bldP spid="7174" grpId="0" autoUpdateAnimBg="0"/>
      <p:bldP spid="7181" grpId="0" autoUpdateAnimBg="0"/>
      <p:bldP spid="7182" grpId="0" autoUpdateAnimBg="0"/>
      <p:bldP spid="7184" grpId="0" autoUpdateAnimBg="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59"/>
          <p:cNvSpPr txBox="1">
            <a:spLocks noChangeArrowheads="1"/>
          </p:cNvSpPr>
          <p:nvPr/>
        </p:nvSpPr>
        <p:spPr bwMode="auto">
          <a:xfrm>
            <a:off x="760973" y="1196752"/>
            <a:ext cx="10674816" cy="2743380"/>
          </a:xfrm>
          <a:prstGeom prst="rect">
            <a:avLst/>
          </a:prstGeom>
          <a:noFill/>
          <a:ln w="9525">
            <a:noFill/>
            <a:miter lim="800000"/>
          </a:ln>
          <a:effectLst/>
        </p:spPr>
        <p:txBody>
          <a:bodyPr wrap="square">
            <a:spAutoFit/>
          </a:bodyPr>
          <a:lstStyle/>
          <a:p>
            <a:pPr indent="612140" algn="just">
              <a:lnSpc>
                <a:spcPct val="140000"/>
              </a:lnSpc>
              <a:spcBef>
                <a:spcPts val="1000"/>
              </a:spcBef>
            </a:pPr>
            <a:r>
              <a:rPr lang="zh-CN" altLang="en-US" sz="2400" dirty="0">
                <a:solidFill>
                  <a:schemeClr val="accent2"/>
                </a:solidFill>
                <a:latin typeface="黑体" panose="02010609060101010101" pitchFamily="49" charset="-122"/>
                <a:ea typeface="黑体" panose="02010609060101010101" pitchFamily="49" charset="-122"/>
              </a:rPr>
              <a:t>（</a:t>
            </a:r>
            <a:r>
              <a:rPr lang="en-US" altLang="zh-CN" sz="2400" dirty="0">
                <a:solidFill>
                  <a:schemeClr val="accent2"/>
                </a:solidFill>
                <a:latin typeface="黑体" panose="02010609060101010101" pitchFamily="49" charset="-122"/>
                <a:ea typeface="黑体" panose="02010609060101010101" pitchFamily="49" charset="-122"/>
              </a:rPr>
              <a:t>2</a:t>
            </a:r>
            <a:r>
              <a:rPr lang="zh-CN" altLang="en-US" sz="2400" dirty="0">
                <a:solidFill>
                  <a:schemeClr val="accent2"/>
                </a:solidFill>
                <a:latin typeface="黑体" panose="02010609060101010101" pitchFamily="49" charset="-122"/>
                <a:ea typeface="黑体" panose="02010609060101010101" pitchFamily="49" charset="-122"/>
              </a:rPr>
              <a:t>）其他的展示位：“已买到宝贝”页面中的掌柜热卖，“我的收藏”页面中的掌柜热卖，“每日焦点”中的热卖排行，“已买到宝贝”中的物流详情页面。</a:t>
            </a:r>
            <a:endParaRPr lang="zh-CN" altLang="en-US" sz="2400" dirty="0">
              <a:solidFill>
                <a:schemeClr val="accent2"/>
              </a:solidFill>
              <a:latin typeface="黑体" panose="02010609060101010101" pitchFamily="49" charset="-122"/>
              <a:ea typeface="黑体" panose="02010609060101010101" pitchFamily="49" charset="-122"/>
            </a:endParaRPr>
          </a:p>
          <a:p>
            <a:pPr indent="612140" algn="just">
              <a:lnSpc>
                <a:spcPct val="140000"/>
              </a:lnSpc>
              <a:spcBef>
                <a:spcPts val="1000"/>
              </a:spcBef>
            </a:pPr>
            <a:r>
              <a:rPr lang="zh-CN" altLang="en-US" sz="2400" dirty="0">
                <a:solidFill>
                  <a:schemeClr val="accent2"/>
                </a:solidFill>
                <a:latin typeface="黑体" panose="02010609060101010101" pitchFamily="49" charset="-122"/>
                <a:ea typeface="黑体" panose="02010609060101010101" pitchFamily="49" charset="-122"/>
              </a:rPr>
              <a:t>（</a:t>
            </a:r>
            <a:r>
              <a:rPr lang="en-US" altLang="zh-CN" sz="2400" dirty="0">
                <a:solidFill>
                  <a:schemeClr val="accent2"/>
                </a:solidFill>
                <a:latin typeface="黑体" panose="02010609060101010101" pitchFamily="49" charset="-122"/>
                <a:ea typeface="黑体" panose="02010609060101010101" pitchFamily="49" charset="-122"/>
              </a:rPr>
              <a:t>3</a:t>
            </a:r>
            <a:r>
              <a:rPr lang="zh-CN" altLang="en-US" sz="2400" dirty="0">
                <a:solidFill>
                  <a:schemeClr val="accent2"/>
                </a:solidFill>
                <a:latin typeface="黑体" panose="02010609060101010101" pitchFamily="49" charset="-122"/>
                <a:ea typeface="黑体" panose="02010609060101010101" pitchFamily="49" charset="-122"/>
              </a:rPr>
              <a:t>）直通车活动展示位：淘宝网首页下方的热卖单品，各子频道下方的热卖单品等。</a:t>
            </a:r>
            <a:endParaRPr lang="zh-CN" altLang="en-US" sz="2400" dirty="0">
              <a:solidFill>
                <a:schemeClr val="accent2"/>
              </a:solidFill>
              <a:latin typeface="+mj-lt"/>
              <a:ea typeface="黑体" panose="02010609060101010101" pitchFamily="49" charset="-122"/>
            </a:endParaRPr>
          </a:p>
        </p:txBody>
      </p:sp>
      <p:pic>
        <p:nvPicPr>
          <p:cNvPr id="3" name="图片 2" descr="WYEO{}TRI(EEI1`K)VTMIZK"/>
          <p:cNvPicPr>
            <a:picLocks noChangeAspect="1"/>
          </p:cNvPicPr>
          <p:nvPr/>
        </p:nvPicPr>
        <p:blipFill>
          <a:blip r:embed="rId1"/>
          <a:stretch>
            <a:fillRect/>
          </a:stretch>
        </p:blipFill>
        <p:spPr>
          <a:xfrm>
            <a:off x="2921786" y="3645024"/>
            <a:ext cx="6353189" cy="2783492"/>
          </a:xfrm>
          <a:prstGeom prst="rect">
            <a:avLst/>
          </a:prstGeom>
          <a:effectLst>
            <a:outerShdw blurRad="50800" dist="38100" dir="5400000" algn="t" rotWithShape="0">
              <a:prstClr val="black">
                <a:alpha val="40000"/>
              </a:prstClr>
            </a:outerShdw>
          </a:effectLst>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up)">
                                      <p:cBhvr>
                                        <p:cTn id="7" dur="1000"/>
                                        <p:tgtEl>
                                          <p:spTgt spid="2">
                                            <p:txEl>
                                              <p:pRg st="0" end="0"/>
                                            </p:txEl>
                                          </p:spTgt>
                                        </p:tgtEl>
                                      </p:cBhvr>
                                    </p:animEffect>
                                  </p:childTnLst>
                                </p:cTn>
                              </p:par>
                            </p:childTnLst>
                          </p:cTn>
                        </p:par>
                        <p:par>
                          <p:cTn id="8" fill="hold">
                            <p:stCondLst>
                              <p:cond delay="1000"/>
                            </p:stCondLst>
                            <p:childTnLst>
                              <p:par>
                                <p:cTn id="9" presetID="22" presetClass="entr" presetSubtype="1" fill="hold" grpId="0" nodeType="after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animEffect transition="in" filter="wipe(up)">
                                      <p:cBhvr>
                                        <p:cTn id="11" dur="1000"/>
                                        <p:tgtEl>
                                          <p:spTgt spid="2">
                                            <p:txEl>
                                              <p:pRg st="1" end="1"/>
                                            </p:txEl>
                                          </p:spTgt>
                                        </p:tgtEl>
                                      </p:cBhvr>
                                    </p:animEffect>
                                  </p:childTnLst>
                                </p:cTn>
                              </p:par>
                            </p:childTnLst>
                          </p:cTn>
                        </p:par>
                        <p:par>
                          <p:cTn id="12" fill="hold">
                            <p:stCondLst>
                              <p:cond delay="2000"/>
                            </p:stCondLst>
                            <p:childTnLst>
                              <p:par>
                                <p:cTn id="13" presetID="10" presetClass="entr" presetSubtype="0" fill="hold" nodeType="after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Line 7"/>
          <p:cNvSpPr>
            <a:spLocks noChangeShapeType="1"/>
          </p:cNvSpPr>
          <p:nvPr/>
        </p:nvSpPr>
        <p:spPr bwMode="auto">
          <a:xfrm>
            <a:off x="5177259" y="1033463"/>
            <a:ext cx="0" cy="5792787"/>
          </a:xfrm>
          <a:prstGeom prst="line">
            <a:avLst/>
          </a:prstGeom>
          <a:noFill/>
          <a:ln w="12700">
            <a:solidFill>
              <a:srgbClr val="FFFFFF"/>
            </a:solidFill>
            <a:prstDash val="dash"/>
            <a:round/>
          </a:ln>
          <a:extLst>
            <a:ext uri="{909E8E84-426E-40DD-AFC4-6F175D3DCCD1}">
              <a14:hiddenFill xmlns:a14="http://schemas.microsoft.com/office/drawing/2010/main">
                <a:noFill/>
              </a14:hiddenFill>
            </a:ext>
          </a:extLst>
        </p:spPr>
        <p:txBody>
          <a:bodyPr/>
          <a:lstStyle/>
          <a:p>
            <a:endParaRPr lang="zh-CN" altLang="en-US"/>
          </a:p>
        </p:txBody>
      </p:sp>
      <p:sp>
        <p:nvSpPr>
          <p:cNvPr id="17411" name="Freeform 5"/>
          <p:cNvSpPr/>
          <p:nvPr/>
        </p:nvSpPr>
        <p:spPr bwMode="auto">
          <a:xfrm>
            <a:off x="3710409" y="0"/>
            <a:ext cx="1952625" cy="942975"/>
          </a:xfrm>
          <a:custGeom>
            <a:avLst/>
            <a:gdLst>
              <a:gd name="T0" fmla="*/ 1518416723 w 2511"/>
              <a:gd name="T1" fmla="*/ 0 h 1219"/>
              <a:gd name="T2" fmla="*/ 1505718050 w 2511"/>
              <a:gd name="T3" fmla="*/ 16156666 h 1219"/>
              <a:gd name="T4" fmla="*/ 815748558 w 2511"/>
              <a:gd name="T5" fmla="*/ 698335259 h 1219"/>
              <a:gd name="T6" fmla="*/ 702063947 w 2511"/>
              <a:gd name="T7" fmla="*/ 698335259 h 1219"/>
              <a:gd name="T8" fmla="*/ 12698672 w 2511"/>
              <a:gd name="T9" fmla="*/ 16156666 h 1219"/>
              <a:gd name="T10" fmla="*/ 0 w 2511"/>
              <a:gd name="T11" fmla="*/ 0 h 1219"/>
              <a:gd name="T12" fmla="*/ 1518416723 w 2511"/>
              <a:gd name="T13" fmla="*/ 0 h 121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511" h="1219">
                <a:moveTo>
                  <a:pt x="2511" y="0"/>
                </a:moveTo>
                <a:cubicBezTo>
                  <a:pt x="2505" y="10"/>
                  <a:pt x="2498" y="18"/>
                  <a:pt x="2490" y="27"/>
                </a:cubicBezTo>
                <a:lnTo>
                  <a:pt x="1349" y="1167"/>
                </a:lnTo>
                <a:cubicBezTo>
                  <a:pt x="1298" y="1219"/>
                  <a:pt x="1213" y="1219"/>
                  <a:pt x="1161" y="1167"/>
                </a:cubicBezTo>
                <a:lnTo>
                  <a:pt x="21" y="27"/>
                </a:lnTo>
                <a:cubicBezTo>
                  <a:pt x="12" y="18"/>
                  <a:pt x="6" y="10"/>
                  <a:pt x="0" y="0"/>
                </a:cubicBezTo>
                <a:lnTo>
                  <a:pt x="2511" y="0"/>
                </a:lnTo>
                <a:close/>
              </a:path>
            </a:pathLst>
          </a:custGeom>
          <a:solidFill>
            <a:schemeClr val="bg2"/>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17412" name="Freeform 6"/>
          <p:cNvSpPr/>
          <p:nvPr/>
        </p:nvSpPr>
        <p:spPr bwMode="auto">
          <a:xfrm>
            <a:off x="4088234" y="0"/>
            <a:ext cx="2174875" cy="1042988"/>
          </a:xfrm>
          <a:custGeom>
            <a:avLst/>
            <a:gdLst>
              <a:gd name="T0" fmla="*/ 1690522254 w 2798"/>
              <a:gd name="T1" fmla="*/ 0 h 1349"/>
              <a:gd name="T2" fmla="*/ 912930598 w 2798"/>
              <a:gd name="T3" fmla="*/ 769928484 h 1349"/>
              <a:gd name="T4" fmla="*/ 778196392 w 2798"/>
              <a:gd name="T5" fmla="*/ 769928484 h 1349"/>
              <a:gd name="T6" fmla="*/ 0 w 2798"/>
              <a:gd name="T7" fmla="*/ 0 h 1349"/>
              <a:gd name="T8" fmla="*/ 1690522254 w 2798"/>
              <a:gd name="T9" fmla="*/ 0 h 134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798" h="1349">
                <a:moveTo>
                  <a:pt x="2798" y="0"/>
                </a:moveTo>
                <a:lnTo>
                  <a:pt x="1511" y="1288"/>
                </a:lnTo>
                <a:cubicBezTo>
                  <a:pt x="1449" y="1349"/>
                  <a:pt x="1349" y="1349"/>
                  <a:pt x="1288" y="1288"/>
                </a:cubicBezTo>
                <a:lnTo>
                  <a:pt x="0" y="0"/>
                </a:lnTo>
                <a:lnTo>
                  <a:pt x="2798" y="0"/>
                </a:ln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17413" name="Freeform 18"/>
          <p:cNvSpPr/>
          <p:nvPr/>
        </p:nvSpPr>
        <p:spPr bwMode="auto">
          <a:xfrm>
            <a:off x="4515271" y="3394465"/>
            <a:ext cx="139700" cy="160338"/>
          </a:xfrm>
          <a:custGeom>
            <a:avLst/>
            <a:gdLst>
              <a:gd name="T0" fmla="*/ 0 w 180"/>
              <a:gd name="T1" fmla="*/ 61797518 h 207"/>
              <a:gd name="T2" fmla="*/ 54211361 w 180"/>
              <a:gd name="T3" fmla="*/ 30598997 h 207"/>
              <a:gd name="T4" fmla="*/ 108422722 w 180"/>
              <a:gd name="T5" fmla="*/ 0 h 207"/>
              <a:gd name="T6" fmla="*/ 108422722 w 180"/>
              <a:gd name="T7" fmla="*/ 61797518 h 207"/>
              <a:gd name="T8" fmla="*/ 108422722 w 180"/>
              <a:gd name="T9" fmla="*/ 124194562 h 207"/>
              <a:gd name="T10" fmla="*/ 54211361 w 180"/>
              <a:gd name="T11" fmla="*/ 92996040 h 207"/>
              <a:gd name="T12" fmla="*/ 0 w 180"/>
              <a:gd name="T13" fmla="*/ 61797518 h 20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80" h="207">
                <a:moveTo>
                  <a:pt x="0" y="103"/>
                </a:moveTo>
                <a:lnTo>
                  <a:pt x="90" y="51"/>
                </a:lnTo>
                <a:lnTo>
                  <a:pt x="180" y="0"/>
                </a:lnTo>
                <a:lnTo>
                  <a:pt x="180" y="103"/>
                </a:lnTo>
                <a:lnTo>
                  <a:pt x="180" y="207"/>
                </a:lnTo>
                <a:lnTo>
                  <a:pt x="90" y="155"/>
                </a:lnTo>
                <a:lnTo>
                  <a:pt x="0" y="103"/>
                </a:lnTo>
                <a:close/>
              </a:path>
            </a:pathLst>
          </a:custGeom>
          <a:solidFill>
            <a:schemeClr val="tx2"/>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17414" name="Rectangle 3"/>
          <p:cNvSpPr txBox="1">
            <a:spLocks noChangeArrowheads="1"/>
          </p:cNvSpPr>
          <p:nvPr/>
        </p:nvSpPr>
        <p:spPr bwMode="auto">
          <a:xfrm>
            <a:off x="4697834" y="19050"/>
            <a:ext cx="1047750" cy="601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2000">
                <a:solidFill>
                  <a:schemeClr val="accent2"/>
                </a:solidFill>
                <a:latin typeface="Arial" panose="020B0604020202020204" pitchFamily="34" charset="0"/>
                <a:ea typeface="微软雅黑" panose="020B0503020204020204" pitchFamily="34" charset="-122"/>
              </a:defRPr>
            </a:lvl1pPr>
            <a:lvl2pPr marL="742950" indent="-285750">
              <a:spcBef>
                <a:spcPct val="20000"/>
              </a:spcBef>
              <a:buChar char="–"/>
              <a:defRPr sz="2000">
                <a:solidFill>
                  <a:schemeClr val="accent2"/>
                </a:solidFill>
                <a:latin typeface="Arial" panose="020B0604020202020204" pitchFamily="34" charset="0"/>
                <a:ea typeface="仿宋_GB2312" panose="02010609030101010101" pitchFamily="1"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lgn="dist" eaLnBrk="1" hangingPunct="1">
              <a:spcBef>
                <a:spcPct val="0"/>
              </a:spcBef>
              <a:buFontTx/>
              <a:buNone/>
            </a:pPr>
            <a:r>
              <a:rPr lang="zh-CN" altLang="en-US" sz="2400" dirty="0">
                <a:solidFill>
                  <a:srgbClr val="FFFFFF"/>
                </a:solidFill>
                <a:latin typeface="方正大黑简体" panose="03000509000000000000" pitchFamily="65" charset="-122"/>
                <a:ea typeface="方正大黑简体" panose="03000509000000000000" pitchFamily="65" charset="-122"/>
              </a:rPr>
              <a:t>目录</a:t>
            </a:r>
            <a:endParaRPr lang="zh-CN" altLang="en-US" sz="2400" dirty="0">
              <a:solidFill>
                <a:srgbClr val="FFFFFF"/>
              </a:solidFill>
              <a:latin typeface="方正大黑简体" panose="03000509000000000000" pitchFamily="65" charset="-122"/>
              <a:ea typeface="方正大黑简体" panose="03000509000000000000" pitchFamily="65" charset="-122"/>
            </a:endParaRPr>
          </a:p>
        </p:txBody>
      </p:sp>
      <p:sp>
        <p:nvSpPr>
          <p:cNvPr id="17415" name="Text Box 5"/>
          <p:cNvSpPr txBox="1">
            <a:spLocks noChangeArrowheads="1"/>
          </p:cNvSpPr>
          <p:nvPr/>
        </p:nvSpPr>
        <p:spPr bwMode="auto">
          <a:xfrm>
            <a:off x="4645446" y="457200"/>
            <a:ext cx="1154113" cy="3079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a:spcBef>
                <a:spcPct val="20000"/>
              </a:spcBef>
              <a:buChar char="•"/>
              <a:defRPr sz="2000">
                <a:solidFill>
                  <a:schemeClr val="accent2"/>
                </a:solidFill>
                <a:latin typeface="Arial" panose="020B0604020202020204" pitchFamily="34" charset="0"/>
                <a:ea typeface="微软雅黑" panose="020B0503020204020204" pitchFamily="34" charset="-122"/>
              </a:defRPr>
            </a:lvl1pPr>
            <a:lvl2pPr marL="742950" indent="-285750">
              <a:spcBef>
                <a:spcPct val="20000"/>
              </a:spcBef>
              <a:buChar char="–"/>
              <a:defRPr sz="2000">
                <a:solidFill>
                  <a:schemeClr val="accent2"/>
                </a:solidFill>
                <a:latin typeface="Arial" panose="020B0604020202020204" pitchFamily="34" charset="0"/>
                <a:ea typeface="仿宋_GB2312" panose="02010609030101010101" pitchFamily="1"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lgn="ctr" eaLnBrk="1" hangingPunct="1">
              <a:spcBef>
                <a:spcPct val="0"/>
              </a:spcBef>
              <a:buNone/>
            </a:pPr>
            <a:r>
              <a:rPr lang="en-US" altLang="zh-CN" sz="1400" dirty="0">
                <a:solidFill>
                  <a:srgbClr val="FFFFFF"/>
                </a:solidFill>
                <a:latin typeface="+mn-lt"/>
              </a:rPr>
              <a:t>C</a:t>
            </a:r>
            <a:r>
              <a:rPr lang="zh-CN" altLang="en-US" sz="1400" dirty="0">
                <a:solidFill>
                  <a:srgbClr val="FFFFFF"/>
                </a:solidFill>
                <a:latin typeface="+mn-lt"/>
              </a:rPr>
              <a:t>ontents</a:t>
            </a:r>
            <a:endParaRPr lang="zh-CN" altLang="en-US" sz="1400" dirty="0">
              <a:solidFill>
                <a:srgbClr val="FFFFFF"/>
              </a:solidFill>
              <a:latin typeface="+mn-lt"/>
            </a:endParaRPr>
          </a:p>
        </p:txBody>
      </p:sp>
      <p:grpSp>
        <p:nvGrpSpPr>
          <p:cNvPr id="17416" name="Group 21"/>
          <p:cNvGrpSpPr/>
          <p:nvPr/>
        </p:nvGrpSpPr>
        <p:grpSpPr bwMode="auto">
          <a:xfrm>
            <a:off x="0" y="6715125"/>
            <a:ext cx="12196763" cy="142875"/>
            <a:chOff x="0" y="0"/>
            <a:chExt cx="7634" cy="89"/>
          </a:xfrm>
        </p:grpSpPr>
        <p:sp>
          <p:nvSpPr>
            <p:cNvPr id="17445" name="Rectangle 22"/>
            <p:cNvSpPr>
              <a:spLocks noChangeArrowheads="1"/>
            </p:cNvSpPr>
            <p:nvPr/>
          </p:nvSpPr>
          <p:spPr bwMode="auto">
            <a:xfrm>
              <a:off x="0" y="0"/>
              <a:ext cx="1527" cy="89"/>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000">
                  <a:solidFill>
                    <a:schemeClr val="accent2"/>
                  </a:solidFill>
                  <a:latin typeface="Arial" panose="020B0604020202020204" pitchFamily="34" charset="0"/>
                  <a:ea typeface="微软雅黑" panose="020B0503020204020204" pitchFamily="34" charset="-122"/>
                </a:defRPr>
              </a:lvl1pPr>
              <a:lvl2pPr marL="742950" indent="-285750">
                <a:spcBef>
                  <a:spcPct val="20000"/>
                </a:spcBef>
                <a:buChar char="–"/>
                <a:defRPr sz="2000">
                  <a:solidFill>
                    <a:schemeClr val="accent2"/>
                  </a:solidFill>
                  <a:latin typeface="Arial" panose="020B0604020202020204" pitchFamily="34" charset="0"/>
                  <a:ea typeface="仿宋_GB2312" panose="02010609030101010101" pitchFamily="1"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FontTx/>
                <a:buNone/>
              </a:pPr>
              <a:endParaRPr lang="zh-CN" altLang="en-US" sz="1800">
                <a:solidFill>
                  <a:srgbClr val="007DA7"/>
                </a:solidFill>
                <a:ea typeface="宋体" panose="02010600030101010101" pitchFamily="2" charset="-122"/>
              </a:endParaRPr>
            </a:p>
          </p:txBody>
        </p:sp>
        <p:sp>
          <p:nvSpPr>
            <p:cNvPr id="17446" name="Rectangle 23"/>
            <p:cNvSpPr>
              <a:spLocks noChangeArrowheads="1"/>
            </p:cNvSpPr>
            <p:nvPr/>
          </p:nvSpPr>
          <p:spPr bwMode="auto">
            <a:xfrm>
              <a:off x="1527" y="0"/>
              <a:ext cx="1527" cy="89"/>
            </a:xfrm>
            <a:prstGeom prst="rect">
              <a:avLst/>
            </a:prstGeom>
            <a:solidFill>
              <a:srgbClr val="B7D72E"/>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000">
                  <a:solidFill>
                    <a:schemeClr val="accent2"/>
                  </a:solidFill>
                  <a:latin typeface="Arial" panose="020B0604020202020204" pitchFamily="34" charset="0"/>
                  <a:ea typeface="微软雅黑" panose="020B0503020204020204" pitchFamily="34" charset="-122"/>
                </a:defRPr>
              </a:lvl1pPr>
              <a:lvl2pPr marL="742950" indent="-285750">
                <a:spcBef>
                  <a:spcPct val="20000"/>
                </a:spcBef>
                <a:buChar char="–"/>
                <a:defRPr sz="2000">
                  <a:solidFill>
                    <a:schemeClr val="accent2"/>
                  </a:solidFill>
                  <a:latin typeface="Arial" panose="020B0604020202020204" pitchFamily="34" charset="0"/>
                  <a:ea typeface="仿宋_GB2312" panose="02010609030101010101" pitchFamily="1"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FontTx/>
                <a:buNone/>
              </a:pPr>
              <a:endParaRPr lang="zh-CN" altLang="en-US" sz="1800">
                <a:solidFill>
                  <a:srgbClr val="007DA7"/>
                </a:solidFill>
                <a:ea typeface="宋体" panose="02010600030101010101" pitchFamily="2" charset="-122"/>
              </a:endParaRPr>
            </a:p>
          </p:txBody>
        </p:sp>
        <p:sp>
          <p:nvSpPr>
            <p:cNvPr id="2" name="Rectangle 24"/>
            <p:cNvSpPr>
              <a:spLocks noChangeArrowheads="1"/>
            </p:cNvSpPr>
            <p:nvPr/>
          </p:nvSpPr>
          <p:spPr bwMode="auto">
            <a:xfrm>
              <a:off x="3054" y="0"/>
              <a:ext cx="1526" cy="89"/>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000">
                  <a:solidFill>
                    <a:schemeClr val="accent2"/>
                  </a:solidFill>
                  <a:latin typeface="Arial" panose="020B0604020202020204" pitchFamily="34" charset="0"/>
                  <a:ea typeface="微软雅黑" panose="020B0503020204020204" pitchFamily="34" charset="-122"/>
                </a:defRPr>
              </a:lvl1pPr>
              <a:lvl2pPr marL="742950" indent="-285750">
                <a:spcBef>
                  <a:spcPct val="20000"/>
                </a:spcBef>
                <a:buChar char="–"/>
                <a:defRPr sz="2000">
                  <a:solidFill>
                    <a:schemeClr val="accent2"/>
                  </a:solidFill>
                  <a:latin typeface="Arial" panose="020B0604020202020204" pitchFamily="34" charset="0"/>
                  <a:ea typeface="仿宋_GB2312" panose="02010609030101010101" pitchFamily="1"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FontTx/>
                <a:buNone/>
              </a:pPr>
              <a:endParaRPr lang="zh-CN" altLang="en-US" sz="1800">
                <a:solidFill>
                  <a:srgbClr val="007DA7"/>
                </a:solidFill>
                <a:ea typeface="宋体" panose="02010600030101010101" pitchFamily="2" charset="-122"/>
              </a:endParaRPr>
            </a:p>
          </p:txBody>
        </p:sp>
        <p:sp>
          <p:nvSpPr>
            <p:cNvPr id="17448" name="Rectangle 25"/>
            <p:cNvSpPr>
              <a:spLocks noChangeArrowheads="1"/>
            </p:cNvSpPr>
            <p:nvPr/>
          </p:nvSpPr>
          <p:spPr bwMode="auto">
            <a:xfrm>
              <a:off x="4580" y="0"/>
              <a:ext cx="1527" cy="89"/>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000">
                  <a:solidFill>
                    <a:schemeClr val="accent2"/>
                  </a:solidFill>
                  <a:latin typeface="Arial" panose="020B0604020202020204" pitchFamily="34" charset="0"/>
                  <a:ea typeface="微软雅黑" panose="020B0503020204020204" pitchFamily="34" charset="-122"/>
                </a:defRPr>
              </a:lvl1pPr>
              <a:lvl2pPr marL="742950" indent="-285750">
                <a:spcBef>
                  <a:spcPct val="20000"/>
                </a:spcBef>
                <a:buChar char="–"/>
                <a:defRPr sz="2000">
                  <a:solidFill>
                    <a:schemeClr val="accent2"/>
                  </a:solidFill>
                  <a:latin typeface="Arial" panose="020B0604020202020204" pitchFamily="34" charset="0"/>
                  <a:ea typeface="仿宋_GB2312" panose="02010609030101010101" pitchFamily="1"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FontTx/>
                <a:buNone/>
              </a:pPr>
              <a:endParaRPr lang="zh-CN" altLang="en-US" sz="1800">
                <a:solidFill>
                  <a:srgbClr val="007DA7"/>
                </a:solidFill>
                <a:ea typeface="宋体" panose="02010600030101010101" pitchFamily="2" charset="-122"/>
              </a:endParaRPr>
            </a:p>
          </p:txBody>
        </p:sp>
        <p:sp>
          <p:nvSpPr>
            <p:cNvPr id="17449" name="Rectangle 26"/>
            <p:cNvSpPr>
              <a:spLocks noChangeArrowheads="1"/>
            </p:cNvSpPr>
            <p:nvPr/>
          </p:nvSpPr>
          <p:spPr bwMode="auto">
            <a:xfrm>
              <a:off x="6107" y="0"/>
              <a:ext cx="1527" cy="89"/>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000">
                  <a:solidFill>
                    <a:schemeClr val="accent2"/>
                  </a:solidFill>
                  <a:latin typeface="Arial" panose="020B0604020202020204" pitchFamily="34" charset="0"/>
                  <a:ea typeface="微软雅黑" panose="020B0503020204020204" pitchFamily="34" charset="-122"/>
                </a:defRPr>
              </a:lvl1pPr>
              <a:lvl2pPr marL="742950" indent="-285750">
                <a:spcBef>
                  <a:spcPct val="20000"/>
                </a:spcBef>
                <a:buChar char="–"/>
                <a:defRPr sz="2000">
                  <a:solidFill>
                    <a:schemeClr val="accent2"/>
                  </a:solidFill>
                  <a:latin typeface="Arial" panose="020B0604020202020204" pitchFamily="34" charset="0"/>
                  <a:ea typeface="仿宋_GB2312" panose="02010609030101010101" pitchFamily="1"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FontTx/>
                <a:buNone/>
              </a:pPr>
              <a:endParaRPr lang="zh-CN" altLang="en-US" sz="1800">
                <a:solidFill>
                  <a:srgbClr val="007DA7"/>
                </a:solidFill>
                <a:ea typeface="宋体" panose="02010600030101010101" pitchFamily="2" charset="-122"/>
              </a:endParaRPr>
            </a:p>
          </p:txBody>
        </p:sp>
      </p:grpSp>
      <p:cxnSp>
        <p:nvCxnSpPr>
          <p:cNvPr id="17422" name="直接连接符 35"/>
          <p:cNvCxnSpPr>
            <a:cxnSpLocks noChangeShapeType="1"/>
          </p:cNvCxnSpPr>
          <p:nvPr/>
        </p:nvCxnSpPr>
        <p:spPr bwMode="auto">
          <a:xfrm flipV="1">
            <a:off x="4434309" y="3137632"/>
            <a:ext cx="0" cy="1731528"/>
          </a:xfrm>
          <a:prstGeom prst="line">
            <a:avLst/>
          </a:prstGeom>
          <a:noFill/>
          <a:ln w="9525">
            <a:solidFill>
              <a:schemeClr val="tx2"/>
            </a:solidFill>
            <a:round/>
            <a:headEnd type="oval" w="med" len="me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6" name="组合 60"/>
          <p:cNvGrpSpPr/>
          <p:nvPr/>
        </p:nvGrpSpPr>
        <p:grpSpPr bwMode="auto">
          <a:xfrm>
            <a:off x="4883571" y="5058000"/>
            <a:ext cx="584200" cy="557212"/>
            <a:chOff x="0" y="0"/>
            <a:chExt cx="650875" cy="620712"/>
          </a:xfrm>
        </p:grpSpPr>
        <p:sp>
          <p:nvSpPr>
            <p:cNvPr id="17441" name="Oval 11"/>
            <p:cNvSpPr>
              <a:spLocks noChangeArrowheads="1"/>
            </p:cNvSpPr>
            <p:nvPr/>
          </p:nvSpPr>
          <p:spPr bwMode="auto">
            <a:xfrm>
              <a:off x="0" y="0"/>
              <a:ext cx="650875" cy="620712"/>
            </a:xfrm>
            <a:prstGeom prst="ellipse">
              <a:avLst/>
            </a:pr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a:lstStyle>
              <a:lvl1pPr>
                <a:spcBef>
                  <a:spcPct val="20000"/>
                </a:spcBef>
                <a:buChar char="•"/>
                <a:defRPr sz="2000">
                  <a:solidFill>
                    <a:schemeClr val="accent2"/>
                  </a:solidFill>
                  <a:latin typeface="Arial" panose="020B0604020202020204" pitchFamily="34" charset="0"/>
                  <a:ea typeface="微软雅黑" panose="020B0503020204020204" pitchFamily="34" charset="-122"/>
                </a:defRPr>
              </a:lvl1pPr>
              <a:lvl2pPr marL="742950" indent="-285750">
                <a:spcBef>
                  <a:spcPct val="20000"/>
                </a:spcBef>
                <a:buChar char="–"/>
                <a:defRPr sz="2000">
                  <a:solidFill>
                    <a:schemeClr val="accent2"/>
                  </a:solidFill>
                  <a:latin typeface="Arial" panose="020B0604020202020204" pitchFamily="34" charset="0"/>
                  <a:ea typeface="仿宋_GB2312" panose="02010609030101010101" pitchFamily="1"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FontTx/>
                <a:buNone/>
              </a:pPr>
              <a:endParaRPr lang="zh-CN" altLang="en-US" sz="1800">
                <a:solidFill>
                  <a:srgbClr val="007DA7"/>
                </a:solidFill>
                <a:ea typeface="宋体" panose="02010600030101010101" pitchFamily="2" charset="-122"/>
              </a:endParaRPr>
            </a:p>
          </p:txBody>
        </p:sp>
        <p:sp>
          <p:nvSpPr>
            <p:cNvPr id="17442" name="Freeform 12"/>
            <p:cNvSpPr>
              <a:spLocks noEditPoints="1"/>
            </p:cNvSpPr>
            <p:nvPr/>
          </p:nvSpPr>
          <p:spPr bwMode="auto">
            <a:xfrm>
              <a:off x="98425" y="88900"/>
              <a:ext cx="469900" cy="425450"/>
            </a:xfrm>
            <a:custGeom>
              <a:avLst/>
              <a:gdLst>
                <a:gd name="T0" fmla="*/ 160731222 w 573"/>
                <a:gd name="T1" fmla="*/ 301044517 h 545"/>
                <a:gd name="T2" fmla="*/ 160731222 w 573"/>
                <a:gd name="T3" fmla="*/ 316279530 h 545"/>
                <a:gd name="T4" fmla="*/ 233362345 w 573"/>
                <a:gd name="T5" fmla="*/ 308357573 h 545"/>
                <a:gd name="T6" fmla="*/ 224619581 w 573"/>
                <a:gd name="T7" fmla="*/ 277277865 h 545"/>
                <a:gd name="T8" fmla="*/ 160731222 w 573"/>
                <a:gd name="T9" fmla="*/ 277277865 h 545"/>
                <a:gd name="T10" fmla="*/ 160731222 w 573"/>
                <a:gd name="T11" fmla="*/ 292512878 h 545"/>
                <a:gd name="T12" fmla="*/ 233362345 w 573"/>
                <a:gd name="T13" fmla="*/ 285200603 h 545"/>
                <a:gd name="T14" fmla="*/ 192339173 w 573"/>
                <a:gd name="T15" fmla="*/ 332124225 h 545"/>
                <a:gd name="T16" fmla="*/ 220584837 w 573"/>
                <a:gd name="T17" fmla="*/ 322982905 h 545"/>
                <a:gd name="T18" fmla="*/ 192339173 w 573"/>
                <a:gd name="T19" fmla="*/ 332124225 h 545"/>
                <a:gd name="T20" fmla="*/ 193684087 w 573"/>
                <a:gd name="T21" fmla="*/ 88972914 h 545"/>
                <a:gd name="T22" fmla="*/ 102894979 w 573"/>
                <a:gd name="T23" fmla="*/ 165757662 h 545"/>
                <a:gd name="T24" fmla="*/ 156695659 w 573"/>
                <a:gd name="T25" fmla="*/ 268746226 h 545"/>
                <a:gd name="T26" fmla="*/ 193684087 w 573"/>
                <a:gd name="T27" fmla="*/ 271184172 h 545"/>
                <a:gd name="T28" fmla="*/ 238742823 w 573"/>
                <a:gd name="T29" fmla="*/ 246198157 h 545"/>
                <a:gd name="T30" fmla="*/ 193684087 w 573"/>
                <a:gd name="T31" fmla="*/ 88972914 h 545"/>
                <a:gd name="T32" fmla="*/ 75994229 w 573"/>
                <a:gd name="T33" fmla="*/ 179773312 h 545"/>
                <a:gd name="T34" fmla="*/ 14795699 w 573"/>
                <a:gd name="T35" fmla="*/ 168804508 h 545"/>
                <a:gd name="T36" fmla="*/ 14795699 w 573"/>
                <a:gd name="T37" fmla="*/ 190742896 h 545"/>
                <a:gd name="T38" fmla="*/ 75994229 w 573"/>
                <a:gd name="T39" fmla="*/ 179773312 h 545"/>
                <a:gd name="T40" fmla="*/ 370555103 w 573"/>
                <a:gd name="T41" fmla="*/ 168804508 h 545"/>
                <a:gd name="T42" fmla="*/ 309356574 w 573"/>
                <a:gd name="T43" fmla="*/ 179773312 h 545"/>
                <a:gd name="T44" fmla="*/ 370555103 w 573"/>
                <a:gd name="T45" fmla="*/ 190742896 h 545"/>
                <a:gd name="T46" fmla="*/ 370555103 w 573"/>
                <a:gd name="T47" fmla="*/ 168804508 h 545"/>
                <a:gd name="T48" fmla="*/ 294561694 w 573"/>
                <a:gd name="T49" fmla="*/ 101161081 h 545"/>
                <a:gd name="T50" fmla="*/ 329531931 w 573"/>
                <a:gd name="T51" fmla="*/ 54236678 h 545"/>
                <a:gd name="T52" fmla="*/ 277748623 w 573"/>
                <a:gd name="T53" fmla="*/ 85926068 h 545"/>
                <a:gd name="T54" fmla="*/ 294561694 w 573"/>
                <a:gd name="T55" fmla="*/ 101161081 h 545"/>
                <a:gd name="T56" fmla="*/ 191666716 w 573"/>
                <a:gd name="T57" fmla="*/ 68862791 h 545"/>
                <a:gd name="T58" fmla="*/ 203771766 w 573"/>
                <a:gd name="T59" fmla="*/ 13406749 h 545"/>
                <a:gd name="T60" fmla="*/ 179561665 w 573"/>
                <a:gd name="T61" fmla="*/ 13406749 h 545"/>
                <a:gd name="T62" fmla="*/ 191666716 w 573"/>
                <a:gd name="T63" fmla="*/ 68862791 h 545"/>
                <a:gd name="T64" fmla="*/ 86754365 w 573"/>
                <a:gd name="T65" fmla="*/ 96894871 h 545"/>
                <a:gd name="T66" fmla="*/ 103567436 w 573"/>
                <a:gd name="T67" fmla="*/ 81659858 h 545"/>
                <a:gd name="T68" fmla="*/ 51783308 w 573"/>
                <a:gd name="T69" fmla="*/ 49971249 h 545"/>
                <a:gd name="T70" fmla="*/ 86754365 w 573"/>
                <a:gd name="T71" fmla="*/ 96894871 h 545"/>
                <a:gd name="T72" fmla="*/ 90789108 w 573"/>
                <a:gd name="T73" fmla="*/ 258386324 h 545"/>
                <a:gd name="T74" fmla="*/ 55818872 w 573"/>
                <a:gd name="T75" fmla="*/ 304701045 h 545"/>
                <a:gd name="T76" fmla="*/ 107602180 w 573"/>
                <a:gd name="T77" fmla="*/ 273621337 h 545"/>
                <a:gd name="T78" fmla="*/ 90789108 w 573"/>
                <a:gd name="T79" fmla="*/ 258386324 h 545"/>
                <a:gd name="T80" fmla="*/ 298596438 w 573"/>
                <a:gd name="T81" fmla="*/ 262652533 h 545"/>
                <a:gd name="T82" fmla="*/ 281783367 w 573"/>
                <a:gd name="T83" fmla="*/ 277887547 h 545"/>
                <a:gd name="T84" fmla="*/ 333567495 w 573"/>
                <a:gd name="T85" fmla="*/ 309576155 h 545"/>
                <a:gd name="T86" fmla="*/ 298596438 w 573"/>
                <a:gd name="T87" fmla="*/ 262652533 h 545"/>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573" h="545">
                  <a:moveTo>
                    <a:pt x="334" y="494"/>
                  </a:moveTo>
                  <a:lnTo>
                    <a:pt x="239" y="494"/>
                  </a:lnTo>
                  <a:cubicBezTo>
                    <a:pt x="232" y="494"/>
                    <a:pt x="226" y="499"/>
                    <a:pt x="226" y="506"/>
                  </a:cubicBezTo>
                  <a:cubicBezTo>
                    <a:pt x="226" y="513"/>
                    <a:pt x="232" y="519"/>
                    <a:pt x="239" y="519"/>
                  </a:cubicBezTo>
                  <a:lnTo>
                    <a:pt x="334" y="519"/>
                  </a:lnTo>
                  <a:cubicBezTo>
                    <a:pt x="341" y="519"/>
                    <a:pt x="347" y="513"/>
                    <a:pt x="347" y="506"/>
                  </a:cubicBezTo>
                  <a:cubicBezTo>
                    <a:pt x="347" y="499"/>
                    <a:pt x="341" y="494"/>
                    <a:pt x="334" y="494"/>
                  </a:cubicBezTo>
                  <a:close/>
                  <a:moveTo>
                    <a:pt x="334" y="455"/>
                  </a:moveTo>
                  <a:lnTo>
                    <a:pt x="334" y="455"/>
                  </a:lnTo>
                  <a:lnTo>
                    <a:pt x="239" y="455"/>
                  </a:lnTo>
                  <a:cubicBezTo>
                    <a:pt x="232" y="455"/>
                    <a:pt x="226" y="461"/>
                    <a:pt x="226" y="468"/>
                  </a:cubicBezTo>
                  <a:cubicBezTo>
                    <a:pt x="226" y="475"/>
                    <a:pt x="232" y="480"/>
                    <a:pt x="239" y="480"/>
                  </a:cubicBezTo>
                  <a:lnTo>
                    <a:pt x="334" y="480"/>
                  </a:lnTo>
                  <a:cubicBezTo>
                    <a:pt x="341" y="480"/>
                    <a:pt x="347" y="475"/>
                    <a:pt x="347" y="468"/>
                  </a:cubicBezTo>
                  <a:cubicBezTo>
                    <a:pt x="347" y="461"/>
                    <a:pt x="341" y="455"/>
                    <a:pt x="334" y="455"/>
                  </a:cubicBezTo>
                  <a:close/>
                  <a:moveTo>
                    <a:pt x="286" y="545"/>
                  </a:moveTo>
                  <a:lnTo>
                    <a:pt x="286" y="545"/>
                  </a:lnTo>
                  <a:lnTo>
                    <a:pt x="328" y="530"/>
                  </a:lnTo>
                  <a:lnTo>
                    <a:pt x="245" y="530"/>
                  </a:lnTo>
                  <a:lnTo>
                    <a:pt x="286" y="545"/>
                  </a:lnTo>
                  <a:close/>
                  <a:moveTo>
                    <a:pt x="288" y="146"/>
                  </a:moveTo>
                  <a:lnTo>
                    <a:pt x="288" y="146"/>
                  </a:lnTo>
                  <a:lnTo>
                    <a:pt x="285" y="146"/>
                  </a:lnTo>
                  <a:cubicBezTo>
                    <a:pt x="215" y="146"/>
                    <a:pt x="153" y="203"/>
                    <a:pt x="153" y="272"/>
                  </a:cubicBezTo>
                  <a:cubicBezTo>
                    <a:pt x="153" y="342"/>
                    <a:pt x="211" y="382"/>
                    <a:pt x="217" y="404"/>
                  </a:cubicBezTo>
                  <a:cubicBezTo>
                    <a:pt x="223" y="425"/>
                    <a:pt x="217" y="436"/>
                    <a:pt x="233" y="441"/>
                  </a:cubicBezTo>
                  <a:cubicBezTo>
                    <a:pt x="249" y="446"/>
                    <a:pt x="285" y="445"/>
                    <a:pt x="285" y="445"/>
                  </a:cubicBezTo>
                  <a:lnTo>
                    <a:pt x="288" y="445"/>
                  </a:lnTo>
                  <a:cubicBezTo>
                    <a:pt x="288" y="445"/>
                    <a:pt x="324" y="446"/>
                    <a:pt x="340" y="441"/>
                  </a:cubicBezTo>
                  <a:cubicBezTo>
                    <a:pt x="355" y="436"/>
                    <a:pt x="349" y="425"/>
                    <a:pt x="355" y="404"/>
                  </a:cubicBezTo>
                  <a:cubicBezTo>
                    <a:pt x="361" y="382"/>
                    <a:pt x="420" y="342"/>
                    <a:pt x="420" y="272"/>
                  </a:cubicBezTo>
                  <a:cubicBezTo>
                    <a:pt x="420" y="203"/>
                    <a:pt x="358" y="146"/>
                    <a:pt x="288" y="146"/>
                  </a:cubicBezTo>
                  <a:close/>
                  <a:moveTo>
                    <a:pt x="113" y="295"/>
                  </a:moveTo>
                  <a:lnTo>
                    <a:pt x="113" y="295"/>
                  </a:lnTo>
                  <a:cubicBezTo>
                    <a:pt x="113" y="285"/>
                    <a:pt x="103" y="277"/>
                    <a:pt x="91" y="277"/>
                  </a:cubicBezTo>
                  <a:lnTo>
                    <a:pt x="22" y="277"/>
                  </a:lnTo>
                  <a:cubicBezTo>
                    <a:pt x="10" y="277"/>
                    <a:pt x="0" y="285"/>
                    <a:pt x="0" y="295"/>
                  </a:cubicBezTo>
                  <a:cubicBezTo>
                    <a:pt x="0" y="305"/>
                    <a:pt x="10" y="313"/>
                    <a:pt x="22" y="313"/>
                  </a:cubicBezTo>
                  <a:lnTo>
                    <a:pt x="91" y="313"/>
                  </a:lnTo>
                  <a:cubicBezTo>
                    <a:pt x="103" y="313"/>
                    <a:pt x="113" y="305"/>
                    <a:pt x="113" y="295"/>
                  </a:cubicBezTo>
                  <a:close/>
                  <a:moveTo>
                    <a:pt x="551" y="277"/>
                  </a:moveTo>
                  <a:lnTo>
                    <a:pt x="551" y="277"/>
                  </a:lnTo>
                  <a:lnTo>
                    <a:pt x="482" y="277"/>
                  </a:lnTo>
                  <a:cubicBezTo>
                    <a:pt x="470" y="277"/>
                    <a:pt x="460" y="285"/>
                    <a:pt x="460" y="295"/>
                  </a:cubicBezTo>
                  <a:cubicBezTo>
                    <a:pt x="460" y="305"/>
                    <a:pt x="470" y="313"/>
                    <a:pt x="482" y="313"/>
                  </a:cubicBezTo>
                  <a:lnTo>
                    <a:pt x="551" y="313"/>
                  </a:lnTo>
                  <a:cubicBezTo>
                    <a:pt x="563" y="313"/>
                    <a:pt x="573" y="305"/>
                    <a:pt x="573" y="295"/>
                  </a:cubicBezTo>
                  <a:cubicBezTo>
                    <a:pt x="573" y="285"/>
                    <a:pt x="563" y="277"/>
                    <a:pt x="551" y="277"/>
                  </a:cubicBezTo>
                  <a:close/>
                  <a:moveTo>
                    <a:pt x="438" y="166"/>
                  </a:moveTo>
                  <a:lnTo>
                    <a:pt x="438" y="166"/>
                  </a:lnTo>
                  <a:lnTo>
                    <a:pt x="487" y="117"/>
                  </a:lnTo>
                  <a:cubicBezTo>
                    <a:pt x="495" y="109"/>
                    <a:pt x="497" y="96"/>
                    <a:pt x="490" y="89"/>
                  </a:cubicBezTo>
                  <a:cubicBezTo>
                    <a:pt x="483" y="82"/>
                    <a:pt x="470" y="84"/>
                    <a:pt x="462" y="92"/>
                  </a:cubicBezTo>
                  <a:lnTo>
                    <a:pt x="413" y="141"/>
                  </a:lnTo>
                  <a:cubicBezTo>
                    <a:pt x="405" y="149"/>
                    <a:pt x="403" y="162"/>
                    <a:pt x="410" y="169"/>
                  </a:cubicBezTo>
                  <a:cubicBezTo>
                    <a:pt x="417" y="176"/>
                    <a:pt x="430" y="175"/>
                    <a:pt x="438" y="166"/>
                  </a:cubicBezTo>
                  <a:close/>
                  <a:moveTo>
                    <a:pt x="285" y="113"/>
                  </a:moveTo>
                  <a:lnTo>
                    <a:pt x="285" y="113"/>
                  </a:lnTo>
                  <a:cubicBezTo>
                    <a:pt x="295" y="113"/>
                    <a:pt x="303" y="103"/>
                    <a:pt x="303" y="91"/>
                  </a:cubicBezTo>
                  <a:lnTo>
                    <a:pt x="303" y="22"/>
                  </a:lnTo>
                  <a:cubicBezTo>
                    <a:pt x="303" y="10"/>
                    <a:pt x="295" y="0"/>
                    <a:pt x="285" y="0"/>
                  </a:cubicBezTo>
                  <a:cubicBezTo>
                    <a:pt x="275" y="0"/>
                    <a:pt x="267" y="10"/>
                    <a:pt x="267" y="22"/>
                  </a:cubicBezTo>
                  <a:lnTo>
                    <a:pt x="267" y="91"/>
                  </a:lnTo>
                  <a:cubicBezTo>
                    <a:pt x="267" y="103"/>
                    <a:pt x="275" y="113"/>
                    <a:pt x="285" y="113"/>
                  </a:cubicBezTo>
                  <a:close/>
                  <a:moveTo>
                    <a:pt x="129" y="159"/>
                  </a:moveTo>
                  <a:lnTo>
                    <a:pt x="129" y="159"/>
                  </a:lnTo>
                  <a:cubicBezTo>
                    <a:pt x="137" y="168"/>
                    <a:pt x="150" y="169"/>
                    <a:pt x="157" y="162"/>
                  </a:cubicBezTo>
                  <a:cubicBezTo>
                    <a:pt x="164" y="155"/>
                    <a:pt x="162" y="142"/>
                    <a:pt x="154" y="134"/>
                  </a:cubicBezTo>
                  <a:lnTo>
                    <a:pt x="105" y="85"/>
                  </a:lnTo>
                  <a:cubicBezTo>
                    <a:pt x="97" y="77"/>
                    <a:pt x="84" y="75"/>
                    <a:pt x="77" y="82"/>
                  </a:cubicBezTo>
                  <a:cubicBezTo>
                    <a:pt x="70" y="89"/>
                    <a:pt x="71" y="102"/>
                    <a:pt x="80" y="110"/>
                  </a:cubicBezTo>
                  <a:lnTo>
                    <a:pt x="129" y="159"/>
                  </a:lnTo>
                  <a:close/>
                  <a:moveTo>
                    <a:pt x="135" y="424"/>
                  </a:moveTo>
                  <a:lnTo>
                    <a:pt x="135" y="424"/>
                  </a:lnTo>
                  <a:lnTo>
                    <a:pt x="86" y="472"/>
                  </a:lnTo>
                  <a:cubicBezTo>
                    <a:pt x="77" y="481"/>
                    <a:pt x="76" y="493"/>
                    <a:pt x="83" y="500"/>
                  </a:cubicBezTo>
                  <a:cubicBezTo>
                    <a:pt x="90" y="507"/>
                    <a:pt x="103" y="506"/>
                    <a:pt x="111" y="498"/>
                  </a:cubicBezTo>
                  <a:lnTo>
                    <a:pt x="160" y="449"/>
                  </a:lnTo>
                  <a:cubicBezTo>
                    <a:pt x="168" y="440"/>
                    <a:pt x="169" y="428"/>
                    <a:pt x="163" y="421"/>
                  </a:cubicBezTo>
                  <a:cubicBezTo>
                    <a:pt x="156" y="414"/>
                    <a:pt x="143" y="415"/>
                    <a:pt x="135" y="424"/>
                  </a:cubicBezTo>
                  <a:close/>
                  <a:moveTo>
                    <a:pt x="444" y="431"/>
                  </a:moveTo>
                  <a:lnTo>
                    <a:pt x="444" y="431"/>
                  </a:lnTo>
                  <a:cubicBezTo>
                    <a:pt x="436" y="422"/>
                    <a:pt x="423" y="421"/>
                    <a:pt x="416" y="428"/>
                  </a:cubicBezTo>
                  <a:cubicBezTo>
                    <a:pt x="409" y="435"/>
                    <a:pt x="410" y="448"/>
                    <a:pt x="419" y="456"/>
                  </a:cubicBezTo>
                  <a:lnTo>
                    <a:pt x="468" y="505"/>
                  </a:lnTo>
                  <a:cubicBezTo>
                    <a:pt x="476" y="513"/>
                    <a:pt x="489" y="514"/>
                    <a:pt x="496" y="508"/>
                  </a:cubicBezTo>
                  <a:cubicBezTo>
                    <a:pt x="503" y="501"/>
                    <a:pt x="501" y="488"/>
                    <a:pt x="493" y="480"/>
                  </a:cubicBezTo>
                  <a:lnTo>
                    <a:pt x="444" y="431"/>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grpSp>
      <p:grpSp>
        <p:nvGrpSpPr>
          <p:cNvPr id="17434" name="组合 63"/>
          <p:cNvGrpSpPr/>
          <p:nvPr/>
        </p:nvGrpSpPr>
        <p:grpSpPr bwMode="auto">
          <a:xfrm>
            <a:off x="4883571" y="3106832"/>
            <a:ext cx="584200" cy="557212"/>
            <a:chOff x="0" y="0"/>
            <a:chExt cx="650875" cy="620712"/>
          </a:xfrm>
        </p:grpSpPr>
        <p:sp>
          <p:nvSpPr>
            <p:cNvPr id="17439" name="Oval 14"/>
            <p:cNvSpPr>
              <a:spLocks noChangeArrowheads="1"/>
            </p:cNvSpPr>
            <p:nvPr/>
          </p:nvSpPr>
          <p:spPr bwMode="auto">
            <a:xfrm>
              <a:off x="0" y="0"/>
              <a:ext cx="650875" cy="620712"/>
            </a:xfrm>
            <a:prstGeom prst="ellipse">
              <a:avLst/>
            </a:pr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a:lstStyle>
              <a:lvl1pPr>
                <a:spcBef>
                  <a:spcPct val="20000"/>
                </a:spcBef>
                <a:buChar char="•"/>
                <a:defRPr sz="2000">
                  <a:solidFill>
                    <a:schemeClr val="accent2"/>
                  </a:solidFill>
                  <a:latin typeface="Arial" panose="020B0604020202020204" pitchFamily="34" charset="0"/>
                  <a:ea typeface="微软雅黑" panose="020B0503020204020204" pitchFamily="34" charset="-122"/>
                </a:defRPr>
              </a:lvl1pPr>
              <a:lvl2pPr marL="742950" indent="-285750">
                <a:spcBef>
                  <a:spcPct val="20000"/>
                </a:spcBef>
                <a:buChar char="–"/>
                <a:defRPr sz="2000">
                  <a:solidFill>
                    <a:schemeClr val="accent2"/>
                  </a:solidFill>
                  <a:latin typeface="Arial" panose="020B0604020202020204" pitchFamily="34" charset="0"/>
                  <a:ea typeface="仿宋_GB2312" panose="02010609030101010101" pitchFamily="1"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FontTx/>
                <a:buNone/>
              </a:pPr>
              <a:endParaRPr lang="zh-CN" altLang="en-US" sz="1800">
                <a:solidFill>
                  <a:srgbClr val="007DA7"/>
                </a:solidFill>
                <a:ea typeface="宋体" panose="02010600030101010101" pitchFamily="2" charset="-122"/>
              </a:endParaRPr>
            </a:p>
          </p:txBody>
        </p:sp>
        <p:sp>
          <p:nvSpPr>
            <p:cNvPr id="17440" name="Freeform 15"/>
            <p:cNvSpPr>
              <a:spLocks noEditPoints="1"/>
            </p:cNvSpPr>
            <p:nvPr/>
          </p:nvSpPr>
          <p:spPr bwMode="auto">
            <a:xfrm>
              <a:off x="144463" y="112712"/>
              <a:ext cx="446087" cy="393700"/>
            </a:xfrm>
            <a:custGeom>
              <a:avLst/>
              <a:gdLst>
                <a:gd name="T0" fmla="*/ 0 w 545"/>
                <a:gd name="T1" fmla="*/ 181727242 h 505"/>
                <a:gd name="T2" fmla="*/ 140690929 w 545"/>
                <a:gd name="T3" fmla="*/ 306930079 h 505"/>
                <a:gd name="T4" fmla="*/ 245874151 w 545"/>
                <a:gd name="T5" fmla="*/ 290520195 h 505"/>
                <a:gd name="T6" fmla="*/ 222425526 w 545"/>
                <a:gd name="T7" fmla="*/ 135535708 h 505"/>
                <a:gd name="T8" fmla="*/ 216395576 w 545"/>
                <a:gd name="T9" fmla="*/ 285049714 h 505"/>
                <a:gd name="T10" fmla="*/ 143370725 w 545"/>
                <a:gd name="T11" fmla="*/ 257091557 h 505"/>
                <a:gd name="T12" fmla="*/ 123272255 w 545"/>
                <a:gd name="T13" fmla="*/ 179295658 h 505"/>
                <a:gd name="T14" fmla="*/ 24788523 w 545"/>
                <a:gd name="T15" fmla="*/ 176256761 h 505"/>
                <a:gd name="T16" fmla="*/ 28137858 w 545"/>
                <a:gd name="T17" fmla="*/ 56523626 h 505"/>
                <a:gd name="T18" fmla="*/ 143370725 w 545"/>
                <a:gd name="T19" fmla="*/ 32212456 h 505"/>
                <a:gd name="T20" fmla="*/ 0 w 545"/>
                <a:gd name="T21" fmla="*/ 54092821 h 505"/>
                <a:gd name="T22" fmla="*/ 205676392 w 545"/>
                <a:gd name="T23" fmla="*/ 63209510 h 505"/>
                <a:gd name="T24" fmla="*/ 192946951 w 545"/>
                <a:gd name="T25" fmla="*/ 50445833 h 505"/>
                <a:gd name="T26" fmla="*/ 202996596 w 545"/>
                <a:gd name="T27" fmla="*/ 43152638 h 505"/>
                <a:gd name="T28" fmla="*/ 227785118 w 545"/>
                <a:gd name="T29" fmla="*/ 43152638 h 505"/>
                <a:gd name="T30" fmla="*/ 237833944 w 545"/>
                <a:gd name="T31" fmla="*/ 50445833 h 505"/>
                <a:gd name="T32" fmla="*/ 225774862 w 545"/>
                <a:gd name="T33" fmla="*/ 63209510 h 505"/>
                <a:gd name="T34" fmla="*/ 237833944 w 545"/>
                <a:gd name="T35" fmla="*/ 76580497 h 505"/>
                <a:gd name="T36" fmla="*/ 227785118 w 545"/>
                <a:gd name="T37" fmla="*/ 83873692 h 505"/>
                <a:gd name="T38" fmla="*/ 202996596 w 545"/>
                <a:gd name="T39" fmla="*/ 83873692 h 505"/>
                <a:gd name="T40" fmla="*/ 192946951 w 545"/>
                <a:gd name="T41" fmla="*/ 76580497 h 505"/>
                <a:gd name="T42" fmla="*/ 298130173 w 545"/>
                <a:gd name="T43" fmla="*/ 115478837 h 505"/>
                <a:gd name="T44" fmla="*/ 360435840 w 545"/>
                <a:gd name="T45" fmla="*/ 188412346 h 505"/>
                <a:gd name="T46" fmla="*/ 334977778 w 545"/>
                <a:gd name="T47" fmla="*/ 195098230 h 505"/>
                <a:gd name="T48" fmla="*/ 298130173 w 545"/>
                <a:gd name="T49" fmla="*/ 115478837 h 505"/>
                <a:gd name="T50" fmla="*/ 260613029 w 545"/>
                <a:gd name="T51" fmla="*/ 22487676 h 505"/>
                <a:gd name="T52" fmla="*/ 288081348 w 545"/>
                <a:gd name="T53" fmla="*/ 114870746 h 505"/>
                <a:gd name="T54" fmla="*/ 275351907 w 545"/>
                <a:gd name="T55" fmla="*/ 128849824 h 505"/>
                <a:gd name="T56" fmla="*/ 251903283 w 545"/>
                <a:gd name="T57" fmla="*/ 110616447 h 505"/>
                <a:gd name="T58" fmla="*/ 170168685 w 545"/>
                <a:gd name="T59" fmla="*/ 22487676 h 505"/>
                <a:gd name="T60" fmla="*/ 245874151 w 545"/>
                <a:gd name="T61" fmla="*/ 35859443 h 505"/>
                <a:gd name="T62" fmla="*/ 185577922 w 545"/>
                <a:gd name="T63" fmla="*/ 90559576 h 505"/>
                <a:gd name="T64" fmla="*/ 116571946 w 545"/>
                <a:gd name="T65" fmla="*/ 267424428 h 505"/>
                <a:gd name="T66" fmla="*/ 44886993 w 545"/>
                <a:gd name="T67" fmla="*/ 200567931 h 505"/>
                <a:gd name="T68" fmla="*/ 116571946 w 545"/>
                <a:gd name="T69" fmla="*/ 267424428 h 505"/>
                <a:gd name="T70" fmla="*/ 42207197 w 545"/>
                <a:gd name="T71" fmla="*/ 86912588 h 505"/>
                <a:gd name="T72" fmla="*/ 143370725 w 545"/>
                <a:gd name="T73" fmla="*/ 92383069 h 505"/>
                <a:gd name="T74" fmla="*/ 91113884 w 545"/>
                <a:gd name="T75" fmla="*/ 74149692 h 505"/>
                <a:gd name="T76" fmla="*/ 42207197 w 545"/>
                <a:gd name="T77" fmla="*/ 141005409 h 505"/>
                <a:gd name="T78" fmla="*/ 46226891 w 545"/>
                <a:gd name="T79" fmla="*/ 156199890 h 505"/>
                <a:gd name="T80" fmla="*/ 144710623 w 545"/>
                <a:gd name="T81" fmla="*/ 139181915 h 505"/>
                <a:gd name="T82" fmla="*/ 42207197 w 545"/>
                <a:gd name="T83" fmla="*/ 141005409 h 505"/>
                <a:gd name="T84" fmla="*/ 42207197 w 545"/>
                <a:gd name="T85" fmla="*/ 119125044 h 505"/>
                <a:gd name="T86" fmla="*/ 144710623 w 545"/>
                <a:gd name="T87" fmla="*/ 123987434 h 505"/>
                <a:gd name="T88" fmla="*/ 150070215 w 545"/>
                <a:gd name="T89" fmla="*/ 115478837 h 505"/>
                <a:gd name="T90" fmla="*/ 89773986 w 545"/>
                <a:gd name="T91" fmla="*/ 107577550 h 505"/>
                <a:gd name="T92" fmla="*/ 42207197 w 545"/>
                <a:gd name="T93" fmla="*/ 113655343 h 505"/>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545" h="505">
                  <a:moveTo>
                    <a:pt x="0" y="89"/>
                  </a:moveTo>
                  <a:cubicBezTo>
                    <a:pt x="0" y="159"/>
                    <a:pt x="0" y="229"/>
                    <a:pt x="0" y="299"/>
                  </a:cubicBezTo>
                  <a:cubicBezTo>
                    <a:pt x="0" y="304"/>
                    <a:pt x="92" y="392"/>
                    <a:pt x="103" y="404"/>
                  </a:cubicBezTo>
                  <a:cubicBezTo>
                    <a:pt x="115" y="416"/>
                    <a:pt x="202" y="505"/>
                    <a:pt x="210" y="505"/>
                  </a:cubicBezTo>
                  <a:cubicBezTo>
                    <a:pt x="252" y="505"/>
                    <a:pt x="294" y="505"/>
                    <a:pt x="336" y="505"/>
                  </a:cubicBezTo>
                  <a:cubicBezTo>
                    <a:pt x="354" y="505"/>
                    <a:pt x="360" y="489"/>
                    <a:pt x="367" y="478"/>
                  </a:cubicBezTo>
                  <a:cubicBezTo>
                    <a:pt x="367" y="391"/>
                    <a:pt x="367" y="304"/>
                    <a:pt x="367" y="217"/>
                  </a:cubicBezTo>
                  <a:cubicBezTo>
                    <a:pt x="359" y="220"/>
                    <a:pt x="336" y="210"/>
                    <a:pt x="332" y="223"/>
                  </a:cubicBezTo>
                  <a:cubicBezTo>
                    <a:pt x="329" y="229"/>
                    <a:pt x="332" y="327"/>
                    <a:pt x="332" y="347"/>
                  </a:cubicBezTo>
                  <a:cubicBezTo>
                    <a:pt x="332" y="367"/>
                    <a:pt x="337" y="469"/>
                    <a:pt x="323" y="469"/>
                  </a:cubicBezTo>
                  <a:cubicBezTo>
                    <a:pt x="289" y="469"/>
                    <a:pt x="255" y="469"/>
                    <a:pt x="220" y="469"/>
                  </a:cubicBezTo>
                  <a:cubicBezTo>
                    <a:pt x="209" y="469"/>
                    <a:pt x="214" y="434"/>
                    <a:pt x="214" y="423"/>
                  </a:cubicBezTo>
                  <a:cubicBezTo>
                    <a:pt x="214" y="405"/>
                    <a:pt x="214" y="388"/>
                    <a:pt x="214" y="370"/>
                  </a:cubicBezTo>
                  <a:cubicBezTo>
                    <a:pt x="214" y="322"/>
                    <a:pt x="214" y="315"/>
                    <a:pt x="184" y="295"/>
                  </a:cubicBezTo>
                  <a:cubicBezTo>
                    <a:pt x="171" y="295"/>
                    <a:pt x="171" y="290"/>
                    <a:pt x="159" y="290"/>
                  </a:cubicBezTo>
                  <a:cubicBezTo>
                    <a:pt x="119" y="290"/>
                    <a:pt x="78" y="290"/>
                    <a:pt x="37" y="290"/>
                  </a:cubicBezTo>
                  <a:cubicBezTo>
                    <a:pt x="37" y="227"/>
                    <a:pt x="37" y="164"/>
                    <a:pt x="37" y="101"/>
                  </a:cubicBezTo>
                  <a:cubicBezTo>
                    <a:pt x="37" y="96"/>
                    <a:pt x="39" y="97"/>
                    <a:pt x="42" y="93"/>
                  </a:cubicBezTo>
                  <a:cubicBezTo>
                    <a:pt x="88" y="93"/>
                    <a:pt x="134" y="93"/>
                    <a:pt x="180" y="93"/>
                  </a:cubicBezTo>
                  <a:cubicBezTo>
                    <a:pt x="189" y="87"/>
                    <a:pt x="214" y="66"/>
                    <a:pt x="214" y="53"/>
                  </a:cubicBezTo>
                  <a:cubicBezTo>
                    <a:pt x="156" y="53"/>
                    <a:pt x="98" y="53"/>
                    <a:pt x="39" y="53"/>
                  </a:cubicBezTo>
                  <a:cubicBezTo>
                    <a:pt x="23" y="53"/>
                    <a:pt x="0" y="75"/>
                    <a:pt x="0" y="89"/>
                  </a:cubicBezTo>
                  <a:close/>
                  <a:moveTo>
                    <a:pt x="288" y="123"/>
                  </a:moveTo>
                  <a:lnTo>
                    <a:pt x="307" y="104"/>
                  </a:lnTo>
                  <a:lnTo>
                    <a:pt x="288" y="86"/>
                  </a:lnTo>
                  <a:cubicBezTo>
                    <a:pt x="287" y="85"/>
                    <a:pt x="287" y="84"/>
                    <a:pt x="288" y="83"/>
                  </a:cubicBezTo>
                  <a:lnTo>
                    <a:pt x="300" y="71"/>
                  </a:lnTo>
                  <a:cubicBezTo>
                    <a:pt x="301" y="70"/>
                    <a:pt x="302" y="70"/>
                    <a:pt x="303" y="71"/>
                  </a:cubicBezTo>
                  <a:lnTo>
                    <a:pt x="322" y="89"/>
                  </a:lnTo>
                  <a:lnTo>
                    <a:pt x="340" y="71"/>
                  </a:lnTo>
                  <a:cubicBezTo>
                    <a:pt x="341" y="70"/>
                    <a:pt x="342" y="70"/>
                    <a:pt x="343" y="71"/>
                  </a:cubicBezTo>
                  <a:lnTo>
                    <a:pt x="355" y="83"/>
                  </a:lnTo>
                  <a:cubicBezTo>
                    <a:pt x="356" y="84"/>
                    <a:pt x="356" y="85"/>
                    <a:pt x="355" y="86"/>
                  </a:cubicBezTo>
                  <a:lnTo>
                    <a:pt x="337" y="104"/>
                  </a:lnTo>
                  <a:lnTo>
                    <a:pt x="355" y="123"/>
                  </a:lnTo>
                  <a:cubicBezTo>
                    <a:pt x="356" y="124"/>
                    <a:pt x="356" y="125"/>
                    <a:pt x="355" y="126"/>
                  </a:cubicBezTo>
                  <a:lnTo>
                    <a:pt x="343" y="138"/>
                  </a:lnTo>
                  <a:cubicBezTo>
                    <a:pt x="342" y="139"/>
                    <a:pt x="341" y="139"/>
                    <a:pt x="340" y="138"/>
                  </a:cubicBezTo>
                  <a:lnTo>
                    <a:pt x="322" y="119"/>
                  </a:lnTo>
                  <a:lnTo>
                    <a:pt x="303" y="138"/>
                  </a:lnTo>
                  <a:cubicBezTo>
                    <a:pt x="302" y="139"/>
                    <a:pt x="301" y="139"/>
                    <a:pt x="300" y="138"/>
                  </a:cubicBezTo>
                  <a:lnTo>
                    <a:pt x="288" y="126"/>
                  </a:lnTo>
                  <a:cubicBezTo>
                    <a:pt x="287" y="125"/>
                    <a:pt x="287" y="124"/>
                    <a:pt x="288" y="123"/>
                  </a:cubicBezTo>
                  <a:close/>
                  <a:moveTo>
                    <a:pt x="445" y="190"/>
                  </a:moveTo>
                  <a:lnTo>
                    <a:pt x="538" y="283"/>
                  </a:lnTo>
                  <a:cubicBezTo>
                    <a:pt x="545" y="290"/>
                    <a:pt x="545" y="303"/>
                    <a:pt x="538" y="310"/>
                  </a:cubicBezTo>
                  <a:lnTo>
                    <a:pt x="527" y="321"/>
                  </a:lnTo>
                  <a:cubicBezTo>
                    <a:pt x="520" y="328"/>
                    <a:pt x="508" y="328"/>
                    <a:pt x="500" y="321"/>
                  </a:cubicBezTo>
                  <a:lnTo>
                    <a:pt x="407" y="228"/>
                  </a:lnTo>
                  <a:lnTo>
                    <a:pt x="445" y="190"/>
                  </a:lnTo>
                  <a:close/>
                  <a:moveTo>
                    <a:pt x="254" y="37"/>
                  </a:moveTo>
                  <a:cubicBezTo>
                    <a:pt x="292" y="0"/>
                    <a:pt x="352" y="0"/>
                    <a:pt x="389" y="37"/>
                  </a:cubicBezTo>
                  <a:cubicBezTo>
                    <a:pt x="422" y="70"/>
                    <a:pt x="425" y="122"/>
                    <a:pt x="399" y="159"/>
                  </a:cubicBezTo>
                  <a:lnTo>
                    <a:pt x="430" y="189"/>
                  </a:lnTo>
                  <a:cubicBezTo>
                    <a:pt x="431" y="190"/>
                    <a:pt x="431" y="193"/>
                    <a:pt x="430" y="194"/>
                  </a:cubicBezTo>
                  <a:lnTo>
                    <a:pt x="411" y="212"/>
                  </a:lnTo>
                  <a:cubicBezTo>
                    <a:pt x="410" y="214"/>
                    <a:pt x="408" y="214"/>
                    <a:pt x="406" y="212"/>
                  </a:cubicBezTo>
                  <a:lnTo>
                    <a:pt x="376" y="182"/>
                  </a:lnTo>
                  <a:cubicBezTo>
                    <a:pt x="339" y="208"/>
                    <a:pt x="288" y="205"/>
                    <a:pt x="254" y="172"/>
                  </a:cubicBezTo>
                  <a:cubicBezTo>
                    <a:pt x="217" y="134"/>
                    <a:pt x="217" y="74"/>
                    <a:pt x="254" y="37"/>
                  </a:cubicBezTo>
                  <a:close/>
                  <a:moveTo>
                    <a:pt x="277" y="59"/>
                  </a:moveTo>
                  <a:cubicBezTo>
                    <a:pt x="302" y="35"/>
                    <a:pt x="342" y="35"/>
                    <a:pt x="367" y="59"/>
                  </a:cubicBezTo>
                  <a:cubicBezTo>
                    <a:pt x="391" y="84"/>
                    <a:pt x="391" y="124"/>
                    <a:pt x="367" y="149"/>
                  </a:cubicBezTo>
                  <a:cubicBezTo>
                    <a:pt x="342" y="174"/>
                    <a:pt x="302" y="174"/>
                    <a:pt x="277" y="149"/>
                  </a:cubicBezTo>
                  <a:cubicBezTo>
                    <a:pt x="252" y="124"/>
                    <a:pt x="252" y="84"/>
                    <a:pt x="277" y="59"/>
                  </a:cubicBezTo>
                  <a:close/>
                  <a:moveTo>
                    <a:pt x="174" y="440"/>
                  </a:moveTo>
                  <a:cubicBezTo>
                    <a:pt x="173" y="403"/>
                    <a:pt x="173" y="367"/>
                    <a:pt x="172" y="330"/>
                  </a:cubicBezTo>
                  <a:cubicBezTo>
                    <a:pt x="137" y="330"/>
                    <a:pt x="102" y="330"/>
                    <a:pt x="67" y="330"/>
                  </a:cubicBezTo>
                  <a:cubicBezTo>
                    <a:pt x="66" y="331"/>
                    <a:pt x="66" y="332"/>
                    <a:pt x="65" y="332"/>
                  </a:cubicBezTo>
                  <a:cubicBezTo>
                    <a:pt x="101" y="368"/>
                    <a:pt x="138" y="404"/>
                    <a:pt x="174" y="440"/>
                  </a:cubicBezTo>
                  <a:close/>
                  <a:moveTo>
                    <a:pt x="63" y="129"/>
                  </a:moveTo>
                  <a:cubicBezTo>
                    <a:pt x="63" y="133"/>
                    <a:pt x="63" y="138"/>
                    <a:pt x="63" y="143"/>
                  </a:cubicBezTo>
                  <a:cubicBezTo>
                    <a:pt x="63" y="148"/>
                    <a:pt x="66" y="152"/>
                    <a:pt x="71" y="152"/>
                  </a:cubicBezTo>
                  <a:cubicBezTo>
                    <a:pt x="119" y="152"/>
                    <a:pt x="166" y="152"/>
                    <a:pt x="214" y="152"/>
                  </a:cubicBezTo>
                  <a:cubicBezTo>
                    <a:pt x="227" y="152"/>
                    <a:pt x="224" y="130"/>
                    <a:pt x="220" y="122"/>
                  </a:cubicBezTo>
                  <a:cubicBezTo>
                    <a:pt x="192" y="122"/>
                    <a:pt x="164" y="122"/>
                    <a:pt x="136" y="122"/>
                  </a:cubicBezTo>
                  <a:cubicBezTo>
                    <a:pt x="119" y="122"/>
                    <a:pt x="63" y="118"/>
                    <a:pt x="63" y="129"/>
                  </a:cubicBezTo>
                  <a:close/>
                  <a:moveTo>
                    <a:pt x="63" y="232"/>
                  </a:moveTo>
                  <a:cubicBezTo>
                    <a:pt x="63" y="238"/>
                    <a:pt x="63" y="244"/>
                    <a:pt x="63" y="251"/>
                  </a:cubicBezTo>
                  <a:cubicBezTo>
                    <a:pt x="63" y="255"/>
                    <a:pt x="64" y="257"/>
                    <a:pt x="69" y="257"/>
                  </a:cubicBezTo>
                  <a:cubicBezTo>
                    <a:pt x="120" y="257"/>
                    <a:pt x="171" y="257"/>
                    <a:pt x="222" y="257"/>
                  </a:cubicBezTo>
                  <a:cubicBezTo>
                    <a:pt x="224" y="252"/>
                    <a:pt x="228" y="229"/>
                    <a:pt x="216" y="229"/>
                  </a:cubicBezTo>
                  <a:cubicBezTo>
                    <a:pt x="168" y="229"/>
                    <a:pt x="121" y="229"/>
                    <a:pt x="73" y="229"/>
                  </a:cubicBezTo>
                  <a:cubicBezTo>
                    <a:pt x="70" y="229"/>
                    <a:pt x="65" y="231"/>
                    <a:pt x="63" y="232"/>
                  </a:cubicBezTo>
                  <a:close/>
                  <a:moveTo>
                    <a:pt x="63" y="187"/>
                  </a:moveTo>
                  <a:cubicBezTo>
                    <a:pt x="63" y="190"/>
                    <a:pt x="63" y="193"/>
                    <a:pt x="63" y="196"/>
                  </a:cubicBezTo>
                  <a:cubicBezTo>
                    <a:pt x="63" y="201"/>
                    <a:pt x="64" y="200"/>
                    <a:pt x="67" y="204"/>
                  </a:cubicBezTo>
                  <a:cubicBezTo>
                    <a:pt x="117" y="204"/>
                    <a:pt x="166" y="204"/>
                    <a:pt x="216" y="204"/>
                  </a:cubicBezTo>
                  <a:cubicBezTo>
                    <a:pt x="219" y="203"/>
                    <a:pt x="222" y="201"/>
                    <a:pt x="224" y="200"/>
                  </a:cubicBezTo>
                  <a:cubicBezTo>
                    <a:pt x="224" y="197"/>
                    <a:pt x="224" y="193"/>
                    <a:pt x="224" y="190"/>
                  </a:cubicBezTo>
                  <a:cubicBezTo>
                    <a:pt x="224" y="183"/>
                    <a:pt x="222" y="181"/>
                    <a:pt x="220" y="177"/>
                  </a:cubicBezTo>
                  <a:cubicBezTo>
                    <a:pt x="191" y="177"/>
                    <a:pt x="163" y="177"/>
                    <a:pt x="134" y="177"/>
                  </a:cubicBezTo>
                  <a:cubicBezTo>
                    <a:pt x="120" y="177"/>
                    <a:pt x="106" y="177"/>
                    <a:pt x="92" y="177"/>
                  </a:cubicBezTo>
                  <a:cubicBezTo>
                    <a:pt x="74" y="177"/>
                    <a:pt x="63" y="171"/>
                    <a:pt x="63" y="187"/>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grpSp>
      <p:grpSp>
        <p:nvGrpSpPr>
          <p:cNvPr id="17426" name="组合 66"/>
          <p:cNvGrpSpPr/>
          <p:nvPr/>
        </p:nvGrpSpPr>
        <p:grpSpPr bwMode="auto">
          <a:xfrm>
            <a:off x="4883571" y="1699200"/>
            <a:ext cx="584200" cy="557212"/>
            <a:chOff x="0" y="0"/>
            <a:chExt cx="650875" cy="620712"/>
          </a:xfrm>
        </p:grpSpPr>
        <p:sp>
          <p:nvSpPr>
            <p:cNvPr id="17437" name="Oval 17"/>
            <p:cNvSpPr>
              <a:spLocks noChangeArrowheads="1"/>
            </p:cNvSpPr>
            <p:nvPr/>
          </p:nvSpPr>
          <p:spPr bwMode="auto">
            <a:xfrm>
              <a:off x="0" y="0"/>
              <a:ext cx="650875" cy="620712"/>
            </a:xfrm>
            <a:prstGeom prst="ellipse">
              <a:avLst/>
            </a:pr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a:lstStyle>
              <a:lvl1pPr>
                <a:spcBef>
                  <a:spcPct val="20000"/>
                </a:spcBef>
                <a:buChar char="•"/>
                <a:defRPr sz="2000">
                  <a:solidFill>
                    <a:schemeClr val="accent2"/>
                  </a:solidFill>
                  <a:latin typeface="Arial" panose="020B0604020202020204" pitchFamily="34" charset="0"/>
                  <a:ea typeface="微软雅黑" panose="020B0503020204020204" pitchFamily="34" charset="-122"/>
                </a:defRPr>
              </a:lvl1pPr>
              <a:lvl2pPr marL="742950" indent="-285750">
                <a:spcBef>
                  <a:spcPct val="20000"/>
                </a:spcBef>
                <a:buChar char="–"/>
                <a:defRPr sz="2000">
                  <a:solidFill>
                    <a:schemeClr val="accent2"/>
                  </a:solidFill>
                  <a:latin typeface="Arial" panose="020B0604020202020204" pitchFamily="34" charset="0"/>
                  <a:ea typeface="仿宋_GB2312" panose="02010609030101010101" pitchFamily="1"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FontTx/>
                <a:buNone/>
              </a:pPr>
              <a:endParaRPr lang="zh-CN" altLang="en-US" sz="1800">
                <a:solidFill>
                  <a:srgbClr val="007DA7"/>
                </a:solidFill>
                <a:ea typeface="宋体" panose="02010600030101010101" pitchFamily="2" charset="-122"/>
              </a:endParaRPr>
            </a:p>
          </p:txBody>
        </p:sp>
        <p:sp>
          <p:nvSpPr>
            <p:cNvPr id="17438" name="Freeform 18"/>
            <p:cNvSpPr>
              <a:spLocks noEditPoints="1"/>
            </p:cNvSpPr>
            <p:nvPr/>
          </p:nvSpPr>
          <p:spPr bwMode="auto">
            <a:xfrm>
              <a:off x="219075" y="73025"/>
              <a:ext cx="190500" cy="465137"/>
            </a:xfrm>
            <a:custGeom>
              <a:avLst/>
              <a:gdLst>
                <a:gd name="T0" fmla="*/ 1336770 w 233"/>
                <a:gd name="T1" fmla="*/ 129123124 h 596"/>
                <a:gd name="T2" fmla="*/ 1336770 w 233"/>
                <a:gd name="T3" fmla="*/ 138259632 h 596"/>
                <a:gd name="T4" fmla="*/ 36096888 w 233"/>
                <a:gd name="T5" fmla="*/ 230229548 h 596"/>
                <a:gd name="T6" fmla="*/ 68851442 w 233"/>
                <a:gd name="T7" fmla="*/ 230229548 h 596"/>
                <a:gd name="T8" fmla="*/ 72862571 w 233"/>
                <a:gd name="T9" fmla="*/ 226574788 h 596"/>
                <a:gd name="T10" fmla="*/ 72862571 w 233"/>
                <a:gd name="T11" fmla="*/ 105369920 h 596"/>
                <a:gd name="T12" fmla="*/ 60162026 w 233"/>
                <a:gd name="T13" fmla="*/ 93188169 h 596"/>
                <a:gd name="T14" fmla="*/ 79547240 w 233"/>
                <a:gd name="T15" fmla="*/ 76742922 h 596"/>
                <a:gd name="T16" fmla="*/ 93585373 w 233"/>
                <a:gd name="T17" fmla="*/ 94406422 h 596"/>
                <a:gd name="T18" fmla="*/ 80884011 w 233"/>
                <a:gd name="T19" fmla="*/ 104760403 h 596"/>
                <a:gd name="T20" fmla="*/ 80884011 w 233"/>
                <a:gd name="T21" fmla="*/ 226574788 h 596"/>
                <a:gd name="T22" fmla="*/ 85563116 w 233"/>
                <a:gd name="T23" fmla="*/ 230229548 h 596"/>
                <a:gd name="T24" fmla="*/ 122997592 w 233"/>
                <a:gd name="T25" fmla="*/ 230229548 h 596"/>
                <a:gd name="T26" fmla="*/ 155752146 w 233"/>
                <a:gd name="T27" fmla="*/ 138259632 h 596"/>
                <a:gd name="T28" fmla="*/ 154415376 w 233"/>
                <a:gd name="T29" fmla="*/ 129732641 h 596"/>
                <a:gd name="T30" fmla="*/ 79547240 w 233"/>
                <a:gd name="T31" fmla="*/ 2436506 h 596"/>
                <a:gd name="T32" fmla="*/ 74199341 w 233"/>
                <a:gd name="T33" fmla="*/ 2436506 h 596"/>
                <a:gd name="T34" fmla="*/ 38102453 w 233"/>
                <a:gd name="T35" fmla="*/ 65170688 h 596"/>
                <a:gd name="T36" fmla="*/ 1336770 w 233"/>
                <a:gd name="T37" fmla="*/ 129123124 h 596"/>
                <a:gd name="T38" fmla="*/ 12032569 w 233"/>
                <a:gd name="T39" fmla="*/ 278954990 h 596"/>
                <a:gd name="T40" fmla="*/ 12032569 w 233"/>
                <a:gd name="T41" fmla="*/ 358743935 h 596"/>
                <a:gd name="T42" fmla="*/ 16711674 w 233"/>
                <a:gd name="T43" fmla="*/ 362398694 h 596"/>
                <a:gd name="T44" fmla="*/ 98264479 w 233"/>
                <a:gd name="T45" fmla="*/ 362398694 h 596"/>
                <a:gd name="T46" fmla="*/ 102274790 w 233"/>
                <a:gd name="T47" fmla="*/ 358743935 h 596"/>
                <a:gd name="T48" fmla="*/ 102274790 w 233"/>
                <a:gd name="T49" fmla="*/ 274082758 h 596"/>
                <a:gd name="T50" fmla="*/ 120323234 w 233"/>
                <a:gd name="T51" fmla="*/ 274082758 h 596"/>
                <a:gd name="T52" fmla="*/ 120323234 w 233"/>
                <a:gd name="T53" fmla="*/ 361180441 h 596"/>
                <a:gd name="T54" fmla="*/ 127676697 w 233"/>
                <a:gd name="T55" fmla="*/ 362398694 h 596"/>
                <a:gd name="T56" fmla="*/ 141714013 w 233"/>
                <a:gd name="T57" fmla="*/ 362398694 h 596"/>
                <a:gd name="T58" fmla="*/ 147061912 w 233"/>
                <a:gd name="T59" fmla="*/ 357525682 h 596"/>
                <a:gd name="T60" fmla="*/ 147061912 w 233"/>
                <a:gd name="T61" fmla="*/ 278954990 h 596"/>
                <a:gd name="T62" fmla="*/ 137034908 w 233"/>
                <a:gd name="T63" fmla="*/ 254592269 h 596"/>
                <a:gd name="T64" fmla="*/ 121660822 w 233"/>
                <a:gd name="T65" fmla="*/ 240583529 h 596"/>
                <a:gd name="T66" fmla="*/ 36096888 w 233"/>
                <a:gd name="T67" fmla="*/ 241193045 h 596"/>
                <a:gd name="T68" fmla="*/ 12032569 w 233"/>
                <a:gd name="T69" fmla="*/ 278954990 h 59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33" h="596">
                  <a:moveTo>
                    <a:pt x="2" y="212"/>
                  </a:moveTo>
                  <a:cubicBezTo>
                    <a:pt x="0" y="217"/>
                    <a:pt x="0" y="222"/>
                    <a:pt x="2" y="227"/>
                  </a:cubicBezTo>
                  <a:cubicBezTo>
                    <a:pt x="7" y="243"/>
                    <a:pt x="38" y="378"/>
                    <a:pt x="54" y="378"/>
                  </a:cubicBezTo>
                  <a:cubicBezTo>
                    <a:pt x="70" y="378"/>
                    <a:pt x="86" y="378"/>
                    <a:pt x="103" y="378"/>
                  </a:cubicBezTo>
                  <a:cubicBezTo>
                    <a:pt x="107" y="378"/>
                    <a:pt x="109" y="377"/>
                    <a:pt x="109" y="372"/>
                  </a:cubicBezTo>
                  <a:cubicBezTo>
                    <a:pt x="109" y="306"/>
                    <a:pt x="109" y="241"/>
                    <a:pt x="109" y="173"/>
                  </a:cubicBezTo>
                  <a:cubicBezTo>
                    <a:pt x="103" y="170"/>
                    <a:pt x="90" y="164"/>
                    <a:pt x="90" y="153"/>
                  </a:cubicBezTo>
                  <a:cubicBezTo>
                    <a:pt x="89" y="135"/>
                    <a:pt x="101" y="124"/>
                    <a:pt x="119" y="126"/>
                  </a:cubicBezTo>
                  <a:cubicBezTo>
                    <a:pt x="135" y="127"/>
                    <a:pt x="143" y="141"/>
                    <a:pt x="140" y="155"/>
                  </a:cubicBezTo>
                  <a:cubicBezTo>
                    <a:pt x="141" y="163"/>
                    <a:pt x="129" y="170"/>
                    <a:pt x="121" y="172"/>
                  </a:cubicBezTo>
                  <a:cubicBezTo>
                    <a:pt x="121" y="239"/>
                    <a:pt x="121" y="305"/>
                    <a:pt x="121" y="372"/>
                  </a:cubicBezTo>
                  <a:cubicBezTo>
                    <a:pt x="121" y="377"/>
                    <a:pt x="123" y="378"/>
                    <a:pt x="128" y="378"/>
                  </a:cubicBezTo>
                  <a:cubicBezTo>
                    <a:pt x="147" y="378"/>
                    <a:pt x="166" y="378"/>
                    <a:pt x="184" y="378"/>
                  </a:cubicBezTo>
                  <a:cubicBezTo>
                    <a:pt x="196" y="378"/>
                    <a:pt x="228" y="247"/>
                    <a:pt x="233" y="227"/>
                  </a:cubicBezTo>
                  <a:cubicBezTo>
                    <a:pt x="233" y="222"/>
                    <a:pt x="233" y="217"/>
                    <a:pt x="231" y="213"/>
                  </a:cubicBezTo>
                  <a:cubicBezTo>
                    <a:pt x="194" y="143"/>
                    <a:pt x="157" y="73"/>
                    <a:pt x="119" y="4"/>
                  </a:cubicBezTo>
                  <a:cubicBezTo>
                    <a:pt x="115" y="0"/>
                    <a:pt x="113" y="1"/>
                    <a:pt x="111" y="4"/>
                  </a:cubicBezTo>
                  <a:cubicBezTo>
                    <a:pt x="103" y="20"/>
                    <a:pt x="65" y="92"/>
                    <a:pt x="57" y="107"/>
                  </a:cubicBezTo>
                  <a:cubicBezTo>
                    <a:pt x="51" y="117"/>
                    <a:pt x="2" y="210"/>
                    <a:pt x="2" y="212"/>
                  </a:cubicBezTo>
                  <a:close/>
                  <a:moveTo>
                    <a:pt x="18" y="458"/>
                  </a:moveTo>
                  <a:cubicBezTo>
                    <a:pt x="18" y="502"/>
                    <a:pt x="18" y="545"/>
                    <a:pt x="18" y="589"/>
                  </a:cubicBezTo>
                  <a:cubicBezTo>
                    <a:pt x="18" y="593"/>
                    <a:pt x="20" y="595"/>
                    <a:pt x="25" y="595"/>
                  </a:cubicBezTo>
                  <a:cubicBezTo>
                    <a:pt x="65" y="595"/>
                    <a:pt x="106" y="595"/>
                    <a:pt x="147" y="595"/>
                  </a:cubicBezTo>
                  <a:cubicBezTo>
                    <a:pt x="151" y="595"/>
                    <a:pt x="153" y="593"/>
                    <a:pt x="153" y="589"/>
                  </a:cubicBezTo>
                  <a:cubicBezTo>
                    <a:pt x="153" y="542"/>
                    <a:pt x="153" y="496"/>
                    <a:pt x="153" y="450"/>
                  </a:cubicBezTo>
                  <a:cubicBezTo>
                    <a:pt x="162" y="450"/>
                    <a:pt x="171" y="450"/>
                    <a:pt x="180" y="450"/>
                  </a:cubicBezTo>
                  <a:cubicBezTo>
                    <a:pt x="180" y="497"/>
                    <a:pt x="180" y="545"/>
                    <a:pt x="180" y="593"/>
                  </a:cubicBezTo>
                  <a:cubicBezTo>
                    <a:pt x="181" y="596"/>
                    <a:pt x="185" y="595"/>
                    <a:pt x="191" y="595"/>
                  </a:cubicBezTo>
                  <a:cubicBezTo>
                    <a:pt x="198" y="595"/>
                    <a:pt x="205" y="595"/>
                    <a:pt x="212" y="595"/>
                  </a:cubicBezTo>
                  <a:cubicBezTo>
                    <a:pt x="217" y="595"/>
                    <a:pt x="220" y="591"/>
                    <a:pt x="220" y="587"/>
                  </a:cubicBezTo>
                  <a:cubicBezTo>
                    <a:pt x="220" y="544"/>
                    <a:pt x="220" y="501"/>
                    <a:pt x="220" y="458"/>
                  </a:cubicBezTo>
                  <a:cubicBezTo>
                    <a:pt x="220" y="444"/>
                    <a:pt x="211" y="428"/>
                    <a:pt x="205" y="418"/>
                  </a:cubicBezTo>
                  <a:cubicBezTo>
                    <a:pt x="195" y="402"/>
                    <a:pt x="190" y="397"/>
                    <a:pt x="182" y="395"/>
                  </a:cubicBezTo>
                  <a:cubicBezTo>
                    <a:pt x="158" y="395"/>
                    <a:pt x="68" y="395"/>
                    <a:pt x="54" y="396"/>
                  </a:cubicBezTo>
                  <a:cubicBezTo>
                    <a:pt x="45" y="398"/>
                    <a:pt x="18" y="437"/>
                    <a:pt x="18" y="458"/>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grpSp>
      <p:sp>
        <p:nvSpPr>
          <p:cNvPr id="17443" name="TextBox 77"/>
          <p:cNvSpPr txBox="1">
            <a:spLocks noChangeArrowheads="1"/>
          </p:cNvSpPr>
          <p:nvPr/>
        </p:nvSpPr>
        <p:spPr bwMode="auto">
          <a:xfrm>
            <a:off x="282870" y="2996952"/>
            <a:ext cx="4160641" cy="15365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2000">
                <a:solidFill>
                  <a:schemeClr val="accent2"/>
                </a:solidFill>
                <a:latin typeface="Arial" panose="020B0604020202020204" pitchFamily="34" charset="0"/>
                <a:ea typeface="微软雅黑" panose="020B0503020204020204" pitchFamily="34" charset="-122"/>
              </a:defRPr>
            </a:lvl1pPr>
            <a:lvl2pPr marL="742950" indent="-285750">
              <a:spcBef>
                <a:spcPct val="20000"/>
              </a:spcBef>
              <a:buChar char="–"/>
              <a:defRPr sz="2000">
                <a:solidFill>
                  <a:schemeClr val="accent2"/>
                </a:solidFill>
                <a:latin typeface="Arial" panose="020B0604020202020204" pitchFamily="34" charset="0"/>
                <a:ea typeface="仿宋_GB2312" panose="02010609030101010101" pitchFamily="1"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lnSpc>
                <a:spcPct val="150000"/>
              </a:lnSpc>
              <a:spcBef>
                <a:spcPct val="0"/>
              </a:spcBef>
              <a:buNone/>
            </a:pPr>
            <a:r>
              <a:rPr lang="zh-CN" altLang="en-US" sz="2200" dirty="0">
                <a:solidFill>
                  <a:schemeClr val="tx2"/>
                </a:solidFill>
                <a:latin typeface="黑体" panose="02010609060101010101" pitchFamily="49" charset="-122"/>
                <a:ea typeface="黑体" panose="02010609060101010101" pitchFamily="49" charset="-122"/>
                <a:sym typeface="微软雅黑" panose="020B0503020204020204" pitchFamily="34" charset="-122"/>
              </a:rPr>
              <a:t>一、新零售概述</a:t>
            </a:r>
            <a:endParaRPr lang="zh-CN" altLang="en-US" sz="2200" dirty="0">
              <a:solidFill>
                <a:schemeClr val="tx2"/>
              </a:solidFill>
              <a:latin typeface="黑体" panose="02010609060101010101" pitchFamily="49" charset="-122"/>
              <a:ea typeface="黑体" panose="02010609060101010101" pitchFamily="49" charset="-122"/>
              <a:sym typeface="微软雅黑" panose="020B0503020204020204" pitchFamily="34" charset="-122"/>
            </a:endParaRPr>
          </a:p>
          <a:p>
            <a:pPr eaLnBrk="1" hangingPunct="1">
              <a:lnSpc>
                <a:spcPct val="150000"/>
              </a:lnSpc>
              <a:spcBef>
                <a:spcPct val="0"/>
              </a:spcBef>
              <a:buNone/>
            </a:pPr>
            <a:r>
              <a:rPr lang="zh-CN" altLang="en-US" sz="2200" dirty="0">
                <a:solidFill>
                  <a:schemeClr val="tx2"/>
                </a:solidFill>
                <a:latin typeface="黑体" panose="02010609060101010101" pitchFamily="49" charset="-122"/>
                <a:ea typeface="黑体" panose="02010609060101010101" pitchFamily="49" charset="-122"/>
                <a:sym typeface="微软雅黑" panose="020B0503020204020204" pitchFamily="34" charset="-122"/>
              </a:rPr>
              <a:t>二、新兴技术赋能新零售的发展</a:t>
            </a:r>
            <a:endParaRPr lang="zh-CN" altLang="en-US" sz="2200" dirty="0">
              <a:solidFill>
                <a:schemeClr val="tx2"/>
              </a:solidFill>
              <a:latin typeface="黑体" panose="02010609060101010101" pitchFamily="49" charset="-122"/>
              <a:ea typeface="黑体" panose="02010609060101010101" pitchFamily="49" charset="-122"/>
              <a:sym typeface="微软雅黑" panose="020B0503020204020204" pitchFamily="34" charset="-122"/>
            </a:endParaRPr>
          </a:p>
          <a:p>
            <a:pPr eaLnBrk="1" hangingPunct="1">
              <a:lnSpc>
                <a:spcPct val="150000"/>
              </a:lnSpc>
              <a:spcBef>
                <a:spcPct val="0"/>
              </a:spcBef>
              <a:buNone/>
            </a:pPr>
            <a:r>
              <a:rPr lang="zh-CN" altLang="en-US" sz="2200" dirty="0">
                <a:solidFill>
                  <a:schemeClr val="tx2"/>
                </a:solidFill>
                <a:latin typeface="黑体" panose="02010609060101010101" pitchFamily="49" charset="-122"/>
                <a:ea typeface="黑体" panose="02010609060101010101" pitchFamily="49" charset="-122"/>
                <a:sym typeface="微软雅黑" panose="020B0503020204020204" pitchFamily="34" charset="-122"/>
              </a:rPr>
              <a:t>三、新零售全渠道的融通</a:t>
            </a:r>
            <a:endParaRPr lang="zh-CN" altLang="en-US" sz="2200" dirty="0">
              <a:solidFill>
                <a:schemeClr val="tx2"/>
              </a:solidFill>
              <a:latin typeface="黑体" panose="02010609060101010101" pitchFamily="49" charset="-122"/>
              <a:ea typeface="黑体" panose="02010609060101010101" pitchFamily="49" charset="-122"/>
              <a:sym typeface="微软雅黑" panose="020B0503020204020204" pitchFamily="34" charset="-122"/>
            </a:endParaRPr>
          </a:p>
        </p:txBody>
      </p:sp>
      <p:grpSp>
        <p:nvGrpSpPr>
          <p:cNvPr id="17444" name="组合 41"/>
          <p:cNvGrpSpPr/>
          <p:nvPr/>
        </p:nvGrpSpPr>
        <p:grpSpPr bwMode="auto">
          <a:xfrm>
            <a:off x="4697834" y="2967843"/>
            <a:ext cx="982662" cy="935037"/>
            <a:chOff x="0" y="0"/>
            <a:chExt cx="650875" cy="620712"/>
          </a:xfrm>
        </p:grpSpPr>
        <p:sp>
          <p:nvSpPr>
            <p:cNvPr id="17433" name="Oval 14"/>
            <p:cNvSpPr>
              <a:spLocks noChangeArrowheads="1"/>
            </p:cNvSpPr>
            <p:nvPr/>
          </p:nvSpPr>
          <p:spPr bwMode="auto">
            <a:xfrm>
              <a:off x="0" y="0"/>
              <a:ext cx="650875" cy="620712"/>
            </a:xfrm>
            <a:prstGeom prst="ellipse">
              <a:avLst/>
            </a:prstGeom>
            <a:solidFill>
              <a:schemeClr val="bg2"/>
            </a:solidFill>
            <a:ln>
              <a:noFill/>
            </a:ln>
            <a:extLst>
              <a:ext uri="{91240B29-F687-4F45-9708-019B960494DF}">
                <a14:hiddenLine xmlns:a14="http://schemas.microsoft.com/office/drawing/2010/main" w="9525">
                  <a:solidFill>
                    <a:srgbClr val="000000"/>
                  </a:solidFill>
                  <a:round/>
                </a14:hiddenLine>
              </a:ext>
            </a:extLst>
          </p:spPr>
          <p:txBody>
            <a:bodyPr/>
            <a:lstStyle>
              <a:lvl1pPr>
                <a:spcBef>
                  <a:spcPct val="20000"/>
                </a:spcBef>
                <a:buChar char="•"/>
                <a:defRPr sz="2000">
                  <a:solidFill>
                    <a:schemeClr val="accent2"/>
                  </a:solidFill>
                  <a:latin typeface="Arial" panose="020B0604020202020204" pitchFamily="34" charset="0"/>
                  <a:ea typeface="微软雅黑" panose="020B0503020204020204" pitchFamily="34" charset="-122"/>
                </a:defRPr>
              </a:lvl1pPr>
              <a:lvl2pPr marL="742950" indent="-285750">
                <a:spcBef>
                  <a:spcPct val="20000"/>
                </a:spcBef>
                <a:buChar char="–"/>
                <a:defRPr sz="2000">
                  <a:solidFill>
                    <a:schemeClr val="accent2"/>
                  </a:solidFill>
                  <a:latin typeface="Arial" panose="020B0604020202020204" pitchFamily="34" charset="0"/>
                  <a:ea typeface="仿宋_GB2312" panose="02010609030101010101" pitchFamily="1"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FontTx/>
                <a:buNone/>
              </a:pPr>
              <a:endParaRPr lang="zh-CN" altLang="en-US" sz="1800">
                <a:solidFill>
                  <a:srgbClr val="007DA7"/>
                </a:solidFill>
                <a:ea typeface="宋体" panose="02010600030101010101" pitchFamily="2" charset="-122"/>
              </a:endParaRPr>
            </a:p>
          </p:txBody>
        </p:sp>
        <p:sp>
          <p:nvSpPr>
            <p:cNvPr id="7" name="Freeform 15"/>
            <p:cNvSpPr>
              <a:spLocks noEditPoints="1"/>
            </p:cNvSpPr>
            <p:nvPr/>
          </p:nvSpPr>
          <p:spPr bwMode="auto">
            <a:xfrm>
              <a:off x="144463" y="112712"/>
              <a:ext cx="446087" cy="393700"/>
            </a:xfrm>
            <a:custGeom>
              <a:avLst/>
              <a:gdLst>
                <a:gd name="T0" fmla="*/ 0 w 545"/>
                <a:gd name="T1" fmla="*/ 181727242 h 505"/>
                <a:gd name="T2" fmla="*/ 140690929 w 545"/>
                <a:gd name="T3" fmla="*/ 306930079 h 505"/>
                <a:gd name="T4" fmla="*/ 245874151 w 545"/>
                <a:gd name="T5" fmla="*/ 290520195 h 505"/>
                <a:gd name="T6" fmla="*/ 222425526 w 545"/>
                <a:gd name="T7" fmla="*/ 135535708 h 505"/>
                <a:gd name="T8" fmla="*/ 216395576 w 545"/>
                <a:gd name="T9" fmla="*/ 285049714 h 505"/>
                <a:gd name="T10" fmla="*/ 143370725 w 545"/>
                <a:gd name="T11" fmla="*/ 257091557 h 505"/>
                <a:gd name="T12" fmla="*/ 123272255 w 545"/>
                <a:gd name="T13" fmla="*/ 179295658 h 505"/>
                <a:gd name="T14" fmla="*/ 24788523 w 545"/>
                <a:gd name="T15" fmla="*/ 176256761 h 505"/>
                <a:gd name="T16" fmla="*/ 28137858 w 545"/>
                <a:gd name="T17" fmla="*/ 56523626 h 505"/>
                <a:gd name="T18" fmla="*/ 143370725 w 545"/>
                <a:gd name="T19" fmla="*/ 32212456 h 505"/>
                <a:gd name="T20" fmla="*/ 0 w 545"/>
                <a:gd name="T21" fmla="*/ 54092821 h 505"/>
                <a:gd name="T22" fmla="*/ 205676392 w 545"/>
                <a:gd name="T23" fmla="*/ 63209510 h 505"/>
                <a:gd name="T24" fmla="*/ 192946951 w 545"/>
                <a:gd name="T25" fmla="*/ 50445833 h 505"/>
                <a:gd name="T26" fmla="*/ 202996596 w 545"/>
                <a:gd name="T27" fmla="*/ 43152638 h 505"/>
                <a:gd name="T28" fmla="*/ 227785118 w 545"/>
                <a:gd name="T29" fmla="*/ 43152638 h 505"/>
                <a:gd name="T30" fmla="*/ 237833944 w 545"/>
                <a:gd name="T31" fmla="*/ 50445833 h 505"/>
                <a:gd name="T32" fmla="*/ 225774862 w 545"/>
                <a:gd name="T33" fmla="*/ 63209510 h 505"/>
                <a:gd name="T34" fmla="*/ 237833944 w 545"/>
                <a:gd name="T35" fmla="*/ 76580497 h 505"/>
                <a:gd name="T36" fmla="*/ 227785118 w 545"/>
                <a:gd name="T37" fmla="*/ 83873692 h 505"/>
                <a:gd name="T38" fmla="*/ 202996596 w 545"/>
                <a:gd name="T39" fmla="*/ 83873692 h 505"/>
                <a:gd name="T40" fmla="*/ 192946951 w 545"/>
                <a:gd name="T41" fmla="*/ 76580497 h 505"/>
                <a:gd name="T42" fmla="*/ 298130173 w 545"/>
                <a:gd name="T43" fmla="*/ 115478837 h 505"/>
                <a:gd name="T44" fmla="*/ 360435840 w 545"/>
                <a:gd name="T45" fmla="*/ 188412346 h 505"/>
                <a:gd name="T46" fmla="*/ 334977778 w 545"/>
                <a:gd name="T47" fmla="*/ 195098230 h 505"/>
                <a:gd name="T48" fmla="*/ 298130173 w 545"/>
                <a:gd name="T49" fmla="*/ 115478837 h 505"/>
                <a:gd name="T50" fmla="*/ 260613029 w 545"/>
                <a:gd name="T51" fmla="*/ 22487676 h 505"/>
                <a:gd name="T52" fmla="*/ 288081348 w 545"/>
                <a:gd name="T53" fmla="*/ 114870746 h 505"/>
                <a:gd name="T54" fmla="*/ 275351907 w 545"/>
                <a:gd name="T55" fmla="*/ 128849824 h 505"/>
                <a:gd name="T56" fmla="*/ 251903283 w 545"/>
                <a:gd name="T57" fmla="*/ 110616447 h 505"/>
                <a:gd name="T58" fmla="*/ 170168685 w 545"/>
                <a:gd name="T59" fmla="*/ 22487676 h 505"/>
                <a:gd name="T60" fmla="*/ 245874151 w 545"/>
                <a:gd name="T61" fmla="*/ 35859443 h 505"/>
                <a:gd name="T62" fmla="*/ 185577922 w 545"/>
                <a:gd name="T63" fmla="*/ 90559576 h 505"/>
                <a:gd name="T64" fmla="*/ 116571946 w 545"/>
                <a:gd name="T65" fmla="*/ 267424428 h 505"/>
                <a:gd name="T66" fmla="*/ 44886993 w 545"/>
                <a:gd name="T67" fmla="*/ 200567931 h 505"/>
                <a:gd name="T68" fmla="*/ 116571946 w 545"/>
                <a:gd name="T69" fmla="*/ 267424428 h 505"/>
                <a:gd name="T70" fmla="*/ 42207197 w 545"/>
                <a:gd name="T71" fmla="*/ 86912588 h 505"/>
                <a:gd name="T72" fmla="*/ 143370725 w 545"/>
                <a:gd name="T73" fmla="*/ 92383069 h 505"/>
                <a:gd name="T74" fmla="*/ 91113884 w 545"/>
                <a:gd name="T75" fmla="*/ 74149692 h 505"/>
                <a:gd name="T76" fmla="*/ 42207197 w 545"/>
                <a:gd name="T77" fmla="*/ 141005409 h 505"/>
                <a:gd name="T78" fmla="*/ 46226891 w 545"/>
                <a:gd name="T79" fmla="*/ 156199890 h 505"/>
                <a:gd name="T80" fmla="*/ 144710623 w 545"/>
                <a:gd name="T81" fmla="*/ 139181915 h 505"/>
                <a:gd name="T82" fmla="*/ 42207197 w 545"/>
                <a:gd name="T83" fmla="*/ 141005409 h 505"/>
                <a:gd name="T84" fmla="*/ 42207197 w 545"/>
                <a:gd name="T85" fmla="*/ 119125044 h 505"/>
                <a:gd name="T86" fmla="*/ 144710623 w 545"/>
                <a:gd name="T87" fmla="*/ 123987434 h 505"/>
                <a:gd name="T88" fmla="*/ 150070215 w 545"/>
                <a:gd name="T89" fmla="*/ 115478837 h 505"/>
                <a:gd name="T90" fmla="*/ 89773986 w 545"/>
                <a:gd name="T91" fmla="*/ 107577550 h 505"/>
                <a:gd name="T92" fmla="*/ 42207197 w 545"/>
                <a:gd name="T93" fmla="*/ 113655343 h 505"/>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545" h="505">
                  <a:moveTo>
                    <a:pt x="0" y="89"/>
                  </a:moveTo>
                  <a:cubicBezTo>
                    <a:pt x="0" y="159"/>
                    <a:pt x="0" y="229"/>
                    <a:pt x="0" y="299"/>
                  </a:cubicBezTo>
                  <a:cubicBezTo>
                    <a:pt x="0" y="304"/>
                    <a:pt x="92" y="392"/>
                    <a:pt x="103" y="404"/>
                  </a:cubicBezTo>
                  <a:cubicBezTo>
                    <a:pt x="115" y="416"/>
                    <a:pt x="202" y="505"/>
                    <a:pt x="210" y="505"/>
                  </a:cubicBezTo>
                  <a:cubicBezTo>
                    <a:pt x="252" y="505"/>
                    <a:pt x="294" y="505"/>
                    <a:pt x="336" y="505"/>
                  </a:cubicBezTo>
                  <a:cubicBezTo>
                    <a:pt x="354" y="505"/>
                    <a:pt x="360" y="489"/>
                    <a:pt x="367" y="478"/>
                  </a:cubicBezTo>
                  <a:cubicBezTo>
                    <a:pt x="367" y="391"/>
                    <a:pt x="367" y="304"/>
                    <a:pt x="367" y="217"/>
                  </a:cubicBezTo>
                  <a:cubicBezTo>
                    <a:pt x="359" y="220"/>
                    <a:pt x="336" y="210"/>
                    <a:pt x="332" y="223"/>
                  </a:cubicBezTo>
                  <a:cubicBezTo>
                    <a:pt x="329" y="229"/>
                    <a:pt x="332" y="327"/>
                    <a:pt x="332" y="347"/>
                  </a:cubicBezTo>
                  <a:cubicBezTo>
                    <a:pt x="332" y="367"/>
                    <a:pt x="337" y="469"/>
                    <a:pt x="323" y="469"/>
                  </a:cubicBezTo>
                  <a:cubicBezTo>
                    <a:pt x="289" y="469"/>
                    <a:pt x="255" y="469"/>
                    <a:pt x="220" y="469"/>
                  </a:cubicBezTo>
                  <a:cubicBezTo>
                    <a:pt x="209" y="469"/>
                    <a:pt x="214" y="434"/>
                    <a:pt x="214" y="423"/>
                  </a:cubicBezTo>
                  <a:cubicBezTo>
                    <a:pt x="214" y="405"/>
                    <a:pt x="214" y="388"/>
                    <a:pt x="214" y="370"/>
                  </a:cubicBezTo>
                  <a:cubicBezTo>
                    <a:pt x="214" y="322"/>
                    <a:pt x="214" y="315"/>
                    <a:pt x="184" y="295"/>
                  </a:cubicBezTo>
                  <a:cubicBezTo>
                    <a:pt x="171" y="295"/>
                    <a:pt x="171" y="290"/>
                    <a:pt x="159" y="290"/>
                  </a:cubicBezTo>
                  <a:cubicBezTo>
                    <a:pt x="119" y="290"/>
                    <a:pt x="78" y="290"/>
                    <a:pt x="37" y="290"/>
                  </a:cubicBezTo>
                  <a:cubicBezTo>
                    <a:pt x="37" y="227"/>
                    <a:pt x="37" y="164"/>
                    <a:pt x="37" y="101"/>
                  </a:cubicBezTo>
                  <a:cubicBezTo>
                    <a:pt x="37" y="96"/>
                    <a:pt x="39" y="97"/>
                    <a:pt x="42" y="93"/>
                  </a:cubicBezTo>
                  <a:cubicBezTo>
                    <a:pt x="88" y="93"/>
                    <a:pt x="134" y="93"/>
                    <a:pt x="180" y="93"/>
                  </a:cubicBezTo>
                  <a:cubicBezTo>
                    <a:pt x="189" y="87"/>
                    <a:pt x="214" y="66"/>
                    <a:pt x="214" y="53"/>
                  </a:cubicBezTo>
                  <a:cubicBezTo>
                    <a:pt x="156" y="53"/>
                    <a:pt x="98" y="53"/>
                    <a:pt x="39" y="53"/>
                  </a:cubicBezTo>
                  <a:cubicBezTo>
                    <a:pt x="23" y="53"/>
                    <a:pt x="0" y="75"/>
                    <a:pt x="0" y="89"/>
                  </a:cubicBezTo>
                  <a:close/>
                  <a:moveTo>
                    <a:pt x="288" y="123"/>
                  </a:moveTo>
                  <a:lnTo>
                    <a:pt x="307" y="104"/>
                  </a:lnTo>
                  <a:lnTo>
                    <a:pt x="288" y="86"/>
                  </a:lnTo>
                  <a:cubicBezTo>
                    <a:pt x="287" y="85"/>
                    <a:pt x="287" y="84"/>
                    <a:pt x="288" y="83"/>
                  </a:cubicBezTo>
                  <a:lnTo>
                    <a:pt x="300" y="71"/>
                  </a:lnTo>
                  <a:cubicBezTo>
                    <a:pt x="301" y="70"/>
                    <a:pt x="302" y="70"/>
                    <a:pt x="303" y="71"/>
                  </a:cubicBezTo>
                  <a:lnTo>
                    <a:pt x="322" y="89"/>
                  </a:lnTo>
                  <a:lnTo>
                    <a:pt x="340" y="71"/>
                  </a:lnTo>
                  <a:cubicBezTo>
                    <a:pt x="341" y="70"/>
                    <a:pt x="342" y="70"/>
                    <a:pt x="343" y="71"/>
                  </a:cubicBezTo>
                  <a:lnTo>
                    <a:pt x="355" y="83"/>
                  </a:lnTo>
                  <a:cubicBezTo>
                    <a:pt x="356" y="84"/>
                    <a:pt x="356" y="85"/>
                    <a:pt x="355" y="86"/>
                  </a:cubicBezTo>
                  <a:lnTo>
                    <a:pt x="337" y="104"/>
                  </a:lnTo>
                  <a:lnTo>
                    <a:pt x="355" y="123"/>
                  </a:lnTo>
                  <a:cubicBezTo>
                    <a:pt x="356" y="124"/>
                    <a:pt x="356" y="125"/>
                    <a:pt x="355" y="126"/>
                  </a:cubicBezTo>
                  <a:lnTo>
                    <a:pt x="343" y="138"/>
                  </a:lnTo>
                  <a:cubicBezTo>
                    <a:pt x="342" y="139"/>
                    <a:pt x="341" y="139"/>
                    <a:pt x="340" y="138"/>
                  </a:cubicBezTo>
                  <a:lnTo>
                    <a:pt x="322" y="119"/>
                  </a:lnTo>
                  <a:lnTo>
                    <a:pt x="303" y="138"/>
                  </a:lnTo>
                  <a:cubicBezTo>
                    <a:pt x="302" y="139"/>
                    <a:pt x="301" y="139"/>
                    <a:pt x="300" y="138"/>
                  </a:cubicBezTo>
                  <a:lnTo>
                    <a:pt x="288" y="126"/>
                  </a:lnTo>
                  <a:cubicBezTo>
                    <a:pt x="287" y="125"/>
                    <a:pt x="287" y="124"/>
                    <a:pt x="288" y="123"/>
                  </a:cubicBezTo>
                  <a:close/>
                  <a:moveTo>
                    <a:pt x="445" y="190"/>
                  </a:moveTo>
                  <a:lnTo>
                    <a:pt x="538" y="283"/>
                  </a:lnTo>
                  <a:cubicBezTo>
                    <a:pt x="545" y="290"/>
                    <a:pt x="545" y="303"/>
                    <a:pt x="538" y="310"/>
                  </a:cubicBezTo>
                  <a:lnTo>
                    <a:pt x="527" y="321"/>
                  </a:lnTo>
                  <a:cubicBezTo>
                    <a:pt x="520" y="328"/>
                    <a:pt x="508" y="328"/>
                    <a:pt x="500" y="321"/>
                  </a:cubicBezTo>
                  <a:lnTo>
                    <a:pt x="407" y="228"/>
                  </a:lnTo>
                  <a:lnTo>
                    <a:pt x="445" y="190"/>
                  </a:lnTo>
                  <a:close/>
                  <a:moveTo>
                    <a:pt x="254" y="37"/>
                  </a:moveTo>
                  <a:cubicBezTo>
                    <a:pt x="292" y="0"/>
                    <a:pt x="352" y="0"/>
                    <a:pt x="389" y="37"/>
                  </a:cubicBezTo>
                  <a:cubicBezTo>
                    <a:pt x="422" y="70"/>
                    <a:pt x="425" y="122"/>
                    <a:pt x="399" y="159"/>
                  </a:cubicBezTo>
                  <a:lnTo>
                    <a:pt x="430" y="189"/>
                  </a:lnTo>
                  <a:cubicBezTo>
                    <a:pt x="431" y="190"/>
                    <a:pt x="431" y="193"/>
                    <a:pt x="430" y="194"/>
                  </a:cubicBezTo>
                  <a:lnTo>
                    <a:pt x="411" y="212"/>
                  </a:lnTo>
                  <a:cubicBezTo>
                    <a:pt x="410" y="214"/>
                    <a:pt x="408" y="214"/>
                    <a:pt x="406" y="212"/>
                  </a:cubicBezTo>
                  <a:lnTo>
                    <a:pt x="376" y="182"/>
                  </a:lnTo>
                  <a:cubicBezTo>
                    <a:pt x="339" y="208"/>
                    <a:pt x="288" y="205"/>
                    <a:pt x="254" y="172"/>
                  </a:cubicBezTo>
                  <a:cubicBezTo>
                    <a:pt x="217" y="134"/>
                    <a:pt x="217" y="74"/>
                    <a:pt x="254" y="37"/>
                  </a:cubicBezTo>
                  <a:close/>
                  <a:moveTo>
                    <a:pt x="277" y="59"/>
                  </a:moveTo>
                  <a:cubicBezTo>
                    <a:pt x="302" y="35"/>
                    <a:pt x="342" y="35"/>
                    <a:pt x="367" y="59"/>
                  </a:cubicBezTo>
                  <a:cubicBezTo>
                    <a:pt x="391" y="84"/>
                    <a:pt x="391" y="124"/>
                    <a:pt x="367" y="149"/>
                  </a:cubicBezTo>
                  <a:cubicBezTo>
                    <a:pt x="342" y="174"/>
                    <a:pt x="302" y="174"/>
                    <a:pt x="277" y="149"/>
                  </a:cubicBezTo>
                  <a:cubicBezTo>
                    <a:pt x="252" y="124"/>
                    <a:pt x="252" y="84"/>
                    <a:pt x="277" y="59"/>
                  </a:cubicBezTo>
                  <a:close/>
                  <a:moveTo>
                    <a:pt x="174" y="440"/>
                  </a:moveTo>
                  <a:cubicBezTo>
                    <a:pt x="173" y="403"/>
                    <a:pt x="173" y="367"/>
                    <a:pt x="172" y="330"/>
                  </a:cubicBezTo>
                  <a:cubicBezTo>
                    <a:pt x="137" y="330"/>
                    <a:pt x="102" y="330"/>
                    <a:pt x="67" y="330"/>
                  </a:cubicBezTo>
                  <a:cubicBezTo>
                    <a:pt x="66" y="331"/>
                    <a:pt x="66" y="332"/>
                    <a:pt x="65" y="332"/>
                  </a:cubicBezTo>
                  <a:cubicBezTo>
                    <a:pt x="101" y="368"/>
                    <a:pt x="138" y="404"/>
                    <a:pt x="174" y="440"/>
                  </a:cubicBezTo>
                  <a:close/>
                  <a:moveTo>
                    <a:pt x="63" y="129"/>
                  </a:moveTo>
                  <a:cubicBezTo>
                    <a:pt x="63" y="133"/>
                    <a:pt x="63" y="138"/>
                    <a:pt x="63" y="143"/>
                  </a:cubicBezTo>
                  <a:cubicBezTo>
                    <a:pt x="63" y="148"/>
                    <a:pt x="66" y="152"/>
                    <a:pt x="71" y="152"/>
                  </a:cubicBezTo>
                  <a:cubicBezTo>
                    <a:pt x="119" y="152"/>
                    <a:pt x="166" y="152"/>
                    <a:pt x="214" y="152"/>
                  </a:cubicBezTo>
                  <a:cubicBezTo>
                    <a:pt x="227" y="152"/>
                    <a:pt x="224" y="130"/>
                    <a:pt x="220" y="122"/>
                  </a:cubicBezTo>
                  <a:cubicBezTo>
                    <a:pt x="192" y="122"/>
                    <a:pt x="164" y="122"/>
                    <a:pt x="136" y="122"/>
                  </a:cubicBezTo>
                  <a:cubicBezTo>
                    <a:pt x="119" y="122"/>
                    <a:pt x="63" y="118"/>
                    <a:pt x="63" y="129"/>
                  </a:cubicBezTo>
                  <a:close/>
                  <a:moveTo>
                    <a:pt x="63" y="232"/>
                  </a:moveTo>
                  <a:cubicBezTo>
                    <a:pt x="63" y="238"/>
                    <a:pt x="63" y="244"/>
                    <a:pt x="63" y="251"/>
                  </a:cubicBezTo>
                  <a:cubicBezTo>
                    <a:pt x="63" y="255"/>
                    <a:pt x="64" y="257"/>
                    <a:pt x="69" y="257"/>
                  </a:cubicBezTo>
                  <a:cubicBezTo>
                    <a:pt x="120" y="257"/>
                    <a:pt x="171" y="257"/>
                    <a:pt x="222" y="257"/>
                  </a:cubicBezTo>
                  <a:cubicBezTo>
                    <a:pt x="224" y="252"/>
                    <a:pt x="228" y="229"/>
                    <a:pt x="216" y="229"/>
                  </a:cubicBezTo>
                  <a:cubicBezTo>
                    <a:pt x="168" y="229"/>
                    <a:pt x="121" y="229"/>
                    <a:pt x="73" y="229"/>
                  </a:cubicBezTo>
                  <a:cubicBezTo>
                    <a:pt x="70" y="229"/>
                    <a:pt x="65" y="231"/>
                    <a:pt x="63" y="232"/>
                  </a:cubicBezTo>
                  <a:close/>
                  <a:moveTo>
                    <a:pt x="63" y="187"/>
                  </a:moveTo>
                  <a:cubicBezTo>
                    <a:pt x="63" y="190"/>
                    <a:pt x="63" y="193"/>
                    <a:pt x="63" y="196"/>
                  </a:cubicBezTo>
                  <a:cubicBezTo>
                    <a:pt x="63" y="201"/>
                    <a:pt x="64" y="200"/>
                    <a:pt x="67" y="204"/>
                  </a:cubicBezTo>
                  <a:cubicBezTo>
                    <a:pt x="117" y="204"/>
                    <a:pt x="166" y="204"/>
                    <a:pt x="216" y="204"/>
                  </a:cubicBezTo>
                  <a:cubicBezTo>
                    <a:pt x="219" y="203"/>
                    <a:pt x="222" y="201"/>
                    <a:pt x="224" y="200"/>
                  </a:cubicBezTo>
                  <a:cubicBezTo>
                    <a:pt x="224" y="197"/>
                    <a:pt x="224" y="193"/>
                    <a:pt x="224" y="190"/>
                  </a:cubicBezTo>
                  <a:cubicBezTo>
                    <a:pt x="224" y="183"/>
                    <a:pt x="222" y="181"/>
                    <a:pt x="220" y="177"/>
                  </a:cubicBezTo>
                  <a:cubicBezTo>
                    <a:pt x="191" y="177"/>
                    <a:pt x="163" y="177"/>
                    <a:pt x="134" y="177"/>
                  </a:cubicBezTo>
                  <a:cubicBezTo>
                    <a:pt x="120" y="177"/>
                    <a:pt x="106" y="177"/>
                    <a:pt x="92" y="177"/>
                  </a:cubicBezTo>
                  <a:cubicBezTo>
                    <a:pt x="74" y="177"/>
                    <a:pt x="63" y="171"/>
                    <a:pt x="63" y="187"/>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grpSp>
      <p:grpSp>
        <p:nvGrpSpPr>
          <p:cNvPr id="17447" name="Group 4"/>
          <p:cNvGrpSpPr/>
          <p:nvPr/>
        </p:nvGrpSpPr>
        <p:grpSpPr bwMode="auto">
          <a:xfrm>
            <a:off x="9390484" y="7031038"/>
            <a:ext cx="668337" cy="765175"/>
            <a:chOff x="0" y="0"/>
            <a:chExt cx="421" cy="482"/>
          </a:xfrm>
        </p:grpSpPr>
        <p:sp>
          <p:nvSpPr>
            <p:cNvPr id="17431" name="Freeform 5"/>
            <p:cNvSpPr/>
            <p:nvPr/>
          </p:nvSpPr>
          <p:spPr bwMode="auto">
            <a:xfrm>
              <a:off x="14" y="17"/>
              <a:ext cx="390" cy="451"/>
            </a:xfrm>
            <a:custGeom>
              <a:avLst/>
              <a:gdLst>
                <a:gd name="T0" fmla="*/ 71 w 1005"/>
                <a:gd name="T1" fmla="*/ 163 h 1158"/>
                <a:gd name="T2" fmla="*/ 78 w 1005"/>
                <a:gd name="T3" fmla="*/ 176 h 1158"/>
                <a:gd name="T4" fmla="*/ 151 w 1005"/>
                <a:gd name="T5" fmla="*/ 148 h 1158"/>
                <a:gd name="T6" fmla="*/ 145 w 1005"/>
                <a:gd name="T7" fmla="*/ 129 h 1158"/>
                <a:gd name="T8" fmla="*/ 147 w 1005"/>
                <a:gd name="T9" fmla="*/ 125 h 1158"/>
                <a:gd name="T10" fmla="*/ 146 w 1005"/>
                <a:gd name="T11" fmla="*/ 98 h 1158"/>
                <a:gd name="T12" fmla="*/ 133 w 1005"/>
                <a:gd name="T13" fmla="*/ 50 h 1158"/>
                <a:gd name="T14" fmla="*/ 125 w 1005"/>
                <a:gd name="T15" fmla="*/ 40 h 1158"/>
                <a:gd name="T16" fmla="*/ 113 w 1005"/>
                <a:gd name="T17" fmla="*/ 35 h 1158"/>
                <a:gd name="T18" fmla="*/ 94 w 1005"/>
                <a:gd name="T19" fmla="*/ 33 h 1158"/>
                <a:gd name="T20" fmla="*/ 66 w 1005"/>
                <a:gd name="T21" fmla="*/ 34 h 1158"/>
                <a:gd name="T22" fmla="*/ 43 w 1005"/>
                <a:gd name="T23" fmla="*/ 37 h 1158"/>
                <a:gd name="T24" fmla="*/ 26 w 1005"/>
                <a:gd name="T25" fmla="*/ 2 h 1158"/>
                <a:gd name="T26" fmla="*/ 13 w 1005"/>
                <a:gd name="T27" fmla="*/ 0 h 1158"/>
                <a:gd name="T28" fmla="*/ 10 w 1005"/>
                <a:gd name="T29" fmla="*/ 9 h 1158"/>
                <a:gd name="T30" fmla="*/ 27 w 1005"/>
                <a:gd name="T31" fmla="*/ 66 h 1158"/>
                <a:gd name="T32" fmla="*/ 33 w 1005"/>
                <a:gd name="T33" fmla="*/ 90 h 1158"/>
                <a:gd name="T34" fmla="*/ 21 w 1005"/>
                <a:gd name="T35" fmla="*/ 89 h 1158"/>
                <a:gd name="T36" fmla="*/ 0 w 1005"/>
                <a:gd name="T37" fmla="*/ 92 h 1158"/>
                <a:gd name="T38" fmla="*/ 11 w 1005"/>
                <a:gd name="T39" fmla="*/ 112 h 1158"/>
                <a:gd name="T40" fmla="*/ 22 w 1005"/>
                <a:gd name="T41" fmla="*/ 117 h 1158"/>
                <a:gd name="T42" fmla="*/ 36 w 1005"/>
                <a:gd name="T43" fmla="*/ 130 h 1158"/>
                <a:gd name="T44" fmla="*/ 51 w 1005"/>
                <a:gd name="T45" fmla="*/ 143 h 1158"/>
                <a:gd name="T46" fmla="*/ 65 w 1005"/>
                <a:gd name="T47" fmla="*/ 157 h 1158"/>
                <a:gd name="T48" fmla="*/ 71 w 1005"/>
                <a:gd name="T49" fmla="*/ 163 h 1158"/>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1005" h="1158">
                  <a:moveTo>
                    <a:pt x="473" y="1075"/>
                  </a:moveTo>
                  <a:lnTo>
                    <a:pt x="515" y="1158"/>
                  </a:lnTo>
                  <a:lnTo>
                    <a:pt x="1005" y="976"/>
                  </a:lnTo>
                  <a:lnTo>
                    <a:pt x="962" y="847"/>
                  </a:lnTo>
                  <a:lnTo>
                    <a:pt x="978" y="828"/>
                  </a:lnTo>
                  <a:lnTo>
                    <a:pt x="971" y="645"/>
                  </a:lnTo>
                  <a:lnTo>
                    <a:pt x="883" y="332"/>
                  </a:lnTo>
                  <a:lnTo>
                    <a:pt x="826" y="264"/>
                  </a:lnTo>
                  <a:lnTo>
                    <a:pt x="752" y="231"/>
                  </a:lnTo>
                  <a:lnTo>
                    <a:pt x="622" y="217"/>
                  </a:lnTo>
                  <a:lnTo>
                    <a:pt x="438" y="225"/>
                  </a:lnTo>
                  <a:lnTo>
                    <a:pt x="289" y="243"/>
                  </a:lnTo>
                  <a:lnTo>
                    <a:pt x="173" y="15"/>
                  </a:lnTo>
                  <a:lnTo>
                    <a:pt x="87" y="0"/>
                  </a:lnTo>
                  <a:lnTo>
                    <a:pt x="64" y="56"/>
                  </a:lnTo>
                  <a:lnTo>
                    <a:pt x="178" y="433"/>
                  </a:lnTo>
                  <a:lnTo>
                    <a:pt x="221" y="591"/>
                  </a:lnTo>
                  <a:lnTo>
                    <a:pt x="140" y="587"/>
                  </a:lnTo>
                  <a:lnTo>
                    <a:pt x="0" y="606"/>
                  </a:lnTo>
                  <a:lnTo>
                    <a:pt x="73" y="736"/>
                  </a:lnTo>
                  <a:lnTo>
                    <a:pt x="148" y="770"/>
                  </a:lnTo>
                  <a:lnTo>
                    <a:pt x="243" y="858"/>
                  </a:lnTo>
                  <a:lnTo>
                    <a:pt x="339" y="946"/>
                  </a:lnTo>
                  <a:lnTo>
                    <a:pt x="434" y="1034"/>
                  </a:lnTo>
                  <a:lnTo>
                    <a:pt x="473" y="1075"/>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17432" name="Freeform 6"/>
            <p:cNvSpPr>
              <a:spLocks noEditPoints="1"/>
            </p:cNvSpPr>
            <p:nvPr/>
          </p:nvSpPr>
          <p:spPr bwMode="auto">
            <a:xfrm>
              <a:off x="0" y="0"/>
              <a:ext cx="421" cy="482"/>
            </a:xfrm>
            <a:custGeom>
              <a:avLst/>
              <a:gdLst>
                <a:gd name="T0" fmla="*/ 64 w 1084"/>
                <a:gd name="T1" fmla="*/ 166 h 1237"/>
                <a:gd name="T2" fmla="*/ 66 w 1084"/>
                <a:gd name="T3" fmla="*/ 147 h 1237"/>
                <a:gd name="T4" fmla="*/ 43 w 1084"/>
                <a:gd name="T5" fmla="*/ 136 h 1237"/>
                <a:gd name="T6" fmla="*/ 37 w 1084"/>
                <a:gd name="T7" fmla="*/ 120 h 1237"/>
                <a:gd name="T8" fmla="*/ 35 w 1084"/>
                <a:gd name="T9" fmla="*/ 139 h 1237"/>
                <a:gd name="T10" fmla="*/ 49 w 1084"/>
                <a:gd name="T11" fmla="*/ 153 h 1237"/>
                <a:gd name="T12" fmla="*/ 51 w 1084"/>
                <a:gd name="T13" fmla="*/ 133 h 1237"/>
                <a:gd name="T14" fmla="*/ 17 w 1084"/>
                <a:gd name="T15" fmla="*/ 118 h 1237"/>
                <a:gd name="T16" fmla="*/ 11 w 1084"/>
                <a:gd name="T17" fmla="*/ 101 h 1237"/>
                <a:gd name="T18" fmla="*/ 24 w 1084"/>
                <a:gd name="T19" fmla="*/ 87 h 1237"/>
                <a:gd name="T20" fmla="*/ 0 w 1084"/>
                <a:gd name="T21" fmla="*/ 96 h 1237"/>
                <a:gd name="T22" fmla="*/ 9 w 1084"/>
                <a:gd name="T23" fmla="*/ 121 h 1237"/>
                <a:gd name="T24" fmla="*/ 21 w 1084"/>
                <a:gd name="T25" fmla="*/ 126 h 1237"/>
                <a:gd name="T26" fmla="*/ 26 w 1084"/>
                <a:gd name="T27" fmla="*/ 115 h 1237"/>
                <a:gd name="T28" fmla="*/ 39 w 1084"/>
                <a:gd name="T29" fmla="*/ 100 h 1237"/>
                <a:gd name="T30" fmla="*/ 48 w 1084"/>
                <a:gd name="T31" fmla="*/ 125 h 1237"/>
                <a:gd name="T32" fmla="*/ 16 w 1084"/>
                <a:gd name="T33" fmla="*/ 14 h 1237"/>
                <a:gd name="T34" fmla="*/ 36 w 1084"/>
                <a:gd name="T35" fmla="*/ 92 h 1237"/>
                <a:gd name="T36" fmla="*/ 31 w 1084"/>
                <a:gd name="T37" fmla="*/ 103 h 1237"/>
                <a:gd name="T38" fmla="*/ 30 w 1084"/>
                <a:gd name="T39" fmla="*/ 0 h 1237"/>
                <a:gd name="T40" fmla="*/ 13 w 1084"/>
                <a:gd name="T41" fmla="*/ 6 h 1237"/>
                <a:gd name="T42" fmla="*/ 33 w 1084"/>
                <a:gd name="T43" fmla="*/ 8 h 1237"/>
                <a:gd name="T44" fmla="*/ 48 w 1084"/>
                <a:gd name="T45" fmla="*/ 49 h 1237"/>
                <a:gd name="T46" fmla="*/ 61 w 1084"/>
                <a:gd name="T47" fmla="*/ 83 h 1237"/>
                <a:gd name="T48" fmla="*/ 56 w 1084"/>
                <a:gd name="T49" fmla="*/ 46 h 1237"/>
                <a:gd name="T50" fmla="*/ 70 w 1084"/>
                <a:gd name="T51" fmla="*/ 32 h 1237"/>
                <a:gd name="T52" fmla="*/ 41 w 1084"/>
                <a:gd name="T53" fmla="*/ 5 h 1237"/>
                <a:gd name="T54" fmla="*/ 45 w 1084"/>
                <a:gd name="T55" fmla="*/ 41 h 1237"/>
                <a:gd name="T56" fmla="*/ 85 w 1084"/>
                <a:gd name="T57" fmla="*/ 73 h 1237"/>
                <a:gd name="T58" fmla="*/ 93 w 1084"/>
                <a:gd name="T59" fmla="*/ 70 h 1237"/>
                <a:gd name="T60" fmla="*/ 101 w 1084"/>
                <a:gd name="T61" fmla="*/ 39 h 1237"/>
                <a:gd name="T62" fmla="*/ 81 w 1084"/>
                <a:gd name="T63" fmla="*/ 37 h 1237"/>
                <a:gd name="T64" fmla="*/ 76 w 1084"/>
                <a:gd name="T65" fmla="*/ 48 h 1237"/>
                <a:gd name="T66" fmla="*/ 113 w 1084"/>
                <a:gd name="T67" fmla="*/ 72 h 1237"/>
                <a:gd name="T68" fmla="*/ 121 w 1084"/>
                <a:gd name="T69" fmla="*/ 69 h 1237"/>
                <a:gd name="T70" fmla="*/ 120 w 1084"/>
                <a:gd name="T71" fmla="*/ 41 h 1237"/>
                <a:gd name="T72" fmla="*/ 109 w 1084"/>
                <a:gd name="T73" fmla="*/ 36 h 1237"/>
                <a:gd name="T74" fmla="*/ 104 w 1084"/>
                <a:gd name="T75" fmla="*/ 47 h 1237"/>
                <a:gd name="T76" fmla="*/ 131 w 1084"/>
                <a:gd name="T77" fmla="*/ 46 h 1237"/>
                <a:gd name="T78" fmla="*/ 128 w 1084"/>
                <a:gd name="T79" fmla="*/ 38 h 1237"/>
                <a:gd name="T80" fmla="*/ 123 w 1084"/>
                <a:gd name="T81" fmla="*/ 49 h 1237"/>
                <a:gd name="T82" fmla="*/ 131 w 1084"/>
                <a:gd name="T83" fmla="*/ 46 h 1237"/>
                <a:gd name="T84" fmla="*/ 153 w 1084"/>
                <a:gd name="T85" fmla="*/ 104 h 1237"/>
                <a:gd name="T86" fmla="*/ 139 w 1084"/>
                <a:gd name="T87" fmla="*/ 43 h 1237"/>
                <a:gd name="T88" fmla="*/ 154 w 1084"/>
                <a:gd name="T89" fmla="*/ 132 h 1237"/>
                <a:gd name="T90" fmla="*/ 162 w 1084"/>
                <a:gd name="T91" fmla="*/ 129 h 1237"/>
                <a:gd name="T92" fmla="*/ 145 w 1084"/>
                <a:gd name="T93" fmla="*/ 107 h 1237"/>
                <a:gd name="T94" fmla="*/ 152 w 1084"/>
                <a:gd name="T95" fmla="*/ 151 h 1237"/>
                <a:gd name="T96" fmla="*/ 87 w 1084"/>
                <a:gd name="T97" fmla="*/ 176 h 1237"/>
                <a:gd name="T98" fmla="*/ 72 w 1084"/>
                <a:gd name="T99" fmla="*/ 163 h 1237"/>
                <a:gd name="T100" fmla="*/ 82 w 1084"/>
                <a:gd name="T101" fmla="*/ 188 h 1237"/>
                <a:gd name="T102" fmla="*/ 155 w 1084"/>
                <a:gd name="T103" fmla="*/ 160 h 1237"/>
                <a:gd name="T104" fmla="*/ 160 w 1084"/>
                <a:gd name="T105" fmla="*/ 148 h 1237"/>
                <a:gd name="T106" fmla="*/ 146 w 1084"/>
                <a:gd name="T107" fmla="*/ 135 h 1237"/>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1084" h="1237">
                  <a:moveTo>
                    <a:pt x="383" y="986"/>
                  </a:moveTo>
                  <a:lnTo>
                    <a:pt x="424" y="1094"/>
                  </a:lnTo>
                  <a:lnTo>
                    <a:pt x="478" y="1074"/>
                  </a:lnTo>
                  <a:lnTo>
                    <a:pt x="437" y="965"/>
                  </a:lnTo>
                  <a:lnTo>
                    <a:pt x="383" y="986"/>
                  </a:lnTo>
                  <a:close/>
                  <a:moveTo>
                    <a:pt x="287" y="898"/>
                  </a:moveTo>
                  <a:lnTo>
                    <a:pt x="287" y="898"/>
                  </a:lnTo>
                  <a:lnTo>
                    <a:pt x="246" y="789"/>
                  </a:lnTo>
                  <a:lnTo>
                    <a:pt x="192" y="810"/>
                  </a:lnTo>
                  <a:lnTo>
                    <a:pt x="233" y="918"/>
                  </a:lnTo>
                  <a:lnTo>
                    <a:pt x="287" y="898"/>
                  </a:lnTo>
                  <a:lnTo>
                    <a:pt x="328" y="1006"/>
                  </a:lnTo>
                  <a:lnTo>
                    <a:pt x="383" y="986"/>
                  </a:lnTo>
                  <a:lnTo>
                    <a:pt x="341" y="877"/>
                  </a:lnTo>
                  <a:lnTo>
                    <a:pt x="287" y="898"/>
                  </a:lnTo>
                  <a:close/>
                  <a:moveTo>
                    <a:pt x="116" y="776"/>
                  </a:moveTo>
                  <a:lnTo>
                    <a:pt x="116" y="776"/>
                  </a:lnTo>
                  <a:lnTo>
                    <a:pt x="75" y="667"/>
                  </a:lnTo>
                  <a:lnTo>
                    <a:pt x="184" y="626"/>
                  </a:lnTo>
                  <a:lnTo>
                    <a:pt x="163" y="572"/>
                  </a:lnTo>
                  <a:lnTo>
                    <a:pt x="55" y="613"/>
                  </a:lnTo>
                  <a:lnTo>
                    <a:pt x="0" y="633"/>
                  </a:lnTo>
                  <a:lnTo>
                    <a:pt x="21" y="688"/>
                  </a:lnTo>
                  <a:lnTo>
                    <a:pt x="62" y="796"/>
                  </a:lnTo>
                  <a:lnTo>
                    <a:pt x="116" y="776"/>
                  </a:lnTo>
                  <a:lnTo>
                    <a:pt x="137" y="830"/>
                  </a:lnTo>
                  <a:lnTo>
                    <a:pt x="192" y="810"/>
                  </a:lnTo>
                  <a:lnTo>
                    <a:pt x="171" y="755"/>
                  </a:lnTo>
                  <a:lnTo>
                    <a:pt x="116" y="776"/>
                  </a:lnTo>
                  <a:close/>
                  <a:moveTo>
                    <a:pt x="258" y="660"/>
                  </a:moveTo>
                  <a:lnTo>
                    <a:pt x="258" y="660"/>
                  </a:lnTo>
                  <a:lnTo>
                    <a:pt x="320" y="823"/>
                  </a:lnTo>
                  <a:lnTo>
                    <a:pt x="375" y="802"/>
                  </a:lnTo>
                  <a:lnTo>
                    <a:pt x="107" y="96"/>
                  </a:lnTo>
                  <a:lnTo>
                    <a:pt x="52" y="116"/>
                  </a:lnTo>
                  <a:lnTo>
                    <a:pt x="238" y="606"/>
                  </a:lnTo>
                  <a:lnTo>
                    <a:pt x="184" y="626"/>
                  </a:lnTo>
                  <a:lnTo>
                    <a:pt x="205" y="680"/>
                  </a:lnTo>
                  <a:lnTo>
                    <a:pt x="258" y="660"/>
                  </a:lnTo>
                  <a:close/>
                  <a:moveTo>
                    <a:pt x="196" y="0"/>
                  </a:moveTo>
                  <a:lnTo>
                    <a:pt x="196" y="0"/>
                  </a:lnTo>
                  <a:lnTo>
                    <a:pt x="87" y="41"/>
                  </a:lnTo>
                  <a:lnTo>
                    <a:pt x="107" y="96"/>
                  </a:lnTo>
                  <a:lnTo>
                    <a:pt x="216" y="54"/>
                  </a:lnTo>
                  <a:lnTo>
                    <a:pt x="196" y="0"/>
                  </a:lnTo>
                  <a:close/>
                  <a:moveTo>
                    <a:pt x="319" y="326"/>
                  </a:moveTo>
                  <a:lnTo>
                    <a:pt x="319" y="326"/>
                  </a:lnTo>
                  <a:lnTo>
                    <a:pt x="402" y="544"/>
                  </a:lnTo>
                  <a:lnTo>
                    <a:pt x="456" y="523"/>
                  </a:lnTo>
                  <a:lnTo>
                    <a:pt x="373" y="305"/>
                  </a:lnTo>
                  <a:lnTo>
                    <a:pt x="482" y="264"/>
                  </a:lnTo>
                  <a:lnTo>
                    <a:pt x="461" y="210"/>
                  </a:lnTo>
                  <a:lnTo>
                    <a:pt x="353" y="251"/>
                  </a:lnTo>
                  <a:lnTo>
                    <a:pt x="270" y="34"/>
                  </a:lnTo>
                  <a:lnTo>
                    <a:pt x="216" y="54"/>
                  </a:lnTo>
                  <a:lnTo>
                    <a:pt x="299" y="272"/>
                  </a:lnTo>
                  <a:lnTo>
                    <a:pt x="319" y="326"/>
                  </a:lnTo>
                  <a:close/>
                  <a:moveTo>
                    <a:pt x="564" y="482"/>
                  </a:moveTo>
                  <a:lnTo>
                    <a:pt x="564" y="482"/>
                  </a:lnTo>
                  <a:lnTo>
                    <a:pt x="619" y="461"/>
                  </a:lnTo>
                  <a:lnTo>
                    <a:pt x="557" y="298"/>
                  </a:lnTo>
                  <a:lnTo>
                    <a:pt x="666" y="256"/>
                  </a:lnTo>
                  <a:lnTo>
                    <a:pt x="645" y="202"/>
                  </a:lnTo>
                  <a:lnTo>
                    <a:pt x="536" y="244"/>
                  </a:lnTo>
                  <a:lnTo>
                    <a:pt x="482" y="264"/>
                  </a:lnTo>
                  <a:lnTo>
                    <a:pt x="502" y="318"/>
                  </a:lnTo>
                  <a:lnTo>
                    <a:pt x="564" y="482"/>
                  </a:lnTo>
                  <a:close/>
                  <a:moveTo>
                    <a:pt x="748" y="474"/>
                  </a:moveTo>
                  <a:lnTo>
                    <a:pt x="748" y="474"/>
                  </a:lnTo>
                  <a:lnTo>
                    <a:pt x="803" y="454"/>
                  </a:lnTo>
                  <a:lnTo>
                    <a:pt x="741" y="291"/>
                  </a:lnTo>
                  <a:lnTo>
                    <a:pt x="795" y="270"/>
                  </a:lnTo>
                  <a:lnTo>
                    <a:pt x="774" y="215"/>
                  </a:lnTo>
                  <a:lnTo>
                    <a:pt x="720" y="236"/>
                  </a:lnTo>
                  <a:lnTo>
                    <a:pt x="666" y="256"/>
                  </a:lnTo>
                  <a:lnTo>
                    <a:pt x="687" y="311"/>
                  </a:lnTo>
                  <a:lnTo>
                    <a:pt x="748" y="474"/>
                  </a:lnTo>
                  <a:close/>
                  <a:moveTo>
                    <a:pt x="870" y="304"/>
                  </a:moveTo>
                  <a:lnTo>
                    <a:pt x="870" y="304"/>
                  </a:lnTo>
                  <a:lnTo>
                    <a:pt x="849" y="250"/>
                  </a:lnTo>
                  <a:lnTo>
                    <a:pt x="795" y="270"/>
                  </a:lnTo>
                  <a:lnTo>
                    <a:pt x="816" y="324"/>
                  </a:lnTo>
                  <a:lnTo>
                    <a:pt x="870" y="304"/>
                  </a:lnTo>
                  <a:close/>
                  <a:moveTo>
                    <a:pt x="870" y="304"/>
                  </a:moveTo>
                  <a:lnTo>
                    <a:pt x="870" y="304"/>
                  </a:lnTo>
                  <a:lnTo>
                    <a:pt x="1014" y="684"/>
                  </a:lnTo>
                  <a:lnTo>
                    <a:pt x="1068" y="664"/>
                  </a:lnTo>
                  <a:lnTo>
                    <a:pt x="924" y="283"/>
                  </a:lnTo>
                  <a:lnTo>
                    <a:pt x="870" y="304"/>
                  </a:lnTo>
                  <a:close/>
                  <a:moveTo>
                    <a:pt x="1022" y="868"/>
                  </a:moveTo>
                  <a:lnTo>
                    <a:pt x="1022" y="868"/>
                  </a:lnTo>
                  <a:lnTo>
                    <a:pt x="1076" y="847"/>
                  </a:lnTo>
                  <a:lnTo>
                    <a:pt x="1014" y="684"/>
                  </a:lnTo>
                  <a:lnTo>
                    <a:pt x="960" y="705"/>
                  </a:lnTo>
                  <a:lnTo>
                    <a:pt x="1022" y="868"/>
                  </a:lnTo>
                  <a:close/>
                  <a:moveTo>
                    <a:pt x="1008" y="996"/>
                  </a:moveTo>
                  <a:lnTo>
                    <a:pt x="1008" y="996"/>
                  </a:lnTo>
                  <a:lnTo>
                    <a:pt x="573" y="1161"/>
                  </a:lnTo>
                  <a:lnTo>
                    <a:pt x="532" y="1053"/>
                  </a:lnTo>
                  <a:lnTo>
                    <a:pt x="478" y="1074"/>
                  </a:lnTo>
                  <a:lnTo>
                    <a:pt x="519" y="1182"/>
                  </a:lnTo>
                  <a:lnTo>
                    <a:pt x="540" y="1237"/>
                  </a:lnTo>
                  <a:lnTo>
                    <a:pt x="594" y="1216"/>
                  </a:lnTo>
                  <a:lnTo>
                    <a:pt x="1029" y="1052"/>
                  </a:lnTo>
                  <a:lnTo>
                    <a:pt x="1084" y="1031"/>
                  </a:lnTo>
                  <a:lnTo>
                    <a:pt x="1063" y="976"/>
                  </a:lnTo>
                  <a:lnTo>
                    <a:pt x="1022" y="868"/>
                  </a:lnTo>
                  <a:lnTo>
                    <a:pt x="967" y="888"/>
                  </a:lnTo>
                  <a:lnTo>
                    <a:pt x="1008" y="996"/>
                  </a:lnTo>
                  <a:close/>
                </a:path>
              </a:pathLst>
            </a:custGeom>
            <a:solidFill>
              <a:srgbClr val="2E2C2C"/>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grpSp>
      <p:sp>
        <p:nvSpPr>
          <p:cNvPr id="3" name="TextBox 80"/>
          <p:cNvSpPr txBox="1">
            <a:spLocks noChangeArrowheads="1"/>
          </p:cNvSpPr>
          <p:nvPr/>
        </p:nvSpPr>
        <p:spPr bwMode="auto">
          <a:xfrm>
            <a:off x="5663033" y="1686212"/>
            <a:ext cx="1943731"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2000">
                <a:solidFill>
                  <a:schemeClr val="accent2"/>
                </a:solidFill>
                <a:latin typeface="Arial" panose="020B0604020202020204" pitchFamily="34" charset="0"/>
                <a:ea typeface="微软雅黑" panose="020B0503020204020204" pitchFamily="34" charset="-122"/>
              </a:defRPr>
            </a:lvl1pPr>
            <a:lvl2pPr marL="742950" indent="-285750">
              <a:spcBef>
                <a:spcPct val="20000"/>
              </a:spcBef>
              <a:buChar char="–"/>
              <a:defRPr sz="2000">
                <a:solidFill>
                  <a:schemeClr val="accent2"/>
                </a:solidFill>
                <a:latin typeface="Arial" panose="020B0604020202020204" pitchFamily="34" charset="0"/>
                <a:ea typeface="仿宋_GB2312" panose="02010609030101010101" pitchFamily="1"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None/>
            </a:pPr>
            <a:r>
              <a:rPr lang="zh-CN" altLang="en-US" sz="3200" dirty="0">
                <a:solidFill>
                  <a:srgbClr val="FFFFFF"/>
                </a:solidFill>
                <a:latin typeface="方正大黑简体" panose="03000509000000000000" pitchFamily="65" charset="-122"/>
                <a:ea typeface="方正大黑简体" panose="03000509000000000000" pitchFamily="65" charset="-122"/>
              </a:rPr>
              <a:t>网络零售</a:t>
            </a:r>
            <a:endParaRPr lang="zh-CN" altLang="en-US" sz="3200" dirty="0">
              <a:solidFill>
                <a:srgbClr val="FFFFFF"/>
              </a:solidFill>
              <a:latin typeface="方正大黑简体" panose="03000509000000000000" pitchFamily="65" charset="-122"/>
              <a:ea typeface="方正大黑简体" panose="03000509000000000000" pitchFamily="65" charset="-122"/>
            </a:endParaRPr>
          </a:p>
        </p:txBody>
      </p:sp>
      <p:sp>
        <p:nvSpPr>
          <p:cNvPr id="4" name="TextBox 83"/>
          <p:cNvSpPr txBox="1">
            <a:spLocks noChangeArrowheads="1"/>
          </p:cNvSpPr>
          <p:nvPr/>
        </p:nvSpPr>
        <p:spPr bwMode="auto">
          <a:xfrm>
            <a:off x="5663034" y="3169674"/>
            <a:ext cx="1804814"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2000">
                <a:solidFill>
                  <a:schemeClr val="accent2"/>
                </a:solidFill>
                <a:latin typeface="Arial" panose="020B0604020202020204" pitchFamily="34" charset="0"/>
                <a:ea typeface="微软雅黑" panose="020B0503020204020204" pitchFamily="34" charset="-122"/>
              </a:defRPr>
            </a:lvl1pPr>
            <a:lvl2pPr marL="742950" indent="-285750">
              <a:spcBef>
                <a:spcPct val="20000"/>
              </a:spcBef>
              <a:buChar char="–"/>
              <a:defRPr sz="2000">
                <a:solidFill>
                  <a:schemeClr val="accent2"/>
                </a:solidFill>
                <a:latin typeface="Arial" panose="020B0604020202020204" pitchFamily="34" charset="0"/>
                <a:ea typeface="仿宋_GB2312" panose="02010609030101010101" pitchFamily="1"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None/>
            </a:pPr>
            <a:r>
              <a:rPr lang="zh-CN" altLang="en-US" sz="3200" dirty="0">
                <a:solidFill>
                  <a:srgbClr val="FFFFFF"/>
                </a:solidFill>
                <a:latin typeface="方正大黑简体" panose="03000509000000000000" pitchFamily="65" charset="-122"/>
                <a:ea typeface="方正大黑简体" panose="03000509000000000000" pitchFamily="65" charset="-122"/>
              </a:rPr>
              <a:t>新零售</a:t>
            </a:r>
            <a:endParaRPr lang="zh-CN" altLang="en-US" sz="3200" dirty="0">
              <a:solidFill>
                <a:srgbClr val="FFFFFF"/>
              </a:solidFill>
              <a:latin typeface="方正大黑简体" panose="03000509000000000000" pitchFamily="65" charset="-122"/>
              <a:ea typeface="方正大黑简体" panose="03000509000000000000" pitchFamily="65" charset="-122"/>
            </a:endParaRPr>
          </a:p>
        </p:txBody>
      </p:sp>
      <p:sp>
        <p:nvSpPr>
          <p:cNvPr id="5" name="TextBox 85"/>
          <p:cNvSpPr txBox="1">
            <a:spLocks noChangeArrowheads="1"/>
          </p:cNvSpPr>
          <p:nvPr/>
        </p:nvSpPr>
        <p:spPr bwMode="auto">
          <a:xfrm>
            <a:off x="5663033" y="5013176"/>
            <a:ext cx="274091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2000">
                <a:solidFill>
                  <a:schemeClr val="accent2"/>
                </a:solidFill>
                <a:latin typeface="Arial" panose="020B0604020202020204" pitchFamily="34" charset="0"/>
                <a:ea typeface="微软雅黑" panose="020B0503020204020204" pitchFamily="34" charset="-122"/>
              </a:defRPr>
            </a:lvl1pPr>
            <a:lvl2pPr marL="742950" indent="-285750">
              <a:spcBef>
                <a:spcPct val="20000"/>
              </a:spcBef>
              <a:buChar char="–"/>
              <a:defRPr sz="2000">
                <a:solidFill>
                  <a:schemeClr val="accent2"/>
                </a:solidFill>
                <a:latin typeface="Arial" panose="020B0604020202020204" pitchFamily="34" charset="0"/>
                <a:ea typeface="仿宋_GB2312" panose="02010609030101010101" pitchFamily="1"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FontTx/>
              <a:buNone/>
            </a:pPr>
            <a:r>
              <a:rPr lang="en-US" altLang="zh-CN" sz="3200" dirty="0">
                <a:solidFill>
                  <a:srgbClr val="FFFFFF"/>
                </a:solidFill>
                <a:latin typeface="方正大黑简体" panose="03000509000000000000" pitchFamily="65" charset="-122"/>
                <a:ea typeface="方正大黑简体" panose="03000509000000000000" pitchFamily="65" charset="-122"/>
              </a:rPr>
              <a:t>B2B </a:t>
            </a:r>
            <a:r>
              <a:rPr lang="zh-CN" altLang="en-US" sz="3200" dirty="0">
                <a:solidFill>
                  <a:srgbClr val="FFFFFF"/>
                </a:solidFill>
                <a:latin typeface="方正大黑简体" panose="03000509000000000000" pitchFamily="65" charset="-122"/>
                <a:ea typeface="方正大黑简体" panose="03000509000000000000" pitchFamily="65" charset="-122"/>
              </a:rPr>
              <a:t>电子商务</a:t>
            </a:r>
            <a:endParaRPr lang="zh-CN" altLang="en-US" sz="3200" dirty="0">
              <a:solidFill>
                <a:srgbClr val="FFFFFF"/>
              </a:solidFill>
              <a:latin typeface="方正大黑简体" panose="03000509000000000000" pitchFamily="65" charset="-122"/>
              <a:ea typeface="方正大黑简体" panose="03000509000000000000" pitchFamily="65" charset="-122"/>
            </a:endParaRPr>
          </a:p>
        </p:txBody>
      </p:sp>
    </p:spTree>
  </p:cSld>
  <p:clrMapOvr>
    <a:masterClrMapping/>
  </p:clrMapOvr>
  <p:transition advTm="10235"/>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1+#ppt_w/2"/>
                                          </p:val>
                                        </p:tav>
                                        <p:tav tm="100000">
                                          <p:val>
                                            <p:strVal val="#ppt_x"/>
                                          </p:val>
                                        </p:tav>
                                      </p:tavLst>
                                    </p:anim>
                                    <p:anim calcmode="lin" valueType="num">
                                      <p:cBhvr additive="base">
                                        <p:cTn id="8" dur="500" fill="hold"/>
                                        <p:tgtEl>
                                          <p:spTgt spid="3"/>
                                        </p:tgtEl>
                                        <p:attrNameLst>
                                          <p:attrName>ppt_y</p:attrName>
                                        </p:attrNameLst>
                                      </p:cBhvr>
                                      <p:tavLst>
                                        <p:tav tm="0">
                                          <p:val>
                                            <p:strVal val="0-#ppt_h/2"/>
                                          </p:val>
                                        </p:tav>
                                        <p:tav tm="100000">
                                          <p:val>
                                            <p:strVal val="#ppt_y"/>
                                          </p:val>
                                        </p:tav>
                                      </p:tavLst>
                                    </p:anim>
                                  </p:childTnLst>
                                </p:cTn>
                              </p:par>
                              <p:par>
                                <p:cTn id="9" presetID="2" presetClass="entr" presetSubtype="3" fill="hold" grpId="0" nodeType="withEffect">
                                  <p:stCondLst>
                                    <p:cond delay="10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1+#ppt_w/2"/>
                                          </p:val>
                                        </p:tav>
                                        <p:tav tm="100000">
                                          <p:val>
                                            <p:strVal val="#ppt_x"/>
                                          </p:val>
                                        </p:tav>
                                      </p:tavLst>
                                    </p:anim>
                                    <p:anim calcmode="lin" valueType="num">
                                      <p:cBhvr additive="base">
                                        <p:cTn id="12" dur="500" fill="hold"/>
                                        <p:tgtEl>
                                          <p:spTgt spid="4"/>
                                        </p:tgtEl>
                                        <p:attrNameLst>
                                          <p:attrName>ppt_y</p:attrName>
                                        </p:attrNameLst>
                                      </p:cBhvr>
                                      <p:tavLst>
                                        <p:tav tm="0">
                                          <p:val>
                                            <p:strVal val="0-#ppt_h/2"/>
                                          </p:val>
                                        </p:tav>
                                        <p:tav tm="100000">
                                          <p:val>
                                            <p:strVal val="#ppt_y"/>
                                          </p:val>
                                        </p:tav>
                                      </p:tavLst>
                                    </p:anim>
                                  </p:childTnLst>
                                </p:cTn>
                              </p:par>
                              <p:par>
                                <p:cTn id="13" presetID="2" presetClass="entr" presetSubtype="3" fill="hold" grpId="0" nodeType="withEffect">
                                  <p:stCondLst>
                                    <p:cond delay="30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1+#ppt_w/2"/>
                                          </p:val>
                                        </p:tav>
                                        <p:tav tm="100000">
                                          <p:val>
                                            <p:strVal val="#ppt_x"/>
                                          </p:val>
                                        </p:tav>
                                      </p:tavLst>
                                    </p:anim>
                                    <p:anim calcmode="lin" valueType="num">
                                      <p:cBhvr additive="base">
                                        <p:cTn id="16" dur="500" fill="hold"/>
                                        <p:tgtEl>
                                          <p:spTgt spid="5"/>
                                        </p:tgtEl>
                                        <p:attrNameLst>
                                          <p:attrName>ppt_y</p:attrName>
                                        </p:attrNameLst>
                                      </p:cBhvr>
                                      <p:tavLst>
                                        <p:tav tm="0">
                                          <p:val>
                                            <p:strVal val="0-#ppt_h/2"/>
                                          </p:val>
                                        </p:tav>
                                        <p:tav tm="100000">
                                          <p:val>
                                            <p:strVal val="#ppt_y"/>
                                          </p:val>
                                        </p:tav>
                                      </p:tavLst>
                                    </p:anim>
                                  </p:childTnLst>
                                </p:cTn>
                              </p:par>
                            </p:childTnLst>
                          </p:cTn>
                        </p:par>
                        <p:par>
                          <p:cTn id="17" fill="hold">
                            <p:stCondLst>
                              <p:cond delay="500"/>
                            </p:stCondLst>
                            <p:childTnLst>
                              <p:par>
                                <p:cTn id="18" presetID="64" presetClass="path" presetSubtype="0" accel="50000" decel="50000" fill="hold" nodeType="afterEffect">
                                  <p:stCondLst>
                                    <p:cond delay="0"/>
                                  </p:stCondLst>
                                  <p:childTnLst>
                                    <p:animMotion origin="layout" path="M 4.03358E-6 1.48148E-6 L -0.34935 -0.53264 " pathEditMode="relative" rAng="0" ptsTypes="AA">
                                      <p:cBhvr>
                                        <p:cTn id="19" dur="1000" fill="hold"/>
                                        <p:tgtEl>
                                          <p:spTgt spid="17447"/>
                                        </p:tgtEl>
                                        <p:attrNameLst>
                                          <p:attrName>ppt_x</p:attrName>
                                          <p:attrName>ppt_y</p:attrName>
                                        </p:attrNameLst>
                                      </p:cBhvr>
                                      <p:rCtr x="-17467" y="-26644"/>
                                    </p:animMotion>
                                  </p:childTnLst>
                                </p:cTn>
                              </p:par>
                            </p:childTnLst>
                          </p:cTn>
                        </p:par>
                        <p:par>
                          <p:cTn id="20" fill="hold">
                            <p:stCondLst>
                              <p:cond delay="1500"/>
                            </p:stCondLst>
                            <p:childTnLst>
                              <p:par>
                                <p:cTn id="21" presetID="26" presetClass="emph" presetSubtype="0" fill="hold" nodeType="afterEffect">
                                  <p:stCondLst>
                                    <p:cond delay="0"/>
                                  </p:stCondLst>
                                  <p:childTnLst>
                                    <p:animEffect transition="out" filter="fade">
                                      <p:cBhvr>
                                        <p:cTn id="22" dur="200" tmFilter="0, 0; .2, .5; .8, .5; 1, 0"/>
                                        <p:tgtEl>
                                          <p:spTgt spid="17447"/>
                                        </p:tgtEl>
                                      </p:cBhvr>
                                    </p:animEffect>
                                    <p:animScale>
                                      <p:cBhvr>
                                        <p:cTn id="23" dur="100" autoRev="1" fill="hold"/>
                                        <p:tgtEl>
                                          <p:spTgt spid="17447"/>
                                        </p:tgtEl>
                                      </p:cBhvr>
                                      <p:by x="105000" y="105000"/>
                                    </p:animScale>
                                  </p:childTnLst>
                                  <p:subTnLst>
                                    <p:audio>
                                      <p:cMediaNode>
                                        <p:cTn display="0" masterRel="sameClick">
                                          <p:stCondLst>
                                            <p:cond evt="begin" delay="0">
                                              <p:tn val="21"/>
                                            </p:cond>
                                          </p:stCondLst>
                                          <p:endCondLst>
                                            <p:cond evt="onStopAudio" delay="0">
                                              <p:tgtEl>
                                                <p:sldTgt/>
                                              </p:tgtEl>
                                            </p:cond>
                                          </p:endCondLst>
                                        </p:cTn>
                                        <p:tgtEl>
                                          <p:sndTgt r:embed="rId1" name="click.wav"/>
                                        </p:tgtEl>
                                      </p:cMediaNode>
                                    </p:audio>
                                  </p:subTnLst>
                                </p:cTn>
                              </p:par>
                              <p:par>
                                <p:cTn id="24" presetID="10" presetClass="entr" presetSubtype="0" fill="hold" nodeType="withEffect">
                                  <p:stCondLst>
                                    <p:cond delay="0"/>
                                  </p:stCondLst>
                                  <p:childTnLst>
                                    <p:set>
                                      <p:cBhvr>
                                        <p:cTn id="25" dur="1" fill="hold">
                                          <p:stCondLst>
                                            <p:cond delay="0"/>
                                          </p:stCondLst>
                                        </p:cTn>
                                        <p:tgtEl>
                                          <p:spTgt spid="17444"/>
                                        </p:tgtEl>
                                        <p:attrNameLst>
                                          <p:attrName>style.visibility</p:attrName>
                                        </p:attrNameLst>
                                      </p:cBhvr>
                                      <p:to>
                                        <p:strVal val="visible"/>
                                      </p:to>
                                    </p:set>
                                    <p:anim calcmode="lin" valueType="num">
                                      <p:cBhvr>
                                        <p:cTn id="26" dur="300" fill="hold"/>
                                        <p:tgtEl>
                                          <p:spTgt spid="17444"/>
                                        </p:tgtEl>
                                        <p:attrNameLst>
                                          <p:attrName>ppt_w</p:attrName>
                                        </p:attrNameLst>
                                      </p:cBhvr>
                                      <p:tavLst>
                                        <p:tav tm="0">
                                          <p:val>
                                            <p:fltVal val="0"/>
                                          </p:val>
                                        </p:tav>
                                        <p:tav tm="100000">
                                          <p:val>
                                            <p:strVal val="#ppt_w"/>
                                          </p:val>
                                        </p:tav>
                                      </p:tavLst>
                                    </p:anim>
                                    <p:anim calcmode="lin" valueType="num">
                                      <p:cBhvr>
                                        <p:cTn id="27" dur="300" fill="hold"/>
                                        <p:tgtEl>
                                          <p:spTgt spid="17444"/>
                                        </p:tgtEl>
                                        <p:attrNameLst>
                                          <p:attrName>ppt_h</p:attrName>
                                        </p:attrNameLst>
                                      </p:cBhvr>
                                      <p:tavLst>
                                        <p:tav tm="0">
                                          <p:val>
                                            <p:fltVal val="0"/>
                                          </p:val>
                                        </p:tav>
                                        <p:tav tm="100000">
                                          <p:val>
                                            <p:strVal val="#ppt_h"/>
                                          </p:val>
                                        </p:tav>
                                      </p:tavLst>
                                    </p:anim>
                                    <p:animEffect transition="in" filter="fade">
                                      <p:cBhvr>
                                        <p:cTn id="28" dur="300"/>
                                        <p:tgtEl>
                                          <p:spTgt spid="17444"/>
                                        </p:tgtEl>
                                      </p:cBhvr>
                                    </p:animEffect>
                                  </p:childTnLst>
                                </p:cTn>
                              </p:par>
                              <p:par>
                                <p:cTn id="29" presetID="10" presetClass="exit" presetSubtype="0" fill="hold" nodeType="withEffect">
                                  <p:stCondLst>
                                    <p:cond delay="0"/>
                                  </p:stCondLst>
                                  <p:childTnLst>
                                    <p:anim calcmode="lin" valueType="num">
                                      <p:cBhvr>
                                        <p:cTn id="30" dur="300"/>
                                        <p:tgtEl>
                                          <p:spTgt spid="17434"/>
                                        </p:tgtEl>
                                        <p:attrNameLst>
                                          <p:attrName>ppt_w</p:attrName>
                                        </p:attrNameLst>
                                      </p:cBhvr>
                                      <p:tavLst>
                                        <p:tav tm="0">
                                          <p:val>
                                            <p:strVal val="ppt_w"/>
                                          </p:val>
                                        </p:tav>
                                        <p:tav tm="100000">
                                          <p:val>
                                            <p:fltVal val="0"/>
                                          </p:val>
                                        </p:tav>
                                      </p:tavLst>
                                    </p:anim>
                                    <p:anim calcmode="lin" valueType="num">
                                      <p:cBhvr>
                                        <p:cTn id="31" dur="300"/>
                                        <p:tgtEl>
                                          <p:spTgt spid="17434"/>
                                        </p:tgtEl>
                                        <p:attrNameLst>
                                          <p:attrName>ppt_h</p:attrName>
                                        </p:attrNameLst>
                                      </p:cBhvr>
                                      <p:tavLst>
                                        <p:tav tm="0">
                                          <p:val>
                                            <p:strVal val="ppt_h"/>
                                          </p:val>
                                        </p:tav>
                                        <p:tav tm="100000">
                                          <p:val>
                                            <p:fltVal val="0"/>
                                          </p:val>
                                        </p:tav>
                                      </p:tavLst>
                                    </p:anim>
                                    <p:animEffect transition="out" filter="fade">
                                      <p:cBhvr>
                                        <p:cTn id="32" dur="300"/>
                                        <p:tgtEl>
                                          <p:spTgt spid="17434"/>
                                        </p:tgtEl>
                                      </p:cBhvr>
                                    </p:animEffect>
                                    <p:set>
                                      <p:cBhvr>
                                        <p:cTn id="33" dur="1" fill="hold">
                                          <p:stCondLst>
                                            <p:cond delay="299"/>
                                          </p:stCondLst>
                                        </p:cTn>
                                        <p:tgtEl>
                                          <p:spTgt spid="17434"/>
                                        </p:tgtEl>
                                        <p:attrNameLst>
                                          <p:attrName>style.visibility</p:attrName>
                                        </p:attrNameLst>
                                      </p:cBhvr>
                                      <p:to>
                                        <p:strVal val="hidden"/>
                                      </p:to>
                                    </p:set>
                                  </p:childTnLst>
                                </p:cTn>
                              </p:par>
                            </p:childTnLst>
                          </p:cTn>
                        </p:par>
                        <p:par>
                          <p:cTn id="34" fill="hold">
                            <p:stCondLst>
                              <p:cond delay="2000"/>
                            </p:stCondLst>
                            <p:childTnLst>
                              <p:par>
                                <p:cTn id="35" presetID="2" presetClass="exit" presetSubtype="4" fill="hold" nodeType="afterEffect">
                                  <p:stCondLst>
                                    <p:cond delay="0"/>
                                  </p:stCondLst>
                                  <p:childTnLst>
                                    <p:anim calcmode="lin" valueType="num">
                                      <p:cBhvr additive="base">
                                        <p:cTn id="36" dur="1000"/>
                                        <p:tgtEl>
                                          <p:spTgt spid="17447"/>
                                        </p:tgtEl>
                                        <p:attrNameLst>
                                          <p:attrName>ppt_x</p:attrName>
                                        </p:attrNameLst>
                                      </p:cBhvr>
                                      <p:tavLst>
                                        <p:tav tm="0">
                                          <p:val>
                                            <p:strVal val="ppt_x"/>
                                          </p:val>
                                        </p:tav>
                                        <p:tav tm="100000">
                                          <p:val>
                                            <p:strVal val="ppt_x"/>
                                          </p:val>
                                        </p:tav>
                                      </p:tavLst>
                                    </p:anim>
                                    <p:anim calcmode="lin" valueType="num">
                                      <p:cBhvr additive="base">
                                        <p:cTn id="37" dur="1000"/>
                                        <p:tgtEl>
                                          <p:spTgt spid="17447"/>
                                        </p:tgtEl>
                                        <p:attrNameLst>
                                          <p:attrName>ppt_y</p:attrName>
                                        </p:attrNameLst>
                                      </p:cBhvr>
                                      <p:tavLst>
                                        <p:tav tm="0">
                                          <p:val>
                                            <p:strVal val="ppt_y"/>
                                          </p:val>
                                        </p:tav>
                                        <p:tav tm="100000">
                                          <p:val>
                                            <p:strVal val="1+ppt_h/2"/>
                                          </p:val>
                                        </p:tav>
                                      </p:tavLst>
                                    </p:anim>
                                    <p:set>
                                      <p:cBhvr>
                                        <p:cTn id="38" dur="1" fill="hold">
                                          <p:stCondLst>
                                            <p:cond delay="999"/>
                                          </p:stCondLst>
                                        </p:cTn>
                                        <p:tgtEl>
                                          <p:spTgt spid="17447"/>
                                        </p:tgtEl>
                                        <p:attrNameLst>
                                          <p:attrName>style.visibility</p:attrName>
                                        </p:attrNameLst>
                                      </p:cBhvr>
                                      <p:to>
                                        <p:strVal val="hidden"/>
                                      </p:to>
                                    </p:set>
                                  </p:childTnLst>
                                </p:cTn>
                              </p:par>
                            </p:childTnLst>
                          </p:cTn>
                        </p:par>
                        <p:par>
                          <p:cTn id="39" fill="hold">
                            <p:stCondLst>
                              <p:cond delay="3000"/>
                            </p:stCondLst>
                            <p:childTnLst>
                              <p:par>
                                <p:cTn id="40" presetID="12" presetClass="entr" presetSubtype="2" fill="hold" grpId="0" nodeType="afterEffect">
                                  <p:stCondLst>
                                    <p:cond delay="0"/>
                                  </p:stCondLst>
                                  <p:childTnLst>
                                    <p:set>
                                      <p:cBhvr>
                                        <p:cTn id="41" dur="1" fill="hold">
                                          <p:stCondLst>
                                            <p:cond delay="0"/>
                                          </p:stCondLst>
                                        </p:cTn>
                                        <p:tgtEl>
                                          <p:spTgt spid="17413"/>
                                        </p:tgtEl>
                                        <p:attrNameLst>
                                          <p:attrName>style.visibility</p:attrName>
                                        </p:attrNameLst>
                                      </p:cBhvr>
                                      <p:to>
                                        <p:strVal val="visible"/>
                                      </p:to>
                                    </p:set>
                                    <p:anim calcmode="lin" valueType="num">
                                      <p:cBhvr additive="base">
                                        <p:cTn id="42" dur="300"/>
                                        <p:tgtEl>
                                          <p:spTgt spid="17413"/>
                                        </p:tgtEl>
                                        <p:attrNameLst>
                                          <p:attrName>ppt_x</p:attrName>
                                        </p:attrNameLst>
                                      </p:cBhvr>
                                      <p:tavLst>
                                        <p:tav tm="0">
                                          <p:val>
                                            <p:strVal val="#ppt_x+#ppt_w*1.125000"/>
                                          </p:val>
                                        </p:tav>
                                        <p:tav tm="100000">
                                          <p:val>
                                            <p:strVal val="#ppt_x"/>
                                          </p:val>
                                        </p:tav>
                                      </p:tavLst>
                                    </p:anim>
                                    <p:animEffect transition="in" filter="wipe(left)">
                                      <p:cBhvr>
                                        <p:cTn id="43" dur="300"/>
                                        <p:tgtEl>
                                          <p:spTgt spid="17413"/>
                                        </p:tgtEl>
                                      </p:cBhvr>
                                    </p:animEffect>
                                  </p:childTnLst>
                                </p:cTn>
                              </p:par>
                            </p:childTnLst>
                          </p:cTn>
                        </p:par>
                        <p:par>
                          <p:cTn id="44" fill="hold">
                            <p:stCondLst>
                              <p:cond delay="3500"/>
                            </p:stCondLst>
                            <p:childTnLst>
                              <p:par>
                                <p:cTn id="45" presetID="22" presetClass="entr" presetSubtype="1" fill="hold" nodeType="afterEffect">
                                  <p:stCondLst>
                                    <p:cond delay="0"/>
                                  </p:stCondLst>
                                  <p:childTnLst>
                                    <p:set>
                                      <p:cBhvr>
                                        <p:cTn id="46" dur="1" fill="hold">
                                          <p:stCondLst>
                                            <p:cond delay="0"/>
                                          </p:stCondLst>
                                        </p:cTn>
                                        <p:tgtEl>
                                          <p:spTgt spid="17422"/>
                                        </p:tgtEl>
                                        <p:attrNameLst>
                                          <p:attrName>style.visibility</p:attrName>
                                        </p:attrNameLst>
                                      </p:cBhvr>
                                      <p:to>
                                        <p:strVal val="visible"/>
                                      </p:to>
                                    </p:set>
                                    <p:animEffect transition="in" filter="wipe(up)">
                                      <p:cBhvr>
                                        <p:cTn id="47" dur="500"/>
                                        <p:tgtEl>
                                          <p:spTgt spid="17422"/>
                                        </p:tgtEl>
                                      </p:cBhvr>
                                    </p:animEffect>
                                  </p:childTnLst>
                                </p:cTn>
                              </p:par>
                            </p:childTnLst>
                          </p:cTn>
                        </p:par>
                        <p:par>
                          <p:cTn id="48" fill="hold">
                            <p:stCondLst>
                              <p:cond delay="4000"/>
                            </p:stCondLst>
                            <p:childTnLst>
                              <p:par>
                                <p:cTn id="49" presetID="56" presetClass="entr" presetSubtype="0" fill="hold" grpId="0" nodeType="afterEffect">
                                  <p:stCondLst>
                                    <p:cond delay="0"/>
                                  </p:stCondLst>
                                  <p:iterate type="lt">
                                    <p:tmPct val="10000"/>
                                  </p:iterate>
                                  <p:childTnLst>
                                    <p:set>
                                      <p:cBhvr>
                                        <p:cTn id="50" dur="1" fill="hold">
                                          <p:stCondLst>
                                            <p:cond delay="0"/>
                                          </p:stCondLst>
                                        </p:cTn>
                                        <p:tgtEl>
                                          <p:spTgt spid="17443"/>
                                        </p:tgtEl>
                                        <p:attrNameLst>
                                          <p:attrName>style.visibility</p:attrName>
                                        </p:attrNameLst>
                                      </p:cBhvr>
                                      <p:to>
                                        <p:strVal val="visible"/>
                                      </p:to>
                                    </p:set>
                                    <p:anim by="(-#ppt_w*2)" calcmode="lin" valueType="num">
                                      <p:cBhvr rctx="PPT">
                                        <p:cTn id="51" dur="250" autoRev="1" fill="hold">
                                          <p:stCondLst>
                                            <p:cond delay="0"/>
                                          </p:stCondLst>
                                        </p:cTn>
                                        <p:tgtEl>
                                          <p:spTgt spid="17443"/>
                                        </p:tgtEl>
                                        <p:attrNameLst>
                                          <p:attrName>ppt_w</p:attrName>
                                        </p:attrNameLst>
                                      </p:cBhvr>
                                    </p:anim>
                                    <p:anim by="(#ppt_w*0.50)" calcmode="lin" valueType="num">
                                      <p:cBhvr>
                                        <p:cTn id="52" dur="250" decel="50000" autoRev="1" fill="hold">
                                          <p:stCondLst>
                                            <p:cond delay="0"/>
                                          </p:stCondLst>
                                        </p:cTn>
                                        <p:tgtEl>
                                          <p:spTgt spid="17443"/>
                                        </p:tgtEl>
                                        <p:attrNameLst>
                                          <p:attrName>ppt_x</p:attrName>
                                        </p:attrNameLst>
                                      </p:cBhvr>
                                    </p:anim>
                                    <p:anim from="(-#ppt_h/2)" to="(#ppt_y)" calcmode="lin" valueType="num">
                                      <p:cBhvr>
                                        <p:cTn id="53" dur="500" fill="hold">
                                          <p:stCondLst>
                                            <p:cond delay="0"/>
                                          </p:stCondLst>
                                        </p:cTn>
                                        <p:tgtEl>
                                          <p:spTgt spid="17443"/>
                                        </p:tgtEl>
                                        <p:attrNameLst>
                                          <p:attrName>ppt_y</p:attrName>
                                        </p:attrNameLst>
                                      </p:cBhvr>
                                    </p:anim>
                                    <p:animRot by="21600000">
                                      <p:cBhvr>
                                        <p:cTn id="54" dur="500" fill="hold">
                                          <p:stCondLst>
                                            <p:cond delay="0"/>
                                          </p:stCondLst>
                                        </p:cTn>
                                        <p:tgtEl>
                                          <p:spTgt spid="1744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3" grpId="0" animBg="1"/>
      <p:bldP spid="17443" grpId="0" autoUpdateAnimBg="0"/>
      <p:bldP spid="3" grpId="0" autoUpdateAnimBg="0"/>
      <p:bldP spid="4" grpId="0" autoUpdateAnimBg="0"/>
      <p:bldP spid="5" grpId="0" autoUpdateAnimBg="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759662" y="1412776"/>
            <a:ext cx="10677437" cy="4408643"/>
          </a:xfrm>
          <a:prstGeom prst="rect">
            <a:avLst/>
          </a:prstGeom>
        </p:spPr>
        <p:txBody>
          <a:bodyPr wrap="square">
            <a:spAutoFit/>
          </a:bodyPr>
          <a:lstStyle/>
          <a:p>
            <a:pPr algn="just">
              <a:lnSpc>
                <a:spcPct val="120000"/>
              </a:lnSpc>
              <a:spcBef>
                <a:spcPts val="0"/>
              </a:spcBef>
            </a:pPr>
            <a:r>
              <a:rPr lang="zh-CN" altLang="en-US" sz="3600" dirty="0">
                <a:solidFill>
                  <a:schemeClr val="accent2"/>
                </a:solidFill>
                <a:latin typeface="方正大黑简体" panose="03000509000000000000" pitchFamily="65" charset="-122"/>
                <a:ea typeface="方正大黑简体" panose="03000509000000000000" pitchFamily="65" charset="-122"/>
              </a:rPr>
              <a:t>一、新零售概述</a:t>
            </a:r>
            <a:endParaRPr lang="en-US" altLang="zh-CN" sz="3600" dirty="0">
              <a:solidFill>
                <a:schemeClr val="accent2"/>
              </a:solidFill>
              <a:latin typeface="方正大黑简体" panose="03000509000000000000" pitchFamily="65" charset="-122"/>
              <a:ea typeface="方正大黑简体" panose="03000509000000000000" pitchFamily="65" charset="-122"/>
            </a:endParaRPr>
          </a:p>
          <a:p>
            <a:pPr indent="612140" algn="just">
              <a:lnSpc>
                <a:spcPct val="150000"/>
              </a:lnSpc>
              <a:spcBef>
                <a:spcPts val="1000"/>
              </a:spcBef>
            </a:pPr>
            <a:r>
              <a:rPr lang="zh-CN" altLang="en-US" sz="2600" dirty="0">
                <a:solidFill>
                  <a:schemeClr val="accent2"/>
                </a:solidFill>
                <a:latin typeface="+mj-lt"/>
                <a:ea typeface="黑体" panose="02010609060101010101" pitchFamily="49" charset="-122"/>
              </a:rPr>
              <a:t>新零售是互联网在实现社会信息化、数字化的过程中，零售行业发展、变化的一个阶段。新零售指以消费者体验为中心，进行人、货、场三要素重构，真正发挥“线上</a:t>
            </a:r>
            <a:r>
              <a:rPr lang="en-US" altLang="zh-CN" sz="2600" dirty="0">
                <a:solidFill>
                  <a:schemeClr val="accent2"/>
                </a:solidFill>
                <a:latin typeface="+mj-lt"/>
                <a:ea typeface="黑体" panose="02010609060101010101" pitchFamily="49" charset="-122"/>
              </a:rPr>
              <a:t>+ </a:t>
            </a:r>
            <a:r>
              <a:rPr lang="zh-CN" altLang="en-US" sz="2600" dirty="0">
                <a:solidFill>
                  <a:schemeClr val="accent2"/>
                </a:solidFill>
                <a:latin typeface="+mj-lt"/>
                <a:ea typeface="黑体" panose="02010609060101010101" pitchFamily="49" charset="-122"/>
              </a:rPr>
              <a:t>线下</a:t>
            </a:r>
            <a:r>
              <a:rPr lang="en-US" altLang="zh-CN" sz="2600" dirty="0">
                <a:solidFill>
                  <a:schemeClr val="accent2"/>
                </a:solidFill>
                <a:latin typeface="+mj-lt"/>
                <a:ea typeface="黑体" panose="02010609060101010101" pitchFamily="49" charset="-122"/>
              </a:rPr>
              <a:t>+ </a:t>
            </a:r>
            <a:r>
              <a:rPr lang="zh-CN" altLang="en-US" sz="2600" dirty="0">
                <a:solidFill>
                  <a:schemeClr val="accent2"/>
                </a:solidFill>
                <a:latin typeface="+mj-lt"/>
                <a:ea typeface="黑体" panose="02010609060101010101" pitchFamily="49" charset="-122"/>
              </a:rPr>
              <a:t>数据</a:t>
            </a:r>
            <a:r>
              <a:rPr lang="en-US" altLang="zh-CN" sz="2600" dirty="0">
                <a:solidFill>
                  <a:schemeClr val="accent2"/>
                </a:solidFill>
                <a:latin typeface="+mj-lt"/>
                <a:ea typeface="黑体" panose="02010609060101010101" pitchFamily="49" charset="-122"/>
              </a:rPr>
              <a:t>+ </a:t>
            </a:r>
            <a:r>
              <a:rPr lang="zh-CN" altLang="en-US" sz="2600" dirty="0">
                <a:solidFill>
                  <a:schemeClr val="accent2"/>
                </a:solidFill>
                <a:latin typeface="+mj-lt"/>
                <a:ea typeface="黑体" panose="02010609060101010101" pitchFamily="49" charset="-122"/>
              </a:rPr>
              <a:t>物流”的系统化优势，以达到满足消费升级的需求、提升行业效率的目标。与新零售接近的词还有“无界零售”“智慧零售”“新消费”等，这些不同说法共同反映的是零售业态正迎来新一轮的革命。</a:t>
            </a:r>
            <a:endParaRPr lang="zh-CN" altLang="en-US" sz="2600" dirty="0">
              <a:solidFill>
                <a:schemeClr val="accent2"/>
              </a:solidFill>
              <a:latin typeface="+mj-lt"/>
              <a:ea typeface="黑体" panose="02010609060101010101" pitchFamily="49" charset="-122"/>
            </a:endParaRPr>
          </a:p>
        </p:txBody>
      </p:sp>
      <p:sp>
        <p:nvSpPr>
          <p:cNvPr id="2" name="文本框 1"/>
          <p:cNvSpPr txBox="1"/>
          <p:nvPr/>
        </p:nvSpPr>
        <p:spPr>
          <a:xfrm>
            <a:off x="7754620" y="980440"/>
            <a:ext cx="3688715" cy="645160"/>
          </a:xfrm>
          <a:prstGeom prst="rect">
            <a:avLst/>
          </a:prstGeom>
          <a:solidFill>
            <a:schemeClr val="bg1"/>
          </a:solidFill>
        </p:spPr>
        <p:txBody>
          <a:bodyPr wrap="square" rtlCol="0" anchor="t">
            <a:spAutoFit/>
          </a:bodyPr>
          <a:p>
            <a:r>
              <a:rPr lang="zh-CN" altLang="en-US" b="1">
                <a:solidFill>
                  <a:srgbClr val="292929"/>
                </a:solidFill>
                <a:hlinkClick r:id="rId1" action="ppaction://hlinkfile"/>
              </a:rPr>
              <a:t>新零售解决方案：门店数字化、经营数字化、服务智能化</a:t>
            </a:r>
            <a:endParaRPr lang="zh-CN" altLang="en-US" b="1">
              <a:solidFill>
                <a:srgbClr val="292929"/>
              </a:solidFill>
            </a:endParaRPr>
          </a:p>
        </p:txBody>
      </p:sp>
      <p:pic>
        <p:nvPicPr>
          <p:cNvPr id="3" name="图片 2">
            <a:hlinkClick r:id="rId1" action="ppaction://hlinkfile"/>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034530" y="1052830"/>
            <a:ext cx="640715" cy="640715"/>
          </a:xfrm>
          <a:prstGeom prst="rect">
            <a:avLst/>
          </a:prstGeom>
        </p:spPr>
      </p:pic>
    </p:spTree>
  </p:cSld>
  <p:clrMapOvr>
    <a:masterClrMapping/>
  </p:clrMapOvr>
  <p:transition spd="slow">
    <p:push dir="u"/>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05474"/>
          <p:cNvSpPr>
            <a:spLocks noGrp="1"/>
          </p:cNvSpPr>
          <p:nvPr/>
        </p:nvSpPr>
        <p:spPr>
          <a:xfrm>
            <a:off x="633413" y="1456333"/>
            <a:ext cx="4921207" cy="523220"/>
          </a:xfrm>
          <a:prstGeom prst="rect">
            <a:avLst/>
          </a:prstGeom>
          <a:noFill/>
          <a:ln w="9525">
            <a:noFill/>
          </a:ln>
        </p:spPr>
        <p:txBody>
          <a:bodyPr wrap="square">
            <a:spAutoFit/>
          </a:bodyPr>
          <a:lstStyle>
            <a:lvl1pPr marL="342900" lvl="0" indent="-342900" algn="l" defTabSz="914400" rtl="0" eaLnBrk="1" fontAlgn="base" latinLnBrk="0" hangingPunct="1">
              <a:lnSpc>
                <a:spcPct val="100000"/>
              </a:lnSpc>
              <a:spcBef>
                <a:spcPct val="20000"/>
              </a:spcBef>
              <a:spcAft>
                <a:spcPct val="0"/>
              </a:spcAft>
              <a:buChar char="•"/>
              <a:defRPr sz="3200" b="0" i="0" u="none" kern="1200" baseline="0">
                <a:solidFill>
                  <a:schemeClr val="tx1"/>
                </a:solidFill>
                <a:latin typeface="+mn-lt"/>
                <a:ea typeface="+mn-ea"/>
                <a:cs typeface="+mn-cs"/>
              </a:defRPr>
            </a:lvl1pPr>
            <a:lvl2pPr marL="742950" lvl="1" indent="-285750" algn="l" defTabSz="914400" rtl="0" eaLnBrk="1" fontAlgn="base" latinLnBrk="0" hangingPunct="1">
              <a:lnSpc>
                <a:spcPct val="100000"/>
              </a:lnSpc>
              <a:spcBef>
                <a:spcPct val="20000"/>
              </a:spcBef>
              <a:spcAft>
                <a:spcPct val="0"/>
              </a:spcAft>
              <a:buChar char="–"/>
              <a:defRPr sz="2800" b="0" i="0" u="none" kern="1200" baseline="0">
                <a:solidFill>
                  <a:schemeClr val="tx1"/>
                </a:solidFill>
                <a:latin typeface="+mn-lt"/>
                <a:ea typeface="+mn-ea"/>
                <a:cs typeface="+mn-cs"/>
              </a:defRPr>
            </a:lvl2pPr>
            <a:lvl3pPr marL="1143000" lvl="2" indent="-228600" algn="l" defTabSz="914400" rtl="0" eaLnBrk="1" fontAlgn="base" latinLnBrk="0" hangingPunct="1">
              <a:lnSpc>
                <a:spcPct val="100000"/>
              </a:lnSpc>
              <a:spcBef>
                <a:spcPct val="20000"/>
              </a:spcBef>
              <a:spcAft>
                <a:spcPct val="0"/>
              </a:spcAft>
              <a:buChar char="•"/>
              <a:defRPr sz="2400" b="0" i="0" u="none" kern="1200" baseline="0">
                <a:solidFill>
                  <a:schemeClr val="tx1"/>
                </a:solidFill>
                <a:latin typeface="+mn-lt"/>
                <a:ea typeface="+mn-ea"/>
                <a:cs typeface="+mn-cs"/>
              </a:defRPr>
            </a:lvl3pPr>
            <a:lvl4pPr marL="1600200" lvl="3" indent="-228600" algn="l" defTabSz="914400" rtl="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4pPr>
            <a:lvl5pPr marL="2057400" lvl="4" indent="-228600" algn="l" defTabSz="914400" rtl="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5pPr>
            <a:lvl6pPr marL="2514600" lvl="5" indent="-228600" algn="l" defTabSz="914400" rtl="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6pPr>
            <a:lvl7pPr marL="2971800" lvl="6" indent="-228600" algn="l" defTabSz="914400" rtl="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7pPr>
            <a:lvl8pPr marL="3429000" lvl="7" indent="-228600" algn="l" defTabSz="914400" rtl="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8pPr>
            <a:lvl9pPr marL="3886200" lvl="8" indent="-228600" algn="l" defTabSz="914400" rtl="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9pPr>
          </a:lstStyle>
          <a:p>
            <a:pPr marL="0" indent="0">
              <a:spcBef>
                <a:spcPts val="0"/>
              </a:spcBef>
              <a:buNone/>
            </a:pPr>
            <a:r>
              <a:rPr lang="en-US" altLang="zh-CN" sz="2800" b="1" dirty="0">
                <a:solidFill>
                  <a:schemeClr val="accent2"/>
                </a:solidFill>
                <a:latin typeface="+mj-lt"/>
                <a:ea typeface="黑体" panose="02010609060101010101" pitchFamily="49" charset="-122"/>
                <a:cs typeface="Times New Roman" panose="02020603050405020304" charset="0"/>
              </a:rPr>
              <a:t>1</a:t>
            </a:r>
            <a:r>
              <a:rPr lang="zh-CN" altLang="en-US" sz="2800" b="1" dirty="0">
                <a:solidFill>
                  <a:schemeClr val="accent2"/>
                </a:solidFill>
                <a:latin typeface="+mj-lt"/>
                <a:ea typeface="黑体" panose="02010609060101010101" pitchFamily="49" charset="-122"/>
                <a:cs typeface="Times New Roman" panose="02020603050405020304" charset="0"/>
              </a:rPr>
              <a:t>．新零售的主要特征</a:t>
            </a:r>
            <a:endParaRPr lang="zh-CN" altLang="en-US" sz="2800" b="1" dirty="0">
              <a:solidFill>
                <a:schemeClr val="accent2"/>
              </a:solidFill>
              <a:latin typeface="+mj-lt"/>
              <a:ea typeface="黑体" panose="02010609060101010101" pitchFamily="49" charset="-122"/>
              <a:cs typeface="Times New Roman" panose="02020603050405020304" charset="0"/>
            </a:endParaRPr>
          </a:p>
        </p:txBody>
      </p:sp>
      <p:grpSp>
        <p:nvGrpSpPr>
          <p:cNvPr id="25" name="组合 24"/>
          <p:cNvGrpSpPr/>
          <p:nvPr/>
        </p:nvGrpSpPr>
        <p:grpSpPr>
          <a:xfrm>
            <a:off x="633413" y="2492896"/>
            <a:ext cx="2573337" cy="2153522"/>
            <a:chOff x="633413" y="2492896"/>
            <a:chExt cx="2573337" cy="2153522"/>
          </a:xfrm>
        </p:grpSpPr>
        <p:sp>
          <p:nvSpPr>
            <p:cNvPr id="26" name="Freeform 6"/>
            <p:cNvSpPr/>
            <p:nvPr/>
          </p:nvSpPr>
          <p:spPr bwMode="auto">
            <a:xfrm>
              <a:off x="633413" y="2492896"/>
              <a:ext cx="2573337" cy="2153522"/>
            </a:xfrm>
            <a:custGeom>
              <a:avLst/>
              <a:gdLst>
                <a:gd name="T0" fmla="*/ 83475326 w 3149"/>
                <a:gd name="T1" fmla="*/ 0 h 5005"/>
                <a:gd name="T2" fmla="*/ 2019434587 w 3149"/>
                <a:gd name="T3" fmla="*/ 0 h 5005"/>
                <a:gd name="T4" fmla="*/ 2102909913 w 3149"/>
                <a:gd name="T5" fmla="*/ 84749947 h 5005"/>
                <a:gd name="T6" fmla="*/ 2102909913 w 3149"/>
                <a:gd name="T7" fmla="*/ 2147483646 h 5005"/>
                <a:gd name="T8" fmla="*/ 2019434587 w 3149"/>
                <a:gd name="T9" fmla="*/ 2147483646 h 5005"/>
                <a:gd name="T10" fmla="*/ 83475326 w 3149"/>
                <a:gd name="T11" fmla="*/ 2147483646 h 5005"/>
                <a:gd name="T12" fmla="*/ 0 w 3149"/>
                <a:gd name="T13" fmla="*/ 2147483646 h 5005"/>
                <a:gd name="T14" fmla="*/ 0 w 3149"/>
                <a:gd name="T15" fmla="*/ 84749947 h 5005"/>
                <a:gd name="T16" fmla="*/ 83475326 w 3149"/>
                <a:gd name="T17" fmla="*/ 0 h 500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149" h="5005">
                  <a:moveTo>
                    <a:pt x="125" y="0"/>
                  </a:moveTo>
                  <a:lnTo>
                    <a:pt x="3024" y="0"/>
                  </a:lnTo>
                  <a:cubicBezTo>
                    <a:pt x="3092" y="0"/>
                    <a:pt x="3149" y="56"/>
                    <a:pt x="3149" y="125"/>
                  </a:cubicBezTo>
                  <a:lnTo>
                    <a:pt x="3149" y="4880"/>
                  </a:lnTo>
                  <a:cubicBezTo>
                    <a:pt x="3149" y="4949"/>
                    <a:pt x="3092" y="5005"/>
                    <a:pt x="3024" y="5005"/>
                  </a:cubicBezTo>
                  <a:lnTo>
                    <a:pt x="125" y="5005"/>
                  </a:lnTo>
                  <a:cubicBezTo>
                    <a:pt x="56" y="5005"/>
                    <a:pt x="0" y="4949"/>
                    <a:pt x="0" y="4880"/>
                  </a:cubicBezTo>
                  <a:lnTo>
                    <a:pt x="0" y="125"/>
                  </a:lnTo>
                  <a:cubicBezTo>
                    <a:pt x="0" y="56"/>
                    <a:pt x="56" y="0"/>
                    <a:pt x="125" y="0"/>
                  </a:cubicBezTo>
                  <a:close/>
                </a:path>
              </a:pathLst>
            </a:custGeom>
            <a:solidFill>
              <a:schemeClr val="bg1"/>
            </a:solidFill>
            <a:ln w="10" cap="flat" cmpd="sng">
              <a:solidFill>
                <a:srgbClr val="C9C9C9"/>
              </a:solidFill>
              <a:round/>
            </a:ln>
          </p:spPr>
          <p:txBody>
            <a:bodyPr/>
            <a:lstStyle/>
            <a:p>
              <a:endParaRPr lang="zh-CN" altLang="en-US"/>
            </a:p>
          </p:txBody>
        </p:sp>
        <p:grpSp>
          <p:nvGrpSpPr>
            <p:cNvPr id="27" name="组合 20"/>
            <p:cNvGrpSpPr/>
            <p:nvPr/>
          </p:nvGrpSpPr>
          <p:grpSpPr bwMode="auto">
            <a:xfrm>
              <a:off x="1454944" y="2715146"/>
              <a:ext cx="930275" cy="939800"/>
              <a:chOff x="0" y="0"/>
              <a:chExt cx="930275" cy="938213"/>
            </a:xfrm>
          </p:grpSpPr>
          <p:sp>
            <p:nvSpPr>
              <p:cNvPr id="29" name="Oval 18"/>
              <p:cNvSpPr>
                <a:spLocks noChangeArrowheads="1"/>
              </p:cNvSpPr>
              <p:nvPr/>
            </p:nvSpPr>
            <p:spPr bwMode="auto">
              <a:xfrm>
                <a:off x="0" y="0"/>
                <a:ext cx="930275" cy="938213"/>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lvl1pPr>
                  <a:spcBef>
                    <a:spcPct val="20000"/>
                  </a:spcBef>
                  <a:buChar char="•"/>
                  <a:defRPr sz="2000">
                    <a:solidFill>
                      <a:schemeClr val="accent2"/>
                    </a:solidFill>
                    <a:latin typeface="Arial" panose="020B0604020202020204" pitchFamily="34" charset="0"/>
                    <a:ea typeface="微软雅黑" panose="020B0503020204020204" pitchFamily="34" charset="-122"/>
                  </a:defRPr>
                </a:lvl1pPr>
                <a:lvl2pPr marL="742950" indent="-285750">
                  <a:spcBef>
                    <a:spcPct val="20000"/>
                  </a:spcBef>
                  <a:buChar char="–"/>
                  <a:defRPr sz="2000">
                    <a:solidFill>
                      <a:schemeClr val="accent2"/>
                    </a:solidFill>
                    <a:latin typeface="Arial" panose="020B0604020202020204" pitchFamily="34" charset="0"/>
                    <a:ea typeface="仿宋_GB2312" panose="02010609030101010101" pitchFamily="1"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lgn="ctr" eaLnBrk="1" hangingPunct="1">
                  <a:spcBef>
                    <a:spcPct val="0"/>
                  </a:spcBef>
                  <a:buFontTx/>
                  <a:buNone/>
                </a:pPr>
                <a:endParaRPr lang="zh-CN" altLang="en-US" sz="1800">
                  <a:solidFill>
                    <a:schemeClr val="tx1"/>
                  </a:solidFill>
                  <a:latin typeface="+mj-lt"/>
                  <a:ea typeface="黑体" panose="02010609060101010101" pitchFamily="49" charset="-122"/>
                </a:endParaRPr>
              </a:p>
            </p:txBody>
          </p:sp>
          <p:sp>
            <p:nvSpPr>
              <p:cNvPr id="30" name="TextBox 22"/>
              <p:cNvSpPr txBox="1">
                <a:spLocks noChangeArrowheads="1"/>
              </p:cNvSpPr>
              <p:nvPr/>
            </p:nvSpPr>
            <p:spPr bwMode="auto">
              <a:xfrm>
                <a:off x="258991" y="176718"/>
                <a:ext cx="412292" cy="583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2000">
                    <a:solidFill>
                      <a:schemeClr val="accent2"/>
                    </a:solidFill>
                    <a:latin typeface="Arial" panose="020B0604020202020204" pitchFamily="34" charset="0"/>
                    <a:ea typeface="微软雅黑" panose="020B0503020204020204" pitchFamily="34" charset="-122"/>
                  </a:defRPr>
                </a:lvl1pPr>
                <a:lvl2pPr marL="742950" indent="-285750">
                  <a:spcBef>
                    <a:spcPct val="20000"/>
                  </a:spcBef>
                  <a:buChar char="–"/>
                  <a:defRPr sz="2000">
                    <a:solidFill>
                      <a:schemeClr val="accent2"/>
                    </a:solidFill>
                    <a:latin typeface="Arial" panose="020B0604020202020204" pitchFamily="34" charset="0"/>
                    <a:ea typeface="仿宋_GB2312" panose="02010609030101010101" pitchFamily="1"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lgn="ctr" eaLnBrk="1" hangingPunct="1">
                  <a:spcBef>
                    <a:spcPct val="0"/>
                  </a:spcBef>
                  <a:buFontTx/>
                  <a:buNone/>
                </a:pPr>
                <a:r>
                  <a:rPr lang="en-US" altLang="zh-CN" sz="3200" b="1" dirty="0">
                    <a:solidFill>
                      <a:schemeClr val="tx1"/>
                    </a:solidFill>
                    <a:latin typeface="+mj-lt"/>
                    <a:ea typeface="黑体" panose="02010609060101010101" pitchFamily="49" charset="-122"/>
                  </a:rPr>
                  <a:t>1</a:t>
                </a:r>
                <a:endParaRPr lang="zh-CN" altLang="en-US" sz="3200" b="1" dirty="0">
                  <a:solidFill>
                    <a:schemeClr val="tx1"/>
                  </a:solidFill>
                  <a:latin typeface="+mj-lt"/>
                  <a:ea typeface="黑体" panose="02010609060101010101" pitchFamily="49" charset="-122"/>
                </a:endParaRPr>
              </a:p>
            </p:txBody>
          </p:sp>
        </p:grpSp>
        <p:sp>
          <p:nvSpPr>
            <p:cNvPr id="28" name="矩形 23"/>
            <p:cNvSpPr>
              <a:spLocks noChangeArrowheads="1"/>
            </p:cNvSpPr>
            <p:nvPr/>
          </p:nvSpPr>
          <p:spPr bwMode="auto">
            <a:xfrm>
              <a:off x="795428" y="3794897"/>
              <a:ext cx="2249306"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2000">
                  <a:solidFill>
                    <a:schemeClr val="accent2"/>
                  </a:solidFill>
                  <a:latin typeface="Arial" panose="020B0604020202020204" pitchFamily="34" charset="0"/>
                  <a:ea typeface="微软雅黑" panose="020B0503020204020204" pitchFamily="34" charset="-122"/>
                </a:defRPr>
              </a:lvl1pPr>
              <a:lvl2pPr marL="742950" indent="-285750">
                <a:spcBef>
                  <a:spcPct val="20000"/>
                </a:spcBef>
                <a:buChar char="–"/>
                <a:defRPr sz="2000">
                  <a:solidFill>
                    <a:schemeClr val="accent2"/>
                  </a:solidFill>
                  <a:latin typeface="Arial" panose="020B0604020202020204" pitchFamily="34" charset="0"/>
                  <a:ea typeface="仿宋_GB2312" panose="02010609030101010101" pitchFamily="1"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lgn="ctr" defTabSz="914400">
                <a:spcBef>
                  <a:spcPts val="0"/>
                </a:spcBef>
                <a:buNone/>
                <a:defRPr/>
              </a:pPr>
              <a:r>
                <a:rPr lang="zh-CN" altLang="en-US" sz="2600" b="1" dirty="0">
                  <a:solidFill>
                    <a:srgbClr val="F8F8F8"/>
                  </a:solidFill>
                  <a:latin typeface="黑体" panose="02010609060101010101" pitchFamily="49" charset="-122"/>
                  <a:ea typeface="黑体" panose="02010609060101010101" pitchFamily="49" charset="-122"/>
                  <a:cs typeface="Times New Roman" panose="02020603050405020304" charset="0"/>
                </a:rPr>
                <a:t>渠道一体化</a:t>
              </a:r>
              <a:endParaRPr lang="zh-CN" altLang="en-US" sz="2600" b="1" dirty="0">
                <a:solidFill>
                  <a:srgbClr val="F8F8F8"/>
                </a:solidFill>
                <a:latin typeface="黑体" panose="02010609060101010101" pitchFamily="49" charset="-122"/>
                <a:ea typeface="黑体" panose="02010609060101010101" pitchFamily="49" charset="-122"/>
                <a:cs typeface="Times New Roman" panose="02020603050405020304" charset="0"/>
              </a:endParaRPr>
            </a:p>
          </p:txBody>
        </p:sp>
      </p:grpSp>
      <p:grpSp>
        <p:nvGrpSpPr>
          <p:cNvPr id="31" name="组合 30"/>
          <p:cNvGrpSpPr/>
          <p:nvPr/>
        </p:nvGrpSpPr>
        <p:grpSpPr>
          <a:xfrm>
            <a:off x="3479800" y="2492896"/>
            <a:ext cx="2571750" cy="2153522"/>
            <a:chOff x="3479800" y="2492896"/>
            <a:chExt cx="2571750" cy="2153522"/>
          </a:xfrm>
        </p:grpSpPr>
        <p:sp>
          <p:nvSpPr>
            <p:cNvPr id="32" name="Freeform 5"/>
            <p:cNvSpPr/>
            <p:nvPr/>
          </p:nvSpPr>
          <p:spPr bwMode="auto">
            <a:xfrm>
              <a:off x="3479800" y="2492896"/>
              <a:ext cx="2571750" cy="2153522"/>
            </a:xfrm>
            <a:custGeom>
              <a:avLst/>
              <a:gdLst>
                <a:gd name="T0" fmla="*/ 83425021 w 3148"/>
                <a:gd name="T1" fmla="*/ 0 h 5005"/>
                <a:gd name="T2" fmla="*/ 2017559116 w 3148"/>
                <a:gd name="T3" fmla="*/ 0 h 5005"/>
                <a:gd name="T4" fmla="*/ 2100984137 w 3148"/>
                <a:gd name="T5" fmla="*/ 84749947 h 5005"/>
                <a:gd name="T6" fmla="*/ 2100984137 w 3148"/>
                <a:gd name="T7" fmla="*/ 2147483646 h 5005"/>
                <a:gd name="T8" fmla="*/ 2017559116 w 3148"/>
                <a:gd name="T9" fmla="*/ 2147483646 h 5005"/>
                <a:gd name="T10" fmla="*/ 83425021 w 3148"/>
                <a:gd name="T11" fmla="*/ 2147483646 h 5005"/>
                <a:gd name="T12" fmla="*/ 0 w 3148"/>
                <a:gd name="T13" fmla="*/ 2147483646 h 5005"/>
                <a:gd name="T14" fmla="*/ 0 w 3148"/>
                <a:gd name="T15" fmla="*/ 84749947 h 5005"/>
                <a:gd name="T16" fmla="*/ 83425021 w 3148"/>
                <a:gd name="T17" fmla="*/ 0 h 500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148" h="5005">
                  <a:moveTo>
                    <a:pt x="125" y="0"/>
                  </a:moveTo>
                  <a:lnTo>
                    <a:pt x="3023" y="0"/>
                  </a:lnTo>
                  <a:cubicBezTo>
                    <a:pt x="3092" y="0"/>
                    <a:pt x="3148" y="56"/>
                    <a:pt x="3148" y="125"/>
                  </a:cubicBezTo>
                  <a:lnTo>
                    <a:pt x="3148" y="4880"/>
                  </a:lnTo>
                  <a:cubicBezTo>
                    <a:pt x="3148" y="4949"/>
                    <a:pt x="3092" y="5005"/>
                    <a:pt x="3023" y="5005"/>
                  </a:cubicBezTo>
                  <a:lnTo>
                    <a:pt x="125" y="5005"/>
                  </a:lnTo>
                  <a:cubicBezTo>
                    <a:pt x="56" y="5005"/>
                    <a:pt x="0" y="4949"/>
                    <a:pt x="0" y="4880"/>
                  </a:cubicBezTo>
                  <a:lnTo>
                    <a:pt x="0" y="125"/>
                  </a:lnTo>
                  <a:cubicBezTo>
                    <a:pt x="0" y="56"/>
                    <a:pt x="56" y="0"/>
                    <a:pt x="125" y="0"/>
                  </a:cubicBezTo>
                  <a:close/>
                </a:path>
              </a:pathLst>
            </a:custGeom>
            <a:solidFill>
              <a:srgbClr val="B7D72E"/>
            </a:solidFill>
            <a:ln w="10" cap="flat" cmpd="sng">
              <a:solidFill>
                <a:srgbClr val="939598"/>
              </a:solidFill>
              <a:round/>
            </a:ln>
          </p:spPr>
          <p:txBody>
            <a:bodyPr/>
            <a:lstStyle/>
            <a:p>
              <a:endParaRPr lang="zh-CN" altLang="en-US"/>
            </a:p>
          </p:txBody>
        </p:sp>
        <p:sp>
          <p:nvSpPr>
            <p:cNvPr id="33" name="矩形 24"/>
            <p:cNvSpPr>
              <a:spLocks noChangeArrowheads="1"/>
            </p:cNvSpPr>
            <p:nvPr/>
          </p:nvSpPr>
          <p:spPr bwMode="auto">
            <a:xfrm>
              <a:off x="3790020" y="3794897"/>
              <a:ext cx="1951310"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2000">
                  <a:solidFill>
                    <a:schemeClr val="accent2"/>
                  </a:solidFill>
                  <a:latin typeface="Arial" panose="020B0604020202020204" pitchFamily="34" charset="0"/>
                  <a:ea typeface="微软雅黑" panose="020B0503020204020204" pitchFamily="34" charset="-122"/>
                </a:defRPr>
              </a:lvl1pPr>
              <a:lvl2pPr marL="742950" indent="-285750">
                <a:spcBef>
                  <a:spcPct val="20000"/>
                </a:spcBef>
                <a:buChar char="–"/>
                <a:defRPr sz="2000">
                  <a:solidFill>
                    <a:schemeClr val="accent2"/>
                  </a:solidFill>
                  <a:latin typeface="Arial" panose="020B0604020202020204" pitchFamily="34" charset="0"/>
                  <a:ea typeface="仿宋_GB2312" panose="02010609030101010101" pitchFamily="1"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lgn="ctr">
                <a:buNone/>
                <a:defRPr/>
              </a:pPr>
              <a:r>
                <a:rPr lang="zh-CN" altLang="en-US" sz="2600" b="1" dirty="0">
                  <a:solidFill>
                    <a:srgbClr val="F8F8F8"/>
                  </a:solidFill>
                  <a:latin typeface="黑体" panose="02010609060101010101" pitchFamily="49" charset="-122"/>
                  <a:ea typeface="黑体" panose="02010609060101010101" pitchFamily="49" charset="-122"/>
                  <a:cs typeface="Times New Roman" panose="02020603050405020304" charset="0"/>
                </a:rPr>
                <a:t>经营数字化</a:t>
              </a:r>
              <a:endParaRPr lang="zh-CN" altLang="en-US" sz="2600" b="1" dirty="0">
                <a:solidFill>
                  <a:srgbClr val="F8F8F8"/>
                </a:solidFill>
                <a:latin typeface="黑体" panose="02010609060101010101" pitchFamily="49" charset="-122"/>
                <a:ea typeface="黑体" panose="02010609060101010101" pitchFamily="49" charset="-122"/>
                <a:cs typeface="Times New Roman" panose="02020603050405020304" charset="0"/>
              </a:endParaRPr>
            </a:p>
          </p:txBody>
        </p:sp>
        <p:grpSp>
          <p:nvGrpSpPr>
            <p:cNvPr id="34" name="组合 27"/>
            <p:cNvGrpSpPr/>
            <p:nvPr/>
          </p:nvGrpSpPr>
          <p:grpSpPr bwMode="auto">
            <a:xfrm>
              <a:off x="4300538" y="2715146"/>
              <a:ext cx="930275" cy="939800"/>
              <a:chOff x="0" y="0"/>
              <a:chExt cx="930275" cy="938213"/>
            </a:xfrm>
          </p:grpSpPr>
          <p:sp>
            <p:nvSpPr>
              <p:cNvPr id="35" name="Oval 19"/>
              <p:cNvSpPr>
                <a:spLocks noChangeArrowheads="1"/>
              </p:cNvSpPr>
              <p:nvPr/>
            </p:nvSpPr>
            <p:spPr bwMode="auto">
              <a:xfrm>
                <a:off x="0" y="0"/>
                <a:ext cx="930275" cy="938213"/>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lvl1pPr>
                  <a:spcBef>
                    <a:spcPct val="20000"/>
                  </a:spcBef>
                  <a:buChar char="•"/>
                  <a:defRPr sz="2000">
                    <a:solidFill>
                      <a:schemeClr val="accent2"/>
                    </a:solidFill>
                    <a:latin typeface="Arial" panose="020B0604020202020204" pitchFamily="34" charset="0"/>
                    <a:ea typeface="微软雅黑" panose="020B0503020204020204" pitchFamily="34" charset="-122"/>
                  </a:defRPr>
                </a:lvl1pPr>
                <a:lvl2pPr marL="742950" indent="-285750">
                  <a:spcBef>
                    <a:spcPct val="20000"/>
                  </a:spcBef>
                  <a:buChar char="–"/>
                  <a:defRPr sz="2000">
                    <a:solidFill>
                      <a:schemeClr val="accent2"/>
                    </a:solidFill>
                    <a:latin typeface="Arial" panose="020B0604020202020204" pitchFamily="34" charset="0"/>
                    <a:ea typeface="仿宋_GB2312" panose="02010609030101010101" pitchFamily="1"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lgn="ctr" eaLnBrk="1" hangingPunct="1">
                  <a:spcBef>
                    <a:spcPct val="0"/>
                  </a:spcBef>
                  <a:buFontTx/>
                  <a:buNone/>
                </a:pPr>
                <a:endParaRPr lang="zh-CN" altLang="en-US" sz="1800">
                  <a:solidFill>
                    <a:schemeClr val="tx1"/>
                  </a:solidFill>
                  <a:latin typeface="+mj-lt"/>
                  <a:ea typeface="黑体" panose="02010609060101010101" pitchFamily="49" charset="-122"/>
                </a:endParaRPr>
              </a:p>
            </p:txBody>
          </p:sp>
          <p:sp>
            <p:nvSpPr>
              <p:cNvPr id="36" name="TextBox 29"/>
              <p:cNvSpPr txBox="1">
                <a:spLocks noChangeArrowheads="1"/>
              </p:cNvSpPr>
              <p:nvPr/>
            </p:nvSpPr>
            <p:spPr bwMode="auto">
              <a:xfrm>
                <a:off x="258991" y="176718"/>
                <a:ext cx="412292" cy="583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2000">
                    <a:solidFill>
                      <a:schemeClr val="accent2"/>
                    </a:solidFill>
                    <a:latin typeface="Arial" panose="020B0604020202020204" pitchFamily="34" charset="0"/>
                    <a:ea typeface="微软雅黑" panose="020B0503020204020204" pitchFamily="34" charset="-122"/>
                  </a:defRPr>
                </a:lvl1pPr>
                <a:lvl2pPr marL="742950" indent="-285750">
                  <a:spcBef>
                    <a:spcPct val="20000"/>
                  </a:spcBef>
                  <a:buChar char="–"/>
                  <a:defRPr sz="2000">
                    <a:solidFill>
                      <a:schemeClr val="accent2"/>
                    </a:solidFill>
                    <a:latin typeface="Arial" panose="020B0604020202020204" pitchFamily="34" charset="0"/>
                    <a:ea typeface="仿宋_GB2312" panose="02010609030101010101" pitchFamily="1"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lgn="ctr" eaLnBrk="1" hangingPunct="1">
                  <a:spcBef>
                    <a:spcPct val="0"/>
                  </a:spcBef>
                  <a:buFontTx/>
                  <a:buNone/>
                </a:pPr>
                <a:r>
                  <a:rPr lang="en-US" altLang="zh-CN" sz="3200" b="1" dirty="0">
                    <a:solidFill>
                      <a:schemeClr val="tx1"/>
                    </a:solidFill>
                    <a:latin typeface="+mj-lt"/>
                    <a:ea typeface="黑体" panose="02010609060101010101" pitchFamily="49" charset="-122"/>
                  </a:rPr>
                  <a:t>2</a:t>
                </a:r>
                <a:endParaRPr lang="zh-CN" altLang="en-US" sz="3200" b="1" dirty="0">
                  <a:solidFill>
                    <a:schemeClr val="tx1"/>
                  </a:solidFill>
                  <a:latin typeface="+mj-lt"/>
                  <a:ea typeface="黑体" panose="02010609060101010101" pitchFamily="49" charset="-122"/>
                </a:endParaRPr>
              </a:p>
            </p:txBody>
          </p:sp>
        </p:grpSp>
      </p:grpSp>
      <p:grpSp>
        <p:nvGrpSpPr>
          <p:cNvPr id="37" name="组合 36"/>
          <p:cNvGrpSpPr/>
          <p:nvPr/>
        </p:nvGrpSpPr>
        <p:grpSpPr>
          <a:xfrm>
            <a:off x="6326188" y="2492896"/>
            <a:ext cx="2570162" cy="2153522"/>
            <a:chOff x="6326188" y="2492896"/>
            <a:chExt cx="2570162" cy="2153522"/>
          </a:xfrm>
        </p:grpSpPr>
        <p:sp>
          <p:nvSpPr>
            <p:cNvPr id="38" name="Freeform 8"/>
            <p:cNvSpPr/>
            <p:nvPr/>
          </p:nvSpPr>
          <p:spPr bwMode="auto">
            <a:xfrm>
              <a:off x="6326188" y="2492896"/>
              <a:ext cx="2570162" cy="2153522"/>
            </a:xfrm>
            <a:custGeom>
              <a:avLst/>
              <a:gdLst>
                <a:gd name="T0" fmla="*/ 83322072 w 3148"/>
                <a:gd name="T1" fmla="*/ 0 h 5005"/>
                <a:gd name="T2" fmla="*/ 2015068241 w 3148"/>
                <a:gd name="T3" fmla="*/ 0 h 5005"/>
                <a:gd name="T4" fmla="*/ 2098390313 w 3148"/>
                <a:gd name="T5" fmla="*/ 84749947 h 5005"/>
                <a:gd name="T6" fmla="*/ 2098390313 w 3148"/>
                <a:gd name="T7" fmla="*/ 2147483646 h 5005"/>
                <a:gd name="T8" fmla="*/ 2015068241 w 3148"/>
                <a:gd name="T9" fmla="*/ 2147483646 h 5005"/>
                <a:gd name="T10" fmla="*/ 83322072 w 3148"/>
                <a:gd name="T11" fmla="*/ 2147483646 h 5005"/>
                <a:gd name="T12" fmla="*/ 0 w 3148"/>
                <a:gd name="T13" fmla="*/ 2147483646 h 5005"/>
                <a:gd name="T14" fmla="*/ 0 w 3148"/>
                <a:gd name="T15" fmla="*/ 84749947 h 5005"/>
                <a:gd name="T16" fmla="*/ 83322072 w 3148"/>
                <a:gd name="T17" fmla="*/ 0 h 500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148" h="5005">
                  <a:moveTo>
                    <a:pt x="125" y="0"/>
                  </a:moveTo>
                  <a:lnTo>
                    <a:pt x="3023" y="0"/>
                  </a:lnTo>
                  <a:cubicBezTo>
                    <a:pt x="3092" y="0"/>
                    <a:pt x="3148" y="56"/>
                    <a:pt x="3148" y="125"/>
                  </a:cubicBezTo>
                  <a:lnTo>
                    <a:pt x="3148" y="4880"/>
                  </a:lnTo>
                  <a:cubicBezTo>
                    <a:pt x="3148" y="4949"/>
                    <a:pt x="3092" y="5005"/>
                    <a:pt x="3023" y="5005"/>
                  </a:cubicBezTo>
                  <a:lnTo>
                    <a:pt x="125" y="5005"/>
                  </a:lnTo>
                  <a:cubicBezTo>
                    <a:pt x="56" y="5005"/>
                    <a:pt x="0" y="4949"/>
                    <a:pt x="0" y="4880"/>
                  </a:cubicBezTo>
                  <a:lnTo>
                    <a:pt x="0" y="125"/>
                  </a:lnTo>
                  <a:cubicBezTo>
                    <a:pt x="0" y="56"/>
                    <a:pt x="56" y="0"/>
                    <a:pt x="125" y="0"/>
                  </a:cubicBezTo>
                  <a:close/>
                </a:path>
              </a:pathLst>
            </a:custGeom>
            <a:solidFill>
              <a:schemeClr val="tx2"/>
            </a:solidFill>
            <a:ln w="10" cap="flat" cmpd="sng">
              <a:solidFill>
                <a:srgbClr val="939598"/>
              </a:solidFill>
              <a:round/>
            </a:ln>
          </p:spPr>
          <p:txBody>
            <a:bodyPr/>
            <a:lstStyle/>
            <a:p>
              <a:endParaRPr lang="zh-CN" altLang="en-US"/>
            </a:p>
          </p:txBody>
        </p:sp>
        <p:sp>
          <p:nvSpPr>
            <p:cNvPr id="39" name="矩形 25"/>
            <p:cNvSpPr>
              <a:spLocks noChangeArrowheads="1"/>
            </p:cNvSpPr>
            <p:nvPr/>
          </p:nvSpPr>
          <p:spPr bwMode="auto">
            <a:xfrm>
              <a:off x="6507525" y="3835803"/>
              <a:ext cx="2207489"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2000">
                  <a:solidFill>
                    <a:schemeClr val="accent2"/>
                  </a:solidFill>
                  <a:latin typeface="Arial" panose="020B0604020202020204" pitchFamily="34" charset="0"/>
                  <a:ea typeface="微软雅黑" panose="020B0503020204020204" pitchFamily="34" charset="-122"/>
                </a:defRPr>
              </a:lvl1pPr>
              <a:lvl2pPr marL="742950" indent="-285750">
                <a:spcBef>
                  <a:spcPct val="20000"/>
                </a:spcBef>
                <a:buChar char="–"/>
                <a:defRPr sz="2000">
                  <a:solidFill>
                    <a:schemeClr val="accent2"/>
                  </a:solidFill>
                  <a:latin typeface="Arial" panose="020B0604020202020204" pitchFamily="34" charset="0"/>
                  <a:ea typeface="仿宋_GB2312" panose="02010609030101010101" pitchFamily="1"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lgn="ctr" defTabSz="914400">
                <a:buClrTx/>
                <a:buSzTx/>
                <a:buNone/>
                <a:defRPr/>
              </a:pPr>
              <a:r>
                <a:rPr lang="zh-CN" altLang="en-US" sz="2600" b="1" dirty="0">
                  <a:solidFill>
                    <a:srgbClr val="F8F8F8"/>
                  </a:solidFill>
                  <a:latin typeface="黑体" panose="02010609060101010101" pitchFamily="49" charset="-122"/>
                  <a:ea typeface="黑体" panose="02010609060101010101" pitchFamily="49" charset="-122"/>
                  <a:cs typeface="Times New Roman" panose="02020603050405020304" charset="0"/>
                </a:rPr>
                <a:t>门店智能化</a:t>
              </a:r>
              <a:endParaRPr lang="zh-CN" altLang="en-US" sz="2600" b="1" dirty="0">
                <a:solidFill>
                  <a:srgbClr val="F8F8F8"/>
                </a:solidFill>
                <a:latin typeface="黑体" panose="02010609060101010101" pitchFamily="49" charset="-122"/>
                <a:ea typeface="黑体" panose="02010609060101010101" pitchFamily="49" charset="-122"/>
                <a:cs typeface="Times New Roman" panose="02020603050405020304" charset="0"/>
              </a:endParaRPr>
            </a:p>
          </p:txBody>
        </p:sp>
        <p:grpSp>
          <p:nvGrpSpPr>
            <p:cNvPr id="40" name="组合 30"/>
            <p:cNvGrpSpPr/>
            <p:nvPr/>
          </p:nvGrpSpPr>
          <p:grpSpPr bwMode="auto">
            <a:xfrm>
              <a:off x="7145338" y="2715146"/>
              <a:ext cx="931862" cy="939800"/>
              <a:chOff x="0" y="0"/>
              <a:chExt cx="931863" cy="938213"/>
            </a:xfrm>
          </p:grpSpPr>
          <p:sp>
            <p:nvSpPr>
              <p:cNvPr id="41" name="Oval 20"/>
              <p:cNvSpPr>
                <a:spLocks noChangeArrowheads="1"/>
              </p:cNvSpPr>
              <p:nvPr/>
            </p:nvSpPr>
            <p:spPr bwMode="auto">
              <a:xfrm>
                <a:off x="0" y="0"/>
                <a:ext cx="931863" cy="938213"/>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lvl1pPr>
                  <a:spcBef>
                    <a:spcPct val="20000"/>
                  </a:spcBef>
                  <a:buChar char="•"/>
                  <a:defRPr sz="2000">
                    <a:solidFill>
                      <a:schemeClr val="accent2"/>
                    </a:solidFill>
                    <a:latin typeface="Arial" panose="020B0604020202020204" pitchFamily="34" charset="0"/>
                    <a:ea typeface="微软雅黑" panose="020B0503020204020204" pitchFamily="34" charset="-122"/>
                  </a:defRPr>
                </a:lvl1pPr>
                <a:lvl2pPr marL="742950" indent="-285750">
                  <a:spcBef>
                    <a:spcPct val="20000"/>
                  </a:spcBef>
                  <a:buChar char="–"/>
                  <a:defRPr sz="2000">
                    <a:solidFill>
                      <a:schemeClr val="accent2"/>
                    </a:solidFill>
                    <a:latin typeface="Arial" panose="020B0604020202020204" pitchFamily="34" charset="0"/>
                    <a:ea typeface="仿宋_GB2312" panose="02010609030101010101" pitchFamily="1"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lgn="ctr" eaLnBrk="1" hangingPunct="1">
                  <a:spcBef>
                    <a:spcPct val="0"/>
                  </a:spcBef>
                  <a:buFontTx/>
                  <a:buNone/>
                </a:pPr>
                <a:endParaRPr lang="zh-CN" altLang="en-US" sz="1800">
                  <a:solidFill>
                    <a:schemeClr val="tx1"/>
                  </a:solidFill>
                  <a:latin typeface="+mj-lt"/>
                  <a:ea typeface="黑体" panose="02010609060101010101" pitchFamily="49" charset="-122"/>
                </a:endParaRPr>
              </a:p>
            </p:txBody>
          </p:sp>
          <p:sp>
            <p:nvSpPr>
              <p:cNvPr id="42" name="TextBox 32"/>
              <p:cNvSpPr txBox="1">
                <a:spLocks noChangeArrowheads="1"/>
              </p:cNvSpPr>
              <p:nvPr/>
            </p:nvSpPr>
            <p:spPr bwMode="auto">
              <a:xfrm>
                <a:off x="259785" y="176718"/>
                <a:ext cx="412292" cy="583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2000">
                    <a:solidFill>
                      <a:schemeClr val="accent2"/>
                    </a:solidFill>
                    <a:latin typeface="Arial" panose="020B0604020202020204" pitchFamily="34" charset="0"/>
                    <a:ea typeface="微软雅黑" panose="020B0503020204020204" pitchFamily="34" charset="-122"/>
                  </a:defRPr>
                </a:lvl1pPr>
                <a:lvl2pPr marL="742950" indent="-285750">
                  <a:spcBef>
                    <a:spcPct val="20000"/>
                  </a:spcBef>
                  <a:buChar char="–"/>
                  <a:defRPr sz="2000">
                    <a:solidFill>
                      <a:schemeClr val="accent2"/>
                    </a:solidFill>
                    <a:latin typeface="Arial" panose="020B0604020202020204" pitchFamily="34" charset="0"/>
                    <a:ea typeface="仿宋_GB2312" panose="02010609030101010101" pitchFamily="1"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lgn="ctr" eaLnBrk="1" hangingPunct="1">
                  <a:spcBef>
                    <a:spcPct val="0"/>
                  </a:spcBef>
                  <a:buFontTx/>
                  <a:buNone/>
                </a:pPr>
                <a:r>
                  <a:rPr lang="en-US" altLang="zh-CN" sz="3200" b="1" dirty="0">
                    <a:solidFill>
                      <a:schemeClr val="tx1"/>
                    </a:solidFill>
                    <a:latin typeface="+mj-lt"/>
                    <a:ea typeface="黑体" panose="02010609060101010101" pitchFamily="49" charset="-122"/>
                  </a:rPr>
                  <a:t>3</a:t>
                </a:r>
                <a:endParaRPr lang="zh-CN" altLang="en-US" sz="3200" b="1" dirty="0">
                  <a:solidFill>
                    <a:schemeClr val="tx1"/>
                  </a:solidFill>
                  <a:latin typeface="+mj-lt"/>
                  <a:ea typeface="黑体" panose="02010609060101010101" pitchFamily="49" charset="-122"/>
                </a:endParaRPr>
              </a:p>
            </p:txBody>
          </p:sp>
        </p:grpSp>
      </p:grpSp>
      <p:grpSp>
        <p:nvGrpSpPr>
          <p:cNvPr id="43" name="组合 42"/>
          <p:cNvGrpSpPr/>
          <p:nvPr/>
        </p:nvGrpSpPr>
        <p:grpSpPr>
          <a:xfrm>
            <a:off x="9194725" y="2492896"/>
            <a:ext cx="2571750" cy="2153522"/>
            <a:chOff x="9265133" y="2492896"/>
            <a:chExt cx="2571750" cy="2153522"/>
          </a:xfrm>
        </p:grpSpPr>
        <p:sp>
          <p:nvSpPr>
            <p:cNvPr id="44" name="Freeform 7"/>
            <p:cNvSpPr/>
            <p:nvPr/>
          </p:nvSpPr>
          <p:spPr bwMode="auto">
            <a:xfrm>
              <a:off x="9265133" y="2492896"/>
              <a:ext cx="2571750" cy="2153522"/>
            </a:xfrm>
            <a:custGeom>
              <a:avLst/>
              <a:gdLst>
                <a:gd name="T0" fmla="*/ 83425021 w 3148"/>
                <a:gd name="T1" fmla="*/ 0 h 5005"/>
                <a:gd name="T2" fmla="*/ 2017559116 w 3148"/>
                <a:gd name="T3" fmla="*/ 0 h 5005"/>
                <a:gd name="T4" fmla="*/ 2100984137 w 3148"/>
                <a:gd name="T5" fmla="*/ 84749947 h 5005"/>
                <a:gd name="T6" fmla="*/ 2100984137 w 3148"/>
                <a:gd name="T7" fmla="*/ 2147483646 h 5005"/>
                <a:gd name="T8" fmla="*/ 2017559116 w 3148"/>
                <a:gd name="T9" fmla="*/ 2147483646 h 5005"/>
                <a:gd name="T10" fmla="*/ 83425021 w 3148"/>
                <a:gd name="T11" fmla="*/ 2147483646 h 5005"/>
                <a:gd name="T12" fmla="*/ 0 w 3148"/>
                <a:gd name="T13" fmla="*/ 2147483646 h 5005"/>
                <a:gd name="T14" fmla="*/ 0 w 3148"/>
                <a:gd name="T15" fmla="*/ 84749947 h 5005"/>
                <a:gd name="T16" fmla="*/ 83425021 w 3148"/>
                <a:gd name="T17" fmla="*/ 0 h 500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148" h="5005">
                  <a:moveTo>
                    <a:pt x="125" y="0"/>
                  </a:moveTo>
                  <a:lnTo>
                    <a:pt x="3023" y="0"/>
                  </a:lnTo>
                  <a:cubicBezTo>
                    <a:pt x="3092" y="0"/>
                    <a:pt x="3148" y="56"/>
                    <a:pt x="3148" y="125"/>
                  </a:cubicBezTo>
                  <a:lnTo>
                    <a:pt x="3148" y="4880"/>
                  </a:lnTo>
                  <a:cubicBezTo>
                    <a:pt x="3148" y="4949"/>
                    <a:pt x="3092" y="5005"/>
                    <a:pt x="3023" y="5005"/>
                  </a:cubicBezTo>
                  <a:lnTo>
                    <a:pt x="125" y="5005"/>
                  </a:lnTo>
                  <a:cubicBezTo>
                    <a:pt x="56" y="5005"/>
                    <a:pt x="0" y="4949"/>
                    <a:pt x="0" y="4880"/>
                  </a:cubicBezTo>
                  <a:lnTo>
                    <a:pt x="0" y="125"/>
                  </a:lnTo>
                  <a:cubicBezTo>
                    <a:pt x="0" y="56"/>
                    <a:pt x="56" y="0"/>
                    <a:pt x="125" y="0"/>
                  </a:cubicBezTo>
                  <a:close/>
                </a:path>
              </a:pathLst>
            </a:custGeom>
            <a:solidFill>
              <a:schemeClr val="bg2"/>
            </a:solidFill>
            <a:ln w="10" cap="flat" cmpd="sng">
              <a:solidFill>
                <a:srgbClr val="939598"/>
              </a:solidFill>
              <a:round/>
            </a:ln>
          </p:spPr>
          <p:txBody>
            <a:bodyPr/>
            <a:lstStyle/>
            <a:p>
              <a:endParaRPr lang="zh-CN" altLang="en-US" dirty="0"/>
            </a:p>
          </p:txBody>
        </p:sp>
        <p:sp>
          <p:nvSpPr>
            <p:cNvPr id="45" name="矩形 26"/>
            <p:cNvSpPr>
              <a:spLocks noChangeArrowheads="1"/>
            </p:cNvSpPr>
            <p:nvPr/>
          </p:nvSpPr>
          <p:spPr bwMode="auto">
            <a:xfrm>
              <a:off x="9405144" y="3794897"/>
              <a:ext cx="2291728"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2000">
                  <a:solidFill>
                    <a:schemeClr val="accent2"/>
                  </a:solidFill>
                  <a:latin typeface="Arial" panose="020B0604020202020204" pitchFamily="34" charset="0"/>
                  <a:ea typeface="微软雅黑" panose="020B0503020204020204" pitchFamily="34" charset="-122"/>
                </a:defRPr>
              </a:lvl1pPr>
              <a:lvl2pPr marL="742950" indent="-285750">
                <a:spcBef>
                  <a:spcPct val="20000"/>
                </a:spcBef>
                <a:buChar char="–"/>
                <a:defRPr sz="2000">
                  <a:solidFill>
                    <a:schemeClr val="accent2"/>
                  </a:solidFill>
                  <a:latin typeface="Arial" panose="020B0604020202020204" pitchFamily="34" charset="0"/>
                  <a:ea typeface="仿宋_GB2312" panose="02010609030101010101" pitchFamily="1"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lgn="ctr" eaLnBrk="1" hangingPunct="1">
                <a:buNone/>
                <a:defRPr/>
              </a:pPr>
              <a:r>
                <a:rPr lang="zh-CN" altLang="en-US" sz="2600" b="1" dirty="0">
                  <a:solidFill>
                    <a:srgbClr val="F8F8F8"/>
                  </a:solidFill>
                  <a:latin typeface="黑体" panose="02010609060101010101" pitchFamily="49" charset="-122"/>
                  <a:ea typeface="黑体" panose="02010609060101010101" pitchFamily="49" charset="-122"/>
                  <a:cs typeface="Times New Roman" panose="02020603050405020304" charset="0"/>
                </a:rPr>
                <a:t>物流智能化</a:t>
              </a:r>
              <a:endParaRPr lang="zh-CN" altLang="en-US" sz="2600" b="1" dirty="0">
                <a:solidFill>
                  <a:srgbClr val="F8F8F8"/>
                </a:solidFill>
                <a:latin typeface="黑体" panose="02010609060101010101" pitchFamily="49" charset="-122"/>
                <a:ea typeface="黑体" panose="02010609060101010101" pitchFamily="49" charset="-122"/>
                <a:cs typeface="Times New Roman" panose="02020603050405020304" charset="0"/>
              </a:endParaRPr>
            </a:p>
          </p:txBody>
        </p:sp>
        <p:grpSp>
          <p:nvGrpSpPr>
            <p:cNvPr id="46" name="组合 33"/>
            <p:cNvGrpSpPr/>
            <p:nvPr/>
          </p:nvGrpSpPr>
          <p:grpSpPr bwMode="auto">
            <a:xfrm>
              <a:off x="10085077" y="2715146"/>
              <a:ext cx="931863" cy="939800"/>
              <a:chOff x="94145" y="0"/>
              <a:chExt cx="931863" cy="938213"/>
            </a:xfrm>
          </p:grpSpPr>
          <p:sp>
            <p:nvSpPr>
              <p:cNvPr id="47" name="Oval 21"/>
              <p:cNvSpPr>
                <a:spLocks noChangeArrowheads="1"/>
              </p:cNvSpPr>
              <p:nvPr/>
            </p:nvSpPr>
            <p:spPr bwMode="auto">
              <a:xfrm>
                <a:off x="94145" y="0"/>
                <a:ext cx="931863" cy="938213"/>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lvl1pPr>
                  <a:spcBef>
                    <a:spcPct val="20000"/>
                  </a:spcBef>
                  <a:buChar char="•"/>
                  <a:defRPr sz="2000">
                    <a:solidFill>
                      <a:schemeClr val="accent2"/>
                    </a:solidFill>
                    <a:latin typeface="Arial" panose="020B0604020202020204" pitchFamily="34" charset="0"/>
                    <a:ea typeface="微软雅黑" panose="020B0503020204020204" pitchFamily="34" charset="-122"/>
                  </a:defRPr>
                </a:lvl1pPr>
                <a:lvl2pPr marL="742950" indent="-285750">
                  <a:spcBef>
                    <a:spcPct val="20000"/>
                  </a:spcBef>
                  <a:buChar char="–"/>
                  <a:defRPr sz="2000">
                    <a:solidFill>
                      <a:schemeClr val="accent2"/>
                    </a:solidFill>
                    <a:latin typeface="Arial" panose="020B0604020202020204" pitchFamily="34" charset="0"/>
                    <a:ea typeface="仿宋_GB2312" panose="02010609030101010101" pitchFamily="1"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lgn="ctr" eaLnBrk="1" hangingPunct="1">
                  <a:spcBef>
                    <a:spcPct val="0"/>
                  </a:spcBef>
                  <a:buFontTx/>
                  <a:buNone/>
                </a:pPr>
                <a:endParaRPr lang="zh-CN" altLang="en-US" sz="1800">
                  <a:solidFill>
                    <a:schemeClr val="tx1"/>
                  </a:solidFill>
                  <a:latin typeface="+mj-lt"/>
                  <a:ea typeface="黑体" panose="02010609060101010101" pitchFamily="49" charset="-122"/>
                </a:endParaRPr>
              </a:p>
            </p:txBody>
          </p:sp>
          <p:sp>
            <p:nvSpPr>
              <p:cNvPr id="48" name="TextBox 35"/>
              <p:cNvSpPr txBox="1">
                <a:spLocks noChangeArrowheads="1"/>
              </p:cNvSpPr>
              <p:nvPr/>
            </p:nvSpPr>
            <p:spPr bwMode="auto">
              <a:xfrm>
                <a:off x="353930" y="176718"/>
                <a:ext cx="412292" cy="583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2000">
                    <a:solidFill>
                      <a:schemeClr val="accent2"/>
                    </a:solidFill>
                    <a:latin typeface="Arial" panose="020B0604020202020204" pitchFamily="34" charset="0"/>
                    <a:ea typeface="微软雅黑" panose="020B0503020204020204" pitchFamily="34" charset="-122"/>
                  </a:defRPr>
                </a:lvl1pPr>
                <a:lvl2pPr marL="742950" indent="-285750">
                  <a:spcBef>
                    <a:spcPct val="20000"/>
                  </a:spcBef>
                  <a:buChar char="–"/>
                  <a:defRPr sz="2000">
                    <a:solidFill>
                      <a:schemeClr val="accent2"/>
                    </a:solidFill>
                    <a:latin typeface="Arial" panose="020B0604020202020204" pitchFamily="34" charset="0"/>
                    <a:ea typeface="仿宋_GB2312" panose="02010609030101010101" pitchFamily="1"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lgn="ctr" eaLnBrk="1" hangingPunct="1">
                  <a:spcBef>
                    <a:spcPct val="0"/>
                  </a:spcBef>
                  <a:buFontTx/>
                  <a:buNone/>
                </a:pPr>
                <a:r>
                  <a:rPr lang="en-US" altLang="zh-CN" sz="3200" b="1" dirty="0">
                    <a:solidFill>
                      <a:schemeClr val="tx1"/>
                    </a:solidFill>
                    <a:latin typeface="+mj-lt"/>
                    <a:ea typeface="黑体" panose="02010609060101010101" pitchFamily="49" charset="-122"/>
                  </a:rPr>
                  <a:t>4</a:t>
                </a:r>
                <a:endParaRPr lang="zh-CN" altLang="en-US" sz="3200" b="1" dirty="0">
                  <a:solidFill>
                    <a:schemeClr val="tx1"/>
                  </a:solidFill>
                  <a:latin typeface="+mj-lt"/>
                  <a:ea typeface="黑体" panose="02010609060101010101" pitchFamily="49" charset="-122"/>
                </a:endParaRPr>
              </a:p>
            </p:txBody>
          </p:sp>
        </p:grpSp>
      </p:gr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9" presetClass="entr" presetSubtype="0" decel="100000" fill="hold" nodeType="afterEffect">
                                  <p:stCondLst>
                                    <p:cond delay="0"/>
                                  </p:stCondLst>
                                  <p:childTnLst>
                                    <p:set>
                                      <p:cBhvr>
                                        <p:cTn id="12" dur="1" fill="hold">
                                          <p:stCondLst>
                                            <p:cond delay="0"/>
                                          </p:stCondLst>
                                        </p:cTn>
                                        <p:tgtEl>
                                          <p:spTgt spid="25"/>
                                        </p:tgtEl>
                                        <p:attrNameLst>
                                          <p:attrName>style.visibility</p:attrName>
                                        </p:attrNameLst>
                                      </p:cBhvr>
                                      <p:to>
                                        <p:strVal val="visible"/>
                                      </p:to>
                                    </p:set>
                                    <p:anim calcmode="lin" valueType="num">
                                      <p:cBhvr>
                                        <p:cTn id="13" dur="500" fill="hold"/>
                                        <p:tgtEl>
                                          <p:spTgt spid="25"/>
                                        </p:tgtEl>
                                        <p:attrNameLst>
                                          <p:attrName>ppt_w</p:attrName>
                                        </p:attrNameLst>
                                      </p:cBhvr>
                                      <p:tavLst>
                                        <p:tav tm="0">
                                          <p:val>
                                            <p:fltVal val="0"/>
                                          </p:val>
                                        </p:tav>
                                        <p:tav tm="100000">
                                          <p:val>
                                            <p:strVal val="#ppt_w"/>
                                          </p:val>
                                        </p:tav>
                                      </p:tavLst>
                                    </p:anim>
                                    <p:anim calcmode="lin" valueType="num">
                                      <p:cBhvr>
                                        <p:cTn id="14" dur="500" fill="hold"/>
                                        <p:tgtEl>
                                          <p:spTgt spid="25"/>
                                        </p:tgtEl>
                                        <p:attrNameLst>
                                          <p:attrName>ppt_h</p:attrName>
                                        </p:attrNameLst>
                                      </p:cBhvr>
                                      <p:tavLst>
                                        <p:tav tm="0">
                                          <p:val>
                                            <p:fltVal val="0"/>
                                          </p:val>
                                        </p:tav>
                                        <p:tav tm="100000">
                                          <p:val>
                                            <p:strVal val="#ppt_h"/>
                                          </p:val>
                                        </p:tav>
                                      </p:tavLst>
                                    </p:anim>
                                    <p:anim calcmode="lin" valueType="num">
                                      <p:cBhvr>
                                        <p:cTn id="15" dur="500" fill="hold"/>
                                        <p:tgtEl>
                                          <p:spTgt spid="25"/>
                                        </p:tgtEl>
                                        <p:attrNameLst>
                                          <p:attrName>style.rotation</p:attrName>
                                        </p:attrNameLst>
                                      </p:cBhvr>
                                      <p:tavLst>
                                        <p:tav tm="0">
                                          <p:val>
                                            <p:fltVal val="360"/>
                                          </p:val>
                                        </p:tav>
                                        <p:tav tm="100000">
                                          <p:val>
                                            <p:fltVal val="0"/>
                                          </p:val>
                                        </p:tav>
                                      </p:tavLst>
                                    </p:anim>
                                    <p:animEffect transition="in" filter="fade">
                                      <p:cBhvr>
                                        <p:cTn id="16" dur="500"/>
                                        <p:tgtEl>
                                          <p:spTgt spid="25"/>
                                        </p:tgtEl>
                                      </p:cBhvr>
                                    </p:animEffect>
                                  </p:childTnLst>
                                </p:cTn>
                              </p:par>
                            </p:childTnLst>
                          </p:cTn>
                        </p:par>
                        <p:par>
                          <p:cTn id="17" fill="hold">
                            <p:stCondLst>
                              <p:cond delay="1500"/>
                            </p:stCondLst>
                            <p:childTnLst>
                              <p:par>
                                <p:cTn id="18" presetID="49" presetClass="entr" presetSubtype="0" decel="100000" fill="hold" nodeType="afterEffect">
                                  <p:stCondLst>
                                    <p:cond delay="0"/>
                                  </p:stCondLst>
                                  <p:childTnLst>
                                    <p:set>
                                      <p:cBhvr>
                                        <p:cTn id="19" dur="1" fill="hold">
                                          <p:stCondLst>
                                            <p:cond delay="0"/>
                                          </p:stCondLst>
                                        </p:cTn>
                                        <p:tgtEl>
                                          <p:spTgt spid="31"/>
                                        </p:tgtEl>
                                        <p:attrNameLst>
                                          <p:attrName>style.visibility</p:attrName>
                                        </p:attrNameLst>
                                      </p:cBhvr>
                                      <p:to>
                                        <p:strVal val="visible"/>
                                      </p:to>
                                    </p:set>
                                    <p:anim calcmode="lin" valueType="num">
                                      <p:cBhvr>
                                        <p:cTn id="20" dur="500" fill="hold"/>
                                        <p:tgtEl>
                                          <p:spTgt spid="31"/>
                                        </p:tgtEl>
                                        <p:attrNameLst>
                                          <p:attrName>ppt_w</p:attrName>
                                        </p:attrNameLst>
                                      </p:cBhvr>
                                      <p:tavLst>
                                        <p:tav tm="0">
                                          <p:val>
                                            <p:fltVal val="0"/>
                                          </p:val>
                                        </p:tav>
                                        <p:tav tm="100000">
                                          <p:val>
                                            <p:strVal val="#ppt_w"/>
                                          </p:val>
                                        </p:tav>
                                      </p:tavLst>
                                    </p:anim>
                                    <p:anim calcmode="lin" valueType="num">
                                      <p:cBhvr>
                                        <p:cTn id="21" dur="500" fill="hold"/>
                                        <p:tgtEl>
                                          <p:spTgt spid="31"/>
                                        </p:tgtEl>
                                        <p:attrNameLst>
                                          <p:attrName>ppt_h</p:attrName>
                                        </p:attrNameLst>
                                      </p:cBhvr>
                                      <p:tavLst>
                                        <p:tav tm="0">
                                          <p:val>
                                            <p:fltVal val="0"/>
                                          </p:val>
                                        </p:tav>
                                        <p:tav tm="100000">
                                          <p:val>
                                            <p:strVal val="#ppt_h"/>
                                          </p:val>
                                        </p:tav>
                                      </p:tavLst>
                                    </p:anim>
                                    <p:anim calcmode="lin" valueType="num">
                                      <p:cBhvr>
                                        <p:cTn id="22" dur="500" fill="hold"/>
                                        <p:tgtEl>
                                          <p:spTgt spid="31"/>
                                        </p:tgtEl>
                                        <p:attrNameLst>
                                          <p:attrName>style.rotation</p:attrName>
                                        </p:attrNameLst>
                                      </p:cBhvr>
                                      <p:tavLst>
                                        <p:tav tm="0">
                                          <p:val>
                                            <p:fltVal val="360"/>
                                          </p:val>
                                        </p:tav>
                                        <p:tav tm="100000">
                                          <p:val>
                                            <p:fltVal val="0"/>
                                          </p:val>
                                        </p:tav>
                                      </p:tavLst>
                                    </p:anim>
                                    <p:animEffect transition="in" filter="fade">
                                      <p:cBhvr>
                                        <p:cTn id="23" dur="500"/>
                                        <p:tgtEl>
                                          <p:spTgt spid="31"/>
                                        </p:tgtEl>
                                      </p:cBhvr>
                                    </p:animEffect>
                                  </p:childTnLst>
                                </p:cTn>
                              </p:par>
                            </p:childTnLst>
                          </p:cTn>
                        </p:par>
                        <p:par>
                          <p:cTn id="24" fill="hold">
                            <p:stCondLst>
                              <p:cond delay="2000"/>
                            </p:stCondLst>
                            <p:childTnLst>
                              <p:par>
                                <p:cTn id="25" presetID="49" presetClass="entr" presetSubtype="0" decel="100000" fill="hold" nodeType="afterEffect">
                                  <p:stCondLst>
                                    <p:cond delay="0"/>
                                  </p:stCondLst>
                                  <p:childTnLst>
                                    <p:set>
                                      <p:cBhvr>
                                        <p:cTn id="26" dur="1" fill="hold">
                                          <p:stCondLst>
                                            <p:cond delay="0"/>
                                          </p:stCondLst>
                                        </p:cTn>
                                        <p:tgtEl>
                                          <p:spTgt spid="37"/>
                                        </p:tgtEl>
                                        <p:attrNameLst>
                                          <p:attrName>style.visibility</p:attrName>
                                        </p:attrNameLst>
                                      </p:cBhvr>
                                      <p:to>
                                        <p:strVal val="visible"/>
                                      </p:to>
                                    </p:set>
                                    <p:anim calcmode="lin" valueType="num">
                                      <p:cBhvr>
                                        <p:cTn id="27" dur="500" fill="hold"/>
                                        <p:tgtEl>
                                          <p:spTgt spid="37"/>
                                        </p:tgtEl>
                                        <p:attrNameLst>
                                          <p:attrName>ppt_w</p:attrName>
                                        </p:attrNameLst>
                                      </p:cBhvr>
                                      <p:tavLst>
                                        <p:tav tm="0">
                                          <p:val>
                                            <p:fltVal val="0"/>
                                          </p:val>
                                        </p:tav>
                                        <p:tav tm="100000">
                                          <p:val>
                                            <p:strVal val="#ppt_w"/>
                                          </p:val>
                                        </p:tav>
                                      </p:tavLst>
                                    </p:anim>
                                    <p:anim calcmode="lin" valueType="num">
                                      <p:cBhvr>
                                        <p:cTn id="28" dur="500" fill="hold"/>
                                        <p:tgtEl>
                                          <p:spTgt spid="37"/>
                                        </p:tgtEl>
                                        <p:attrNameLst>
                                          <p:attrName>ppt_h</p:attrName>
                                        </p:attrNameLst>
                                      </p:cBhvr>
                                      <p:tavLst>
                                        <p:tav tm="0">
                                          <p:val>
                                            <p:fltVal val="0"/>
                                          </p:val>
                                        </p:tav>
                                        <p:tav tm="100000">
                                          <p:val>
                                            <p:strVal val="#ppt_h"/>
                                          </p:val>
                                        </p:tav>
                                      </p:tavLst>
                                    </p:anim>
                                    <p:anim calcmode="lin" valueType="num">
                                      <p:cBhvr>
                                        <p:cTn id="29" dur="500" fill="hold"/>
                                        <p:tgtEl>
                                          <p:spTgt spid="37"/>
                                        </p:tgtEl>
                                        <p:attrNameLst>
                                          <p:attrName>style.rotation</p:attrName>
                                        </p:attrNameLst>
                                      </p:cBhvr>
                                      <p:tavLst>
                                        <p:tav tm="0">
                                          <p:val>
                                            <p:fltVal val="360"/>
                                          </p:val>
                                        </p:tav>
                                        <p:tav tm="100000">
                                          <p:val>
                                            <p:fltVal val="0"/>
                                          </p:val>
                                        </p:tav>
                                      </p:tavLst>
                                    </p:anim>
                                    <p:animEffect transition="in" filter="fade">
                                      <p:cBhvr>
                                        <p:cTn id="30" dur="500"/>
                                        <p:tgtEl>
                                          <p:spTgt spid="37"/>
                                        </p:tgtEl>
                                      </p:cBhvr>
                                    </p:animEffect>
                                  </p:childTnLst>
                                </p:cTn>
                              </p:par>
                            </p:childTnLst>
                          </p:cTn>
                        </p:par>
                        <p:par>
                          <p:cTn id="31" fill="hold">
                            <p:stCondLst>
                              <p:cond delay="2500"/>
                            </p:stCondLst>
                            <p:childTnLst>
                              <p:par>
                                <p:cTn id="32" presetID="49" presetClass="entr" presetSubtype="0" decel="100000" fill="hold" nodeType="afterEffect">
                                  <p:stCondLst>
                                    <p:cond delay="0"/>
                                  </p:stCondLst>
                                  <p:childTnLst>
                                    <p:set>
                                      <p:cBhvr>
                                        <p:cTn id="33" dur="1" fill="hold">
                                          <p:stCondLst>
                                            <p:cond delay="0"/>
                                          </p:stCondLst>
                                        </p:cTn>
                                        <p:tgtEl>
                                          <p:spTgt spid="43"/>
                                        </p:tgtEl>
                                        <p:attrNameLst>
                                          <p:attrName>style.visibility</p:attrName>
                                        </p:attrNameLst>
                                      </p:cBhvr>
                                      <p:to>
                                        <p:strVal val="visible"/>
                                      </p:to>
                                    </p:set>
                                    <p:anim calcmode="lin" valueType="num">
                                      <p:cBhvr>
                                        <p:cTn id="34" dur="500" fill="hold"/>
                                        <p:tgtEl>
                                          <p:spTgt spid="43"/>
                                        </p:tgtEl>
                                        <p:attrNameLst>
                                          <p:attrName>ppt_w</p:attrName>
                                        </p:attrNameLst>
                                      </p:cBhvr>
                                      <p:tavLst>
                                        <p:tav tm="0">
                                          <p:val>
                                            <p:fltVal val="0"/>
                                          </p:val>
                                        </p:tav>
                                        <p:tav tm="100000">
                                          <p:val>
                                            <p:strVal val="#ppt_w"/>
                                          </p:val>
                                        </p:tav>
                                      </p:tavLst>
                                    </p:anim>
                                    <p:anim calcmode="lin" valueType="num">
                                      <p:cBhvr>
                                        <p:cTn id="35" dur="500" fill="hold"/>
                                        <p:tgtEl>
                                          <p:spTgt spid="43"/>
                                        </p:tgtEl>
                                        <p:attrNameLst>
                                          <p:attrName>ppt_h</p:attrName>
                                        </p:attrNameLst>
                                      </p:cBhvr>
                                      <p:tavLst>
                                        <p:tav tm="0">
                                          <p:val>
                                            <p:fltVal val="0"/>
                                          </p:val>
                                        </p:tav>
                                        <p:tav tm="100000">
                                          <p:val>
                                            <p:strVal val="#ppt_h"/>
                                          </p:val>
                                        </p:tav>
                                      </p:tavLst>
                                    </p:anim>
                                    <p:anim calcmode="lin" valueType="num">
                                      <p:cBhvr>
                                        <p:cTn id="36" dur="500" fill="hold"/>
                                        <p:tgtEl>
                                          <p:spTgt spid="43"/>
                                        </p:tgtEl>
                                        <p:attrNameLst>
                                          <p:attrName>style.rotation</p:attrName>
                                        </p:attrNameLst>
                                      </p:cBhvr>
                                      <p:tavLst>
                                        <p:tav tm="0">
                                          <p:val>
                                            <p:fltVal val="360"/>
                                          </p:val>
                                        </p:tav>
                                        <p:tav tm="100000">
                                          <p:val>
                                            <p:fltVal val="0"/>
                                          </p:val>
                                        </p:tav>
                                      </p:tavLst>
                                    </p:anim>
                                    <p:animEffect transition="in" filter="fade">
                                      <p:cBhvr>
                                        <p:cTn id="37"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59"/>
          <p:cNvSpPr txBox="1">
            <a:spLocks noChangeArrowheads="1"/>
          </p:cNvSpPr>
          <p:nvPr/>
        </p:nvSpPr>
        <p:spPr bwMode="auto">
          <a:xfrm>
            <a:off x="661777" y="1268760"/>
            <a:ext cx="10873208" cy="3236784"/>
          </a:xfrm>
          <a:prstGeom prst="rect">
            <a:avLst/>
          </a:prstGeom>
          <a:noFill/>
          <a:ln w="9525">
            <a:noFill/>
            <a:miter lim="800000"/>
          </a:ln>
          <a:effectLst/>
        </p:spPr>
        <p:txBody>
          <a:bodyPr wrap="square">
            <a:spAutoFit/>
          </a:bodyPr>
          <a:lstStyle/>
          <a:p>
            <a:pPr indent="612140" algn="just"/>
            <a:r>
              <a:rPr lang="en-US" altLang="zh-CN" sz="2800" b="1" dirty="0">
                <a:solidFill>
                  <a:schemeClr val="accent2"/>
                </a:solidFill>
                <a:ea typeface="黑体" panose="02010609060101010101" pitchFamily="49" charset="-122"/>
                <a:cs typeface="Arial" panose="020B0604020202020204" pitchFamily="34" charset="0"/>
              </a:rPr>
              <a:t>2</a:t>
            </a:r>
            <a:r>
              <a:rPr lang="zh-CN" altLang="en-US" sz="2800" b="1" dirty="0">
                <a:solidFill>
                  <a:schemeClr val="accent2"/>
                </a:solidFill>
                <a:latin typeface="黑体" panose="02010609060101010101" pitchFamily="49" charset="-122"/>
                <a:ea typeface="黑体" panose="02010609060101010101" pitchFamily="49" charset="-122"/>
              </a:rPr>
              <a:t>．新零售的本质</a:t>
            </a:r>
            <a:endParaRPr lang="zh-CN" altLang="en-US" sz="2800" b="1" dirty="0">
              <a:solidFill>
                <a:schemeClr val="accent2"/>
              </a:solidFill>
              <a:latin typeface="黑体" panose="02010609060101010101" pitchFamily="49" charset="-122"/>
              <a:ea typeface="黑体" panose="02010609060101010101" pitchFamily="49" charset="-122"/>
            </a:endParaRPr>
          </a:p>
          <a:p>
            <a:pPr indent="612140" algn="just">
              <a:lnSpc>
                <a:spcPct val="150000"/>
              </a:lnSpc>
              <a:spcBef>
                <a:spcPts val="1000"/>
              </a:spcBef>
            </a:pPr>
            <a:r>
              <a:rPr lang="zh-CN" altLang="en-US" sz="2800" dirty="0">
                <a:solidFill>
                  <a:schemeClr val="accent2"/>
                </a:solidFill>
                <a:latin typeface="黑体" panose="02010609060101010101" pitchFamily="49" charset="-122"/>
                <a:ea typeface="黑体" panose="02010609060101010101" pitchFamily="49" charset="-122"/>
              </a:rPr>
              <a:t>新零售的本质是对人、货、场三者关系的重构。人对应消费者画像、数据；货对应“商品</a:t>
            </a:r>
            <a:r>
              <a:rPr lang="en-US" altLang="zh-CN" sz="2800" dirty="0" smtClean="0">
                <a:solidFill>
                  <a:schemeClr val="accent2"/>
                </a:solidFill>
                <a:latin typeface="黑体" panose="02010609060101010101" pitchFamily="49" charset="-122"/>
                <a:ea typeface="黑体" panose="02010609060101010101" pitchFamily="49" charset="-122"/>
              </a:rPr>
              <a:t>+</a:t>
            </a:r>
            <a:r>
              <a:rPr lang="zh-CN" altLang="en-US" sz="2800" dirty="0" smtClean="0">
                <a:solidFill>
                  <a:schemeClr val="accent2"/>
                </a:solidFill>
                <a:latin typeface="黑体" panose="02010609060101010101" pitchFamily="49" charset="-122"/>
                <a:ea typeface="黑体" panose="02010609060101010101" pitchFamily="49" charset="-122"/>
              </a:rPr>
              <a:t>服务</a:t>
            </a:r>
            <a:r>
              <a:rPr lang="en-US" altLang="zh-CN" sz="2800" dirty="0" smtClean="0">
                <a:solidFill>
                  <a:schemeClr val="accent2"/>
                </a:solidFill>
                <a:latin typeface="黑体" panose="02010609060101010101" pitchFamily="49" charset="-122"/>
                <a:ea typeface="黑体" panose="02010609060101010101" pitchFamily="49" charset="-122"/>
              </a:rPr>
              <a:t>+</a:t>
            </a:r>
            <a:r>
              <a:rPr lang="zh-CN" altLang="en-US" sz="2800" dirty="0" smtClean="0">
                <a:solidFill>
                  <a:schemeClr val="accent2"/>
                </a:solidFill>
                <a:latin typeface="黑体" panose="02010609060101010101" pitchFamily="49" charset="-122"/>
                <a:ea typeface="黑体" panose="02010609060101010101" pitchFamily="49" charset="-122"/>
              </a:rPr>
              <a:t>内容</a:t>
            </a:r>
            <a:r>
              <a:rPr lang="en-US" altLang="zh-CN" sz="2800" dirty="0" smtClean="0">
                <a:solidFill>
                  <a:schemeClr val="accent2"/>
                </a:solidFill>
                <a:latin typeface="黑体" panose="02010609060101010101" pitchFamily="49" charset="-122"/>
                <a:ea typeface="黑体" panose="02010609060101010101" pitchFamily="49" charset="-122"/>
              </a:rPr>
              <a:t>+</a:t>
            </a:r>
            <a:r>
              <a:rPr lang="zh-CN" altLang="en-US" sz="2800" dirty="0" smtClean="0">
                <a:solidFill>
                  <a:schemeClr val="accent2"/>
                </a:solidFill>
                <a:latin typeface="黑体" panose="02010609060101010101" pitchFamily="49" charset="-122"/>
                <a:ea typeface="黑体" panose="02010609060101010101" pitchFamily="49" charset="-122"/>
              </a:rPr>
              <a:t>其他</a:t>
            </a:r>
            <a:r>
              <a:rPr lang="zh-CN" altLang="en-US" sz="2800" dirty="0">
                <a:solidFill>
                  <a:schemeClr val="accent2"/>
                </a:solidFill>
                <a:latin typeface="黑体" panose="02010609060101010101" pitchFamily="49" charset="-122"/>
                <a:ea typeface="黑体" panose="02010609060101010101" pitchFamily="49" charset="-122"/>
              </a:rPr>
              <a:t>”及供应链组织关系；场是场景，对应商场表现形式。场是新零售的前端表象，人、货是后端的实质变化。</a:t>
            </a:r>
            <a:endParaRPr lang="zh-CN" altLang="en-US" sz="2800" dirty="0">
              <a:solidFill>
                <a:schemeClr val="accent2"/>
              </a:solidFill>
              <a:latin typeface="黑体" panose="02010609060101010101" pitchFamily="49" charset="-122"/>
              <a:ea typeface="黑体" panose="02010609060101010101" pitchFamily="49" charset="-122"/>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4327054" y="5436858"/>
            <a:ext cx="3571527" cy="400110"/>
          </a:xfrm>
          <a:prstGeom prst="rect">
            <a:avLst/>
          </a:prstGeom>
          <a:noFill/>
          <a:ln w="9525">
            <a:noFill/>
          </a:ln>
        </p:spPr>
        <p:txBody>
          <a:bodyPr wrap="square" anchor="ctr">
            <a:spAutoFit/>
          </a:bodyPr>
          <a:lstStyle/>
          <a:p>
            <a:pPr algn="ctr"/>
            <a:r>
              <a:rPr lang="zh-CN" altLang="en-US" sz="2000" dirty="0">
                <a:solidFill>
                  <a:schemeClr val="accent2"/>
                </a:solidFill>
                <a:latin typeface="+mj-lt"/>
                <a:ea typeface="黑体" panose="02010609060101010101" pitchFamily="49" charset="-122"/>
                <a:cs typeface="Times New Roman" panose="02020603050405020304" charset="0"/>
              </a:rPr>
              <a:t>图</a:t>
            </a:r>
            <a:r>
              <a:rPr lang="en-US" altLang="zh-CN" sz="2000" dirty="0">
                <a:solidFill>
                  <a:schemeClr val="accent2"/>
                </a:solidFill>
                <a:latin typeface="+mj-lt"/>
                <a:ea typeface="黑体" panose="02010609060101010101" pitchFamily="49" charset="-122"/>
                <a:cs typeface="Times New Roman" panose="02020603050405020304" charset="0"/>
              </a:rPr>
              <a:t>4.2 </a:t>
            </a:r>
            <a:r>
              <a:rPr lang="zh-CN" altLang="en-US" sz="2000" dirty="0">
                <a:solidFill>
                  <a:schemeClr val="accent2"/>
                </a:solidFill>
                <a:latin typeface="+mj-lt"/>
                <a:ea typeface="黑体" panose="02010609060101010101" pitchFamily="49" charset="-122"/>
                <a:cs typeface="Times New Roman" panose="02020603050405020304" charset="0"/>
              </a:rPr>
              <a:t>形成全息清晰画像示例</a:t>
            </a:r>
            <a:endParaRPr lang="zh-CN" altLang="en-US" sz="2000" dirty="0">
              <a:solidFill>
                <a:schemeClr val="accent2"/>
              </a:solidFill>
              <a:latin typeface="+mj-lt"/>
              <a:ea typeface="黑体" panose="02010609060101010101" pitchFamily="49" charset="-122"/>
              <a:cs typeface="Times New Roman" panose="02020603050405020304" charset="0"/>
            </a:endParaRPr>
          </a:p>
        </p:txBody>
      </p:sp>
      <p:pic>
        <p:nvPicPr>
          <p:cNvPr id="3" name="图片 2"/>
          <p:cNvPicPr>
            <a:picLocks noChangeAspect="1"/>
          </p:cNvPicPr>
          <p:nvPr/>
        </p:nvPicPr>
        <p:blipFill>
          <a:blip r:embed="rId1">
            <a:clrChange>
              <a:clrFrom>
                <a:srgbClr val="FFFFFF"/>
              </a:clrFrom>
              <a:clrTo>
                <a:srgbClr val="FFFFFF">
                  <a:alpha val="0"/>
                </a:srgbClr>
              </a:clrTo>
            </a:clrChange>
          </a:blip>
          <a:stretch>
            <a:fillRect/>
          </a:stretch>
        </p:blipFill>
        <p:spPr>
          <a:xfrm>
            <a:off x="1202998" y="2132856"/>
            <a:ext cx="9819637" cy="3130416"/>
          </a:xfrm>
          <a:prstGeom prst="rect">
            <a:avLst/>
          </a:prstGeom>
          <a:effectLst/>
        </p:spPr>
      </p:pic>
    </p:spTree>
  </p:cSld>
  <p:clrMapOvr>
    <a:masterClrMapping/>
  </p:clrMapOvr>
  <p:transition spd="slow">
    <p:push dir="u"/>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59"/>
          <p:cNvSpPr txBox="1">
            <a:spLocks noChangeArrowheads="1"/>
          </p:cNvSpPr>
          <p:nvPr/>
        </p:nvSpPr>
        <p:spPr bwMode="auto">
          <a:xfrm>
            <a:off x="711375" y="1561891"/>
            <a:ext cx="10774012" cy="3213765"/>
          </a:xfrm>
          <a:prstGeom prst="rect">
            <a:avLst/>
          </a:prstGeom>
          <a:noFill/>
          <a:ln w="9525">
            <a:noFill/>
            <a:miter lim="800000"/>
          </a:ln>
          <a:effectLst/>
        </p:spPr>
        <p:txBody>
          <a:bodyPr wrap="square">
            <a:spAutoFit/>
          </a:bodyPr>
          <a:lstStyle/>
          <a:p>
            <a:pPr algn="ctr">
              <a:lnSpc>
                <a:spcPct val="130000"/>
              </a:lnSpc>
              <a:spcBef>
                <a:spcPts val="1000"/>
              </a:spcBef>
            </a:pPr>
            <a:r>
              <a:rPr lang="zh-CN" altLang="en-US" sz="3200" b="1" dirty="0">
                <a:solidFill>
                  <a:srgbClr val="0070C0"/>
                </a:solidFill>
                <a:latin typeface="黑体" panose="02010609060101010101" pitchFamily="49" charset="-122"/>
                <a:ea typeface="黑体" panose="02010609060101010101" pitchFamily="49" charset="-122"/>
              </a:rPr>
              <a:t>消费者画像</a:t>
            </a:r>
            <a:endParaRPr lang="zh-CN" altLang="en-US" sz="3200" b="1" dirty="0">
              <a:solidFill>
                <a:srgbClr val="0070C0"/>
              </a:solidFill>
              <a:latin typeface="黑体" panose="02010609060101010101" pitchFamily="49" charset="-122"/>
              <a:ea typeface="黑体" panose="02010609060101010101" pitchFamily="49" charset="-122"/>
            </a:endParaRPr>
          </a:p>
          <a:p>
            <a:pPr indent="612140" algn="just">
              <a:lnSpc>
                <a:spcPct val="150000"/>
              </a:lnSpc>
              <a:spcBef>
                <a:spcPts val="1000"/>
              </a:spcBef>
            </a:pPr>
            <a:r>
              <a:rPr lang="zh-CN" altLang="en-US" sz="2800" dirty="0">
                <a:solidFill>
                  <a:srgbClr val="C00000"/>
                </a:solidFill>
                <a:latin typeface="黑体" panose="02010609060101010101" pitchFamily="49" charset="-122"/>
                <a:ea typeface="黑体" panose="02010609060101010101" pitchFamily="49" charset="-122"/>
              </a:rPr>
              <a:t>消费者画像</a:t>
            </a:r>
            <a:r>
              <a:rPr lang="zh-CN" altLang="en-US" sz="2600" dirty="0">
                <a:solidFill>
                  <a:schemeClr val="accent2"/>
                </a:solidFill>
                <a:latin typeface="黑体" panose="02010609060101010101" pitchFamily="49" charset="-122"/>
                <a:ea typeface="黑体" panose="02010609060101010101" pitchFamily="49" charset="-122"/>
              </a:rPr>
              <a:t>指以大量数据为基础，通过收集与分析消费者的社会属性、生活习惯、消费行为等主要信息数据，对消费者全貌进行数学建模，以实现消费者类型的标签化，直观构建出消费市场的“全息画像”，完美地抽象出消费者的商业全貌。</a:t>
            </a:r>
            <a:endParaRPr lang="zh-CN" altLang="en-US" sz="2600" dirty="0">
              <a:solidFill>
                <a:schemeClr val="accent2"/>
              </a:solidFill>
              <a:latin typeface="黑体" panose="02010609060101010101" pitchFamily="49" charset="-122"/>
              <a:ea typeface="黑体" panose="02010609060101010101" pitchFamily="49" charset="-122"/>
            </a:endParaRPr>
          </a:p>
        </p:txBody>
      </p:sp>
    </p:spTree>
  </p:cSld>
  <p:clrMapOvr>
    <a:masterClrMapping/>
  </p:clrMapOvr>
  <p:transition spd="slow">
    <p:push dir="u"/>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59"/>
          <p:cNvSpPr txBox="1">
            <a:spLocks noChangeArrowheads="1"/>
          </p:cNvSpPr>
          <p:nvPr/>
        </p:nvSpPr>
        <p:spPr bwMode="auto">
          <a:xfrm>
            <a:off x="518502" y="1268760"/>
            <a:ext cx="11159758" cy="4460240"/>
          </a:xfrm>
          <a:prstGeom prst="rect">
            <a:avLst/>
          </a:prstGeom>
          <a:noFill/>
          <a:ln w="9525">
            <a:noFill/>
            <a:miter lim="800000"/>
          </a:ln>
          <a:effectLst/>
        </p:spPr>
        <p:txBody>
          <a:bodyPr wrap="square">
            <a:spAutoFit/>
          </a:bodyPr>
          <a:lstStyle/>
          <a:p>
            <a:pPr algn="ctr">
              <a:lnSpc>
                <a:spcPct val="130000"/>
              </a:lnSpc>
              <a:spcBef>
                <a:spcPts val="1000"/>
              </a:spcBef>
            </a:pPr>
            <a:r>
              <a:rPr lang="zh-CN" altLang="en-US" sz="3200" b="1" dirty="0">
                <a:solidFill>
                  <a:srgbClr val="0070C0"/>
                </a:solidFill>
                <a:latin typeface="黑体" panose="02010609060101010101" pitchFamily="49" charset="-122"/>
                <a:ea typeface="黑体" panose="02010609060101010101" pitchFamily="49" charset="-122"/>
              </a:rPr>
              <a:t>盒马鲜生的新零售模式</a:t>
            </a:r>
            <a:endParaRPr lang="en-US" altLang="zh-CN" sz="3200" b="1" dirty="0">
              <a:solidFill>
                <a:srgbClr val="0070C0"/>
              </a:solidFill>
              <a:latin typeface="黑体" panose="02010609060101010101" pitchFamily="49" charset="-122"/>
              <a:ea typeface="黑体" panose="02010609060101010101" pitchFamily="49" charset="-122"/>
            </a:endParaRPr>
          </a:p>
          <a:p>
            <a:pPr indent="612140">
              <a:lnSpc>
                <a:spcPct val="150000"/>
              </a:lnSpc>
              <a:spcBef>
                <a:spcPts val="1000"/>
              </a:spcBef>
            </a:pPr>
            <a:r>
              <a:rPr lang="en-US" altLang="zh-CN" sz="2600" dirty="0">
                <a:solidFill>
                  <a:schemeClr val="accent2"/>
                </a:solidFill>
                <a:latin typeface="+mn-lt"/>
                <a:ea typeface="黑体" panose="02010609060101010101" pitchFamily="49" charset="-122"/>
              </a:rPr>
              <a:t>2016</a:t>
            </a:r>
            <a:r>
              <a:rPr lang="zh-CN" altLang="en-US" sz="2600" dirty="0">
                <a:solidFill>
                  <a:schemeClr val="accent2"/>
                </a:solidFill>
                <a:latin typeface="+mn-lt"/>
                <a:ea typeface="黑体" panose="02010609060101010101" pitchFamily="49" charset="-122"/>
              </a:rPr>
              <a:t>年</a:t>
            </a:r>
            <a:r>
              <a:rPr lang="en-US" altLang="zh-CN" sz="2600" dirty="0">
                <a:solidFill>
                  <a:schemeClr val="accent2"/>
                </a:solidFill>
                <a:latin typeface="+mn-lt"/>
                <a:ea typeface="黑体" panose="02010609060101010101" pitchFamily="49" charset="-122"/>
              </a:rPr>
              <a:t>1</a:t>
            </a:r>
            <a:r>
              <a:rPr lang="zh-CN" altLang="en-US" sz="2600" dirty="0">
                <a:solidFill>
                  <a:schemeClr val="accent2"/>
                </a:solidFill>
                <a:latin typeface="+mn-lt"/>
                <a:ea typeface="黑体" panose="02010609060101010101" pitchFamily="49" charset="-122"/>
              </a:rPr>
              <a:t>月，阿里巴巴的自营生鲜类商超盒马鲜生在上海金桥国际商业广场开设了第一家门店，面积达</a:t>
            </a:r>
            <a:r>
              <a:rPr lang="en-US" altLang="zh-CN" sz="2600" dirty="0">
                <a:solidFill>
                  <a:schemeClr val="accent2"/>
                </a:solidFill>
                <a:latin typeface="+mn-lt"/>
                <a:ea typeface="黑体" panose="02010609060101010101" pitchFamily="49" charset="-122"/>
              </a:rPr>
              <a:t>4 500</a:t>
            </a:r>
            <a:r>
              <a:rPr lang="zh-CN" altLang="en-US" sz="2600" dirty="0">
                <a:solidFill>
                  <a:schemeClr val="accent2"/>
                </a:solidFill>
                <a:latin typeface="+mn-lt"/>
                <a:ea typeface="黑体" panose="02010609060101010101" pitchFamily="49" charset="-122"/>
              </a:rPr>
              <a:t>平方米，当年坪效高达</a:t>
            </a:r>
            <a:r>
              <a:rPr lang="en-US" altLang="zh-CN" sz="2600" dirty="0">
                <a:solidFill>
                  <a:schemeClr val="accent2"/>
                </a:solidFill>
                <a:latin typeface="+mn-lt"/>
                <a:ea typeface="黑体" panose="02010609060101010101" pitchFamily="49" charset="-122"/>
              </a:rPr>
              <a:t>5</a:t>
            </a:r>
            <a:r>
              <a:rPr lang="zh-CN" altLang="en-US" sz="2600" dirty="0">
                <a:solidFill>
                  <a:schemeClr val="accent2"/>
                </a:solidFill>
                <a:latin typeface="+mn-lt"/>
                <a:ea typeface="黑体" panose="02010609060101010101" pitchFamily="49" charset="-122"/>
              </a:rPr>
              <a:t>万元，是传统超市的</a:t>
            </a:r>
            <a:r>
              <a:rPr lang="en-US" altLang="zh-CN" sz="2600" dirty="0">
                <a:solidFill>
                  <a:schemeClr val="accent2"/>
                </a:solidFill>
                <a:latin typeface="+mn-lt"/>
                <a:ea typeface="黑体" panose="02010609060101010101" pitchFamily="49" charset="-122"/>
              </a:rPr>
              <a:t>3</a:t>
            </a:r>
            <a:r>
              <a:rPr lang="zh-CN" altLang="en-US" sz="2600" dirty="0">
                <a:solidFill>
                  <a:schemeClr val="accent2"/>
                </a:solidFill>
                <a:latin typeface="+mn-lt"/>
                <a:ea typeface="黑体" panose="02010609060101010101" pitchFamily="49" charset="-122"/>
              </a:rPr>
              <a:t>～</a:t>
            </a:r>
            <a:r>
              <a:rPr lang="en-US" altLang="zh-CN" sz="2600" dirty="0">
                <a:solidFill>
                  <a:schemeClr val="accent2"/>
                </a:solidFill>
                <a:latin typeface="+mn-lt"/>
                <a:ea typeface="黑体" panose="02010609060101010101" pitchFamily="49" charset="-122"/>
              </a:rPr>
              <a:t>5</a:t>
            </a:r>
            <a:r>
              <a:rPr lang="zh-CN" altLang="en-US" sz="2600" dirty="0">
                <a:solidFill>
                  <a:schemeClr val="accent2"/>
                </a:solidFill>
                <a:latin typeface="+mn-lt"/>
                <a:ea typeface="黑体" panose="02010609060101010101" pitchFamily="49" charset="-122"/>
              </a:rPr>
              <a:t>倍。盒马鲜生是阿里巴巴在对线下超市完全重构后形成的新零售业态，消费者可到店购买，也可以在盒马</a:t>
            </a:r>
            <a:r>
              <a:rPr lang="en-US" altLang="zh-CN" sz="2600" dirty="0">
                <a:solidFill>
                  <a:schemeClr val="accent2"/>
                </a:solidFill>
                <a:latin typeface="+mn-lt"/>
                <a:ea typeface="黑体" panose="02010609060101010101" pitchFamily="49" charset="-122"/>
              </a:rPr>
              <a:t>App</a:t>
            </a:r>
            <a:r>
              <a:rPr lang="zh-CN" altLang="en-US" sz="2600" dirty="0">
                <a:solidFill>
                  <a:schemeClr val="accent2"/>
                </a:solidFill>
                <a:latin typeface="+mn-lt"/>
                <a:ea typeface="黑体" panose="02010609060101010101" pitchFamily="49" charset="-122"/>
              </a:rPr>
              <a:t>下单，盒马鲜生由此实现线上线下一体的全渠道融通。</a:t>
            </a:r>
            <a:r>
              <a:rPr sz="2600" dirty="0">
                <a:solidFill>
                  <a:schemeClr val="accent2"/>
                </a:solidFill>
                <a:latin typeface="+mn-lt"/>
                <a:ea typeface="黑体" panose="02010609060101010101" pitchFamily="49" charset="-122"/>
                <a:sym typeface="+mn-ea"/>
              </a:rPr>
              <a:t>截至2024年6月27日，盒马鲜生在我国的自营门店数量突破400家，遍布30多个城市。</a:t>
            </a:r>
            <a:r>
              <a:rPr lang="zh-CN" altLang="en-US" sz="2600" dirty="0">
                <a:solidFill>
                  <a:schemeClr val="accent2"/>
                </a:solidFill>
                <a:latin typeface="+mn-lt"/>
                <a:ea typeface="黑体" panose="02010609060101010101" pitchFamily="49" charset="-122"/>
              </a:rPr>
              <a:t>（详细见教材</a:t>
            </a:r>
            <a:r>
              <a:rPr lang="en-US" altLang="zh-CN" sz="2600" dirty="0">
                <a:solidFill>
                  <a:schemeClr val="accent2"/>
                </a:solidFill>
                <a:latin typeface="+mn-lt"/>
                <a:ea typeface="黑体" panose="02010609060101010101" pitchFamily="49" charset="-122"/>
              </a:rPr>
              <a:t>P53</a:t>
            </a:r>
            <a:r>
              <a:rPr lang="zh-CN" altLang="en-US" sz="2600" dirty="0">
                <a:solidFill>
                  <a:schemeClr val="accent2"/>
                </a:solidFill>
                <a:latin typeface="+mn-lt"/>
                <a:ea typeface="黑体" panose="02010609060101010101" pitchFamily="49" charset="-122"/>
              </a:rPr>
              <a:t>）</a:t>
            </a:r>
            <a:endParaRPr lang="zh-CN" altLang="en-US" sz="2600" dirty="0">
              <a:solidFill>
                <a:schemeClr val="accent2"/>
              </a:solidFill>
              <a:latin typeface="+mn-lt"/>
              <a:ea typeface="黑体" panose="02010609060101010101" pitchFamily="49" charset="-122"/>
            </a:endParaRPr>
          </a:p>
        </p:txBody>
      </p:sp>
    </p:spTree>
  </p:cSld>
  <p:clrMapOvr>
    <a:masterClrMapping/>
  </p:clrMapOvr>
  <p:transition spd="slow">
    <p:push dir="u"/>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59"/>
          <p:cNvSpPr txBox="1">
            <a:spLocks noChangeArrowheads="1"/>
          </p:cNvSpPr>
          <p:nvPr/>
        </p:nvSpPr>
        <p:spPr bwMode="auto">
          <a:xfrm>
            <a:off x="729377" y="1772816"/>
            <a:ext cx="10738008" cy="1909241"/>
          </a:xfrm>
          <a:prstGeom prst="rect">
            <a:avLst/>
          </a:prstGeom>
          <a:noFill/>
          <a:ln w="9525">
            <a:noFill/>
            <a:miter lim="800000"/>
          </a:ln>
          <a:effectLst/>
        </p:spPr>
        <p:txBody>
          <a:bodyPr wrap="square">
            <a:spAutoFit/>
          </a:bodyPr>
          <a:lstStyle/>
          <a:p>
            <a:pPr algn="just">
              <a:lnSpc>
                <a:spcPct val="130000"/>
              </a:lnSpc>
              <a:spcBef>
                <a:spcPts val="1000"/>
              </a:spcBef>
            </a:pPr>
            <a:r>
              <a:rPr lang="zh-CN" altLang="en-US" sz="2600" b="1" dirty="0">
                <a:solidFill>
                  <a:srgbClr val="C00000"/>
                </a:solidFill>
                <a:latin typeface="黑体" panose="02010609060101010101" pitchFamily="49" charset="-122"/>
                <a:ea typeface="黑体" panose="02010609060101010101" pitchFamily="49" charset="-122"/>
              </a:rPr>
              <a:t>启发思考：</a:t>
            </a:r>
            <a:endParaRPr lang="en-US" altLang="zh-CN" sz="2600" b="1" dirty="0">
              <a:solidFill>
                <a:srgbClr val="C00000"/>
              </a:solidFill>
              <a:latin typeface="黑体" panose="02010609060101010101" pitchFamily="49" charset="-122"/>
              <a:ea typeface="黑体" panose="02010609060101010101" pitchFamily="49" charset="-122"/>
            </a:endParaRPr>
          </a:p>
          <a:p>
            <a:pPr indent="612140" algn="just">
              <a:lnSpc>
                <a:spcPct val="130000"/>
              </a:lnSpc>
              <a:spcBef>
                <a:spcPts val="1000"/>
              </a:spcBef>
            </a:pPr>
            <a:r>
              <a:rPr lang="en-US" altLang="zh-CN" sz="2600" dirty="0">
                <a:solidFill>
                  <a:schemeClr val="accent2"/>
                </a:solidFill>
                <a:ea typeface="黑体" panose="02010609060101010101" pitchFamily="49" charset="-122"/>
                <a:cs typeface="Arial" panose="020B0604020202020204" pitchFamily="34" charset="0"/>
              </a:rPr>
              <a:t>1</a:t>
            </a:r>
            <a:r>
              <a:rPr lang="zh-CN" altLang="en-US" sz="2600" dirty="0">
                <a:solidFill>
                  <a:schemeClr val="accent2"/>
                </a:solidFill>
                <a:latin typeface="黑体" panose="02010609060101010101" pitchFamily="49" charset="-122"/>
                <a:ea typeface="黑体" panose="02010609060101010101" pitchFamily="49" charset="-122"/>
              </a:rPr>
              <a:t>．盒马鲜生是如何改善线下体验的？</a:t>
            </a:r>
            <a:endParaRPr lang="zh-CN" altLang="en-US" sz="2600" dirty="0">
              <a:solidFill>
                <a:schemeClr val="accent2"/>
              </a:solidFill>
              <a:latin typeface="黑体" panose="02010609060101010101" pitchFamily="49" charset="-122"/>
              <a:ea typeface="黑体" panose="02010609060101010101" pitchFamily="49" charset="-122"/>
            </a:endParaRPr>
          </a:p>
          <a:p>
            <a:pPr indent="612140" algn="just">
              <a:lnSpc>
                <a:spcPct val="130000"/>
              </a:lnSpc>
              <a:spcBef>
                <a:spcPts val="1000"/>
              </a:spcBef>
            </a:pPr>
            <a:r>
              <a:rPr lang="en-US" altLang="zh-CN" sz="2600" dirty="0">
                <a:solidFill>
                  <a:schemeClr val="accent2"/>
                </a:solidFill>
                <a:ea typeface="黑体" panose="02010609060101010101" pitchFamily="49" charset="-122"/>
                <a:cs typeface="Arial" panose="020B0604020202020204" pitchFamily="34" charset="0"/>
              </a:rPr>
              <a:t>2</a:t>
            </a:r>
            <a:r>
              <a:rPr lang="zh-CN" altLang="en-US" sz="2600" dirty="0">
                <a:solidFill>
                  <a:schemeClr val="accent2"/>
                </a:solidFill>
                <a:latin typeface="黑体" panose="02010609060101010101" pitchFamily="49" charset="-122"/>
                <a:ea typeface="黑体" panose="02010609060101010101" pitchFamily="49" charset="-122"/>
              </a:rPr>
              <a:t>．查阅更多资料了解盒马鲜生，分析其是如何实现全渠道整合的。</a:t>
            </a:r>
            <a:endParaRPr lang="zh-CN" altLang="en-US" sz="2600" dirty="0">
              <a:solidFill>
                <a:schemeClr val="accent2"/>
              </a:solidFill>
              <a:latin typeface="黑体" panose="02010609060101010101" pitchFamily="49" charset="-122"/>
              <a:ea typeface="黑体" panose="02010609060101010101" pitchFamily="49" charset="-122"/>
            </a:endParaRPr>
          </a:p>
        </p:txBody>
      </p:sp>
    </p:spTree>
  </p:cSld>
  <p:clrMapOvr>
    <a:masterClrMapping/>
  </p:clrMapOvr>
  <p:transition spd="slow">
    <p:push dir="u"/>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759662" y="1484784"/>
            <a:ext cx="10677437" cy="3136500"/>
          </a:xfrm>
          <a:prstGeom prst="rect">
            <a:avLst/>
          </a:prstGeom>
        </p:spPr>
        <p:txBody>
          <a:bodyPr wrap="square">
            <a:spAutoFit/>
          </a:bodyPr>
          <a:lstStyle/>
          <a:p>
            <a:pPr algn="just">
              <a:spcBef>
                <a:spcPts val="0"/>
              </a:spcBef>
            </a:pPr>
            <a:r>
              <a:rPr lang="zh-CN" altLang="en-US" sz="3600" dirty="0">
                <a:solidFill>
                  <a:schemeClr val="accent2"/>
                </a:solidFill>
                <a:latin typeface="方正大黑简体" panose="03000509000000000000" pitchFamily="65" charset="-122"/>
                <a:ea typeface="方正大黑简体" panose="03000509000000000000" pitchFamily="65" charset="-122"/>
              </a:rPr>
              <a:t>二、新兴技术赋能新零售的发展</a:t>
            </a:r>
            <a:endParaRPr lang="en-US" altLang="zh-CN" sz="3600" dirty="0">
              <a:solidFill>
                <a:schemeClr val="accent2"/>
              </a:solidFill>
              <a:latin typeface="方正大黑简体" panose="03000509000000000000" pitchFamily="65" charset="-122"/>
              <a:ea typeface="方正大黑简体" panose="03000509000000000000" pitchFamily="65" charset="-122"/>
            </a:endParaRPr>
          </a:p>
          <a:p>
            <a:pPr indent="612140" algn="just">
              <a:spcBef>
                <a:spcPts val="2000"/>
              </a:spcBef>
            </a:pPr>
            <a:r>
              <a:rPr lang="en-US" altLang="zh-CN" sz="2600" b="1" dirty="0">
                <a:solidFill>
                  <a:schemeClr val="accent2"/>
                </a:solidFill>
                <a:latin typeface="+mj-lt"/>
                <a:ea typeface="黑体" panose="02010609060101010101" pitchFamily="49" charset="-122"/>
              </a:rPr>
              <a:t>1</a:t>
            </a:r>
            <a:r>
              <a:rPr lang="zh-CN" altLang="en-US" sz="2600" b="1" dirty="0">
                <a:solidFill>
                  <a:schemeClr val="accent2"/>
                </a:solidFill>
                <a:latin typeface="+mj-lt"/>
                <a:ea typeface="黑体" panose="02010609060101010101" pitchFamily="49" charset="-122"/>
              </a:rPr>
              <a:t>．智能制造技术改变了产品生产方式</a:t>
            </a:r>
            <a:endParaRPr lang="zh-CN" altLang="en-US" sz="2600" b="1" dirty="0">
              <a:solidFill>
                <a:schemeClr val="accent2"/>
              </a:solidFill>
              <a:latin typeface="+mj-lt"/>
              <a:ea typeface="黑体" panose="02010609060101010101" pitchFamily="49" charset="-122"/>
            </a:endParaRPr>
          </a:p>
          <a:p>
            <a:pPr indent="612140" algn="just">
              <a:lnSpc>
                <a:spcPct val="150000"/>
              </a:lnSpc>
              <a:spcBef>
                <a:spcPts val="1000"/>
              </a:spcBef>
            </a:pPr>
            <a:r>
              <a:rPr lang="zh-CN" altLang="en-US" sz="2600" dirty="0">
                <a:solidFill>
                  <a:schemeClr val="accent2"/>
                </a:solidFill>
                <a:latin typeface="+mj-lt"/>
                <a:ea typeface="黑体" panose="02010609060101010101" pitchFamily="49" charset="-122"/>
              </a:rPr>
              <a:t>智能制造技术贯穿应用于整个制造企业的子系统，可以极大地提高生产效率。智能制造技术主要包括智能产品、智能服务、智能产线、智能车间、智能管理、智能物流与供应链等。</a:t>
            </a:r>
            <a:endParaRPr lang="zh-CN" altLang="en-US" sz="2600" dirty="0">
              <a:solidFill>
                <a:schemeClr val="accent2"/>
              </a:solidFill>
              <a:latin typeface="+mj-lt"/>
              <a:ea typeface="黑体" panose="02010609060101010101" pitchFamily="49" charset="-122"/>
            </a:endParaRPr>
          </a:p>
        </p:txBody>
      </p:sp>
      <p:sp>
        <p:nvSpPr>
          <p:cNvPr id="2" name="文本框 1"/>
          <p:cNvSpPr txBox="1"/>
          <p:nvPr/>
        </p:nvSpPr>
        <p:spPr>
          <a:xfrm>
            <a:off x="2785745" y="5229225"/>
            <a:ext cx="4119880" cy="398780"/>
          </a:xfrm>
          <a:prstGeom prst="rect">
            <a:avLst/>
          </a:prstGeom>
          <a:solidFill>
            <a:schemeClr val="bg1"/>
          </a:solidFill>
        </p:spPr>
        <p:txBody>
          <a:bodyPr wrap="square" rtlCol="0" anchor="t">
            <a:spAutoFit/>
          </a:bodyPr>
          <a:p>
            <a:r>
              <a:rPr lang="zh-CN" altLang="en-US" sz="2000" b="1">
                <a:solidFill>
                  <a:srgbClr val="292929"/>
                </a:solidFill>
                <a:hlinkClick r:id="rId1" action="ppaction://hlinkfile"/>
              </a:rPr>
              <a:t>点击视频：《鸿篇巨智》智能工厂</a:t>
            </a:r>
            <a:endParaRPr lang="zh-CN" altLang="en-US" sz="2000" b="1">
              <a:solidFill>
                <a:srgbClr val="292929"/>
              </a:solidFill>
            </a:endParaRPr>
          </a:p>
        </p:txBody>
      </p:sp>
      <p:pic>
        <p:nvPicPr>
          <p:cNvPr id="3" name="图片 2">
            <a:hlinkClick r:id="rId1" action="ppaction://hlinkfile"/>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38045" y="5085080"/>
            <a:ext cx="640715" cy="640715"/>
          </a:xfrm>
          <a:prstGeom prst="rect">
            <a:avLst/>
          </a:prstGeom>
        </p:spPr>
      </p:pic>
    </p:spTree>
  </p:cSld>
  <p:clrMapOvr>
    <a:masterClrMapping/>
  </p:clrMapOvr>
  <p:transition spd="slow">
    <p:push dir="u"/>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985812" y="1839788"/>
            <a:ext cx="10225137" cy="1949252"/>
          </a:xfrm>
          <a:prstGeom prst="rect">
            <a:avLst/>
          </a:prstGeom>
          <a:noFill/>
        </p:spPr>
        <p:txBody>
          <a:bodyPr wrap="square" rtlCol="0" anchor="t">
            <a:spAutoFit/>
          </a:bodyPr>
          <a:lstStyle/>
          <a:p>
            <a:pPr>
              <a:spcBef>
                <a:spcPts val="1000"/>
              </a:spcBef>
            </a:pPr>
            <a:r>
              <a:rPr lang="en-US" altLang="zh-CN" sz="2600" dirty="0">
                <a:solidFill>
                  <a:schemeClr val="accent2"/>
                </a:solidFill>
                <a:latin typeface="+mj-lt"/>
                <a:ea typeface="黑体" panose="02010609060101010101" pitchFamily="49" charset="-122"/>
                <a:cs typeface="+mn-ea"/>
              </a:rPr>
              <a:t>1</a:t>
            </a:r>
            <a:r>
              <a:rPr lang="zh-CN" altLang="en-US" sz="2600" dirty="0">
                <a:solidFill>
                  <a:schemeClr val="accent2"/>
                </a:solidFill>
                <a:latin typeface="+mj-lt"/>
                <a:ea typeface="黑体" panose="02010609060101010101" pitchFamily="49" charset="-122"/>
                <a:cs typeface="+mn-ea"/>
              </a:rPr>
              <a:t>．熟悉</a:t>
            </a:r>
            <a:r>
              <a:rPr lang="en-US" altLang="zh-CN" sz="2600" dirty="0">
                <a:solidFill>
                  <a:schemeClr val="accent2"/>
                </a:solidFill>
                <a:latin typeface="+mj-lt"/>
                <a:ea typeface="黑体" panose="02010609060101010101" pitchFamily="49" charset="-122"/>
                <a:cs typeface="+mn-ea"/>
              </a:rPr>
              <a:t>B2C</a:t>
            </a:r>
            <a:r>
              <a:rPr lang="zh-CN" altLang="en-US" sz="2600" dirty="0">
                <a:solidFill>
                  <a:schemeClr val="accent2"/>
                </a:solidFill>
                <a:latin typeface="+mj-lt"/>
                <a:ea typeface="黑体" panose="02010609060101010101" pitchFamily="49" charset="-122"/>
                <a:cs typeface="+mn-ea"/>
              </a:rPr>
              <a:t>电子商务及</a:t>
            </a:r>
            <a:r>
              <a:rPr lang="en-US" altLang="zh-CN" sz="2600" dirty="0">
                <a:solidFill>
                  <a:schemeClr val="accent2"/>
                </a:solidFill>
                <a:latin typeface="+mj-lt"/>
                <a:ea typeface="黑体" panose="02010609060101010101" pitchFamily="49" charset="-122"/>
                <a:cs typeface="+mn-ea"/>
              </a:rPr>
              <a:t>C2C</a:t>
            </a:r>
            <a:r>
              <a:rPr lang="zh-CN" altLang="en-US" sz="2600" dirty="0">
                <a:solidFill>
                  <a:schemeClr val="accent2"/>
                </a:solidFill>
                <a:latin typeface="+mj-lt"/>
                <a:ea typeface="黑体" panose="02010609060101010101" pitchFamily="49" charset="-122"/>
                <a:cs typeface="+mn-ea"/>
              </a:rPr>
              <a:t>电商平台的分类、功能。</a:t>
            </a:r>
            <a:endParaRPr lang="zh-CN" altLang="en-US" sz="2600" dirty="0">
              <a:solidFill>
                <a:schemeClr val="accent2"/>
              </a:solidFill>
              <a:latin typeface="+mj-lt"/>
              <a:ea typeface="黑体" panose="02010609060101010101" pitchFamily="49" charset="-122"/>
              <a:cs typeface="+mn-ea"/>
            </a:endParaRPr>
          </a:p>
          <a:p>
            <a:pPr>
              <a:spcBef>
                <a:spcPts val="1000"/>
              </a:spcBef>
            </a:pPr>
            <a:r>
              <a:rPr lang="en-US" altLang="zh-CN" sz="2600" dirty="0">
                <a:solidFill>
                  <a:schemeClr val="accent2"/>
                </a:solidFill>
                <a:latin typeface="+mj-lt"/>
                <a:ea typeface="黑体" panose="02010609060101010101" pitchFamily="49" charset="-122"/>
                <a:cs typeface="+mn-ea"/>
              </a:rPr>
              <a:t>2</a:t>
            </a:r>
            <a:r>
              <a:rPr lang="zh-CN" altLang="en-US" sz="2600" dirty="0">
                <a:solidFill>
                  <a:schemeClr val="accent2"/>
                </a:solidFill>
                <a:latin typeface="+mj-lt"/>
                <a:ea typeface="黑体" panose="02010609060101010101" pitchFamily="49" charset="-122"/>
                <a:cs typeface="+mn-ea"/>
              </a:rPr>
              <a:t>．掌握新零售的概念、系统框架。</a:t>
            </a:r>
            <a:endParaRPr lang="zh-CN" altLang="en-US" sz="2600" dirty="0">
              <a:solidFill>
                <a:schemeClr val="accent2"/>
              </a:solidFill>
              <a:latin typeface="+mj-lt"/>
              <a:ea typeface="黑体" panose="02010609060101010101" pitchFamily="49" charset="-122"/>
              <a:cs typeface="+mn-ea"/>
            </a:endParaRPr>
          </a:p>
          <a:p>
            <a:pPr>
              <a:spcBef>
                <a:spcPts val="1000"/>
              </a:spcBef>
            </a:pPr>
            <a:r>
              <a:rPr lang="en-US" altLang="zh-CN" sz="2600" dirty="0">
                <a:solidFill>
                  <a:schemeClr val="accent2"/>
                </a:solidFill>
                <a:latin typeface="+mj-lt"/>
                <a:ea typeface="黑体" panose="02010609060101010101" pitchFamily="49" charset="-122"/>
                <a:cs typeface="+mn-ea"/>
              </a:rPr>
              <a:t>3</a:t>
            </a:r>
            <a:r>
              <a:rPr lang="zh-CN" altLang="en-US" sz="2600" dirty="0">
                <a:solidFill>
                  <a:schemeClr val="accent2"/>
                </a:solidFill>
                <a:latin typeface="+mj-lt"/>
                <a:ea typeface="黑体" panose="02010609060101010101" pitchFamily="49" charset="-122"/>
                <a:cs typeface="+mn-ea"/>
              </a:rPr>
              <a:t>．了解</a:t>
            </a:r>
            <a:r>
              <a:rPr lang="en-US" altLang="zh-CN" sz="2600" dirty="0">
                <a:solidFill>
                  <a:schemeClr val="accent2"/>
                </a:solidFill>
                <a:latin typeface="+mj-lt"/>
                <a:ea typeface="黑体" panose="02010609060101010101" pitchFamily="49" charset="-122"/>
                <a:cs typeface="+mn-ea"/>
              </a:rPr>
              <a:t>B2B</a:t>
            </a:r>
            <a:r>
              <a:rPr lang="zh-CN" altLang="en-US" sz="2600" dirty="0">
                <a:solidFill>
                  <a:schemeClr val="accent2"/>
                </a:solidFill>
                <a:latin typeface="+mj-lt"/>
                <a:ea typeface="黑体" panose="02010609060101010101" pitchFamily="49" charset="-122"/>
                <a:cs typeface="+mn-ea"/>
              </a:rPr>
              <a:t>电子商务的相关知识以及垂直</a:t>
            </a:r>
            <a:r>
              <a:rPr lang="en-US" altLang="zh-CN" sz="2600" dirty="0">
                <a:solidFill>
                  <a:schemeClr val="accent2"/>
                </a:solidFill>
                <a:latin typeface="+mj-lt"/>
                <a:ea typeface="黑体" panose="02010609060101010101" pitchFamily="49" charset="-122"/>
                <a:cs typeface="+mn-ea"/>
              </a:rPr>
              <a:t>B2B</a:t>
            </a:r>
            <a:r>
              <a:rPr lang="zh-CN" altLang="en-US" sz="2600" dirty="0">
                <a:solidFill>
                  <a:schemeClr val="accent2"/>
                </a:solidFill>
                <a:latin typeface="+mj-lt"/>
                <a:ea typeface="黑体" panose="02010609060101010101" pitchFamily="49" charset="-122"/>
                <a:cs typeface="+mn-ea"/>
              </a:rPr>
              <a:t>电商平台和水平</a:t>
            </a:r>
            <a:r>
              <a:rPr lang="en-US" altLang="zh-CN" sz="2600" dirty="0">
                <a:solidFill>
                  <a:schemeClr val="accent2"/>
                </a:solidFill>
                <a:latin typeface="+mj-lt"/>
                <a:ea typeface="黑体" panose="02010609060101010101" pitchFamily="49" charset="-122"/>
                <a:cs typeface="+mn-ea"/>
              </a:rPr>
              <a:t>B2B</a:t>
            </a:r>
            <a:r>
              <a:rPr lang="zh-CN" altLang="en-US" sz="2600" dirty="0">
                <a:solidFill>
                  <a:schemeClr val="accent2"/>
                </a:solidFill>
                <a:latin typeface="+mj-lt"/>
                <a:ea typeface="黑体" panose="02010609060101010101" pitchFamily="49" charset="-122"/>
                <a:cs typeface="+mn-ea"/>
              </a:rPr>
              <a:t>电商平台的区别。</a:t>
            </a:r>
            <a:endParaRPr lang="zh-CN" altLang="en-US" sz="2600" dirty="0">
              <a:solidFill>
                <a:schemeClr val="accent2"/>
              </a:solidFill>
              <a:latin typeface="+mj-lt"/>
              <a:ea typeface="黑体" panose="02010609060101010101" pitchFamily="49" charset="-122"/>
              <a:cs typeface="+mn-ea"/>
            </a:endParaRPr>
          </a:p>
        </p:txBody>
      </p:sp>
      <p:sp>
        <p:nvSpPr>
          <p:cNvPr id="3" name="文本框 2"/>
          <p:cNvSpPr txBox="1"/>
          <p:nvPr/>
        </p:nvSpPr>
        <p:spPr>
          <a:xfrm>
            <a:off x="985812" y="1124744"/>
            <a:ext cx="2656496" cy="584775"/>
          </a:xfrm>
          <a:prstGeom prst="rect">
            <a:avLst/>
          </a:prstGeom>
          <a:noFill/>
        </p:spPr>
        <p:txBody>
          <a:bodyPr wrap="none" rtlCol="0">
            <a:spAutoFit/>
          </a:bodyPr>
          <a:lstStyle/>
          <a:p>
            <a:pPr algn="l"/>
            <a:r>
              <a:rPr lang="en-US" altLang="zh-CN" sz="3200" b="1" dirty="0">
                <a:solidFill>
                  <a:srgbClr val="E7E6E6">
                    <a:lumMod val="25000"/>
                  </a:srgbClr>
                </a:solidFill>
                <a:latin typeface="方正大黑简体" panose="03000509000000000000" pitchFamily="65" charset="-122"/>
                <a:ea typeface="方正大黑简体" panose="03000509000000000000" pitchFamily="65" charset="-122"/>
                <a:sym typeface="+mn-ea"/>
              </a:rPr>
              <a:t>【知识目标】</a:t>
            </a:r>
            <a:endParaRPr lang="zh-CN" altLang="en-US" sz="3200" b="1" dirty="0">
              <a:latin typeface="方正大黑简体" panose="03000509000000000000" pitchFamily="65" charset="-122"/>
              <a:ea typeface="方正大黑简体" panose="03000509000000000000" pitchFamily="65" charset="-122"/>
              <a:sym typeface="+mn-ea"/>
            </a:endParaRPr>
          </a:p>
        </p:txBody>
      </p:sp>
      <p:sp>
        <p:nvSpPr>
          <p:cNvPr id="4" name="文本框 3"/>
          <p:cNvSpPr txBox="1"/>
          <p:nvPr/>
        </p:nvSpPr>
        <p:spPr>
          <a:xfrm>
            <a:off x="985812" y="4675803"/>
            <a:ext cx="11089232" cy="1949252"/>
          </a:xfrm>
          <a:prstGeom prst="rect">
            <a:avLst/>
          </a:prstGeom>
          <a:noFill/>
        </p:spPr>
        <p:txBody>
          <a:bodyPr wrap="square" rtlCol="0" anchor="t">
            <a:spAutoFit/>
          </a:bodyPr>
          <a:lstStyle/>
          <a:p>
            <a:pPr>
              <a:spcBef>
                <a:spcPts val="1000"/>
              </a:spcBef>
            </a:pPr>
            <a:r>
              <a:rPr lang="en-US" altLang="zh-CN" sz="2600" dirty="0">
                <a:solidFill>
                  <a:schemeClr val="accent2"/>
                </a:solidFill>
                <a:latin typeface="+mj-lt"/>
                <a:ea typeface="黑体" panose="02010609060101010101" pitchFamily="49" charset="-122"/>
                <a:cs typeface="+mj-ea"/>
                <a:sym typeface="+mn-ea"/>
              </a:rPr>
              <a:t>1</a:t>
            </a:r>
            <a:r>
              <a:rPr lang="zh-CN" altLang="en-US" sz="2600" dirty="0">
                <a:solidFill>
                  <a:schemeClr val="accent2"/>
                </a:solidFill>
                <a:latin typeface="+mj-lt"/>
                <a:ea typeface="黑体" panose="02010609060101010101" pitchFamily="49" charset="-122"/>
                <a:cs typeface="+mj-ea"/>
                <a:sym typeface="+mn-ea"/>
              </a:rPr>
              <a:t>．能熟练进行网上购物，学会网上支付。</a:t>
            </a:r>
            <a:endParaRPr lang="zh-CN" altLang="en-US" sz="2600" dirty="0">
              <a:solidFill>
                <a:schemeClr val="accent2"/>
              </a:solidFill>
              <a:latin typeface="+mj-lt"/>
              <a:ea typeface="黑体" panose="02010609060101010101" pitchFamily="49" charset="-122"/>
              <a:cs typeface="+mj-ea"/>
              <a:sym typeface="+mn-ea"/>
            </a:endParaRPr>
          </a:p>
          <a:p>
            <a:pPr>
              <a:spcBef>
                <a:spcPts val="1000"/>
              </a:spcBef>
            </a:pPr>
            <a:r>
              <a:rPr lang="en-US" altLang="zh-CN" sz="2600" dirty="0">
                <a:solidFill>
                  <a:schemeClr val="accent2"/>
                </a:solidFill>
                <a:latin typeface="+mj-lt"/>
                <a:ea typeface="黑体" panose="02010609060101010101" pitchFamily="49" charset="-122"/>
                <a:cs typeface="+mj-ea"/>
                <a:sym typeface="+mn-ea"/>
              </a:rPr>
              <a:t>2</a:t>
            </a:r>
            <a:r>
              <a:rPr lang="zh-CN" altLang="en-US" sz="2600" dirty="0">
                <a:solidFill>
                  <a:schemeClr val="accent2"/>
                </a:solidFill>
                <a:latin typeface="+mj-lt"/>
                <a:ea typeface="黑体" panose="02010609060101010101" pitchFamily="49" charset="-122"/>
                <a:cs typeface="+mj-ea"/>
                <a:sym typeface="+mn-ea"/>
              </a:rPr>
              <a:t>．能够举例分析传统企业和互联网企业布局新零售的优势和劣势。</a:t>
            </a:r>
            <a:endParaRPr lang="zh-CN" altLang="en-US" sz="2600" dirty="0">
              <a:solidFill>
                <a:schemeClr val="accent2"/>
              </a:solidFill>
              <a:latin typeface="+mj-lt"/>
              <a:ea typeface="黑体" panose="02010609060101010101" pitchFamily="49" charset="-122"/>
              <a:cs typeface="+mj-ea"/>
              <a:sym typeface="+mn-ea"/>
            </a:endParaRPr>
          </a:p>
          <a:p>
            <a:pPr>
              <a:spcBef>
                <a:spcPts val="1000"/>
              </a:spcBef>
            </a:pPr>
            <a:r>
              <a:rPr lang="en-US" altLang="zh-CN" sz="2600" dirty="0">
                <a:solidFill>
                  <a:schemeClr val="accent2"/>
                </a:solidFill>
                <a:latin typeface="+mj-lt"/>
                <a:ea typeface="黑体" panose="02010609060101010101" pitchFamily="49" charset="-122"/>
                <a:cs typeface="+mj-ea"/>
                <a:sym typeface="+mn-ea"/>
              </a:rPr>
              <a:t>3</a:t>
            </a:r>
            <a:r>
              <a:rPr lang="zh-CN" altLang="en-US" sz="2600" dirty="0">
                <a:solidFill>
                  <a:schemeClr val="accent2"/>
                </a:solidFill>
                <a:latin typeface="+mj-lt"/>
                <a:ea typeface="黑体" panose="02010609060101010101" pitchFamily="49" charset="-122"/>
                <a:cs typeface="+mj-ea"/>
                <a:sym typeface="+mn-ea"/>
              </a:rPr>
              <a:t>．学会在采购商网站上进行网上招投标以及在第三方</a:t>
            </a:r>
            <a:r>
              <a:rPr lang="en-US" altLang="zh-CN" sz="2600" dirty="0">
                <a:solidFill>
                  <a:schemeClr val="accent2"/>
                </a:solidFill>
                <a:latin typeface="+mj-lt"/>
                <a:ea typeface="黑体" panose="02010609060101010101" pitchFamily="49" charset="-122"/>
                <a:cs typeface="+mj-ea"/>
                <a:sym typeface="+mn-ea"/>
              </a:rPr>
              <a:t>B2B</a:t>
            </a:r>
            <a:r>
              <a:rPr lang="zh-CN" altLang="en-US" sz="2600" dirty="0">
                <a:solidFill>
                  <a:schemeClr val="accent2"/>
                </a:solidFill>
                <a:latin typeface="+mj-lt"/>
                <a:ea typeface="黑体" panose="02010609060101010101" pitchFamily="49" charset="-122"/>
                <a:cs typeface="+mj-ea"/>
                <a:sym typeface="+mn-ea"/>
              </a:rPr>
              <a:t>电商平台上进行交易。</a:t>
            </a:r>
            <a:endParaRPr lang="zh-CN" altLang="en-US" sz="2600" dirty="0">
              <a:solidFill>
                <a:schemeClr val="accent2"/>
              </a:solidFill>
              <a:latin typeface="+mj-lt"/>
              <a:ea typeface="黑体" panose="02010609060101010101" pitchFamily="49" charset="-122"/>
              <a:cs typeface="+mj-ea"/>
            </a:endParaRPr>
          </a:p>
        </p:txBody>
      </p:sp>
      <p:sp>
        <p:nvSpPr>
          <p:cNvPr id="5" name="文本框 4"/>
          <p:cNvSpPr txBox="1"/>
          <p:nvPr/>
        </p:nvSpPr>
        <p:spPr>
          <a:xfrm>
            <a:off x="985812" y="3977629"/>
            <a:ext cx="2656496" cy="603499"/>
          </a:xfrm>
          <a:prstGeom prst="rect">
            <a:avLst/>
          </a:prstGeom>
          <a:noFill/>
        </p:spPr>
        <p:txBody>
          <a:bodyPr wrap="none" rtlCol="0">
            <a:spAutoFit/>
          </a:bodyPr>
          <a:lstStyle/>
          <a:p>
            <a:pPr algn="l" eaLnBrk="1" latinLnBrk="0" hangingPunct="1">
              <a:lnSpc>
                <a:spcPct val="110000"/>
              </a:lnSpc>
              <a:spcBef>
                <a:spcPts val="1000"/>
              </a:spcBef>
            </a:pPr>
            <a:r>
              <a:rPr lang="en-US" altLang="zh-CN" sz="3200" b="1" dirty="0">
                <a:solidFill>
                  <a:srgbClr val="E7E6E6">
                    <a:lumMod val="25000"/>
                  </a:srgbClr>
                </a:solidFill>
                <a:latin typeface="方正大黑简体" panose="03000509000000000000" pitchFamily="65" charset="-122"/>
                <a:ea typeface="方正大黑简体" panose="03000509000000000000" pitchFamily="65" charset="-122"/>
                <a:sym typeface="+mn-ea"/>
              </a:rPr>
              <a:t>【技能目标】</a:t>
            </a:r>
            <a:endParaRPr lang="en-US" altLang="zh-CN" sz="3200" b="1" dirty="0">
              <a:solidFill>
                <a:srgbClr val="E7E6E6">
                  <a:lumMod val="25000"/>
                </a:srgbClr>
              </a:solidFill>
              <a:latin typeface="方正大黑简体" panose="03000509000000000000" pitchFamily="65" charset="-122"/>
              <a:ea typeface="方正大黑简体" panose="03000509000000000000" pitchFamily="65" charset="-122"/>
              <a:sym typeface="+mn-ea"/>
            </a:endParaRPr>
          </a:p>
        </p:txBody>
      </p:sp>
    </p:spTree>
  </p:cSld>
  <p:clrMapOvr>
    <a:masterClrMapping/>
  </p:clrMapOvr>
  <p:transition spd="slow">
    <p:push dir="u"/>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38"/>
          <p:cNvSpPr/>
          <p:nvPr/>
        </p:nvSpPr>
        <p:spPr>
          <a:xfrm>
            <a:off x="6084803" y="2240035"/>
            <a:ext cx="5501998" cy="738664"/>
          </a:xfrm>
          <a:prstGeom prst="rect">
            <a:avLst/>
          </a:prstGeom>
        </p:spPr>
        <p:txBody>
          <a:bodyPr wrap="square" lIns="0" tIns="0" rIns="0" bIns="0">
            <a:spAutoFit/>
          </a:bodyPr>
          <a:lstStyle/>
          <a:p>
            <a:r>
              <a:rPr lang="zh-CN" altLang="en-US" sz="2400" dirty="0">
                <a:solidFill>
                  <a:schemeClr val="accent2"/>
                </a:solidFill>
                <a:latin typeface="黑体" panose="02010609060101010101" pitchFamily="49" charset="-122"/>
                <a:ea typeface="黑体" panose="02010609060101010101" pitchFamily="49" charset="-122"/>
                <a:cs typeface="Times New Roman" panose="02020603050405020304" charset="0"/>
                <a:sym typeface="+mn-ea"/>
              </a:rPr>
              <a:t>大规模流水线生产转向坪效是每平方米营业面积产生的销售额，坪效</a:t>
            </a:r>
            <a:r>
              <a:rPr lang="en-US" altLang="zh-CN" sz="2400" dirty="0">
                <a:solidFill>
                  <a:schemeClr val="accent2"/>
                </a:solidFill>
                <a:latin typeface="黑体" panose="02010609060101010101" pitchFamily="49" charset="-122"/>
                <a:ea typeface="黑体" panose="02010609060101010101" pitchFamily="49" charset="-122"/>
                <a:cs typeface="Times New Roman" panose="02020603050405020304" charset="0"/>
                <a:sym typeface="+mn-ea"/>
              </a:rPr>
              <a:t>=</a:t>
            </a:r>
            <a:r>
              <a:rPr lang="zh-CN" altLang="en-US" sz="2400" dirty="0">
                <a:solidFill>
                  <a:schemeClr val="accent2"/>
                </a:solidFill>
                <a:latin typeface="黑体" panose="02010609060101010101" pitchFamily="49" charset="-122"/>
                <a:ea typeface="黑体" panose="02010609060101010101" pitchFamily="49" charset="-122"/>
                <a:cs typeface="Times New Roman" panose="02020603050405020304" charset="0"/>
                <a:sym typeface="+mn-ea"/>
              </a:rPr>
              <a:t>销售额</a:t>
            </a:r>
            <a:r>
              <a:rPr lang="en-US" altLang="zh-CN" sz="2400" dirty="0">
                <a:solidFill>
                  <a:schemeClr val="accent2"/>
                </a:solidFill>
                <a:latin typeface="黑体" panose="02010609060101010101" pitchFamily="49" charset="-122"/>
                <a:ea typeface="黑体" panose="02010609060101010101" pitchFamily="49" charset="-122"/>
                <a:cs typeface="Times New Roman" panose="02020603050405020304" charset="0"/>
                <a:sym typeface="+mn-ea"/>
              </a:rPr>
              <a:t>/</a:t>
            </a:r>
            <a:r>
              <a:rPr lang="zh-CN" altLang="en-US" sz="2400" dirty="0">
                <a:solidFill>
                  <a:schemeClr val="accent2"/>
                </a:solidFill>
                <a:latin typeface="黑体" panose="02010609060101010101" pitchFamily="49" charset="-122"/>
                <a:ea typeface="黑体" panose="02010609060101010101" pitchFamily="49" charset="-122"/>
                <a:cs typeface="Times New Roman" panose="02020603050405020304" charset="0"/>
                <a:sym typeface="+mn-ea"/>
              </a:rPr>
              <a:t>坪数</a:t>
            </a:r>
            <a:endParaRPr lang="zh-CN" altLang="en-US" sz="2400" dirty="0">
              <a:solidFill>
                <a:schemeClr val="accent2"/>
              </a:solidFill>
              <a:latin typeface="黑体" panose="02010609060101010101" pitchFamily="49" charset="-122"/>
              <a:ea typeface="黑体" panose="02010609060101010101" pitchFamily="49" charset="-122"/>
              <a:cs typeface="Times New Roman" panose="02020603050405020304" charset="0"/>
              <a:sym typeface="+mn-ea"/>
            </a:endParaRPr>
          </a:p>
        </p:txBody>
      </p:sp>
      <p:sp>
        <p:nvSpPr>
          <p:cNvPr id="10" name="Rectangle 55"/>
          <p:cNvSpPr/>
          <p:nvPr/>
        </p:nvSpPr>
        <p:spPr>
          <a:xfrm>
            <a:off x="6110584" y="5545137"/>
            <a:ext cx="5476216" cy="800219"/>
          </a:xfrm>
          <a:prstGeom prst="rect">
            <a:avLst/>
          </a:prstGeom>
        </p:spPr>
        <p:txBody>
          <a:bodyPr wrap="square" lIns="0" tIns="0" rIns="0" bIns="0">
            <a:spAutoFit/>
          </a:bodyPr>
          <a:lstStyle/>
          <a:p>
            <a:r>
              <a:rPr lang="zh-CN" altLang="en-US" sz="2600" dirty="0">
                <a:solidFill>
                  <a:schemeClr val="accent2"/>
                </a:solidFill>
                <a:latin typeface="黑体" panose="02010609060101010101" pitchFamily="49" charset="-122"/>
                <a:ea typeface="黑体" panose="02010609060101010101" pitchFamily="49" charset="-122"/>
                <a:cs typeface="Times New Roman" panose="02020603050405020304" charset="0"/>
                <a:sym typeface="+mn-ea"/>
              </a:rPr>
              <a:t>催生出“互联网</a:t>
            </a:r>
            <a:r>
              <a:rPr lang="en-US" altLang="zh-CN" sz="2600" dirty="0">
                <a:solidFill>
                  <a:schemeClr val="accent2"/>
                </a:solidFill>
                <a:latin typeface="黑体" panose="02010609060101010101" pitchFamily="49" charset="-122"/>
                <a:ea typeface="黑体" panose="02010609060101010101" pitchFamily="49" charset="-122"/>
                <a:cs typeface="Times New Roman" panose="02020603050405020304" charset="0"/>
                <a:sym typeface="+mn-ea"/>
              </a:rPr>
              <a:t>+ </a:t>
            </a:r>
            <a:r>
              <a:rPr lang="zh-CN" altLang="en-US" sz="2600" dirty="0">
                <a:solidFill>
                  <a:schemeClr val="accent2"/>
                </a:solidFill>
                <a:latin typeface="黑体" panose="02010609060101010101" pitchFamily="49" charset="-122"/>
                <a:ea typeface="黑体" panose="02010609060101010101" pitchFamily="49" charset="-122"/>
                <a:cs typeface="Times New Roman" panose="02020603050405020304" charset="0"/>
                <a:sym typeface="+mn-ea"/>
              </a:rPr>
              <a:t>先进制造业</a:t>
            </a:r>
            <a:r>
              <a:rPr lang="en-US" altLang="zh-CN" sz="2600" dirty="0">
                <a:solidFill>
                  <a:schemeClr val="accent2"/>
                </a:solidFill>
                <a:latin typeface="黑体" panose="02010609060101010101" pitchFamily="49" charset="-122"/>
                <a:ea typeface="黑体" panose="02010609060101010101" pitchFamily="49" charset="-122"/>
                <a:cs typeface="Times New Roman" panose="02020603050405020304" charset="0"/>
                <a:sym typeface="+mn-ea"/>
              </a:rPr>
              <a:t>+ </a:t>
            </a:r>
            <a:r>
              <a:rPr lang="zh-CN" altLang="en-US" sz="2600" dirty="0">
                <a:solidFill>
                  <a:schemeClr val="accent2"/>
                </a:solidFill>
                <a:latin typeface="黑体" panose="02010609060101010101" pitchFamily="49" charset="-122"/>
                <a:ea typeface="黑体" panose="02010609060101010101" pitchFamily="49" charset="-122"/>
                <a:cs typeface="Times New Roman" panose="02020603050405020304" charset="0"/>
                <a:sym typeface="+mn-ea"/>
              </a:rPr>
              <a:t>现代服务业”的模式</a:t>
            </a:r>
            <a:endParaRPr lang="zh-CN" altLang="en-US" sz="2600" dirty="0">
              <a:solidFill>
                <a:schemeClr val="accent2"/>
              </a:solidFill>
              <a:latin typeface="黑体" panose="02010609060101010101" pitchFamily="49" charset="-122"/>
              <a:ea typeface="黑体" panose="02010609060101010101" pitchFamily="49" charset="-122"/>
              <a:cs typeface="Times New Roman" panose="02020603050405020304" charset="0"/>
              <a:sym typeface="+mn-ea"/>
            </a:endParaRPr>
          </a:p>
        </p:txBody>
      </p:sp>
      <p:sp>
        <p:nvSpPr>
          <p:cNvPr id="11" name="Rectangle 58"/>
          <p:cNvSpPr/>
          <p:nvPr/>
        </p:nvSpPr>
        <p:spPr>
          <a:xfrm>
            <a:off x="6110585" y="3890546"/>
            <a:ext cx="5476216" cy="800219"/>
          </a:xfrm>
          <a:prstGeom prst="rect">
            <a:avLst/>
          </a:prstGeom>
        </p:spPr>
        <p:txBody>
          <a:bodyPr wrap="square" lIns="0" tIns="0" rIns="0" bIns="0">
            <a:spAutoFit/>
          </a:bodyPr>
          <a:lstStyle/>
          <a:p>
            <a:pPr indent="0" eaLnBrk="1" latinLnBrk="0" hangingPunct="1">
              <a:spcBef>
                <a:spcPts val="500"/>
              </a:spcBef>
            </a:pPr>
            <a:r>
              <a:rPr lang="zh-CN" altLang="en-US" sz="2600" dirty="0">
                <a:solidFill>
                  <a:schemeClr val="accent2"/>
                </a:solidFill>
                <a:latin typeface="黑体" panose="02010609060101010101" pitchFamily="49" charset="-122"/>
                <a:ea typeface="黑体" panose="02010609060101010101" pitchFamily="49" charset="-122"/>
                <a:cs typeface="Times New Roman" panose="02020603050405020304" charset="0"/>
                <a:sym typeface="+mn-ea"/>
              </a:rPr>
              <a:t>产业形态从生产型制造向服务型制造转变</a:t>
            </a:r>
            <a:endParaRPr lang="zh-CN" altLang="en-US" sz="2600" dirty="0">
              <a:solidFill>
                <a:schemeClr val="accent2"/>
              </a:solidFill>
              <a:latin typeface="黑体" panose="02010609060101010101" pitchFamily="49" charset="-122"/>
              <a:ea typeface="黑体" panose="02010609060101010101" pitchFamily="49" charset="-122"/>
              <a:cs typeface="Times New Roman" panose="02020603050405020304" charset="0"/>
              <a:sym typeface="+mn-ea"/>
            </a:endParaRPr>
          </a:p>
        </p:txBody>
      </p:sp>
      <p:grpSp>
        <p:nvGrpSpPr>
          <p:cNvPr id="12" name="组合 4"/>
          <p:cNvGrpSpPr/>
          <p:nvPr/>
        </p:nvGrpSpPr>
        <p:grpSpPr bwMode="auto">
          <a:xfrm rot="-5715208">
            <a:off x="345990" y="2753957"/>
            <a:ext cx="3087687" cy="3090862"/>
            <a:chOff x="0" y="0"/>
            <a:chExt cx="3087687" cy="3090863"/>
          </a:xfrm>
        </p:grpSpPr>
        <p:sp>
          <p:nvSpPr>
            <p:cNvPr id="13" name="Freeform 6"/>
            <p:cNvSpPr/>
            <p:nvPr/>
          </p:nvSpPr>
          <p:spPr bwMode="auto">
            <a:xfrm>
              <a:off x="138112" y="2073275"/>
              <a:ext cx="788987" cy="831850"/>
            </a:xfrm>
            <a:custGeom>
              <a:avLst/>
              <a:gdLst>
                <a:gd name="T0" fmla="*/ 497886103 w 1095"/>
                <a:gd name="T1" fmla="*/ 598076424 h 1157"/>
                <a:gd name="T2" fmla="*/ 0 w 1095"/>
                <a:gd name="T3" fmla="*/ 56861297 h 1157"/>
                <a:gd name="T4" fmla="*/ 156270584 w 1095"/>
                <a:gd name="T5" fmla="*/ 0 h 1157"/>
                <a:gd name="T6" fmla="*/ 568493595 w 1095"/>
                <a:gd name="T7" fmla="*/ 447652492 h 1157"/>
                <a:gd name="T8" fmla="*/ 497886103 w 1095"/>
                <a:gd name="T9" fmla="*/ 598076424 h 115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95" h="1157">
                  <a:moveTo>
                    <a:pt x="959" y="1157"/>
                  </a:moveTo>
                  <a:cubicBezTo>
                    <a:pt x="505" y="930"/>
                    <a:pt x="174" y="550"/>
                    <a:pt x="0" y="110"/>
                  </a:cubicBezTo>
                  <a:lnTo>
                    <a:pt x="301" y="0"/>
                  </a:lnTo>
                  <a:cubicBezTo>
                    <a:pt x="447" y="364"/>
                    <a:pt x="720" y="677"/>
                    <a:pt x="1095" y="866"/>
                  </a:cubicBezTo>
                  <a:lnTo>
                    <a:pt x="959" y="1157"/>
                  </a:lnTo>
                  <a:close/>
                </a:path>
              </a:pathLst>
            </a:custGeom>
            <a:solidFill>
              <a:schemeClr val="bg2"/>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14" name="Freeform 7"/>
            <p:cNvSpPr/>
            <p:nvPr/>
          </p:nvSpPr>
          <p:spPr bwMode="auto">
            <a:xfrm>
              <a:off x="898525" y="2728913"/>
              <a:ext cx="1022350" cy="361950"/>
            </a:xfrm>
            <a:custGeom>
              <a:avLst/>
              <a:gdLst>
                <a:gd name="T0" fmla="*/ 736574716 w 1419"/>
                <a:gd name="T1" fmla="*/ 182992403 h 502"/>
                <a:gd name="T2" fmla="*/ 0 w 1419"/>
                <a:gd name="T3" fmla="*/ 150760827 h 502"/>
                <a:gd name="T4" fmla="*/ 70076005 w 1419"/>
                <a:gd name="T5" fmla="*/ 0 h 502"/>
                <a:gd name="T6" fmla="*/ 679475856 w 1419"/>
                <a:gd name="T7" fmla="*/ 26513198 h 502"/>
                <a:gd name="T8" fmla="*/ 736574716 w 1419"/>
                <a:gd name="T9" fmla="*/ 182992403 h 50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419" h="502">
                  <a:moveTo>
                    <a:pt x="1419" y="352"/>
                  </a:moveTo>
                  <a:cubicBezTo>
                    <a:pt x="969" y="502"/>
                    <a:pt x="466" y="492"/>
                    <a:pt x="0" y="290"/>
                  </a:cubicBezTo>
                  <a:lnTo>
                    <a:pt x="135" y="0"/>
                  </a:lnTo>
                  <a:cubicBezTo>
                    <a:pt x="521" y="165"/>
                    <a:pt x="937" y="173"/>
                    <a:pt x="1309" y="51"/>
                  </a:cubicBezTo>
                  <a:lnTo>
                    <a:pt x="1419" y="352"/>
                  </a:ln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15" name="Freeform 8"/>
            <p:cNvSpPr/>
            <p:nvPr/>
          </p:nvSpPr>
          <p:spPr bwMode="auto">
            <a:xfrm>
              <a:off x="1914525" y="2168525"/>
              <a:ext cx="833437" cy="787400"/>
            </a:xfrm>
            <a:custGeom>
              <a:avLst/>
              <a:gdLst>
                <a:gd name="T0" fmla="*/ 600360616 w 1157"/>
                <a:gd name="T1" fmla="*/ 69933931 h 1094"/>
                <a:gd name="T2" fmla="*/ 57078549 w 1157"/>
                <a:gd name="T3" fmla="*/ 566726472 h 1094"/>
                <a:gd name="T4" fmla="*/ 0 w 1157"/>
                <a:gd name="T5" fmla="*/ 410798960 h 1094"/>
                <a:gd name="T6" fmla="*/ 449880937 w 1157"/>
                <a:gd name="T7" fmla="*/ 0 h 1094"/>
                <a:gd name="T8" fmla="*/ 600360616 w 1157"/>
                <a:gd name="T9" fmla="*/ 69933931 h 109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57" h="1094">
                  <a:moveTo>
                    <a:pt x="1157" y="135"/>
                  </a:moveTo>
                  <a:cubicBezTo>
                    <a:pt x="930" y="589"/>
                    <a:pt x="551" y="920"/>
                    <a:pt x="110" y="1094"/>
                  </a:cubicBezTo>
                  <a:lnTo>
                    <a:pt x="0" y="793"/>
                  </a:lnTo>
                  <a:cubicBezTo>
                    <a:pt x="364" y="647"/>
                    <a:pt x="677" y="374"/>
                    <a:pt x="867" y="0"/>
                  </a:cubicBezTo>
                  <a:lnTo>
                    <a:pt x="1157" y="135"/>
                  </a:lnTo>
                  <a:close/>
                </a:path>
              </a:pathLst>
            </a:custGeom>
            <a:solidFill>
              <a:schemeClr val="tx2"/>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16" name="Freeform 9"/>
            <p:cNvSpPr/>
            <p:nvPr/>
          </p:nvSpPr>
          <p:spPr bwMode="auto">
            <a:xfrm>
              <a:off x="0" y="0"/>
              <a:ext cx="3087687" cy="2197100"/>
            </a:xfrm>
            <a:custGeom>
              <a:avLst/>
              <a:gdLst>
                <a:gd name="T0" fmla="*/ 1493145207 w 4286"/>
                <a:gd name="T1" fmla="*/ 239944629 h 3052"/>
                <a:gd name="T2" fmla="*/ 2002797267 w 4286"/>
                <a:gd name="T3" fmla="*/ 1581667238 h 3052"/>
                <a:gd name="T4" fmla="*/ 1852288735 w 4286"/>
                <a:gd name="T5" fmla="*/ 1511704865 h 3052"/>
                <a:gd name="T6" fmla="*/ 1423080791 w 4286"/>
                <a:gd name="T7" fmla="*/ 390234331 h 3052"/>
                <a:gd name="T8" fmla="*/ 274547676 w 4286"/>
                <a:gd name="T9" fmla="*/ 807935292 h 3052"/>
                <a:gd name="T10" fmla="*/ 237179892 w 4286"/>
                <a:gd name="T11" fmla="*/ 1441224171 h 3052"/>
                <a:gd name="T12" fmla="*/ 80962813 w 4286"/>
                <a:gd name="T13" fmla="*/ 1497712390 h 3052"/>
                <a:gd name="T14" fmla="*/ 124039865 w 4286"/>
                <a:gd name="T15" fmla="*/ 737454599 h 3052"/>
                <a:gd name="T16" fmla="*/ 1493145207 w 4286"/>
                <a:gd name="T17" fmla="*/ 239944629 h 305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286" h="3052">
                  <a:moveTo>
                    <a:pt x="2877" y="463"/>
                  </a:moveTo>
                  <a:cubicBezTo>
                    <a:pt x="3854" y="919"/>
                    <a:pt x="4286" y="2069"/>
                    <a:pt x="3859" y="3052"/>
                  </a:cubicBezTo>
                  <a:lnTo>
                    <a:pt x="3569" y="2917"/>
                  </a:lnTo>
                  <a:cubicBezTo>
                    <a:pt x="3921" y="2094"/>
                    <a:pt x="3559" y="1134"/>
                    <a:pt x="2742" y="753"/>
                  </a:cubicBezTo>
                  <a:cubicBezTo>
                    <a:pt x="1909" y="365"/>
                    <a:pt x="918" y="725"/>
                    <a:pt x="529" y="1559"/>
                  </a:cubicBezTo>
                  <a:cubicBezTo>
                    <a:pt x="343" y="1958"/>
                    <a:pt x="329" y="2393"/>
                    <a:pt x="457" y="2781"/>
                  </a:cubicBezTo>
                  <a:lnTo>
                    <a:pt x="156" y="2890"/>
                  </a:lnTo>
                  <a:cubicBezTo>
                    <a:pt x="0" y="2425"/>
                    <a:pt x="16" y="1903"/>
                    <a:pt x="239" y="1423"/>
                  </a:cubicBezTo>
                  <a:cubicBezTo>
                    <a:pt x="703" y="430"/>
                    <a:pt x="1884" y="0"/>
                    <a:pt x="2877" y="463"/>
                  </a:cubicBezTo>
                  <a:close/>
                </a:path>
              </a:pathLst>
            </a:custGeom>
            <a:solidFill>
              <a:schemeClr val="accent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grpSp>
      <p:sp>
        <p:nvSpPr>
          <p:cNvPr id="17" name="Oval 10"/>
          <p:cNvSpPr>
            <a:spLocks noChangeArrowheads="1"/>
          </p:cNvSpPr>
          <p:nvPr/>
        </p:nvSpPr>
        <p:spPr bwMode="auto">
          <a:xfrm>
            <a:off x="904790" y="3265131"/>
            <a:ext cx="2155825" cy="2152650"/>
          </a:xfrm>
          <a:prstGeom prst="ellipse">
            <a:avLst/>
          </a:prstGeom>
          <a:blipFill dpi="0" rotWithShape="1">
            <a:blip r:embed="rId1"/>
            <a:srcRect/>
            <a:stretch>
              <a:fillRect/>
            </a:stretch>
          </a:blipFill>
          <a:ln>
            <a:noFill/>
          </a:ln>
          <a:extLst>
            <a:ext uri="{91240B29-F687-4F45-9708-019B960494DF}">
              <a14:hiddenLine xmlns:a14="http://schemas.microsoft.com/office/drawing/2010/main" w="9525">
                <a:solidFill>
                  <a:srgbClr val="000000"/>
                </a:solidFill>
                <a:round/>
              </a14:hiddenLine>
            </a:ext>
          </a:extLst>
        </p:spPr>
        <p:txBody>
          <a:bodyPr/>
          <a:lstStyle>
            <a:lvl1pPr>
              <a:spcBef>
                <a:spcPct val="20000"/>
              </a:spcBef>
              <a:buChar char="•"/>
              <a:defRPr sz="2000">
                <a:solidFill>
                  <a:schemeClr val="accent2"/>
                </a:solidFill>
                <a:latin typeface="Arial" panose="020B0604020202020204" pitchFamily="34" charset="0"/>
                <a:ea typeface="微软雅黑" panose="020B0503020204020204" pitchFamily="34" charset="-122"/>
              </a:defRPr>
            </a:lvl1pPr>
            <a:lvl2pPr marL="742950" indent="-285750">
              <a:spcBef>
                <a:spcPct val="20000"/>
              </a:spcBef>
              <a:buChar char="–"/>
              <a:defRPr sz="2000">
                <a:solidFill>
                  <a:schemeClr val="accent2"/>
                </a:solidFill>
                <a:latin typeface="Arial" panose="020B0604020202020204" pitchFamily="34" charset="0"/>
                <a:ea typeface="仿宋_GB2312" panose="02010609030101010101" pitchFamily="1"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FontTx/>
              <a:buNone/>
            </a:pPr>
            <a:endParaRPr lang="zh-CN" altLang="en-US" sz="1800">
              <a:solidFill>
                <a:schemeClr val="accent1"/>
              </a:solidFill>
              <a:ea typeface="宋体" panose="02010600030101010101" pitchFamily="2" charset="-122"/>
            </a:endParaRPr>
          </a:p>
        </p:txBody>
      </p:sp>
      <p:cxnSp>
        <p:nvCxnSpPr>
          <p:cNvPr id="18" name="直接连接符 13"/>
          <p:cNvCxnSpPr>
            <a:cxnSpLocks noChangeShapeType="1"/>
          </p:cNvCxnSpPr>
          <p:nvPr/>
        </p:nvCxnSpPr>
        <p:spPr bwMode="auto">
          <a:xfrm>
            <a:off x="3093953" y="5305069"/>
            <a:ext cx="1562100" cy="673181"/>
          </a:xfrm>
          <a:prstGeom prst="line">
            <a:avLst/>
          </a:prstGeom>
          <a:noFill/>
          <a:ln w="9525">
            <a:solidFill>
              <a:schemeClr val="accent1"/>
            </a:solidFill>
            <a:prstDash val="dash"/>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9" name="直接连接符 14"/>
          <p:cNvCxnSpPr>
            <a:cxnSpLocks noChangeShapeType="1"/>
          </p:cNvCxnSpPr>
          <p:nvPr/>
        </p:nvCxnSpPr>
        <p:spPr bwMode="auto">
          <a:xfrm flipV="1">
            <a:off x="3081253" y="2782279"/>
            <a:ext cx="1574800" cy="646365"/>
          </a:xfrm>
          <a:prstGeom prst="line">
            <a:avLst/>
          </a:prstGeom>
          <a:noFill/>
          <a:ln w="9525">
            <a:solidFill>
              <a:schemeClr val="accent1"/>
            </a:solidFill>
            <a:prstDash val="dash"/>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0" name="直接连接符 15"/>
          <p:cNvCxnSpPr>
            <a:cxnSpLocks noChangeShapeType="1"/>
          </p:cNvCxnSpPr>
          <p:nvPr/>
        </p:nvCxnSpPr>
        <p:spPr bwMode="auto">
          <a:xfrm flipH="1" flipV="1">
            <a:off x="3440028" y="4281131"/>
            <a:ext cx="1171575" cy="9525"/>
          </a:xfrm>
          <a:prstGeom prst="line">
            <a:avLst/>
          </a:prstGeom>
          <a:noFill/>
          <a:ln w="9525">
            <a:solidFill>
              <a:schemeClr val="accent1"/>
            </a:solidFill>
            <a:prstDash val="dash"/>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21" name="组合 20"/>
          <p:cNvGrpSpPr/>
          <p:nvPr/>
        </p:nvGrpSpPr>
        <p:grpSpPr>
          <a:xfrm>
            <a:off x="4649703" y="1967223"/>
            <a:ext cx="1282700" cy="1284288"/>
            <a:chOff x="5592763" y="1716930"/>
            <a:chExt cx="1282700" cy="1284288"/>
          </a:xfrm>
        </p:grpSpPr>
        <p:sp>
          <p:nvSpPr>
            <p:cNvPr id="22" name="Freeform 17"/>
            <p:cNvSpPr>
              <a:spLocks noEditPoints="1"/>
            </p:cNvSpPr>
            <p:nvPr/>
          </p:nvSpPr>
          <p:spPr bwMode="auto">
            <a:xfrm>
              <a:off x="5592763" y="1716930"/>
              <a:ext cx="1282700" cy="1284288"/>
            </a:xfrm>
            <a:custGeom>
              <a:avLst/>
              <a:gdLst>
                <a:gd name="T0" fmla="*/ 304238122 w 2703"/>
                <a:gd name="T1" fmla="*/ 0 h 2703"/>
                <a:gd name="T2" fmla="*/ 608701180 w 2703"/>
                <a:gd name="T3" fmla="*/ 304991555 h 2703"/>
                <a:gd name="T4" fmla="*/ 304238122 w 2703"/>
                <a:gd name="T5" fmla="*/ 610209274 h 2703"/>
                <a:gd name="T6" fmla="*/ 0 w 2703"/>
                <a:gd name="T7" fmla="*/ 304991555 h 2703"/>
                <a:gd name="T8" fmla="*/ 304238122 w 2703"/>
                <a:gd name="T9" fmla="*/ 0 h 2703"/>
                <a:gd name="T10" fmla="*/ 304238122 w 2703"/>
                <a:gd name="T11" fmla="*/ 86237350 h 2703"/>
                <a:gd name="T12" fmla="*/ 522676760 w 2703"/>
                <a:gd name="T13" fmla="*/ 304991555 h 2703"/>
                <a:gd name="T14" fmla="*/ 304238122 w 2703"/>
                <a:gd name="T15" fmla="*/ 523971924 h 2703"/>
                <a:gd name="T16" fmla="*/ 86024420 w 2703"/>
                <a:gd name="T17" fmla="*/ 304991555 h 2703"/>
                <a:gd name="T18" fmla="*/ 304238122 w 2703"/>
                <a:gd name="T19" fmla="*/ 86237350 h 270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703" h="2703">
                  <a:moveTo>
                    <a:pt x="1351" y="0"/>
                  </a:moveTo>
                  <a:cubicBezTo>
                    <a:pt x="2098" y="0"/>
                    <a:pt x="2703" y="605"/>
                    <a:pt x="2703" y="1351"/>
                  </a:cubicBezTo>
                  <a:cubicBezTo>
                    <a:pt x="2703" y="2098"/>
                    <a:pt x="2098" y="2703"/>
                    <a:pt x="1351" y="2703"/>
                  </a:cubicBezTo>
                  <a:cubicBezTo>
                    <a:pt x="605" y="2703"/>
                    <a:pt x="0" y="2098"/>
                    <a:pt x="0" y="1351"/>
                  </a:cubicBezTo>
                  <a:cubicBezTo>
                    <a:pt x="0" y="605"/>
                    <a:pt x="605" y="0"/>
                    <a:pt x="1351" y="0"/>
                  </a:cubicBezTo>
                  <a:close/>
                  <a:moveTo>
                    <a:pt x="1351" y="382"/>
                  </a:moveTo>
                  <a:cubicBezTo>
                    <a:pt x="1887" y="382"/>
                    <a:pt x="2321" y="816"/>
                    <a:pt x="2321" y="1351"/>
                  </a:cubicBezTo>
                  <a:cubicBezTo>
                    <a:pt x="2321" y="1887"/>
                    <a:pt x="1887" y="2321"/>
                    <a:pt x="1351" y="2321"/>
                  </a:cubicBezTo>
                  <a:cubicBezTo>
                    <a:pt x="816" y="2321"/>
                    <a:pt x="382" y="1887"/>
                    <a:pt x="382" y="1351"/>
                  </a:cubicBezTo>
                  <a:cubicBezTo>
                    <a:pt x="382" y="816"/>
                    <a:pt x="816" y="382"/>
                    <a:pt x="1351" y="382"/>
                  </a:cubicBezTo>
                  <a:close/>
                </a:path>
              </a:pathLst>
            </a:custGeom>
            <a:solidFill>
              <a:schemeClr val="tx2"/>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sz="3000" b="1">
                <a:latin typeface="黑体" panose="02010609060101010101" pitchFamily="49" charset="-122"/>
                <a:ea typeface="黑体" panose="02010609060101010101" pitchFamily="49" charset="-122"/>
              </a:endParaRPr>
            </a:p>
          </p:txBody>
        </p:sp>
        <p:sp>
          <p:nvSpPr>
            <p:cNvPr id="23" name="TextBox 16"/>
            <p:cNvSpPr txBox="1">
              <a:spLocks noChangeArrowheads="1"/>
            </p:cNvSpPr>
            <p:nvPr/>
          </p:nvSpPr>
          <p:spPr bwMode="auto">
            <a:xfrm>
              <a:off x="5745163" y="2082075"/>
              <a:ext cx="977900"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000">
                  <a:solidFill>
                    <a:schemeClr val="accent2"/>
                  </a:solidFill>
                  <a:latin typeface="Arial" panose="020B0604020202020204" pitchFamily="34" charset="0"/>
                  <a:ea typeface="微软雅黑" panose="020B0503020204020204" pitchFamily="34" charset="-122"/>
                </a:defRPr>
              </a:lvl1pPr>
              <a:lvl2pPr marL="742950" indent="-285750">
                <a:spcBef>
                  <a:spcPct val="20000"/>
                </a:spcBef>
                <a:buChar char="–"/>
                <a:defRPr sz="2000">
                  <a:solidFill>
                    <a:schemeClr val="accent2"/>
                  </a:solidFill>
                  <a:latin typeface="Arial" panose="020B0604020202020204" pitchFamily="34" charset="0"/>
                  <a:ea typeface="仿宋_GB2312" panose="02010609030101010101" pitchFamily="1"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lgn="ctr" eaLnBrk="1" hangingPunct="1">
                <a:spcBef>
                  <a:spcPct val="0"/>
                </a:spcBef>
                <a:buFontTx/>
                <a:buNone/>
              </a:pPr>
              <a:r>
                <a:rPr lang="en-US" altLang="zh-CN" sz="3000" b="1" dirty="0">
                  <a:solidFill>
                    <a:schemeClr val="accent1"/>
                  </a:solidFill>
                  <a:ea typeface="黑体" panose="02010609060101010101" pitchFamily="49" charset="-122"/>
                  <a:cs typeface="Arial" panose="020B0604020202020204" pitchFamily="34" charset="0"/>
                </a:rPr>
                <a:t>1</a:t>
              </a:r>
              <a:endParaRPr lang="zh-CN" altLang="en-US" sz="3000" b="1" dirty="0">
                <a:solidFill>
                  <a:schemeClr val="accent1"/>
                </a:solidFill>
                <a:ea typeface="黑体" panose="02010609060101010101" pitchFamily="49" charset="-122"/>
                <a:cs typeface="Arial" panose="020B0604020202020204" pitchFamily="34" charset="0"/>
              </a:endParaRPr>
            </a:p>
          </p:txBody>
        </p:sp>
      </p:grpSp>
      <p:grpSp>
        <p:nvGrpSpPr>
          <p:cNvPr id="24" name="组合 23"/>
          <p:cNvGrpSpPr/>
          <p:nvPr/>
        </p:nvGrpSpPr>
        <p:grpSpPr>
          <a:xfrm>
            <a:off x="4656053" y="3617556"/>
            <a:ext cx="1282700" cy="1284288"/>
            <a:chOff x="5599113" y="3599705"/>
            <a:chExt cx="1282700" cy="1284288"/>
          </a:xfrm>
        </p:grpSpPr>
        <p:sp>
          <p:nvSpPr>
            <p:cNvPr id="25" name="Freeform 17"/>
            <p:cNvSpPr>
              <a:spLocks noEditPoints="1"/>
            </p:cNvSpPr>
            <p:nvPr/>
          </p:nvSpPr>
          <p:spPr bwMode="auto">
            <a:xfrm>
              <a:off x="5599113" y="3599705"/>
              <a:ext cx="1282700" cy="1284288"/>
            </a:xfrm>
            <a:custGeom>
              <a:avLst/>
              <a:gdLst>
                <a:gd name="T0" fmla="*/ 304238122 w 2703"/>
                <a:gd name="T1" fmla="*/ 0 h 2703"/>
                <a:gd name="T2" fmla="*/ 608701180 w 2703"/>
                <a:gd name="T3" fmla="*/ 304991555 h 2703"/>
                <a:gd name="T4" fmla="*/ 304238122 w 2703"/>
                <a:gd name="T5" fmla="*/ 610209274 h 2703"/>
                <a:gd name="T6" fmla="*/ 0 w 2703"/>
                <a:gd name="T7" fmla="*/ 304991555 h 2703"/>
                <a:gd name="T8" fmla="*/ 304238122 w 2703"/>
                <a:gd name="T9" fmla="*/ 0 h 2703"/>
                <a:gd name="T10" fmla="*/ 304238122 w 2703"/>
                <a:gd name="T11" fmla="*/ 86237350 h 2703"/>
                <a:gd name="T12" fmla="*/ 522676760 w 2703"/>
                <a:gd name="T13" fmla="*/ 304991555 h 2703"/>
                <a:gd name="T14" fmla="*/ 304238122 w 2703"/>
                <a:gd name="T15" fmla="*/ 523971924 h 2703"/>
                <a:gd name="T16" fmla="*/ 86024420 w 2703"/>
                <a:gd name="T17" fmla="*/ 304991555 h 2703"/>
                <a:gd name="T18" fmla="*/ 304238122 w 2703"/>
                <a:gd name="T19" fmla="*/ 86237350 h 270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703" h="2703">
                  <a:moveTo>
                    <a:pt x="1351" y="0"/>
                  </a:moveTo>
                  <a:cubicBezTo>
                    <a:pt x="2098" y="0"/>
                    <a:pt x="2703" y="605"/>
                    <a:pt x="2703" y="1351"/>
                  </a:cubicBezTo>
                  <a:cubicBezTo>
                    <a:pt x="2703" y="2098"/>
                    <a:pt x="2098" y="2703"/>
                    <a:pt x="1351" y="2703"/>
                  </a:cubicBezTo>
                  <a:cubicBezTo>
                    <a:pt x="605" y="2703"/>
                    <a:pt x="0" y="2098"/>
                    <a:pt x="0" y="1351"/>
                  </a:cubicBezTo>
                  <a:cubicBezTo>
                    <a:pt x="0" y="605"/>
                    <a:pt x="605" y="0"/>
                    <a:pt x="1351" y="0"/>
                  </a:cubicBezTo>
                  <a:close/>
                  <a:moveTo>
                    <a:pt x="1351" y="382"/>
                  </a:moveTo>
                  <a:cubicBezTo>
                    <a:pt x="1887" y="382"/>
                    <a:pt x="2321" y="816"/>
                    <a:pt x="2321" y="1351"/>
                  </a:cubicBezTo>
                  <a:cubicBezTo>
                    <a:pt x="2321" y="1887"/>
                    <a:pt x="1887" y="2321"/>
                    <a:pt x="1351" y="2321"/>
                  </a:cubicBezTo>
                  <a:cubicBezTo>
                    <a:pt x="816" y="2321"/>
                    <a:pt x="382" y="1887"/>
                    <a:pt x="382" y="1351"/>
                  </a:cubicBezTo>
                  <a:cubicBezTo>
                    <a:pt x="382" y="816"/>
                    <a:pt x="816" y="382"/>
                    <a:pt x="1351" y="382"/>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sz="3000" b="1">
                <a:latin typeface="黑体" panose="02010609060101010101" pitchFamily="49" charset="-122"/>
                <a:ea typeface="黑体" panose="02010609060101010101" pitchFamily="49" charset="-122"/>
              </a:endParaRPr>
            </a:p>
          </p:txBody>
        </p:sp>
        <p:sp>
          <p:nvSpPr>
            <p:cNvPr id="26" name="TextBox 17"/>
            <p:cNvSpPr txBox="1">
              <a:spLocks noChangeArrowheads="1"/>
            </p:cNvSpPr>
            <p:nvPr/>
          </p:nvSpPr>
          <p:spPr bwMode="auto">
            <a:xfrm>
              <a:off x="5751513" y="3964850"/>
              <a:ext cx="977900"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000">
                  <a:solidFill>
                    <a:schemeClr val="accent2"/>
                  </a:solidFill>
                  <a:latin typeface="Arial" panose="020B0604020202020204" pitchFamily="34" charset="0"/>
                  <a:ea typeface="微软雅黑" panose="020B0503020204020204" pitchFamily="34" charset="-122"/>
                </a:defRPr>
              </a:lvl1pPr>
              <a:lvl2pPr marL="742950" indent="-285750">
                <a:spcBef>
                  <a:spcPct val="20000"/>
                </a:spcBef>
                <a:buChar char="–"/>
                <a:defRPr sz="2000">
                  <a:solidFill>
                    <a:schemeClr val="accent2"/>
                  </a:solidFill>
                  <a:latin typeface="Arial" panose="020B0604020202020204" pitchFamily="34" charset="0"/>
                  <a:ea typeface="仿宋_GB2312" panose="02010609030101010101" pitchFamily="1"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lgn="ctr" eaLnBrk="1" hangingPunct="1">
                <a:spcBef>
                  <a:spcPct val="0"/>
                </a:spcBef>
                <a:buNone/>
              </a:pPr>
              <a:r>
                <a:rPr lang="en-US" altLang="zh-CN" sz="3000" b="1" dirty="0">
                  <a:solidFill>
                    <a:schemeClr val="accent1"/>
                  </a:solidFill>
                  <a:ea typeface="黑体" panose="02010609060101010101" pitchFamily="49" charset="-122"/>
                  <a:cs typeface="Arial" panose="020B0604020202020204" pitchFamily="34" charset="0"/>
                </a:rPr>
                <a:t>2</a:t>
              </a:r>
              <a:endParaRPr lang="zh-CN" altLang="en-US" sz="3000" b="1" dirty="0">
                <a:solidFill>
                  <a:schemeClr val="accent1"/>
                </a:solidFill>
                <a:ea typeface="黑体" panose="02010609060101010101" pitchFamily="49" charset="-122"/>
                <a:cs typeface="Arial" panose="020B0604020202020204" pitchFamily="34" charset="0"/>
              </a:endParaRPr>
            </a:p>
          </p:txBody>
        </p:sp>
      </p:grpSp>
      <p:grpSp>
        <p:nvGrpSpPr>
          <p:cNvPr id="27" name="组合 26"/>
          <p:cNvGrpSpPr/>
          <p:nvPr/>
        </p:nvGrpSpPr>
        <p:grpSpPr>
          <a:xfrm>
            <a:off x="4656053" y="5303102"/>
            <a:ext cx="1282700" cy="1284288"/>
            <a:chOff x="5599113" y="5457080"/>
            <a:chExt cx="1282700" cy="1284288"/>
          </a:xfrm>
        </p:grpSpPr>
        <p:sp>
          <p:nvSpPr>
            <p:cNvPr id="28" name="Freeform 17"/>
            <p:cNvSpPr>
              <a:spLocks noEditPoints="1"/>
            </p:cNvSpPr>
            <p:nvPr/>
          </p:nvSpPr>
          <p:spPr bwMode="auto">
            <a:xfrm>
              <a:off x="5599113" y="5457080"/>
              <a:ext cx="1282700" cy="1284288"/>
            </a:xfrm>
            <a:custGeom>
              <a:avLst/>
              <a:gdLst>
                <a:gd name="T0" fmla="*/ 304238122 w 2703"/>
                <a:gd name="T1" fmla="*/ 0 h 2703"/>
                <a:gd name="T2" fmla="*/ 608701180 w 2703"/>
                <a:gd name="T3" fmla="*/ 304991555 h 2703"/>
                <a:gd name="T4" fmla="*/ 304238122 w 2703"/>
                <a:gd name="T5" fmla="*/ 610209274 h 2703"/>
                <a:gd name="T6" fmla="*/ 0 w 2703"/>
                <a:gd name="T7" fmla="*/ 304991555 h 2703"/>
                <a:gd name="T8" fmla="*/ 304238122 w 2703"/>
                <a:gd name="T9" fmla="*/ 0 h 2703"/>
                <a:gd name="T10" fmla="*/ 304238122 w 2703"/>
                <a:gd name="T11" fmla="*/ 86237350 h 2703"/>
                <a:gd name="T12" fmla="*/ 522676760 w 2703"/>
                <a:gd name="T13" fmla="*/ 304991555 h 2703"/>
                <a:gd name="T14" fmla="*/ 304238122 w 2703"/>
                <a:gd name="T15" fmla="*/ 523971924 h 2703"/>
                <a:gd name="T16" fmla="*/ 86024420 w 2703"/>
                <a:gd name="T17" fmla="*/ 304991555 h 2703"/>
                <a:gd name="T18" fmla="*/ 304238122 w 2703"/>
                <a:gd name="T19" fmla="*/ 86237350 h 270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703" h="2703">
                  <a:moveTo>
                    <a:pt x="1351" y="0"/>
                  </a:moveTo>
                  <a:cubicBezTo>
                    <a:pt x="2098" y="0"/>
                    <a:pt x="2703" y="605"/>
                    <a:pt x="2703" y="1351"/>
                  </a:cubicBezTo>
                  <a:cubicBezTo>
                    <a:pt x="2703" y="2098"/>
                    <a:pt x="2098" y="2703"/>
                    <a:pt x="1351" y="2703"/>
                  </a:cubicBezTo>
                  <a:cubicBezTo>
                    <a:pt x="605" y="2703"/>
                    <a:pt x="0" y="2098"/>
                    <a:pt x="0" y="1351"/>
                  </a:cubicBezTo>
                  <a:cubicBezTo>
                    <a:pt x="0" y="605"/>
                    <a:pt x="605" y="0"/>
                    <a:pt x="1351" y="0"/>
                  </a:cubicBezTo>
                  <a:close/>
                  <a:moveTo>
                    <a:pt x="1351" y="382"/>
                  </a:moveTo>
                  <a:cubicBezTo>
                    <a:pt x="1887" y="382"/>
                    <a:pt x="2321" y="816"/>
                    <a:pt x="2321" y="1351"/>
                  </a:cubicBezTo>
                  <a:cubicBezTo>
                    <a:pt x="2321" y="1887"/>
                    <a:pt x="1887" y="2321"/>
                    <a:pt x="1351" y="2321"/>
                  </a:cubicBezTo>
                  <a:cubicBezTo>
                    <a:pt x="816" y="2321"/>
                    <a:pt x="382" y="1887"/>
                    <a:pt x="382" y="1351"/>
                  </a:cubicBezTo>
                  <a:cubicBezTo>
                    <a:pt x="382" y="816"/>
                    <a:pt x="816" y="382"/>
                    <a:pt x="1351" y="382"/>
                  </a:cubicBezTo>
                  <a:close/>
                </a:path>
              </a:pathLst>
            </a:custGeom>
            <a:solidFill>
              <a:schemeClr val="bg2"/>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sz="3000" b="1">
                <a:latin typeface="黑体" panose="02010609060101010101" pitchFamily="49" charset="-122"/>
                <a:ea typeface="黑体" panose="02010609060101010101" pitchFamily="49" charset="-122"/>
              </a:endParaRPr>
            </a:p>
          </p:txBody>
        </p:sp>
        <p:sp>
          <p:nvSpPr>
            <p:cNvPr id="29" name="TextBox 18"/>
            <p:cNvSpPr txBox="1">
              <a:spLocks noChangeArrowheads="1"/>
            </p:cNvSpPr>
            <p:nvPr/>
          </p:nvSpPr>
          <p:spPr bwMode="auto">
            <a:xfrm>
              <a:off x="5750720" y="5822225"/>
              <a:ext cx="979487"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000">
                  <a:solidFill>
                    <a:schemeClr val="accent2"/>
                  </a:solidFill>
                  <a:latin typeface="Arial" panose="020B0604020202020204" pitchFamily="34" charset="0"/>
                  <a:ea typeface="微软雅黑" panose="020B0503020204020204" pitchFamily="34" charset="-122"/>
                </a:defRPr>
              </a:lvl1pPr>
              <a:lvl2pPr marL="742950" indent="-285750">
                <a:spcBef>
                  <a:spcPct val="20000"/>
                </a:spcBef>
                <a:buChar char="–"/>
                <a:defRPr sz="2000">
                  <a:solidFill>
                    <a:schemeClr val="accent2"/>
                  </a:solidFill>
                  <a:latin typeface="Arial" panose="020B0604020202020204" pitchFamily="34" charset="0"/>
                  <a:ea typeface="仿宋_GB2312" panose="02010609030101010101" pitchFamily="1"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lgn="ctr" eaLnBrk="1" hangingPunct="1">
                <a:spcBef>
                  <a:spcPct val="0"/>
                </a:spcBef>
                <a:buNone/>
              </a:pPr>
              <a:r>
                <a:rPr lang="en-US" altLang="zh-CN" sz="3000" b="1" dirty="0">
                  <a:solidFill>
                    <a:schemeClr val="accent1"/>
                  </a:solidFill>
                  <a:ea typeface="黑体" panose="02010609060101010101" pitchFamily="49" charset="-122"/>
                  <a:cs typeface="Arial" panose="020B0604020202020204" pitchFamily="34" charset="0"/>
                </a:rPr>
                <a:t>3</a:t>
              </a:r>
              <a:endParaRPr lang="zh-CN" altLang="en-US" sz="3000" b="1" dirty="0">
                <a:solidFill>
                  <a:schemeClr val="accent1"/>
                </a:solidFill>
                <a:ea typeface="黑体" panose="02010609060101010101" pitchFamily="49" charset="-122"/>
                <a:cs typeface="Arial" panose="020B0604020202020204" pitchFamily="34" charset="0"/>
              </a:endParaRPr>
            </a:p>
          </p:txBody>
        </p:sp>
      </p:grpSp>
      <p:sp>
        <p:nvSpPr>
          <p:cNvPr id="2" name="流程图: 可选过程 1"/>
          <p:cNvSpPr/>
          <p:nvPr/>
        </p:nvSpPr>
        <p:spPr>
          <a:xfrm>
            <a:off x="145398" y="1211445"/>
            <a:ext cx="11449271" cy="578882"/>
          </a:xfrm>
          <a:prstGeom prst="flowChartAlternateProcess">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indent="612140" algn="just" eaLnBrk="1" latinLnBrk="0" hangingPunct="1">
              <a:spcBef>
                <a:spcPts val="0"/>
              </a:spcBef>
            </a:pPr>
            <a:r>
              <a:rPr lang="zh-CN" altLang="en-US" sz="2800" dirty="0">
                <a:solidFill>
                  <a:schemeClr val="accent2"/>
                </a:solidFill>
                <a:latin typeface="黑体" panose="02010609060101010101" pitchFamily="49" charset="-122"/>
                <a:ea typeface="黑体" panose="02010609060101010101" pitchFamily="49" charset="-122"/>
                <a:cs typeface="Times New Roman" panose="02020603050405020304" charset="0"/>
                <a:sym typeface="+mn-ea"/>
              </a:rPr>
              <a:t>智能制造技术的应用催生了产业模式的变革，主要体现在三个方面：</a:t>
            </a:r>
            <a:endParaRPr lang="zh-CN" altLang="en-US" sz="2800" dirty="0">
              <a:solidFill>
                <a:schemeClr val="accent2"/>
              </a:solidFill>
              <a:latin typeface="黑体" panose="02010609060101010101" pitchFamily="49" charset="-122"/>
              <a:ea typeface="黑体" panose="02010609060101010101" pitchFamily="49" charset="-122"/>
              <a:cs typeface="Times New Roman" panose="02020603050405020304" charset="0"/>
              <a:sym typeface="+mn-ea"/>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1" nodeType="afterEffect">
                                  <p:stCondLst>
                                    <p:cond delay="0"/>
                                  </p:stCondLst>
                                  <p:iterate type="lt">
                                    <p:tmPct val="10000"/>
                                  </p:iterate>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left)">
                                      <p:cBhvr>
                                        <p:cTn id="7" dur="500"/>
                                        <p:tgtEl>
                                          <p:spTgt spid="2">
                                            <p:txEl>
                                              <p:pRg st="0" end="0"/>
                                            </p:txEl>
                                          </p:spTgt>
                                        </p:tgtEl>
                                      </p:cBhvr>
                                    </p:animEffect>
                                  </p:childTnLst>
                                </p:cTn>
                              </p:par>
                            </p:childTnLst>
                          </p:cTn>
                        </p:par>
                        <p:par>
                          <p:cTn id="8" fill="hold">
                            <p:stCondLst>
                              <p:cond delay="1950"/>
                            </p:stCondLst>
                            <p:childTnLst>
                              <p:par>
                                <p:cTn id="9" presetID="1" presetClass="entr" presetSubtype="0"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par>
                          <p:cTn id="11" fill="hold">
                            <p:stCondLst>
                              <p:cond delay="1950"/>
                            </p:stCondLst>
                            <p:childTnLst>
                              <p:par>
                                <p:cTn id="12" presetID="8" presetClass="emph" presetSubtype="0" fill="hold" nodeType="afterEffect">
                                  <p:stCondLst>
                                    <p:cond delay="0"/>
                                  </p:stCondLst>
                                  <p:childTnLst>
                                    <p:animRot by="-21599820">
                                      <p:cBhvr>
                                        <p:cTn id="13" dur="1000" fill="hold"/>
                                        <p:tgtEl>
                                          <p:spTgt spid="12"/>
                                        </p:tgtEl>
                                        <p:attrNameLst>
                                          <p:attrName>r</p:attrName>
                                        </p:attrNameLst>
                                      </p:cBhvr>
                                    </p:animRot>
                                  </p:childTnLst>
                                </p:cTn>
                              </p:par>
                              <p:par>
                                <p:cTn id="14" presetID="2" presetClass="entr" presetSubtype="2" fill="hold" nodeType="withEffect">
                                  <p:stCondLst>
                                    <p:cond delay="0"/>
                                  </p:stCondLst>
                                  <p:childTnLst>
                                    <p:set>
                                      <p:cBhvr>
                                        <p:cTn id="15" dur="1" fill="hold">
                                          <p:stCondLst>
                                            <p:cond delay="0"/>
                                          </p:stCondLst>
                                        </p:cTn>
                                        <p:tgtEl>
                                          <p:spTgt spid="12"/>
                                        </p:tgtEl>
                                        <p:attrNameLst>
                                          <p:attrName>style.visibility</p:attrName>
                                        </p:attrNameLst>
                                      </p:cBhvr>
                                      <p:to>
                                        <p:strVal val="visible"/>
                                      </p:to>
                                    </p:set>
                                    <p:anim calcmode="lin" valueType="num">
                                      <p:cBhvr additive="base">
                                        <p:cTn id="16" dur="1000" fill="hold"/>
                                        <p:tgtEl>
                                          <p:spTgt spid="12"/>
                                        </p:tgtEl>
                                        <p:attrNameLst>
                                          <p:attrName>ppt_x</p:attrName>
                                        </p:attrNameLst>
                                      </p:cBhvr>
                                      <p:tavLst>
                                        <p:tav tm="0">
                                          <p:val>
                                            <p:strVal val="1+#ppt_w/2"/>
                                          </p:val>
                                        </p:tav>
                                        <p:tav tm="100000">
                                          <p:val>
                                            <p:strVal val="#ppt_x"/>
                                          </p:val>
                                        </p:tav>
                                      </p:tavLst>
                                    </p:anim>
                                    <p:anim calcmode="lin" valueType="num">
                                      <p:cBhvr additive="base">
                                        <p:cTn id="17" dur="1000" fill="hold"/>
                                        <p:tgtEl>
                                          <p:spTgt spid="12"/>
                                        </p:tgtEl>
                                        <p:attrNameLst>
                                          <p:attrName>ppt_y</p:attrName>
                                        </p:attrNameLst>
                                      </p:cBhvr>
                                      <p:tavLst>
                                        <p:tav tm="0">
                                          <p:val>
                                            <p:strVal val="#ppt_y"/>
                                          </p:val>
                                        </p:tav>
                                        <p:tav tm="100000">
                                          <p:val>
                                            <p:strVal val="#ppt_y"/>
                                          </p:val>
                                        </p:tav>
                                      </p:tavLst>
                                    </p:anim>
                                  </p:childTnLst>
                                </p:cTn>
                              </p:par>
                            </p:childTnLst>
                          </p:cTn>
                        </p:par>
                        <p:par>
                          <p:cTn id="18" fill="hold">
                            <p:stCondLst>
                              <p:cond delay="2950"/>
                            </p:stCondLst>
                            <p:childTnLst>
                              <p:par>
                                <p:cTn id="19" presetID="10" presetClass="entr" presetSubtype="0" fill="hold" grpId="0" nodeType="afterEffect">
                                  <p:stCondLst>
                                    <p:cond delay="0"/>
                                  </p:stCondLst>
                                  <p:childTnLst>
                                    <p:set>
                                      <p:cBhvr>
                                        <p:cTn id="20" dur="1" fill="hold">
                                          <p:stCondLst>
                                            <p:cond delay="0"/>
                                          </p:stCondLst>
                                        </p:cTn>
                                        <p:tgtEl>
                                          <p:spTgt spid="17"/>
                                        </p:tgtEl>
                                        <p:attrNameLst>
                                          <p:attrName>style.visibility</p:attrName>
                                        </p:attrNameLst>
                                      </p:cBhvr>
                                      <p:to>
                                        <p:strVal val="visible"/>
                                      </p:to>
                                    </p:set>
                                    <p:anim calcmode="lin" valueType="num">
                                      <p:cBhvr>
                                        <p:cTn id="21" dur="500" fill="hold"/>
                                        <p:tgtEl>
                                          <p:spTgt spid="17"/>
                                        </p:tgtEl>
                                        <p:attrNameLst>
                                          <p:attrName>ppt_w</p:attrName>
                                        </p:attrNameLst>
                                      </p:cBhvr>
                                      <p:tavLst>
                                        <p:tav tm="0">
                                          <p:val>
                                            <p:fltVal val="0"/>
                                          </p:val>
                                        </p:tav>
                                        <p:tav tm="100000">
                                          <p:val>
                                            <p:strVal val="#ppt_w"/>
                                          </p:val>
                                        </p:tav>
                                      </p:tavLst>
                                    </p:anim>
                                    <p:anim calcmode="lin" valueType="num">
                                      <p:cBhvr>
                                        <p:cTn id="22" dur="500" fill="hold"/>
                                        <p:tgtEl>
                                          <p:spTgt spid="17"/>
                                        </p:tgtEl>
                                        <p:attrNameLst>
                                          <p:attrName>ppt_h</p:attrName>
                                        </p:attrNameLst>
                                      </p:cBhvr>
                                      <p:tavLst>
                                        <p:tav tm="0">
                                          <p:val>
                                            <p:fltVal val="0"/>
                                          </p:val>
                                        </p:tav>
                                        <p:tav tm="100000">
                                          <p:val>
                                            <p:strVal val="#ppt_h"/>
                                          </p:val>
                                        </p:tav>
                                      </p:tavLst>
                                    </p:anim>
                                    <p:animEffect transition="in" filter="fade">
                                      <p:cBhvr>
                                        <p:cTn id="23" dur="500"/>
                                        <p:tgtEl>
                                          <p:spTgt spid="17"/>
                                        </p:tgtEl>
                                      </p:cBhvr>
                                    </p:animEffect>
                                  </p:childTnLst>
                                </p:cTn>
                              </p:par>
                            </p:childTnLst>
                          </p:cTn>
                        </p:par>
                        <p:par>
                          <p:cTn id="24" fill="hold">
                            <p:stCondLst>
                              <p:cond delay="3450"/>
                            </p:stCondLst>
                            <p:childTnLst>
                              <p:par>
                                <p:cTn id="25" presetID="22" presetClass="entr" presetSubtype="8" fill="hold" nodeType="after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wipe(left)">
                                      <p:cBhvr>
                                        <p:cTn id="27" dur="500"/>
                                        <p:tgtEl>
                                          <p:spTgt spid="19"/>
                                        </p:tgtEl>
                                      </p:cBhvr>
                                    </p:animEffect>
                                  </p:childTnLst>
                                </p:cTn>
                              </p:par>
                            </p:childTnLst>
                          </p:cTn>
                        </p:par>
                        <p:par>
                          <p:cTn id="28" fill="hold">
                            <p:stCondLst>
                              <p:cond delay="3950"/>
                            </p:stCondLst>
                            <p:childTnLst>
                              <p:par>
                                <p:cTn id="29" presetID="42" presetClass="entr" presetSubtype="0" fill="hold" nodeType="afterEffect">
                                  <p:stCondLst>
                                    <p:cond delay="0"/>
                                  </p:stCondLst>
                                  <p:childTnLst>
                                    <p:set>
                                      <p:cBhvr>
                                        <p:cTn id="30" dur="1" fill="hold">
                                          <p:stCondLst>
                                            <p:cond delay="0"/>
                                          </p:stCondLst>
                                        </p:cTn>
                                        <p:tgtEl>
                                          <p:spTgt spid="21"/>
                                        </p:tgtEl>
                                        <p:attrNameLst>
                                          <p:attrName>style.visibility</p:attrName>
                                        </p:attrNameLst>
                                      </p:cBhvr>
                                      <p:to>
                                        <p:strVal val="visible"/>
                                      </p:to>
                                    </p:set>
                                    <p:animEffect transition="in" filter="fade">
                                      <p:cBhvr>
                                        <p:cTn id="31" dur="1000"/>
                                        <p:tgtEl>
                                          <p:spTgt spid="21"/>
                                        </p:tgtEl>
                                      </p:cBhvr>
                                    </p:animEffect>
                                    <p:anim calcmode="lin" valueType="num">
                                      <p:cBhvr>
                                        <p:cTn id="32" dur="1000" fill="hold"/>
                                        <p:tgtEl>
                                          <p:spTgt spid="21"/>
                                        </p:tgtEl>
                                        <p:attrNameLst>
                                          <p:attrName>ppt_x</p:attrName>
                                        </p:attrNameLst>
                                      </p:cBhvr>
                                      <p:tavLst>
                                        <p:tav tm="0">
                                          <p:val>
                                            <p:strVal val="#ppt_x"/>
                                          </p:val>
                                        </p:tav>
                                        <p:tav tm="100000">
                                          <p:val>
                                            <p:strVal val="#ppt_x"/>
                                          </p:val>
                                        </p:tav>
                                      </p:tavLst>
                                    </p:anim>
                                    <p:anim calcmode="lin" valueType="num">
                                      <p:cBhvr>
                                        <p:cTn id="33" dur="1000" fill="hold"/>
                                        <p:tgtEl>
                                          <p:spTgt spid="21"/>
                                        </p:tgtEl>
                                        <p:attrNameLst>
                                          <p:attrName>ppt_y</p:attrName>
                                        </p:attrNameLst>
                                      </p:cBhvr>
                                      <p:tavLst>
                                        <p:tav tm="0">
                                          <p:val>
                                            <p:strVal val="#ppt_y+.1"/>
                                          </p:val>
                                        </p:tav>
                                        <p:tav tm="100000">
                                          <p:val>
                                            <p:strVal val="#ppt_y"/>
                                          </p:val>
                                        </p:tav>
                                      </p:tavLst>
                                    </p:anim>
                                  </p:childTnLst>
                                </p:cTn>
                              </p:par>
                            </p:childTnLst>
                          </p:cTn>
                        </p:par>
                        <p:par>
                          <p:cTn id="34" fill="hold">
                            <p:stCondLst>
                              <p:cond delay="4950"/>
                            </p:stCondLst>
                            <p:childTnLst>
                              <p:par>
                                <p:cTn id="35" presetID="22" presetClass="entr" presetSubtype="8" fill="hold" grpId="0" nodeType="after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wipe(left)">
                                      <p:cBhvr>
                                        <p:cTn id="37" dur="500"/>
                                        <p:tgtEl>
                                          <p:spTgt spid="9"/>
                                        </p:tgtEl>
                                      </p:cBhvr>
                                    </p:animEffect>
                                  </p:childTnLst>
                                </p:cTn>
                              </p:par>
                            </p:childTnLst>
                          </p:cTn>
                        </p:par>
                        <p:par>
                          <p:cTn id="38" fill="hold">
                            <p:stCondLst>
                              <p:cond delay="5450"/>
                            </p:stCondLst>
                            <p:childTnLst>
                              <p:par>
                                <p:cTn id="39" presetID="22" presetClass="entr" presetSubtype="8" fill="hold" nodeType="afterEffect">
                                  <p:stCondLst>
                                    <p:cond delay="0"/>
                                  </p:stCondLst>
                                  <p:childTnLst>
                                    <p:set>
                                      <p:cBhvr>
                                        <p:cTn id="40" dur="1" fill="hold">
                                          <p:stCondLst>
                                            <p:cond delay="0"/>
                                          </p:stCondLst>
                                        </p:cTn>
                                        <p:tgtEl>
                                          <p:spTgt spid="20"/>
                                        </p:tgtEl>
                                        <p:attrNameLst>
                                          <p:attrName>style.visibility</p:attrName>
                                        </p:attrNameLst>
                                      </p:cBhvr>
                                      <p:to>
                                        <p:strVal val="visible"/>
                                      </p:to>
                                    </p:set>
                                    <p:animEffect transition="in" filter="wipe(left)">
                                      <p:cBhvr>
                                        <p:cTn id="41" dur="500"/>
                                        <p:tgtEl>
                                          <p:spTgt spid="20"/>
                                        </p:tgtEl>
                                      </p:cBhvr>
                                    </p:animEffect>
                                  </p:childTnLst>
                                </p:cTn>
                              </p:par>
                            </p:childTnLst>
                          </p:cTn>
                        </p:par>
                        <p:par>
                          <p:cTn id="42" fill="hold">
                            <p:stCondLst>
                              <p:cond delay="5950"/>
                            </p:stCondLst>
                            <p:childTnLst>
                              <p:par>
                                <p:cTn id="43" presetID="42" presetClass="entr" presetSubtype="0" fill="hold" nodeType="afterEffect">
                                  <p:stCondLst>
                                    <p:cond delay="0"/>
                                  </p:stCondLst>
                                  <p:childTnLst>
                                    <p:set>
                                      <p:cBhvr>
                                        <p:cTn id="44" dur="1" fill="hold">
                                          <p:stCondLst>
                                            <p:cond delay="0"/>
                                          </p:stCondLst>
                                        </p:cTn>
                                        <p:tgtEl>
                                          <p:spTgt spid="24"/>
                                        </p:tgtEl>
                                        <p:attrNameLst>
                                          <p:attrName>style.visibility</p:attrName>
                                        </p:attrNameLst>
                                      </p:cBhvr>
                                      <p:to>
                                        <p:strVal val="visible"/>
                                      </p:to>
                                    </p:set>
                                    <p:animEffect transition="in" filter="fade">
                                      <p:cBhvr>
                                        <p:cTn id="45" dur="1000"/>
                                        <p:tgtEl>
                                          <p:spTgt spid="24"/>
                                        </p:tgtEl>
                                      </p:cBhvr>
                                    </p:animEffect>
                                    <p:anim calcmode="lin" valueType="num">
                                      <p:cBhvr>
                                        <p:cTn id="46" dur="1000" fill="hold"/>
                                        <p:tgtEl>
                                          <p:spTgt spid="24"/>
                                        </p:tgtEl>
                                        <p:attrNameLst>
                                          <p:attrName>ppt_x</p:attrName>
                                        </p:attrNameLst>
                                      </p:cBhvr>
                                      <p:tavLst>
                                        <p:tav tm="0">
                                          <p:val>
                                            <p:strVal val="#ppt_x"/>
                                          </p:val>
                                        </p:tav>
                                        <p:tav tm="100000">
                                          <p:val>
                                            <p:strVal val="#ppt_x"/>
                                          </p:val>
                                        </p:tav>
                                      </p:tavLst>
                                    </p:anim>
                                    <p:anim calcmode="lin" valueType="num">
                                      <p:cBhvr>
                                        <p:cTn id="47" dur="1000" fill="hold"/>
                                        <p:tgtEl>
                                          <p:spTgt spid="24"/>
                                        </p:tgtEl>
                                        <p:attrNameLst>
                                          <p:attrName>ppt_y</p:attrName>
                                        </p:attrNameLst>
                                      </p:cBhvr>
                                      <p:tavLst>
                                        <p:tav tm="0">
                                          <p:val>
                                            <p:strVal val="#ppt_y+.1"/>
                                          </p:val>
                                        </p:tav>
                                        <p:tav tm="100000">
                                          <p:val>
                                            <p:strVal val="#ppt_y"/>
                                          </p:val>
                                        </p:tav>
                                      </p:tavLst>
                                    </p:anim>
                                  </p:childTnLst>
                                </p:cTn>
                              </p:par>
                            </p:childTnLst>
                          </p:cTn>
                        </p:par>
                        <p:par>
                          <p:cTn id="48" fill="hold">
                            <p:stCondLst>
                              <p:cond delay="6950"/>
                            </p:stCondLst>
                            <p:childTnLst>
                              <p:par>
                                <p:cTn id="49" presetID="22" presetClass="entr" presetSubtype="8" fill="hold" grpId="0" nodeType="afterEffect">
                                  <p:stCondLst>
                                    <p:cond delay="0"/>
                                  </p:stCondLst>
                                  <p:childTnLst>
                                    <p:set>
                                      <p:cBhvr>
                                        <p:cTn id="50" dur="1" fill="hold">
                                          <p:stCondLst>
                                            <p:cond delay="0"/>
                                          </p:stCondLst>
                                        </p:cTn>
                                        <p:tgtEl>
                                          <p:spTgt spid="11"/>
                                        </p:tgtEl>
                                        <p:attrNameLst>
                                          <p:attrName>style.visibility</p:attrName>
                                        </p:attrNameLst>
                                      </p:cBhvr>
                                      <p:to>
                                        <p:strVal val="visible"/>
                                      </p:to>
                                    </p:set>
                                    <p:animEffect transition="in" filter="wipe(left)">
                                      <p:cBhvr>
                                        <p:cTn id="51" dur="500"/>
                                        <p:tgtEl>
                                          <p:spTgt spid="11"/>
                                        </p:tgtEl>
                                      </p:cBhvr>
                                    </p:animEffect>
                                  </p:childTnLst>
                                </p:cTn>
                              </p:par>
                            </p:childTnLst>
                          </p:cTn>
                        </p:par>
                        <p:par>
                          <p:cTn id="52" fill="hold">
                            <p:stCondLst>
                              <p:cond delay="7450"/>
                            </p:stCondLst>
                            <p:childTnLst>
                              <p:par>
                                <p:cTn id="53" presetID="22" presetClass="entr" presetSubtype="8" fill="hold" nodeType="afterEffect">
                                  <p:stCondLst>
                                    <p:cond delay="0"/>
                                  </p:stCondLst>
                                  <p:childTnLst>
                                    <p:set>
                                      <p:cBhvr>
                                        <p:cTn id="54" dur="1" fill="hold">
                                          <p:stCondLst>
                                            <p:cond delay="0"/>
                                          </p:stCondLst>
                                        </p:cTn>
                                        <p:tgtEl>
                                          <p:spTgt spid="18"/>
                                        </p:tgtEl>
                                        <p:attrNameLst>
                                          <p:attrName>style.visibility</p:attrName>
                                        </p:attrNameLst>
                                      </p:cBhvr>
                                      <p:to>
                                        <p:strVal val="visible"/>
                                      </p:to>
                                    </p:set>
                                    <p:animEffect transition="in" filter="wipe(left)">
                                      <p:cBhvr>
                                        <p:cTn id="55" dur="500"/>
                                        <p:tgtEl>
                                          <p:spTgt spid="18"/>
                                        </p:tgtEl>
                                      </p:cBhvr>
                                    </p:animEffect>
                                  </p:childTnLst>
                                </p:cTn>
                              </p:par>
                            </p:childTnLst>
                          </p:cTn>
                        </p:par>
                        <p:par>
                          <p:cTn id="56" fill="hold">
                            <p:stCondLst>
                              <p:cond delay="7950"/>
                            </p:stCondLst>
                            <p:childTnLst>
                              <p:par>
                                <p:cTn id="57" presetID="42" presetClass="entr" presetSubtype="0" fill="hold" nodeType="afterEffect">
                                  <p:stCondLst>
                                    <p:cond delay="0"/>
                                  </p:stCondLst>
                                  <p:childTnLst>
                                    <p:set>
                                      <p:cBhvr>
                                        <p:cTn id="58" dur="1" fill="hold">
                                          <p:stCondLst>
                                            <p:cond delay="0"/>
                                          </p:stCondLst>
                                        </p:cTn>
                                        <p:tgtEl>
                                          <p:spTgt spid="27"/>
                                        </p:tgtEl>
                                        <p:attrNameLst>
                                          <p:attrName>style.visibility</p:attrName>
                                        </p:attrNameLst>
                                      </p:cBhvr>
                                      <p:to>
                                        <p:strVal val="visible"/>
                                      </p:to>
                                    </p:set>
                                    <p:animEffect transition="in" filter="fade">
                                      <p:cBhvr>
                                        <p:cTn id="59" dur="1000"/>
                                        <p:tgtEl>
                                          <p:spTgt spid="27"/>
                                        </p:tgtEl>
                                      </p:cBhvr>
                                    </p:animEffect>
                                    <p:anim calcmode="lin" valueType="num">
                                      <p:cBhvr>
                                        <p:cTn id="60" dur="1000" fill="hold"/>
                                        <p:tgtEl>
                                          <p:spTgt spid="27"/>
                                        </p:tgtEl>
                                        <p:attrNameLst>
                                          <p:attrName>ppt_x</p:attrName>
                                        </p:attrNameLst>
                                      </p:cBhvr>
                                      <p:tavLst>
                                        <p:tav tm="0">
                                          <p:val>
                                            <p:strVal val="#ppt_x"/>
                                          </p:val>
                                        </p:tav>
                                        <p:tav tm="100000">
                                          <p:val>
                                            <p:strVal val="#ppt_x"/>
                                          </p:val>
                                        </p:tav>
                                      </p:tavLst>
                                    </p:anim>
                                    <p:anim calcmode="lin" valueType="num">
                                      <p:cBhvr>
                                        <p:cTn id="61" dur="1000" fill="hold"/>
                                        <p:tgtEl>
                                          <p:spTgt spid="27"/>
                                        </p:tgtEl>
                                        <p:attrNameLst>
                                          <p:attrName>ppt_y</p:attrName>
                                        </p:attrNameLst>
                                      </p:cBhvr>
                                      <p:tavLst>
                                        <p:tav tm="0">
                                          <p:val>
                                            <p:strVal val="#ppt_y+.1"/>
                                          </p:val>
                                        </p:tav>
                                        <p:tav tm="100000">
                                          <p:val>
                                            <p:strVal val="#ppt_y"/>
                                          </p:val>
                                        </p:tav>
                                      </p:tavLst>
                                    </p:anim>
                                  </p:childTnLst>
                                </p:cTn>
                              </p:par>
                            </p:childTnLst>
                          </p:cTn>
                        </p:par>
                        <p:par>
                          <p:cTn id="62" fill="hold">
                            <p:stCondLst>
                              <p:cond delay="8950"/>
                            </p:stCondLst>
                            <p:childTnLst>
                              <p:par>
                                <p:cTn id="63" presetID="22" presetClass="entr" presetSubtype="8" fill="hold" grpId="0" nodeType="afterEffect">
                                  <p:stCondLst>
                                    <p:cond delay="0"/>
                                  </p:stCondLst>
                                  <p:childTnLst>
                                    <p:set>
                                      <p:cBhvr>
                                        <p:cTn id="64" dur="1" fill="hold">
                                          <p:stCondLst>
                                            <p:cond delay="0"/>
                                          </p:stCondLst>
                                        </p:cTn>
                                        <p:tgtEl>
                                          <p:spTgt spid="10"/>
                                        </p:tgtEl>
                                        <p:attrNameLst>
                                          <p:attrName>style.visibility</p:attrName>
                                        </p:attrNameLst>
                                      </p:cBhvr>
                                      <p:to>
                                        <p:strVal val="visible"/>
                                      </p:to>
                                    </p:set>
                                    <p:animEffect transition="in" filter="wipe(left)">
                                      <p:cBhvr>
                                        <p:cTn id="6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7" grpId="0" animBg="1" autoUpdateAnimBg="0"/>
      <p:bldP spid="2" grpId="0"/>
      <p:bldP spid="2" grpId="1" build="p"/>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6"/>
          <p:cNvSpPr/>
          <p:nvPr/>
        </p:nvSpPr>
        <p:spPr bwMode="auto">
          <a:xfrm>
            <a:off x="1703388" y="1182515"/>
            <a:ext cx="7346950" cy="612775"/>
          </a:xfrm>
          <a:custGeom>
            <a:avLst/>
            <a:gdLst>
              <a:gd name="T0" fmla="*/ 0 w 9758"/>
              <a:gd name="T1" fmla="*/ 461293858 h 814"/>
              <a:gd name="T2" fmla="*/ 2147483646 w 9758"/>
              <a:gd name="T3" fmla="*/ 352487150 h 814"/>
              <a:gd name="T4" fmla="*/ 2147483646 w 9758"/>
              <a:gd name="T5" fmla="*/ 0 h 814"/>
              <a:gd name="T6" fmla="*/ 121879712 w 9758"/>
              <a:gd name="T7" fmla="*/ 170576536 h 814"/>
              <a:gd name="T8" fmla="*/ 0 w 9758"/>
              <a:gd name="T9" fmla="*/ 461293858 h 81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758" h="814">
                <a:moveTo>
                  <a:pt x="0" y="814"/>
                </a:moveTo>
                <a:lnTo>
                  <a:pt x="9758" y="622"/>
                </a:lnTo>
                <a:lnTo>
                  <a:pt x="9116" y="0"/>
                </a:lnTo>
                <a:lnTo>
                  <a:pt x="215" y="301"/>
                </a:lnTo>
                <a:lnTo>
                  <a:pt x="0" y="814"/>
                </a:lnTo>
                <a:close/>
              </a:path>
            </a:pathLst>
          </a:custGeom>
          <a:solidFill>
            <a:srgbClr val="A9A9A9"/>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 name="Freeform 7"/>
          <p:cNvSpPr/>
          <p:nvPr/>
        </p:nvSpPr>
        <p:spPr bwMode="auto">
          <a:xfrm>
            <a:off x="1776413" y="1293640"/>
            <a:ext cx="6846887" cy="485775"/>
          </a:xfrm>
          <a:custGeom>
            <a:avLst/>
            <a:gdLst>
              <a:gd name="T0" fmla="*/ 0 w 9094"/>
              <a:gd name="T1" fmla="*/ 0 h 644"/>
              <a:gd name="T2" fmla="*/ 2147483646 w 9094"/>
              <a:gd name="T3" fmla="*/ 0 h 644"/>
              <a:gd name="T4" fmla="*/ 2147483646 w 9094"/>
              <a:gd name="T5" fmla="*/ 366424457 h 644"/>
              <a:gd name="T6" fmla="*/ 121308256 w 9094"/>
              <a:gd name="T7" fmla="*/ 291888167 h 644"/>
              <a:gd name="T8" fmla="*/ 0 w 9094"/>
              <a:gd name="T9" fmla="*/ 0 h 64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094" h="644">
                <a:moveTo>
                  <a:pt x="0" y="0"/>
                </a:moveTo>
                <a:lnTo>
                  <a:pt x="9094" y="0"/>
                </a:lnTo>
                <a:lnTo>
                  <a:pt x="8687" y="644"/>
                </a:lnTo>
                <a:lnTo>
                  <a:pt x="214" y="513"/>
                </a:lnTo>
                <a:lnTo>
                  <a:pt x="0" y="0"/>
                </a:lnTo>
                <a:close/>
              </a:path>
            </a:pathLst>
          </a:custGeom>
          <a:solidFill>
            <a:schemeClr val="tx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4" name="Freeform 8"/>
          <p:cNvSpPr/>
          <p:nvPr/>
        </p:nvSpPr>
        <p:spPr bwMode="auto">
          <a:xfrm>
            <a:off x="1193800" y="1829744"/>
            <a:ext cx="8285163" cy="1882775"/>
          </a:xfrm>
          <a:custGeom>
            <a:avLst/>
            <a:gdLst>
              <a:gd name="T0" fmla="*/ 95770191 w 11006"/>
              <a:gd name="T1" fmla="*/ 0 h 2501"/>
              <a:gd name="T2" fmla="*/ 2147483646 w 11006"/>
              <a:gd name="T3" fmla="*/ 0 h 2501"/>
              <a:gd name="T4" fmla="*/ 2147483646 w 11006"/>
              <a:gd name="T5" fmla="*/ 95776109 h 2501"/>
              <a:gd name="T6" fmla="*/ 2147483646 w 11006"/>
              <a:gd name="T7" fmla="*/ 1321593623 h 2501"/>
              <a:gd name="T8" fmla="*/ 2147483646 w 11006"/>
              <a:gd name="T9" fmla="*/ 1417369732 h 2501"/>
              <a:gd name="T10" fmla="*/ 95770191 w 11006"/>
              <a:gd name="T11" fmla="*/ 1417369732 h 2501"/>
              <a:gd name="T12" fmla="*/ 0 w 11006"/>
              <a:gd name="T13" fmla="*/ 1321593623 h 2501"/>
              <a:gd name="T14" fmla="*/ 0 w 11006"/>
              <a:gd name="T15" fmla="*/ 95776109 h 2501"/>
              <a:gd name="T16" fmla="*/ 95770191 w 11006"/>
              <a:gd name="T17" fmla="*/ 0 h 250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1006" h="2501">
                <a:moveTo>
                  <a:pt x="169" y="0"/>
                </a:moveTo>
                <a:lnTo>
                  <a:pt x="10837" y="0"/>
                </a:lnTo>
                <a:cubicBezTo>
                  <a:pt x="10930" y="0"/>
                  <a:pt x="11006" y="76"/>
                  <a:pt x="11006" y="169"/>
                </a:cubicBezTo>
                <a:lnTo>
                  <a:pt x="11006" y="2332"/>
                </a:lnTo>
                <a:cubicBezTo>
                  <a:pt x="11006" y="2425"/>
                  <a:pt x="10930" y="2501"/>
                  <a:pt x="10837" y="2501"/>
                </a:cubicBezTo>
                <a:lnTo>
                  <a:pt x="169" y="2501"/>
                </a:lnTo>
                <a:cubicBezTo>
                  <a:pt x="76" y="2501"/>
                  <a:pt x="0" y="2425"/>
                  <a:pt x="0" y="2332"/>
                </a:cubicBezTo>
                <a:lnTo>
                  <a:pt x="0" y="169"/>
                </a:lnTo>
                <a:cubicBezTo>
                  <a:pt x="0" y="76"/>
                  <a:pt x="76" y="0"/>
                  <a:pt x="169" y="0"/>
                </a:cubicBezTo>
                <a:close/>
              </a:path>
            </a:pathLst>
          </a:custGeom>
          <a:solidFill>
            <a:srgbClr val="E4E4E4"/>
          </a:solidFill>
          <a:ln w="9525" cmpd="sng">
            <a:solidFill>
              <a:schemeClr val="accent1"/>
            </a:solidFill>
            <a:round/>
          </a:ln>
        </p:spPr>
        <p:txBody>
          <a:bodyPr/>
          <a:lstStyle/>
          <a:p>
            <a:endParaRPr lang="zh-CN" altLang="en-US"/>
          </a:p>
        </p:txBody>
      </p:sp>
      <p:sp>
        <p:nvSpPr>
          <p:cNvPr id="5" name="Oval 9"/>
          <p:cNvSpPr>
            <a:spLocks noChangeArrowheads="1"/>
          </p:cNvSpPr>
          <p:nvPr/>
        </p:nvSpPr>
        <p:spPr bwMode="auto">
          <a:xfrm>
            <a:off x="8242300" y="1804344"/>
            <a:ext cx="1935163" cy="1935162"/>
          </a:xfrm>
          <a:prstGeom prst="ellipse">
            <a:avLst/>
          </a:prstGeom>
          <a:blipFill dpi="0" rotWithShape="1">
            <a:blip r:embed="rId1"/>
            <a:srcRect/>
            <a:stretch>
              <a:fillRect/>
            </a:stretch>
          </a:blipFill>
          <a:ln>
            <a:noFill/>
          </a:ln>
          <a:extLst>
            <a:ext uri="{91240B29-F687-4F45-9708-019B960494DF}">
              <a14:hiddenLine xmlns:a14="http://schemas.microsoft.com/office/drawing/2010/main" w="9525">
                <a:solidFill>
                  <a:srgbClr val="000000"/>
                </a:solidFill>
                <a:round/>
              </a14:hiddenLine>
            </a:ext>
          </a:extLst>
        </p:spPr>
        <p:txBody>
          <a:bodyPr/>
          <a:lstStyle>
            <a:lvl1pPr>
              <a:spcBef>
                <a:spcPct val="20000"/>
              </a:spcBef>
              <a:buChar char="•"/>
              <a:defRPr sz="2000">
                <a:solidFill>
                  <a:schemeClr val="accent2"/>
                </a:solidFill>
                <a:latin typeface="Arial" panose="020B0604020202020204" pitchFamily="34" charset="0"/>
                <a:ea typeface="微软雅黑" panose="020B0503020204020204" pitchFamily="34" charset="-122"/>
              </a:defRPr>
            </a:lvl1pPr>
            <a:lvl2pPr marL="742950" indent="-285750">
              <a:spcBef>
                <a:spcPct val="20000"/>
              </a:spcBef>
              <a:buChar char="–"/>
              <a:defRPr sz="2000">
                <a:solidFill>
                  <a:schemeClr val="accent2"/>
                </a:solidFill>
                <a:latin typeface="Arial" panose="020B0604020202020204" pitchFamily="34" charset="0"/>
                <a:ea typeface="仿宋_GB2312" panose="02010609030101010101" pitchFamily="1"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FontTx/>
              <a:buNone/>
            </a:pPr>
            <a:endParaRPr lang="zh-CN" altLang="en-US" sz="1800">
              <a:solidFill>
                <a:schemeClr val="tx1"/>
              </a:solidFill>
              <a:ea typeface="宋体" panose="02010600030101010101" pitchFamily="2" charset="-122"/>
            </a:endParaRPr>
          </a:p>
        </p:txBody>
      </p:sp>
      <p:sp>
        <p:nvSpPr>
          <p:cNvPr id="6" name="Freeform 10"/>
          <p:cNvSpPr/>
          <p:nvPr/>
        </p:nvSpPr>
        <p:spPr bwMode="auto">
          <a:xfrm>
            <a:off x="1703388" y="3818697"/>
            <a:ext cx="7346950" cy="614363"/>
          </a:xfrm>
          <a:custGeom>
            <a:avLst/>
            <a:gdLst>
              <a:gd name="T0" fmla="*/ 0 w 9758"/>
              <a:gd name="T1" fmla="*/ 463118891 h 815"/>
              <a:gd name="T2" fmla="*/ 2147483646 w 9758"/>
              <a:gd name="T3" fmla="*/ 353447934 h 815"/>
              <a:gd name="T4" fmla="*/ 2147483646 w 9758"/>
              <a:gd name="T5" fmla="*/ 0 h 815"/>
              <a:gd name="T6" fmla="*/ 121879712 w 9758"/>
              <a:gd name="T7" fmla="*/ 171041674 h 815"/>
              <a:gd name="T8" fmla="*/ 0 w 9758"/>
              <a:gd name="T9" fmla="*/ 463118891 h 81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758" h="815">
                <a:moveTo>
                  <a:pt x="0" y="815"/>
                </a:moveTo>
                <a:lnTo>
                  <a:pt x="9758" y="622"/>
                </a:lnTo>
                <a:lnTo>
                  <a:pt x="9116" y="0"/>
                </a:lnTo>
                <a:lnTo>
                  <a:pt x="215" y="301"/>
                </a:lnTo>
                <a:lnTo>
                  <a:pt x="0" y="815"/>
                </a:lnTo>
                <a:close/>
              </a:path>
            </a:pathLst>
          </a:custGeom>
          <a:solidFill>
            <a:srgbClr val="A9A9A9"/>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7" name="Freeform 11"/>
          <p:cNvSpPr/>
          <p:nvPr/>
        </p:nvSpPr>
        <p:spPr bwMode="auto">
          <a:xfrm>
            <a:off x="1776413" y="3929822"/>
            <a:ext cx="6846887" cy="485775"/>
          </a:xfrm>
          <a:custGeom>
            <a:avLst/>
            <a:gdLst>
              <a:gd name="T0" fmla="*/ 0 w 9094"/>
              <a:gd name="T1" fmla="*/ 0 h 645"/>
              <a:gd name="T2" fmla="*/ 2147483646 w 9094"/>
              <a:gd name="T3" fmla="*/ 0 h 645"/>
              <a:gd name="T4" fmla="*/ 2147483646 w 9094"/>
              <a:gd name="T5" fmla="*/ 365856358 h 645"/>
              <a:gd name="T6" fmla="*/ 121308256 w 9094"/>
              <a:gd name="T7" fmla="*/ 291550858 h 645"/>
              <a:gd name="T8" fmla="*/ 0 w 9094"/>
              <a:gd name="T9" fmla="*/ 0 h 64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094" h="645">
                <a:moveTo>
                  <a:pt x="0" y="0"/>
                </a:moveTo>
                <a:lnTo>
                  <a:pt x="9094" y="0"/>
                </a:lnTo>
                <a:lnTo>
                  <a:pt x="8687" y="645"/>
                </a:lnTo>
                <a:lnTo>
                  <a:pt x="214" y="514"/>
                </a:lnTo>
                <a:lnTo>
                  <a:pt x="0" y="0"/>
                </a:ln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8" name="Freeform 12"/>
          <p:cNvSpPr/>
          <p:nvPr/>
        </p:nvSpPr>
        <p:spPr bwMode="auto">
          <a:xfrm>
            <a:off x="1790700" y="4483759"/>
            <a:ext cx="9134103" cy="2041585"/>
          </a:xfrm>
          <a:custGeom>
            <a:avLst/>
            <a:gdLst>
              <a:gd name="T0" fmla="*/ 95770191 w 11006"/>
              <a:gd name="T1" fmla="*/ 0 h 2502"/>
              <a:gd name="T2" fmla="*/ 2147483646 w 11006"/>
              <a:gd name="T3" fmla="*/ 0 h 2502"/>
              <a:gd name="T4" fmla="*/ 2147483646 w 11006"/>
              <a:gd name="T5" fmla="*/ 96265338 h 2502"/>
              <a:gd name="T6" fmla="*/ 2147483646 w 11006"/>
              <a:gd name="T7" fmla="*/ 1320537900 h 2502"/>
              <a:gd name="T8" fmla="*/ 2147483646 w 11006"/>
              <a:gd name="T9" fmla="*/ 1416803238 h 2502"/>
              <a:gd name="T10" fmla="*/ 95770191 w 11006"/>
              <a:gd name="T11" fmla="*/ 1416803238 h 2502"/>
              <a:gd name="T12" fmla="*/ 0 w 11006"/>
              <a:gd name="T13" fmla="*/ 1320537900 h 2502"/>
              <a:gd name="T14" fmla="*/ 0 w 11006"/>
              <a:gd name="T15" fmla="*/ 96265338 h 2502"/>
              <a:gd name="T16" fmla="*/ 95770191 w 11006"/>
              <a:gd name="T17" fmla="*/ 0 h 250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1006" h="2502">
                <a:moveTo>
                  <a:pt x="169" y="0"/>
                </a:moveTo>
                <a:lnTo>
                  <a:pt x="10837" y="0"/>
                </a:lnTo>
                <a:cubicBezTo>
                  <a:pt x="10930" y="0"/>
                  <a:pt x="11006" y="77"/>
                  <a:pt x="11006" y="170"/>
                </a:cubicBezTo>
                <a:lnTo>
                  <a:pt x="11006" y="2332"/>
                </a:lnTo>
                <a:cubicBezTo>
                  <a:pt x="11006" y="2425"/>
                  <a:pt x="10930" y="2502"/>
                  <a:pt x="10837" y="2502"/>
                </a:cubicBezTo>
                <a:lnTo>
                  <a:pt x="169" y="2502"/>
                </a:lnTo>
                <a:cubicBezTo>
                  <a:pt x="76" y="2502"/>
                  <a:pt x="0" y="2425"/>
                  <a:pt x="0" y="2332"/>
                </a:cubicBezTo>
                <a:lnTo>
                  <a:pt x="0" y="170"/>
                </a:lnTo>
                <a:cubicBezTo>
                  <a:pt x="0" y="77"/>
                  <a:pt x="76" y="0"/>
                  <a:pt x="169" y="0"/>
                </a:cubicBezTo>
                <a:close/>
              </a:path>
            </a:pathLst>
          </a:custGeom>
          <a:solidFill>
            <a:srgbClr val="E4E4E4"/>
          </a:solidFill>
          <a:ln w="9525" cmpd="sng">
            <a:solidFill>
              <a:schemeClr val="accent1"/>
            </a:solidFill>
            <a:round/>
          </a:ln>
        </p:spPr>
        <p:txBody>
          <a:bodyPr/>
          <a:lstStyle/>
          <a:p>
            <a:endParaRPr lang="zh-CN" altLang="en-US"/>
          </a:p>
        </p:txBody>
      </p:sp>
      <p:sp>
        <p:nvSpPr>
          <p:cNvPr id="9" name="Oval 13"/>
          <p:cNvSpPr>
            <a:spLocks noChangeArrowheads="1"/>
          </p:cNvSpPr>
          <p:nvPr/>
        </p:nvSpPr>
        <p:spPr bwMode="auto">
          <a:xfrm>
            <a:off x="1130300" y="4536970"/>
            <a:ext cx="1935163" cy="1935163"/>
          </a:xfrm>
          <a:prstGeom prst="ellipse">
            <a:avLst/>
          </a:prstGeom>
          <a:blipFill dpi="0" rotWithShape="1">
            <a:blip r:embed="rId2"/>
            <a:srcRect/>
            <a:stretch>
              <a:fillRect/>
            </a:stretch>
          </a:blipFill>
          <a:ln>
            <a:noFill/>
          </a:ln>
          <a:extLst>
            <a:ext uri="{91240B29-F687-4F45-9708-019B960494DF}">
              <a14:hiddenLine xmlns:a14="http://schemas.microsoft.com/office/drawing/2010/main" w="9525">
                <a:solidFill>
                  <a:srgbClr val="000000"/>
                </a:solidFill>
                <a:round/>
              </a14:hiddenLine>
            </a:ext>
          </a:extLst>
        </p:spPr>
        <p:txBody>
          <a:bodyPr/>
          <a:lstStyle>
            <a:lvl1pPr>
              <a:spcBef>
                <a:spcPct val="20000"/>
              </a:spcBef>
              <a:buChar char="•"/>
              <a:defRPr sz="2000">
                <a:solidFill>
                  <a:schemeClr val="accent2"/>
                </a:solidFill>
                <a:latin typeface="Arial" panose="020B0604020202020204" pitchFamily="34" charset="0"/>
                <a:ea typeface="微软雅黑" panose="020B0503020204020204" pitchFamily="34" charset="-122"/>
              </a:defRPr>
            </a:lvl1pPr>
            <a:lvl2pPr marL="742950" indent="-285750">
              <a:spcBef>
                <a:spcPct val="20000"/>
              </a:spcBef>
              <a:buChar char="–"/>
              <a:defRPr sz="2000">
                <a:solidFill>
                  <a:schemeClr val="accent2"/>
                </a:solidFill>
                <a:latin typeface="Arial" panose="020B0604020202020204" pitchFamily="34" charset="0"/>
                <a:ea typeface="仿宋_GB2312" panose="02010609030101010101" pitchFamily="1"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FontTx/>
              <a:buNone/>
            </a:pPr>
            <a:endParaRPr lang="zh-CN" altLang="en-US" sz="1800">
              <a:solidFill>
                <a:schemeClr val="tx1"/>
              </a:solidFill>
              <a:ea typeface="宋体" panose="02010600030101010101" pitchFamily="2" charset="-122"/>
            </a:endParaRPr>
          </a:p>
        </p:txBody>
      </p:sp>
      <p:sp>
        <p:nvSpPr>
          <p:cNvPr id="10" name="TextBox 12"/>
          <p:cNvSpPr txBox="1">
            <a:spLocks noChangeArrowheads="1"/>
          </p:cNvSpPr>
          <p:nvPr/>
        </p:nvSpPr>
        <p:spPr bwMode="auto">
          <a:xfrm>
            <a:off x="1057275" y="970906"/>
            <a:ext cx="612668"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000">
                <a:solidFill>
                  <a:schemeClr val="accent2"/>
                </a:solidFill>
                <a:latin typeface="Arial" panose="020B0604020202020204" pitchFamily="34" charset="0"/>
                <a:ea typeface="微软雅黑" panose="020B0503020204020204" pitchFamily="34" charset="-122"/>
              </a:defRPr>
            </a:lvl1pPr>
            <a:lvl2pPr marL="742950" indent="-285750">
              <a:spcBef>
                <a:spcPct val="20000"/>
              </a:spcBef>
              <a:buChar char="–"/>
              <a:defRPr sz="2000">
                <a:solidFill>
                  <a:schemeClr val="accent2"/>
                </a:solidFill>
                <a:latin typeface="Arial" panose="020B0604020202020204" pitchFamily="34" charset="0"/>
                <a:ea typeface="仿宋_GB2312" panose="02010609030101010101" pitchFamily="1"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FontTx/>
              <a:buNone/>
            </a:pPr>
            <a:r>
              <a:rPr lang="en-US" altLang="zh-CN" sz="6000" b="1" dirty="0">
                <a:solidFill>
                  <a:schemeClr val="accent1"/>
                </a:solidFill>
                <a:latin typeface="+mj-lt"/>
                <a:ea typeface="黑体" panose="02010609060101010101" pitchFamily="49" charset="-122"/>
              </a:rPr>
              <a:t>2</a:t>
            </a:r>
            <a:endParaRPr lang="zh-CN" altLang="en-US" sz="6000" b="1" dirty="0">
              <a:solidFill>
                <a:schemeClr val="accent1"/>
              </a:solidFill>
              <a:latin typeface="+mj-lt"/>
              <a:ea typeface="黑体" panose="02010609060101010101" pitchFamily="49" charset="-122"/>
            </a:endParaRPr>
          </a:p>
        </p:txBody>
      </p:sp>
      <p:sp>
        <p:nvSpPr>
          <p:cNvPr id="11" name="TextBox 13"/>
          <p:cNvSpPr txBox="1">
            <a:spLocks noChangeArrowheads="1"/>
          </p:cNvSpPr>
          <p:nvPr/>
        </p:nvSpPr>
        <p:spPr bwMode="auto">
          <a:xfrm>
            <a:off x="1057275" y="3659947"/>
            <a:ext cx="612668"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000">
                <a:solidFill>
                  <a:schemeClr val="accent2"/>
                </a:solidFill>
                <a:latin typeface="Arial" panose="020B0604020202020204" pitchFamily="34" charset="0"/>
                <a:ea typeface="微软雅黑" panose="020B0503020204020204" pitchFamily="34" charset="-122"/>
              </a:defRPr>
            </a:lvl1pPr>
            <a:lvl2pPr marL="742950" indent="-285750">
              <a:spcBef>
                <a:spcPct val="20000"/>
              </a:spcBef>
              <a:buChar char="–"/>
              <a:defRPr sz="2000">
                <a:solidFill>
                  <a:schemeClr val="accent2"/>
                </a:solidFill>
                <a:latin typeface="Arial" panose="020B0604020202020204" pitchFamily="34" charset="0"/>
                <a:ea typeface="仿宋_GB2312" panose="02010609030101010101" pitchFamily="1"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FontTx/>
              <a:buNone/>
            </a:pPr>
            <a:r>
              <a:rPr lang="en-US" altLang="zh-CN" sz="6000" b="1" dirty="0">
                <a:solidFill>
                  <a:schemeClr val="accent1"/>
                </a:solidFill>
                <a:latin typeface="+mj-lt"/>
                <a:ea typeface="黑体" panose="02010609060101010101" pitchFamily="49" charset="-122"/>
              </a:rPr>
              <a:t>3</a:t>
            </a:r>
            <a:endParaRPr lang="zh-CN" altLang="en-US" sz="6000" b="1" dirty="0">
              <a:solidFill>
                <a:schemeClr val="accent1"/>
              </a:solidFill>
              <a:latin typeface="+mj-lt"/>
              <a:ea typeface="黑体" panose="02010609060101010101" pitchFamily="49" charset="-122"/>
            </a:endParaRPr>
          </a:p>
        </p:txBody>
      </p:sp>
      <p:sp>
        <p:nvSpPr>
          <p:cNvPr id="12" name="TextBox 14"/>
          <p:cNvSpPr txBox="1">
            <a:spLocks noChangeArrowheads="1"/>
          </p:cNvSpPr>
          <p:nvPr/>
        </p:nvSpPr>
        <p:spPr bwMode="auto">
          <a:xfrm>
            <a:off x="1966913" y="1292395"/>
            <a:ext cx="4148893"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000">
                <a:solidFill>
                  <a:schemeClr val="accent2"/>
                </a:solidFill>
                <a:latin typeface="Arial" panose="020B0604020202020204" pitchFamily="34" charset="0"/>
                <a:ea typeface="微软雅黑" panose="020B0503020204020204" pitchFamily="34" charset="-122"/>
              </a:defRPr>
            </a:lvl1pPr>
            <a:lvl2pPr marL="742950" indent="-285750">
              <a:spcBef>
                <a:spcPct val="20000"/>
              </a:spcBef>
              <a:buChar char="–"/>
              <a:defRPr sz="2000">
                <a:solidFill>
                  <a:schemeClr val="accent2"/>
                </a:solidFill>
                <a:latin typeface="Arial" panose="020B0604020202020204" pitchFamily="34" charset="0"/>
                <a:ea typeface="仿宋_GB2312" panose="02010609030101010101" pitchFamily="1"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FontTx/>
              <a:buNone/>
            </a:pPr>
            <a:r>
              <a:rPr lang="zh-CN" altLang="en-US" sz="2200" dirty="0">
                <a:solidFill>
                  <a:srgbClr val="FFFFFF"/>
                </a:solidFill>
                <a:latin typeface="+mj-lt"/>
                <a:ea typeface="黑体" panose="02010609060101010101" pitchFamily="49" charset="-122"/>
              </a:rPr>
              <a:t>虚实结合的消费体验（</a:t>
            </a:r>
            <a:r>
              <a:rPr lang="en-US" altLang="zh-CN" sz="2200" dirty="0">
                <a:solidFill>
                  <a:srgbClr val="FFFFFF"/>
                </a:solidFill>
                <a:latin typeface="+mj-lt"/>
                <a:ea typeface="黑体" panose="02010609060101010101" pitchFamily="49" charset="-122"/>
              </a:rPr>
              <a:t>VR/AR</a:t>
            </a:r>
            <a:r>
              <a:rPr lang="zh-CN" altLang="en-US" sz="2200" dirty="0">
                <a:solidFill>
                  <a:srgbClr val="FFFFFF"/>
                </a:solidFill>
                <a:latin typeface="+mj-lt"/>
                <a:ea typeface="黑体" panose="02010609060101010101" pitchFamily="49" charset="-122"/>
              </a:rPr>
              <a:t>）</a:t>
            </a:r>
            <a:endParaRPr lang="zh-CN" altLang="en-US" sz="2200" dirty="0">
              <a:solidFill>
                <a:srgbClr val="FFFFFF"/>
              </a:solidFill>
              <a:latin typeface="+mj-lt"/>
              <a:ea typeface="黑体" panose="02010609060101010101" pitchFamily="49" charset="-122"/>
            </a:endParaRPr>
          </a:p>
        </p:txBody>
      </p:sp>
      <p:sp>
        <p:nvSpPr>
          <p:cNvPr id="13" name="TextBox 15"/>
          <p:cNvSpPr txBox="1">
            <a:spLocks noChangeArrowheads="1"/>
          </p:cNvSpPr>
          <p:nvPr/>
        </p:nvSpPr>
        <p:spPr bwMode="auto">
          <a:xfrm>
            <a:off x="1966913" y="3917122"/>
            <a:ext cx="5262979"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000">
                <a:solidFill>
                  <a:schemeClr val="accent2"/>
                </a:solidFill>
                <a:latin typeface="Arial" panose="020B0604020202020204" pitchFamily="34" charset="0"/>
                <a:ea typeface="微软雅黑" panose="020B0503020204020204" pitchFamily="34" charset="-122"/>
              </a:defRPr>
            </a:lvl1pPr>
            <a:lvl2pPr marL="742950" indent="-285750">
              <a:spcBef>
                <a:spcPct val="20000"/>
              </a:spcBef>
              <a:buChar char="–"/>
              <a:defRPr sz="2000">
                <a:solidFill>
                  <a:schemeClr val="accent2"/>
                </a:solidFill>
                <a:latin typeface="Arial" panose="020B0604020202020204" pitchFamily="34" charset="0"/>
                <a:ea typeface="仿宋_GB2312" panose="02010609030101010101" pitchFamily="1"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FontTx/>
              <a:buNone/>
            </a:pPr>
            <a:r>
              <a:rPr lang="zh-CN" altLang="en-US" sz="2200" dirty="0">
                <a:solidFill>
                  <a:srgbClr val="FFFFFF"/>
                </a:solidFill>
                <a:latin typeface="+mj-lt"/>
                <a:ea typeface="黑体" panose="02010609060101010101" pitchFamily="49" charset="-122"/>
              </a:rPr>
              <a:t>物联网和信息传感设备优化门店消费体验</a:t>
            </a:r>
            <a:endParaRPr lang="zh-CN" altLang="en-US" sz="2200" dirty="0">
              <a:solidFill>
                <a:srgbClr val="FFFFFF"/>
              </a:solidFill>
              <a:latin typeface="+mj-lt"/>
              <a:ea typeface="黑体" panose="02010609060101010101" pitchFamily="49" charset="-122"/>
            </a:endParaRPr>
          </a:p>
        </p:txBody>
      </p:sp>
      <p:sp>
        <p:nvSpPr>
          <p:cNvPr id="14" name="TextBox 16"/>
          <p:cNvSpPr txBox="1">
            <a:spLocks noChangeArrowheads="1"/>
          </p:cNvSpPr>
          <p:nvPr/>
        </p:nvSpPr>
        <p:spPr bwMode="auto">
          <a:xfrm>
            <a:off x="1363608" y="1867298"/>
            <a:ext cx="6878691" cy="1805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2000">
                <a:solidFill>
                  <a:schemeClr val="accent2"/>
                </a:solidFill>
                <a:latin typeface="Arial" panose="020B0604020202020204" pitchFamily="34" charset="0"/>
                <a:ea typeface="微软雅黑" panose="020B0503020204020204" pitchFamily="34" charset="-122"/>
              </a:defRPr>
            </a:lvl1pPr>
            <a:lvl2pPr marL="742950" indent="-285750">
              <a:spcBef>
                <a:spcPct val="20000"/>
              </a:spcBef>
              <a:buChar char="–"/>
              <a:defRPr sz="2000">
                <a:solidFill>
                  <a:schemeClr val="accent2"/>
                </a:solidFill>
                <a:latin typeface="Arial" panose="020B0604020202020204" pitchFamily="34" charset="0"/>
                <a:ea typeface="仿宋_GB2312" panose="02010609030101010101" pitchFamily="1"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lnSpc>
                <a:spcPct val="120000"/>
              </a:lnSpc>
              <a:spcBef>
                <a:spcPts val="1000"/>
              </a:spcBef>
              <a:buFontTx/>
              <a:buNone/>
            </a:pPr>
            <a:r>
              <a:rPr lang="zh-CN" altLang="en-US" sz="2200" dirty="0">
                <a:latin typeface="+mj-lt"/>
                <a:ea typeface="黑体" panose="02010609060101010101" pitchFamily="49" charset="-122"/>
              </a:rPr>
              <a:t>（</a:t>
            </a:r>
            <a:r>
              <a:rPr lang="en-US" altLang="zh-CN" sz="2200" dirty="0">
                <a:latin typeface="+mj-lt"/>
                <a:ea typeface="黑体" panose="02010609060101010101" pitchFamily="49" charset="-122"/>
              </a:rPr>
              <a:t>1</a:t>
            </a:r>
            <a:r>
              <a:rPr lang="zh-CN" altLang="en-US" sz="2200" dirty="0">
                <a:latin typeface="+mj-lt"/>
                <a:ea typeface="黑体" panose="02010609060101010101" pitchFamily="49" charset="-122"/>
              </a:rPr>
              <a:t>）</a:t>
            </a:r>
            <a:r>
              <a:rPr lang="en-US" altLang="zh-CN" sz="2200" dirty="0">
                <a:latin typeface="+mj-lt"/>
                <a:ea typeface="黑体" panose="02010609060101010101" pitchFamily="49" charset="-122"/>
              </a:rPr>
              <a:t>VR</a:t>
            </a:r>
            <a:r>
              <a:rPr lang="zh-CN" altLang="en-US" sz="2200" dirty="0">
                <a:latin typeface="+mj-lt"/>
                <a:ea typeface="黑体" panose="02010609060101010101" pitchFamily="49" charset="-122"/>
              </a:rPr>
              <a:t>（虚拟现实）技术通过计算机技术生成一种模拟环境。</a:t>
            </a:r>
            <a:endParaRPr lang="zh-CN" altLang="en-US" sz="2200" dirty="0">
              <a:latin typeface="+mj-lt"/>
              <a:ea typeface="黑体" panose="02010609060101010101" pitchFamily="49" charset="-122"/>
            </a:endParaRPr>
          </a:p>
          <a:p>
            <a:pPr eaLnBrk="1" hangingPunct="1">
              <a:lnSpc>
                <a:spcPct val="120000"/>
              </a:lnSpc>
              <a:spcBef>
                <a:spcPts val="1000"/>
              </a:spcBef>
              <a:buFontTx/>
              <a:buNone/>
            </a:pPr>
            <a:r>
              <a:rPr lang="zh-CN" altLang="en-US" sz="2200" dirty="0">
                <a:latin typeface="+mj-lt"/>
                <a:ea typeface="黑体" panose="02010609060101010101" pitchFamily="49" charset="-122"/>
              </a:rPr>
              <a:t>（</a:t>
            </a:r>
            <a:r>
              <a:rPr lang="en-US" altLang="zh-CN" sz="2200" dirty="0">
                <a:latin typeface="+mj-lt"/>
                <a:ea typeface="黑体" panose="02010609060101010101" pitchFamily="49" charset="-122"/>
              </a:rPr>
              <a:t>2</a:t>
            </a:r>
            <a:r>
              <a:rPr lang="zh-CN" altLang="en-US" sz="2200" dirty="0">
                <a:latin typeface="+mj-lt"/>
                <a:ea typeface="黑体" panose="02010609060101010101" pitchFamily="49" charset="-122"/>
              </a:rPr>
              <a:t>）</a:t>
            </a:r>
            <a:r>
              <a:rPr lang="en-US" altLang="zh-CN" sz="2200" dirty="0">
                <a:latin typeface="+mj-lt"/>
                <a:ea typeface="黑体" panose="02010609060101010101" pitchFamily="49" charset="-122"/>
              </a:rPr>
              <a:t>AR</a:t>
            </a:r>
            <a:r>
              <a:rPr lang="zh-CN" altLang="en-US" sz="2200" dirty="0">
                <a:latin typeface="+mj-lt"/>
                <a:ea typeface="黑体" panose="02010609060101010101" pitchFamily="49" charset="-122"/>
              </a:rPr>
              <a:t>即增强现实（</a:t>
            </a:r>
            <a:r>
              <a:rPr lang="en-US" altLang="zh-CN" sz="2200" dirty="0">
                <a:latin typeface="+mj-lt"/>
                <a:ea typeface="黑体" panose="02010609060101010101" pitchFamily="49" charset="-122"/>
              </a:rPr>
              <a:t>Augmented Reality</a:t>
            </a:r>
            <a:r>
              <a:rPr lang="zh-CN" altLang="en-US" sz="2200" dirty="0">
                <a:latin typeface="+mj-lt"/>
                <a:ea typeface="黑体" panose="02010609060101010101" pitchFamily="49" charset="-122"/>
              </a:rPr>
              <a:t>）技术，是一种全新的人机交互技术。</a:t>
            </a:r>
            <a:endParaRPr lang="zh-CN" altLang="en-US" sz="2200" dirty="0">
              <a:latin typeface="+mj-lt"/>
              <a:ea typeface="黑体" panose="02010609060101010101" pitchFamily="49" charset="-122"/>
            </a:endParaRPr>
          </a:p>
        </p:txBody>
      </p:sp>
      <p:sp>
        <p:nvSpPr>
          <p:cNvPr id="15" name="TextBox 17"/>
          <p:cNvSpPr txBox="1">
            <a:spLocks noChangeArrowheads="1"/>
          </p:cNvSpPr>
          <p:nvPr/>
        </p:nvSpPr>
        <p:spPr bwMode="auto">
          <a:xfrm>
            <a:off x="3136630" y="4729531"/>
            <a:ext cx="7570263" cy="15500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2000">
                <a:solidFill>
                  <a:schemeClr val="accent2"/>
                </a:solidFill>
                <a:latin typeface="Arial" panose="020B0604020202020204" pitchFamily="34" charset="0"/>
                <a:ea typeface="微软雅黑" panose="020B0503020204020204" pitchFamily="34" charset="-122"/>
              </a:defRPr>
            </a:lvl1pPr>
            <a:lvl2pPr marL="742950" indent="-285750">
              <a:spcBef>
                <a:spcPct val="20000"/>
              </a:spcBef>
              <a:buChar char="–"/>
              <a:defRPr sz="2000">
                <a:solidFill>
                  <a:schemeClr val="accent2"/>
                </a:solidFill>
                <a:latin typeface="Arial" panose="020B0604020202020204" pitchFamily="34" charset="0"/>
                <a:ea typeface="仿宋_GB2312" panose="02010609030101010101" pitchFamily="1"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lgn="just" eaLnBrk="1" hangingPunct="1">
              <a:lnSpc>
                <a:spcPct val="150000"/>
              </a:lnSpc>
              <a:spcBef>
                <a:spcPts val="500"/>
              </a:spcBef>
              <a:buFontTx/>
              <a:buNone/>
            </a:pPr>
            <a:r>
              <a:rPr lang="zh-CN" altLang="en-US" sz="2200" dirty="0">
                <a:latin typeface="+mj-lt"/>
                <a:ea typeface="黑体" panose="02010609060101010101" pitchFamily="49" charset="-122"/>
              </a:rPr>
              <a:t>物联网是指通过信息传感设备，按约定协议将任何物品通过物联网域名建立连接，进行信息交换和通信，即将互联网延伸和扩展到任何物品与物品之间。</a:t>
            </a:r>
            <a:endParaRPr lang="zh-CN" altLang="en-US" sz="2200" dirty="0">
              <a:latin typeface="+mj-lt"/>
              <a:ea typeface="黑体" panose="02010609060101010101" pitchFamily="49" charset="-122"/>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400"/>
                                        <p:tgtEl>
                                          <p:spTgt spid="3"/>
                                        </p:tgtEl>
                                      </p:cBhvr>
                                    </p:animEffect>
                                    <p:anim calcmode="lin" valueType="num">
                                      <p:cBhvr>
                                        <p:cTn id="8" dur="400" fill="hold"/>
                                        <p:tgtEl>
                                          <p:spTgt spid="3"/>
                                        </p:tgtEl>
                                        <p:attrNameLst>
                                          <p:attrName>ppt_x</p:attrName>
                                        </p:attrNameLst>
                                      </p:cBhvr>
                                      <p:tavLst>
                                        <p:tav tm="0">
                                          <p:val>
                                            <p:strVal val="#ppt_x"/>
                                          </p:val>
                                        </p:tav>
                                        <p:tav tm="100000">
                                          <p:val>
                                            <p:strVal val="#ppt_x"/>
                                          </p:val>
                                        </p:tav>
                                      </p:tavLst>
                                    </p:anim>
                                    <p:anim calcmode="lin" valueType="num">
                                      <p:cBhvr>
                                        <p:cTn id="9" dur="400" fill="hold"/>
                                        <p:tgtEl>
                                          <p:spTgt spid="3"/>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400"/>
                                        <p:tgtEl>
                                          <p:spTgt spid="2"/>
                                        </p:tgtEl>
                                      </p:cBhvr>
                                    </p:animEffect>
                                    <p:anim calcmode="lin" valueType="num">
                                      <p:cBhvr>
                                        <p:cTn id="13" dur="400" fill="hold"/>
                                        <p:tgtEl>
                                          <p:spTgt spid="2"/>
                                        </p:tgtEl>
                                        <p:attrNameLst>
                                          <p:attrName>ppt_x</p:attrName>
                                        </p:attrNameLst>
                                      </p:cBhvr>
                                      <p:tavLst>
                                        <p:tav tm="0">
                                          <p:val>
                                            <p:strVal val="#ppt_x"/>
                                          </p:val>
                                        </p:tav>
                                        <p:tav tm="100000">
                                          <p:val>
                                            <p:strVal val="#ppt_x"/>
                                          </p:val>
                                        </p:tav>
                                      </p:tavLst>
                                    </p:anim>
                                    <p:anim calcmode="lin" valueType="num">
                                      <p:cBhvr>
                                        <p:cTn id="14" dur="400" fill="hold"/>
                                        <p:tgtEl>
                                          <p:spTgt spid="2"/>
                                        </p:tgtEl>
                                        <p:attrNameLst>
                                          <p:attrName>ppt_y</p:attrName>
                                        </p:attrNameLst>
                                      </p:cBhvr>
                                      <p:tavLst>
                                        <p:tav tm="0">
                                          <p:val>
                                            <p:strVal val="#ppt_y-.1"/>
                                          </p:val>
                                        </p:tav>
                                        <p:tav tm="100000">
                                          <p:val>
                                            <p:strVal val="#ppt_y"/>
                                          </p:val>
                                        </p:tav>
                                      </p:tavLst>
                                    </p:anim>
                                  </p:childTnLst>
                                </p:cTn>
                              </p:par>
                            </p:childTnLst>
                          </p:cTn>
                        </p:par>
                        <p:par>
                          <p:cTn id="15" fill="hold">
                            <p:stCondLst>
                              <p:cond delay="500"/>
                            </p:stCondLst>
                            <p:childTnLst>
                              <p:par>
                                <p:cTn id="16" presetID="31" presetClass="entr" presetSubtype="0" fill="hold" grpId="0" nodeType="afterEffect">
                                  <p:stCondLst>
                                    <p:cond delay="0"/>
                                  </p:stCondLst>
                                  <p:childTnLst>
                                    <p:set>
                                      <p:cBhvr>
                                        <p:cTn id="17" dur="1" fill="hold">
                                          <p:stCondLst>
                                            <p:cond delay="0"/>
                                          </p:stCondLst>
                                        </p:cTn>
                                        <p:tgtEl>
                                          <p:spTgt spid="10"/>
                                        </p:tgtEl>
                                        <p:attrNameLst>
                                          <p:attrName>style.visibility</p:attrName>
                                        </p:attrNameLst>
                                      </p:cBhvr>
                                      <p:to>
                                        <p:strVal val="visible"/>
                                      </p:to>
                                    </p:set>
                                    <p:anim calcmode="lin" valueType="num">
                                      <p:cBhvr>
                                        <p:cTn id="18" dur="500" fill="hold"/>
                                        <p:tgtEl>
                                          <p:spTgt spid="10"/>
                                        </p:tgtEl>
                                        <p:attrNameLst>
                                          <p:attrName>ppt_w</p:attrName>
                                        </p:attrNameLst>
                                      </p:cBhvr>
                                      <p:tavLst>
                                        <p:tav tm="0">
                                          <p:val>
                                            <p:fltVal val="0"/>
                                          </p:val>
                                        </p:tav>
                                        <p:tav tm="100000">
                                          <p:val>
                                            <p:strVal val="#ppt_w"/>
                                          </p:val>
                                        </p:tav>
                                      </p:tavLst>
                                    </p:anim>
                                    <p:anim calcmode="lin" valueType="num">
                                      <p:cBhvr>
                                        <p:cTn id="19" dur="500" fill="hold"/>
                                        <p:tgtEl>
                                          <p:spTgt spid="10"/>
                                        </p:tgtEl>
                                        <p:attrNameLst>
                                          <p:attrName>ppt_h</p:attrName>
                                        </p:attrNameLst>
                                      </p:cBhvr>
                                      <p:tavLst>
                                        <p:tav tm="0">
                                          <p:val>
                                            <p:fltVal val="0"/>
                                          </p:val>
                                        </p:tav>
                                        <p:tav tm="100000">
                                          <p:val>
                                            <p:strVal val="#ppt_h"/>
                                          </p:val>
                                        </p:tav>
                                      </p:tavLst>
                                    </p:anim>
                                    <p:anim calcmode="lin" valueType="num">
                                      <p:cBhvr>
                                        <p:cTn id="20" dur="500" fill="hold"/>
                                        <p:tgtEl>
                                          <p:spTgt spid="10"/>
                                        </p:tgtEl>
                                        <p:attrNameLst>
                                          <p:attrName>style.rotation</p:attrName>
                                        </p:attrNameLst>
                                      </p:cBhvr>
                                      <p:tavLst>
                                        <p:tav tm="0">
                                          <p:val>
                                            <p:fltVal val="90"/>
                                          </p:val>
                                        </p:tav>
                                        <p:tav tm="100000">
                                          <p:val>
                                            <p:fltVal val="0"/>
                                          </p:val>
                                        </p:tav>
                                      </p:tavLst>
                                    </p:anim>
                                    <p:animEffect transition="in" filter="fade">
                                      <p:cBhvr>
                                        <p:cTn id="21" dur="500"/>
                                        <p:tgtEl>
                                          <p:spTgt spid="10"/>
                                        </p:tgtEl>
                                      </p:cBhvr>
                                    </p:animEffect>
                                  </p:childTnLst>
                                </p:cTn>
                              </p:par>
                            </p:childTnLst>
                          </p:cTn>
                        </p:par>
                        <p:par>
                          <p:cTn id="22" fill="hold">
                            <p:stCondLst>
                              <p:cond delay="1000"/>
                            </p:stCondLst>
                            <p:childTnLst>
                              <p:par>
                                <p:cTn id="23" presetID="22" presetClass="entr" presetSubtype="8" fill="hold" grpId="0" nodeType="after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wipe(left)">
                                      <p:cBhvr>
                                        <p:cTn id="25" dur="500"/>
                                        <p:tgtEl>
                                          <p:spTgt spid="12"/>
                                        </p:tgtEl>
                                      </p:cBhvr>
                                    </p:animEffect>
                                  </p:childTnLst>
                                </p:cTn>
                              </p:par>
                            </p:childTnLst>
                          </p:cTn>
                        </p:par>
                        <p:par>
                          <p:cTn id="26" fill="hold">
                            <p:stCondLst>
                              <p:cond delay="1500"/>
                            </p:stCondLst>
                            <p:childTnLst>
                              <p:par>
                                <p:cTn id="27" presetID="2" presetClass="entr" presetSubtype="6" fill="hold" grpId="0" nodeType="afterEffect">
                                  <p:stCondLst>
                                    <p:cond delay="0"/>
                                  </p:stCondLst>
                                  <p:childTnLst>
                                    <p:set>
                                      <p:cBhvr>
                                        <p:cTn id="28" dur="1" fill="hold">
                                          <p:stCondLst>
                                            <p:cond delay="0"/>
                                          </p:stCondLst>
                                        </p:cTn>
                                        <p:tgtEl>
                                          <p:spTgt spid="5"/>
                                        </p:tgtEl>
                                        <p:attrNameLst>
                                          <p:attrName>style.visibility</p:attrName>
                                        </p:attrNameLst>
                                      </p:cBhvr>
                                      <p:to>
                                        <p:strVal val="visible"/>
                                      </p:to>
                                    </p:set>
                                    <p:anim calcmode="lin" valueType="num">
                                      <p:cBhvr additive="base">
                                        <p:cTn id="29" dur="500" fill="hold"/>
                                        <p:tgtEl>
                                          <p:spTgt spid="5"/>
                                        </p:tgtEl>
                                        <p:attrNameLst>
                                          <p:attrName>ppt_x</p:attrName>
                                        </p:attrNameLst>
                                      </p:cBhvr>
                                      <p:tavLst>
                                        <p:tav tm="0">
                                          <p:val>
                                            <p:strVal val="1+#ppt_w/2"/>
                                          </p:val>
                                        </p:tav>
                                        <p:tav tm="100000">
                                          <p:val>
                                            <p:strVal val="#ppt_x"/>
                                          </p:val>
                                        </p:tav>
                                      </p:tavLst>
                                    </p:anim>
                                    <p:anim calcmode="lin" valueType="num">
                                      <p:cBhvr additive="base">
                                        <p:cTn id="30" dur="500" fill="hold"/>
                                        <p:tgtEl>
                                          <p:spTgt spid="5"/>
                                        </p:tgtEl>
                                        <p:attrNameLst>
                                          <p:attrName>ppt_y</p:attrName>
                                        </p:attrNameLst>
                                      </p:cBhvr>
                                      <p:tavLst>
                                        <p:tav tm="0">
                                          <p:val>
                                            <p:strVal val="1+#ppt_h/2"/>
                                          </p:val>
                                        </p:tav>
                                        <p:tav tm="100000">
                                          <p:val>
                                            <p:strVal val="#ppt_y"/>
                                          </p:val>
                                        </p:tav>
                                      </p:tavLst>
                                    </p:anim>
                                  </p:childTnLst>
                                </p:cTn>
                              </p:par>
                            </p:childTnLst>
                          </p:cTn>
                        </p:par>
                        <p:par>
                          <p:cTn id="31" fill="hold">
                            <p:stCondLst>
                              <p:cond delay="2000"/>
                            </p:stCondLst>
                            <p:childTnLst>
                              <p:par>
                                <p:cTn id="32" presetID="22" presetClass="entr" presetSubtype="2" fill="hold" grpId="0" nodeType="afterEffect">
                                  <p:stCondLst>
                                    <p:cond delay="0"/>
                                  </p:stCondLst>
                                  <p:childTnLst>
                                    <p:set>
                                      <p:cBhvr>
                                        <p:cTn id="33" dur="1" fill="hold">
                                          <p:stCondLst>
                                            <p:cond delay="0"/>
                                          </p:stCondLst>
                                        </p:cTn>
                                        <p:tgtEl>
                                          <p:spTgt spid="4"/>
                                        </p:tgtEl>
                                        <p:attrNameLst>
                                          <p:attrName>style.visibility</p:attrName>
                                        </p:attrNameLst>
                                      </p:cBhvr>
                                      <p:to>
                                        <p:strVal val="visible"/>
                                      </p:to>
                                    </p:set>
                                    <p:animEffect transition="in" filter="wipe(right)">
                                      <p:cBhvr>
                                        <p:cTn id="34" dur="500"/>
                                        <p:tgtEl>
                                          <p:spTgt spid="4"/>
                                        </p:tgtEl>
                                      </p:cBhvr>
                                    </p:animEffect>
                                  </p:childTnLst>
                                </p:cTn>
                              </p:par>
                              <p:par>
                                <p:cTn id="35" presetID="22" presetClass="entr" presetSubtype="2" fill="hold" grpId="0" nodeType="with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wipe(right)">
                                      <p:cBhvr>
                                        <p:cTn id="37" dur="500"/>
                                        <p:tgtEl>
                                          <p:spTgt spid="14"/>
                                        </p:tgtEl>
                                      </p:cBhvr>
                                    </p:animEffect>
                                  </p:childTnLst>
                                </p:cTn>
                              </p:par>
                            </p:childTnLst>
                          </p:cTn>
                        </p:par>
                        <p:par>
                          <p:cTn id="38" fill="hold">
                            <p:stCondLst>
                              <p:cond delay="2500"/>
                            </p:stCondLst>
                            <p:childTnLst>
                              <p:par>
                                <p:cTn id="39" presetID="42" presetClass="entr" presetSubtype="0" fill="hold" grpId="0" nodeType="afterEffect">
                                  <p:stCondLst>
                                    <p:cond delay="0"/>
                                  </p:stCondLst>
                                  <p:childTnLst>
                                    <p:set>
                                      <p:cBhvr>
                                        <p:cTn id="40" dur="1" fill="hold">
                                          <p:stCondLst>
                                            <p:cond delay="0"/>
                                          </p:stCondLst>
                                        </p:cTn>
                                        <p:tgtEl>
                                          <p:spTgt spid="7"/>
                                        </p:tgtEl>
                                        <p:attrNameLst>
                                          <p:attrName>style.visibility</p:attrName>
                                        </p:attrNameLst>
                                      </p:cBhvr>
                                      <p:to>
                                        <p:strVal val="visible"/>
                                      </p:to>
                                    </p:set>
                                    <p:animEffect transition="in" filter="fade">
                                      <p:cBhvr>
                                        <p:cTn id="41" dur="400"/>
                                        <p:tgtEl>
                                          <p:spTgt spid="7"/>
                                        </p:tgtEl>
                                      </p:cBhvr>
                                    </p:animEffect>
                                    <p:anim calcmode="lin" valueType="num">
                                      <p:cBhvr>
                                        <p:cTn id="42" dur="400" fill="hold"/>
                                        <p:tgtEl>
                                          <p:spTgt spid="7"/>
                                        </p:tgtEl>
                                        <p:attrNameLst>
                                          <p:attrName>ppt_x</p:attrName>
                                        </p:attrNameLst>
                                      </p:cBhvr>
                                      <p:tavLst>
                                        <p:tav tm="0">
                                          <p:val>
                                            <p:strVal val="#ppt_x"/>
                                          </p:val>
                                        </p:tav>
                                        <p:tav tm="100000">
                                          <p:val>
                                            <p:strVal val="#ppt_x"/>
                                          </p:val>
                                        </p:tav>
                                      </p:tavLst>
                                    </p:anim>
                                    <p:anim calcmode="lin" valueType="num">
                                      <p:cBhvr>
                                        <p:cTn id="43" dur="400" fill="hold"/>
                                        <p:tgtEl>
                                          <p:spTgt spid="7"/>
                                        </p:tgtEl>
                                        <p:attrNameLst>
                                          <p:attrName>ppt_y</p:attrName>
                                        </p:attrNameLst>
                                      </p:cBhvr>
                                      <p:tavLst>
                                        <p:tav tm="0">
                                          <p:val>
                                            <p:strVal val="#ppt_y+.1"/>
                                          </p:val>
                                        </p:tav>
                                        <p:tav tm="100000">
                                          <p:val>
                                            <p:strVal val="#ppt_y"/>
                                          </p:val>
                                        </p:tav>
                                      </p:tavLst>
                                    </p:anim>
                                  </p:childTnLst>
                                </p:cTn>
                              </p:par>
                              <p:par>
                                <p:cTn id="44" presetID="47" presetClass="entr" presetSubtype="0" fill="hold" grpId="0" nodeType="withEffect">
                                  <p:stCondLst>
                                    <p:cond delay="0"/>
                                  </p:stCondLst>
                                  <p:childTnLst>
                                    <p:set>
                                      <p:cBhvr>
                                        <p:cTn id="45" dur="1" fill="hold">
                                          <p:stCondLst>
                                            <p:cond delay="0"/>
                                          </p:stCondLst>
                                        </p:cTn>
                                        <p:tgtEl>
                                          <p:spTgt spid="6"/>
                                        </p:tgtEl>
                                        <p:attrNameLst>
                                          <p:attrName>style.visibility</p:attrName>
                                        </p:attrNameLst>
                                      </p:cBhvr>
                                      <p:to>
                                        <p:strVal val="visible"/>
                                      </p:to>
                                    </p:set>
                                    <p:animEffect transition="in" filter="fade">
                                      <p:cBhvr>
                                        <p:cTn id="46" dur="400"/>
                                        <p:tgtEl>
                                          <p:spTgt spid="6"/>
                                        </p:tgtEl>
                                      </p:cBhvr>
                                    </p:animEffect>
                                    <p:anim calcmode="lin" valueType="num">
                                      <p:cBhvr>
                                        <p:cTn id="47" dur="400" fill="hold"/>
                                        <p:tgtEl>
                                          <p:spTgt spid="6"/>
                                        </p:tgtEl>
                                        <p:attrNameLst>
                                          <p:attrName>ppt_x</p:attrName>
                                        </p:attrNameLst>
                                      </p:cBhvr>
                                      <p:tavLst>
                                        <p:tav tm="0">
                                          <p:val>
                                            <p:strVal val="#ppt_x"/>
                                          </p:val>
                                        </p:tav>
                                        <p:tav tm="100000">
                                          <p:val>
                                            <p:strVal val="#ppt_x"/>
                                          </p:val>
                                        </p:tav>
                                      </p:tavLst>
                                    </p:anim>
                                    <p:anim calcmode="lin" valueType="num">
                                      <p:cBhvr>
                                        <p:cTn id="48" dur="400" fill="hold"/>
                                        <p:tgtEl>
                                          <p:spTgt spid="6"/>
                                        </p:tgtEl>
                                        <p:attrNameLst>
                                          <p:attrName>ppt_y</p:attrName>
                                        </p:attrNameLst>
                                      </p:cBhvr>
                                      <p:tavLst>
                                        <p:tav tm="0">
                                          <p:val>
                                            <p:strVal val="#ppt_y-.1"/>
                                          </p:val>
                                        </p:tav>
                                        <p:tav tm="100000">
                                          <p:val>
                                            <p:strVal val="#ppt_y"/>
                                          </p:val>
                                        </p:tav>
                                      </p:tavLst>
                                    </p:anim>
                                  </p:childTnLst>
                                </p:cTn>
                              </p:par>
                            </p:childTnLst>
                          </p:cTn>
                        </p:par>
                        <p:par>
                          <p:cTn id="49" fill="hold">
                            <p:stCondLst>
                              <p:cond delay="3000"/>
                            </p:stCondLst>
                            <p:childTnLst>
                              <p:par>
                                <p:cTn id="50" presetID="31" presetClass="entr" presetSubtype="0" fill="hold" grpId="0" nodeType="afterEffect">
                                  <p:stCondLst>
                                    <p:cond delay="0"/>
                                  </p:stCondLst>
                                  <p:childTnLst>
                                    <p:set>
                                      <p:cBhvr>
                                        <p:cTn id="51" dur="1" fill="hold">
                                          <p:stCondLst>
                                            <p:cond delay="0"/>
                                          </p:stCondLst>
                                        </p:cTn>
                                        <p:tgtEl>
                                          <p:spTgt spid="11"/>
                                        </p:tgtEl>
                                        <p:attrNameLst>
                                          <p:attrName>style.visibility</p:attrName>
                                        </p:attrNameLst>
                                      </p:cBhvr>
                                      <p:to>
                                        <p:strVal val="visible"/>
                                      </p:to>
                                    </p:set>
                                    <p:anim calcmode="lin" valueType="num">
                                      <p:cBhvr>
                                        <p:cTn id="52" dur="500" fill="hold"/>
                                        <p:tgtEl>
                                          <p:spTgt spid="11"/>
                                        </p:tgtEl>
                                        <p:attrNameLst>
                                          <p:attrName>ppt_w</p:attrName>
                                        </p:attrNameLst>
                                      </p:cBhvr>
                                      <p:tavLst>
                                        <p:tav tm="0">
                                          <p:val>
                                            <p:fltVal val="0"/>
                                          </p:val>
                                        </p:tav>
                                        <p:tav tm="100000">
                                          <p:val>
                                            <p:strVal val="#ppt_w"/>
                                          </p:val>
                                        </p:tav>
                                      </p:tavLst>
                                    </p:anim>
                                    <p:anim calcmode="lin" valueType="num">
                                      <p:cBhvr>
                                        <p:cTn id="53" dur="500" fill="hold"/>
                                        <p:tgtEl>
                                          <p:spTgt spid="11"/>
                                        </p:tgtEl>
                                        <p:attrNameLst>
                                          <p:attrName>ppt_h</p:attrName>
                                        </p:attrNameLst>
                                      </p:cBhvr>
                                      <p:tavLst>
                                        <p:tav tm="0">
                                          <p:val>
                                            <p:fltVal val="0"/>
                                          </p:val>
                                        </p:tav>
                                        <p:tav tm="100000">
                                          <p:val>
                                            <p:strVal val="#ppt_h"/>
                                          </p:val>
                                        </p:tav>
                                      </p:tavLst>
                                    </p:anim>
                                    <p:anim calcmode="lin" valueType="num">
                                      <p:cBhvr>
                                        <p:cTn id="54" dur="500" fill="hold"/>
                                        <p:tgtEl>
                                          <p:spTgt spid="11"/>
                                        </p:tgtEl>
                                        <p:attrNameLst>
                                          <p:attrName>style.rotation</p:attrName>
                                        </p:attrNameLst>
                                      </p:cBhvr>
                                      <p:tavLst>
                                        <p:tav tm="0">
                                          <p:val>
                                            <p:fltVal val="90"/>
                                          </p:val>
                                        </p:tav>
                                        <p:tav tm="100000">
                                          <p:val>
                                            <p:fltVal val="0"/>
                                          </p:val>
                                        </p:tav>
                                      </p:tavLst>
                                    </p:anim>
                                    <p:animEffect transition="in" filter="fade">
                                      <p:cBhvr>
                                        <p:cTn id="55" dur="500"/>
                                        <p:tgtEl>
                                          <p:spTgt spid="11"/>
                                        </p:tgtEl>
                                      </p:cBhvr>
                                    </p:animEffect>
                                  </p:childTnLst>
                                </p:cTn>
                              </p:par>
                            </p:childTnLst>
                          </p:cTn>
                        </p:par>
                        <p:par>
                          <p:cTn id="56" fill="hold">
                            <p:stCondLst>
                              <p:cond delay="3500"/>
                            </p:stCondLst>
                            <p:childTnLst>
                              <p:par>
                                <p:cTn id="57" presetID="22" presetClass="entr" presetSubtype="8" fill="hold" grpId="0" nodeType="afterEffect">
                                  <p:stCondLst>
                                    <p:cond delay="0"/>
                                  </p:stCondLst>
                                  <p:childTnLst>
                                    <p:set>
                                      <p:cBhvr>
                                        <p:cTn id="58" dur="1" fill="hold">
                                          <p:stCondLst>
                                            <p:cond delay="0"/>
                                          </p:stCondLst>
                                        </p:cTn>
                                        <p:tgtEl>
                                          <p:spTgt spid="13"/>
                                        </p:tgtEl>
                                        <p:attrNameLst>
                                          <p:attrName>style.visibility</p:attrName>
                                        </p:attrNameLst>
                                      </p:cBhvr>
                                      <p:to>
                                        <p:strVal val="visible"/>
                                      </p:to>
                                    </p:set>
                                    <p:animEffect transition="in" filter="wipe(left)">
                                      <p:cBhvr>
                                        <p:cTn id="59" dur="500"/>
                                        <p:tgtEl>
                                          <p:spTgt spid="13"/>
                                        </p:tgtEl>
                                      </p:cBhvr>
                                    </p:animEffect>
                                  </p:childTnLst>
                                </p:cTn>
                              </p:par>
                            </p:childTnLst>
                          </p:cTn>
                        </p:par>
                        <p:par>
                          <p:cTn id="60" fill="hold">
                            <p:stCondLst>
                              <p:cond delay="4000"/>
                            </p:stCondLst>
                            <p:childTnLst>
                              <p:par>
                                <p:cTn id="61" presetID="2" presetClass="entr" presetSubtype="6" fill="hold" grpId="0" nodeType="afterEffect">
                                  <p:stCondLst>
                                    <p:cond delay="0"/>
                                  </p:stCondLst>
                                  <p:childTnLst>
                                    <p:set>
                                      <p:cBhvr>
                                        <p:cTn id="62" dur="1" fill="hold">
                                          <p:stCondLst>
                                            <p:cond delay="0"/>
                                          </p:stCondLst>
                                        </p:cTn>
                                        <p:tgtEl>
                                          <p:spTgt spid="9"/>
                                        </p:tgtEl>
                                        <p:attrNameLst>
                                          <p:attrName>style.visibility</p:attrName>
                                        </p:attrNameLst>
                                      </p:cBhvr>
                                      <p:to>
                                        <p:strVal val="visible"/>
                                      </p:to>
                                    </p:set>
                                    <p:anim calcmode="lin" valueType="num">
                                      <p:cBhvr additive="base">
                                        <p:cTn id="63" dur="500" fill="hold"/>
                                        <p:tgtEl>
                                          <p:spTgt spid="9"/>
                                        </p:tgtEl>
                                        <p:attrNameLst>
                                          <p:attrName>ppt_x</p:attrName>
                                        </p:attrNameLst>
                                      </p:cBhvr>
                                      <p:tavLst>
                                        <p:tav tm="0">
                                          <p:val>
                                            <p:strVal val="1+#ppt_w/2"/>
                                          </p:val>
                                        </p:tav>
                                        <p:tav tm="100000">
                                          <p:val>
                                            <p:strVal val="#ppt_x"/>
                                          </p:val>
                                        </p:tav>
                                      </p:tavLst>
                                    </p:anim>
                                    <p:anim calcmode="lin" valueType="num">
                                      <p:cBhvr additive="base">
                                        <p:cTn id="64" dur="500" fill="hold"/>
                                        <p:tgtEl>
                                          <p:spTgt spid="9"/>
                                        </p:tgtEl>
                                        <p:attrNameLst>
                                          <p:attrName>ppt_y</p:attrName>
                                        </p:attrNameLst>
                                      </p:cBhvr>
                                      <p:tavLst>
                                        <p:tav tm="0">
                                          <p:val>
                                            <p:strVal val="1+#ppt_h/2"/>
                                          </p:val>
                                        </p:tav>
                                        <p:tav tm="100000">
                                          <p:val>
                                            <p:strVal val="#ppt_y"/>
                                          </p:val>
                                        </p:tav>
                                      </p:tavLst>
                                    </p:anim>
                                  </p:childTnLst>
                                </p:cTn>
                              </p:par>
                            </p:childTnLst>
                          </p:cTn>
                        </p:par>
                        <p:par>
                          <p:cTn id="65" fill="hold">
                            <p:stCondLst>
                              <p:cond delay="4500"/>
                            </p:stCondLst>
                            <p:childTnLst>
                              <p:par>
                                <p:cTn id="66" presetID="22" presetClass="entr" presetSubtype="8" fill="hold" grpId="0" nodeType="afterEffect">
                                  <p:stCondLst>
                                    <p:cond delay="0"/>
                                  </p:stCondLst>
                                  <p:childTnLst>
                                    <p:set>
                                      <p:cBhvr>
                                        <p:cTn id="67" dur="1" fill="hold">
                                          <p:stCondLst>
                                            <p:cond delay="0"/>
                                          </p:stCondLst>
                                        </p:cTn>
                                        <p:tgtEl>
                                          <p:spTgt spid="15"/>
                                        </p:tgtEl>
                                        <p:attrNameLst>
                                          <p:attrName>style.visibility</p:attrName>
                                        </p:attrNameLst>
                                      </p:cBhvr>
                                      <p:to>
                                        <p:strVal val="visible"/>
                                      </p:to>
                                    </p:set>
                                    <p:animEffect transition="in" filter="wipe(left)">
                                      <p:cBhvr>
                                        <p:cTn id="68" dur="500"/>
                                        <p:tgtEl>
                                          <p:spTgt spid="15"/>
                                        </p:tgtEl>
                                      </p:cBhvr>
                                    </p:animEffect>
                                  </p:childTnLst>
                                </p:cTn>
                              </p:par>
                              <p:par>
                                <p:cTn id="69" presetID="22" presetClass="entr" presetSubtype="8" fill="hold" grpId="0" nodeType="withEffect">
                                  <p:stCondLst>
                                    <p:cond delay="0"/>
                                  </p:stCondLst>
                                  <p:childTnLst>
                                    <p:set>
                                      <p:cBhvr>
                                        <p:cTn id="70" dur="1" fill="hold">
                                          <p:stCondLst>
                                            <p:cond delay="0"/>
                                          </p:stCondLst>
                                        </p:cTn>
                                        <p:tgtEl>
                                          <p:spTgt spid="8"/>
                                        </p:tgtEl>
                                        <p:attrNameLst>
                                          <p:attrName>style.visibility</p:attrName>
                                        </p:attrNameLst>
                                      </p:cBhvr>
                                      <p:to>
                                        <p:strVal val="visible"/>
                                      </p:to>
                                    </p:set>
                                    <p:animEffect transition="in" filter="wipe(left)">
                                      <p:cBhvr>
                                        <p:cTn id="7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autoUpdateAnimBg="0"/>
      <p:bldP spid="6" grpId="0" animBg="1"/>
      <p:bldP spid="7" grpId="0" animBg="1"/>
      <p:bldP spid="8" grpId="0" animBg="1"/>
      <p:bldP spid="9" grpId="0" animBg="1" autoUpdateAnimBg="0"/>
      <p:bldP spid="10" grpId="0" autoUpdateAnimBg="0"/>
      <p:bldP spid="11" grpId="0" autoUpdateAnimBg="0"/>
      <p:bldP spid="12" grpId="0" autoUpdateAnimBg="0"/>
      <p:bldP spid="13" grpId="0" autoUpdateAnimBg="0"/>
      <p:bldP spid="14" grpId="0" autoUpdateAnimBg="0"/>
      <p:bldP spid="15" grpId="0" autoUpdateAnimBg="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表格 2"/>
          <p:cNvGraphicFramePr>
            <a:graphicFrameLocks noGrp="1"/>
          </p:cNvGraphicFramePr>
          <p:nvPr/>
        </p:nvGraphicFramePr>
        <p:xfrm>
          <a:off x="1057821" y="2312854"/>
          <a:ext cx="9937104" cy="3276386"/>
        </p:xfrm>
        <a:graphic>
          <a:graphicData uri="http://schemas.openxmlformats.org/drawingml/2006/table">
            <a:tbl>
              <a:tblPr firstRow="1" firstCol="1" bandRow="1">
                <a:effectLst>
                  <a:outerShdw blurRad="50800" dist="38100" dir="5400000" algn="t" rotWithShape="0">
                    <a:prstClr val="black">
                      <a:alpha val="40000"/>
                    </a:prstClr>
                  </a:outerShdw>
                </a:effectLst>
                <a:tableStyleId>{5C22544A-7EE6-4342-B048-85BDC9FD1C3A}</a:tableStyleId>
              </a:tblPr>
              <a:tblGrid>
                <a:gridCol w="1657268"/>
                <a:gridCol w="3239276"/>
                <a:gridCol w="5040560"/>
              </a:tblGrid>
              <a:tr h="489696">
                <a:tc>
                  <a:txBody>
                    <a:bodyPr/>
                    <a:lstStyle/>
                    <a:p>
                      <a:pPr marL="64135" algn="ctr" eaLnBrk="0">
                        <a:lnSpc>
                          <a:spcPct val="100000"/>
                        </a:lnSpc>
                        <a:spcBef>
                          <a:spcPts val="275"/>
                        </a:spcBef>
                        <a:spcAft>
                          <a:spcPts val="0"/>
                        </a:spcAft>
                      </a:pPr>
                      <a:r>
                        <a:rPr lang="zh-CN" sz="2400" spc="-10" dirty="0">
                          <a:solidFill>
                            <a:srgbClr val="F8F8F8"/>
                          </a:solidFill>
                          <a:effectLst/>
                          <a:latin typeface="黑体" panose="02010609060101010101" pitchFamily="49" charset="-122"/>
                          <a:ea typeface="黑体" panose="02010609060101010101" pitchFamily="49" charset="-122"/>
                        </a:rPr>
                        <a:t>项目</a:t>
                      </a:r>
                      <a:endParaRPr lang="zh-CN" sz="2400" dirty="0">
                        <a:solidFill>
                          <a:srgbClr val="F8F8F8"/>
                        </a:solidFill>
                        <a:effectLst/>
                        <a:latin typeface="黑体" panose="02010609060101010101" pitchFamily="49" charset="-122"/>
                        <a:ea typeface="黑体" panose="02010609060101010101" pitchFamily="49" charset="-122"/>
                      </a:endParaRPr>
                    </a:p>
                  </a:txBody>
                  <a:tcPr marL="0" marR="0" marT="0" marB="0" anchor="ctr">
                    <a:lnL w="9525" cap="flat" cmpd="sng" algn="ctr">
                      <a:solidFill>
                        <a:srgbClr val="F8F8F8"/>
                      </a:solidFill>
                      <a:prstDash val="solid"/>
                      <a:round/>
                      <a:headEnd type="none" w="med" len="med"/>
                      <a:tailEnd type="none" w="med" len="med"/>
                    </a:lnL>
                    <a:lnR w="6350" cap="flat" cmpd="sng" algn="ctr">
                      <a:solidFill>
                        <a:srgbClr val="F8F8F8"/>
                      </a:solidFill>
                      <a:prstDash val="solid"/>
                      <a:round/>
                      <a:headEnd type="none" w="med" len="med"/>
                      <a:tailEnd type="none" w="med" len="med"/>
                    </a:lnR>
                    <a:lnT w="9525" cap="flat" cmpd="sng" algn="ctr">
                      <a:solidFill>
                        <a:srgbClr val="F8F8F8"/>
                      </a:solidFill>
                      <a:prstDash val="solid"/>
                      <a:round/>
                      <a:headEnd type="none" w="med" len="med"/>
                      <a:tailEnd type="none" w="med" len="med"/>
                    </a:lnT>
                    <a:lnB w="9525" cap="flat" cmpd="sng" algn="ctr">
                      <a:solidFill>
                        <a:srgbClr val="F8F8F8"/>
                      </a:solidFill>
                      <a:prstDash val="solid"/>
                      <a:round/>
                      <a:headEnd type="none" w="med" len="med"/>
                      <a:tailEnd type="none" w="med" len="med"/>
                    </a:lnB>
                    <a:solidFill>
                      <a:srgbClr val="21A3D0"/>
                    </a:solidFill>
                  </a:tcPr>
                </a:tc>
                <a:tc>
                  <a:txBody>
                    <a:bodyPr/>
                    <a:lstStyle/>
                    <a:p>
                      <a:pPr marL="266065" algn="ctr" eaLnBrk="0">
                        <a:lnSpc>
                          <a:spcPct val="76000"/>
                        </a:lnSpc>
                        <a:spcBef>
                          <a:spcPts val="465"/>
                        </a:spcBef>
                        <a:spcAft>
                          <a:spcPts val="0"/>
                        </a:spcAft>
                      </a:pPr>
                      <a:r>
                        <a:rPr lang="en-US" sz="2400" dirty="0">
                          <a:solidFill>
                            <a:srgbClr val="F8F8F8"/>
                          </a:solidFill>
                          <a:effectLst/>
                          <a:latin typeface="Arial" panose="020B0604020202020204" pitchFamily="34" charset="0"/>
                          <a:ea typeface="黑体" panose="02010609060101010101" pitchFamily="49" charset="-122"/>
                          <a:cs typeface="Arial" panose="020B0604020202020204" pitchFamily="34" charset="0"/>
                        </a:rPr>
                        <a:t>VR</a:t>
                      </a:r>
                      <a:endParaRPr lang="zh-CN" sz="2400" dirty="0">
                        <a:solidFill>
                          <a:srgbClr val="F8F8F8"/>
                        </a:solidFill>
                        <a:effectLst/>
                        <a:latin typeface="Arial" panose="020B0604020202020204" pitchFamily="34" charset="0"/>
                        <a:ea typeface="黑体" panose="02010609060101010101" pitchFamily="49" charset="-122"/>
                        <a:cs typeface="Arial" panose="020B0604020202020204" pitchFamily="34" charset="0"/>
                      </a:endParaRPr>
                    </a:p>
                  </a:txBody>
                  <a:tcPr marL="0" marR="0" marT="0" marB="0" anchor="ctr">
                    <a:lnL w="6350" cap="flat" cmpd="sng" algn="ctr">
                      <a:solidFill>
                        <a:srgbClr val="F8F8F8"/>
                      </a:solidFill>
                      <a:prstDash val="solid"/>
                      <a:round/>
                      <a:headEnd type="none" w="med" len="med"/>
                      <a:tailEnd type="none" w="med" len="med"/>
                    </a:lnL>
                    <a:lnR w="6350" cap="flat" cmpd="sng" algn="ctr">
                      <a:solidFill>
                        <a:srgbClr val="F8F8F8"/>
                      </a:solidFill>
                      <a:prstDash val="solid"/>
                      <a:round/>
                      <a:headEnd type="none" w="med" len="med"/>
                      <a:tailEnd type="none" w="med" len="med"/>
                    </a:lnR>
                    <a:lnT w="9525" cap="flat" cmpd="sng" algn="ctr">
                      <a:solidFill>
                        <a:srgbClr val="F8F8F8"/>
                      </a:solidFill>
                      <a:prstDash val="solid"/>
                      <a:round/>
                      <a:headEnd type="none" w="med" len="med"/>
                      <a:tailEnd type="none" w="med" len="med"/>
                    </a:lnT>
                    <a:lnB w="9525" cap="flat" cmpd="sng" algn="ctr">
                      <a:solidFill>
                        <a:srgbClr val="F8F8F8"/>
                      </a:solidFill>
                      <a:prstDash val="solid"/>
                      <a:round/>
                      <a:headEnd type="none" w="med" len="med"/>
                      <a:tailEnd type="none" w="med" len="med"/>
                    </a:lnB>
                    <a:solidFill>
                      <a:srgbClr val="21A3D0"/>
                    </a:solidFill>
                  </a:tcPr>
                </a:tc>
                <a:tc>
                  <a:txBody>
                    <a:bodyPr/>
                    <a:lstStyle/>
                    <a:p>
                      <a:pPr marL="391160" algn="ctr" eaLnBrk="0">
                        <a:lnSpc>
                          <a:spcPct val="77000"/>
                        </a:lnSpc>
                        <a:spcBef>
                          <a:spcPts val="455"/>
                        </a:spcBef>
                        <a:spcAft>
                          <a:spcPts val="0"/>
                        </a:spcAft>
                      </a:pPr>
                      <a:r>
                        <a:rPr lang="en-US" sz="2400" dirty="0">
                          <a:solidFill>
                            <a:srgbClr val="F8F8F8"/>
                          </a:solidFill>
                          <a:effectLst/>
                          <a:latin typeface="Arial" panose="020B0604020202020204" pitchFamily="34" charset="0"/>
                          <a:ea typeface="黑体" panose="02010609060101010101" pitchFamily="49" charset="-122"/>
                          <a:cs typeface="Arial" panose="020B0604020202020204" pitchFamily="34" charset="0"/>
                        </a:rPr>
                        <a:t>AR</a:t>
                      </a:r>
                      <a:endParaRPr lang="zh-CN" sz="2400" dirty="0">
                        <a:solidFill>
                          <a:srgbClr val="F8F8F8"/>
                        </a:solidFill>
                        <a:effectLst/>
                        <a:latin typeface="Arial" panose="020B0604020202020204" pitchFamily="34" charset="0"/>
                        <a:ea typeface="黑体" panose="02010609060101010101" pitchFamily="49" charset="-122"/>
                        <a:cs typeface="Arial" panose="020B0604020202020204" pitchFamily="34" charset="0"/>
                      </a:endParaRPr>
                    </a:p>
                  </a:txBody>
                  <a:tcPr marL="0" marR="0" marT="0" marB="0" anchor="ctr">
                    <a:lnL w="6350" cap="flat" cmpd="sng" algn="ctr">
                      <a:solidFill>
                        <a:srgbClr val="F8F8F8"/>
                      </a:solidFill>
                      <a:prstDash val="solid"/>
                      <a:round/>
                      <a:headEnd type="none" w="med" len="med"/>
                      <a:tailEnd type="none" w="med" len="med"/>
                    </a:lnL>
                    <a:lnR w="9525" cap="flat" cmpd="sng" algn="ctr">
                      <a:solidFill>
                        <a:srgbClr val="F8F8F8"/>
                      </a:solidFill>
                      <a:prstDash val="solid"/>
                      <a:round/>
                      <a:headEnd type="none" w="med" len="med"/>
                      <a:tailEnd type="none" w="med" len="med"/>
                    </a:lnR>
                    <a:lnT w="9525" cap="flat" cmpd="sng" algn="ctr">
                      <a:solidFill>
                        <a:srgbClr val="F8F8F8"/>
                      </a:solidFill>
                      <a:prstDash val="solid"/>
                      <a:round/>
                      <a:headEnd type="none" w="med" len="med"/>
                      <a:tailEnd type="none" w="med" len="med"/>
                    </a:lnT>
                    <a:lnB w="9525" cap="flat" cmpd="sng" algn="ctr">
                      <a:solidFill>
                        <a:srgbClr val="F8F8F8"/>
                      </a:solidFill>
                      <a:prstDash val="solid"/>
                      <a:round/>
                      <a:headEnd type="none" w="med" len="med"/>
                      <a:tailEnd type="none" w="med" len="med"/>
                    </a:lnB>
                    <a:solidFill>
                      <a:srgbClr val="21A3D0"/>
                    </a:solidFill>
                  </a:tcPr>
                </a:tc>
              </a:tr>
              <a:tr h="928310">
                <a:tc>
                  <a:txBody>
                    <a:bodyPr/>
                    <a:lstStyle/>
                    <a:p>
                      <a:pPr marL="62230" marR="56515" indent="2540" algn="ctr" eaLnBrk="0">
                        <a:lnSpc>
                          <a:spcPct val="86000"/>
                        </a:lnSpc>
                        <a:spcBef>
                          <a:spcPts val="255"/>
                        </a:spcBef>
                        <a:spcAft>
                          <a:spcPts val="0"/>
                        </a:spcAft>
                      </a:pPr>
                      <a:r>
                        <a:rPr lang="zh-CN" sz="2400" spc="-25" dirty="0">
                          <a:solidFill>
                            <a:schemeClr val="accent2"/>
                          </a:solidFill>
                          <a:effectLst/>
                          <a:latin typeface="黑体" panose="02010609060101010101" pitchFamily="49" charset="-122"/>
                          <a:ea typeface="黑体" panose="02010609060101010101" pitchFamily="49" charset="-122"/>
                        </a:rPr>
                        <a:t>组</a:t>
                      </a:r>
                      <a:r>
                        <a:rPr lang="zh-CN" sz="2400" spc="-20" dirty="0">
                          <a:solidFill>
                            <a:schemeClr val="accent2"/>
                          </a:solidFill>
                          <a:effectLst/>
                          <a:latin typeface="黑体" panose="02010609060101010101" pitchFamily="49" charset="-122"/>
                          <a:ea typeface="黑体" panose="02010609060101010101" pitchFamily="49" charset="-122"/>
                        </a:rPr>
                        <a:t>成</a:t>
                      </a:r>
                      <a:endParaRPr lang="en-US" altLang="zh-CN" sz="2400" dirty="0">
                        <a:solidFill>
                          <a:schemeClr val="accent2"/>
                        </a:solidFill>
                        <a:effectLst/>
                        <a:latin typeface="黑体" panose="02010609060101010101" pitchFamily="49" charset="-122"/>
                        <a:ea typeface="黑体" panose="02010609060101010101" pitchFamily="49" charset="-122"/>
                      </a:endParaRPr>
                    </a:p>
                    <a:p>
                      <a:pPr marL="62230" marR="56515" indent="2540" algn="ctr" eaLnBrk="0">
                        <a:lnSpc>
                          <a:spcPct val="86000"/>
                        </a:lnSpc>
                        <a:spcBef>
                          <a:spcPts val="255"/>
                        </a:spcBef>
                        <a:spcAft>
                          <a:spcPts val="0"/>
                        </a:spcAft>
                      </a:pPr>
                      <a:r>
                        <a:rPr lang="zh-CN" sz="2400" spc="-10" dirty="0">
                          <a:solidFill>
                            <a:schemeClr val="accent2"/>
                          </a:solidFill>
                          <a:effectLst/>
                          <a:latin typeface="黑体" panose="02010609060101010101" pitchFamily="49" charset="-122"/>
                          <a:ea typeface="黑体" panose="02010609060101010101" pitchFamily="49" charset="-122"/>
                        </a:rPr>
                        <a:t>方式</a:t>
                      </a:r>
                      <a:endParaRPr lang="zh-CN" sz="2400" dirty="0">
                        <a:solidFill>
                          <a:schemeClr val="accent2"/>
                        </a:solidFill>
                        <a:effectLst/>
                        <a:latin typeface="黑体" panose="02010609060101010101" pitchFamily="49" charset="-122"/>
                        <a:ea typeface="黑体" panose="02010609060101010101" pitchFamily="49" charset="-122"/>
                      </a:endParaRPr>
                    </a:p>
                  </a:txBody>
                  <a:tcPr marL="0" marR="0" marT="0" marB="0" anchor="ctr">
                    <a:lnL w="9525" cap="flat" cmpd="sng" algn="ctr">
                      <a:solidFill>
                        <a:srgbClr val="F8F8F8"/>
                      </a:solidFill>
                      <a:prstDash val="solid"/>
                      <a:round/>
                      <a:headEnd type="none" w="med" len="med"/>
                      <a:tailEnd type="none" w="med" len="med"/>
                    </a:lnL>
                    <a:lnR w="6350" cap="flat" cmpd="sng" algn="ctr">
                      <a:solidFill>
                        <a:srgbClr val="F8F8F8"/>
                      </a:solidFill>
                      <a:prstDash val="solid"/>
                      <a:round/>
                      <a:headEnd type="none" w="med" len="med"/>
                      <a:tailEnd type="none" w="med" len="med"/>
                    </a:lnR>
                    <a:lnT w="9525" cap="flat" cmpd="sng" algn="ctr">
                      <a:solidFill>
                        <a:srgbClr val="F8F8F8"/>
                      </a:solidFill>
                      <a:prstDash val="solid"/>
                      <a:round/>
                      <a:headEnd type="none" w="med" len="med"/>
                      <a:tailEnd type="none" w="med" len="med"/>
                    </a:lnT>
                    <a:lnB w="6350" cap="flat" cmpd="sng" algn="ctr">
                      <a:solidFill>
                        <a:srgbClr val="F8F8F8"/>
                      </a:solidFill>
                      <a:prstDash val="solid"/>
                      <a:round/>
                      <a:headEnd type="none" w="med" len="med"/>
                      <a:tailEnd type="none" w="med" len="med"/>
                    </a:lnB>
                    <a:solidFill>
                      <a:schemeClr val="accent3">
                        <a:lumMod val="60000"/>
                        <a:lumOff val="40000"/>
                      </a:schemeClr>
                    </a:solidFill>
                  </a:tcPr>
                </a:tc>
                <a:tc>
                  <a:txBody>
                    <a:bodyPr/>
                    <a:lstStyle/>
                    <a:p>
                      <a:pPr marL="34925" algn="ctr" eaLnBrk="0">
                        <a:lnSpc>
                          <a:spcPct val="82000"/>
                        </a:lnSpc>
                        <a:spcBef>
                          <a:spcPts val="905"/>
                        </a:spcBef>
                        <a:spcAft>
                          <a:spcPts val="0"/>
                        </a:spcAft>
                      </a:pPr>
                      <a:r>
                        <a:rPr lang="zh-CN" sz="2400" spc="-5" dirty="0">
                          <a:solidFill>
                            <a:schemeClr val="accent2"/>
                          </a:solidFill>
                          <a:effectLst/>
                          <a:latin typeface="黑体" panose="02010609060101010101" pitchFamily="49" charset="-122"/>
                          <a:ea typeface="黑体" panose="02010609060101010101" pitchFamily="49" charset="-122"/>
                        </a:rPr>
                        <a:t>虚拟数</a:t>
                      </a:r>
                      <a:r>
                        <a:rPr lang="zh-CN" sz="2400" dirty="0">
                          <a:solidFill>
                            <a:schemeClr val="accent2"/>
                          </a:solidFill>
                          <a:effectLst/>
                          <a:latin typeface="黑体" panose="02010609060101010101" pitchFamily="49" charset="-122"/>
                          <a:ea typeface="黑体" panose="02010609060101010101" pitchFamily="49" charset="-122"/>
                        </a:rPr>
                        <a:t>字画面</a:t>
                      </a:r>
                      <a:endParaRPr lang="zh-CN" sz="2400" dirty="0">
                        <a:solidFill>
                          <a:schemeClr val="accent2"/>
                        </a:solidFill>
                        <a:effectLst/>
                        <a:latin typeface="黑体" panose="02010609060101010101" pitchFamily="49" charset="-122"/>
                        <a:ea typeface="黑体" panose="02010609060101010101" pitchFamily="49" charset="-122"/>
                      </a:endParaRPr>
                    </a:p>
                  </a:txBody>
                  <a:tcPr marL="0" marR="0" marT="0" marB="0" anchor="ctr">
                    <a:lnL w="6350" cap="flat" cmpd="sng" algn="ctr">
                      <a:solidFill>
                        <a:srgbClr val="F8F8F8"/>
                      </a:solidFill>
                      <a:prstDash val="solid"/>
                      <a:round/>
                      <a:headEnd type="none" w="med" len="med"/>
                      <a:tailEnd type="none" w="med" len="med"/>
                    </a:lnL>
                    <a:lnR w="6350" cap="flat" cmpd="sng" algn="ctr">
                      <a:solidFill>
                        <a:srgbClr val="F8F8F8"/>
                      </a:solidFill>
                      <a:prstDash val="solid"/>
                      <a:round/>
                      <a:headEnd type="none" w="med" len="med"/>
                      <a:tailEnd type="none" w="med" len="med"/>
                    </a:lnR>
                    <a:lnT w="9525" cap="flat" cmpd="sng" algn="ctr">
                      <a:solidFill>
                        <a:srgbClr val="F8F8F8"/>
                      </a:solidFill>
                      <a:prstDash val="solid"/>
                      <a:round/>
                      <a:headEnd type="none" w="med" len="med"/>
                      <a:tailEnd type="none" w="med" len="med"/>
                    </a:lnT>
                    <a:lnB w="6350" cap="flat" cmpd="sng" algn="ctr">
                      <a:solidFill>
                        <a:srgbClr val="F8F8F8"/>
                      </a:solidFill>
                      <a:prstDash val="solid"/>
                      <a:round/>
                      <a:headEnd type="none" w="med" len="med"/>
                      <a:tailEnd type="none" w="med" len="med"/>
                    </a:lnB>
                    <a:solidFill>
                      <a:schemeClr val="accent3">
                        <a:lumMod val="60000"/>
                        <a:lumOff val="40000"/>
                      </a:schemeClr>
                    </a:solidFill>
                  </a:tcPr>
                </a:tc>
                <a:tc>
                  <a:txBody>
                    <a:bodyPr/>
                    <a:lstStyle/>
                    <a:p>
                      <a:pPr marL="36830" marR="34925" indent="-1905" algn="ctr" eaLnBrk="0">
                        <a:lnSpc>
                          <a:spcPct val="90000"/>
                        </a:lnSpc>
                        <a:spcBef>
                          <a:spcPts val="140"/>
                        </a:spcBef>
                        <a:spcAft>
                          <a:spcPts val="0"/>
                        </a:spcAft>
                      </a:pPr>
                      <a:r>
                        <a:rPr lang="zh-CN" sz="2400" spc="50" dirty="0">
                          <a:solidFill>
                            <a:schemeClr val="accent2"/>
                          </a:solidFill>
                          <a:effectLst/>
                          <a:latin typeface="黑体" panose="02010609060101010101" pitchFamily="49" charset="-122"/>
                          <a:ea typeface="黑体" panose="02010609060101010101" pitchFamily="49" charset="-122"/>
                        </a:rPr>
                        <a:t>虚</a:t>
                      </a:r>
                      <a:r>
                        <a:rPr lang="zh-CN" sz="2400" spc="35" dirty="0">
                          <a:solidFill>
                            <a:schemeClr val="accent2"/>
                          </a:solidFill>
                          <a:effectLst/>
                          <a:latin typeface="黑体" panose="02010609060101010101" pitchFamily="49" charset="-122"/>
                          <a:ea typeface="黑体" panose="02010609060101010101" pitchFamily="49" charset="-122"/>
                        </a:rPr>
                        <a:t>拟</a:t>
                      </a:r>
                      <a:r>
                        <a:rPr lang="zh-CN" sz="2400" spc="25">
                          <a:solidFill>
                            <a:schemeClr val="accent2"/>
                          </a:solidFill>
                          <a:effectLst/>
                          <a:latin typeface="黑体" panose="02010609060101010101" pitchFamily="49" charset="-122"/>
                          <a:ea typeface="黑体" panose="02010609060101010101" pitchFamily="49" charset="-122"/>
                        </a:rPr>
                        <a:t>数字画面</a:t>
                      </a:r>
                      <a:r>
                        <a:rPr lang="en-US" sz="2400" spc="25">
                          <a:solidFill>
                            <a:schemeClr val="accent2"/>
                          </a:solidFill>
                          <a:effectLst/>
                          <a:latin typeface="黑体" panose="02010609060101010101" pitchFamily="49" charset="-122"/>
                          <a:ea typeface="黑体" panose="02010609060101010101" pitchFamily="49" charset="-122"/>
                        </a:rPr>
                        <a:t>+</a:t>
                      </a:r>
                      <a:r>
                        <a:rPr lang="zh-CN" sz="2400" spc="25">
                          <a:solidFill>
                            <a:schemeClr val="accent2"/>
                          </a:solidFill>
                          <a:effectLst/>
                          <a:latin typeface="黑体" panose="02010609060101010101" pitchFamily="49" charset="-122"/>
                          <a:ea typeface="黑体" panose="02010609060101010101" pitchFamily="49" charset="-122"/>
                        </a:rPr>
                        <a:t>数</a:t>
                      </a:r>
                      <a:r>
                        <a:rPr lang="zh-CN" sz="2400" spc="-10">
                          <a:solidFill>
                            <a:schemeClr val="accent2"/>
                          </a:solidFill>
                          <a:effectLst/>
                          <a:latin typeface="黑体" panose="02010609060101010101" pitchFamily="49" charset="-122"/>
                          <a:ea typeface="黑体" panose="02010609060101010101" pitchFamily="49" charset="-122"/>
                        </a:rPr>
                        <a:t>字</a:t>
                      </a:r>
                      <a:r>
                        <a:rPr lang="zh-CN" sz="2400" spc="-5">
                          <a:solidFill>
                            <a:schemeClr val="accent2"/>
                          </a:solidFill>
                          <a:effectLst/>
                          <a:latin typeface="黑体" panose="02010609060101010101" pitchFamily="49" charset="-122"/>
                          <a:ea typeface="黑体" panose="02010609060101010101" pitchFamily="49" charset="-122"/>
                        </a:rPr>
                        <a:t>化</a:t>
                      </a:r>
                      <a:r>
                        <a:rPr lang="zh-CN" sz="2400" spc="-5" dirty="0">
                          <a:solidFill>
                            <a:schemeClr val="accent2"/>
                          </a:solidFill>
                          <a:effectLst/>
                          <a:latin typeface="黑体" panose="02010609060101010101" pitchFamily="49" charset="-122"/>
                          <a:ea typeface="黑体" panose="02010609060101010101" pitchFamily="49" charset="-122"/>
                        </a:rPr>
                        <a:t>现实</a:t>
                      </a:r>
                      <a:endParaRPr lang="zh-CN" sz="2400" dirty="0">
                        <a:solidFill>
                          <a:schemeClr val="accent2"/>
                        </a:solidFill>
                        <a:effectLst/>
                        <a:latin typeface="黑体" panose="02010609060101010101" pitchFamily="49" charset="-122"/>
                        <a:ea typeface="黑体" panose="02010609060101010101" pitchFamily="49" charset="-122"/>
                      </a:endParaRPr>
                    </a:p>
                  </a:txBody>
                  <a:tcPr marL="0" marR="0" marT="0" marB="0" anchor="ctr">
                    <a:lnL w="6350" cap="flat" cmpd="sng" algn="ctr">
                      <a:solidFill>
                        <a:srgbClr val="F8F8F8"/>
                      </a:solidFill>
                      <a:prstDash val="solid"/>
                      <a:round/>
                      <a:headEnd type="none" w="med" len="med"/>
                      <a:tailEnd type="none" w="med" len="med"/>
                    </a:lnL>
                    <a:lnR w="9525" cap="flat" cmpd="sng" algn="ctr">
                      <a:solidFill>
                        <a:srgbClr val="F8F8F8"/>
                      </a:solidFill>
                      <a:prstDash val="solid"/>
                      <a:round/>
                      <a:headEnd type="none" w="med" len="med"/>
                      <a:tailEnd type="none" w="med" len="med"/>
                    </a:lnR>
                    <a:lnT w="9525" cap="flat" cmpd="sng" algn="ctr">
                      <a:solidFill>
                        <a:srgbClr val="F8F8F8"/>
                      </a:solidFill>
                      <a:prstDash val="solid"/>
                      <a:round/>
                      <a:headEnd type="none" w="med" len="med"/>
                      <a:tailEnd type="none" w="med" len="med"/>
                    </a:lnT>
                    <a:lnB w="6350" cap="flat" cmpd="sng" algn="ctr">
                      <a:solidFill>
                        <a:srgbClr val="F8F8F8"/>
                      </a:solidFill>
                      <a:prstDash val="solid"/>
                      <a:round/>
                      <a:headEnd type="none" w="med" len="med"/>
                      <a:tailEnd type="none" w="med" len="med"/>
                    </a:lnB>
                    <a:solidFill>
                      <a:schemeClr val="accent3">
                        <a:lumMod val="60000"/>
                        <a:lumOff val="40000"/>
                      </a:schemeClr>
                    </a:solidFill>
                  </a:tcPr>
                </a:tc>
              </a:tr>
              <a:tr h="1858380">
                <a:tc>
                  <a:txBody>
                    <a:bodyPr/>
                    <a:lstStyle/>
                    <a:p>
                      <a:pPr algn="ctr" eaLnBrk="0">
                        <a:lnSpc>
                          <a:spcPct val="100000"/>
                        </a:lnSpc>
                      </a:pPr>
                      <a:r>
                        <a:rPr lang="en-US" sz="2400" dirty="0">
                          <a:solidFill>
                            <a:schemeClr val="accent2"/>
                          </a:solidFill>
                          <a:effectLst/>
                          <a:latin typeface="黑体" panose="02010609060101010101" pitchFamily="49" charset="-122"/>
                          <a:ea typeface="黑体" panose="02010609060101010101" pitchFamily="49" charset="-122"/>
                        </a:rPr>
                        <a:t> </a:t>
                      </a:r>
                      <a:endParaRPr lang="zh-CN" sz="2400" dirty="0">
                        <a:solidFill>
                          <a:schemeClr val="accent2"/>
                        </a:solidFill>
                        <a:effectLst/>
                        <a:latin typeface="黑体" panose="02010609060101010101" pitchFamily="49" charset="-122"/>
                        <a:ea typeface="黑体" panose="02010609060101010101" pitchFamily="49" charset="-122"/>
                      </a:endParaRPr>
                    </a:p>
                    <a:p>
                      <a:pPr marL="62230" marR="56515" indent="635" algn="ctr" eaLnBrk="0">
                        <a:lnSpc>
                          <a:spcPct val="102000"/>
                        </a:lnSpc>
                        <a:spcBef>
                          <a:spcPts val="345"/>
                        </a:spcBef>
                        <a:spcAft>
                          <a:spcPts val="0"/>
                        </a:spcAft>
                      </a:pPr>
                      <a:r>
                        <a:rPr lang="zh-CN" sz="2400" spc="-15">
                          <a:solidFill>
                            <a:schemeClr val="accent2"/>
                          </a:solidFill>
                          <a:effectLst/>
                          <a:latin typeface="黑体" panose="02010609060101010101" pitchFamily="49" charset="-122"/>
                          <a:ea typeface="黑体" panose="02010609060101010101" pitchFamily="49" charset="-122"/>
                        </a:rPr>
                        <a:t>零</a:t>
                      </a:r>
                      <a:r>
                        <a:rPr lang="zh-CN" sz="2400" spc="-10">
                          <a:solidFill>
                            <a:schemeClr val="accent2"/>
                          </a:solidFill>
                          <a:effectLst/>
                          <a:latin typeface="黑体" panose="02010609060101010101" pitchFamily="49" charset="-122"/>
                          <a:ea typeface="黑体" panose="02010609060101010101" pitchFamily="49" charset="-122"/>
                        </a:rPr>
                        <a:t>售</a:t>
                      </a:r>
                      <a:endParaRPr lang="en-US" altLang="zh-CN" sz="2400" spc="-10">
                        <a:solidFill>
                          <a:schemeClr val="accent2"/>
                        </a:solidFill>
                        <a:effectLst/>
                        <a:latin typeface="黑体" panose="02010609060101010101" pitchFamily="49" charset="-122"/>
                        <a:ea typeface="黑体" panose="02010609060101010101" pitchFamily="49" charset="-122"/>
                      </a:endParaRPr>
                    </a:p>
                    <a:p>
                      <a:pPr marL="62230" marR="56515" indent="635" algn="ctr" eaLnBrk="0">
                        <a:lnSpc>
                          <a:spcPct val="102000"/>
                        </a:lnSpc>
                        <a:spcBef>
                          <a:spcPts val="345"/>
                        </a:spcBef>
                        <a:spcAft>
                          <a:spcPts val="0"/>
                        </a:spcAft>
                      </a:pPr>
                      <a:r>
                        <a:rPr lang="zh-CN" sz="2400" spc="-10">
                          <a:solidFill>
                            <a:schemeClr val="accent2"/>
                          </a:solidFill>
                          <a:effectLst/>
                          <a:latin typeface="黑体" panose="02010609060101010101" pitchFamily="49" charset="-122"/>
                          <a:ea typeface="黑体" panose="02010609060101010101" pitchFamily="49" charset="-122"/>
                        </a:rPr>
                        <a:t>应用</a:t>
                      </a:r>
                      <a:endParaRPr lang="zh-CN" sz="2400" dirty="0">
                        <a:solidFill>
                          <a:schemeClr val="accent2"/>
                        </a:solidFill>
                        <a:effectLst/>
                        <a:latin typeface="黑体" panose="02010609060101010101" pitchFamily="49" charset="-122"/>
                        <a:ea typeface="黑体" panose="02010609060101010101" pitchFamily="49" charset="-122"/>
                      </a:endParaRPr>
                    </a:p>
                  </a:txBody>
                  <a:tcPr marL="0" marR="0" marT="0" marB="0" anchor="ctr">
                    <a:lnL w="9525" cap="flat" cmpd="sng" algn="ctr">
                      <a:solidFill>
                        <a:srgbClr val="F8F8F8"/>
                      </a:solidFill>
                      <a:prstDash val="solid"/>
                      <a:round/>
                      <a:headEnd type="none" w="med" len="med"/>
                      <a:tailEnd type="none" w="med" len="med"/>
                    </a:lnL>
                    <a:lnR w="6350" cap="flat" cmpd="sng" algn="ctr">
                      <a:solidFill>
                        <a:srgbClr val="F8F8F8"/>
                      </a:solidFill>
                      <a:prstDash val="solid"/>
                      <a:round/>
                      <a:headEnd type="none" w="med" len="med"/>
                      <a:tailEnd type="none" w="med" len="med"/>
                    </a:lnR>
                    <a:lnT w="6350" cap="flat" cmpd="sng" algn="ctr">
                      <a:solidFill>
                        <a:srgbClr val="F8F8F8"/>
                      </a:solidFill>
                      <a:prstDash val="solid"/>
                      <a:round/>
                      <a:headEnd type="none" w="med" len="med"/>
                      <a:tailEnd type="none" w="med" len="med"/>
                    </a:lnT>
                    <a:lnB w="9525" cap="flat" cmpd="sng" algn="ctr">
                      <a:solidFill>
                        <a:srgbClr val="F8F8F8"/>
                      </a:solidFill>
                      <a:prstDash val="solid"/>
                      <a:round/>
                      <a:headEnd type="none" w="med" len="med"/>
                      <a:tailEnd type="none" w="med" len="med"/>
                    </a:lnB>
                    <a:solidFill>
                      <a:schemeClr val="accent3">
                        <a:lumMod val="20000"/>
                        <a:lumOff val="80000"/>
                      </a:schemeClr>
                    </a:solidFill>
                  </a:tcPr>
                </a:tc>
                <a:tc>
                  <a:txBody>
                    <a:bodyPr/>
                    <a:lstStyle/>
                    <a:p>
                      <a:pPr marL="34290" marR="32385" algn="ctr" eaLnBrk="0">
                        <a:spcBef>
                          <a:spcPts val="915"/>
                        </a:spcBef>
                        <a:spcAft>
                          <a:spcPts val="0"/>
                        </a:spcAft>
                      </a:pPr>
                      <a:r>
                        <a:rPr lang="zh-CN" sz="2400" spc="-65" dirty="0">
                          <a:solidFill>
                            <a:schemeClr val="accent2"/>
                          </a:solidFill>
                          <a:effectLst/>
                          <a:latin typeface="黑体" panose="02010609060101010101" pitchFamily="49" charset="-122"/>
                          <a:ea typeface="黑体" panose="02010609060101010101" pitchFamily="49" charset="-122"/>
                        </a:rPr>
                        <a:t>购</a:t>
                      </a:r>
                      <a:r>
                        <a:rPr lang="zh-CN" sz="2400" spc="-35" dirty="0">
                          <a:solidFill>
                            <a:schemeClr val="accent2"/>
                          </a:solidFill>
                          <a:effectLst/>
                          <a:latin typeface="黑体" panose="02010609060101010101" pitchFamily="49" charset="-122"/>
                          <a:ea typeface="黑体" panose="02010609060101010101" pitchFamily="49" charset="-122"/>
                        </a:rPr>
                        <a:t>物、汽车</a:t>
                      </a:r>
                      <a:r>
                        <a:rPr lang="zh-CN" sz="2400" spc="-70" dirty="0">
                          <a:solidFill>
                            <a:schemeClr val="accent2"/>
                          </a:solidFill>
                          <a:effectLst/>
                          <a:latin typeface="黑体" panose="02010609060101010101" pitchFamily="49" charset="-122"/>
                          <a:ea typeface="黑体" panose="02010609060101010101" pitchFamily="49" charset="-122"/>
                        </a:rPr>
                        <a:t>试</a:t>
                      </a:r>
                      <a:r>
                        <a:rPr lang="zh-CN" sz="2400" spc="-35" dirty="0">
                          <a:solidFill>
                            <a:schemeClr val="accent2"/>
                          </a:solidFill>
                          <a:effectLst/>
                          <a:latin typeface="黑体" panose="02010609060101010101" pitchFamily="49" charset="-122"/>
                          <a:ea typeface="黑体" panose="02010609060101010101" pitchFamily="49" charset="-122"/>
                        </a:rPr>
                        <a:t>驾、旅行</a:t>
                      </a:r>
                      <a:r>
                        <a:rPr lang="zh-CN" sz="2400" dirty="0">
                          <a:solidFill>
                            <a:schemeClr val="accent2"/>
                          </a:solidFill>
                          <a:effectLst/>
                          <a:latin typeface="黑体" panose="02010609060101010101" pitchFamily="49" charset="-122"/>
                          <a:ea typeface="黑体" panose="02010609060101010101" pitchFamily="49" charset="-122"/>
                        </a:rPr>
                        <a:t>体验等</a:t>
                      </a:r>
                      <a:endParaRPr lang="zh-CN" sz="2400" dirty="0">
                        <a:solidFill>
                          <a:schemeClr val="accent2"/>
                        </a:solidFill>
                        <a:effectLst/>
                        <a:latin typeface="黑体" panose="02010609060101010101" pitchFamily="49" charset="-122"/>
                        <a:ea typeface="黑体" panose="02010609060101010101" pitchFamily="49" charset="-122"/>
                      </a:endParaRPr>
                    </a:p>
                  </a:txBody>
                  <a:tcPr marL="0" marR="0" marT="0" marB="0" anchor="ctr">
                    <a:lnL w="6350" cap="flat" cmpd="sng" algn="ctr">
                      <a:solidFill>
                        <a:srgbClr val="F8F8F8"/>
                      </a:solidFill>
                      <a:prstDash val="solid"/>
                      <a:round/>
                      <a:headEnd type="none" w="med" len="med"/>
                      <a:tailEnd type="none" w="med" len="med"/>
                    </a:lnL>
                    <a:lnR w="6350" cap="flat" cmpd="sng" algn="ctr">
                      <a:solidFill>
                        <a:srgbClr val="F8F8F8"/>
                      </a:solidFill>
                      <a:prstDash val="solid"/>
                      <a:round/>
                      <a:headEnd type="none" w="med" len="med"/>
                      <a:tailEnd type="none" w="med" len="med"/>
                    </a:lnR>
                    <a:lnT w="6350" cap="flat" cmpd="sng" algn="ctr">
                      <a:solidFill>
                        <a:srgbClr val="F8F8F8"/>
                      </a:solidFill>
                      <a:prstDash val="solid"/>
                      <a:round/>
                      <a:headEnd type="none" w="med" len="med"/>
                      <a:tailEnd type="none" w="med" len="med"/>
                    </a:lnT>
                    <a:lnB w="9525" cap="flat" cmpd="sng" algn="ctr">
                      <a:solidFill>
                        <a:srgbClr val="F8F8F8"/>
                      </a:solidFill>
                      <a:prstDash val="solid"/>
                      <a:round/>
                      <a:headEnd type="none" w="med" len="med"/>
                      <a:tailEnd type="none" w="med" len="med"/>
                    </a:lnB>
                    <a:solidFill>
                      <a:schemeClr val="accent3">
                        <a:lumMod val="20000"/>
                        <a:lumOff val="80000"/>
                      </a:schemeClr>
                    </a:solidFill>
                  </a:tcPr>
                </a:tc>
                <a:tc>
                  <a:txBody>
                    <a:bodyPr/>
                    <a:lstStyle/>
                    <a:p>
                      <a:pPr marL="33655" marR="37465" indent="635" algn="ctr" eaLnBrk="0">
                        <a:lnSpc>
                          <a:spcPct val="91000"/>
                        </a:lnSpc>
                        <a:spcBef>
                          <a:spcPts val="260"/>
                        </a:spcBef>
                        <a:spcAft>
                          <a:spcPts val="0"/>
                        </a:spcAft>
                      </a:pPr>
                      <a:r>
                        <a:rPr lang="zh-CN" sz="2400" spc="50" dirty="0">
                          <a:solidFill>
                            <a:schemeClr val="accent2"/>
                          </a:solidFill>
                          <a:effectLst/>
                          <a:latin typeface="黑体" panose="02010609060101010101" pitchFamily="49" charset="-122"/>
                          <a:ea typeface="黑体" panose="02010609060101010101" pitchFamily="49" charset="-122"/>
                        </a:rPr>
                        <a:t>京</a:t>
                      </a:r>
                      <a:r>
                        <a:rPr lang="zh-CN" sz="2400" spc="35" dirty="0">
                          <a:solidFill>
                            <a:schemeClr val="accent2"/>
                          </a:solidFill>
                          <a:effectLst/>
                          <a:latin typeface="黑体" panose="02010609060101010101" pitchFamily="49" charset="-122"/>
                          <a:ea typeface="黑体" panose="02010609060101010101" pitchFamily="49" charset="-122"/>
                        </a:rPr>
                        <a:t>东、百事可乐、</a:t>
                      </a:r>
                      <a:r>
                        <a:rPr lang="zh-CN" sz="2400" spc="-40" dirty="0">
                          <a:solidFill>
                            <a:schemeClr val="accent2"/>
                          </a:solidFill>
                          <a:effectLst/>
                          <a:latin typeface="黑体" panose="02010609060101010101" pitchFamily="49" charset="-122"/>
                          <a:ea typeface="黑体" panose="02010609060101010101" pitchFamily="49" charset="-122"/>
                        </a:rPr>
                        <a:t>宜</a:t>
                      </a:r>
                      <a:r>
                        <a:rPr lang="zh-CN" sz="2400" spc="-35" dirty="0">
                          <a:solidFill>
                            <a:schemeClr val="accent2"/>
                          </a:solidFill>
                          <a:effectLst/>
                          <a:latin typeface="黑体" panose="02010609060101010101" pitchFamily="49" charset="-122"/>
                          <a:ea typeface="黑体" panose="02010609060101010101" pitchFamily="49" charset="-122"/>
                        </a:rPr>
                        <a:t>家、资生堂、</a:t>
                      </a:r>
                      <a:r>
                        <a:rPr lang="zh-CN" sz="2400" dirty="0">
                          <a:solidFill>
                            <a:schemeClr val="accent2"/>
                          </a:solidFill>
                          <a:effectLst/>
                          <a:latin typeface="黑体" panose="02010609060101010101" pitchFamily="49" charset="-122"/>
                          <a:ea typeface="黑体" panose="02010609060101010101" pitchFamily="49" charset="-122"/>
                        </a:rPr>
                        <a:t> </a:t>
                      </a:r>
                      <a:r>
                        <a:rPr lang="en-US" sz="2400" dirty="0">
                          <a:solidFill>
                            <a:schemeClr val="accent2"/>
                          </a:solidFill>
                          <a:effectLst/>
                          <a:latin typeface="黑体" panose="02010609060101010101" pitchFamily="49" charset="-122"/>
                          <a:ea typeface="黑体" panose="02010609060101010101" pitchFamily="49" charset="-122"/>
                        </a:rPr>
                        <a:t>TOPSHOP</a:t>
                      </a:r>
                      <a:r>
                        <a:rPr lang="zh-CN" altLang="en-US" sz="2400" spc="80" dirty="0">
                          <a:solidFill>
                            <a:schemeClr val="accent2"/>
                          </a:solidFill>
                          <a:effectLst/>
                          <a:latin typeface="黑体" panose="02010609060101010101" pitchFamily="49" charset="-122"/>
                          <a:ea typeface="黑体" panose="02010609060101010101" pitchFamily="49" charset="-122"/>
                        </a:rPr>
                        <a:t>、</a:t>
                      </a:r>
                      <a:r>
                        <a:rPr lang="zh-CN" sz="2400" spc="80" dirty="0">
                          <a:solidFill>
                            <a:schemeClr val="accent2"/>
                          </a:solidFill>
                          <a:effectLst/>
                          <a:latin typeface="黑体" panose="02010609060101010101" pitchFamily="49" charset="-122"/>
                          <a:ea typeface="黑体" panose="02010609060101010101" pitchFamily="49" charset="-122"/>
                        </a:rPr>
                        <a:t>实体</a:t>
                      </a:r>
                      <a:r>
                        <a:rPr lang="en-US" sz="2400" dirty="0">
                          <a:solidFill>
                            <a:schemeClr val="accent2"/>
                          </a:solidFill>
                          <a:effectLst/>
                          <a:latin typeface="黑体" panose="02010609060101010101" pitchFamily="49" charset="-122"/>
                          <a:ea typeface="黑体" panose="02010609060101010101" pitchFamily="49" charset="-122"/>
                        </a:rPr>
                        <a:t>AR</a:t>
                      </a:r>
                      <a:r>
                        <a:rPr lang="zh-CN" sz="2400" spc="-5" dirty="0">
                          <a:solidFill>
                            <a:schemeClr val="accent2"/>
                          </a:solidFill>
                          <a:effectLst/>
                          <a:latin typeface="黑体" panose="02010609060101010101" pitchFamily="49" charset="-122"/>
                          <a:ea typeface="黑体" panose="02010609060101010101" pitchFamily="49" charset="-122"/>
                        </a:rPr>
                        <a:t>游</a:t>
                      </a:r>
                      <a:r>
                        <a:rPr lang="zh-CN" sz="2400" dirty="0">
                          <a:solidFill>
                            <a:schemeClr val="accent2"/>
                          </a:solidFill>
                          <a:effectLst/>
                          <a:latin typeface="黑体" panose="02010609060101010101" pitchFamily="49" charset="-122"/>
                          <a:ea typeface="黑体" panose="02010609060101010101" pitchFamily="49" charset="-122"/>
                        </a:rPr>
                        <a:t>戏等</a:t>
                      </a:r>
                      <a:endParaRPr lang="zh-CN" sz="2400" dirty="0">
                        <a:solidFill>
                          <a:schemeClr val="accent2"/>
                        </a:solidFill>
                        <a:effectLst/>
                        <a:latin typeface="黑体" panose="02010609060101010101" pitchFamily="49" charset="-122"/>
                        <a:ea typeface="黑体" panose="02010609060101010101" pitchFamily="49" charset="-122"/>
                      </a:endParaRPr>
                    </a:p>
                  </a:txBody>
                  <a:tcPr marL="0" marR="0" marT="0" marB="0" anchor="ctr">
                    <a:lnL w="6350" cap="flat" cmpd="sng" algn="ctr">
                      <a:solidFill>
                        <a:srgbClr val="F8F8F8"/>
                      </a:solidFill>
                      <a:prstDash val="solid"/>
                      <a:round/>
                      <a:headEnd type="none" w="med" len="med"/>
                      <a:tailEnd type="none" w="med" len="med"/>
                    </a:lnL>
                    <a:lnR w="9525" cap="flat" cmpd="sng" algn="ctr">
                      <a:solidFill>
                        <a:srgbClr val="F8F8F8"/>
                      </a:solidFill>
                      <a:prstDash val="solid"/>
                      <a:round/>
                      <a:headEnd type="none" w="med" len="med"/>
                      <a:tailEnd type="none" w="med" len="med"/>
                    </a:lnR>
                    <a:lnT w="6350" cap="flat" cmpd="sng" algn="ctr">
                      <a:solidFill>
                        <a:srgbClr val="F8F8F8"/>
                      </a:solidFill>
                      <a:prstDash val="solid"/>
                      <a:round/>
                      <a:headEnd type="none" w="med" len="med"/>
                      <a:tailEnd type="none" w="med" len="med"/>
                    </a:lnT>
                    <a:lnB w="9525" cap="flat" cmpd="sng" algn="ctr">
                      <a:solidFill>
                        <a:srgbClr val="F8F8F8"/>
                      </a:solidFill>
                      <a:prstDash val="solid"/>
                      <a:round/>
                      <a:headEnd type="none" w="med" len="med"/>
                      <a:tailEnd type="none" w="med" len="med"/>
                    </a:lnB>
                    <a:solidFill>
                      <a:schemeClr val="accent3">
                        <a:lumMod val="20000"/>
                        <a:lumOff val="80000"/>
                      </a:schemeClr>
                    </a:solidFill>
                  </a:tcPr>
                </a:tc>
              </a:tr>
            </a:tbl>
          </a:graphicData>
        </a:graphic>
      </p:graphicFrame>
      <p:sp>
        <p:nvSpPr>
          <p:cNvPr id="4" name="Rectangle 1"/>
          <p:cNvSpPr>
            <a:spLocks noChangeArrowheads="1"/>
          </p:cNvSpPr>
          <p:nvPr/>
        </p:nvSpPr>
        <p:spPr bwMode="auto">
          <a:xfrm>
            <a:off x="3471828" y="1671190"/>
            <a:ext cx="5109091"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pPr>
            <a:r>
              <a:rPr kumimoji="0" lang="zh-CN" altLang="zh-CN" sz="2400" b="1" i="0" u="none" strike="noStrike" cap="none" normalizeH="0" baseline="0" dirty="0">
                <a:ln>
                  <a:noFill/>
                </a:ln>
                <a:solidFill>
                  <a:schemeClr val="accent2"/>
                </a:solidFill>
                <a:effectLst/>
                <a:latin typeface="+mn-lt"/>
                <a:ea typeface="黑体" panose="02010609060101010101" pitchFamily="49" charset="-122"/>
                <a:cs typeface="黑体" panose="02010609060101010101" pitchFamily="49" charset="-122"/>
              </a:rPr>
              <a:t>表 </a:t>
            </a:r>
            <a:r>
              <a:rPr kumimoji="0" lang="en-US" altLang="zh-CN" sz="2400" b="1" i="0" u="none" strike="noStrike" cap="none" normalizeH="0" baseline="0" dirty="0">
                <a:ln>
                  <a:noFill/>
                </a:ln>
                <a:solidFill>
                  <a:schemeClr val="accent2"/>
                </a:solidFill>
                <a:effectLst/>
                <a:latin typeface="+mn-lt"/>
                <a:ea typeface="黑体" panose="02010609060101010101" pitchFamily="49" charset="-122"/>
              </a:rPr>
              <a:t>3.2 VR/ AR </a:t>
            </a:r>
            <a:r>
              <a:rPr kumimoji="0" lang="zh-CN" altLang="en-US" sz="2400" b="1" i="0" u="none" strike="noStrike" cap="none" normalizeH="0" baseline="0" dirty="0">
                <a:ln>
                  <a:noFill/>
                </a:ln>
                <a:solidFill>
                  <a:schemeClr val="accent2"/>
                </a:solidFill>
                <a:effectLst/>
                <a:latin typeface="+mn-lt"/>
                <a:ea typeface="黑体" panose="02010609060101010101" pitchFamily="49" charset="-122"/>
                <a:cs typeface="黑体" panose="02010609060101010101" pitchFamily="49" charset="-122"/>
              </a:rPr>
              <a:t>组成方式及零售应用</a:t>
            </a:r>
            <a:endParaRPr kumimoji="0" lang="zh-CN" altLang="en-US" sz="2400" b="1" i="0" u="none" strike="noStrike" cap="none" normalizeH="0" baseline="0" dirty="0">
              <a:ln>
                <a:noFill/>
              </a:ln>
              <a:solidFill>
                <a:schemeClr val="accent2"/>
              </a:solidFill>
              <a:effectLst/>
              <a:latin typeface="+mn-lt"/>
              <a:ea typeface="黑体" panose="02010609060101010101" pitchFamily="49" charset="-122"/>
            </a:endParaRPr>
          </a:p>
        </p:txBody>
      </p:sp>
      <p:pic>
        <p:nvPicPr>
          <p:cNvPr id="2" name="图片 1">
            <a:hlinkClick r:id="rId1" action="ppaction://hlinkfile"/>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690610" y="1196340"/>
            <a:ext cx="640715" cy="640715"/>
          </a:xfrm>
          <a:prstGeom prst="rect">
            <a:avLst/>
          </a:prstGeom>
        </p:spPr>
      </p:pic>
      <p:sp>
        <p:nvSpPr>
          <p:cNvPr id="5" name="文本框 4"/>
          <p:cNvSpPr txBox="1"/>
          <p:nvPr/>
        </p:nvSpPr>
        <p:spPr>
          <a:xfrm>
            <a:off x="9441180" y="1196340"/>
            <a:ext cx="2540000" cy="645160"/>
          </a:xfrm>
          <a:prstGeom prst="rect">
            <a:avLst/>
          </a:prstGeom>
          <a:solidFill>
            <a:schemeClr val="bg1">
              <a:lumMod val="40000"/>
              <a:lumOff val="60000"/>
            </a:schemeClr>
          </a:solidFill>
        </p:spPr>
        <p:txBody>
          <a:bodyPr wrap="square" rtlCol="0" anchor="t">
            <a:spAutoFit/>
          </a:bodyPr>
          <a:p>
            <a:r>
              <a:rPr lang="zh-CN" altLang="en-US" b="1">
                <a:solidFill>
                  <a:srgbClr val="292929"/>
                </a:solidFill>
                <a:hlinkClick r:id="rId1" action="ppaction://hlinkfile"/>
              </a:rPr>
              <a:t>点击视频：汽车新零售市场的模式</a:t>
            </a:r>
            <a:endParaRPr lang="zh-CN" altLang="en-US" b="1">
              <a:solidFill>
                <a:srgbClr val="292929"/>
              </a:solidFill>
            </a:endParaRPr>
          </a:p>
        </p:txBody>
      </p:sp>
    </p:spTree>
  </p:cSld>
  <p:clrMapOvr>
    <a:masterClrMapping/>
  </p:clrMapOvr>
  <p:transition spd="slow">
    <p:push dir="u"/>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59"/>
          <p:cNvSpPr txBox="1">
            <a:spLocks noChangeArrowheads="1"/>
          </p:cNvSpPr>
          <p:nvPr/>
        </p:nvSpPr>
        <p:spPr bwMode="auto">
          <a:xfrm>
            <a:off x="657369" y="1228566"/>
            <a:ext cx="10882024" cy="4870051"/>
          </a:xfrm>
          <a:prstGeom prst="rect">
            <a:avLst/>
          </a:prstGeom>
          <a:noFill/>
          <a:ln w="9525">
            <a:noFill/>
            <a:miter lim="800000"/>
          </a:ln>
          <a:effectLst/>
        </p:spPr>
        <p:txBody>
          <a:bodyPr wrap="square">
            <a:spAutoFit/>
          </a:bodyPr>
          <a:lstStyle/>
          <a:p>
            <a:pPr indent="612140" algn="just">
              <a:lnSpc>
                <a:spcPct val="140000"/>
              </a:lnSpc>
              <a:spcBef>
                <a:spcPts val="1000"/>
              </a:spcBef>
            </a:pPr>
            <a:r>
              <a:rPr lang="zh-CN" altLang="en-US" sz="2400" dirty="0">
                <a:solidFill>
                  <a:schemeClr val="accent2"/>
                </a:solidFill>
                <a:latin typeface="黑体" panose="02010609060101010101" pitchFamily="49" charset="-122"/>
                <a:ea typeface="黑体" panose="02010609060101010101" pitchFamily="49" charset="-122"/>
              </a:rPr>
              <a:t>信息传感设备主要包括射频识别设备、红外感应器、定位系统、激光扫描器等。利用物联网和信息传感设备可以实现以下功能。</a:t>
            </a:r>
            <a:endParaRPr lang="zh-CN" altLang="en-US" sz="2400" dirty="0">
              <a:solidFill>
                <a:schemeClr val="accent2"/>
              </a:solidFill>
              <a:latin typeface="黑体" panose="02010609060101010101" pitchFamily="49" charset="-122"/>
              <a:ea typeface="黑体" panose="02010609060101010101" pitchFamily="49" charset="-122"/>
            </a:endParaRPr>
          </a:p>
          <a:p>
            <a:pPr indent="612140" algn="just">
              <a:lnSpc>
                <a:spcPct val="140000"/>
              </a:lnSpc>
              <a:spcBef>
                <a:spcPts val="1000"/>
              </a:spcBef>
            </a:pPr>
            <a:r>
              <a:rPr lang="zh-CN" altLang="en-US" sz="2400" dirty="0">
                <a:solidFill>
                  <a:srgbClr val="C00000"/>
                </a:solidFill>
                <a:latin typeface="黑体" panose="02010609060101010101" pitchFamily="49" charset="-122"/>
                <a:ea typeface="黑体" panose="02010609060101010101" pitchFamily="49" charset="-122"/>
              </a:rPr>
              <a:t>（</a:t>
            </a:r>
            <a:r>
              <a:rPr lang="en-US" altLang="zh-CN" sz="2400" dirty="0">
                <a:solidFill>
                  <a:srgbClr val="C00000"/>
                </a:solidFill>
                <a:ea typeface="黑体" panose="02010609060101010101" pitchFamily="49" charset="-122"/>
                <a:cs typeface="Arial" panose="020B0604020202020204" pitchFamily="34" charset="0"/>
              </a:rPr>
              <a:t>1</a:t>
            </a:r>
            <a:r>
              <a:rPr lang="zh-CN" altLang="en-US" sz="2400" dirty="0">
                <a:solidFill>
                  <a:srgbClr val="C00000"/>
                </a:solidFill>
                <a:latin typeface="黑体" panose="02010609060101010101" pitchFamily="49" charset="-122"/>
                <a:ea typeface="黑体" panose="02010609060101010101" pitchFamily="49" charset="-122"/>
              </a:rPr>
              <a:t>）自动结账：</a:t>
            </a:r>
            <a:r>
              <a:rPr lang="zh-CN" altLang="en-US" sz="2400" dirty="0">
                <a:solidFill>
                  <a:schemeClr val="accent2"/>
                </a:solidFill>
                <a:latin typeface="黑体" panose="02010609060101010101" pitchFamily="49" charset="-122"/>
                <a:ea typeface="黑体" panose="02010609060101010101" pitchFamily="49" charset="-122"/>
              </a:rPr>
              <a:t>消费者走出商店时自动结账。</a:t>
            </a:r>
            <a:endParaRPr lang="zh-CN" altLang="en-US" sz="2400" dirty="0">
              <a:solidFill>
                <a:schemeClr val="accent2"/>
              </a:solidFill>
              <a:latin typeface="黑体" panose="02010609060101010101" pitchFamily="49" charset="-122"/>
              <a:ea typeface="黑体" panose="02010609060101010101" pitchFamily="49" charset="-122"/>
            </a:endParaRPr>
          </a:p>
          <a:p>
            <a:pPr indent="612140" algn="just">
              <a:lnSpc>
                <a:spcPct val="140000"/>
              </a:lnSpc>
              <a:spcBef>
                <a:spcPts val="1000"/>
              </a:spcBef>
            </a:pPr>
            <a:r>
              <a:rPr lang="zh-CN" altLang="en-US" sz="2400" dirty="0">
                <a:solidFill>
                  <a:srgbClr val="C00000"/>
                </a:solidFill>
                <a:latin typeface="黑体" panose="02010609060101010101" pitchFamily="49" charset="-122"/>
                <a:ea typeface="黑体" panose="02010609060101010101" pitchFamily="49" charset="-122"/>
              </a:rPr>
              <a:t>（</a:t>
            </a:r>
            <a:r>
              <a:rPr lang="en-US" altLang="zh-CN" sz="2400" dirty="0">
                <a:solidFill>
                  <a:srgbClr val="C00000"/>
                </a:solidFill>
                <a:ea typeface="黑体" panose="02010609060101010101" pitchFamily="49" charset="-122"/>
                <a:cs typeface="Arial" panose="020B0604020202020204" pitchFamily="34" charset="0"/>
              </a:rPr>
              <a:t>2</a:t>
            </a:r>
            <a:r>
              <a:rPr lang="zh-CN" altLang="en-US" sz="2400" dirty="0">
                <a:solidFill>
                  <a:srgbClr val="C00000"/>
                </a:solidFill>
                <a:latin typeface="黑体" panose="02010609060101010101" pitchFamily="49" charset="-122"/>
                <a:ea typeface="黑体" panose="02010609060101010101" pitchFamily="49" charset="-122"/>
              </a:rPr>
              <a:t>）布局优化：</a:t>
            </a:r>
            <a:r>
              <a:rPr lang="zh-CN" altLang="en-US" sz="2400" dirty="0">
                <a:solidFill>
                  <a:schemeClr val="accent2"/>
                </a:solidFill>
                <a:latin typeface="黑体" panose="02010609060101010101" pitchFamily="49" charset="-122"/>
                <a:ea typeface="黑体" panose="02010609060101010101" pitchFamily="49" charset="-122"/>
              </a:rPr>
              <a:t>基于店内消费者数据全面分析，以便合理布局店内商品。</a:t>
            </a:r>
            <a:endParaRPr lang="zh-CN" altLang="en-US" sz="2400" dirty="0">
              <a:solidFill>
                <a:schemeClr val="accent2"/>
              </a:solidFill>
              <a:latin typeface="黑体" panose="02010609060101010101" pitchFamily="49" charset="-122"/>
              <a:ea typeface="黑体" panose="02010609060101010101" pitchFamily="49" charset="-122"/>
            </a:endParaRPr>
          </a:p>
          <a:p>
            <a:pPr indent="612140" algn="just">
              <a:lnSpc>
                <a:spcPct val="140000"/>
              </a:lnSpc>
              <a:spcBef>
                <a:spcPts val="1000"/>
              </a:spcBef>
            </a:pPr>
            <a:r>
              <a:rPr lang="zh-CN" altLang="en-US" sz="2400" dirty="0">
                <a:solidFill>
                  <a:srgbClr val="C00000"/>
                </a:solidFill>
                <a:latin typeface="黑体" panose="02010609060101010101" pitchFamily="49" charset="-122"/>
                <a:ea typeface="黑体" panose="02010609060101010101" pitchFamily="49" charset="-122"/>
              </a:rPr>
              <a:t>（</a:t>
            </a:r>
            <a:r>
              <a:rPr lang="en-US" altLang="zh-CN" sz="2400" dirty="0">
                <a:solidFill>
                  <a:srgbClr val="C00000"/>
                </a:solidFill>
                <a:ea typeface="黑体" panose="02010609060101010101" pitchFamily="49" charset="-122"/>
                <a:cs typeface="Arial" panose="020B0604020202020204" pitchFamily="34" charset="0"/>
              </a:rPr>
              <a:t>3</a:t>
            </a:r>
            <a:r>
              <a:rPr lang="zh-CN" altLang="en-US" sz="2400" dirty="0">
                <a:solidFill>
                  <a:srgbClr val="C00000"/>
                </a:solidFill>
                <a:latin typeface="黑体" panose="02010609060101010101" pitchFamily="49" charset="-122"/>
                <a:ea typeface="黑体" panose="02010609060101010101" pitchFamily="49" charset="-122"/>
              </a:rPr>
              <a:t>）消费者追踪：</a:t>
            </a:r>
            <a:r>
              <a:rPr lang="zh-CN" altLang="en-US" sz="2400" dirty="0">
                <a:solidFill>
                  <a:schemeClr val="accent2"/>
                </a:solidFill>
                <a:latin typeface="黑体" panose="02010609060101010101" pitchFamily="49" charset="-122"/>
                <a:ea typeface="黑体" panose="02010609060101010101" pitchFamily="49" charset="-122"/>
              </a:rPr>
              <a:t>实时追踪店内消费者行为数据，以优化消费者的体验。</a:t>
            </a:r>
            <a:endParaRPr lang="zh-CN" altLang="en-US" sz="2400" dirty="0">
              <a:solidFill>
                <a:schemeClr val="accent2"/>
              </a:solidFill>
              <a:latin typeface="黑体" panose="02010609060101010101" pitchFamily="49" charset="-122"/>
              <a:ea typeface="黑体" panose="02010609060101010101" pitchFamily="49" charset="-122"/>
            </a:endParaRPr>
          </a:p>
          <a:p>
            <a:pPr indent="612140" algn="just">
              <a:lnSpc>
                <a:spcPct val="140000"/>
              </a:lnSpc>
              <a:spcBef>
                <a:spcPts val="1000"/>
              </a:spcBef>
            </a:pPr>
            <a:r>
              <a:rPr lang="zh-CN" altLang="en-US" sz="2400" dirty="0">
                <a:solidFill>
                  <a:srgbClr val="C00000"/>
                </a:solidFill>
                <a:latin typeface="黑体" panose="02010609060101010101" pitchFamily="49" charset="-122"/>
                <a:ea typeface="黑体" panose="02010609060101010101" pitchFamily="49" charset="-122"/>
              </a:rPr>
              <a:t>（</a:t>
            </a:r>
            <a:r>
              <a:rPr lang="en-US" altLang="zh-CN" sz="2400" dirty="0">
                <a:solidFill>
                  <a:srgbClr val="C00000"/>
                </a:solidFill>
                <a:ea typeface="黑体" panose="02010609060101010101" pitchFamily="49" charset="-122"/>
                <a:cs typeface="Arial" panose="020B0604020202020204" pitchFamily="34" charset="0"/>
              </a:rPr>
              <a:t>4</a:t>
            </a:r>
            <a:r>
              <a:rPr lang="zh-CN" altLang="en-US" sz="2400" dirty="0">
                <a:solidFill>
                  <a:srgbClr val="C00000"/>
                </a:solidFill>
                <a:latin typeface="黑体" panose="02010609060101010101" pitchFamily="49" charset="-122"/>
                <a:ea typeface="黑体" panose="02010609060101010101" pitchFamily="49" charset="-122"/>
              </a:rPr>
              <a:t>）实施个性化促销：</a:t>
            </a:r>
            <a:r>
              <a:rPr lang="zh-CN" altLang="en-US" sz="2400" dirty="0">
                <a:solidFill>
                  <a:schemeClr val="accent2"/>
                </a:solidFill>
                <a:latin typeface="黑体" panose="02010609060101010101" pitchFamily="49" charset="-122"/>
                <a:ea typeface="黑体" panose="02010609060101010101" pitchFamily="49" charset="-122"/>
              </a:rPr>
              <a:t>根据消费者的特点、过往消费记录给消费者定向推送促销信息。</a:t>
            </a:r>
            <a:endParaRPr lang="zh-CN" altLang="en-US" sz="2400" dirty="0">
              <a:solidFill>
                <a:schemeClr val="accent2"/>
              </a:solidFill>
              <a:latin typeface="黑体" panose="02010609060101010101" pitchFamily="49" charset="-122"/>
              <a:ea typeface="黑体" panose="02010609060101010101" pitchFamily="49" charset="-122"/>
            </a:endParaRPr>
          </a:p>
          <a:p>
            <a:pPr indent="612140" algn="just">
              <a:lnSpc>
                <a:spcPct val="140000"/>
              </a:lnSpc>
              <a:spcBef>
                <a:spcPts val="1000"/>
              </a:spcBef>
            </a:pPr>
            <a:r>
              <a:rPr lang="zh-CN" altLang="en-US" sz="2400" dirty="0">
                <a:solidFill>
                  <a:srgbClr val="C00000"/>
                </a:solidFill>
                <a:latin typeface="黑体" panose="02010609060101010101" pitchFamily="49" charset="-122"/>
                <a:ea typeface="黑体" panose="02010609060101010101" pitchFamily="49" charset="-122"/>
              </a:rPr>
              <a:t>（</a:t>
            </a:r>
            <a:r>
              <a:rPr lang="en-US" altLang="zh-CN" sz="2400" dirty="0">
                <a:solidFill>
                  <a:srgbClr val="C00000"/>
                </a:solidFill>
                <a:ea typeface="黑体" panose="02010609060101010101" pitchFamily="49" charset="-122"/>
                <a:cs typeface="Arial" panose="020B0604020202020204" pitchFamily="34" charset="0"/>
              </a:rPr>
              <a:t>5</a:t>
            </a:r>
            <a:r>
              <a:rPr lang="zh-CN" altLang="en-US" sz="2400" dirty="0">
                <a:solidFill>
                  <a:srgbClr val="C00000"/>
                </a:solidFill>
                <a:latin typeface="黑体" panose="02010609060101010101" pitchFamily="49" charset="-122"/>
                <a:ea typeface="黑体" panose="02010609060101010101" pitchFamily="49" charset="-122"/>
              </a:rPr>
              <a:t>）库存优化：</a:t>
            </a:r>
            <a:r>
              <a:rPr lang="zh-CN" altLang="en-US" sz="2400" dirty="0">
                <a:solidFill>
                  <a:schemeClr val="accent2"/>
                </a:solidFill>
                <a:latin typeface="黑体" panose="02010609060101010101" pitchFamily="49" charset="-122"/>
                <a:ea typeface="黑体" panose="02010609060101010101" pitchFamily="49" charset="-122"/>
              </a:rPr>
              <a:t>基于自动货架和库存监控补货。</a:t>
            </a:r>
            <a:endParaRPr lang="zh-CN" altLang="en-US" sz="2400" dirty="0">
              <a:solidFill>
                <a:schemeClr val="accent2"/>
              </a:solidFill>
              <a:latin typeface="黑体" panose="02010609060101010101" pitchFamily="49" charset="-122"/>
              <a:ea typeface="黑体" panose="02010609060101010101" pitchFamily="49" charset="-122"/>
            </a:endParaRPr>
          </a:p>
        </p:txBody>
      </p:sp>
    </p:spTree>
  </p:cSld>
  <p:clrMapOvr>
    <a:masterClrMapping/>
  </p:clrMapOvr>
  <p:transition spd="slow">
    <p:push dir="u"/>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759662" y="1484784"/>
            <a:ext cx="10677437" cy="3543791"/>
          </a:xfrm>
          <a:prstGeom prst="rect">
            <a:avLst/>
          </a:prstGeom>
        </p:spPr>
        <p:txBody>
          <a:bodyPr wrap="square">
            <a:spAutoFit/>
          </a:bodyPr>
          <a:lstStyle/>
          <a:p>
            <a:pPr indent="612140" algn="just">
              <a:spcBef>
                <a:spcPts val="1000"/>
              </a:spcBef>
            </a:pPr>
            <a:r>
              <a:rPr lang="en-US" altLang="zh-CN" sz="2600" b="1" dirty="0">
                <a:solidFill>
                  <a:schemeClr val="accent2"/>
                </a:solidFill>
                <a:latin typeface="+mj-lt"/>
                <a:ea typeface="黑体" panose="02010609060101010101" pitchFamily="49" charset="-122"/>
              </a:rPr>
              <a:t>4</a:t>
            </a:r>
            <a:r>
              <a:rPr lang="zh-CN" altLang="en-US" sz="2600" b="1" dirty="0">
                <a:solidFill>
                  <a:schemeClr val="accent2"/>
                </a:solidFill>
                <a:latin typeface="+mj-lt"/>
                <a:ea typeface="黑体" panose="02010609060101010101" pitchFamily="49" charset="-122"/>
              </a:rPr>
              <a:t>．人工智能贯穿新零售全过程</a:t>
            </a:r>
            <a:endParaRPr lang="zh-CN" altLang="en-US" sz="2600" b="1" dirty="0">
              <a:solidFill>
                <a:schemeClr val="accent2"/>
              </a:solidFill>
              <a:latin typeface="+mj-lt"/>
              <a:ea typeface="黑体" panose="02010609060101010101" pitchFamily="49" charset="-122"/>
            </a:endParaRPr>
          </a:p>
          <a:p>
            <a:pPr indent="612140" algn="just">
              <a:lnSpc>
                <a:spcPct val="150000"/>
              </a:lnSpc>
              <a:spcBef>
                <a:spcPts val="1000"/>
              </a:spcBef>
            </a:pPr>
            <a:r>
              <a:rPr lang="zh-CN" altLang="en-US" sz="2600" dirty="0">
                <a:solidFill>
                  <a:schemeClr val="accent2"/>
                </a:solidFill>
                <a:latin typeface="+mj-lt"/>
                <a:ea typeface="黑体" panose="02010609060101010101" pitchFamily="49" charset="-122"/>
              </a:rPr>
              <a:t>人工智能是用计算机科学对人的意识、思维的信息过程进行模拟的技术。人工智能的三大基石是数据、计算和算法。人工智能能够帮助零售业预测需求、实现自动化操作。国内外众多大型电商平台均已开始应用人工智能，如在促销、商品分类、配货等环节减少手工操作，自动预测客户订单、优化仓储和物流、设置价格、制订个性化促销手段等。</a:t>
            </a:r>
            <a:endParaRPr lang="zh-CN" altLang="en-US" sz="2600" dirty="0">
              <a:solidFill>
                <a:schemeClr val="accent2"/>
              </a:solidFill>
              <a:latin typeface="+mj-lt"/>
              <a:ea typeface="黑体" panose="02010609060101010101" pitchFamily="49" charset="-122"/>
            </a:endParaRPr>
          </a:p>
        </p:txBody>
      </p:sp>
    </p:spTree>
  </p:cSld>
  <p:clrMapOvr>
    <a:masterClrMapping/>
  </p:clrMapOvr>
  <p:transition spd="slow">
    <p:push dir="u"/>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872737" y="1196752"/>
            <a:ext cx="10451287" cy="4642296"/>
          </a:xfrm>
          <a:prstGeom prst="rect">
            <a:avLst/>
          </a:prstGeom>
        </p:spPr>
        <p:txBody>
          <a:bodyPr wrap="square">
            <a:spAutoFit/>
          </a:bodyPr>
          <a:lstStyle/>
          <a:p>
            <a:pPr algn="just">
              <a:spcBef>
                <a:spcPts val="0"/>
              </a:spcBef>
            </a:pPr>
            <a:r>
              <a:rPr lang="zh-CN" altLang="en-US" sz="3600" dirty="0">
                <a:solidFill>
                  <a:schemeClr val="accent2"/>
                </a:solidFill>
                <a:latin typeface="方正大黑简体" panose="03000509000000000000" pitchFamily="65" charset="-122"/>
                <a:ea typeface="方正大黑简体" panose="03000509000000000000" pitchFamily="65" charset="-122"/>
              </a:rPr>
              <a:t>三、新零售全渠道的融通</a:t>
            </a:r>
            <a:endParaRPr lang="en-US" altLang="zh-CN" sz="3600" dirty="0">
              <a:solidFill>
                <a:schemeClr val="accent2"/>
              </a:solidFill>
              <a:latin typeface="方正大黑简体" panose="03000509000000000000" pitchFamily="65" charset="-122"/>
              <a:ea typeface="方正大黑简体" panose="03000509000000000000" pitchFamily="65" charset="-122"/>
            </a:endParaRPr>
          </a:p>
          <a:p>
            <a:pPr indent="612140" algn="just">
              <a:lnSpc>
                <a:spcPct val="150000"/>
              </a:lnSpc>
              <a:spcBef>
                <a:spcPts val="1000"/>
              </a:spcBef>
            </a:pPr>
            <a:r>
              <a:rPr lang="zh-CN" altLang="en-US" sz="2400" dirty="0">
                <a:solidFill>
                  <a:srgbClr val="C00000"/>
                </a:solidFill>
                <a:latin typeface="+mj-lt"/>
                <a:ea typeface="黑体" panose="02010609060101010101" pitchFamily="49" charset="-122"/>
              </a:rPr>
              <a:t>新零售</a:t>
            </a:r>
            <a:r>
              <a:rPr lang="zh-CN" altLang="en-US" sz="2400" dirty="0">
                <a:solidFill>
                  <a:schemeClr val="accent2"/>
                </a:solidFill>
                <a:latin typeface="+mj-lt"/>
                <a:ea typeface="黑体" panose="02010609060101010101" pitchFamily="49" charset="-122"/>
              </a:rPr>
              <a:t>是全渠道融通，可实现商品、会员、交易、营销等数据的共融互通，为消费者提供跨渠道的无缝式体验。</a:t>
            </a:r>
            <a:endParaRPr lang="zh-CN" altLang="en-US" sz="2400" dirty="0">
              <a:solidFill>
                <a:schemeClr val="accent2"/>
              </a:solidFill>
              <a:latin typeface="+mj-lt"/>
              <a:ea typeface="黑体" panose="02010609060101010101" pitchFamily="49" charset="-122"/>
            </a:endParaRPr>
          </a:p>
          <a:p>
            <a:pPr indent="612140" algn="just">
              <a:spcBef>
                <a:spcPts val="1000"/>
              </a:spcBef>
            </a:pPr>
            <a:r>
              <a:rPr lang="en-US" altLang="zh-CN" sz="2600" b="1" dirty="0">
                <a:solidFill>
                  <a:schemeClr val="accent2"/>
                </a:solidFill>
                <a:latin typeface="+mj-lt"/>
                <a:ea typeface="黑体" panose="02010609060101010101" pitchFamily="49" charset="-122"/>
              </a:rPr>
              <a:t>1</a:t>
            </a:r>
            <a:r>
              <a:rPr lang="zh-CN" altLang="en-US" sz="2600" b="1" dirty="0">
                <a:solidFill>
                  <a:schemeClr val="accent2"/>
                </a:solidFill>
                <a:latin typeface="+mj-lt"/>
                <a:ea typeface="黑体" panose="02010609060101010101" pitchFamily="49" charset="-122"/>
              </a:rPr>
              <a:t>．商品通、会员通、服务通</a:t>
            </a:r>
            <a:endParaRPr lang="zh-CN" altLang="en-US" sz="2600" b="1" dirty="0">
              <a:solidFill>
                <a:schemeClr val="accent2"/>
              </a:solidFill>
              <a:latin typeface="+mj-lt"/>
              <a:ea typeface="黑体" panose="02010609060101010101" pitchFamily="49" charset="-122"/>
            </a:endParaRPr>
          </a:p>
          <a:p>
            <a:pPr indent="612140" algn="just">
              <a:lnSpc>
                <a:spcPct val="150000"/>
              </a:lnSpc>
              <a:spcBef>
                <a:spcPts val="1000"/>
              </a:spcBef>
            </a:pPr>
            <a:r>
              <a:rPr lang="zh-CN" altLang="en-US" sz="2400" dirty="0">
                <a:solidFill>
                  <a:srgbClr val="C00000"/>
                </a:solidFill>
                <a:latin typeface="+mj-lt"/>
                <a:ea typeface="黑体" panose="02010609060101010101" pitchFamily="49" charset="-122"/>
              </a:rPr>
              <a:t>商品通</a:t>
            </a:r>
            <a:r>
              <a:rPr lang="zh-CN" altLang="en-US" sz="2400" dirty="0">
                <a:solidFill>
                  <a:schemeClr val="accent2"/>
                </a:solidFill>
                <a:latin typeface="+mj-lt"/>
                <a:ea typeface="黑体" panose="02010609060101010101" pitchFamily="49" charset="-122"/>
              </a:rPr>
              <a:t>意味着线下零售和线上零售高度融合，新零售的优势在于具有使商品实现线上线下同步销售的能力。</a:t>
            </a:r>
            <a:endParaRPr lang="zh-CN" altLang="en-US" sz="2400" dirty="0">
              <a:solidFill>
                <a:schemeClr val="accent2"/>
              </a:solidFill>
              <a:latin typeface="+mj-lt"/>
              <a:ea typeface="黑体" panose="02010609060101010101" pitchFamily="49" charset="-122"/>
            </a:endParaRPr>
          </a:p>
          <a:p>
            <a:pPr indent="612140" algn="just">
              <a:spcBef>
                <a:spcPts val="1000"/>
              </a:spcBef>
            </a:pPr>
            <a:r>
              <a:rPr lang="zh-CN" altLang="en-US" sz="2400" dirty="0">
                <a:solidFill>
                  <a:srgbClr val="C00000"/>
                </a:solidFill>
                <a:latin typeface="+mj-lt"/>
                <a:ea typeface="黑体" panose="02010609060101010101" pitchFamily="49" charset="-122"/>
              </a:rPr>
              <a:t>会员通</a:t>
            </a:r>
            <a:r>
              <a:rPr lang="zh-CN" altLang="en-US" sz="2400" dirty="0">
                <a:solidFill>
                  <a:schemeClr val="accent2"/>
                </a:solidFill>
                <a:latin typeface="+mj-lt"/>
                <a:ea typeface="黑体" panose="02010609060101010101" pitchFamily="49" charset="-122"/>
              </a:rPr>
              <a:t>指线上账号和线下账号融合。</a:t>
            </a:r>
            <a:endParaRPr lang="zh-CN" altLang="en-US" sz="2400" dirty="0">
              <a:solidFill>
                <a:schemeClr val="accent2"/>
              </a:solidFill>
              <a:latin typeface="+mj-lt"/>
              <a:ea typeface="黑体" panose="02010609060101010101" pitchFamily="49" charset="-122"/>
            </a:endParaRPr>
          </a:p>
          <a:p>
            <a:pPr indent="612140" algn="just">
              <a:spcBef>
                <a:spcPts val="1000"/>
              </a:spcBef>
            </a:pPr>
            <a:r>
              <a:rPr lang="zh-CN" altLang="en-US" sz="2400" dirty="0">
                <a:solidFill>
                  <a:srgbClr val="C00000"/>
                </a:solidFill>
                <a:latin typeface="+mj-lt"/>
                <a:ea typeface="黑体" panose="02010609060101010101" pitchFamily="49" charset="-122"/>
              </a:rPr>
              <a:t>服务通</a:t>
            </a:r>
            <a:r>
              <a:rPr lang="zh-CN" altLang="en-US" sz="2400" dirty="0">
                <a:solidFill>
                  <a:schemeClr val="accent2"/>
                </a:solidFill>
                <a:latin typeface="+mj-lt"/>
                <a:ea typeface="黑体" panose="02010609060101010101" pitchFamily="49" charset="-122"/>
              </a:rPr>
              <a:t>指线上服务和线下服务的通达。</a:t>
            </a:r>
            <a:endParaRPr lang="zh-CN" altLang="en-US" sz="2400" dirty="0">
              <a:solidFill>
                <a:schemeClr val="accent2"/>
              </a:solidFill>
              <a:latin typeface="+mj-lt"/>
              <a:ea typeface="黑体" panose="02010609060101010101" pitchFamily="49" charset="-122"/>
            </a:endParaRPr>
          </a:p>
        </p:txBody>
      </p:sp>
    </p:spTree>
  </p:cSld>
  <p:clrMapOvr>
    <a:masterClrMapping/>
  </p:clrMapOvr>
  <p:transition spd="slow">
    <p:push dir="u"/>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表格 1"/>
          <p:cNvGraphicFramePr>
            <a:graphicFrameLocks noGrp="1"/>
          </p:cNvGraphicFramePr>
          <p:nvPr/>
        </p:nvGraphicFramePr>
        <p:xfrm>
          <a:off x="4936331" y="2813208"/>
          <a:ext cx="2324100" cy="2099946"/>
        </p:xfrm>
        <a:graphic>
          <a:graphicData uri="http://schemas.openxmlformats.org/drawingml/2006/table">
            <a:tbl>
              <a:tblPr firstRow="1" firstCol="1" bandRow="1">
                <a:tableStyleId>{5C22544A-7EE6-4342-B048-85BDC9FD1C3A}</a:tableStyleId>
              </a:tblPr>
              <a:tblGrid>
                <a:gridCol w="376820"/>
                <a:gridCol w="973640"/>
                <a:gridCol w="973640"/>
              </a:tblGrid>
              <a:tr h="176530">
                <a:tc>
                  <a:txBody>
                    <a:bodyPr/>
                    <a:lstStyle/>
                    <a:p>
                      <a:pPr marL="121920" eaLnBrk="0">
                        <a:lnSpc>
                          <a:spcPct val="100000"/>
                        </a:lnSpc>
                        <a:spcBef>
                          <a:spcPts val="275"/>
                        </a:spcBef>
                        <a:spcAft>
                          <a:spcPts val="0"/>
                        </a:spcAft>
                      </a:pPr>
                      <a:r>
                        <a:rPr lang="zh-CN" sz="800" spc="-10">
                          <a:effectLst/>
                        </a:rPr>
                        <a:t>项目</a:t>
                      </a:r>
                      <a:endParaRPr lang="zh-CN" sz="1050">
                        <a:solidFill>
                          <a:srgbClr val="000000"/>
                        </a:solidFill>
                        <a:effectLst/>
                        <a:latin typeface="Arial" panose="020B0604020202020204" pitchFamily="34" charset="0"/>
                        <a:ea typeface="Arial" panose="020B0604020202020204" pitchFamily="34" charset="0"/>
                      </a:endParaRPr>
                    </a:p>
                  </a:txBody>
                  <a:tcPr marL="0" marR="0" marT="0" marB="0"/>
                </a:tc>
                <a:tc>
                  <a:txBody>
                    <a:bodyPr/>
                    <a:lstStyle/>
                    <a:p>
                      <a:pPr marL="60325" eaLnBrk="0">
                        <a:lnSpc>
                          <a:spcPct val="100000"/>
                        </a:lnSpc>
                        <a:spcBef>
                          <a:spcPts val="275"/>
                        </a:spcBef>
                        <a:spcAft>
                          <a:spcPts val="0"/>
                        </a:spcAft>
                      </a:pPr>
                      <a:r>
                        <a:rPr lang="zh-CN" sz="800" spc="5">
                          <a:effectLst/>
                        </a:rPr>
                        <a:t>分</a:t>
                      </a:r>
                      <a:r>
                        <a:rPr lang="en-US" sz="800" spc="5">
                          <a:effectLst/>
                        </a:rPr>
                        <a:t>    </a:t>
                      </a:r>
                      <a:r>
                        <a:rPr lang="zh-CN" sz="800">
                          <a:effectLst/>
                        </a:rPr>
                        <a:t>类</a:t>
                      </a:r>
                      <a:endParaRPr lang="zh-CN" sz="1050">
                        <a:solidFill>
                          <a:srgbClr val="000000"/>
                        </a:solidFill>
                        <a:effectLst/>
                        <a:latin typeface="Arial" panose="020B0604020202020204" pitchFamily="34" charset="0"/>
                        <a:ea typeface="Arial" panose="020B0604020202020204" pitchFamily="34" charset="0"/>
                      </a:endParaRPr>
                    </a:p>
                  </a:txBody>
                  <a:tcPr marL="0" marR="0" marT="0" marB="0"/>
                </a:tc>
                <a:tc>
                  <a:txBody>
                    <a:bodyPr/>
                    <a:lstStyle/>
                    <a:p>
                      <a:pPr marL="477520" eaLnBrk="0">
                        <a:lnSpc>
                          <a:spcPct val="100000"/>
                        </a:lnSpc>
                        <a:spcBef>
                          <a:spcPts val="275"/>
                        </a:spcBef>
                        <a:spcAft>
                          <a:spcPts val="0"/>
                        </a:spcAft>
                      </a:pPr>
                      <a:r>
                        <a:rPr lang="zh-CN" sz="800" spc="5">
                          <a:effectLst/>
                        </a:rPr>
                        <a:t>作</a:t>
                      </a:r>
                      <a:r>
                        <a:rPr lang="en-US" sz="800">
                          <a:effectLst/>
                        </a:rPr>
                        <a:t>    </a:t>
                      </a:r>
                      <a:r>
                        <a:rPr lang="zh-CN" sz="800">
                          <a:effectLst/>
                        </a:rPr>
                        <a:t>用</a:t>
                      </a:r>
                      <a:endParaRPr lang="zh-CN" sz="1050">
                        <a:solidFill>
                          <a:srgbClr val="000000"/>
                        </a:solidFill>
                        <a:effectLst/>
                        <a:latin typeface="Arial" panose="020B0604020202020204" pitchFamily="34" charset="0"/>
                        <a:ea typeface="Arial" panose="020B0604020202020204" pitchFamily="34" charset="0"/>
                      </a:endParaRPr>
                    </a:p>
                  </a:txBody>
                  <a:tcPr marL="0" marR="0" marT="0" marB="0"/>
                </a:tc>
              </a:tr>
              <a:tr h="170180">
                <a:tc rowSpan="3">
                  <a:txBody>
                    <a:bodyPr/>
                    <a:lstStyle/>
                    <a:p>
                      <a:pPr eaLnBrk="0">
                        <a:lnSpc>
                          <a:spcPct val="159000"/>
                        </a:lnSpc>
                      </a:pPr>
                      <a:r>
                        <a:rPr lang="en-US" sz="1050">
                          <a:effectLst/>
                        </a:rPr>
                        <a:t> </a:t>
                      </a:r>
                      <a:endParaRPr lang="zh-CN" sz="1050">
                        <a:effectLst/>
                      </a:endParaRPr>
                    </a:p>
                    <a:p>
                      <a:pPr marL="71755" eaLnBrk="0">
                        <a:lnSpc>
                          <a:spcPct val="83000"/>
                        </a:lnSpc>
                        <a:spcBef>
                          <a:spcPts val="345"/>
                        </a:spcBef>
                        <a:spcAft>
                          <a:spcPts val="0"/>
                        </a:spcAft>
                      </a:pPr>
                      <a:r>
                        <a:rPr lang="zh-CN" sz="800" spc="-10">
                          <a:effectLst/>
                        </a:rPr>
                        <a:t>商品通</a:t>
                      </a:r>
                      <a:endParaRPr lang="zh-CN" sz="1050">
                        <a:solidFill>
                          <a:srgbClr val="000000"/>
                        </a:solidFill>
                        <a:effectLst/>
                        <a:latin typeface="Arial" panose="020B0604020202020204" pitchFamily="34" charset="0"/>
                        <a:ea typeface="Arial" panose="020B0604020202020204" pitchFamily="34" charset="0"/>
                      </a:endParaRPr>
                    </a:p>
                  </a:txBody>
                  <a:tcPr marL="0" marR="0" marT="0" marB="0"/>
                </a:tc>
                <a:tc>
                  <a:txBody>
                    <a:bodyPr/>
                    <a:lstStyle/>
                    <a:p>
                      <a:pPr marL="59690" eaLnBrk="0">
                        <a:lnSpc>
                          <a:spcPct val="79000"/>
                        </a:lnSpc>
                        <a:spcBef>
                          <a:spcPts val="250"/>
                        </a:spcBef>
                        <a:spcAft>
                          <a:spcPts val="0"/>
                        </a:spcAft>
                      </a:pPr>
                      <a:r>
                        <a:rPr lang="zh-CN" sz="800" spc="-5">
                          <a:effectLst/>
                        </a:rPr>
                        <a:t>价格打通</a:t>
                      </a:r>
                      <a:endParaRPr lang="zh-CN" sz="1050">
                        <a:solidFill>
                          <a:srgbClr val="000000"/>
                        </a:solidFill>
                        <a:effectLst/>
                        <a:latin typeface="Arial" panose="020B0604020202020204" pitchFamily="34" charset="0"/>
                        <a:ea typeface="Arial" panose="020B0604020202020204" pitchFamily="34" charset="0"/>
                      </a:endParaRPr>
                    </a:p>
                  </a:txBody>
                  <a:tcPr marL="0" marR="0" marT="0" marB="0"/>
                </a:tc>
                <a:tc>
                  <a:txBody>
                    <a:bodyPr/>
                    <a:lstStyle/>
                    <a:p>
                      <a:pPr marL="41275" eaLnBrk="0">
                        <a:lnSpc>
                          <a:spcPct val="79000"/>
                        </a:lnSpc>
                        <a:spcBef>
                          <a:spcPts val="250"/>
                        </a:spcBef>
                        <a:spcAft>
                          <a:spcPts val="0"/>
                        </a:spcAft>
                      </a:pPr>
                      <a:r>
                        <a:rPr lang="zh-CN" sz="800" spc="-20">
                          <a:effectLst/>
                        </a:rPr>
                        <a:t>同</a:t>
                      </a:r>
                      <a:r>
                        <a:rPr lang="zh-CN" sz="800" spc="-15">
                          <a:effectLst/>
                        </a:rPr>
                        <a:t>款</a:t>
                      </a:r>
                      <a:r>
                        <a:rPr lang="zh-CN" sz="800" spc="-10">
                          <a:effectLst/>
                        </a:rPr>
                        <a:t>同价</a:t>
                      </a:r>
                      <a:endParaRPr lang="zh-CN" sz="1050">
                        <a:solidFill>
                          <a:srgbClr val="000000"/>
                        </a:solidFill>
                        <a:effectLst/>
                        <a:latin typeface="Arial" panose="020B0604020202020204" pitchFamily="34" charset="0"/>
                        <a:ea typeface="Arial" panose="020B0604020202020204" pitchFamily="34" charset="0"/>
                      </a:endParaRPr>
                    </a:p>
                  </a:txBody>
                  <a:tcPr marL="0" marR="0" marT="0" marB="0"/>
                </a:tc>
              </a:tr>
              <a:tr h="334645">
                <a:tc vMerge="1">
                  <a:tcPr/>
                </a:tc>
                <a:tc>
                  <a:txBody>
                    <a:bodyPr/>
                    <a:lstStyle/>
                    <a:p>
                      <a:pPr marL="59055" eaLnBrk="0">
                        <a:lnSpc>
                          <a:spcPct val="82000"/>
                        </a:lnSpc>
                        <a:spcBef>
                          <a:spcPts val="900"/>
                        </a:spcBef>
                        <a:spcAft>
                          <a:spcPts val="0"/>
                        </a:spcAft>
                      </a:pPr>
                      <a:r>
                        <a:rPr lang="zh-CN" sz="800" spc="-5">
                          <a:effectLst/>
                        </a:rPr>
                        <a:t>库存打</a:t>
                      </a:r>
                      <a:r>
                        <a:rPr lang="zh-CN" sz="800">
                          <a:effectLst/>
                        </a:rPr>
                        <a:t>通</a:t>
                      </a:r>
                      <a:endParaRPr lang="zh-CN" sz="1050">
                        <a:solidFill>
                          <a:srgbClr val="000000"/>
                        </a:solidFill>
                        <a:effectLst/>
                        <a:latin typeface="Arial" panose="020B0604020202020204" pitchFamily="34" charset="0"/>
                        <a:ea typeface="Arial" panose="020B0604020202020204" pitchFamily="34" charset="0"/>
                      </a:endParaRPr>
                    </a:p>
                  </a:txBody>
                  <a:tcPr marL="0" marR="0" marT="0" marB="0"/>
                </a:tc>
                <a:tc>
                  <a:txBody>
                    <a:bodyPr/>
                    <a:lstStyle/>
                    <a:p>
                      <a:pPr marL="36195" marR="35560" indent="-1270" eaLnBrk="0">
                        <a:lnSpc>
                          <a:spcPct val="86000"/>
                        </a:lnSpc>
                        <a:spcBef>
                          <a:spcPts val="255"/>
                        </a:spcBef>
                        <a:spcAft>
                          <a:spcPts val="0"/>
                        </a:spcAft>
                      </a:pPr>
                      <a:r>
                        <a:rPr lang="zh-CN" sz="800" spc="80">
                          <a:effectLst/>
                        </a:rPr>
                        <a:t>库</a:t>
                      </a:r>
                      <a:r>
                        <a:rPr lang="zh-CN" sz="800" spc="45">
                          <a:effectLst/>
                        </a:rPr>
                        <a:t>存</a:t>
                      </a:r>
                      <a:r>
                        <a:rPr lang="zh-CN" sz="800" spc="40">
                          <a:effectLst/>
                        </a:rPr>
                        <a:t>无缝打通，支持线上下</a:t>
                      </a:r>
                      <a:r>
                        <a:rPr lang="zh-CN" sz="800">
                          <a:effectLst/>
                        </a:rPr>
                        <a:t> </a:t>
                      </a:r>
                      <a:r>
                        <a:rPr lang="zh-CN" sz="800" spc="-5">
                          <a:effectLst/>
                        </a:rPr>
                        <a:t>单、线下提</a:t>
                      </a:r>
                      <a:r>
                        <a:rPr lang="zh-CN" sz="800">
                          <a:effectLst/>
                        </a:rPr>
                        <a:t>货</a:t>
                      </a:r>
                      <a:endParaRPr lang="zh-CN" sz="1050">
                        <a:solidFill>
                          <a:srgbClr val="000000"/>
                        </a:solidFill>
                        <a:effectLst/>
                        <a:latin typeface="Arial" panose="020B0604020202020204" pitchFamily="34" charset="0"/>
                        <a:ea typeface="Arial" panose="020B0604020202020204" pitchFamily="34" charset="0"/>
                      </a:endParaRPr>
                    </a:p>
                  </a:txBody>
                  <a:tcPr marL="0" marR="0" marT="0" marB="0"/>
                </a:tc>
              </a:tr>
              <a:tr h="170180">
                <a:tc vMerge="1">
                  <a:tcPr/>
                </a:tc>
                <a:tc>
                  <a:txBody>
                    <a:bodyPr/>
                    <a:lstStyle/>
                    <a:p>
                      <a:pPr marL="59690" eaLnBrk="0">
                        <a:lnSpc>
                          <a:spcPct val="78000"/>
                        </a:lnSpc>
                        <a:spcBef>
                          <a:spcPts val="260"/>
                        </a:spcBef>
                        <a:spcAft>
                          <a:spcPts val="0"/>
                        </a:spcAft>
                      </a:pPr>
                      <a:r>
                        <a:rPr lang="zh-CN" sz="800" spc="-5">
                          <a:effectLst/>
                        </a:rPr>
                        <a:t>促销打通</a:t>
                      </a:r>
                      <a:endParaRPr lang="zh-CN" sz="1050">
                        <a:solidFill>
                          <a:srgbClr val="000000"/>
                        </a:solidFill>
                        <a:effectLst/>
                        <a:latin typeface="Arial" panose="020B0604020202020204" pitchFamily="34" charset="0"/>
                        <a:ea typeface="Arial" panose="020B0604020202020204" pitchFamily="34" charset="0"/>
                      </a:endParaRPr>
                    </a:p>
                  </a:txBody>
                  <a:tcPr marL="0" marR="0" marT="0" marB="0"/>
                </a:tc>
                <a:tc>
                  <a:txBody>
                    <a:bodyPr/>
                    <a:lstStyle/>
                    <a:p>
                      <a:pPr marL="37465" eaLnBrk="0">
                        <a:lnSpc>
                          <a:spcPct val="78000"/>
                        </a:lnSpc>
                        <a:spcBef>
                          <a:spcPts val="260"/>
                        </a:spcBef>
                        <a:spcAft>
                          <a:spcPts val="0"/>
                        </a:spcAft>
                      </a:pPr>
                      <a:r>
                        <a:rPr lang="zh-CN" sz="800" spc="-5">
                          <a:effectLst/>
                        </a:rPr>
                        <a:t>终端可调拨发货</a:t>
                      </a:r>
                      <a:endParaRPr lang="zh-CN" sz="1050">
                        <a:solidFill>
                          <a:srgbClr val="000000"/>
                        </a:solidFill>
                        <a:effectLst/>
                        <a:latin typeface="Arial" panose="020B0604020202020204" pitchFamily="34" charset="0"/>
                        <a:ea typeface="Arial" panose="020B0604020202020204" pitchFamily="34" charset="0"/>
                      </a:endParaRPr>
                    </a:p>
                  </a:txBody>
                  <a:tcPr marL="0" marR="0" marT="0" marB="0"/>
                </a:tc>
              </a:tr>
              <a:tr h="170180">
                <a:tc rowSpan="3">
                  <a:txBody>
                    <a:bodyPr/>
                    <a:lstStyle/>
                    <a:p>
                      <a:pPr eaLnBrk="0">
                        <a:lnSpc>
                          <a:spcPct val="106000"/>
                        </a:lnSpc>
                      </a:pPr>
                      <a:r>
                        <a:rPr lang="en-US" sz="1050">
                          <a:effectLst/>
                        </a:rPr>
                        <a:t> </a:t>
                      </a:r>
                      <a:endParaRPr lang="zh-CN" sz="1050">
                        <a:effectLst/>
                      </a:endParaRPr>
                    </a:p>
                    <a:p>
                      <a:pPr marL="69215" eaLnBrk="0">
                        <a:lnSpc>
                          <a:spcPct val="82000"/>
                        </a:lnSpc>
                        <a:spcBef>
                          <a:spcPts val="345"/>
                        </a:spcBef>
                        <a:spcAft>
                          <a:spcPts val="0"/>
                        </a:spcAft>
                      </a:pPr>
                      <a:r>
                        <a:rPr lang="zh-CN" sz="800" spc="-5">
                          <a:effectLst/>
                        </a:rPr>
                        <a:t>会员通</a:t>
                      </a:r>
                      <a:endParaRPr lang="zh-CN" sz="1050">
                        <a:solidFill>
                          <a:srgbClr val="000000"/>
                        </a:solidFill>
                        <a:effectLst/>
                        <a:latin typeface="Arial" panose="020B0604020202020204" pitchFamily="34" charset="0"/>
                        <a:ea typeface="Arial" panose="020B0604020202020204" pitchFamily="34" charset="0"/>
                      </a:endParaRPr>
                    </a:p>
                  </a:txBody>
                  <a:tcPr marL="0" marR="0" marT="0" marB="0"/>
                </a:tc>
                <a:tc>
                  <a:txBody>
                    <a:bodyPr/>
                    <a:lstStyle/>
                    <a:p>
                      <a:pPr marL="58420" eaLnBrk="0">
                        <a:lnSpc>
                          <a:spcPct val="78000"/>
                        </a:lnSpc>
                        <a:spcBef>
                          <a:spcPts val="260"/>
                        </a:spcBef>
                        <a:spcAft>
                          <a:spcPts val="0"/>
                        </a:spcAft>
                      </a:pPr>
                      <a:r>
                        <a:rPr lang="zh-CN" sz="800" spc="-5">
                          <a:effectLst/>
                        </a:rPr>
                        <a:t>账号</a:t>
                      </a:r>
                      <a:r>
                        <a:rPr lang="zh-CN" sz="800">
                          <a:effectLst/>
                        </a:rPr>
                        <a:t>通用</a:t>
                      </a:r>
                      <a:endParaRPr lang="zh-CN" sz="1050">
                        <a:solidFill>
                          <a:srgbClr val="000000"/>
                        </a:solidFill>
                        <a:effectLst/>
                        <a:latin typeface="Arial" panose="020B0604020202020204" pitchFamily="34" charset="0"/>
                        <a:ea typeface="Arial" panose="020B0604020202020204" pitchFamily="34" charset="0"/>
                      </a:endParaRPr>
                    </a:p>
                  </a:txBody>
                  <a:tcPr marL="0" marR="0" marT="0" marB="0"/>
                </a:tc>
                <a:tc>
                  <a:txBody>
                    <a:bodyPr/>
                    <a:lstStyle/>
                    <a:p>
                      <a:pPr marL="34925" eaLnBrk="0">
                        <a:lnSpc>
                          <a:spcPct val="78000"/>
                        </a:lnSpc>
                        <a:spcBef>
                          <a:spcPts val="260"/>
                        </a:spcBef>
                        <a:spcAft>
                          <a:spcPts val="0"/>
                        </a:spcAft>
                      </a:pPr>
                      <a:r>
                        <a:rPr lang="zh-CN" sz="800" spc="-5">
                          <a:effectLst/>
                        </a:rPr>
                        <a:t>方便线上</a:t>
                      </a:r>
                      <a:r>
                        <a:rPr lang="zh-CN" sz="800">
                          <a:effectLst/>
                        </a:rPr>
                        <a:t>线下采集数据</a:t>
                      </a:r>
                      <a:endParaRPr lang="zh-CN" sz="1050">
                        <a:solidFill>
                          <a:srgbClr val="000000"/>
                        </a:solidFill>
                        <a:effectLst/>
                        <a:latin typeface="Arial" panose="020B0604020202020204" pitchFamily="34" charset="0"/>
                        <a:ea typeface="Arial" panose="020B0604020202020204" pitchFamily="34" charset="0"/>
                      </a:endParaRPr>
                    </a:p>
                  </a:txBody>
                  <a:tcPr marL="0" marR="0" marT="0" marB="0"/>
                </a:tc>
              </a:tr>
              <a:tr h="170180">
                <a:tc vMerge="1">
                  <a:tcPr/>
                </a:tc>
                <a:tc>
                  <a:txBody>
                    <a:bodyPr/>
                    <a:lstStyle/>
                    <a:p>
                      <a:pPr marL="60325" eaLnBrk="0">
                        <a:lnSpc>
                          <a:spcPct val="78000"/>
                        </a:lnSpc>
                        <a:spcBef>
                          <a:spcPts val="260"/>
                        </a:spcBef>
                        <a:spcAft>
                          <a:spcPts val="0"/>
                        </a:spcAft>
                      </a:pPr>
                      <a:r>
                        <a:rPr lang="zh-CN" sz="800" spc="-10">
                          <a:effectLst/>
                        </a:rPr>
                        <a:t>积</a:t>
                      </a:r>
                      <a:r>
                        <a:rPr lang="zh-CN" sz="800" spc="-5">
                          <a:effectLst/>
                        </a:rPr>
                        <a:t>分通用</a:t>
                      </a:r>
                      <a:endParaRPr lang="zh-CN" sz="1050">
                        <a:solidFill>
                          <a:srgbClr val="000000"/>
                        </a:solidFill>
                        <a:effectLst/>
                        <a:latin typeface="Arial" panose="020B0604020202020204" pitchFamily="34" charset="0"/>
                        <a:ea typeface="Arial" panose="020B0604020202020204" pitchFamily="34" charset="0"/>
                      </a:endParaRPr>
                    </a:p>
                  </a:txBody>
                  <a:tcPr marL="0" marR="0" marT="0" marB="0"/>
                </a:tc>
                <a:tc>
                  <a:txBody>
                    <a:bodyPr/>
                    <a:lstStyle/>
                    <a:p>
                      <a:pPr marL="41275" eaLnBrk="0">
                        <a:lnSpc>
                          <a:spcPct val="78000"/>
                        </a:lnSpc>
                        <a:spcBef>
                          <a:spcPts val="260"/>
                        </a:spcBef>
                        <a:spcAft>
                          <a:spcPts val="0"/>
                        </a:spcAft>
                      </a:pPr>
                      <a:r>
                        <a:rPr lang="zh-CN" sz="800" spc="-10">
                          <a:effectLst/>
                        </a:rPr>
                        <a:t>以利益捆绑</a:t>
                      </a:r>
                      <a:r>
                        <a:rPr lang="zh-CN" sz="800" spc="-5">
                          <a:effectLst/>
                        </a:rPr>
                        <a:t>消费者</a:t>
                      </a:r>
                      <a:endParaRPr lang="zh-CN" sz="1050">
                        <a:solidFill>
                          <a:srgbClr val="000000"/>
                        </a:solidFill>
                        <a:effectLst/>
                        <a:latin typeface="Arial" panose="020B0604020202020204" pitchFamily="34" charset="0"/>
                        <a:ea typeface="Arial" panose="020B0604020202020204" pitchFamily="34" charset="0"/>
                      </a:endParaRPr>
                    </a:p>
                  </a:txBody>
                  <a:tcPr marL="0" marR="0" marT="0" marB="0"/>
                </a:tc>
              </a:tr>
              <a:tr h="170180">
                <a:tc vMerge="1">
                  <a:tcPr/>
                </a:tc>
                <a:tc>
                  <a:txBody>
                    <a:bodyPr/>
                    <a:lstStyle/>
                    <a:p>
                      <a:pPr marL="58420" eaLnBrk="0">
                        <a:lnSpc>
                          <a:spcPct val="77000"/>
                        </a:lnSpc>
                        <a:spcBef>
                          <a:spcPts val="270"/>
                        </a:spcBef>
                        <a:spcAft>
                          <a:spcPts val="0"/>
                        </a:spcAft>
                      </a:pPr>
                      <a:r>
                        <a:rPr lang="zh-CN" sz="800" spc="-5">
                          <a:effectLst/>
                        </a:rPr>
                        <a:t>行为</a:t>
                      </a:r>
                      <a:r>
                        <a:rPr lang="zh-CN" sz="800">
                          <a:effectLst/>
                        </a:rPr>
                        <a:t>记录</a:t>
                      </a:r>
                      <a:endParaRPr lang="zh-CN" sz="1050">
                        <a:solidFill>
                          <a:srgbClr val="000000"/>
                        </a:solidFill>
                        <a:effectLst/>
                        <a:latin typeface="Arial" panose="020B0604020202020204" pitchFamily="34" charset="0"/>
                        <a:ea typeface="Arial" panose="020B0604020202020204" pitchFamily="34" charset="0"/>
                      </a:endParaRPr>
                    </a:p>
                  </a:txBody>
                  <a:tcPr marL="0" marR="0" marT="0" marB="0"/>
                </a:tc>
                <a:tc>
                  <a:txBody>
                    <a:bodyPr/>
                    <a:lstStyle/>
                    <a:p>
                      <a:pPr marL="34925" eaLnBrk="0">
                        <a:lnSpc>
                          <a:spcPct val="77000"/>
                        </a:lnSpc>
                        <a:spcBef>
                          <a:spcPts val="270"/>
                        </a:spcBef>
                        <a:spcAft>
                          <a:spcPts val="0"/>
                        </a:spcAft>
                      </a:pPr>
                      <a:r>
                        <a:rPr lang="zh-CN" sz="800" spc="-5">
                          <a:effectLst/>
                        </a:rPr>
                        <a:t>方便数据</a:t>
                      </a:r>
                      <a:r>
                        <a:rPr lang="zh-CN" sz="800">
                          <a:effectLst/>
                        </a:rPr>
                        <a:t>挖掘和精准营销</a:t>
                      </a:r>
                      <a:endParaRPr lang="zh-CN" sz="1050">
                        <a:solidFill>
                          <a:srgbClr val="000000"/>
                        </a:solidFill>
                        <a:effectLst/>
                        <a:latin typeface="Arial" panose="020B0604020202020204" pitchFamily="34" charset="0"/>
                        <a:ea typeface="Arial" panose="020B0604020202020204" pitchFamily="34" charset="0"/>
                      </a:endParaRPr>
                    </a:p>
                  </a:txBody>
                  <a:tcPr marL="0" marR="0" marT="0" marB="0"/>
                </a:tc>
              </a:tr>
              <a:tr h="170180">
                <a:tc rowSpan="3">
                  <a:txBody>
                    <a:bodyPr/>
                    <a:lstStyle/>
                    <a:p>
                      <a:pPr eaLnBrk="0">
                        <a:lnSpc>
                          <a:spcPct val="160000"/>
                        </a:lnSpc>
                      </a:pPr>
                      <a:r>
                        <a:rPr lang="en-US" sz="1050">
                          <a:effectLst/>
                        </a:rPr>
                        <a:t> </a:t>
                      </a:r>
                      <a:endParaRPr lang="zh-CN" sz="1050">
                        <a:effectLst/>
                      </a:endParaRPr>
                    </a:p>
                    <a:p>
                      <a:pPr marL="67945" eaLnBrk="0">
                        <a:lnSpc>
                          <a:spcPct val="82000"/>
                        </a:lnSpc>
                        <a:spcBef>
                          <a:spcPts val="345"/>
                        </a:spcBef>
                        <a:spcAft>
                          <a:spcPts val="0"/>
                        </a:spcAft>
                      </a:pPr>
                      <a:r>
                        <a:rPr lang="zh-CN" sz="800" spc="-5">
                          <a:effectLst/>
                        </a:rPr>
                        <a:t>服务</a:t>
                      </a:r>
                      <a:r>
                        <a:rPr lang="zh-CN" sz="800">
                          <a:effectLst/>
                        </a:rPr>
                        <a:t>通</a:t>
                      </a:r>
                      <a:endParaRPr lang="zh-CN" sz="1050">
                        <a:solidFill>
                          <a:srgbClr val="000000"/>
                        </a:solidFill>
                        <a:effectLst/>
                        <a:latin typeface="Arial" panose="020B0604020202020204" pitchFamily="34" charset="0"/>
                        <a:ea typeface="Arial" panose="020B0604020202020204" pitchFamily="34" charset="0"/>
                      </a:endParaRPr>
                    </a:p>
                  </a:txBody>
                  <a:tcPr marL="0" marR="0" marT="0" marB="0"/>
                </a:tc>
                <a:tc>
                  <a:txBody>
                    <a:bodyPr/>
                    <a:lstStyle/>
                    <a:p>
                      <a:pPr marL="60325" eaLnBrk="0">
                        <a:lnSpc>
                          <a:spcPct val="77000"/>
                        </a:lnSpc>
                        <a:spcBef>
                          <a:spcPts val="270"/>
                        </a:spcBef>
                        <a:spcAft>
                          <a:spcPts val="0"/>
                        </a:spcAft>
                      </a:pPr>
                      <a:r>
                        <a:rPr lang="zh-CN" sz="800" spc="-10">
                          <a:effectLst/>
                        </a:rPr>
                        <a:t>售</a:t>
                      </a:r>
                      <a:r>
                        <a:rPr lang="zh-CN" sz="800" spc="-5">
                          <a:effectLst/>
                        </a:rPr>
                        <a:t>前服务</a:t>
                      </a:r>
                      <a:endParaRPr lang="zh-CN" sz="1050">
                        <a:solidFill>
                          <a:srgbClr val="000000"/>
                        </a:solidFill>
                        <a:effectLst/>
                        <a:latin typeface="Arial" panose="020B0604020202020204" pitchFamily="34" charset="0"/>
                        <a:ea typeface="Arial" panose="020B0604020202020204" pitchFamily="34" charset="0"/>
                      </a:endParaRPr>
                    </a:p>
                  </a:txBody>
                  <a:tcPr marL="0" marR="0" marT="0" marB="0"/>
                </a:tc>
                <a:tc>
                  <a:txBody>
                    <a:bodyPr/>
                    <a:lstStyle/>
                    <a:p>
                      <a:pPr marL="45720" eaLnBrk="0">
                        <a:lnSpc>
                          <a:spcPct val="77000"/>
                        </a:lnSpc>
                        <a:spcBef>
                          <a:spcPts val="270"/>
                        </a:spcBef>
                        <a:spcAft>
                          <a:spcPts val="0"/>
                        </a:spcAft>
                      </a:pPr>
                      <a:r>
                        <a:rPr lang="zh-CN" sz="800" spc="-10">
                          <a:effectLst/>
                        </a:rPr>
                        <a:t>门店与线上导购融合</a:t>
                      </a:r>
                      <a:endParaRPr lang="zh-CN" sz="1050">
                        <a:solidFill>
                          <a:srgbClr val="000000"/>
                        </a:solidFill>
                        <a:effectLst/>
                        <a:latin typeface="Arial" panose="020B0604020202020204" pitchFamily="34" charset="0"/>
                        <a:ea typeface="Arial" panose="020B0604020202020204" pitchFamily="34" charset="0"/>
                      </a:endParaRPr>
                    </a:p>
                  </a:txBody>
                  <a:tcPr marL="0" marR="0" marT="0" marB="0"/>
                </a:tc>
              </a:tr>
              <a:tr h="170180">
                <a:tc vMerge="1">
                  <a:tcPr/>
                </a:tc>
                <a:tc>
                  <a:txBody>
                    <a:bodyPr/>
                    <a:lstStyle/>
                    <a:p>
                      <a:pPr marL="60325" eaLnBrk="0">
                        <a:lnSpc>
                          <a:spcPct val="77000"/>
                        </a:lnSpc>
                        <a:spcBef>
                          <a:spcPts val="270"/>
                        </a:spcBef>
                        <a:spcAft>
                          <a:spcPts val="0"/>
                        </a:spcAft>
                      </a:pPr>
                      <a:r>
                        <a:rPr lang="zh-CN" sz="800" spc="-10">
                          <a:effectLst/>
                        </a:rPr>
                        <a:t>售</a:t>
                      </a:r>
                      <a:r>
                        <a:rPr lang="zh-CN" sz="800" spc="-5">
                          <a:effectLst/>
                        </a:rPr>
                        <a:t>中服务</a:t>
                      </a:r>
                      <a:endParaRPr lang="zh-CN" sz="1050">
                        <a:solidFill>
                          <a:srgbClr val="000000"/>
                        </a:solidFill>
                        <a:effectLst/>
                        <a:latin typeface="Arial" panose="020B0604020202020204" pitchFamily="34" charset="0"/>
                        <a:ea typeface="Arial" panose="020B0604020202020204" pitchFamily="34" charset="0"/>
                      </a:endParaRPr>
                    </a:p>
                  </a:txBody>
                  <a:tcPr marL="0" marR="0" marT="0" marB="0"/>
                </a:tc>
                <a:tc>
                  <a:txBody>
                    <a:bodyPr/>
                    <a:lstStyle/>
                    <a:p>
                      <a:pPr marL="36195" eaLnBrk="0">
                        <a:lnSpc>
                          <a:spcPct val="77000"/>
                        </a:lnSpc>
                        <a:spcBef>
                          <a:spcPts val="270"/>
                        </a:spcBef>
                        <a:spcAft>
                          <a:spcPts val="0"/>
                        </a:spcAft>
                      </a:pPr>
                      <a:r>
                        <a:rPr lang="zh-CN" sz="800" spc="-5">
                          <a:effectLst/>
                        </a:rPr>
                        <a:t>锁定消费者</a:t>
                      </a:r>
                      <a:r>
                        <a:rPr lang="zh-CN" sz="800">
                          <a:effectLst/>
                        </a:rPr>
                        <a:t>，方便社群服务</a:t>
                      </a:r>
                      <a:endParaRPr lang="zh-CN" sz="1050">
                        <a:solidFill>
                          <a:srgbClr val="000000"/>
                        </a:solidFill>
                        <a:effectLst/>
                        <a:latin typeface="Arial" panose="020B0604020202020204" pitchFamily="34" charset="0"/>
                        <a:ea typeface="Arial" panose="020B0604020202020204" pitchFamily="34" charset="0"/>
                      </a:endParaRPr>
                    </a:p>
                  </a:txBody>
                  <a:tcPr marL="0" marR="0" marT="0" marB="0"/>
                </a:tc>
              </a:tr>
              <a:tr h="340995">
                <a:tc vMerge="1">
                  <a:tcPr/>
                </a:tc>
                <a:tc>
                  <a:txBody>
                    <a:bodyPr/>
                    <a:lstStyle/>
                    <a:p>
                      <a:pPr marL="60325" eaLnBrk="0">
                        <a:lnSpc>
                          <a:spcPct val="82000"/>
                        </a:lnSpc>
                        <a:spcBef>
                          <a:spcPts val="925"/>
                        </a:spcBef>
                        <a:spcAft>
                          <a:spcPts val="0"/>
                        </a:spcAft>
                      </a:pPr>
                      <a:r>
                        <a:rPr lang="zh-CN" sz="800" spc="-10">
                          <a:effectLst/>
                        </a:rPr>
                        <a:t>售</a:t>
                      </a:r>
                      <a:r>
                        <a:rPr lang="zh-CN" sz="800" spc="-5">
                          <a:effectLst/>
                        </a:rPr>
                        <a:t>后服务</a:t>
                      </a:r>
                      <a:endParaRPr lang="zh-CN" sz="1050">
                        <a:solidFill>
                          <a:srgbClr val="000000"/>
                        </a:solidFill>
                        <a:effectLst/>
                        <a:latin typeface="Arial" panose="020B0604020202020204" pitchFamily="34" charset="0"/>
                        <a:ea typeface="Arial" panose="020B0604020202020204" pitchFamily="34" charset="0"/>
                      </a:endParaRPr>
                    </a:p>
                  </a:txBody>
                  <a:tcPr marL="0" marR="0" marT="0" marB="0"/>
                </a:tc>
                <a:tc>
                  <a:txBody>
                    <a:bodyPr/>
                    <a:lstStyle/>
                    <a:p>
                      <a:pPr marL="38100" marR="35560" indent="-3175" eaLnBrk="0">
                        <a:lnSpc>
                          <a:spcPct val="87000"/>
                        </a:lnSpc>
                        <a:spcBef>
                          <a:spcPts val="270"/>
                        </a:spcBef>
                        <a:spcAft>
                          <a:spcPts val="0"/>
                        </a:spcAft>
                      </a:pPr>
                      <a:r>
                        <a:rPr lang="zh-CN" sz="800" spc="5" dirty="0">
                          <a:effectLst/>
                        </a:rPr>
                        <a:t>退换货服务，</a:t>
                      </a:r>
                      <a:r>
                        <a:rPr lang="en-US" sz="800" spc="5" dirty="0">
                          <a:effectLst/>
                        </a:rPr>
                        <a:t>  </a:t>
                      </a:r>
                      <a:r>
                        <a:rPr lang="zh-CN" sz="800" spc="5" dirty="0">
                          <a:effectLst/>
                        </a:rPr>
                        <a:t>线上</a:t>
                      </a:r>
                      <a:r>
                        <a:rPr lang="zh-CN" sz="800" dirty="0">
                          <a:effectLst/>
                        </a:rPr>
                        <a:t>线下皆可 </a:t>
                      </a:r>
                      <a:r>
                        <a:rPr lang="zh-CN" sz="800" spc="-15" dirty="0">
                          <a:effectLst/>
                        </a:rPr>
                        <a:t>办</a:t>
                      </a:r>
                      <a:r>
                        <a:rPr lang="zh-CN" sz="800" spc="-10" dirty="0">
                          <a:effectLst/>
                        </a:rPr>
                        <a:t>理</a:t>
                      </a:r>
                      <a:endParaRPr lang="zh-CN" sz="1050" dirty="0">
                        <a:solidFill>
                          <a:srgbClr val="000000"/>
                        </a:solidFill>
                        <a:effectLst/>
                        <a:latin typeface="Arial" panose="020B0604020202020204" pitchFamily="34" charset="0"/>
                        <a:ea typeface="Arial" panose="020B0604020202020204" pitchFamily="34" charset="0"/>
                      </a:endParaRPr>
                    </a:p>
                  </a:txBody>
                  <a:tcPr marL="0" marR="0" marT="0" marB="0"/>
                </a:tc>
              </a:tr>
            </a:tbl>
          </a:graphicData>
        </a:graphic>
      </p:graphicFrame>
      <p:sp>
        <p:nvSpPr>
          <p:cNvPr id="3" name="Rectangle 1"/>
          <p:cNvSpPr>
            <a:spLocks noChangeArrowheads="1"/>
          </p:cNvSpPr>
          <p:nvPr/>
        </p:nvSpPr>
        <p:spPr bwMode="auto">
          <a:xfrm>
            <a:off x="4935538" y="2813050"/>
            <a:ext cx="1219676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pPr>
            <a:r>
              <a:rPr kumimoji="0" lang="zh-CN" altLang="zh-CN" sz="900" b="0" i="0" u="none" strike="noStrike" cap="none" normalizeH="0" baseline="0">
                <a:ln>
                  <a:noFill/>
                </a:ln>
                <a:solidFill>
                  <a:srgbClr val="B7282E"/>
                </a:solidFill>
                <a:effectLst/>
                <a:latin typeface="Arial" panose="020B0604020202020204" pitchFamily="34" charset="0"/>
                <a:ea typeface="Arial" panose="020B0604020202020204" pitchFamily="34" charset="0"/>
                <a:cs typeface="黑体" panose="02010609060101010101" pitchFamily="49" charset="-122"/>
              </a:rPr>
              <a:t>表 </a:t>
            </a:r>
            <a:r>
              <a:rPr kumimoji="0" lang="en-US" altLang="zh-CN" sz="900" b="1" i="0" u="none" strike="noStrike" cap="none" normalizeH="0" baseline="0">
                <a:ln>
                  <a:noFill/>
                </a:ln>
                <a:solidFill>
                  <a:srgbClr val="B7282E"/>
                </a:solidFill>
                <a:effectLst/>
                <a:latin typeface="Arial" panose="020B0604020202020204" pitchFamily="34" charset="0"/>
                <a:ea typeface="Times New Roman" panose="02020603050405020304" charset="0"/>
              </a:rPr>
              <a:t>3.3</a:t>
            </a:r>
            <a:r>
              <a:rPr kumimoji="0" lang="en-US" altLang="zh-CN" sz="900" b="0" i="0" u="none" strike="noStrike" cap="none" normalizeH="0" baseline="0">
                <a:ln>
                  <a:noFill/>
                </a:ln>
                <a:solidFill>
                  <a:srgbClr val="B7282E"/>
                </a:solidFill>
                <a:effectLst/>
                <a:latin typeface="Arial" panose="020B0604020202020204" pitchFamily="34" charset="0"/>
                <a:ea typeface="Times New Roman" panose="02020603050405020304" charset="0"/>
              </a:rPr>
              <a:t>    </a:t>
            </a:r>
            <a:r>
              <a:rPr kumimoji="0" lang="zh-CN" altLang="en-US" sz="900" b="0" i="0" u="none" strike="noStrike" cap="none" normalizeH="0" baseline="0">
                <a:ln>
                  <a:noFill/>
                </a:ln>
                <a:solidFill>
                  <a:srgbClr val="B7282E"/>
                </a:solidFill>
                <a:effectLst/>
                <a:latin typeface="Arial" panose="020B0604020202020204" pitchFamily="34" charset="0"/>
                <a:ea typeface="Arial" panose="020B0604020202020204" pitchFamily="34" charset="0"/>
                <a:cs typeface="黑体" panose="02010609060101010101" pitchFamily="49" charset="-122"/>
              </a:rPr>
              <a:t>新零售的“三通”的分类和作用</a:t>
            </a:r>
            <a:endParaRPr kumimoji="0" lang="zh-CN" altLang="en-US" sz="800"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pPr>
            <a:endParaRPr kumimoji="0" lang="zh-CN" altLang="en-US" sz="1800" b="0" i="0" u="none" strike="noStrike" cap="none" normalizeH="0" baseline="0">
              <a:ln>
                <a:noFill/>
              </a:ln>
              <a:solidFill>
                <a:schemeClr val="tx1"/>
              </a:solidFill>
              <a:effectLst/>
              <a:latin typeface="Arial" panose="020B0604020202020204" pitchFamily="34" charset="0"/>
            </a:endParaRPr>
          </a:p>
        </p:txBody>
      </p:sp>
      <p:graphicFrame>
        <p:nvGraphicFramePr>
          <p:cNvPr id="5" name="表格 4"/>
          <p:cNvGraphicFramePr>
            <a:graphicFrameLocks noGrp="1"/>
          </p:cNvGraphicFramePr>
          <p:nvPr/>
        </p:nvGraphicFramePr>
        <p:xfrm>
          <a:off x="758012" y="1412778"/>
          <a:ext cx="10657183" cy="5040558"/>
        </p:xfrm>
        <a:graphic>
          <a:graphicData uri="http://schemas.openxmlformats.org/drawingml/2006/table">
            <a:tbl>
              <a:tblPr firstRow="1" firstCol="1" bandRow="1">
                <a:effectLst>
                  <a:outerShdw blurRad="50800" dist="38100" dir="5400000" algn="t" rotWithShape="0">
                    <a:prstClr val="black">
                      <a:alpha val="40000"/>
                    </a:prstClr>
                  </a:outerShdw>
                </a:effectLst>
                <a:tableStyleId>{5C22544A-7EE6-4342-B048-85BDC9FD1C3A}</a:tableStyleId>
              </a:tblPr>
              <a:tblGrid>
                <a:gridCol w="1727911"/>
                <a:gridCol w="3096626"/>
                <a:gridCol w="5832646"/>
              </a:tblGrid>
              <a:tr h="509148">
                <a:tc>
                  <a:txBody>
                    <a:bodyPr/>
                    <a:lstStyle/>
                    <a:p>
                      <a:pPr marL="121920" algn="ctr" eaLnBrk="0">
                        <a:lnSpc>
                          <a:spcPct val="100000"/>
                        </a:lnSpc>
                        <a:spcBef>
                          <a:spcPts val="275"/>
                        </a:spcBef>
                        <a:spcAft>
                          <a:spcPts val="0"/>
                        </a:spcAft>
                      </a:pPr>
                      <a:r>
                        <a:rPr lang="zh-CN" sz="2400" spc="-10" dirty="0">
                          <a:solidFill>
                            <a:srgbClr val="F8F8F8"/>
                          </a:solidFill>
                          <a:effectLst/>
                          <a:latin typeface="黑体" panose="02010609060101010101" pitchFamily="49" charset="-122"/>
                          <a:ea typeface="黑体" panose="02010609060101010101" pitchFamily="49" charset="-122"/>
                        </a:rPr>
                        <a:t>项目</a:t>
                      </a:r>
                      <a:endParaRPr lang="zh-CN" sz="2400" dirty="0">
                        <a:solidFill>
                          <a:srgbClr val="F8F8F8"/>
                        </a:solidFill>
                        <a:effectLst/>
                        <a:latin typeface="黑体" panose="02010609060101010101" pitchFamily="49" charset="-122"/>
                        <a:ea typeface="黑体" panose="02010609060101010101" pitchFamily="49" charset="-122"/>
                      </a:endParaRPr>
                    </a:p>
                  </a:txBody>
                  <a:tcPr marL="0" marR="0" marT="0" marB="0" anchor="ctr">
                    <a:lnL w="9525" cap="flat" cmpd="sng" algn="ctr">
                      <a:solidFill>
                        <a:srgbClr val="F8F8F8"/>
                      </a:solidFill>
                      <a:prstDash val="solid"/>
                      <a:round/>
                      <a:headEnd type="none" w="med" len="med"/>
                      <a:tailEnd type="none" w="med" len="med"/>
                    </a:lnL>
                    <a:lnR w="6350" cap="flat" cmpd="sng" algn="ctr">
                      <a:solidFill>
                        <a:srgbClr val="F8F8F8"/>
                      </a:solidFill>
                      <a:prstDash val="solid"/>
                      <a:round/>
                      <a:headEnd type="none" w="med" len="med"/>
                      <a:tailEnd type="none" w="med" len="med"/>
                    </a:lnR>
                    <a:lnT w="9525" cap="flat" cmpd="sng" algn="ctr">
                      <a:solidFill>
                        <a:srgbClr val="F8F8F8"/>
                      </a:solidFill>
                      <a:prstDash val="solid"/>
                      <a:round/>
                      <a:headEnd type="none" w="med" len="med"/>
                      <a:tailEnd type="none" w="med" len="med"/>
                    </a:lnT>
                    <a:lnB w="9525" cap="flat" cmpd="sng" algn="ctr">
                      <a:solidFill>
                        <a:srgbClr val="F8F8F8"/>
                      </a:solidFill>
                      <a:prstDash val="solid"/>
                      <a:round/>
                      <a:headEnd type="none" w="med" len="med"/>
                      <a:tailEnd type="none" w="med" len="med"/>
                    </a:lnB>
                    <a:solidFill>
                      <a:srgbClr val="21A3D0"/>
                    </a:solidFill>
                  </a:tcPr>
                </a:tc>
                <a:tc>
                  <a:txBody>
                    <a:bodyPr/>
                    <a:lstStyle/>
                    <a:p>
                      <a:pPr marL="60325" algn="ctr" eaLnBrk="0">
                        <a:lnSpc>
                          <a:spcPct val="100000"/>
                        </a:lnSpc>
                        <a:spcBef>
                          <a:spcPts val="275"/>
                        </a:spcBef>
                        <a:spcAft>
                          <a:spcPts val="0"/>
                        </a:spcAft>
                      </a:pPr>
                      <a:r>
                        <a:rPr lang="zh-CN" sz="2400" spc="5" dirty="0">
                          <a:solidFill>
                            <a:srgbClr val="F8F8F8"/>
                          </a:solidFill>
                          <a:effectLst/>
                          <a:latin typeface="黑体" panose="02010609060101010101" pitchFamily="49" charset="-122"/>
                          <a:ea typeface="黑体" panose="02010609060101010101" pitchFamily="49" charset="-122"/>
                        </a:rPr>
                        <a:t>分</a:t>
                      </a:r>
                      <a:r>
                        <a:rPr lang="zh-CN" sz="2400" dirty="0">
                          <a:solidFill>
                            <a:srgbClr val="F8F8F8"/>
                          </a:solidFill>
                          <a:effectLst/>
                          <a:latin typeface="黑体" panose="02010609060101010101" pitchFamily="49" charset="-122"/>
                          <a:ea typeface="黑体" panose="02010609060101010101" pitchFamily="49" charset="-122"/>
                        </a:rPr>
                        <a:t>类</a:t>
                      </a:r>
                      <a:endParaRPr lang="zh-CN" sz="2400" dirty="0">
                        <a:solidFill>
                          <a:srgbClr val="F8F8F8"/>
                        </a:solidFill>
                        <a:effectLst/>
                        <a:latin typeface="黑体" panose="02010609060101010101" pitchFamily="49" charset="-122"/>
                        <a:ea typeface="黑体" panose="02010609060101010101" pitchFamily="49" charset="-122"/>
                      </a:endParaRPr>
                    </a:p>
                  </a:txBody>
                  <a:tcPr marL="0" marR="0" marT="0" marB="0" anchor="ctr">
                    <a:lnL w="6350" cap="flat" cmpd="sng" algn="ctr">
                      <a:solidFill>
                        <a:srgbClr val="F8F8F8"/>
                      </a:solidFill>
                      <a:prstDash val="solid"/>
                      <a:round/>
                      <a:headEnd type="none" w="med" len="med"/>
                      <a:tailEnd type="none" w="med" len="med"/>
                    </a:lnL>
                    <a:lnR w="6350" cap="flat" cmpd="sng" algn="ctr">
                      <a:solidFill>
                        <a:srgbClr val="F8F8F8"/>
                      </a:solidFill>
                      <a:prstDash val="solid"/>
                      <a:round/>
                      <a:headEnd type="none" w="med" len="med"/>
                      <a:tailEnd type="none" w="med" len="med"/>
                    </a:lnR>
                    <a:lnT w="9525" cap="flat" cmpd="sng" algn="ctr">
                      <a:solidFill>
                        <a:srgbClr val="F8F8F8"/>
                      </a:solidFill>
                      <a:prstDash val="solid"/>
                      <a:round/>
                      <a:headEnd type="none" w="med" len="med"/>
                      <a:tailEnd type="none" w="med" len="med"/>
                    </a:lnT>
                    <a:lnB w="9525" cap="flat" cmpd="sng" algn="ctr">
                      <a:solidFill>
                        <a:srgbClr val="F8F8F8"/>
                      </a:solidFill>
                      <a:prstDash val="solid"/>
                      <a:round/>
                      <a:headEnd type="none" w="med" len="med"/>
                      <a:tailEnd type="none" w="med" len="med"/>
                    </a:lnB>
                    <a:solidFill>
                      <a:srgbClr val="21A3D0"/>
                    </a:solidFill>
                  </a:tcPr>
                </a:tc>
                <a:tc>
                  <a:txBody>
                    <a:bodyPr/>
                    <a:lstStyle/>
                    <a:p>
                      <a:pPr marL="477520" algn="ctr" eaLnBrk="0">
                        <a:lnSpc>
                          <a:spcPct val="100000"/>
                        </a:lnSpc>
                        <a:spcBef>
                          <a:spcPts val="275"/>
                        </a:spcBef>
                        <a:spcAft>
                          <a:spcPts val="0"/>
                        </a:spcAft>
                      </a:pPr>
                      <a:r>
                        <a:rPr lang="zh-CN" sz="2400" spc="5" dirty="0">
                          <a:solidFill>
                            <a:srgbClr val="F8F8F8"/>
                          </a:solidFill>
                          <a:effectLst/>
                          <a:latin typeface="黑体" panose="02010609060101010101" pitchFamily="49" charset="-122"/>
                          <a:ea typeface="黑体" panose="02010609060101010101" pitchFamily="49" charset="-122"/>
                        </a:rPr>
                        <a:t>作</a:t>
                      </a:r>
                      <a:r>
                        <a:rPr lang="zh-CN" sz="2400" dirty="0">
                          <a:solidFill>
                            <a:srgbClr val="F8F8F8"/>
                          </a:solidFill>
                          <a:effectLst/>
                          <a:latin typeface="黑体" panose="02010609060101010101" pitchFamily="49" charset="-122"/>
                          <a:ea typeface="黑体" panose="02010609060101010101" pitchFamily="49" charset="-122"/>
                        </a:rPr>
                        <a:t>用</a:t>
                      </a:r>
                      <a:endParaRPr lang="zh-CN" sz="2400" dirty="0">
                        <a:solidFill>
                          <a:srgbClr val="F8F8F8"/>
                        </a:solidFill>
                        <a:effectLst/>
                        <a:latin typeface="黑体" panose="02010609060101010101" pitchFamily="49" charset="-122"/>
                        <a:ea typeface="黑体" panose="02010609060101010101" pitchFamily="49" charset="-122"/>
                      </a:endParaRPr>
                    </a:p>
                  </a:txBody>
                  <a:tcPr marL="0" marR="0" marT="0" marB="0" anchor="ctr">
                    <a:lnL w="6350" cap="flat" cmpd="sng" algn="ctr">
                      <a:solidFill>
                        <a:srgbClr val="F8F8F8"/>
                      </a:solidFill>
                      <a:prstDash val="solid"/>
                      <a:round/>
                      <a:headEnd type="none" w="med" len="med"/>
                      <a:tailEnd type="none" w="med" len="med"/>
                    </a:lnL>
                    <a:lnR w="9525" cap="flat" cmpd="sng" algn="ctr">
                      <a:solidFill>
                        <a:srgbClr val="F8F8F8"/>
                      </a:solidFill>
                      <a:prstDash val="solid"/>
                      <a:round/>
                      <a:headEnd type="none" w="med" len="med"/>
                      <a:tailEnd type="none" w="med" len="med"/>
                    </a:lnR>
                    <a:lnT w="9525" cap="flat" cmpd="sng" algn="ctr">
                      <a:solidFill>
                        <a:srgbClr val="F8F8F8"/>
                      </a:solidFill>
                      <a:prstDash val="solid"/>
                      <a:round/>
                      <a:headEnd type="none" w="med" len="med"/>
                      <a:tailEnd type="none" w="med" len="med"/>
                    </a:lnT>
                    <a:lnB w="9525" cap="flat" cmpd="sng" algn="ctr">
                      <a:solidFill>
                        <a:srgbClr val="F8F8F8"/>
                      </a:solidFill>
                      <a:prstDash val="solid"/>
                      <a:round/>
                      <a:headEnd type="none" w="med" len="med"/>
                      <a:tailEnd type="none" w="med" len="med"/>
                    </a:lnB>
                    <a:solidFill>
                      <a:srgbClr val="21A3D0"/>
                    </a:solidFill>
                  </a:tcPr>
                </a:tc>
              </a:tr>
              <a:tr h="503490">
                <a:tc rowSpan="3">
                  <a:txBody>
                    <a:bodyPr/>
                    <a:lstStyle/>
                    <a:p>
                      <a:pPr algn="ctr" eaLnBrk="0">
                        <a:lnSpc>
                          <a:spcPct val="159000"/>
                        </a:lnSpc>
                      </a:pPr>
                      <a:r>
                        <a:rPr lang="en-US" sz="2400" b="1" kern="1200" spc="-10" dirty="0">
                          <a:solidFill>
                            <a:srgbClr val="F8F8F8"/>
                          </a:solidFill>
                          <a:effectLst/>
                          <a:latin typeface="黑体" panose="02010609060101010101" pitchFamily="49" charset="-122"/>
                          <a:ea typeface="黑体" panose="02010609060101010101" pitchFamily="49" charset="-122"/>
                          <a:cs typeface="+mn-cs"/>
                        </a:rPr>
                        <a:t> </a:t>
                      </a:r>
                      <a:r>
                        <a:rPr lang="zh-CN" altLang="en-US" sz="2400" b="1" kern="1200" spc="-10" dirty="0">
                          <a:solidFill>
                            <a:srgbClr val="F8F8F8"/>
                          </a:solidFill>
                          <a:effectLst/>
                          <a:latin typeface="黑体" panose="02010609060101010101" pitchFamily="49" charset="-122"/>
                          <a:ea typeface="黑体" panose="02010609060101010101" pitchFamily="49" charset="-122"/>
                          <a:cs typeface="+mn-cs"/>
                        </a:rPr>
                        <a:t>商品通</a:t>
                      </a:r>
                      <a:endParaRPr lang="zh-CN" altLang="en-US" sz="2400" b="1" kern="1200" spc="-10" dirty="0">
                        <a:solidFill>
                          <a:srgbClr val="F8F8F8"/>
                        </a:solidFill>
                        <a:effectLst/>
                        <a:latin typeface="黑体" panose="02010609060101010101" pitchFamily="49" charset="-122"/>
                        <a:ea typeface="黑体" panose="02010609060101010101" pitchFamily="49" charset="-122"/>
                        <a:cs typeface="+mn-cs"/>
                      </a:endParaRPr>
                    </a:p>
                  </a:txBody>
                  <a:tcPr marL="0" marR="0" marT="0" marB="0" anchor="ctr">
                    <a:lnL w="9525" cap="flat" cmpd="sng" algn="ctr">
                      <a:solidFill>
                        <a:srgbClr val="F8F8F8"/>
                      </a:solidFill>
                      <a:prstDash val="solid"/>
                      <a:round/>
                      <a:headEnd type="none" w="med" len="med"/>
                      <a:tailEnd type="none" w="med" len="med"/>
                    </a:lnL>
                    <a:lnR w="6350" cap="flat" cmpd="sng" algn="ctr">
                      <a:solidFill>
                        <a:srgbClr val="F8F8F8"/>
                      </a:solidFill>
                      <a:prstDash val="solid"/>
                      <a:round/>
                      <a:headEnd type="none" w="med" len="med"/>
                      <a:tailEnd type="none" w="med" len="med"/>
                    </a:lnR>
                    <a:lnT w="9525" cap="flat" cmpd="sng" algn="ctr">
                      <a:solidFill>
                        <a:srgbClr val="F8F8F8"/>
                      </a:solidFill>
                      <a:prstDash val="solid"/>
                      <a:round/>
                      <a:headEnd type="none" w="med" len="med"/>
                      <a:tailEnd type="none" w="med" len="med"/>
                    </a:lnT>
                    <a:lnB w="6350" cap="flat" cmpd="sng" algn="ctr">
                      <a:solidFill>
                        <a:srgbClr val="F8F8F8"/>
                      </a:solidFill>
                      <a:prstDash val="solid"/>
                      <a:round/>
                      <a:headEnd type="none" w="med" len="med"/>
                      <a:tailEnd type="none" w="med" len="med"/>
                    </a:lnB>
                    <a:solidFill>
                      <a:srgbClr val="21A3D0"/>
                    </a:solidFill>
                  </a:tcPr>
                </a:tc>
                <a:tc>
                  <a:txBody>
                    <a:bodyPr/>
                    <a:lstStyle/>
                    <a:p>
                      <a:pPr marL="59690" algn="ctr" eaLnBrk="0">
                        <a:lnSpc>
                          <a:spcPct val="79000"/>
                        </a:lnSpc>
                        <a:spcBef>
                          <a:spcPts val="250"/>
                        </a:spcBef>
                        <a:spcAft>
                          <a:spcPts val="0"/>
                        </a:spcAft>
                      </a:pPr>
                      <a:r>
                        <a:rPr lang="zh-CN" sz="2400" spc="-5" dirty="0">
                          <a:solidFill>
                            <a:schemeClr val="accent2"/>
                          </a:solidFill>
                          <a:effectLst/>
                          <a:latin typeface="黑体" panose="02010609060101010101" pitchFamily="49" charset="-122"/>
                          <a:ea typeface="黑体" panose="02010609060101010101" pitchFamily="49" charset="-122"/>
                        </a:rPr>
                        <a:t>价格打通</a:t>
                      </a:r>
                      <a:endParaRPr lang="zh-CN" sz="2400" dirty="0">
                        <a:solidFill>
                          <a:schemeClr val="accent2"/>
                        </a:solidFill>
                        <a:effectLst/>
                        <a:latin typeface="黑体" panose="02010609060101010101" pitchFamily="49" charset="-122"/>
                        <a:ea typeface="黑体" panose="02010609060101010101" pitchFamily="49" charset="-122"/>
                      </a:endParaRPr>
                    </a:p>
                  </a:txBody>
                  <a:tcPr marL="0" marR="0" marT="0" marB="0" anchor="ctr">
                    <a:lnL w="6350" cap="flat" cmpd="sng" algn="ctr">
                      <a:solidFill>
                        <a:srgbClr val="F8F8F8"/>
                      </a:solidFill>
                      <a:prstDash val="solid"/>
                      <a:round/>
                      <a:headEnd type="none" w="med" len="med"/>
                      <a:tailEnd type="none" w="med" len="med"/>
                    </a:lnL>
                    <a:lnR w="6350" cap="flat" cmpd="sng" algn="ctr">
                      <a:solidFill>
                        <a:srgbClr val="F8F8F8"/>
                      </a:solidFill>
                      <a:prstDash val="solid"/>
                      <a:round/>
                      <a:headEnd type="none" w="med" len="med"/>
                      <a:tailEnd type="none" w="med" len="med"/>
                    </a:lnR>
                    <a:lnT w="9525" cap="flat" cmpd="sng" algn="ctr">
                      <a:solidFill>
                        <a:srgbClr val="F8F8F8"/>
                      </a:solidFill>
                      <a:prstDash val="solid"/>
                      <a:round/>
                      <a:headEnd type="none" w="med" len="med"/>
                      <a:tailEnd type="none" w="med" len="med"/>
                    </a:lnT>
                    <a:lnB w="6350" cap="flat" cmpd="sng" algn="ctr">
                      <a:solidFill>
                        <a:srgbClr val="F8F8F8"/>
                      </a:solidFill>
                      <a:prstDash val="solid"/>
                      <a:round/>
                      <a:headEnd type="none" w="med" len="med"/>
                      <a:tailEnd type="none" w="med" len="med"/>
                    </a:lnB>
                    <a:solidFill>
                      <a:schemeClr val="accent3">
                        <a:lumMod val="60000"/>
                        <a:lumOff val="40000"/>
                      </a:schemeClr>
                    </a:solidFill>
                  </a:tcPr>
                </a:tc>
                <a:tc>
                  <a:txBody>
                    <a:bodyPr/>
                    <a:lstStyle/>
                    <a:p>
                      <a:pPr marL="41275" algn="ctr" eaLnBrk="0">
                        <a:lnSpc>
                          <a:spcPct val="79000"/>
                        </a:lnSpc>
                        <a:spcBef>
                          <a:spcPts val="250"/>
                        </a:spcBef>
                        <a:spcAft>
                          <a:spcPts val="0"/>
                        </a:spcAft>
                      </a:pPr>
                      <a:r>
                        <a:rPr lang="zh-CN" sz="2400" spc="-20" dirty="0">
                          <a:solidFill>
                            <a:schemeClr val="accent2"/>
                          </a:solidFill>
                          <a:effectLst/>
                          <a:latin typeface="黑体" panose="02010609060101010101" pitchFamily="49" charset="-122"/>
                          <a:ea typeface="黑体" panose="02010609060101010101" pitchFamily="49" charset="-122"/>
                        </a:rPr>
                        <a:t>同</a:t>
                      </a:r>
                      <a:r>
                        <a:rPr lang="zh-CN" sz="2400" spc="-15" dirty="0">
                          <a:solidFill>
                            <a:schemeClr val="accent2"/>
                          </a:solidFill>
                          <a:effectLst/>
                          <a:latin typeface="黑体" panose="02010609060101010101" pitchFamily="49" charset="-122"/>
                          <a:ea typeface="黑体" panose="02010609060101010101" pitchFamily="49" charset="-122"/>
                        </a:rPr>
                        <a:t>款</a:t>
                      </a:r>
                      <a:r>
                        <a:rPr lang="zh-CN" sz="2400" spc="-10" dirty="0">
                          <a:solidFill>
                            <a:schemeClr val="accent2"/>
                          </a:solidFill>
                          <a:effectLst/>
                          <a:latin typeface="黑体" panose="02010609060101010101" pitchFamily="49" charset="-122"/>
                          <a:ea typeface="黑体" panose="02010609060101010101" pitchFamily="49" charset="-122"/>
                        </a:rPr>
                        <a:t>同价</a:t>
                      </a:r>
                      <a:endParaRPr lang="zh-CN" sz="2400" dirty="0">
                        <a:solidFill>
                          <a:schemeClr val="accent2"/>
                        </a:solidFill>
                        <a:effectLst/>
                        <a:latin typeface="黑体" panose="02010609060101010101" pitchFamily="49" charset="-122"/>
                        <a:ea typeface="黑体" panose="02010609060101010101" pitchFamily="49" charset="-122"/>
                      </a:endParaRPr>
                    </a:p>
                  </a:txBody>
                  <a:tcPr marL="0" marR="0" marT="0" marB="0" anchor="ctr">
                    <a:lnL w="6350" cap="flat" cmpd="sng" algn="ctr">
                      <a:solidFill>
                        <a:srgbClr val="F8F8F8"/>
                      </a:solidFill>
                      <a:prstDash val="solid"/>
                      <a:round/>
                      <a:headEnd type="none" w="med" len="med"/>
                      <a:tailEnd type="none" w="med" len="med"/>
                    </a:lnL>
                    <a:lnR w="9525" cap="flat" cmpd="sng" algn="ctr">
                      <a:solidFill>
                        <a:srgbClr val="F8F8F8"/>
                      </a:solidFill>
                      <a:prstDash val="solid"/>
                      <a:round/>
                      <a:headEnd type="none" w="med" len="med"/>
                      <a:tailEnd type="none" w="med" len="med"/>
                    </a:lnR>
                    <a:lnT w="9525" cap="flat" cmpd="sng" algn="ctr">
                      <a:solidFill>
                        <a:srgbClr val="F8F8F8"/>
                      </a:solidFill>
                      <a:prstDash val="solid"/>
                      <a:round/>
                      <a:headEnd type="none" w="med" len="med"/>
                      <a:tailEnd type="none" w="med" len="med"/>
                    </a:lnT>
                    <a:lnB w="6350" cap="flat" cmpd="sng" algn="ctr">
                      <a:solidFill>
                        <a:srgbClr val="F8F8F8"/>
                      </a:solidFill>
                      <a:prstDash val="solid"/>
                      <a:round/>
                      <a:headEnd type="none" w="med" len="med"/>
                      <a:tailEnd type="none" w="med" len="med"/>
                    </a:lnB>
                    <a:solidFill>
                      <a:schemeClr val="accent3">
                        <a:lumMod val="60000"/>
                        <a:lumOff val="40000"/>
                      </a:schemeClr>
                    </a:solidFill>
                  </a:tcPr>
                </a:tc>
              </a:tr>
              <a:tr h="503490">
                <a:tc vMerge="1">
                  <a:tcPr/>
                </a:tc>
                <a:tc>
                  <a:txBody>
                    <a:bodyPr/>
                    <a:lstStyle/>
                    <a:p>
                      <a:pPr marL="59055" algn="ctr" eaLnBrk="0">
                        <a:lnSpc>
                          <a:spcPct val="82000"/>
                        </a:lnSpc>
                        <a:spcBef>
                          <a:spcPts val="900"/>
                        </a:spcBef>
                        <a:spcAft>
                          <a:spcPts val="0"/>
                        </a:spcAft>
                      </a:pPr>
                      <a:r>
                        <a:rPr lang="zh-CN" sz="2400" spc="-5" dirty="0">
                          <a:solidFill>
                            <a:schemeClr val="accent2"/>
                          </a:solidFill>
                          <a:effectLst/>
                          <a:latin typeface="黑体" panose="02010609060101010101" pitchFamily="49" charset="-122"/>
                          <a:ea typeface="黑体" panose="02010609060101010101" pitchFamily="49" charset="-122"/>
                        </a:rPr>
                        <a:t>库存打</a:t>
                      </a:r>
                      <a:r>
                        <a:rPr lang="zh-CN" sz="2400" dirty="0">
                          <a:solidFill>
                            <a:schemeClr val="accent2"/>
                          </a:solidFill>
                          <a:effectLst/>
                          <a:latin typeface="黑体" panose="02010609060101010101" pitchFamily="49" charset="-122"/>
                          <a:ea typeface="黑体" panose="02010609060101010101" pitchFamily="49" charset="-122"/>
                        </a:rPr>
                        <a:t>通</a:t>
                      </a:r>
                      <a:endParaRPr lang="zh-CN" sz="2400" dirty="0">
                        <a:solidFill>
                          <a:schemeClr val="accent2"/>
                        </a:solidFill>
                        <a:effectLst/>
                        <a:latin typeface="黑体" panose="02010609060101010101" pitchFamily="49" charset="-122"/>
                        <a:ea typeface="黑体" panose="02010609060101010101" pitchFamily="49" charset="-122"/>
                      </a:endParaRPr>
                    </a:p>
                  </a:txBody>
                  <a:tcPr marL="0" marR="0" marT="0" marB="0" anchor="ctr">
                    <a:lnL w="6350" cap="flat" cmpd="sng" algn="ctr">
                      <a:solidFill>
                        <a:srgbClr val="F8F8F8"/>
                      </a:solidFill>
                      <a:prstDash val="solid"/>
                      <a:round/>
                      <a:headEnd type="none" w="med" len="med"/>
                      <a:tailEnd type="none" w="med" len="med"/>
                    </a:lnL>
                    <a:lnR w="6350" cap="flat" cmpd="sng" algn="ctr">
                      <a:solidFill>
                        <a:srgbClr val="F8F8F8"/>
                      </a:solidFill>
                      <a:prstDash val="solid"/>
                      <a:round/>
                      <a:headEnd type="none" w="med" len="med"/>
                      <a:tailEnd type="none" w="med" len="med"/>
                    </a:lnR>
                    <a:lnT w="6350" cap="flat" cmpd="sng" algn="ctr">
                      <a:solidFill>
                        <a:srgbClr val="F8F8F8"/>
                      </a:solidFill>
                      <a:prstDash val="solid"/>
                      <a:round/>
                      <a:headEnd type="none" w="med" len="med"/>
                      <a:tailEnd type="none" w="med" len="med"/>
                    </a:lnT>
                    <a:lnB w="6350" cap="flat" cmpd="sng" algn="ctr">
                      <a:solidFill>
                        <a:srgbClr val="F8F8F8"/>
                      </a:solidFill>
                      <a:prstDash val="solid"/>
                      <a:round/>
                      <a:headEnd type="none" w="med" len="med"/>
                      <a:tailEnd type="none" w="med" len="med"/>
                    </a:lnB>
                    <a:solidFill>
                      <a:schemeClr val="accent3">
                        <a:lumMod val="20000"/>
                        <a:lumOff val="80000"/>
                      </a:schemeClr>
                    </a:solidFill>
                  </a:tcPr>
                </a:tc>
                <a:tc>
                  <a:txBody>
                    <a:bodyPr/>
                    <a:lstStyle/>
                    <a:p>
                      <a:pPr marL="36195" marR="35560" indent="-1270" algn="ctr" eaLnBrk="0">
                        <a:lnSpc>
                          <a:spcPct val="86000"/>
                        </a:lnSpc>
                        <a:spcBef>
                          <a:spcPts val="255"/>
                        </a:spcBef>
                        <a:spcAft>
                          <a:spcPts val="0"/>
                        </a:spcAft>
                      </a:pPr>
                      <a:r>
                        <a:rPr lang="zh-CN" sz="2400" spc="80" dirty="0">
                          <a:solidFill>
                            <a:schemeClr val="accent2"/>
                          </a:solidFill>
                          <a:effectLst/>
                          <a:latin typeface="黑体" panose="02010609060101010101" pitchFamily="49" charset="-122"/>
                          <a:ea typeface="黑体" panose="02010609060101010101" pitchFamily="49" charset="-122"/>
                        </a:rPr>
                        <a:t>库</a:t>
                      </a:r>
                      <a:r>
                        <a:rPr lang="zh-CN" sz="2400" spc="45" dirty="0">
                          <a:solidFill>
                            <a:schemeClr val="accent2"/>
                          </a:solidFill>
                          <a:effectLst/>
                          <a:latin typeface="黑体" panose="02010609060101010101" pitchFamily="49" charset="-122"/>
                          <a:ea typeface="黑体" panose="02010609060101010101" pitchFamily="49" charset="-122"/>
                        </a:rPr>
                        <a:t>存</a:t>
                      </a:r>
                      <a:r>
                        <a:rPr lang="zh-CN" sz="2400" spc="40" dirty="0">
                          <a:solidFill>
                            <a:schemeClr val="accent2"/>
                          </a:solidFill>
                          <a:effectLst/>
                          <a:latin typeface="黑体" panose="02010609060101010101" pitchFamily="49" charset="-122"/>
                          <a:ea typeface="黑体" panose="02010609060101010101" pitchFamily="49" charset="-122"/>
                        </a:rPr>
                        <a:t>无缝打通，支持线上下</a:t>
                      </a:r>
                      <a:r>
                        <a:rPr lang="zh-CN" sz="2400" dirty="0">
                          <a:solidFill>
                            <a:schemeClr val="accent2"/>
                          </a:solidFill>
                          <a:effectLst/>
                          <a:latin typeface="黑体" panose="02010609060101010101" pitchFamily="49" charset="-122"/>
                          <a:ea typeface="黑体" panose="02010609060101010101" pitchFamily="49" charset="-122"/>
                        </a:rPr>
                        <a:t> </a:t>
                      </a:r>
                      <a:r>
                        <a:rPr lang="zh-CN" sz="2400" spc="-5" dirty="0">
                          <a:solidFill>
                            <a:schemeClr val="accent2"/>
                          </a:solidFill>
                          <a:effectLst/>
                          <a:latin typeface="黑体" panose="02010609060101010101" pitchFamily="49" charset="-122"/>
                          <a:ea typeface="黑体" panose="02010609060101010101" pitchFamily="49" charset="-122"/>
                        </a:rPr>
                        <a:t>单、线下提</a:t>
                      </a:r>
                      <a:r>
                        <a:rPr lang="zh-CN" sz="2400" dirty="0">
                          <a:solidFill>
                            <a:schemeClr val="accent2"/>
                          </a:solidFill>
                          <a:effectLst/>
                          <a:latin typeface="黑体" panose="02010609060101010101" pitchFamily="49" charset="-122"/>
                          <a:ea typeface="黑体" panose="02010609060101010101" pitchFamily="49" charset="-122"/>
                        </a:rPr>
                        <a:t>货</a:t>
                      </a:r>
                      <a:endParaRPr lang="zh-CN" sz="2400" dirty="0">
                        <a:solidFill>
                          <a:schemeClr val="accent2"/>
                        </a:solidFill>
                        <a:effectLst/>
                        <a:latin typeface="黑体" panose="02010609060101010101" pitchFamily="49" charset="-122"/>
                        <a:ea typeface="黑体" panose="02010609060101010101" pitchFamily="49" charset="-122"/>
                      </a:endParaRPr>
                    </a:p>
                  </a:txBody>
                  <a:tcPr marL="0" marR="0" marT="0" marB="0" anchor="ctr">
                    <a:lnL w="6350" cap="flat" cmpd="sng" algn="ctr">
                      <a:solidFill>
                        <a:srgbClr val="F8F8F8"/>
                      </a:solidFill>
                      <a:prstDash val="solid"/>
                      <a:round/>
                      <a:headEnd type="none" w="med" len="med"/>
                      <a:tailEnd type="none" w="med" len="med"/>
                    </a:lnL>
                    <a:lnR w="9525" cap="flat" cmpd="sng" algn="ctr">
                      <a:solidFill>
                        <a:srgbClr val="F8F8F8"/>
                      </a:solidFill>
                      <a:prstDash val="solid"/>
                      <a:round/>
                      <a:headEnd type="none" w="med" len="med"/>
                      <a:tailEnd type="none" w="med" len="med"/>
                    </a:lnR>
                    <a:lnT w="6350" cap="flat" cmpd="sng" algn="ctr">
                      <a:solidFill>
                        <a:srgbClr val="F8F8F8"/>
                      </a:solidFill>
                      <a:prstDash val="solid"/>
                      <a:round/>
                      <a:headEnd type="none" w="med" len="med"/>
                      <a:tailEnd type="none" w="med" len="med"/>
                    </a:lnT>
                    <a:lnB w="6350" cap="flat" cmpd="sng" algn="ctr">
                      <a:solidFill>
                        <a:srgbClr val="F8F8F8"/>
                      </a:solidFill>
                      <a:prstDash val="solid"/>
                      <a:round/>
                      <a:headEnd type="none" w="med" len="med"/>
                      <a:tailEnd type="none" w="med" len="med"/>
                    </a:lnB>
                    <a:solidFill>
                      <a:schemeClr val="accent3">
                        <a:lumMod val="20000"/>
                        <a:lumOff val="80000"/>
                      </a:schemeClr>
                    </a:solidFill>
                  </a:tcPr>
                </a:tc>
              </a:tr>
              <a:tr h="503490">
                <a:tc vMerge="1">
                  <a:tcPr/>
                </a:tc>
                <a:tc>
                  <a:txBody>
                    <a:bodyPr/>
                    <a:lstStyle/>
                    <a:p>
                      <a:pPr marL="59690" algn="ctr" eaLnBrk="0">
                        <a:lnSpc>
                          <a:spcPct val="78000"/>
                        </a:lnSpc>
                        <a:spcBef>
                          <a:spcPts val="260"/>
                        </a:spcBef>
                        <a:spcAft>
                          <a:spcPts val="0"/>
                        </a:spcAft>
                      </a:pPr>
                      <a:r>
                        <a:rPr lang="zh-CN" sz="2400" spc="-5" dirty="0">
                          <a:solidFill>
                            <a:schemeClr val="accent2"/>
                          </a:solidFill>
                          <a:effectLst/>
                          <a:latin typeface="黑体" panose="02010609060101010101" pitchFamily="49" charset="-122"/>
                          <a:ea typeface="黑体" panose="02010609060101010101" pitchFamily="49" charset="-122"/>
                        </a:rPr>
                        <a:t>促销打通</a:t>
                      </a:r>
                      <a:endParaRPr lang="zh-CN" sz="2400" dirty="0">
                        <a:solidFill>
                          <a:schemeClr val="accent2"/>
                        </a:solidFill>
                        <a:effectLst/>
                        <a:latin typeface="黑体" panose="02010609060101010101" pitchFamily="49" charset="-122"/>
                        <a:ea typeface="黑体" panose="02010609060101010101" pitchFamily="49" charset="-122"/>
                      </a:endParaRPr>
                    </a:p>
                  </a:txBody>
                  <a:tcPr marL="0" marR="0" marT="0" marB="0" anchor="ctr">
                    <a:lnL w="6350" cap="flat" cmpd="sng" algn="ctr">
                      <a:solidFill>
                        <a:srgbClr val="F8F8F8"/>
                      </a:solidFill>
                      <a:prstDash val="solid"/>
                      <a:round/>
                      <a:headEnd type="none" w="med" len="med"/>
                      <a:tailEnd type="none" w="med" len="med"/>
                    </a:lnL>
                    <a:lnR w="6350" cap="flat" cmpd="sng" algn="ctr">
                      <a:solidFill>
                        <a:srgbClr val="F8F8F8"/>
                      </a:solidFill>
                      <a:prstDash val="solid"/>
                      <a:round/>
                      <a:headEnd type="none" w="med" len="med"/>
                      <a:tailEnd type="none" w="med" len="med"/>
                    </a:lnR>
                    <a:lnT w="6350" cap="flat" cmpd="sng" algn="ctr">
                      <a:solidFill>
                        <a:srgbClr val="F8F8F8"/>
                      </a:solidFill>
                      <a:prstDash val="solid"/>
                      <a:round/>
                      <a:headEnd type="none" w="med" len="med"/>
                      <a:tailEnd type="none" w="med" len="med"/>
                    </a:lnT>
                    <a:lnB w="6350" cap="flat" cmpd="sng" algn="ctr">
                      <a:solidFill>
                        <a:srgbClr val="F8F8F8"/>
                      </a:solidFill>
                      <a:prstDash val="solid"/>
                      <a:round/>
                      <a:headEnd type="none" w="med" len="med"/>
                      <a:tailEnd type="none" w="med" len="med"/>
                    </a:lnB>
                    <a:solidFill>
                      <a:schemeClr val="accent3">
                        <a:lumMod val="60000"/>
                        <a:lumOff val="40000"/>
                      </a:schemeClr>
                    </a:solidFill>
                  </a:tcPr>
                </a:tc>
                <a:tc>
                  <a:txBody>
                    <a:bodyPr/>
                    <a:lstStyle/>
                    <a:p>
                      <a:pPr marL="37465" algn="ctr" eaLnBrk="0">
                        <a:lnSpc>
                          <a:spcPct val="78000"/>
                        </a:lnSpc>
                        <a:spcBef>
                          <a:spcPts val="260"/>
                        </a:spcBef>
                        <a:spcAft>
                          <a:spcPts val="0"/>
                        </a:spcAft>
                      </a:pPr>
                      <a:r>
                        <a:rPr lang="zh-CN" sz="2400" spc="-5" dirty="0">
                          <a:solidFill>
                            <a:schemeClr val="accent2"/>
                          </a:solidFill>
                          <a:effectLst/>
                          <a:latin typeface="黑体" panose="02010609060101010101" pitchFamily="49" charset="-122"/>
                          <a:ea typeface="黑体" panose="02010609060101010101" pitchFamily="49" charset="-122"/>
                        </a:rPr>
                        <a:t>终端可调拨发货</a:t>
                      </a:r>
                      <a:endParaRPr lang="zh-CN" sz="2400" dirty="0">
                        <a:solidFill>
                          <a:schemeClr val="accent2"/>
                        </a:solidFill>
                        <a:effectLst/>
                        <a:latin typeface="黑体" panose="02010609060101010101" pitchFamily="49" charset="-122"/>
                        <a:ea typeface="黑体" panose="02010609060101010101" pitchFamily="49" charset="-122"/>
                      </a:endParaRPr>
                    </a:p>
                  </a:txBody>
                  <a:tcPr marL="0" marR="0" marT="0" marB="0" anchor="ctr">
                    <a:lnL w="6350" cap="flat" cmpd="sng" algn="ctr">
                      <a:solidFill>
                        <a:srgbClr val="F8F8F8"/>
                      </a:solidFill>
                      <a:prstDash val="solid"/>
                      <a:round/>
                      <a:headEnd type="none" w="med" len="med"/>
                      <a:tailEnd type="none" w="med" len="med"/>
                    </a:lnL>
                    <a:lnR w="9525" cap="flat" cmpd="sng" algn="ctr">
                      <a:solidFill>
                        <a:srgbClr val="F8F8F8"/>
                      </a:solidFill>
                      <a:prstDash val="solid"/>
                      <a:round/>
                      <a:headEnd type="none" w="med" len="med"/>
                      <a:tailEnd type="none" w="med" len="med"/>
                    </a:lnR>
                    <a:lnT w="6350" cap="flat" cmpd="sng" algn="ctr">
                      <a:solidFill>
                        <a:srgbClr val="F8F8F8"/>
                      </a:solidFill>
                      <a:prstDash val="solid"/>
                      <a:round/>
                      <a:headEnd type="none" w="med" len="med"/>
                      <a:tailEnd type="none" w="med" len="med"/>
                    </a:lnT>
                    <a:lnB w="6350" cap="flat" cmpd="sng" algn="ctr">
                      <a:solidFill>
                        <a:srgbClr val="F8F8F8"/>
                      </a:solidFill>
                      <a:prstDash val="solid"/>
                      <a:round/>
                      <a:headEnd type="none" w="med" len="med"/>
                      <a:tailEnd type="none" w="med" len="med"/>
                    </a:lnB>
                    <a:solidFill>
                      <a:schemeClr val="accent3">
                        <a:lumMod val="60000"/>
                        <a:lumOff val="40000"/>
                      </a:schemeClr>
                    </a:solidFill>
                  </a:tcPr>
                </a:tc>
              </a:tr>
              <a:tr h="503490">
                <a:tc rowSpan="3">
                  <a:txBody>
                    <a:bodyPr/>
                    <a:lstStyle/>
                    <a:p>
                      <a:pPr algn="ctr" eaLnBrk="0">
                        <a:lnSpc>
                          <a:spcPct val="106000"/>
                        </a:lnSpc>
                      </a:pPr>
                      <a:r>
                        <a:rPr lang="en-US" sz="2400" b="1" kern="1200" spc="-10" dirty="0">
                          <a:solidFill>
                            <a:srgbClr val="F8F8F8"/>
                          </a:solidFill>
                          <a:effectLst/>
                          <a:latin typeface="黑体" panose="02010609060101010101" pitchFamily="49" charset="-122"/>
                          <a:ea typeface="黑体" panose="02010609060101010101" pitchFamily="49" charset="-122"/>
                          <a:cs typeface="+mn-cs"/>
                        </a:rPr>
                        <a:t> </a:t>
                      </a:r>
                      <a:r>
                        <a:rPr lang="zh-CN" altLang="en-US" sz="2400" b="1" kern="1200" spc="-10" dirty="0">
                          <a:solidFill>
                            <a:srgbClr val="F8F8F8"/>
                          </a:solidFill>
                          <a:effectLst/>
                          <a:latin typeface="黑体" panose="02010609060101010101" pitchFamily="49" charset="-122"/>
                          <a:ea typeface="黑体" panose="02010609060101010101" pitchFamily="49" charset="-122"/>
                          <a:cs typeface="+mn-cs"/>
                        </a:rPr>
                        <a:t>会员通</a:t>
                      </a:r>
                      <a:endParaRPr lang="zh-CN" altLang="en-US" sz="2400" b="1" kern="1200" spc="-10" dirty="0">
                        <a:solidFill>
                          <a:srgbClr val="F8F8F8"/>
                        </a:solidFill>
                        <a:effectLst/>
                        <a:latin typeface="黑体" panose="02010609060101010101" pitchFamily="49" charset="-122"/>
                        <a:ea typeface="黑体" panose="02010609060101010101" pitchFamily="49" charset="-122"/>
                        <a:cs typeface="+mn-cs"/>
                      </a:endParaRPr>
                    </a:p>
                  </a:txBody>
                  <a:tcPr marL="0" marR="0" marT="0" marB="0" anchor="ctr">
                    <a:lnL w="9525" cap="flat" cmpd="sng" algn="ctr">
                      <a:solidFill>
                        <a:srgbClr val="F8F8F8"/>
                      </a:solidFill>
                      <a:prstDash val="solid"/>
                      <a:round/>
                      <a:headEnd type="none" w="med" len="med"/>
                      <a:tailEnd type="none" w="med" len="med"/>
                    </a:lnL>
                    <a:lnR w="6350" cap="flat" cmpd="sng" algn="ctr">
                      <a:solidFill>
                        <a:srgbClr val="F8F8F8"/>
                      </a:solidFill>
                      <a:prstDash val="solid"/>
                      <a:round/>
                      <a:headEnd type="none" w="med" len="med"/>
                      <a:tailEnd type="none" w="med" len="med"/>
                    </a:lnR>
                    <a:lnT w="6350" cap="flat" cmpd="sng" algn="ctr">
                      <a:solidFill>
                        <a:srgbClr val="F8F8F8"/>
                      </a:solidFill>
                      <a:prstDash val="solid"/>
                      <a:round/>
                      <a:headEnd type="none" w="med" len="med"/>
                      <a:tailEnd type="none" w="med" len="med"/>
                    </a:lnT>
                    <a:lnB w="6350" cap="flat" cmpd="sng" algn="ctr">
                      <a:solidFill>
                        <a:srgbClr val="F8F8F8"/>
                      </a:solidFill>
                      <a:prstDash val="solid"/>
                      <a:round/>
                      <a:headEnd type="none" w="med" len="med"/>
                      <a:tailEnd type="none" w="med" len="med"/>
                    </a:lnB>
                    <a:solidFill>
                      <a:srgbClr val="21A3D0"/>
                    </a:solidFill>
                  </a:tcPr>
                </a:tc>
                <a:tc>
                  <a:txBody>
                    <a:bodyPr/>
                    <a:lstStyle/>
                    <a:p>
                      <a:pPr marL="58420" algn="ctr" eaLnBrk="0">
                        <a:lnSpc>
                          <a:spcPct val="78000"/>
                        </a:lnSpc>
                        <a:spcBef>
                          <a:spcPts val="260"/>
                        </a:spcBef>
                        <a:spcAft>
                          <a:spcPts val="0"/>
                        </a:spcAft>
                      </a:pPr>
                      <a:r>
                        <a:rPr lang="zh-CN" sz="2400" spc="-5" dirty="0">
                          <a:solidFill>
                            <a:schemeClr val="accent2"/>
                          </a:solidFill>
                          <a:effectLst/>
                          <a:latin typeface="黑体" panose="02010609060101010101" pitchFamily="49" charset="-122"/>
                          <a:ea typeface="黑体" panose="02010609060101010101" pitchFamily="49" charset="-122"/>
                        </a:rPr>
                        <a:t>账号</a:t>
                      </a:r>
                      <a:r>
                        <a:rPr lang="zh-CN" sz="2400" dirty="0">
                          <a:solidFill>
                            <a:schemeClr val="accent2"/>
                          </a:solidFill>
                          <a:effectLst/>
                          <a:latin typeface="黑体" panose="02010609060101010101" pitchFamily="49" charset="-122"/>
                          <a:ea typeface="黑体" panose="02010609060101010101" pitchFamily="49" charset="-122"/>
                        </a:rPr>
                        <a:t>通用</a:t>
                      </a:r>
                      <a:endParaRPr lang="zh-CN" sz="2400" dirty="0">
                        <a:solidFill>
                          <a:schemeClr val="accent2"/>
                        </a:solidFill>
                        <a:effectLst/>
                        <a:latin typeface="黑体" panose="02010609060101010101" pitchFamily="49" charset="-122"/>
                        <a:ea typeface="黑体" panose="02010609060101010101" pitchFamily="49" charset="-122"/>
                      </a:endParaRPr>
                    </a:p>
                  </a:txBody>
                  <a:tcPr marL="0" marR="0" marT="0" marB="0" anchor="ctr">
                    <a:lnL w="6350" cap="flat" cmpd="sng" algn="ctr">
                      <a:solidFill>
                        <a:srgbClr val="F8F8F8"/>
                      </a:solidFill>
                      <a:prstDash val="solid"/>
                      <a:round/>
                      <a:headEnd type="none" w="med" len="med"/>
                      <a:tailEnd type="none" w="med" len="med"/>
                    </a:lnL>
                    <a:lnR w="6350" cap="flat" cmpd="sng" algn="ctr">
                      <a:solidFill>
                        <a:srgbClr val="F8F8F8"/>
                      </a:solidFill>
                      <a:prstDash val="solid"/>
                      <a:round/>
                      <a:headEnd type="none" w="med" len="med"/>
                      <a:tailEnd type="none" w="med" len="med"/>
                    </a:lnR>
                    <a:lnT w="6350" cap="flat" cmpd="sng" algn="ctr">
                      <a:solidFill>
                        <a:srgbClr val="F8F8F8"/>
                      </a:solidFill>
                      <a:prstDash val="solid"/>
                      <a:round/>
                      <a:headEnd type="none" w="med" len="med"/>
                      <a:tailEnd type="none" w="med" len="med"/>
                    </a:lnT>
                    <a:lnB w="6350" cap="flat" cmpd="sng" algn="ctr">
                      <a:solidFill>
                        <a:srgbClr val="F8F8F8"/>
                      </a:solidFill>
                      <a:prstDash val="solid"/>
                      <a:round/>
                      <a:headEnd type="none" w="med" len="med"/>
                      <a:tailEnd type="none" w="med" len="med"/>
                    </a:lnB>
                    <a:solidFill>
                      <a:schemeClr val="accent3">
                        <a:lumMod val="20000"/>
                        <a:lumOff val="80000"/>
                      </a:schemeClr>
                    </a:solidFill>
                  </a:tcPr>
                </a:tc>
                <a:tc>
                  <a:txBody>
                    <a:bodyPr/>
                    <a:lstStyle/>
                    <a:p>
                      <a:pPr marL="34925" algn="ctr" eaLnBrk="0">
                        <a:lnSpc>
                          <a:spcPct val="78000"/>
                        </a:lnSpc>
                        <a:spcBef>
                          <a:spcPts val="260"/>
                        </a:spcBef>
                        <a:spcAft>
                          <a:spcPts val="0"/>
                        </a:spcAft>
                      </a:pPr>
                      <a:r>
                        <a:rPr lang="zh-CN" sz="2400" spc="-5" dirty="0">
                          <a:solidFill>
                            <a:schemeClr val="accent2"/>
                          </a:solidFill>
                          <a:effectLst/>
                          <a:latin typeface="黑体" panose="02010609060101010101" pitchFamily="49" charset="-122"/>
                          <a:ea typeface="黑体" panose="02010609060101010101" pitchFamily="49" charset="-122"/>
                        </a:rPr>
                        <a:t>方便线上</a:t>
                      </a:r>
                      <a:r>
                        <a:rPr lang="zh-CN" sz="2400" dirty="0">
                          <a:solidFill>
                            <a:schemeClr val="accent2"/>
                          </a:solidFill>
                          <a:effectLst/>
                          <a:latin typeface="黑体" panose="02010609060101010101" pitchFamily="49" charset="-122"/>
                          <a:ea typeface="黑体" panose="02010609060101010101" pitchFamily="49" charset="-122"/>
                        </a:rPr>
                        <a:t>线下采集数据</a:t>
                      </a:r>
                      <a:endParaRPr lang="zh-CN" sz="2400" dirty="0">
                        <a:solidFill>
                          <a:schemeClr val="accent2"/>
                        </a:solidFill>
                        <a:effectLst/>
                        <a:latin typeface="黑体" panose="02010609060101010101" pitchFamily="49" charset="-122"/>
                        <a:ea typeface="黑体" panose="02010609060101010101" pitchFamily="49" charset="-122"/>
                      </a:endParaRPr>
                    </a:p>
                  </a:txBody>
                  <a:tcPr marL="0" marR="0" marT="0" marB="0" anchor="ctr">
                    <a:lnL w="6350" cap="flat" cmpd="sng" algn="ctr">
                      <a:solidFill>
                        <a:srgbClr val="F8F8F8"/>
                      </a:solidFill>
                      <a:prstDash val="solid"/>
                      <a:round/>
                      <a:headEnd type="none" w="med" len="med"/>
                      <a:tailEnd type="none" w="med" len="med"/>
                    </a:lnL>
                    <a:lnR w="9525" cap="flat" cmpd="sng" algn="ctr">
                      <a:solidFill>
                        <a:srgbClr val="F8F8F8"/>
                      </a:solidFill>
                      <a:prstDash val="solid"/>
                      <a:round/>
                      <a:headEnd type="none" w="med" len="med"/>
                      <a:tailEnd type="none" w="med" len="med"/>
                    </a:lnR>
                    <a:lnT w="6350" cap="flat" cmpd="sng" algn="ctr">
                      <a:solidFill>
                        <a:srgbClr val="F8F8F8"/>
                      </a:solidFill>
                      <a:prstDash val="solid"/>
                      <a:round/>
                      <a:headEnd type="none" w="med" len="med"/>
                      <a:tailEnd type="none" w="med" len="med"/>
                    </a:lnT>
                    <a:lnB w="6350" cap="flat" cmpd="sng" algn="ctr">
                      <a:solidFill>
                        <a:srgbClr val="F8F8F8"/>
                      </a:solidFill>
                      <a:prstDash val="solid"/>
                      <a:round/>
                      <a:headEnd type="none" w="med" len="med"/>
                      <a:tailEnd type="none" w="med" len="med"/>
                    </a:lnB>
                    <a:solidFill>
                      <a:schemeClr val="accent3">
                        <a:lumMod val="20000"/>
                        <a:lumOff val="80000"/>
                      </a:schemeClr>
                    </a:solidFill>
                  </a:tcPr>
                </a:tc>
              </a:tr>
              <a:tr h="503490">
                <a:tc vMerge="1">
                  <a:tcPr/>
                </a:tc>
                <a:tc>
                  <a:txBody>
                    <a:bodyPr/>
                    <a:lstStyle/>
                    <a:p>
                      <a:pPr marL="60325" algn="ctr" eaLnBrk="0">
                        <a:lnSpc>
                          <a:spcPct val="78000"/>
                        </a:lnSpc>
                        <a:spcBef>
                          <a:spcPts val="260"/>
                        </a:spcBef>
                        <a:spcAft>
                          <a:spcPts val="0"/>
                        </a:spcAft>
                      </a:pPr>
                      <a:r>
                        <a:rPr lang="zh-CN" sz="2400" spc="-10" dirty="0">
                          <a:solidFill>
                            <a:schemeClr val="accent2"/>
                          </a:solidFill>
                          <a:effectLst/>
                          <a:latin typeface="黑体" panose="02010609060101010101" pitchFamily="49" charset="-122"/>
                          <a:ea typeface="黑体" panose="02010609060101010101" pitchFamily="49" charset="-122"/>
                        </a:rPr>
                        <a:t>积</a:t>
                      </a:r>
                      <a:r>
                        <a:rPr lang="zh-CN" sz="2400" spc="-5" dirty="0">
                          <a:solidFill>
                            <a:schemeClr val="accent2"/>
                          </a:solidFill>
                          <a:effectLst/>
                          <a:latin typeface="黑体" panose="02010609060101010101" pitchFamily="49" charset="-122"/>
                          <a:ea typeface="黑体" panose="02010609060101010101" pitchFamily="49" charset="-122"/>
                        </a:rPr>
                        <a:t>分通用</a:t>
                      </a:r>
                      <a:endParaRPr lang="zh-CN" sz="2400" dirty="0">
                        <a:solidFill>
                          <a:schemeClr val="accent2"/>
                        </a:solidFill>
                        <a:effectLst/>
                        <a:latin typeface="黑体" panose="02010609060101010101" pitchFamily="49" charset="-122"/>
                        <a:ea typeface="黑体" panose="02010609060101010101" pitchFamily="49" charset="-122"/>
                      </a:endParaRPr>
                    </a:p>
                  </a:txBody>
                  <a:tcPr marL="0" marR="0" marT="0" marB="0" anchor="ctr">
                    <a:lnL w="6350" cap="flat" cmpd="sng" algn="ctr">
                      <a:solidFill>
                        <a:srgbClr val="F8F8F8"/>
                      </a:solidFill>
                      <a:prstDash val="solid"/>
                      <a:round/>
                      <a:headEnd type="none" w="med" len="med"/>
                      <a:tailEnd type="none" w="med" len="med"/>
                    </a:lnL>
                    <a:lnR w="6350" cap="flat" cmpd="sng" algn="ctr">
                      <a:solidFill>
                        <a:srgbClr val="F8F8F8"/>
                      </a:solidFill>
                      <a:prstDash val="solid"/>
                      <a:round/>
                      <a:headEnd type="none" w="med" len="med"/>
                      <a:tailEnd type="none" w="med" len="med"/>
                    </a:lnR>
                    <a:lnT w="6350" cap="flat" cmpd="sng" algn="ctr">
                      <a:solidFill>
                        <a:srgbClr val="F8F8F8"/>
                      </a:solidFill>
                      <a:prstDash val="solid"/>
                      <a:round/>
                      <a:headEnd type="none" w="med" len="med"/>
                      <a:tailEnd type="none" w="med" len="med"/>
                    </a:lnT>
                    <a:lnB w="6350" cap="flat" cmpd="sng" algn="ctr">
                      <a:solidFill>
                        <a:srgbClr val="F8F8F8"/>
                      </a:solidFill>
                      <a:prstDash val="solid"/>
                      <a:round/>
                      <a:headEnd type="none" w="med" len="med"/>
                      <a:tailEnd type="none" w="med" len="med"/>
                    </a:lnB>
                    <a:solidFill>
                      <a:schemeClr val="accent3">
                        <a:lumMod val="60000"/>
                        <a:lumOff val="40000"/>
                      </a:schemeClr>
                    </a:solidFill>
                  </a:tcPr>
                </a:tc>
                <a:tc>
                  <a:txBody>
                    <a:bodyPr/>
                    <a:lstStyle/>
                    <a:p>
                      <a:pPr marL="41275" algn="ctr" eaLnBrk="0">
                        <a:lnSpc>
                          <a:spcPct val="78000"/>
                        </a:lnSpc>
                        <a:spcBef>
                          <a:spcPts val="260"/>
                        </a:spcBef>
                        <a:spcAft>
                          <a:spcPts val="0"/>
                        </a:spcAft>
                      </a:pPr>
                      <a:r>
                        <a:rPr lang="zh-CN" sz="2400" spc="-10" dirty="0">
                          <a:solidFill>
                            <a:schemeClr val="accent2"/>
                          </a:solidFill>
                          <a:effectLst/>
                          <a:latin typeface="黑体" panose="02010609060101010101" pitchFamily="49" charset="-122"/>
                          <a:ea typeface="黑体" panose="02010609060101010101" pitchFamily="49" charset="-122"/>
                        </a:rPr>
                        <a:t>以利益捆绑</a:t>
                      </a:r>
                      <a:r>
                        <a:rPr lang="zh-CN" sz="2400" spc="-5" dirty="0">
                          <a:solidFill>
                            <a:schemeClr val="accent2"/>
                          </a:solidFill>
                          <a:effectLst/>
                          <a:latin typeface="黑体" panose="02010609060101010101" pitchFamily="49" charset="-122"/>
                          <a:ea typeface="黑体" panose="02010609060101010101" pitchFamily="49" charset="-122"/>
                        </a:rPr>
                        <a:t>消费者</a:t>
                      </a:r>
                      <a:endParaRPr lang="zh-CN" sz="2400" dirty="0">
                        <a:solidFill>
                          <a:schemeClr val="accent2"/>
                        </a:solidFill>
                        <a:effectLst/>
                        <a:latin typeface="黑体" panose="02010609060101010101" pitchFamily="49" charset="-122"/>
                        <a:ea typeface="黑体" panose="02010609060101010101" pitchFamily="49" charset="-122"/>
                      </a:endParaRPr>
                    </a:p>
                  </a:txBody>
                  <a:tcPr marL="0" marR="0" marT="0" marB="0" anchor="ctr">
                    <a:lnL w="6350" cap="flat" cmpd="sng" algn="ctr">
                      <a:solidFill>
                        <a:srgbClr val="F8F8F8"/>
                      </a:solidFill>
                      <a:prstDash val="solid"/>
                      <a:round/>
                      <a:headEnd type="none" w="med" len="med"/>
                      <a:tailEnd type="none" w="med" len="med"/>
                    </a:lnL>
                    <a:lnR w="9525" cap="flat" cmpd="sng" algn="ctr">
                      <a:solidFill>
                        <a:srgbClr val="F8F8F8"/>
                      </a:solidFill>
                      <a:prstDash val="solid"/>
                      <a:round/>
                      <a:headEnd type="none" w="med" len="med"/>
                      <a:tailEnd type="none" w="med" len="med"/>
                    </a:lnR>
                    <a:lnT w="6350" cap="flat" cmpd="sng" algn="ctr">
                      <a:solidFill>
                        <a:srgbClr val="F8F8F8"/>
                      </a:solidFill>
                      <a:prstDash val="solid"/>
                      <a:round/>
                      <a:headEnd type="none" w="med" len="med"/>
                      <a:tailEnd type="none" w="med" len="med"/>
                    </a:lnT>
                    <a:lnB w="6350" cap="flat" cmpd="sng" algn="ctr">
                      <a:solidFill>
                        <a:srgbClr val="F8F8F8"/>
                      </a:solidFill>
                      <a:prstDash val="solid"/>
                      <a:round/>
                      <a:headEnd type="none" w="med" len="med"/>
                      <a:tailEnd type="none" w="med" len="med"/>
                    </a:lnB>
                    <a:solidFill>
                      <a:schemeClr val="accent3">
                        <a:lumMod val="60000"/>
                        <a:lumOff val="40000"/>
                      </a:schemeClr>
                    </a:solidFill>
                  </a:tcPr>
                </a:tc>
              </a:tr>
              <a:tr h="503490">
                <a:tc vMerge="1">
                  <a:tcPr/>
                </a:tc>
                <a:tc>
                  <a:txBody>
                    <a:bodyPr/>
                    <a:lstStyle/>
                    <a:p>
                      <a:pPr marL="58420" algn="ctr" eaLnBrk="0">
                        <a:lnSpc>
                          <a:spcPct val="77000"/>
                        </a:lnSpc>
                        <a:spcBef>
                          <a:spcPts val="270"/>
                        </a:spcBef>
                        <a:spcAft>
                          <a:spcPts val="0"/>
                        </a:spcAft>
                      </a:pPr>
                      <a:r>
                        <a:rPr lang="zh-CN" sz="2400" spc="-5" dirty="0">
                          <a:solidFill>
                            <a:schemeClr val="accent2"/>
                          </a:solidFill>
                          <a:effectLst/>
                          <a:latin typeface="黑体" panose="02010609060101010101" pitchFamily="49" charset="-122"/>
                          <a:ea typeface="黑体" panose="02010609060101010101" pitchFamily="49" charset="-122"/>
                        </a:rPr>
                        <a:t>行为</a:t>
                      </a:r>
                      <a:r>
                        <a:rPr lang="zh-CN" sz="2400" dirty="0">
                          <a:solidFill>
                            <a:schemeClr val="accent2"/>
                          </a:solidFill>
                          <a:effectLst/>
                          <a:latin typeface="黑体" panose="02010609060101010101" pitchFamily="49" charset="-122"/>
                          <a:ea typeface="黑体" panose="02010609060101010101" pitchFamily="49" charset="-122"/>
                        </a:rPr>
                        <a:t>记录</a:t>
                      </a:r>
                      <a:endParaRPr lang="zh-CN" sz="2400" dirty="0">
                        <a:solidFill>
                          <a:schemeClr val="accent2"/>
                        </a:solidFill>
                        <a:effectLst/>
                        <a:latin typeface="黑体" panose="02010609060101010101" pitchFamily="49" charset="-122"/>
                        <a:ea typeface="黑体" panose="02010609060101010101" pitchFamily="49" charset="-122"/>
                      </a:endParaRPr>
                    </a:p>
                  </a:txBody>
                  <a:tcPr marL="0" marR="0" marT="0" marB="0" anchor="ctr">
                    <a:lnL w="6350" cap="flat" cmpd="sng" algn="ctr">
                      <a:solidFill>
                        <a:srgbClr val="F8F8F8"/>
                      </a:solidFill>
                      <a:prstDash val="solid"/>
                      <a:round/>
                      <a:headEnd type="none" w="med" len="med"/>
                      <a:tailEnd type="none" w="med" len="med"/>
                    </a:lnL>
                    <a:lnR w="6350" cap="flat" cmpd="sng" algn="ctr">
                      <a:solidFill>
                        <a:srgbClr val="F8F8F8"/>
                      </a:solidFill>
                      <a:prstDash val="solid"/>
                      <a:round/>
                      <a:headEnd type="none" w="med" len="med"/>
                      <a:tailEnd type="none" w="med" len="med"/>
                    </a:lnR>
                    <a:lnT w="6350" cap="flat" cmpd="sng" algn="ctr">
                      <a:solidFill>
                        <a:srgbClr val="F8F8F8"/>
                      </a:solidFill>
                      <a:prstDash val="solid"/>
                      <a:round/>
                      <a:headEnd type="none" w="med" len="med"/>
                      <a:tailEnd type="none" w="med" len="med"/>
                    </a:lnT>
                    <a:lnB w="6350" cap="flat" cmpd="sng" algn="ctr">
                      <a:solidFill>
                        <a:srgbClr val="F8F8F8"/>
                      </a:solidFill>
                      <a:prstDash val="solid"/>
                      <a:round/>
                      <a:headEnd type="none" w="med" len="med"/>
                      <a:tailEnd type="none" w="med" len="med"/>
                    </a:lnB>
                    <a:solidFill>
                      <a:schemeClr val="accent3">
                        <a:lumMod val="20000"/>
                        <a:lumOff val="80000"/>
                      </a:schemeClr>
                    </a:solidFill>
                  </a:tcPr>
                </a:tc>
                <a:tc>
                  <a:txBody>
                    <a:bodyPr/>
                    <a:lstStyle/>
                    <a:p>
                      <a:pPr marL="34925" algn="ctr" eaLnBrk="0">
                        <a:lnSpc>
                          <a:spcPct val="77000"/>
                        </a:lnSpc>
                        <a:spcBef>
                          <a:spcPts val="270"/>
                        </a:spcBef>
                        <a:spcAft>
                          <a:spcPts val="0"/>
                        </a:spcAft>
                      </a:pPr>
                      <a:r>
                        <a:rPr lang="zh-CN" sz="2400" spc="-5" dirty="0">
                          <a:solidFill>
                            <a:schemeClr val="accent2"/>
                          </a:solidFill>
                          <a:effectLst/>
                          <a:latin typeface="黑体" panose="02010609060101010101" pitchFamily="49" charset="-122"/>
                          <a:ea typeface="黑体" panose="02010609060101010101" pitchFamily="49" charset="-122"/>
                        </a:rPr>
                        <a:t>方便数据</a:t>
                      </a:r>
                      <a:r>
                        <a:rPr lang="zh-CN" sz="2400" dirty="0">
                          <a:solidFill>
                            <a:schemeClr val="accent2"/>
                          </a:solidFill>
                          <a:effectLst/>
                          <a:latin typeface="黑体" panose="02010609060101010101" pitchFamily="49" charset="-122"/>
                          <a:ea typeface="黑体" panose="02010609060101010101" pitchFamily="49" charset="-122"/>
                        </a:rPr>
                        <a:t>挖掘和精准营销</a:t>
                      </a:r>
                      <a:endParaRPr lang="zh-CN" sz="2400" dirty="0">
                        <a:solidFill>
                          <a:schemeClr val="accent2"/>
                        </a:solidFill>
                        <a:effectLst/>
                        <a:latin typeface="黑体" panose="02010609060101010101" pitchFamily="49" charset="-122"/>
                        <a:ea typeface="黑体" panose="02010609060101010101" pitchFamily="49" charset="-122"/>
                      </a:endParaRPr>
                    </a:p>
                  </a:txBody>
                  <a:tcPr marL="0" marR="0" marT="0" marB="0" anchor="ctr">
                    <a:lnL w="6350" cap="flat" cmpd="sng" algn="ctr">
                      <a:solidFill>
                        <a:srgbClr val="F8F8F8"/>
                      </a:solidFill>
                      <a:prstDash val="solid"/>
                      <a:round/>
                      <a:headEnd type="none" w="med" len="med"/>
                      <a:tailEnd type="none" w="med" len="med"/>
                    </a:lnL>
                    <a:lnR w="9525" cap="flat" cmpd="sng" algn="ctr">
                      <a:solidFill>
                        <a:srgbClr val="F8F8F8"/>
                      </a:solidFill>
                      <a:prstDash val="solid"/>
                      <a:round/>
                      <a:headEnd type="none" w="med" len="med"/>
                      <a:tailEnd type="none" w="med" len="med"/>
                    </a:lnR>
                    <a:lnT w="6350" cap="flat" cmpd="sng" algn="ctr">
                      <a:solidFill>
                        <a:srgbClr val="F8F8F8"/>
                      </a:solidFill>
                      <a:prstDash val="solid"/>
                      <a:round/>
                      <a:headEnd type="none" w="med" len="med"/>
                      <a:tailEnd type="none" w="med" len="med"/>
                    </a:lnT>
                    <a:lnB w="6350" cap="flat" cmpd="sng" algn="ctr">
                      <a:solidFill>
                        <a:srgbClr val="F8F8F8"/>
                      </a:solidFill>
                      <a:prstDash val="solid"/>
                      <a:round/>
                      <a:headEnd type="none" w="med" len="med"/>
                      <a:tailEnd type="none" w="med" len="med"/>
                    </a:lnB>
                    <a:solidFill>
                      <a:schemeClr val="accent3">
                        <a:lumMod val="20000"/>
                        <a:lumOff val="80000"/>
                      </a:schemeClr>
                    </a:solidFill>
                  </a:tcPr>
                </a:tc>
              </a:tr>
              <a:tr h="503490">
                <a:tc rowSpan="3">
                  <a:txBody>
                    <a:bodyPr/>
                    <a:lstStyle/>
                    <a:p>
                      <a:pPr marL="67945" algn="ctr" eaLnBrk="0">
                        <a:lnSpc>
                          <a:spcPct val="82000"/>
                        </a:lnSpc>
                        <a:spcBef>
                          <a:spcPts val="345"/>
                        </a:spcBef>
                        <a:spcAft>
                          <a:spcPts val="0"/>
                        </a:spcAft>
                      </a:pPr>
                      <a:r>
                        <a:rPr lang="zh-CN" altLang="en-US" sz="2400" b="1" kern="1200" spc="-10" dirty="0">
                          <a:solidFill>
                            <a:srgbClr val="F8F8F8"/>
                          </a:solidFill>
                          <a:effectLst/>
                          <a:latin typeface="黑体" panose="02010609060101010101" pitchFamily="49" charset="-122"/>
                          <a:ea typeface="黑体" panose="02010609060101010101" pitchFamily="49" charset="-122"/>
                          <a:cs typeface="+mn-cs"/>
                        </a:rPr>
                        <a:t>服务通</a:t>
                      </a:r>
                      <a:endParaRPr lang="zh-CN" altLang="en-US" sz="2400" b="1" kern="1200" spc="-10" dirty="0">
                        <a:solidFill>
                          <a:srgbClr val="F8F8F8"/>
                        </a:solidFill>
                        <a:effectLst/>
                        <a:latin typeface="黑体" panose="02010609060101010101" pitchFamily="49" charset="-122"/>
                        <a:ea typeface="黑体" panose="02010609060101010101" pitchFamily="49" charset="-122"/>
                        <a:cs typeface="+mn-cs"/>
                      </a:endParaRPr>
                    </a:p>
                  </a:txBody>
                  <a:tcPr marL="0" marR="0" marT="0" marB="0" anchor="ctr">
                    <a:lnL w="9525" cap="flat" cmpd="sng" algn="ctr">
                      <a:solidFill>
                        <a:srgbClr val="F8F8F8"/>
                      </a:solidFill>
                      <a:prstDash val="solid"/>
                      <a:round/>
                      <a:headEnd type="none" w="med" len="med"/>
                      <a:tailEnd type="none" w="med" len="med"/>
                    </a:lnL>
                    <a:lnR w="6350" cap="flat" cmpd="sng" algn="ctr">
                      <a:solidFill>
                        <a:srgbClr val="F8F8F8"/>
                      </a:solidFill>
                      <a:prstDash val="solid"/>
                      <a:round/>
                      <a:headEnd type="none" w="med" len="med"/>
                      <a:tailEnd type="none" w="med" len="med"/>
                    </a:lnR>
                    <a:lnT w="6350" cap="flat" cmpd="sng" algn="ctr">
                      <a:solidFill>
                        <a:srgbClr val="F8F8F8"/>
                      </a:solidFill>
                      <a:prstDash val="solid"/>
                      <a:round/>
                      <a:headEnd type="none" w="med" len="med"/>
                      <a:tailEnd type="none" w="med" len="med"/>
                    </a:lnT>
                    <a:lnB w="9525" cap="flat" cmpd="sng" algn="ctr">
                      <a:solidFill>
                        <a:srgbClr val="F8F8F8"/>
                      </a:solidFill>
                      <a:prstDash val="solid"/>
                      <a:round/>
                      <a:headEnd type="none" w="med" len="med"/>
                      <a:tailEnd type="none" w="med" len="med"/>
                    </a:lnB>
                    <a:solidFill>
                      <a:srgbClr val="21A3D0"/>
                    </a:solidFill>
                  </a:tcPr>
                </a:tc>
                <a:tc>
                  <a:txBody>
                    <a:bodyPr/>
                    <a:lstStyle/>
                    <a:p>
                      <a:pPr marL="60325" algn="ctr" eaLnBrk="0">
                        <a:lnSpc>
                          <a:spcPct val="77000"/>
                        </a:lnSpc>
                        <a:spcBef>
                          <a:spcPts val="270"/>
                        </a:spcBef>
                        <a:spcAft>
                          <a:spcPts val="0"/>
                        </a:spcAft>
                      </a:pPr>
                      <a:r>
                        <a:rPr lang="zh-CN" sz="2400" spc="-10" dirty="0">
                          <a:solidFill>
                            <a:schemeClr val="accent2"/>
                          </a:solidFill>
                          <a:effectLst/>
                          <a:latin typeface="黑体" panose="02010609060101010101" pitchFamily="49" charset="-122"/>
                          <a:ea typeface="黑体" panose="02010609060101010101" pitchFamily="49" charset="-122"/>
                        </a:rPr>
                        <a:t>售</a:t>
                      </a:r>
                      <a:r>
                        <a:rPr lang="zh-CN" sz="2400" spc="-5" dirty="0">
                          <a:solidFill>
                            <a:schemeClr val="accent2"/>
                          </a:solidFill>
                          <a:effectLst/>
                          <a:latin typeface="黑体" panose="02010609060101010101" pitchFamily="49" charset="-122"/>
                          <a:ea typeface="黑体" panose="02010609060101010101" pitchFamily="49" charset="-122"/>
                        </a:rPr>
                        <a:t>前服务</a:t>
                      </a:r>
                      <a:endParaRPr lang="zh-CN" sz="2400" dirty="0">
                        <a:solidFill>
                          <a:schemeClr val="accent2"/>
                        </a:solidFill>
                        <a:effectLst/>
                        <a:latin typeface="黑体" panose="02010609060101010101" pitchFamily="49" charset="-122"/>
                        <a:ea typeface="黑体" panose="02010609060101010101" pitchFamily="49" charset="-122"/>
                      </a:endParaRPr>
                    </a:p>
                  </a:txBody>
                  <a:tcPr marL="0" marR="0" marT="0" marB="0" anchor="ctr">
                    <a:lnL w="6350" cap="flat" cmpd="sng" algn="ctr">
                      <a:solidFill>
                        <a:srgbClr val="F8F8F8"/>
                      </a:solidFill>
                      <a:prstDash val="solid"/>
                      <a:round/>
                      <a:headEnd type="none" w="med" len="med"/>
                      <a:tailEnd type="none" w="med" len="med"/>
                    </a:lnL>
                    <a:lnR w="6350" cap="flat" cmpd="sng" algn="ctr">
                      <a:solidFill>
                        <a:srgbClr val="F8F8F8"/>
                      </a:solidFill>
                      <a:prstDash val="solid"/>
                      <a:round/>
                      <a:headEnd type="none" w="med" len="med"/>
                      <a:tailEnd type="none" w="med" len="med"/>
                    </a:lnR>
                    <a:lnT w="6350" cap="flat" cmpd="sng" algn="ctr">
                      <a:solidFill>
                        <a:srgbClr val="F8F8F8"/>
                      </a:solidFill>
                      <a:prstDash val="solid"/>
                      <a:round/>
                      <a:headEnd type="none" w="med" len="med"/>
                      <a:tailEnd type="none" w="med" len="med"/>
                    </a:lnT>
                    <a:lnB w="6350" cap="flat" cmpd="sng" algn="ctr">
                      <a:solidFill>
                        <a:srgbClr val="F8F8F8"/>
                      </a:solidFill>
                      <a:prstDash val="solid"/>
                      <a:round/>
                      <a:headEnd type="none" w="med" len="med"/>
                      <a:tailEnd type="none" w="med" len="med"/>
                    </a:lnB>
                    <a:solidFill>
                      <a:schemeClr val="accent3">
                        <a:lumMod val="60000"/>
                        <a:lumOff val="40000"/>
                      </a:schemeClr>
                    </a:solidFill>
                  </a:tcPr>
                </a:tc>
                <a:tc>
                  <a:txBody>
                    <a:bodyPr/>
                    <a:lstStyle/>
                    <a:p>
                      <a:pPr marL="45720" algn="ctr" eaLnBrk="0">
                        <a:lnSpc>
                          <a:spcPct val="77000"/>
                        </a:lnSpc>
                        <a:spcBef>
                          <a:spcPts val="270"/>
                        </a:spcBef>
                        <a:spcAft>
                          <a:spcPts val="0"/>
                        </a:spcAft>
                      </a:pPr>
                      <a:r>
                        <a:rPr lang="zh-CN" sz="2400" spc="-10" dirty="0">
                          <a:solidFill>
                            <a:schemeClr val="accent2"/>
                          </a:solidFill>
                          <a:effectLst/>
                          <a:latin typeface="黑体" panose="02010609060101010101" pitchFamily="49" charset="-122"/>
                          <a:ea typeface="黑体" panose="02010609060101010101" pitchFamily="49" charset="-122"/>
                        </a:rPr>
                        <a:t>门店与线上导购融合</a:t>
                      </a:r>
                      <a:endParaRPr lang="zh-CN" sz="2400" dirty="0">
                        <a:solidFill>
                          <a:schemeClr val="accent2"/>
                        </a:solidFill>
                        <a:effectLst/>
                        <a:latin typeface="黑体" panose="02010609060101010101" pitchFamily="49" charset="-122"/>
                        <a:ea typeface="黑体" panose="02010609060101010101" pitchFamily="49" charset="-122"/>
                      </a:endParaRPr>
                    </a:p>
                  </a:txBody>
                  <a:tcPr marL="0" marR="0" marT="0" marB="0" anchor="ctr">
                    <a:lnL w="6350" cap="flat" cmpd="sng" algn="ctr">
                      <a:solidFill>
                        <a:srgbClr val="F8F8F8"/>
                      </a:solidFill>
                      <a:prstDash val="solid"/>
                      <a:round/>
                      <a:headEnd type="none" w="med" len="med"/>
                      <a:tailEnd type="none" w="med" len="med"/>
                    </a:lnL>
                    <a:lnR w="9525" cap="flat" cmpd="sng" algn="ctr">
                      <a:solidFill>
                        <a:srgbClr val="F8F8F8"/>
                      </a:solidFill>
                      <a:prstDash val="solid"/>
                      <a:round/>
                      <a:headEnd type="none" w="med" len="med"/>
                      <a:tailEnd type="none" w="med" len="med"/>
                    </a:lnR>
                    <a:lnT w="6350" cap="flat" cmpd="sng" algn="ctr">
                      <a:solidFill>
                        <a:srgbClr val="F8F8F8"/>
                      </a:solidFill>
                      <a:prstDash val="solid"/>
                      <a:round/>
                      <a:headEnd type="none" w="med" len="med"/>
                      <a:tailEnd type="none" w="med" len="med"/>
                    </a:lnT>
                    <a:lnB w="6350" cap="flat" cmpd="sng" algn="ctr">
                      <a:solidFill>
                        <a:srgbClr val="F8F8F8"/>
                      </a:solidFill>
                      <a:prstDash val="solid"/>
                      <a:round/>
                      <a:headEnd type="none" w="med" len="med"/>
                      <a:tailEnd type="none" w="med" len="med"/>
                    </a:lnB>
                    <a:solidFill>
                      <a:schemeClr val="accent3">
                        <a:lumMod val="60000"/>
                        <a:lumOff val="40000"/>
                      </a:schemeClr>
                    </a:solidFill>
                  </a:tcPr>
                </a:tc>
              </a:tr>
              <a:tr h="503490">
                <a:tc vMerge="1">
                  <a:tcPr/>
                </a:tc>
                <a:tc>
                  <a:txBody>
                    <a:bodyPr/>
                    <a:lstStyle/>
                    <a:p>
                      <a:pPr marL="60325" algn="ctr" eaLnBrk="0">
                        <a:lnSpc>
                          <a:spcPct val="77000"/>
                        </a:lnSpc>
                        <a:spcBef>
                          <a:spcPts val="270"/>
                        </a:spcBef>
                        <a:spcAft>
                          <a:spcPts val="0"/>
                        </a:spcAft>
                      </a:pPr>
                      <a:r>
                        <a:rPr lang="zh-CN" sz="2400" spc="-10" dirty="0">
                          <a:solidFill>
                            <a:schemeClr val="accent2"/>
                          </a:solidFill>
                          <a:effectLst/>
                          <a:latin typeface="黑体" panose="02010609060101010101" pitchFamily="49" charset="-122"/>
                          <a:ea typeface="黑体" panose="02010609060101010101" pitchFamily="49" charset="-122"/>
                        </a:rPr>
                        <a:t>售</a:t>
                      </a:r>
                      <a:r>
                        <a:rPr lang="zh-CN" sz="2400" spc="-5" dirty="0">
                          <a:solidFill>
                            <a:schemeClr val="accent2"/>
                          </a:solidFill>
                          <a:effectLst/>
                          <a:latin typeface="黑体" panose="02010609060101010101" pitchFamily="49" charset="-122"/>
                          <a:ea typeface="黑体" panose="02010609060101010101" pitchFamily="49" charset="-122"/>
                        </a:rPr>
                        <a:t>中服务</a:t>
                      </a:r>
                      <a:endParaRPr lang="zh-CN" sz="2400" dirty="0">
                        <a:solidFill>
                          <a:schemeClr val="accent2"/>
                        </a:solidFill>
                        <a:effectLst/>
                        <a:latin typeface="黑体" panose="02010609060101010101" pitchFamily="49" charset="-122"/>
                        <a:ea typeface="黑体" panose="02010609060101010101" pitchFamily="49" charset="-122"/>
                      </a:endParaRPr>
                    </a:p>
                  </a:txBody>
                  <a:tcPr marL="0" marR="0" marT="0" marB="0" anchor="ctr">
                    <a:lnL w="6350" cap="flat" cmpd="sng" algn="ctr">
                      <a:solidFill>
                        <a:srgbClr val="F8F8F8"/>
                      </a:solidFill>
                      <a:prstDash val="solid"/>
                      <a:round/>
                      <a:headEnd type="none" w="med" len="med"/>
                      <a:tailEnd type="none" w="med" len="med"/>
                    </a:lnL>
                    <a:lnR w="6350" cap="flat" cmpd="sng" algn="ctr">
                      <a:solidFill>
                        <a:srgbClr val="F8F8F8"/>
                      </a:solidFill>
                      <a:prstDash val="solid"/>
                      <a:round/>
                      <a:headEnd type="none" w="med" len="med"/>
                      <a:tailEnd type="none" w="med" len="med"/>
                    </a:lnR>
                    <a:lnT w="6350" cap="flat" cmpd="sng" algn="ctr">
                      <a:solidFill>
                        <a:srgbClr val="F8F8F8"/>
                      </a:solidFill>
                      <a:prstDash val="solid"/>
                      <a:round/>
                      <a:headEnd type="none" w="med" len="med"/>
                      <a:tailEnd type="none" w="med" len="med"/>
                    </a:lnT>
                    <a:lnB w="6350" cap="flat" cmpd="sng" algn="ctr">
                      <a:solidFill>
                        <a:srgbClr val="F8F8F8"/>
                      </a:solidFill>
                      <a:prstDash val="solid"/>
                      <a:round/>
                      <a:headEnd type="none" w="med" len="med"/>
                      <a:tailEnd type="none" w="med" len="med"/>
                    </a:lnB>
                    <a:solidFill>
                      <a:schemeClr val="accent3">
                        <a:lumMod val="20000"/>
                        <a:lumOff val="80000"/>
                      </a:schemeClr>
                    </a:solidFill>
                  </a:tcPr>
                </a:tc>
                <a:tc>
                  <a:txBody>
                    <a:bodyPr/>
                    <a:lstStyle/>
                    <a:p>
                      <a:pPr marL="36195" algn="ctr" eaLnBrk="0">
                        <a:lnSpc>
                          <a:spcPct val="77000"/>
                        </a:lnSpc>
                        <a:spcBef>
                          <a:spcPts val="270"/>
                        </a:spcBef>
                        <a:spcAft>
                          <a:spcPts val="0"/>
                        </a:spcAft>
                      </a:pPr>
                      <a:r>
                        <a:rPr lang="zh-CN" sz="2400" spc="-5" dirty="0">
                          <a:solidFill>
                            <a:schemeClr val="accent2"/>
                          </a:solidFill>
                          <a:effectLst/>
                          <a:latin typeface="黑体" panose="02010609060101010101" pitchFamily="49" charset="-122"/>
                          <a:ea typeface="黑体" panose="02010609060101010101" pitchFamily="49" charset="-122"/>
                        </a:rPr>
                        <a:t>锁定消费者</a:t>
                      </a:r>
                      <a:r>
                        <a:rPr lang="zh-CN" sz="2400" dirty="0">
                          <a:solidFill>
                            <a:schemeClr val="accent2"/>
                          </a:solidFill>
                          <a:effectLst/>
                          <a:latin typeface="黑体" panose="02010609060101010101" pitchFamily="49" charset="-122"/>
                          <a:ea typeface="黑体" panose="02010609060101010101" pitchFamily="49" charset="-122"/>
                        </a:rPr>
                        <a:t>，方便社群服务</a:t>
                      </a:r>
                      <a:endParaRPr lang="zh-CN" sz="2400" dirty="0">
                        <a:solidFill>
                          <a:schemeClr val="accent2"/>
                        </a:solidFill>
                        <a:effectLst/>
                        <a:latin typeface="黑体" panose="02010609060101010101" pitchFamily="49" charset="-122"/>
                        <a:ea typeface="黑体" panose="02010609060101010101" pitchFamily="49" charset="-122"/>
                      </a:endParaRPr>
                    </a:p>
                  </a:txBody>
                  <a:tcPr marL="0" marR="0" marT="0" marB="0" anchor="ctr">
                    <a:lnL w="6350" cap="flat" cmpd="sng" algn="ctr">
                      <a:solidFill>
                        <a:srgbClr val="F8F8F8"/>
                      </a:solidFill>
                      <a:prstDash val="solid"/>
                      <a:round/>
                      <a:headEnd type="none" w="med" len="med"/>
                      <a:tailEnd type="none" w="med" len="med"/>
                    </a:lnL>
                    <a:lnR w="9525" cap="flat" cmpd="sng" algn="ctr">
                      <a:solidFill>
                        <a:srgbClr val="F8F8F8"/>
                      </a:solidFill>
                      <a:prstDash val="solid"/>
                      <a:round/>
                      <a:headEnd type="none" w="med" len="med"/>
                      <a:tailEnd type="none" w="med" len="med"/>
                    </a:lnR>
                    <a:lnT w="6350" cap="flat" cmpd="sng" algn="ctr">
                      <a:solidFill>
                        <a:srgbClr val="F8F8F8"/>
                      </a:solidFill>
                      <a:prstDash val="solid"/>
                      <a:round/>
                      <a:headEnd type="none" w="med" len="med"/>
                      <a:tailEnd type="none" w="med" len="med"/>
                    </a:lnT>
                    <a:lnB w="6350" cap="flat" cmpd="sng" algn="ctr">
                      <a:solidFill>
                        <a:srgbClr val="F8F8F8"/>
                      </a:solidFill>
                      <a:prstDash val="solid"/>
                      <a:round/>
                      <a:headEnd type="none" w="med" len="med"/>
                      <a:tailEnd type="none" w="med" len="med"/>
                    </a:lnB>
                    <a:solidFill>
                      <a:schemeClr val="accent3">
                        <a:lumMod val="20000"/>
                        <a:lumOff val="80000"/>
                      </a:schemeClr>
                    </a:solidFill>
                  </a:tcPr>
                </a:tc>
              </a:tr>
              <a:tr h="503490">
                <a:tc vMerge="1">
                  <a:tcPr/>
                </a:tc>
                <a:tc>
                  <a:txBody>
                    <a:bodyPr/>
                    <a:lstStyle/>
                    <a:p>
                      <a:pPr marL="60325" algn="ctr" eaLnBrk="0">
                        <a:lnSpc>
                          <a:spcPct val="82000"/>
                        </a:lnSpc>
                        <a:spcBef>
                          <a:spcPts val="925"/>
                        </a:spcBef>
                        <a:spcAft>
                          <a:spcPts val="0"/>
                        </a:spcAft>
                      </a:pPr>
                      <a:r>
                        <a:rPr lang="zh-CN" sz="2400" spc="-10" dirty="0">
                          <a:solidFill>
                            <a:schemeClr val="accent2"/>
                          </a:solidFill>
                          <a:effectLst/>
                          <a:latin typeface="黑体" panose="02010609060101010101" pitchFamily="49" charset="-122"/>
                          <a:ea typeface="黑体" panose="02010609060101010101" pitchFamily="49" charset="-122"/>
                        </a:rPr>
                        <a:t>售</a:t>
                      </a:r>
                      <a:r>
                        <a:rPr lang="zh-CN" sz="2400" spc="-5" dirty="0">
                          <a:solidFill>
                            <a:schemeClr val="accent2"/>
                          </a:solidFill>
                          <a:effectLst/>
                          <a:latin typeface="黑体" panose="02010609060101010101" pitchFamily="49" charset="-122"/>
                          <a:ea typeface="黑体" panose="02010609060101010101" pitchFamily="49" charset="-122"/>
                        </a:rPr>
                        <a:t>后服务</a:t>
                      </a:r>
                      <a:endParaRPr lang="zh-CN" sz="2400" dirty="0">
                        <a:solidFill>
                          <a:schemeClr val="accent2"/>
                        </a:solidFill>
                        <a:effectLst/>
                        <a:latin typeface="黑体" panose="02010609060101010101" pitchFamily="49" charset="-122"/>
                        <a:ea typeface="黑体" panose="02010609060101010101" pitchFamily="49" charset="-122"/>
                      </a:endParaRPr>
                    </a:p>
                  </a:txBody>
                  <a:tcPr marL="0" marR="0" marT="0" marB="0" anchor="ctr">
                    <a:lnL w="6350" cap="flat" cmpd="sng" algn="ctr">
                      <a:solidFill>
                        <a:srgbClr val="F8F8F8"/>
                      </a:solidFill>
                      <a:prstDash val="solid"/>
                      <a:round/>
                      <a:headEnd type="none" w="med" len="med"/>
                      <a:tailEnd type="none" w="med" len="med"/>
                    </a:lnL>
                    <a:lnR w="6350" cap="flat" cmpd="sng" algn="ctr">
                      <a:solidFill>
                        <a:srgbClr val="F8F8F8"/>
                      </a:solidFill>
                      <a:prstDash val="solid"/>
                      <a:round/>
                      <a:headEnd type="none" w="med" len="med"/>
                      <a:tailEnd type="none" w="med" len="med"/>
                    </a:lnR>
                    <a:lnT w="6350" cap="flat" cmpd="sng" algn="ctr">
                      <a:solidFill>
                        <a:srgbClr val="F8F8F8"/>
                      </a:solidFill>
                      <a:prstDash val="solid"/>
                      <a:round/>
                      <a:headEnd type="none" w="med" len="med"/>
                      <a:tailEnd type="none" w="med" len="med"/>
                    </a:lnT>
                    <a:lnB w="9525" cap="flat" cmpd="sng" algn="ctr">
                      <a:solidFill>
                        <a:srgbClr val="F8F8F8"/>
                      </a:solidFill>
                      <a:prstDash val="solid"/>
                      <a:round/>
                      <a:headEnd type="none" w="med" len="med"/>
                      <a:tailEnd type="none" w="med" len="med"/>
                    </a:lnB>
                    <a:solidFill>
                      <a:schemeClr val="accent3">
                        <a:lumMod val="60000"/>
                        <a:lumOff val="40000"/>
                      </a:schemeClr>
                    </a:solidFill>
                  </a:tcPr>
                </a:tc>
                <a:tc>
                  <a:txBody>
                    <a:bodyPr/>
                    <a:lstStyle/>
                    <a:p>
                      <a:pPr marL="38100" marR="35560" indent="-3175" algn="ctr" eaLnBrk="0">
                        <a:lnSpc>
                          <a:spcPct val="87000"/>
                        </a:lnSpc>
                        <a:spcBef>
                          <a:spcPts val="270"/>
                        </a:spcBef>
                        <a:spcAft>
                          <a:spcPts val="0"/>
                        </a:spcAft>
                      </a:pPr>
                      <a:r>
                        <a:rPr lang="zh-CN" sz="2400" spc="5" dirty="0">
                          <a:solidFill>
                            <a:schemeClr val="accent2"/>
                          </a:solidFill>
                          <a:effectLst/>
                          <a:latin typeface="黑体" panose="02010609060101010101" pitchFamily="49" charset="-122"/>
                          <a:ea typeface="黑体" panose="02010609060101010101" pitchFamily="49" charset="-122"/>
                        </a:rPr>
                        <a:t>退换货服务，</a:t>
                      </a:r>
                      <a:r>
                        <a:rPr lang="en-US" sz="2400" spc="5" dirty="0">
                          <a:solidFill>
                            <a:schemeClr val="accent2"/>
                          </a:solidFill>
                          <a:effectLst/>
                          <a:latin typeface="黑体" panose="02010609060101010101" pitchFamily="49" charset="-122"/>
                          <a:ea typeface="黑体" panose="02010609060101010101" pitchFamily="49" charset="-122"/>
                        </a:rPr>
                        <a:t>  </a:t>
                      </a:r>
                      <a:r>
                        <a:rPr lang="zh-CN" sz="2400" spc="5" dirty="0">
                          <a:solidFill>
                            <a:schemeClr val="accent2"/>
                          </a:solidFill>
                          <a:effectLst/>
                          <a:latin typeface="黑体" panose="02010609060101010101" pitchFamily="49" charset="-122"/>
                          <a:ea typeface="黑体" panose="02010609060101010101" pitchFamily="49" charset="-122"/>
                        </a:rPr>
                        <a:t>线上</a:t>
                      </a:r>
                      <a:r>
                        <a:rPr lang="zh-CN" sz="2400" dirty="0">
                          <a:solidFill>
                            <a:schemeClr val="accent2"/>
                          </a:solidFill>
                          <a:effectLst/>
                          <a:latin typeface="黑体" panose="02010609060101010101" pitchFamily="49" charset="-122"/>
                          <a:ea typeface="黑体" panose="02010609060101010101" pitchFamily="49" charset="-122"/>
                        </a:rPr>
                        <a:t>线下皆可 </a:t>
                      </a:r>
                      <a:r>
                        <a:rPr lang="zh-CN" sz="2400" spc="-15" dirty="0">
                          <a:solidFill>
                            <a:schemeClr val="accent2"/>
                          </a:solidFill>
                          <a:effectLst/>
                          <a:latin typeface="黑体" panose="02010609060101010101" pitchFamily="49" charset="-122"/>
                          <a:ea typeface="黑体" panose="02010609060101010101" pitchFamily="49" charset="-122"/>
                        </a:rPr>
                        <a:t>办</a:t>
                      </a:r>
                      <a:r>
                        <a:rPr lang="zh-CN" sz="2400" spc="-10" dirty="0">
                          <a:solidFill>
                            <a:schemeClr val="accent2"/>
                          </a:solidFill>
                          <a:effectLst/>
                          <a:latin typeface="黑体" panose="02010609060101010101" pitchFamily="49" charset="-122"/>
                          <a:ea typeface="黑体" panose="02010609060101010101" pitchFamily="49" charset="-122"/>
                        </a:rPr>
                        <a:t>理</a:t>
                      </a:r>
                      <a:endParaRPr lang="zh-CN" sz="2400" dirty="0">
                        <a:solidFill>
                          <a:schemeClr val="accent2"/>
                        </a:solidFill>
                        <a:effectLst/>
                        <a:latin typeface="黑体" panose="02010609060101010101" pitchFamily="49" charset="-122"/>
                        <a:ea typeface="黑体" panose="02010609060101010101" pitchFamily="49" charset="-122"/>
                      </a:endParaRPr>
                    </a:p>
                  </a:txBody>
                  <a:tcPr marL="0" marR="0" marT="0" marB="0" anchor="ctr">
                    <a:lnL w="6350" cap="flat" cmpd="sng" algn="ctr">
                      <a:solidFill>
                        <a:srgbClr val="F8F8F8"/>
                      </a:solidFill>
                      <a:prstDash val="solid"/>
                      <a:round/>
                      <a:headEnd type="none" w="med" len="med"/>
                      <a:tailEnd type="none" w="med" len="med"/>
                    </a:lnL>
                    <a:lnR w="9525" cap="flat" cmpd="sng" algn="ctr">
                      <a:solidFill>
                        <a:srgbClr val="F8F8F8"/>
                      </a:solidFill>
                      <a:prstDash val="solid"/>
                      <a:round/>
                      <a:headEnd type="none" w="med" len="med"/>
                      <a:tailEnd type="none" w="med" len="med"/>
                    </a:lnR>
                    <a:lnT w="6350" cap="flat" cmpd="sng" algn="ctr">
                      <a:solidFill>
                        <a:srgbClr val="F8F8F8"/>
                      </a:solidFill>
                      <a:prstDash val="solid"/>
                      <a:round/>
                      <a:headEnd type="none" w="med" len="med"/>
                      <a:tailEnd type="none" w="med" len="med"/>
                    </a:lnT>
                    <a:lnB w="9525" cap="flat" cmpd="sng" algn="ctr">
                      <a:solidFill>
                        <a:srgbClr val="F8F8F8"/>
                      </a:solidFill>
                      <a:prstDash val="solid"/>
                      <a:round/>
                      <a:headEnd type="none" w="med" len="med"/>
                      <a:tailEnd type="none" w="med" len="med"/>
                    </a:lnB>
                    <a:solidFill>
                      <a:schemeClr val="accent3">
                        <a:lumMod val="60000"/>
                        <a:lumOff val="40000"/>
                      </a:schemeClr>
                    </a:solidFill>
                  </a:tcPr>
                </a:tc>
              </a:tr>
            </a:tbl>
          </a:graphicData>
        </a:graphic>
      </p:graphicFrame>
      <p:sp>
        <p:nvSpPr>
          <p:cNvPr id="6" name="Rectangle 2"/>
          <p:cNvSpPr>
            <a:spLocks noChangeArrowheads="1"/>
          </p:cNvSpPr>
          <p:nvPr/>
        </p:nvSpPr>
        <p:spPr bwMode="auto">
          <a:xfrm>
            <a:off x="3332484" y="879103"/>
            <a:ext cx="5508239"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pPr>
            <a:r>
              <a:rPr kumimoji="0" lang="zh-CN" altLang="zh-CN" sz="2400" b="1" i="0" u="none" strike="noStrike" cap="none" normalizeH="0" baseline="0" dirty="0">
                <a:ln>
                  <a:noFill/>
                </a:ln>
                <a:solidFill>
                  <a:schemeClr val="accent2"/>
                </a:solidFill>
                <a:effectLst/>
                <a:latin typeface="+mn-lt"/>
                <a:ea typeface="黑体" panose="02010609060101010101" pitchFamily="49" charset="-122"/>
                <a:cs typeface="黑体" panose="02010609060101010101" pitchFamily="49" charset="-122"/>
              </a:rPr>
              <a:t>表 </a:t>
            </a:r>
            <a:r>
              <a:rPr kumimoji="0" lang="en-US" altLang="zh-CN" sz="2400" b="1" i="0" u="none" strike="noStrike" cap="none" normalizeH="0" baseline="0" dirty="0">
                <a:ln>
                  <a:noFill/>
                </a:ln>
                <a:solidFill>
                  <a:schemeClr val="accent2"/>
                </a:solidFill>
                <a:effectLst/>
                <a:latin typeface="+mn-lt"/>
                <a:ea typeface="黑体" panose="02010609060101010101" pitchFamily="49" charset="-122"/>
              </a:rPr>
              <a:t>3.3  </a:t>
            </a:r>
            <a:r>
              <a:rPr kumimoji="0" lang="zh-CN" altLang="en-US" sz="2400" b="1" i="0" u="none" strike="noStrike" cap="none" normalizeH="0" baseline="0" dirty="0">
                <a:ln>
                  <a:noFill/>
                </a:ln>
                <a:solidFill>
                  <a:schemeClr val="accent2"/>
                </a:solidFill>
                <a:effectLst/>
                <a:latin typeface="+mn-lt"/>
                <a:ea typeface="黑体" panose="02010609060101010101" pitchFamily="49" charset="-122"/>
                <a:cs typeface="黑体" panose="02010609060101010101" pitchFamily="49" charset="-122"/>
              </a:rPr>
              <a:t>新零售的“三通”的分类和作用</a:t>
            </a:r>
            <a:endParaRPr kumimoji="0" lang="zh-CN" altLang="en-US" sz="2400" b="1" i="0" u="none" strike="noStrike" cap="none" normalizeH="0" baseline="0" dirty="0">
              <a:ln>
                <a:noFill/>
              </a:ln>
              <a:solidFill>
                <a:schemeClr val="accent2"/>
              </a:solidFill>
              <a:effectLst/>
              <a:latin typeface="+mn-lt"/>
              <a:ea typeface="黑体" panose="02010609060101010101" pitchFamily="49" charset="-122"/>
            </a:endParaRPr>
          </a:p>
        </p:txBody>
      </p:sp>
    </p:spTree>
  </p:cSld>
  <p:clrMapOvr>
    <a:masterClrMapping/>
  </p:clrMapOvr>
  <p:transition spd="slow">
    <p:push dir="u"/>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879907" y="1364300"/>
            <a:ext cx="10436947" cy="4129400"/>
          </a:xfrm>
          <a:prstGeom prst="rect">
            <a:avLst/>
          </a:prstGeom>
        </p:spPr>
        <p:txBody>
          <a:bodyPr wrap="square">
            <a:spAutoFit/>
          </a:bodyPr>
          <a:lstStyle/>
          <a:p>
            <a:pPr indent="612140" algn="just">
              <a:spcBef>
                <a:spcPts val="1000"/>
              </a:spcBef>
            </a:pPr>
            <a:r>
              <a:rPr lang="en-US" altLang="zh-CN" sz="2600" b="1" dirty="0">
                <a:solidFill>
                  <a:schemeClr val="accent2"/>
                </a:solidFill>
                <a:latin typeface="+mj-lt"/>
                <a:ea typeface="黑体" panose="02010609060101010101" pitchFamily="49" charset="-122"/>
              </a:rPr>
              <a:t>2</a:t>
            </a:r>
            <a:r>
              <a:rPr lang="zh-CN" altLang="en-US" sz="2600" b="1" dirty="0">
                <a:solidFill>
                  <a:schemeClr val="accent2"/>
                </a:solidFill>
                <a:latin typeface="+mj-lt"/>
                <a:ea typeface="黑体" panose="02010609060101010101" pitchFamily="49" charset="-122"/>
              </a:rPr>
              <a:t>．数据通、分销通、区域通</a:t>
            </a:r>
            <a:endParaRPr lang="zh-CN" altLang="en-US" sz="2600" b="1" dirty="0">
              <a:solidFill>
                <a:schemeClr val="accent2"/>
              </a:solidFill>
              <a:latin typeface="+mj-lt"/>
              <a:ea typeface="黑体" panose="02010609060101010101" pitchFamily="49" charset="-122"/>
            </a:endParaRPr>
          </a:p>
          <a:p>
            <a:pPr indent="612140" algn="just">
              <a:lnSpc>
                <a:spcPct val="150000"/>
              </a:lnSpc>
              <a:spcBef>
                <a:spcPts val="1000"/>
              </a:spcBef>
            </a:pPr>
            <a:r>
              <a:rPr lang="zh-CN" altLang="en-US" sz="2400" dirty="0">
                <a:solidFill>
                  <a:srgbClr val="C00000"/>
                </a:solidFill>
                <a:latin typeface="+mj-lt"/>
                <a:ea typeface="黑体" panose="02010609060101010101" pitchFamily="49" charset="-122"/>
              </a:rPr>
              <a:t>数据通</a:t>
            </a:r>
            <a:r>
              <a:rPr lang="zh-CN" altLang="en-US" sz="2400" dirty="0">
                <a:solidFill>
                  <a:schemeClr val="accent2"/>
                </a:solidFill>
                <a:latin typeface="+mj-lt"/>
                <a:ea typeface="黑体" panose="02010609060101010101" pitchFamily="49" charset="-122"/>
              </a:rPr>
              <a:t>是新零售运作的“情报站”，海量的数据是新零售发展的巨大推动力之一。</a:t>
            </a:r>
            <a:endParaRPr lang="zh-CN" altLang="en-US" sz="2400" dirty="0">
              <a:solidFill>
                <a:schemeClr val="accent2"/>
              </a:solidFill>
              <a:latin typeface="+mj-lt"/>
              <a:ea typeface="黑体" panose="02010609060101010101" pitchFamily="49" charset="-122"/>
            </a:endParaRPr>
          </a:p>
          <a:p>
            <a:pPr indent="612140" algn="just">
              <a:lnSpc>
                <a:spcPct val="150000"/>
              </a:lnSpc>
              <a:spcBef>
                <a:spcPts val="1000"/>
              </a:spcBef>
            </a:pPr>
            <a:r>
              <a:rPr lang="zh-CN" altLang="en-US" sz="2400" dirty="0">
                <a:solidFill>
                  <a:srgbClr val="C00000"/>
                </a:solidFill>
                <a:latin typeface="+mj-lt"/>
                <a:ea typeface="黑体" panose="02010609060101010101" pitchFamily="49" charset="-122"/>
              </a:rPr>
              <a:t>分销通</a:t>
            </a:r>
            <a:r>
              <a:rPr lang="zh-CN" altLang="en-US" sz="2400" dirty="0">
                <a:solidFill>
                  <a:schemeClr val="accent2"/>
                </a:solidFill>
                <a:latin typeface="+mj-lt"/>
                <a:ea typeface="黑体" panose="02010609060101010101" pitchFamily="49" charset="-122"/>
              </a:rPr>
              <a:t>让用户既有消费的愉悦感，又可以获得一定的积分奖励或佣金，其让用户乐于传播，也乐于分销。</a:t>
            </a:r>
            <a:endParaRPr lang="zh-CN" altLang="en-US" sz="2400" dirty="0">
              <a:solidFill>
                <a:schemeClr val="accent2"/>
              </a:solidFill>
              <a:latin typeface="+mj-lt"/>
              <a:ea typeface="黑体" panose="02010609060101010101" pitchFamily="49" charset="-122"/>
            </a:endParaRPr>
          </a:p>
          <a:p>
            <a:pPr indent="612140" algn="just">
              <a:lnSpc>
                <a:spcPct val="150000"/>
              </a:lnSpc>
              <a:spcBef>
                <a:spcPts val="1000"/>
              </a:spcBef>
            </a:pPr>
            <a:r>
              <a:rPr lang="zh-CN" altLang="en-US" sz="2400" dirty="0">
                <a:solidFill>
                  <a:srgbClr val="C00000"/>
                </a:solidFill>
                <a:latin typeface="+mj-lt"/>
                <a:ea typeface="黑体" panose="02010609060101010101" pitchFamily="49" charset="-122"/>
              </a:rPr>
              <a:t>区域通</a:t>
            </a:r>
            <a:r>
              <a:rPr lang="zh-CN" altLang="en-US" sz="2400" dirty="0">
                <a:solidFill>
                  <a:schemeClr val="accent2"/>
                </a:solidFill>
                <a:latin typeface="+mj-lt"/>
                <a:ea typeface="黑体" panose="02010609060101010101" pitchFamily="49" charset="-122"/>
              </a:rPr>
              <a:t>就是要立足于区域服务，强化区域的扶植，精耕区域以挖掘服务互通、终端互连等的价值。</a:t>
            </a:r>
            <a:endParaRPr lang="zh-CN" altLang="en-US" sz="2400" dirty="0">
              <a:solidFill>
                <a:schemeClr val="accent2"/>
              </a:solidFill>
              <a:latin typeface="+mj-lt"/>
              <a:ea typeface="黑体" panose="02010609060101010101" pitchFamily="49" charset="-122"/>
            </a:endParaRPr>
          </a:p>
        </p:txBody>
      </p:sp>
    </p:spTree>
  </p:cSld>
  <p:clrMapOvr>
    <a:masterClrMapping/>
  </p:clrMapOvr>
  <p:transition spd="slow">
    <p:push dir="u"/>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a:spLocks noChangeArrowheads="1"/>
          </p:cNvSpPr>
          <p:nvPr/>
        </p:nvSpPr>
        <p:spPr bwMode="auto">
          <a:xfrm>
            <a:off x="1891222" y="1268760"/>
            <a:ext cx="8462573"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pPr>
            <a:r>
              <a:rPr kumimoji="0" lang="zh-CN" altLang="en-US" sz="2400" b="1" i="0" u="none" strike="noStrike" cap="none" normalizeH="0" baseline="0" dirty="0">
                <a:ln>
                  <a:noFill/>
                </a:ln>
                <a:solidFill>
                  <a:schemeClr val="accent2"/>
                </a:solidFill>
                <a:effectLst/>
                <a:latin typeface="+mn-lt"/>
                <a:ea typeface="黑体" panose="02010609060101010101" pitchFamily="49" charset="-122"/>
                <a:cs typeface="黑体" panose="02010609060101010101" pitchFamily="49" charset="-122"/>
              </a:rPr>
              <a:t>表 </a:t>
            </a:r>
            <a:r>
              <a:rPr kumimoji="0" lang="en-US" altLang="zh-CN" sz="2400" b="1" i="0" u="none" strike="noStrike" cap="none" normalizeH="0" baseline="0" dirty="0">
                <a:ln>
                  <a:noFill/>
                </a:ln>
                <a:solidFill>
                  <a:schemeClr val="accent2"/>
                </a:solidFill>
                <a:effectLst/>
                <a:latin typeface="+mn-lt"/>
                <a:ea typeface="黑体" panose="02010609060101010101" pitchFamily="49" charset="-122"/>
                <a:cs typeface="黑体" panose="02010609060101010101" pitchFamily="49" charset="-122"/>
              </a:rPr>
              <a:t>3.4  </a:t>
            </a:r>
            <a:r>
              <a:rPr kumimoji="0" lang="zh-CN" altLang="en-US" sz="2400" b="1" i="0" u="none" strike="noStrike" cap="none" normalizeH="0" baseline="0" dirty="0">
                <a:ln>
                  <a:noFill/>
                </a:ln>
                <a:solidFill>
                  <a:schemeClr val="accent2"/>
                </a:solidFill>
                <a:effectLst/>
                <a:latin typeface="+mn-lt"/>
                <a:ea typeface="黑体" panose="02010609060101010101" pitchFamily="49" charset="-122"/>
                <a:cs typeface="黑体" panose="02010609060101010101" pitchFamily="49" charset="-122"/>
              </a:rPr>
              <a:t>新零售的数据通、分销通、区域通的核心内容及作用</a:t>
            </a:r>
            <a:endParaRPr kumimoji="0" lang="zh-CN" altLang="en-US" sz="2400" b="1" i="0" u="none" strike="noStrike" cap="none" normalizeH="0" baseline="0" dirty="0">
              <a:ln>
                <a:noFill/>
              </a:ln>
              <a:solidFill>
                <a:schemeClr val="accent2"/>
              </a:solidFill>
              <a:effectLst/>
              <a:latin typeface="+mn-lt"/>
              <a:ea typeface="黑体" panose="02010609060101010101" pitchFamily="49" charset="-122"/>
            </a:endParaRPr>
          </a:p>
        </p:txBody>
      </p:sp>
      <p:graphicFrame>
        <p:nvGraphicFramePr>
          <p:cNvPr id="4" name="表格 3"/>
          <p:cNvGraphicFramePr>
            <a:graphicFrameLocks noGrp="1"/>
          </p:cNvGraphicFramePr>
          <p:nvPr/>
        </p:nvGraphicFramePr>
        <p:xfrm>
          <a:off x="625773" y="2010832"/>
          <a:ext cx="10993470" cy="4153240"/>
        </p:xfrm>
        <a:graphic>
          <a:graphicData uri="http://schemas.openxmlformats.org/drawingml/2006/table">
            <a:tbl>
              <a:tblPr firstRow="1" firstCol="1" bandRow="1">
                <a:effectLst>
                  <a:outerShdw blurRad="50800" dist="38100" dir="5400000" algn="t" rotWithShape="0">
                    <a:prstClr val="black">
                      <a:alpha val="40000"/>
                    </a:prstClr>
                  </a:outerShdw>
                </a:effectLst>
                <a:tableStyleId>{5C22544A-7EE6-4342-B048-85BDC9FD1C3A}</a:tableStyleId>
              </a:tblPr>
              <a:tblGrid>
                <a:gridCol w="1070792"/>
                <a:gridCol w="3874006"/>
                <a:gridCol w="6048672"/>
              </a:tblGrid>
              <a:tr h="547597">
                <a:tc>
                  <a:txBody>
                    <a:bodyPr/>
                    <a:lstStyle/>
                    <a:p>
                      <a:pPr marL="92075" algn="ctr" eaLnBrk="0">
                        <a:lnSpc>
                          <a:spcPct val="100000"/>
                        </a:lnSpc>
                        <a:spcBef>
                          <a:spcPts val="275"/>
                        </a:spcBef>
                        <a:spcAft>
                          <a:spcPts val="0"/>
                        </a:spcAft>
                      </a:pPr>
                      <a:r>
                        <a:rPr lang="zh-CN" altLang="en-US" sz="2100" b="1" kern="1200" spc="5" dirty="0">
                          <a:solidFill>
                            <a:srgbClr val="F8F8F8"/>
                          </a:solidFill>
                          <a:effectLst/>
                          <a:latin typeface="黑体" panose="02010609060101010101" pitchFamily="49" charset="-122"/>
                          <a:ea typeface="黑体" panose="02010609060101010101" pitchFamily="49" charset="-122"/>
                          <a:cs typeface="+mn-cs"/>
                        </a:rPr>
                        <a:t>项目</a:t>
                      </a:r>
                      <a:endParaRPr lang="zh-CN" altLang="en-US" sz="2100" b="1" kern="1200" spc="5" dirty="0">
                        <a:solidFill>
                          <a:srgbClr val="F8F8F8"/>
                        </a:solidFill>
                        <a:effectLst/>
                        <a:latin typeface="黑体" panose="02010609060101010101" pitchFamily="49" charset="-122"/>
                        <a:ea typeface="黑体" panose="02010609060101010101" pitchFamily="49" charset="-122"/>
                        <a:cs typeface="+mn-cs"/>
                      </a:endParaRPr>
                    </a:p>
                  </a:txBody>
                  <a:tcPr marL="0" marR="0" marT="0" marB="0" anchor="ctr">
                    <a:lnL w="9525" cap="flat" cmpd="sng" algn="ctr">
                      <a:solidFill>
                        <a:srgbClr val="F8F8F8"/>
                      </a:solidFill>
                      <a:prstDash val="solid"/>
                      <a:round/>
                      <a:headEnd type="none" w="med" len="med"/>
                      <a:tailEnd type="none" w="med" len="med"/>
                    </a:lnL>
                    <a:lnR w="6350" cap="flat" cmpd="sng" algn="ctr">
                      <a:solidFill>
                        <a:srgbClr val="F8F8F8"/>
                      </a:solidFill>
                      <a:prstDash val="solid"/>
                      <a:round/>
                      <a:headEnd type="none" w="med" len="med"/>
                      <a:tailEnd type="none" w="med" len="med"/>
                    </a:lnR>
                    <a:lnT w="9525" cap="flat" cmpd="sng" algn="ctr">
                      <a:solidFill>
                        <a:srgbClr val="F8F8F8"/>
                      </a:solidFill>
                      <a:prstDash val="solid"/>
                      <a:round/>
                      <a:headEnd type="none" w="med" len="med"/>
                      <a:tailEnd type="none" w="med" len="med"/>
                    </a:lnT>
                    <a:lnB w="9525" cap="flat" cmpd="sng" algn="ctr">
                      <a:solidFill>
                        <a:srgbClr val="F8F8F8"/>
                      </a:solidFill>
                      <a:prstDash val="solid"/>
                      <a:round/>
                      <a:headEnd type="none" w="med" len="med"/>
                      <a:tailEnd type="none" w="med" len="med"/>
                    </a:lnB>
                    <a:solidFill>
                      <a:srgbClr val="21A3D0"/>
                    </a:solidFill>
                  </a:tcPr>
                </a:tc>
                <a:tc>
                  <a:txBody>
                    <a:bodyPr/>
                    <a:lstStyle/>
                    <a:p>
                      <a:pPr marL="214630" algn="ctr" eaLnBrk="0">
                        <a:lnSpc>
                          <a:spcPct val="100000"/>
                        </a:lnSpc>
                        <a:spcBef>
                          <a:spcPts val="0"/>
                        </a:spcBef>
                        <a:spcAft>
                          <a:spcPts val="0"/>
                        </a:spcAft>
                      </a:pPr>
                      <a:r>
                        <a:rPr lang="zh-CN" altLang="en-US" sz="2100" b="1" kern="1200" spc="5" dirty="0">
                          <a:solidFill>
                            <a:srgbClr val="F8F8F8"/>
                          </a:solidFill>
                          <a:effectLst/>
                          <a:latin typeface="黑体" panose="02010609060101010101" pitchFamily="49" charset="-122"/>
                          <a:ea typeface="黑体" panose="02010609060101010101" pitchFamily="49" charset="-122"/>
                          <a:cs typeface="+mn-cs"/>
                        </a:rPr>
                        <a:t>核心内容</a:t>
                      </a:r>
                      <a:endParaRPr lang="zh-CN" altLang="en-US" sz="2100" b="1" kern="1200" spc="5" dirty="0">
                        <a:solidFill>
                          <a:srgbClr val="F8F8F8"/>
                        </a:solidFill>
                        <a:effectLst/>
                        <a:latin typeface="黑体" panose="02010609060101010101" pitchFamily="49" charset="-122"/>
                        <a:ea typeface="黑体" panose="02010609060101010101" pitchFamily="49" charset="-122"/>
                        <a:cs typeface="+mn-cs"/>
                      </a:endParaRPr>
                    </a:p>
                  </a:txBody>
                  <a:tcPr marL="0" marR="0" marT="0" marB="0" anchor="ctr">
                    <a:lnL w="6350" cap="flat" cmpd="sng" algn="ctr">
                      <a:solidFill>
                        <a:srgbClr val="F8F8F8"/>
                      </a:solidFill>
                      <a:prstDash val="solid"/>
                      <a:round/>
                      <a:headEnd type="none" w="med" len="med"/>
                      <a:tailEnd type="none" w="med" len="med"/>
                    </a:lnL>
                    <a:lnR w="6350" cap="flat" cmpd="sng" algn="ctr">
                      <a:solidFill>
                        <a:srgbClr val="F8F8F8"/>
                      </a:solidFill>
                      <a:prstDash val="solid"/>
                      <a:round/>
                      <a:headEnd type="none" w="med" len="med"/>
                      <a:tailEnd type="none" w="med" len="med"/>
                    </a:lnR>
                    <a:lnT w="9525" cap="flat" cmpd="sng" algn="ctr">
                      <a:solidFill>
                        <a:srgbClr val="F8F8F8"/>
                      </a:solidFill>
                      <a:prstDash val="solid"/>
                      <a:round/>
                      <a:headEnd type="none" w="med" len="med"/>
                      <a:tailEnd type="none" w="med" len="med"/>
                    </a:lnT>
                    <a:lnB w="9525" cap="flat" cmpd="sng" algn="ctr">
                      <a:solidFill>
                        <a:srgbClr val="F8F8F8"/>
                      </a:solidFill>
                      <a:prstDash val="solid"/>
                      <a:round/>
                      <a:headEnd type="none" w="med" len="med"/>
                      <a:tailEnd type="none" w="med" len="med"/>
                    </a:lnB>
                    <a:solidFill>
                      <a:srgbClr val="21A3D0"/>
                    </a:solidFill>
                  </a:tcPr>
                </a:tc>
                <a:tc>
                  <a:txBody>
                    <a:bodyPr/>
                    <a:lstStyle/>
                    <a:p>
                      <a:pPr marL="445135" algn="ctr" eaLnBrk="0">
                        <a:lnSpc>
                          <a:spcPct val="100000"/>
                        </a:lnSpc>
                        <a:spcBef>
                          <a:spcPts val="275"/>
                        </a:spcBef>
                        <a:spcAft>
                          <a:spcPts val="0"/>
                        </a:spcAft>
                      </a:pPr>
                      <a:r>
                        <a:rPr lang="zh-CN" sz="2100" spc="5" dirty="0">
                          <a:solidFill>
                            <a:srgbClr val="F8F8F8"/>
                          </a:solidFill>
                          <a:effectLst/>
                          <a:latin typeface="黑体" panose="02010609060101010101" pitchFamily="49" charset="-122"/>
                          <a:ea typeface="黑体" panose="02010609060101010101" pitchFamily="49" charset="-122"/>
                        </a:rPr>
                        <a:t>作</a:t>
                      </a:r>
                      <a:r>
                        <a:rPr lang="zh-CN" sz="2100" dirty="0">
                          <a:solidFill>
                            <a:srgbClr val="F8F8F8"/>
                          </a:solidFill>
                          <a:effectLst/>
                          <a:latin typeface="黑体" panose="02010609060101010101" pitchFamily="49" charset="-122"/>
                          <a:ea typeface="黑体" panose="02010609060101010101" pitchFamily="49" charset="-122"/>
                        </a:rPr>
                        <a:t>用</a:t>
                      </a:r>
                      <a:endParaRPr lang="zh-CN" sz="2100" dirty="0">
                        <a:solidFill>
                          <a:srgbClr val="F8F8F8"/>
                        </a:solidFill>
                        <a:effectLst/>
                        <a:latin typeface="黑体" panose="02010609060101010101" pitchFamily="49" charset="-122"/>
                        <a:ea typeface="黑体" panose="02010609060101010101" pitchFamily="49" charset="-122"/>
                      </a:endParaRPr>
                    </a:p>
                  </a:txBody>
                  <a:tcPr marL="0" marR="0" marT="0" marB="0" anchor="ctr">
                    <a:lnL w="6350" cap="flat" cmpd="sng" algn="ctr">
                      <a:solidFill>
                        <a:srgbClr val="F8F8F8"/>
                      </a:solidFill>
                      <a:prstDash val="solid"/>
                      <a:round/>
                      <a:headEnd type="none" w="med" len="med"/>
                      <a:tailEnd type="none" w="med" len="med"/>
                    </a:lnL>
                    <a:lnR w="9525" cap="flat" cmpd="sng" algn="ctr">
                      <a:solidFill>
                        <a:srgbClr val="F8F8F8"/>
                      </a:solidFill>
                      <a:prstDash val="solid"/>
                      <a:round/>
                      <a:headEnd type="none" w="med" len="med"/>
                      <a:tailEnd type="none" w="med" len="med"/>
                    </a:lnR>
                    <a:lnT w="9525" cap="flat" cmpd="sng" algn="ctr">
                      <a:solidFill>
                        <a:srgbClr val="F8F8F8"/>
                      </a:solidFill>
                      <a:prstDash val="solid"/>
                      <a:round/>
                      <a:headEnd type="none" w="med" len="med"/>
                      <a:tailEnd type="none" w="med" len="med"/>
                    </a:lnT>
                    <a:lnB w="9525" cap="flat" cmpd="sng" algn="ctr">
                      <a:solidFill>
                        <a:srgbClr val="F8F8F8"/>
                      </a:solidFill>
                      <a:prstDash val="solid"/>
                      <a:round/>
                      <a:headEnd type="none" w="med" len="med"/>
                      <a:tailEnd type="none" w="med" len="med"/>
                    </a:lnB>
                    <a:solidFill>
                      <a:srgbClr val="21A3D0"/>
                    </a:solidFill>
                  </a:tcPr>
                </a:tc>
              </a:tr>
              <a:tr h="511847">
                <a:tc rowSpan="3">
                  <a:txBody>
                    <a:bodyPr/>
                    <a:lstStyle/>
                    <a:p>
                      <a:pPr algn="ctr" eaLnBrk="0">
                        <a:lnSpc>
                          <a:spcPct val="159000"/>
                        </a:lnSpc>
                      </a:pPr>
                      <a:r>
                        <a:rPr lang="en-US" sz="2100" b="1" kern="1200" spc="5" dirty="0">
                          <a:solidFill>
                            <a:srgbClr val="F8F8F8"/>
                          </a:solidFill>
                          <a:effectLst/>
                          <a:latin typeface="黑体" panose="02010609060101010101" pitchFamily="49" charset="-122"/>
                          <a:ea typeface="黑体" panose="02010609060101010101" pitchFamily="49" charset="-122"/>
                          <a:cs typeface="+mn-cs"/>
                        </a:rPr>
                        <a:t> </a:t>
                      </a:r>
                      <a:r>
                        <a:rPr lang="zh-CN" altLang="en-US" sz="2100" b="1" kern="1200" spc="5" dirty="0">
                          <a:solidFill>
                            <a:srgbClr val="F8F8F8"/>
                          </a:solidFill>
                          <a:effectLst/>
                          <a:latin typeface="黑体" panose="02010609060101010101" pitchFamily="49" charset="-122"/>
                          <a:ea typeface="黑体" panose="02010609060101010101" pitchFamily="49" charset="-122"/>
                          <a:cs typeface="+mn-cs"/>
                        </a:rPr>
                        <a:t>数据通</a:t>
                      </a:r>
                      <a:endParaRPr lang="zh-CN" altLang="en-US" sz="2100" b="1" kern="1200" spc="5" dirty="0">
                        <a:solidFill>
                          <a:srgbClr val="F8F8F8"/>
                        </a:solidFill>
                        <a:effectLst/>
                        <a:latin typeface="黑体" panose="02010609060101010101" pitchFamily="49" charset="-122"/>
                        <a:ea typeface="黑体" panose="02010609060101010101" pitchFamily="49" charset="-122"/>
                        <a:cs typeface="+mn-cs"/>
                      </a:endParaRPr>
                    </a:p>
                  </a:txBody>
                  <a:tcPr marL="86919" marR="86919" marT="43460" marB="43460" anchor="ctr">
                    <a:lnL w="9525" cap="flat" cmpd="sng" algn="ctr">
                      <a:solidFill>
                        <a:srgbClr val="F8F8F8"/>
                      </a:solidFill>
                      <a:prstDash val="solid"/>
                      <a:round/>
                      <a:headEnd type="none" w="med" len="med"/>
                      <a:tailEnd type="none" w="med" len="med"/>
                    </a:lnL>
                    <a:lnR w="6350" cap="flat" cmpd="sng" algn="ctr">
                      <a:solidFill>
                        <a:srgbClr val="F8F8F8"/>
                      </a:solidFill>
                      <a:prstDash val="solid"/>
                      <a:round/>
                      <a:headEnd type="none" w="med" len="med"/>
                      <a:tailEnd type="none" w="med" len="med"/>
                    </a:lnR>
                    <a:lnT w="9525" cap="flat" cmpd="sng" algn="ctr">
                      <a:solidFill>
                        <a:srgbClr val="F8F8F8"/>
                      </a:solidFill>
                      <a:prstDash val="solid"/>
                      <a:round/>
                      <a:headEnd type="none" w="med" len="med"/>
                      <a:tailEnd type="none" w="med" len="med"/>
                    </a:lnT>
                    <a:lnB w="6350" cap="flat" cmpd="sng" algn="ctr">
                      <a:solidFill>
                        <a:srgbClr val="F8F8F8"/>
                      </a:solidFill>
                      <a:prstDash val="solid"/>
                      <a:round/>
                      <a:headEnd type="none" w="med" len="med"/>
                      <a:tailEnd type="none" w="med" len="med"/>
                    </a:lnB>
                    <a:solidFill>
                      <a:srgbClr val="21A3D0"/>
                    </a:solidFill>
                  </a:tcPr>
                </a:tc>
                <a:tc>
                  <a:txBody>
                    <a:bodyPr/>
                    <a:lstStyle/>
                    <a:p>
                      <a:pPr marL="37465" algn="ctr" eaLnBrk="0">
                        <a:lnSpc>
                          <a:spcPct val="79000"/>
                        </a:lnSpc>
                        <a:spcBef>
                          <a:spcPts val="250"/>
                        </a:spcBef>
                        <a:spcAft>
                          <a:spcPts val="0"/>
                        </a:spcAft>
                      </a:pPr>
                      <a:r>
                        <a:rPr lang="zh-CN" sz="2000" spc="-5" dirty="0">
                          <a:solidFill>
                            <a:schemeClr val="accent2"/>
                          </a:solidFill>
                          <a:effectLst/>
                          <a:latin typeface="黑体" panose="02010609060101010101" pitchFamily="49" charset="-122"/>
                          <a:ea typeface="黑体" panose="02010609060101010101" pitchFamily="49" charset="-122"/>
                        </a:rPr>
                        <a:t>系统内数据打通</a:t>
                      </a:r>
                      <a:endParaRPr lang="zh-CN" sz="2000" dirty="0">
                        <a:solidFill>
                          <a:schemeClr val="accent2"/>
                        </a:solidFill>
                        <a:effectLst/>
                        <a:latin typeface="黑体" panose="02010609060101010101" pitchFamily="49" charset="-122"/>
                        <a:ea typeface="黑体" panose="02010609060101010101" pitchFamily="49" charset="-122"/>
                      </a:endParaRPr>
                    </a:p>
                  </a:txBody>
                  <a:tcPr marL="0" marR="0" marT="0" marB="0" anchor="ctr">
                    <a:lnL w="6350" cap="flat" cmpd="sng" algn="ctr">
                      <a:solidFill>
                        <a:srgbClr val="F8F8F8"/>
                      </a:solidFill>
                      <a:prstDash val="solid"/>
                      <a:round/>
                      <a:headEnd type="none" w="med" len="med"/>
                      <a:tailEnd type="none" w="med" len="med"/>
                    </a:lnL>
                    <a:lnR w="6350" cap="flat" cmpd="sng" algn="ctr">
                      <a:solidFill>
                        <a:srgbClr val="F8F8F8"/>
                      </a:solidFill>
                      <a:prstDash val="solid"/>
                      <a:round/>
                      <a:headEnd type="none" w="med" len="med"/>
                      <a:tailEnd type="none" w="med" len="med"/>
                    </a:lnR>
                    <a:lnT w="9525" cap="flat" cmpd="sng" algn="ctr">
                      <a:solidFill>
                        <a:srgbClr val="F8F8F8"/>
                      </a:solidFill>
                      <a:prstDash val="solid"/>
                      <a:round/>
                      <a:headEnd type="none" w="med" len="med"/>
                      <a:tailEnd type="none" w="med" len="med"/>
                    </a:lnT>
                    <a:lnB w="6350" cap="flat" cmpd="sng" algn="ctr">
                      <a:solidFill>
                        <a:srgbClr val="F8F8F8"/>
                      </a:solidFill>
                      <a:prstDash val="solid"/>
                      <a:round/>
                      <a:headEnd type="none" w="med" len="med"/>
                      <a:tailEnd type="none" w="med" len="med"/>
                    </a:lnB>
                    <a:solidFill>
                      <a:schemeClr val="accent3">
                        <a:lumMod val="60000"/>
                        <a:lumOff val="40000"/>
                      </a:schemeClr>
                    </a:solidFill>
                  </a:tcPr>
                </a:tc>
                <a:tc>
                  <a:txBody>
                    <a:bodyPr/>
                    <a:lstStyle/>
                    <a:p>
                      <a:pPr marL="34925" algn="ctr" eaLnBrk="0">
                        <a:lnSpc>
                          <a:spcPct val="79000"/>
                        </a:lnSpc>
                        <a:spcBef>
                          <a:spcPts val="250"/>
                        </a:spcBef>
                        <a:spcAft>
                          <a:spcPts val="0"/>
                        </a:spcAft>
                      </a:pPr>
                      <a:r>
                        <a:rPr lang="zh-CN" sz="2000" spc="-5" dirty="0">
                          <a:solidFill>
                            <a:schemeClr val="accent2"/>
                          </a:solidFill>
                          <a:effectLst/>
                          <a:latin typeface="黑体" panose="02010609060101010101" pitchFamily="49" charset="-122"/>
                          <a:ea typeface="黑体" panose="02010609060101010101" pitchFamily="49" charset="-122"/>
                        </a:rPr>
                        <a:t>方便数据</a:t>
                      </a:r>
                      <a:r>
                        <a:rPr lang="zh-CN" sz="2000" dirty="0">
                          <a:solidFill>
                            <a:schemeClr val="accent2"/>
                          </a:solidFill>
                          <a:effectLst/>
                          <a:latin typeface="黑体" panose="02010609060101010101" pitchFamily="49" charset="-122"/>
                          <a:ea typeface="黑体" panose="02010609060101010101" pitchFamily="49" charset="-122"/>
                        </a:rPr>
                        <a:t>应用</a:t>
                      </a:r>
                      <a:endParaRPr lang="zh-CN" sz="2000" dirty="0">
                        <a:solidFill>
                          <a:schemeClr val="accent2"/>
                        </a:solidFill>
                        <a:effectLst/>
                        <a:latin typeface="黑体" panose="02010609060101010101" pitchFamily="49" charset="-122"/>
                        <a:ea typeface="黑体" panose="02010609060101010101" pitchFamily="49" charset="-122"/>
                      </a:endParaRPr>
                    </a:p>
                  </a:txBody>
                  <a:tcPr marL="0" marR="0" marT="0" marB="0" anchor="ctr">
                    <a:lnL w="6350" cap="flat" cmpd="sng" algn="ctr">
                      <a:solidFill>
                        <a:srgbClr val="F8F8F8"/>
                      </a:solidFill>
                      <a:prstDash val="solid"/>
                      <a:round/>
                      <a:headEnd type="none" w="med" len="med"/>
                      <a:tailEnd type="none" w="med" len="med"/>
                    </a:lnL>
                    <a:lnR w="9525" cap="flat" cmpd="sng" algn="ctr">
                      <a:solidFill>
                        <a:srgbClr val="F8F8F8"/>
                      </a:solidFill>
                      <a:prstDash val="solid"/>
                      <a:round/>
                      <a:headEnd type="none" w="med" len="med"/>
                      <a:tailEnd type="none" w="med" len="med"/>
                    </a:lnR>
                    <a:lnT w="9525" cap="flat" cmpd="sng" algn="ctr">
                      <a:solidFill>
                        <a:srgbClr val="F8F8F8"/>
                      </a:solidFill>
                      <a:prstDash val="solid"/>
                      <a:round/>
                      <a:headEnd type="none" w="med" len="med"/>
                      <a:tailEnd type="none" w="med" len="med"/>
                    </a:lnT>
                    <a:lnB w="6350" cap="flat" cmpd="sng" algn="ctr">
                      <a:solidFill>
                        <a:srgbClr val="F8F8F8"/>
                      </a:solidFill>
                      <a:prstDash val="solid"/>
                      <a:round/>
                      <a:headEnd type="none" w="med" len="med"/>
                      <a:tailEnd type="none" w="med" len="med"/>
                    </a:lnB>
                    <a:solidFill>
                      <a:schemeClr val="accent3">
                        <a:lumMod val="60000"/>
                        <a:lumOff val="40000"/>
                      </a:schemeClr>
                    </a:solidFill>
                  </a:tcPr>
                </a:tc>
              </a:tr>
              <a:tr h="511847">
                <a:tc vMerge="1">
                  <a:tcPr/>
                </a:tc>
                <a:tc>
                  <a:txBody>
                    <a:bodyPr/>
                    <a:lstStyle/>
                    <a:p>
                      <a:pPr marL="34925" algn="ctr" eaLnBrk="0">
                        <a:lnSpc>
                          <a:spcPct val="79000"/>
                        </a:lnSpc>
                        <a:spcBef>
                          <a:spcPts val="250"/>
                        </a:spcBef>
                        <a:spcAft>
                          <a:spcPts val="0"/>
                        </a:spcAft>
                      </a:pPr>
                      <a:r>
                        <a:rPr lang="zh-CN" sz="2000" spc="-5" dirty="0">
                          <a:solidFill>
                            <a:schemeClr val="accent2"/>
                          </a:solidFill>
                          <a:effectLst/>
                          <a:latin typeface="黑体" panose="02010609060101010101" pitchFamily="49" charset="-122"/>
                          <a:ea typeface="黑体" panose="02010609060101010101" pitchFamily="49" charset="-122"/>
                        </a:rPr>
                        <a:t>会员数据</a:t>
                      </a:r>
                      <a:r>
                        <a:rPr lang="zh-CN" sz="2000" dirty="0">
                          <a:solidFill>
                            <a:schemeClr val="accent2"/>
                          </a:solidFill>
                          <a:effectLst/>
                          <a:latin typeface="黑体" panose="02010609060101010101" pitchFamily="49" charset="-122"/>
                          <a:ea typeface="黑体" panose="02010609060101010101" pitchFamily="49" charset="-122"/>
                        </a:rPr>
                        <a:t>打通</a:t>
                      </a:r>
                      <a:endParaRPr lang="zh-CN" sz="2000" dirty="0">
                        <a:solidFill>
                          <a:schemeClr val="accent2"/>
                        </a:solidFill>
                        <a:effectLst/>
                        <a:latin typeface="黑体" panose="02010609060101010101" pitchFamily="49" charset="-122"/>
                        <a:ea typeface="黑体" panose="02010609060101010101" pitchFamily="49" charset="-122"/>
                      </a:endParaRPr>
                    </a:p>
                  </a:txBody>
                  <a:tcPr marL="0" marR="0" marT="0" marB="0" anchor="ctr">
                    <a:lnL w="6350" cap="flat" cmpd="sng" algn="ctr">
                      <a:solidFill>
                        <a:srgbClr val="F8F8F8"/>
                      </a:solidFill>
                      <a:prstDash val="solid"/>
                      <a:round/>
                      <a:headEnd type="none" w="med" len="med"/>
                      <a:tailEnd type="none" w="med" len="med"/>
                    </a:lnL>
                    <a:lnR w="6350" cap="flat" cmpd="sng" algn="ctr">
                      <a:solidFill>
                        <a:srgbClr val="F8F8F8"/>
                      </a:solidFill>
                      <a:prstDash val="solid"/>
                      <a:round/>
                      <a:headEnd type="none" w="med" len="med"/>
                      <a:tailEnd type="none" w="med" len="med"/>
                    </a:lnR>
                    <a:lnT w="6350" cap="flat" cmpd="sng" algn="ctr">
                      <a:solidFill>
                        <a:srgbClr val="F8F8F8"/>
                      </a:solidFill>
                      <a:prstDash val="solid"/>
                      <a:round/>
                      <a:headEnd type="none" w="med" len="med"/>
                      <a:tailEnd type="none" w="med" len="med"/>
                    </a:lnT>
                    <a:lnB w="6350" cap="flat" cmpd="sng" algn="ctr">
                      <a:solidFill>
                        <a:srgbClr val="F8F8F8"/>
                      </a:solidFill>
                      <a:prstDash val="solid"/>
                      <a:round/>
                      <a:headEnd type="none" w="med" len="med"/>
                      <a:tailEnd type="none" w="med" len="med"/>
                    </a:lnB>
                    <a:solidFill>
                      <a:schemeClr val="accent3">
                        <a:lumMod val="20000"/>
                        <a:lumOff val="80000"/>
                      </a:schemeClr>
                    </a:solidFill>
                  </a:tcPr>
                </a:tc>
                <a:tc>
                  <a:txBody>
                    <a:bodyPr/>
                    <a:lstStyle/>
                    <a:p>
                      <a:pPr marL="34925" algn="ctr" eaLnBrk="0">
                        <a:lnSpc>
                          <a:spcPct val="79000"/>
                        </a:lnSpc>
                        <a:spcBef>
                          <a:spcPts val="250"/>
                        </a:spcBef>
                        <a:spcAft>
                          <a:spcPts val="0"/>
                        </a:spcAft>
                      </a:pPr>
                      <a:r>
                        <a:rPr lang="zh-CN" sz="2000" spc="-5" dirty="0">
                          <a:solidFill>
                            <a:schemeClr val="accent2"/>
                          </a:solidFill>
                          <a:effectLst/>
                          <a:latin typeface="黑体" panose="02010609060101010101" pitchFamily="49" charset="-122"/>
                          <a:ea typeface="黑体" panose="02010609060101010101" pitchFamily="49" charset="-122"/>
                        </a:rPr>
                        <a:t>方便会员</a:t>
                      </a:r>
                      <a:r>
                        <a:rPr lang="zh-CN" sz="2000" dirty="0">
                          <a:solidFill>
                            <a:schemeClr val="accent2"/>
                          </a:solidFill>
                          <a:effectLst/>
                          <a:latin typeface="黑体" panose="02010609060101010101" pitchFamily="49" charset="-122"/>
                          <a:ea typeface="黑体" panose="02010609060101010101" pitchFamily="49" charset="-122"/>
                        </a:rPr>
                        <a:t>管理</a:t>
                      </a:r>
                      <a:endParaRPr lang="zh-CN" sz="2000" dirty="0">
                        <a:solidFill>
                          <a:schemeClr val="accent2"/>
                        </a:solidFill>
                        <a:effectLst/>
                        <a:latin typeface="黑体" panose="02010609060101010101" pitchFamily="49" charset="-122"/>
                        <a:ea typeface="黑体" panose="02010609060101010101" pitchFamily="49" charset="-122"/>
                      </a:endParaRPr>
                    </a:p>
                  </a:txBody>
                  <a:tcPr marL="0" marR="0" marT="0" marB="0" anchor="ctr">
                    <a:lnL w="6350" cap="flat" cmpd="sng" algn="ctr">
                      <a:solidFill>
                        <a:srgbClr val="F8F8F8"/>
                      </a:solidFill>
                      <a:prstDash val="solid"/>
                      <a:round/>
                      <a:headEnd type="none" w="med" len="med"/>
                      <a:tailEnd type="none" w="med" len="med"/>
                    </a:lnL>
                    <a:lnR w="9525" cap="flat" cmpd="sng" algn="ctr">
                      <a:solidFill>
                        <a:srgbClr val="F8F8F8"/>
                      </a:solidFill>
                      <a:prstDash val="solid"/>
                      <a:round/>
                      <a:headEnd type="none" w="med" len="med"/>
                      <a:tailEnd type="none" w="med" len="med"/>
                    </a:lnR>
                    <a:lnT w="6350" cap="flat" cmpd="sng" algn="ctr">
                      <a:solidFill>
                        <a:srgbClr val="F8F8F8"/>
                      </a:solidFill>
                      <a:prstDash val="solid"/>
                      <a:round/>
                      <a:headEnd type="none" w="med" len="med"/>
                      <a:tailEnd type="none" w="med" len="med"/>
                    </a:lnT>
                    <a:lnB w="6350" cap="flat" cmpd="sng" algn="ctr">
                      <a:solidFill>
                        <a:srgbClr val="F8F8F8"/>
                      </a:solidFill>
                      <a:prstDash val="solid"/>
                      <a:round/>
                      <a:headEnd type="none" w="med" len="med"/>
                      <a:tailEnd type="none" w="med" len="med"/>
                    </a:lnB>
                    <a:solidFill>
                      <a:schemeClr val="accent3">
                        <a:lumMod val="20000"/>
                        <a:lumOff val="80000"/>
                      </a:schemeClr>
                    </a:solidFill>
                  </a:tcPr>
                </a:tc>
              </a:tr>
              <a:tr h="511847">
                <a:tc vMerge="1">
                  <a:tcPr/>
                </a:tc>
                <a:tc>
                  <a:txBody>
                    <a:bodyPr/>
                    <a:lstStyle/>
                    <a:p>
                      <a:pPr marL="36830" marR="32385" algn="ctr" eaLnBrk="0">
                        <a:lnSpc>
                          <a:spcPct val="86000"/>
                        </a:lnSpc>
                        <a:spcBef>
                          <a:spcPts val="255"/>
                        </a:spcBef>
                        <a:spcAft>
                          <a:spcPts val="0"/>
                        </a:spcAft>
                      </a:pPr>
                      <a:r>
                        <a:rPr lang="zh-CN" sz="2000" spc="55" dirty="0">
                          <a:solidFill>
                            <a:schemeClr val="accent2"/>
                          </a:solidFill>
                          <a:effectLst/>
                          <a:latin typeface="黑体" panose="02010609060101010101" pitchFamily="49" charset="-122"/>
                          <a:ea typeface="黑体" panose="02010609060101010101" pitchFamily="49" charset="-122"/>
                        </a:rPr>
                        <a:t>线下实体店数</a:t>
                      </a:r>
                      <a:r>
                        <a:rPr lang="zh-CN" sz="2000" spc="50" dirty="0">
                          <a:solidFill>
                            <a:schemeClr val="accent2"/>
                          </a:solidFill>
                          <a:effectLst/>
                          <a:latin typeface="黑体" panose="02010609060101010101" pitchFamily="49" charset="-122"/>
                          <a:ea typeface="黑体" panose="02010609060101010101" pitchFamily="49" charset="-122"/>
                        </a:rPr>
                        <a:t>据</a:t>
                      </a:r>
                      <a:r>
                        <a:rPr lang="zh-CN" sz="2000" dirty="0">
                          <a:solidFill>
                            <a:schemeClr val="accent2"/>
                          </a:solidFill>
                          <a:effectLst/>
                          <a:latin typeface="黑体" panose="02010609060101010101" pitchFamily="49" charset="-122"/>
                          <a:ea typeface="黑体" panose="02010609060101010101" pitchFamily="49" charset="-122"/>
                        </a:rPr>
                        <a:t> </a:t>
                      </a:r>
                      <a:r>
                        <a:rPr lang="zh-CN" sz="2000" spc="-10" dirty="0">
                          <a:solidFill>
                            <a:schemeClr val="accent2"/>
                          </a:solidFill>
                          <a:effectLst/>
                          <a:latin typeface="黑体" panose="02010609060101010101" pitchFamily="49" charset="-122"/>
                          <a:ea typeface="黑体" panose="02010609060101010101" pitchFamily="49" charset="-122"/>
                        </a:rPr>
                        <a:t>打通</a:t>
                      </a:r>
                      <a:endParaRPr lang="zh-CN" sz="2000" dirty="0">
                        <a:solidFill>
                          <a:schemeClr val="accent2"/>
                        </a:solidFill>
                        <a:effectLst/>
                        <a:latin typeface="黑体" panose="02010609060101010101" pitchFamily="49" charset="-122"/>
                        <a:ea typeface="黑体" panose="02010609060101010101" pitchFamily="49" charset="-122"/>
                      </a:endParaRPr>
                    </a:p>
                  </a:txBody>
                  <a:tcPr marL="0" marR="0" marT="0" marB="0" anchor="ctr">
                    <a:lnL w="6350" cap="flat" cmpd="sng" algn="ctr">
                      <a:solidFill>
                        <a:srgbClr val="F8F8F8"/>
                      </a:solidFill>
                      <a:prstDash val="solid"/>
                      <a:round/>
                      <a:headEnd type="none" w="med" len="med"/>
                      <a:tailEnd type="none" w="med" len="med"/>
                    </a:lnL>
                    <a:lnR w="6350" cap="flat" cmpd="sng" algn="ctr">
                      <a:solidFill>
                        <a:srgbClr val="F8F8F8"/>
                      </a:solidFill>
                      <a:prstDash val="solid"/>
                      <a:round/>
                      <a:headEnd type="none" w="med" len="med"/>
                      <a:tailEnd type="none" w="med" len="med"/>
                    </a:lnR>
                    <a:lnT w="6350" cap="flat" cmpd="sng" algn="ctr">
                      <a:solidFill>
                        <a:srgbClr val="F8F8F8"/>
                      </a:solidFill>
                      <a:prstDash val="solid"/>
                      <a:round/>
                      <a:headEnd type="none" w="med" len="med"/>
                      <a:tailEnd type="none" w="med" len="med"/>
                    </a:lnT>
                    <a:lnB w="6350" cap="flat" cmpd="sng" algn="ctr">
                      <a:solidFill>
                        <a:srgbClr val="F8F8F8"/>
                      </a:solidFill>
                      <a:prstDash val="solid"/>
                      <a:round/>
                      <a:headEnd type="none" w="med" len="med"/>
                      <a:tailEnd type="none" w="med" len="med"/>
                    </a:lnB>
                    <a:solidFill>
                      <a:schemeClr val="accent3">
                        <a:lumMod val="60000"/>
                        <a:lumOff val="40000"/>
                      </a:schemeClr>
                    </a:solidFill>
                  </a:tcPr>
                </a:tc>
                <a:tc>
                  <a:txBody>
                    <a:bodyPr/>
                    <a:lstStyle/>
                    <a:p>
                      <a:pPr marL="38100" marR="35560" indent="-1270" algn="ctr" eaLnBrk="0">
                        <a:lnSpc>
                          <a:spcPct val="86000"/>
                        </a:lnSpc>
                        <a:spcBef>
                          <a:spcPts val="255"/>
                        </a:spcBef>
                        <a:spcAft>
                          <a:spcPts val="0"/>
                        </a:spcAft>
                      </a:pPr>
                      <a:r>
                        <a:rPr lang="zh-CN" sz="2000" dirty="0">
                          <a:solidFill>
                            <a:schemeClr val="accent2"/>
                          </a:solidFill>
                          <a:effectLst/>
                          <a:latin typeface="黑体" panose="02010609060101010101" pitchFamily="49" charset="-122"/>
                          <a:ea typeface="黑体" panose="02010609060101010101" pitchFamily="49" charset="-122"/>
                        </a:rPr>
                        <a:t>场景对接、活动核销对接和 </a:t>
                      </a:r>
                      <a:r>
                        <a:rPr lang="zh-CN" sz="2000" spc="-10" dirty="0">
                          <a:solidFill>
                            <a:schemeClr val="accent2"/>
                          </a:solidFill>
                          <a:effectLst/>
                          <a:latin typeface="黑体" panose="02010609060101010101" pitchFamily="49" charset="-122"/>
                          <a:ea typeface="黑体" panose="02010609060101010101" pitchFamily="49" charset="-122"/>
                        </a:rPr>
                        <a:t>用户</a:t>
                      </a:r>
                      <a:r>
                        <a:rPr lang="zh-CN" sz="2000" spc="-5" dirty="0">
                          <a:solidFill>
                            <a:schemeClr val="accent2"/>
                          </a:solidFill>
                          <a:effectLst/>
                          <a:latin typeface="黑体" panose="02010609060101010101" pitchFamily="49" charset="-122"/>
                          <a:ea typeface="黑体" panose="02010609060101010101" pitchFamily="49" charset="-122"/>
                        </a:rPr>
                        <a:t>数据同步</a:t>
                      </a:r>
                      <a:endParaRPr lang="zh-CN" sz="2000" dirty="0">
                        <a:solidFill>
                          <a:schemeClr val="accent2"/>
                        </a:solidFill>
                        <a:effectLst/>
                        <a:latin typeface="黑体" panose="02010609060101010101" pitchFamily="49" charset="-122"/>
                        <a:ea typeface="黑体" panose="02010609060101010101" pitchFamily="49" charset="-122"/>
                      </a:endParaRPr>
                    </a:p>
                  </a:txBody>
                  <a:tcPr marL="0" marR="0" marT="0" marB="0" anchor="ctr">
                    <a:lnL w="6350" cap="flat" cmpd="sng" algn="ctr">
                      <a:solidFill>
                        <a:srgbClr val="F8F8F8"/>
                      </a:solidFill>
                      <a:prstDash val="solid"/>
                      <a:round/>
                      <a:headEnd type="none" w="med" len="med"/>
                      <a:tailEnd type="none" w="med" len="med"/>
                    </a:lnL>
                    <a:lnR w="9525" cap="flat" cmpd="sng" algn="ctr">
                      <a:solidFill>
                        <a:srgbClr val="F8F8F8"/>
                      </a:solidFill>
                      <a:prstDash val="solid"/>
                      <a:round/>
                      <a:headEnd type="none" w="med" len="med"/>
                      <a:tailEnd type="none" w="med" len="med"/>
                    </a:lnR>
                    <a:lnT w="6350" cap="flat" cmpd="sng" algn="ctr">
                      <a:solidFill>
                        <a:srgbClr val="F8F8F8"/>
                      </a:solidFill>
                      <a:prstDash val="solid"/>
                      <a:round/>
                      <a:headEnd type="none" w="med" len="med"/>
                      <a:tailEnd type="none" w="med" len="med"/>
                    </a:lnT>
                    <a:lnB w="6350" cap="flat" cmpd="sng" algn="ctr">
                      <a:solidFill>
                        <a:srgbClr val="F8F8F8"/>
                      </a:solidFill>
                      <a:prstDash val="solid"/>
                      <a:round/>
                      <a:headEnd type="none" w="med" len="med"/>
                      <a:tailEnd type="none" w="med" len="med"/>
                    </a:lnB>
                    <a:solidFill>
                      <a:schemeClr val="accent3">
                        <a:lumMod val="60000"/>
                        <a:lumOff val="40000"/>
                      </a:schemeClr>
                    </a:solidFill>
                  </a:tcPr>
                </a:tc>
              </a:tr>
              <a:tr h="511847">
                <a:tc rowSpan="2">
                  <a:txBody>
                    <a:bodyPr/>
                    <a:lstStyle/>
                    <a:p>
                      <a:pPr algn="ctr" eaLnBrk="0">
                        <a:lnSpc>
                          <a:spcPct val="103000"/>
                        </a:lnSpc>
                      </a:pPr>
                      <a:r>
                        <a:rPr lang="en-US" sz="2100" b="1" kern="1200" spc="5" dirty="0">
                          <a:solidFill>
                            <a:srgbClr val="F8F8F8"/>
                          </a:solidFill>
                          <a:effectLst/>
                          <a:latin typeface="黑体" panose="02010609060101010101" pitchFamily="49" charset="-122"/>
                          <a:ea typeface="黑体" panose="02010609060101010101" pitchFamily="49" charset="-122"/>
                          <a:cs typeface="+mn-cs"/>
                        </a:rPr>
                        <a:t> </a:t>
                      </a:r>
                      <a:r>
                        <a:rPr lang="zh-CN" altLang="en-US" sz="2100" b="1" kern="1200" spc="5" dirty="0">
                          <a:solidFill>
                            <a:srgbClr val="F8F8F8"/>
                          </a:solidFill>
                          <a:effectLst/>
                          <a:latin typeface="黑体" panose="02010609060101010101" pitchFamily="49" charset="-122"/>
                          <a:ea typeface="黑体" panose="02010609060101010101" pitchFamily="49" charset="-122"/>
                          <a:cs typeface="+mn-cs"/>
                        </a:rPr>
                        <a:t>分销通</a:t>
                      </a:r>
                      <a:endParaRPr lang="zh-CN" altLang="en-US" sz="2100" b="1" kern="1200" spc="5" dirty="0">
                        <a:solidFill>
                          <a:srgbClr val="F8F8F8"/>
                        </a:solidFill>
                        <a:effectLst/>
                        <a:latin typeface="黑体" panose="02010609060101010101" pitchFamily="49" charset="-122"/>
                        <a:ea typeface="黑体" panose="02010609060101010101" pitchFamily="49" charset="-122"/>
                        <a:cs typeface="+mn-cs"/>
                      </a:endParaRPr>
                    </a:p>
                  </a:txBody>
                  <a:tcPr marL="86919" marR="86919" marT="43460" marB="43460" anchor="ctr">
                    <a:lnL w="9525" cap="flat" cmpd="sng" algn="ctr">
                      <a:solidFill>
                        <a:srgbClr val="F8F8F8"/>
                      </a:solidFill>
                      <a:prstDash val="solid"/>
                      <a:round/>
                      <a:headEnd type="none" w="med" len="med"/>
                      <a:tailEnd type="none" w="med" len="med"/>
                    </a:lnL>
                    <a:lnR w="6350" cap="flat" cmpd="sng" algn="ctr">
                      <a:solidFill>
                        <a:srgbClr val="F8F8F8"/>
                      </a:solidFill>
                      <a:prstDash val="solid"/>
                      <a:round/>
                      <a:headEnd type="none" w="med" len="med"/>
                      <a:tailEnd type="none" w="med" len="med"/>
                    </a:lnR>
                    <a:lnT w="6350" cap="flat" cmpd="sng" algn="ctr">
                      <a:solidFill>
                        <a:srgbClr val="F8F8F8"/>
                      </a:solidFill>
                      <a:prstDash val="solid"/>
                      <a:round/>
                      <a:headEnd type="none" w="med" len="med"/>
                      <a:tailEnd type="none" w="med" len="med"/>
                    </a:lnT>
                    <a:lnB w="6350" cap="flat" cmpd="sng" algn="ctr">
                      <a:solidFill>
                        <a:srgbClr val="F8F8F8"/>
                      </a:solidFill>
                      <a:prstDash val="solid"/>
                      <a:round/>
                      <a:headEnd type="none" w="med" len="med"/>
                      <a:tailEnd type="none" w="med" len="med"/>
                    </a:lnB>
                    <a:solidFill>
                      <a:srgbClr val="21A3D0"/>
                    </a:solidFill>
                  </a:tcPr>
                </a:tc>
                <a:tc>
                  <a:txBody>
                    <a:bodyPr/>
                    <a:lstStyle/>
                    <a:p>
                      <a:pPr marL="38100" algn="ctr" eaLnBrk="0">
                        <a:lnSpc>
                          <a:spcPct val="78000"/>
                        </a:lnSpc>
                        <a:spcBef>
                          <a:spcPts val="260"/>
                        </a:spcBef>
                        <a:spcAft>
                          <a:spcPts val="0"/>
                        </a:spcAft>
                      </a:pPr>
                      <a:r>
                        <a:rPr lang="zh-CN" sz="2000" spc="-10" dirty="0">
                          <a:solidFill>
                            <a:schemeClr val="accent2"/>
                          </a:solidFill>
                          <a:effectLst/>
                          <a:latin typeface="黑体" panose="02010609060101010101" pitchFamily="49" charset="-122"/>
                          <a:ea typeface="黑体" panose="02010609060101010101" pitchFamily="49" charset="-122"/>
                        </a:rPr>
                        <a:t>用户</a:t>
                      </a:r>
                      <a:r>
                        <a:rPr lang="zh-CN" sz="2000" spc="-5" dirty="0">
                          <a:solidFill>
                            <a:schemeClr val="accent2"/>
                          </a:solidFill>
                          <a:effectLst/>
                          <a:latin typeface="黑体" panose="02010609060101010101" pitchFamily="49" charset="-122"/>
                          <a:ea typeface="黑体" panose="02010609060101010101" pitchFamily="49" charset="-122"/>
                        </a:rPr>
                        <a:t>是消费者</a:t>
                      </a:r>
                      <a:endParaRPr lang="zh-CN" sz="2000" dirty="0">
                        <a:solidFill>
                          <a:schemeClr val="accent2"/>
                        </a:solidFill>
                        <a:effectLst/>
                        <a:latin typeface="黑体" panose="02010609060101010101" pitchFamily="49" charset="-122"/>
                        <a:ea typeface="黑体" panose="02010609060101010101" pitchFamily="49" charset="-122"/>
                      </a:endParaRPr>
                    </a:p>
                  </a:txBody>
                  <a:tcPr marL="0" marR="0" marT="0" marB="0" anchor="ctr">
                    <a:lnL w="6350" cap="flat" cmpd="sng" algn="ctr">
                      <a:solidFill>
                        <a:srgbClr val="F8F8F8"/>
                      </a:solidFill>
                      <a:prstDash val="solid"/>
                      <a:round/>
                      <a:headEnd type="none" w="med" len="med"/>
                      <a:tailEnd type="none" w="med" len="med"/>
                    </a:lnL>
                    <a:lnR w="6350" cap="flat" cmpd="sng" algn="ctr">
                      <a:solidFill>
                        <a:srgbClr val="F8F8F8"/>
                      </a:solidFill>
                      <a:prstDash val="solid"/>
                      <a:round/>
                      <a:headEnd type="none" w="med" len="med"/>
                      <a:tailEnd type="none" w="med" len="med"/>
                    </a:lnR>
                    <a:lnT w="6350" cap="flat" cmpd="sng" algn="ctr">
                      <a:solidFill>
                        <a:srgbClr val="F8F8F8"/>
                      </a:solidFill>
                      <a:prstDash val="solid"/>
                      <a:round/>
                      <a:headEnd type="none" w="med" len="med"/>
                      <a:tailEnd type="none" w="med" len="med"/>
                    </a:lnT>
                    <a:lnB w="6350" cap="flat" cmpd="sng" algn="ctr">
                      <a:solidFill>
                        <a:srgbClr val="F8F8F8"/>
                      </a:solidFill>
                      <a:prstDash val="solid"/>
                      <a:round/>
                      <a:headEnd type="none" w="med" len="med"/>
                      <a:tailEnd type="none" w="med" len="med"/>
                    </a:lnB>
                    <a:solidFill>
                      <a:schemeClr val="accent3">
                        <a:lumMod val="20000"/>
                        <a:lumOff val="80000"/>
                      </a:schemeClr>
                    </a:solidFill>
                  </a:tcPr>
                </a:tc>
                <a:tc>
                  <a:txBody>
                    <a:bodyPr/>
                    <a:lstStyle/>
                    <a:p>
                      <a:pPr marL="36195" algn="ctr" eaLnBrk="0">
                        <a:lnSpc>
                          <a:spcPct val="78000"/>
                        </a:lnSpc>
                        <a:spcBef>
                          <a:spcPts val="260"/>
                        </a:spcBef>
                        <a:spcAft>
                          <a:spcPts val="0"/>
                        </a:spcAft>
                      </a:pPr>
                      <a:r>
                        <a:rPr lang="zh-CN" sz="2000" spc="-5" dirty="0">
                          <a:solidFill>
                            <a:schemeClr val="accent2"/>
                          </a:solidFill>
                          <a:effectLst/>
                          <a:latin typeface="黑体" panose="02010609060101010101" pitchFamily="49" charset="-122"/>
                          <a:ea typeface="黑体" panose="02010609060101010101" pitchFamily="49" charset="-122"/>
                        </a:rPr>
                        <a:t>让用户有消费</a:t>
                      </a:r>
                      <a:r>
                        <a:rPr lang="zh-CN" sz="2000" dirty="0">
                          <a:solidFill>
                            <a:schemeClr val="accent2"/>
                          </a:solidFill>
                          <a:effectLst/>
                          <a:latin typeface="黑体" panose="02010609060101010101" pitchFamily="49" charset="-122"/>
                          <a:ea typeface="黑体" panose="02010609060101010101" pitchFamily="49" charset="-122"/>
                        </a:rPr>
                        <a:t>的愉悦感</a:t>
                      </a:r>
                      <a:endParaRPr lang="zh-CN" sz="2000" dirty="0">
                        <a:solidFill>
                          <a:schemeClr val="accent2"/>
                        </a:solidFill>
                        <a:effectLst/>
                        <a:latin typeface="黑体" panose="02010609060101010101" pitchFamily="49" charset="-122"/>
                        <a:ea typeface="黑体" panose="02010609060101010101" pitchFamily="49" charset="-122"/>
                      </a:endParaRPr>
                    </a:p>
                  </a:txBody>
                  <a:tcPr marL="0" marR="0" marT="0" marB="0" anchor="ctr">
                    <a:lnL w="6350" cap="flat" cmpd="sng" algn="ctr">
                      <a:solidFill>
                        <a:srgbClr val="F8F8F8"/>
                      </a:solidFill>
                      <a:prstDash val="solid"/>
                      <a:round/>
                      <a:headEnd type="none" w="med" len="med"/>
                      <a:tailEnd type="none" w="med" len="med"/>
                    </a:lnL>
                    <a:lnR w="9525" cap="flat" cmpd="sng" algn="ctr">
                      <a:solidFill>
                        <a:srgbClr val="F8F8F8"/>
                      </a:solidFill>
                      <a:prstDash val="solid"/>
                      <a:round/>
                      <a:headEnd type="none" w="med" len="med"/>
                      <a:tailEnd type="none" w="med" len="med"/>
                    </a:lnR>
                    <a:lnT w="6350" cap="flat" cmpd="sng" algn="ctr">
                      <a:solidFill>
                        <a:srgbClr val="F8F8F8"/>
                      </a:solidFill>
                      <a:prstDash val="solid"/>
                      <a:round/>
                      <a:headEnd type="none" w="med" len="med"/>
                      <a:tailEnd type="none" w="med" len="med"/>
                    </a:lnT>
                    <a:lnB w="6350" cap="flat" cmpd="sng" algn="ctr">
                      <a:solidFill>
                        <a:srgbClr val="F8F8F8"/>
                      </a:solidFill>
                      <a:prstDash val="solid"/>
                      <a:round/>
                      <a:headEnd type="none" w="med" len="med"/>
                      <a:tailEnd type="none" w="med" len="med"/>
                    </a:lnB>
                    <a:solidFill>
                      <a:schemeClr val="accent3">
                        <a:lumMod val="20000"/>
                        <a:lumOff val="80000"/>
                      </a:schemeClr>
                    </a:solidFill>
                  </a:tcPr>
                </a:tc>
              </a:tr>
              <a:tr h="523204">
                <a:tc vMerge="1">
                  <a:tcPr/>
                </a:tc>
                <a:tc>
                  <a:txBody>
                    <a:bodyPr/>
                    <a:lstStyle/>
                    <a:p>
                      <a:pPr marL="35560" marR="42545" indent="1905" algn="ctr" eaLnBrk="0">
                        <a:lnSpc>
                          <a:spcPct val="86000"/>
                        </a:lnSpc>
                        <a:spcBef>
                          <a:spcPts val="270"/>
                        </a:spcBef>
                        <a:spcAft>
                          <a:spcPts val="0"/>
                        </a:spcAft>
                      </a:pPr>
                      <a:r>
                        <a:rPr lang="zh-CN" sz="2000" spc="50" dirty="0">
                          <a:solidFill>
                            <a:schemeClr val="accent2"/>
                          </a:solidFill>
                          <a:effectLst/>
                          <a:latin typeface="黑体" panose="02010609060101010101" pitchFamily="49" charset="-122"/>
                          <a:ea typeface="黑体" panose="02010609060101010101" pitchFamily="49" charset="-122"/>
                        </a:rPr>
                        <a:t>用</a:t>
                      </a:r>
                      <a:r>
                        <a:rPr lang="zh-CN" sz="2000" spc="40" dirty="0">
                          <a:solidFill>
                            <a:schemeClr val="accent2"/>
                          </a:solidFill>
                          <a:effectLst/>
                          <a:latin typeface="黑体" panose="02010609060101010101" pitchFamily="49" charset="-122"/>
                          <a:ea typeface="黑体" panose="02010609060101010101" pitchFamily="49" charset="-122"/>
                        </a:rPr>
                        <a:t>户是分享者、</a:t>
                      </a:r>
                      <a:r>
                        <a:rPr lang="zh-CN" sz="2000" dirty="0">
                          <a:solidFill>
                            <a:schemeClr val="accent2"/>
                          </a:solidFill>
                          <a:effectLst/>
                          <a:latin typeface="黑体" panose="02010609060101010101" pitchFamily="49" charset="-122"/>
                          <a:ea typeface="黑体" panose="02010609060101010101" pitchFamily="49" charset="-122"/>
                        </a:rPr>
                        <a:t> </a:t>
                      </a:r>
                      <a:r>
                        <a:rPr lang="zh-CN" sz="2000" spc="-10" dirty="0">
                          <a:solidFill>
                            <a:schemeClr val="accent2"/>
                          </a:solidFill>
                          <a:effectLst/>
                          <a:latin typeface="黑体" panose="02010609060101010101" pitchFamily="49" charset="-122"/>
                          <a:ea typeface="黑体" panose="02010609060101010101" pitchFamily="49" charset="-122"/>
                        </a:rPr>
                        <a:t>分</a:t>
                      </a:r>
                      <a:r>
                        <a:rPr lang="zh-CN" sz="2000" spc="-5" dirty="0">
                          <a:solidFill>
                            <a:schemeClr val="accent2"/>
                          </a:solidFill>
                          <a:effectLst/>
                          <a:latin typeface="黑体" panose="02010609060101010101" pitchFamily="49" charset="-122"/>
                          <a:ea typeface="黑体" panose="02010609060101010101" pitchFamily="49" charset="-122"/>
                        </a:rPr>
                        <a:t>销者</a:t>
                      </a:r>
                      <a:endParaRPr lang="zh-CN" sz="2000" dirty="0">
                        <a:solidFill>
                          <a:schemeClr val="accent2"/>
                        </a:solidFill>
                        <a:effectLst/>
                        <a:latin typeface="黑体" panose="02010609060101010101" pitchFamily="49" charset="-122"/>
                        <a:ea typeface="黑体" panose="02010609060101010101" pitchFamily="49" charset="-122"/>
                      </a:endParaRPr>
                    </a:p>
                  </a:txBody>
                  <a:tcPr marL="0" marR="0" marT="0" marB="0" anchor="ctr">
                    <a:lnL w="6350" cap="flat" cmpd="sng" algn="ctr">
                      <a:solidFill>
                        <a:srgbClr val="F8F8F8"/>
                      </a:solidFill>
                      <a:prstDash val="solid"/>
                      <a:round/>
                      <a:headEnd type="none" w="med" len="med"/>
                      <a:tailEnd type="none" w="med" len="med"/>
                    </a:lnL>
                    <a:lnR w="6350" cap="flat" cmpd="sng" algn="ctr">
                      <a:solidFill>
                        <a:srgbClr val="F8F8F8"/>
                      </a:solidFill>
                      <a:prstDash val="solid"/>
                      <a:round/>
                      <a:headEnd type="none" w="med" len="med"/>
                      <a:tailEnd type="none" w="med" len="med"/>
                    </a:lnR>
                    <a:lnT w="6350" cap="flat" cmpd="sng" algn="ctr">
                      <a:solidFill>
                        <a:srgbClr val="F8F8F8"/>
                      </a:solidFill>
                      <a:prstDash val="solid"/>
                      <a:round/>
                      <a:headEnd type="none" w="med" len="med"/>
                      <a:tailEnd type="none" w="med" len="med"/>
                    </a:lnT>
                    <a:lnB w="6350" cap="flat" cmpd="sng" algn="ctr">
                      <a:solidFill>
                        <a:srgbClr val="F8F8F8"/>
                      </a:solidFill>
                      <a:prstDash val="solid"/>
                      <a:round/>
                      <a:headEnd type="none" w="med" len="med"/>
                      <a:tailEnd type="none" w="med" len="med"/>
                    </a:lnB>
                    <a:solidFill>
                      <a:schemeClr val="accent3">
                        <a:lumMod val="60000"/>
                        <a:lumOff val="40000"/>
                      </a:schemeClr>
                    </a:solidFill>
                  </a:tcPr>
                </a:tc>
                <a:tc>
                  <a:txBody>
                    <a:bodyPr/>
                    <a:lstStyle/>
                    <a:p>
                      <a:pPr marL="34290" marR="35560" indent="1270" algn="ctr" eaLnBrk="0">
                        <a:lnSpc>
                          <a:spcPct val="86000"/>
                        </a:lnSpc>
                        <a:spcBef>
                          <a:spcPts val="270"/>
                        </a:spcBef>
                        <a:spcAft>
                          <a:spcPts val="0"/>
                        </a:spcAft>
                      </a:pPr>
                      <a:r>
                        <a:rPr lang="zh-CN" sz="2000" spc="5" dirty="0">
                          <a:solidFill>
                            <a:schemeClr val="accent2"/>
                          </a:solidFill>
                          <a:effectLst/>
                          <a:latin typeface="黑体" panose="02010609060101010101" pitchFamily="49" charset="-122"/>
                          <a:ea typeface="黑体" panose="02010609060101010101" pitchFamily="49" charset="-122"/>
                        </a:rPr>
                        <a:t>意见</a:t>
                      </a:r>
                      <a:r>
                        <a:rPr lang="zh-CN" sz="2000" dirty="0">
                          <a:solidFill>
                            <a:schemeClr val="accent2"/>
                          </a:solidFill>
                          <a:effectLst/>
                          <a:latin typeface="黑体" panose="02010609060101010101" pitchFamily="49" charset="-122"/>
                          <a:ea typeface="黑体" panose="02010609060101010101" pitchFamily="49" charset="-122"/>
                        </a:rPr>
                        <a:t>领袖、分享达人等群体 </a:t>
                      </a:r>
                      <a:r>
                        <a:rPr lang="zh-CN" sz="2000" spc="-5" dirty="0">
                          <a:solidFill>
                            <a:schemeClr val="accent2"/>
                          </a:solidFill>
                          <a:effectLst/>
                          <a:latin typeface="黑体" panose="02010609060101010101" pitchFamily="49" charset="-122"/>
                          <a:ea typeface="黑体" panose="02010609060101010101" pitchFamily="49" charset="-122"/>
                        </a:rPr>
                        <a:t>通过分</a:t>
                      </a:r>
                      <a:r>
                        <a:rPr lang="zh-CN" sz="2000" dirty="0">
                          <a:solidFill>
                            <a:schemeClr val="accent2"/>
                          </a:solidFill>
                          <a:effectLst/>
                          <a:latin typeface="黑体" panose="02010609060101010101" pitchFamily="49" charset="-122"/>
                          <a:ea typeface="黑体" panose="02010609060101010101" pitchFamily="49" charset="-122"/>
                        </a:rPr>
                        <a:t>销获得一定的佣金</a:t>
                      </a:r>
                      <a:endParaRPr lang="zh-CN" sz="2000" dirty="0">
                        <a:solidFill>
                          <a:schemeClr val="accent2"/>
                        </a:solidFill>
                        <a:effectLst/>
                        <a:latin typeface="黑体" panose="02010609060101010101" pitchFamily="49" charset="-122"/>
                        <a:ea typeface="黑体" panose="02010609060101010101" pitchFamily="49" charset="-122"/>
                      </a:endParaRPr>
                    </a:p>
                  </a:txBody>
                  <a:tcPr marL="0" marR="0" marT="0" marB="0" anchor="ctr">
                    <a:lnL w="6350" cap="flat" cmpd="sng" algn="ctr">
                      <a:solidFill>
                        <a:srgbClr val="F8F8F8"/>
                      </a:solidFill>
                      <a:prstDash val="solid"/>
                      <a:round/>
                      <a:headEnd type="none" w="med" len="med"/>
                      <a:tailEnd type="none" w="med" len="med"/>
                    </a:lnL>
                    <a:lnR w="9525" cap="flat" cmpd="sng" algn="ctr">
                      <a:solidFill>
                        <a:srgbClr val="F8F8F8"/>
                      </a:solidFill>
                      <a:prstDash val="solid"/>
                      <a:round/>
                      <a:headEnd type="none" w="med" len="med"/>
                      <a:tailEnd type="none" w="med" len="med"/>
                    </a:lnR>
                    <a:lnT w="6350" cap="flat" cmpd="sng" algn="ctr">
                      <a:solidFill>
                        <a:srgbClr val="F8F8F8"/>
                      </a:solidFill>
                      <a:prstDash val="solid"/>
                      <a:round/>
                      <a:headEnd type="none" w="med" len="med"/>
                      <a:tailEnd type="none" w="med" len="med"/>
                    </a:lnT>
                    <a:lnB w="6350" cap="flat" cmpd="sng" algn="ctr">
                      <a:solidFill>
                        <a:srgbClr val="F8F8F8"/>
                      </a:solidFill>
                      <a:prstDash val="solid"/>
                      <a:round/>
                      <a:headEnd type="none" w="med" len="med"/>
                      <a:tailEnd type="none" w="med" len="med"/>
                    </a:lnB>
                    <a:solidFill>
                      <a:schemeClr val="accent3">
                        <a:lumMod val="60000"/>
                        <a:lumOff val="40000"/>
                      </a:schemeClr>
                    </a:solidFill>
                  </a:tcPr>
                </a:tc>
              </a:tr>
              <a:tr h="523204">
                <a:tc rowSpan="2">
                  <a:txBody>
                    <a:bodyPr/>
                    <a:lstStyle/>
                    <a:p>
                      <a:pPr algn="ctr" eaLnBrk="0">
                        <a:lnSpc>
                          <a:spcPct val="157000"/>
                        </a:lnSpc>
                      </a:pPr>
                      <a:r>
                        <a:rPr lang="en-US" sz="2100" b="1" kern="1200" spc="5" dirty="0">
                          <a:solidFill>
                            <a:srgbClr val="F8F8F8"/>
                          </a:solidFill>
                          <a:effectLst/>
                          <a:latin typeface="黑体" panose="02010609060101010101" pitchFamily="49" charset="-122"/>
                          <a:ea typeface="黑体" panose="02010609060101010101" pitchFamily="49" charset="-122"/>
                          <a:cs typeface="+mn-cs"/>
                        </a:rPr>
                        <a:t> </a:t>
                      </a:r>
                      <a:r>
                        <a:rPr lang="zh-CN" altLang="en-US" sz="2100" b="1" kern="1200" spc="5" dirty="0">
                          <a:solidFill>
                            <a:srgbClr val="F8F8F8"/>
                          </a:solidFill>
                          <a:effectLst/>
                          <a:latin typeface="黑体" panose="02010609060101010101" pitchFamily="49" charset="-122"/>
                          <a:ea typeface="黑体" panose="02010609060101010101" pitchFamily="49" charset="-122"/>
                          <a:cs typeface="+mn-cs"/>
                        </a:rPr>
                        <a:t>区域通</a:t>
                      </a:r>
                      <a:endParaRPr lang="zh-CN" altLang="en-US" sz="2100" b="1" kern="1200" spc="5" dirty="0">
                        <a:solidFill>
                          <a:srgbClr val="F8F8F8"/>
                        </a:solidFill>
                        <a:effectLst/>
                        <a:latin typeface="黑体" panose="02010609060101010101" pitchFamily="49" charset="-122"/>
                        <a:ea typeface="黑体" panose="02010609060101010101" pitchFamily="49" charset="-122"/>
                        <a:cs typeface="+mn-cs"/>
                      </a:endParaRPr>
                    </a:p>
                  </a:txBody>
                  <a:tcPr marL="86919" marR="86919" marT="43460" marB="43460" anchor="ctr">
                    <a:lnL w="9525" cap="flat" cmpd="sng" algn="ctr">
                      <a:solidFill>
                        <a:srgbClr val="F8F8F8"/>
                      </a:solidFill>
                      <a:prstDash val="solid"/>
                      <a:round/>
                      <a:headEnd type="none" w="med" len="med"/>
                      <a:tailEnd type="none" w="med" len="med"/>
                    </a:lnL>
                    <a:lnR w="6350" cap="flat" cmpd="sng" algn="ctr">
                      <a:solidFill>
                        <a:srgbClr val="F8F8F8"/>
                      </a:solidFill>
                      <a:prstDash val="solid"/>
                      <a:round/>
                      <a:headEnd type="none" w="med" len="med"/>
                      <a:tailEnd type="none" w="med" len="med"/>
                    </a:lnR>
                    <a:lnT w="6350" cap="flat" cmpd="sng" algn="ctr">
                      <a:solidFill>
                        <a:srgbClr val="F8F8F8"/>
                      </a:solidFill>
                      <a:prstDash val="solid"/>
                      <a:round/>
                      <a:headEnd type="none" w="med" len="med"/>
                      <a:tailEnd type="none" w="med" len="med"/>
                    </a:lnT>
                    <a:lnB w="9525" cap="flat" cmpd="sng" algn="ctr">
                      <a:solidFill>
                        <a:srgbClr val="F8F8F8"/>
                      </a:solidFill>
                      <a:prstDash val="solid"/>
                      <a:round/>
                      <a:headEnd type="none" w="med" len="med"/>
                      <a:tailEnd type="none" w="med" len="med"/>
                    </a:lnB>
                    <a:solidFill>
                      <a:srgbClr val="21A3D0"/>
                    </a:solidFill>
                  </a:tcPr>
                </a:tc>
                <a:tc>
                  <a:txBody>
                    <a:bodyPr/>
                    <a:lstStyle/>
                    <a:p>
                      <a:pPr marL="39370" marR="42545" algn="ctr" eaLnBrk="0">
                        <a:lnSpc>
                          <a:spcPct val="86000"/>
                        </a:lnSpc>
                        <a:spcBef>
                          <a:spcPts val="270"/>
                        </a:spcBef>
                        <a:spcAft>
                          <a:spcPts val="0"/>
                        </a:spcAft>
                      </a:pPr>
                      <a:r>
                        <a:rPr lang="zh-CN" sz="2000" spc="40" dirty="0">
                          <a:solidFill>
                            <a:schemeClr val="accent2"/>
                          </a:solidFill>
                          <a:effectLst/>
                          <a:latin typeface="黑体" panose="02010609060101010101" pitchFamily="49" charset="-122"/>
                          <a:ea typeface="黑体" panose="02010609060101010101" pitchFamily="49" charset="-122"/>
                        </a:rPr>
                        <a:t>区域深度服务、</a:t>
                      </a:r>
                      <a:r>
                        <a:rPr lang="zh-CN" sz="2000" dirty="0">
                          <a:solidFill>
                            <a:schemeClr val="accent2"/>
                          </a:solidFill>
                          <a:effectLst/>
                          <a:latin typeface="黑体" panose="02010609060101010101" pitchFamily="49" charset="-122"/>
                          <a:ea typeface="黑体" panose="02010609060101010101" pitchFamily="49" charset="-122"/>
                        </a:rPr>
                        <a:t> </a:t>
                      </a:r>
                      <a:r>
                        <a:rPr lang="zh-CN" sz="2000" spc="-10" dirty="0">
                          <a:solidFill>
                            <a:schemeClr val="accent2"/>
                          </a:solidFill>
                          <a:effectLst/>
                          <a:latin typeface="黑体" panose="02010609060101010101" pitchFamily="49" charset="-122"/>
                          <a:ea typeface="黑体" panose="02010609060101010101" pitchFamily="49" charset="-122"/>
                        </a:rPr>
                        <a:t>区域的</a:t>
                      </a:r>
                      <a:r>
                        <a:rPr lang="zh-CN" sz="2000" spc="-5" dirty="0">
                          <a:solidFill>
                            <a:schemeClr val="accent2"/>
                          </a:solidFill>
                          <a:effectLst/>
                          <a:latin typeface="黑体" panose="02010609060101010101" pitchFamily="49" charset="-122"/>
                          <a:ea typeface="黑体" panose="02010609060101010101" pitchFamily="49" charset="-122"/>
                        </a:rPr>
                        <a:t>互联互通</a:t>
                      </a:r>
                      <a:endParaRPr lang="zh-CN" sz="2000" dirty="0">
                        <a:solidFill>
                          <a:schemeClr val="accent2"/>
                        </a:solidFill>
                        <a:effectLst/>
                        <a:latin typeface="黑体" panose="02010609060101010101" pitchFamily="49" charset="-122"/>
                        <a:ea typeface="黑体" panose="02010609060101010101" pitchFamily="49" charset="-122"/>
                      </a:endParaRPr>
                    </a:p>
                  </a:txBody>
                  <a:tcPr marL="0" marR="0" marT="0" marB="0" anchor="ctr">
                    <a:lnL w="6350" cap="flat" cmpd="sng" algn="ctr">
                      <a:solidFill>
                        <a:srgbClr val="F8F8F8"/>
                      </a:solidFill>
                      <a:prstDash val="solid"/>
                      <a:round/>
                      <a:headEnd type="none" w="med" len="med"/>
                      <a:tailEnd type="none" w="med" len="med"/>
                    </a:lnL>
                    <a:lnR w="6350" cap="flat" cmpd="sng" algn="ctr">
                      <a:solidFill>
                        <a:srgbClr val="F8F8F8"/>
                      </a:solidFill>
                      <a:prstDash val="solid"/>
                      <a:round/>
                      <a:headEnd type="none" w="med" len="med"/>
                      <a:tailEnd type="none" w="med" len="med"/>
                    </a:lnR>
                    <a:lnT w="6350" cap="flat" cmpd="sng" algn="ctr">
                      <a:solidFill>
                        <a:srgbClr val="F8F8F8"/>
                      </a:solidFill>
                      <a:prstDash val="solid"/>
                      <a:round/>
                      <a:headEnd type="none" w="med" len="med"/>
                      <a:tailEnd type="none" w="med" len="med"/>
                    </a:lnT>
                    <a:lnB w="6350" cap="flat" cmpd="sng" algn="ctr">
                      <a:solidFill>
                        <a:srgbClr val="F8F8F8"/>
                      </a:solidFill>
                      <a:prstDash val="solid"/>
                      <a:round/>
                      <a:headEnd type="none" w="med" len="med"/>
                      <a:tailEnd type="none" w="med" len="med"/>
                    </a:lnB>
                    <a:solidFill>
                      <a:schemeClr val="accent3">
                        <a:lumMod val="20000"/>
                        <a:lumOff val="80000"/>
                      </a:schemeClr>
                    </a:solidFill>
                  </a:tcPr>
                </a:tc>
                <a:tc>
                  <a:txBody>
                    <a:bodyPr/>
                    <a:lstStyle/>
                    <a:p>
                      <a:pPr marL="36195" marR="35560" indent="635" algn="ctr" eaLnBrk="0">
                        <a:lnSpc>
                          <a:spcPct val="86000"/>
                        </a:lnSpc>
                        <a:spcBef>
                          <a:spcPts val="270"/>
                        </a:spcBef>
                        <a:spcAft>
                          <a:spcPts val="0"/>
                        </a:spcAft>
                      </a:pPr>
                      <a:r>
                        <a:rPr lang="zh-CN" sz="2000" dirty="0">
                          <a:solidFill>
                            <a:schemeClr val="accent2"/>
                          </a:solidFill>
                          <a:effectLst/>
                          <a:latin typeface="黑体" panose="02010609060101010101" pitchFamily="49" charset="-122"/>
                          <a:ea typeface="黑体" panose="02010609060101010101" pitchFamily="49" charset="-122"/>
                        </a:rPr>
                        <a:t>发挥口碑效应，让分销商拥 </a:t>
                      </a:r>
                      <a:r>
                        <a:rPr lang="zh-CN" sz="2000" spc="-5" dirty="0">
                          <a:solidFill>
                            <a:schemeClr val="accent2"/>
                          </a:solidFill>
                          <a:effectLst/>
                          <a:latin typeface="黑体" panose="02010609060101010101" pitchFamily="49" charset="-122"/>
                          <a:ea typeface="黑体" panose="02010609060101010101" pitchFamily="49" charset="-122"/>
                        </a:rPr>
                        <a:t>有自己的社</a:t>
                      </a:r>
                      <a:r>
                        <a:rPr lang="zh-CN" sz="2000" dirty="0">
                          <a:solidFill>
                            <a:schemeClr val="accent2"/>
                          </a:solidFill>
                          <a:effectLst/>
                          <a:latin typeface="黑体" panose="02010609060101010101" pitchFamily="49" charset="-122"/>
                          <a:ea typeface="黑体" panose="02010609060101010101" pitchFamily="49" charset="-122"/>
                        </a:rPr>
                        <a:t>群影响力</a:t>
                      </a:r>
                      <a:endParaRPr lang="zh-CN" sz="2000" dirty="0">
                        <a:solidFill>
                          <a:schemeClr val="accent2"/>
                        </a:solidFill>
                        <a:effectLst/>
                        <a:latin typeface="黑体" panose="02010609060101010101" pitchFamily="49" charset="-122"/>
                        <a:ea typeface="黑体" panose="02010609060101010101" pitchFamily="49" charset="-122"/>
                      </a:endParaRPr>
                    </a:p>
                  </a:txBody>
                  <a:tcPr marL="0" marR="0" marT="0" marB="0" anchor="ctr">
                    <a:lnL w="6350" cap="flat" cmpd="sng" algn="ctr">
                      <a:solidFill>
                        <a:srgbClr val="F8F8F8"/>
                      </a:solidFill>
                      <a:prstDash val="solid"/>
                      <a:round/>
                      <a:headEnd type="none" w="med" len="med"/>
                      <a:tailEnd type="none" w="med" len="med"/>
                    </a:lnL>
                    <a:lnR w="9525" cap="flat" cmpd="sng" algn="ctr">
                      <a:solidFill>
                        <a:srgbClr val="F8F8F8"/>
                      </a:solidFill>
                      <a:prstDash val="solid"/>
                      <a:round/>
                      <a:headEnd type="none" w="med" len="med"/>
                      <a:tailEnd type="none" w="med" len="med"/>
                    </a:lnR>
                    <a:lnT w="6350" cap="flat" cmpd="sng" algn="ctr">
                      <a:solidFill>
                        <a:srgbClr val="F8F8F8"/>
                      </a:solidFill>
                      <a:prstDash val="solid"/>
                      <a:round/>
                      <a:headEnd type="none" w="med" len="med"/>
                      <a:tailEnd type="none" w="med" len="med"/>
                    </a:lnT>
                    <a:lnB w="6350" cap="flat" cmpd="sng" algn="ctr">
                      <a:solidFill>
                        <a:srgbClr val="F8F8F8"/>
                      </a:solidFill>
                      <a:prstDash val="solid"/>
                      <a:round/>
                      <a:headEnd type="none" w="med" len="med"/>
                      <a:tailEnd type="none" w="med" len="med"/>
                    </a:lnB>
                    <a:solidFill>
                      <a:schemeClr val="accent3">
                        <a:lumMod val="20000"/>
                        <a:lumOff val="80000"/>
                      </a:schemeClr>
                    </a:solidFill>
                  </a:tcPr>
                </a:tc>
              </a:tr>
              <a:tr h="511847">
                <a:tc vMerge="1">
                  <a:tcPr/>
                </a:tc>
                <a:tc>
                  <a:txBody>
                    <a:bodyPr/>
                    <a:lstStyle/>
                    <a:p>
                      <a:pPr marL="37465" algn="ctr" eaLnBrk="0">
                        <a:lnSpc>
                          <a:spcPct val="83000"/>
                        </a:lnSpc>
                        <a:spcBef>
                          <a:spcPts val="920"/>
                        </a:spcBef>
                        <a:spcAft>
                          <a:spcPts val="0"/>
                        </a:spcAft>
                      </a:pPr>
                      <a:r>
                        <a:rPr lang="zh-CN" sz="2000" spc="-10" dirty="0">
                          <a:solidFill>
                            <a:schemeClr val="accent2"/>
                          </a:solidFill>
                          <a:effectLst/>
                          <a:latin typeface="黑体" panose="02010609060101010101" pitchFamily="49" charset="-122"/>
                          <a:ea typeface="黑体" panose="02010609060101010101" pitchFamily="49" charset="-122"/>
                        </a:rPr>
                        <a:t>终端</a:t>
                      </a:r>
                      <a:r>
                        <a:rPr lang="zh-CN" sz="2000" spc="-5" dirty="0">
                          <a:solidFill>
                            <a:schemeClr val="accent2"/>
                          </a:solidFill>
                          <a:effectLst/>
                          <a:latin typeface="黑体" panose="02010609060101010101" pitchFamily="49" charset="-122"/>
                          <a:ea typeface="黑体" panose="02010609060101010101" pitchFamily="49" charset="-122"/>
                        </a:rPr>
                        <a:t>互连</a:t>
                      </a:r>
                      <a:endParaRPr lang="zh-CN" sz="2000" dirty="0">
                        <a:solidFill>
                          <a:schemeClr val="accent2"/>
                        </a:solidFill>
                        <a:effectLst/>
                        <a:latin typeface="黑体" panose="02010609060101010101" pitchFamily="49" charset="-122"/>
                        <a:ea typeface="黑体" panose="02010609060101010101" pitchFamily="49" charset="-122"/>
                      </a:endParaRPr>
                    </a:p>
                  </a:txBody>
                  <a:tcPr marL="0" marR="0" marT="0" marB="0" anchor="ctr">
                    <a:lnL w="6350" cap="flat" cmpd="sng" algn="ctr">
                      <a:solidFill>
                        <a:srgbClr val="F8F8F8"/>
                      </a:solidFill>
                      <a:prstDash val="solid"/>
                      <a:round/>
                      <a:headEnd type="none" w="med" len="med"/>
                      <a:tailEnd type="none" w="med" len="med"/>
                    </a:lnL>
                    <a:lnR w="6350" cap="flat" cmpd="sng" algn="ctr">
                      <a:solidFill>
                        <a:srgbClr val="F8F8F8"/>
                      </a:solidFill>
                      <a:prstDash val="solid"/>
                      <a:round/>
                      <a:headEnd type="none" w="med" len="med"/>
                      <a:tailEnd type="none" w="med" len="med"/>
                    </a:lnR>
                    <a:lnT w="6350" cap="flat" cmpd="sng" algn="ctr">
                      <a:solidFill>
                        <a:srgbClr val="F8F8F8"/>
                      </a:solidFill>
                      <a:prstDash val="solid"/>
                      <a:round/>
                      <a:headEnd type="none" w="med" len="med"/>
                      <a:tailEnd type="none" w="med" len="med"/>
                    </a:lnT>
                    <a:lnB w="9525" cap="flat" cmpd="sng" algn="ctr">
                      <a:solidFill>
                        <a:srgbClr val="F8F8F8"/>
                      </a:solidFill>
                      <a:prstDash val="solid"/>
                      <a:round/>
                      <a:headEnd type="none" w="med" len="med"/>
                      <a:tailEnd type="none" w="med" len="med"/>
                    </a:lnB>
                    <a:solidFill>
                      <a:schemeClr val="accent3">
                        <a:lumMod val="60000"/>
                        <a:lumOff val="40000"/>
                      </a:schemeClr>
                    </a:solidFill>
                  </a:tcPr>
                </a:tc>
                <a:tc>
                  <a:txBody>
                    <a:bodyPr/>
                    <a:lstStyle/>
                    <a:p>
                      <a:pPr marL="35560" marR="53340" algn="ctr" eaLnBrk="0">
                        <a:lnSpc>
                          <a:spcPct val="87000"/>
                        </a:lnSpc>
                        <a:spcBef>
                          <a:spcPts val="270"/>
                        </a:spcBef>
                        <a:spcAft>
                          <a:spcPts val="0"/>
                        </a:spcAft>
                      </a:pPr>
                      <a:r>
                        <a:rPr lang="zh-CN" sz="2000" spc="-20" dirty="0">
                          <a:solidFill>
                            <a:schemeClr val="accent2"/>
                          </a:solidFill>
                          <a:effectLst/>
                          <a:latin typeface="黑体" panose="02010609060101010101" pitchFamily="49" charset="-122"/>
                          <a:ea typeface="黑体" panose="02010609060101010101" pitchFamily="49" charset="-122"/>
                        </a:rPr>
                        <a:t>让</a:t>
                      </a:r>
                      <a:r>
                        <a:rPr lang="zh-CN" sz="2000" spc="-15" dirty="0">
                          <a:solidFill>
                            <a:schemeClr val="accent2"/>
                          </a:solidFill>
                          <a:effectLst/>
                          <a:latin typeface="黑体" panose="02010609060101010101" pitchFamily="49" charset="-122"/>
                          <a:ea typeface="黑体" panose="02010609060101010101" pitchFamily="49" charset="-122"/>
                        </a:rPr>
                        <a:t>各</a:t>
                      </a:r>
                      <a:r>
                        <a:rPr lang="zh-CN" sz="2000" spc="-10" dirty="0">
                          <a:solidFill>
                            <a:schemeClr val="accent2"/>
                          </a:solidFill>
                          <a:effectLst/>
                          <a:latin typeface="黑体" panose="02010609060101010101" pitchFamily="49" charset="-122"/>
                          <a:ea typeface="黑体" panose="02010609060101010101" pitchFamily="49" charset="-122"/>
                        </a:rPr>
                        <a:t>区域终端能相互配合，</a:t>
                      </a:r>
                      <a:r>
                        <a:rPr lang="zh-CN" sz="2000" dirty="0">
                          <a:solidFill>
                            <a:schemeClr val="accent2"/>
                          </a:solidFill>
                          <a:effectLst/>
                          <a:latin typeface="黑体" panose="02010609060101010101" pitchFamily="49" charset="-122"/>
                          <a:ea typeface="黑体" panose="02010609060101010101" pitchFamily="49" charset="-122"/>
                        </a:rPr>
                        <a:t> </a:t>
                      </a:r>
                      <a:r>
                        <a:rPr lang="zh-CN" sz="2000" spc="-5" dirty="0">
                          <a:solidFill>
                            <a:schemeClr val="accent2"/>
                          </a:solidFill>
                          <a:effectLst/>
                          <a:latin typeface="黑体" panose="02010609060101010101" pitchFamily="49" charset="-122"/>
                          <a:ea typeface="黑体" panose="02010609060101010101" pitchFamily="49" charset="-122"/>
                        </a:rPr>
                        <a:t>创造更多场</a:t>
                      </a:r>
                      <a:r>
                        <a:rPr lang="zh-CN" sz="2000" dirty="0">
                          <a:solidFill>
                            <a:schemeClr val="accent2"/>
                          </a:solidFill>
                          <a:effectLst/>
                          <a:latin typeface="黑体" panose="02010609060101010101" pitchFamily="49" charset="-122"/>
                          <a:ea typeface="黑体" panose="02010609060101010101" pitchFamily="49" charset="-122"/>
                        </a:rPr>
                        <a:t>景价值</a:t>
                      </a:r>
                      <a:endParaRPr lang="zh-CN" sz="2000" dirty="0">
                        <a:solidFill>
                          <a:schemeClr val="accent2"/>
                        </a:solidFill>
                        <a:effectLst/>
                        <a:latin typeface="黑体" panose="02010609060101010101" pitchFamily="49" charset="-122"/>
                        <a:ea typeface="黑体" panose="02010609060101010101" pitchFamily="49" charset="-122"/>
                      </a:endParaRPr>
                    </a:p>
                  </a:txBody>
                  <a:tcPr marL="0" marR="0" marT="0" marB="0" anchor="ctr">
                    <a:lnL w="6350" cap="flat" cmpd="sng" algn="ctr">
                      <a:solidFill>
                        <a:srgbClr val="F8F8F8"/>
                      </a:solidFill>
                      <a:prstDash val="solid"/>
                      <a:round/>
                      <a:headEnd type="none" w="med" len="med"/>
                      <a:tailEnd type="none" w="med" len="med"/>
                    </a:lnL>
                    <a:lnR w="9525" cap="flat" cmpd="sng" algn="ctr">
                      <a:solidFill>
                        <a:srgbClr val="F8F8F8"/>
                      </a:solidFill>
                      <a:prstDash val="solid"/>
                      <a:round/>
                      <a:headEnd type="none" w="med" len="med"/>
                      <a:tailEnd type="none" w="med" len="med"/>
                    </a:lnR>
                    <a:lnT w="6350" cap="flat" cmpd="sng" algn="ctr">
                      <a:solidFill>
                        <a:srgbClr val="F8F8F8"/>
                      </a:solidFill>
                      <a:prstDash val="solid"/>
                      <a:round/>
                      <a:headEnd type="none" w="med" len="med"/>
                      <a:tailEnd type="none" w="med" len="med"/>
                    </a:lnT>
                    <a:lnB w="9525" cap="flat" cmpd="sng" algn="ctr">
                      <a:solidFill>
                        <a:srgbClr val="F8F8F8"/>
                      </a:solidFill>
                      <a:prstDash val="solid"/>
                      <a:round/>
                      <a:headEnd type="none" w="med" len="med"/>
                      <a:tailEnd type="none" w="med" len="med"/>
                    </a:lnB>
                    <a:solidFill>
                      <a:schemeClr val="accent3">
                        <a:lumMod val="60000"/>
                        <a:lumOff val="40000"/>
                      </a:schemeClr>
                    </a:solidFill>
                  </a:tcPr>
                </a:tc>
              </a:tr>
            </a:tbl>
          </a:graphicData>
        </a:graphic>
      </p:graphicFrame>
    </p:spTree>
  </p:cSld>
  <p:clrMapOvr>
    <a:masterClrMapping/>
  </p:clrMapOvr>
  <p:transition spd="slow">
    <p:push dir="u"/>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Line 7"/>
          <p:cNvSpPr>
            <a:spLocks noChangeShapeType="1"/>
          </p:cNvSpPr>
          <p:nvPr/>
        </p:nvSpPr>
        <p:spPr bwMode="auto">
          <a:xfrm>
            <a:off x="5321275" y="1033463"/>
            <a:ext cx="0" cy="5792787"/>
          </a:xfrm>
          <a:prstGeom prst="line">
            <a:avLst/>
          </a:prstGeom>
          <a:noFill/>
          <a:ln w="12700">
            <a:solidFill>
              <a:srgbClr val="FFFFFF"/>
            </a:solidFill>
            <a:prstDash val="dash"/>
            <a:round/>
          </a:ln>
          <a:extLst>
            <a:ext uri="{909E8E84-426E-40DD-AFC4-6F175D3DCCD1}">
              <a14:hiddenFill xmlns:a14="http://schemas.microsoft.com/office/drawing/2010/main">
                <a:noFill/>
              </a14:hiddenFill>
            </a:ext>
          </a:extLst>
        </p:spPr>
        <p:txBody>
          <a:bodyPr/>
          <a:lstStyle/>
          <a:p>
            <a:endParaRPr lang="zh-CN" altLang="en-US"/>
          </a:p>
        </p:txBody>
      </p:sp>
      <p:sp>
        <p:nvSpPr>
          <p:cNvPr id="30723" name="Freeform 5"/>
          <p:cNvSpPr/>
          <p:nvPr/>
        </p:nvSpPr>
        <p:spPr bwMode="auto">
          <a:xfrm>
            <a:off x="3854425" y="0"/>
            <a:ext cx="1952625" cy="942975"/>
          </a:xfrm>
          <a:custGeom>
            <a:avLst/>
            <a:gdLst>
              <a:gd name="T0" fmla="*/ 1518416723 w 2511"/>
              <a:gd name="T1" fmla="*/ 0 h 1219"/>
              <a:gd name="T2" fmla="*/ 1505718050 w 2511"/>
              <a:gd name="T3" fmla="*/ 16156666 h 1219"/>
              <a:gd name="T4" fmla="*/ 815748558 w 2511"/>
              <a:gd name="T5" fmla="*/ 698335259 h 1219"/>
              <a:gd name="T6" fmla="*/ 702063947 w 2511"/>
              <a:gd name="T7" fmla="*/ 698335259 h 1219"/>
              <a:gd name="T8" fmla="*/ 12698672 w 2511"/>
              <a:gd name="T9" fmla="*/ 16156666 h 1219"/>
              <a:gd name="T10" fmla="*/ 0 w 2511"/>
              <a:gd name="T11" fmla="*/ 0 h 1219"/>
              <a:gd name="T12" fmla="*/ 1518416723 w 2511"/>
              <a:gd name="T13" fmla="*/ 0 h 121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511" h="1219">
                <a:moveTo>
                  <a:pt x="2511" y="0"/>
                </a:moveTo>
                <a:cubicBezTo>
                  <a:pt x="2505" y="10"/>
                  <a:pt x="2498" y="18"/>
                  <a:pt x="2490" y="27"/>
                </a:cubicBezTo>
                <a:lnTo>
                  <a:pt x="1349" y="1167"/>
                </a:lnTo>
                <a:cubicBezTo>
                  <a:pt x="1298" y="1219"/>
                  <a:pt x="1213" y="1219"/>
                  <a:pt x="1161" y="1167"/>
                </a:cubicBezTo>
                <a:lnTo>
                  <a:pt x="21" y="27"/>
                </a:lnTo>
                <a:cubicBezTo>
                  <a:pt x="12" y="18"/>
                  <a:pt x="6" y="10"/>
                  <a:pt x="0" y="0"/>
                </a:cubicBezTo>
                <a:lnTo>
                  <a:pt x="2511" y="0"/>
                </a:lnTo>
                <a:close/>
              </a:path>
            </a:pathLst>
          </a:custGeom>
          <a:solidFill>
            <a:schemeClr val="bg2"/>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0724" name="Freeform 6"/>
          <p:cNvSpPr/>
          <p:nvPr/>
        </p:nvSpPr>
        <p:spPr bwMode="auto">
          <a:xfrm>
            <a:off x="4232250" y="0"/>
            <a:ext cx="2174875" cy="1042988"/>
          </a:xfrm>
          <a:custGeom>
            <a:avLst/>
            <a:gdLst>
              <a:gd name="T0" fmla="*/ 1690522254 w 2798"/>
              <a:gd name="T1" fmla="*/ 0 h 1349"/>
              <a:gd name="T2" fmla="*/ 912930598 w 2798"/>
              <a:gd name="T3" fmla="*/ 769928484 h 1349"/>
              <a:gd name="T4" fmla="*/ 778196392 w 2798"/>
              <a:gd name="T5" fmla="*/ 769928484 h 1349"/>
              <a:gd name="T6" fmla="*/ 0 w 2798"/>
              <a:gd name="T7" fmla="*/ 0 h 1349"/>
              <a:gd name="T8" fmla="*/ 1690522254 w 2798"/>
              <a:gd name="T9" fmla="*/ 0 h 134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798" h="1349">
                <a:moveTo>
                  <a:pt x="2798" y="0"/>
                </a:moveTo>
                <a:lnTo>
                  <a:pt x="1511" y="1288"/>
                </a:lnTo>
                <a:cubicBezTo>
                  <a:pt x="1449" y="1349"/>
                  <a:pt x="1349" y="1349"/>
                  <a:pt x="1288" y="1288"/>
                </a:cubicBezTo>
                <a:lnTo>
                  <a:pt x="0" y="0"/>
                </a:lnTo>
                <a:lnTo>
                  <a:pt x="2798" y="0"/>
                </a:ln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0725" name="Freeform 18"/>
          <p:cNvSpPr/>
          <p:nvPr/>
        </p:nvSpPr>
        <p:spPr bwMode="auto">
          <a:xfrm>
            <a:off x="4659287" y="5255531"/>
            <a:ext cx="139700" cy="160338"/>
          </a:xfrm>
          <a:custGeom>
            <a:avLst/>
            <a:gdLst>
              <a:gd name="T0" fmla="*/ 0 w 180"/>
              <a:gd name="T1" fmla="*/ 61797518 h 207"/>
              <a:gd name="T2" fmla="*/ 54211361 w 180"/>
              <a:gd name="T3" fmla="*/ 30598997 h 207"/>
              <a:gd name="T4" fmla="*/ 108422722 w 180"/>
              <a:gd name="T5" fmla="*/ 0 h 207"/>
              <a:gd name="T6" fmla="*/ 108422722 w 180"/>
              <a:gd name="T7" fmla="*/ 61797518 h 207"/>
              <a:gd name="T8" fmla="*/ 108422722 w 180"/>
              <a:gd name="T9" fmla="*/ 124194562 h 207"/>
              <a:gd name="T10" fmla="*/ 54211361 w 180"/>
              <a:gd name="T11" fmla="*/ 92996040 h 207"/>
              <a:gd name="T12" fmla="*/ 0 w 180"/>
              <a:gd name="T13" fmla="*/ 61797518 h 20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80" h="207">
                <a:moveTo>
                  <a:pt x="0" y="103"/>
                </a:moveTo>
                <a:lnTo>
                  <a:pt x="90" y="51"/>
                </a:lnTo>
                <a:lnTo>
                  <a:pt x="180" y="0"/>
                </a:lnTo>
                <a:lnTo>
                  <a:pt x="180" y="103"/>
                </a:lnTo>
                <a:lnTo>
                  <a:pt x="180" y="207"/>
                </a:lnTo>
                <a:lnTo>
                  <a:pt x="90" y="155"/>
                </a:lnTo>
                <a:lnTo>
                  <a:pt x="0" y="103"/>
                </a:lnTo>
                <a:close/>
              </a:path>
            </a:pathLst>
          </a:custGeom>
          <a:solidFill>
            <a:schemeClr val="tx2"/>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0726" name="Rectangle 3"/>
          <p:cNvSpPr txBox="1">
            <a:spLocks noChangeArrowheads="1"/>
          </p:cNvSpPr>
          <p:nvPr/>
        </p:nvSpPr>
        <p:spPr bwMode="auto">
          <a:xfrm>
            <a:off x="4841850" y="19050"/>
            <a:ext cx="1047750" cy="601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2000">
                <a:solidFill>
                  <a:schemeClr val="accent2"/>
                </a:solidFill>
                <a:latin typeface="Arial" panose="020B0604020202020204" pitchFamily="34" charset="0"/>
                <a:ea typeface="微软雅黑" panose="020B0503020204020204" pitchFamily="34" charset="-122"/>
              </a:defRPr>
            </a:lvl1pPr>
            <a:lvl2pPr marL="742950" indent="-285750">
              <a:spcBef>
                <a:spcPct val="20000"/>
              </a:spcBef>
              <a:buChar char="–"/>
              <a:defRPr sz="2000">
                <a:solidFill>
                  <a:schemeClr val="accent2"/>
                </a:solidFill>
                <a:latin typeface="Arial" panose="020B0604020202020204" pitchFamily="34" charset="0"/>
                <a:ea typeface="仿宋_GB2312" panose="02010609030101010101" pitchFamily="1"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lgn="dist" eaLnBrk="1" hangingPunct="1">
              <a:spcBef>
                <a:spcPct val="0"/>
              </a:spcBef>
              <a:buFontTx/>
              <a:buNone/>
            </a:pPr>
            <a:r>
              <a:rPr lang="zh-CN" altLang="en-US" sz="2400" dirty="0">
                <a:solidFill>
                  <a:srgbClr val="FFFFFF"/>
                </a:solidFill>
                <a:latin typeface="方正大黑简体" panose="03000509000000000000" pitchFamily="65" charset="-122"/>
                <a:ea typeface="方正大黑简体" panose="03000509000000000000" pitchFamily="65" charset="-122"/>
              </a:rPr>
              <a:t>目录</a:t>
            </a:r>
            <a:endParaRPr lang="zh-CN" altLang="en-US" sz="2400" dirty="0">
              <a:solidFill>
                <a:srgbClr val="FFFFFF"/>
              </a:solidFill>
              <a:latin typeface="方正大黑简体" panose="03000509000000000000" pitchFamily="65" charset="-122"/>
              <a:ea typeface="方正大黑简体" panose="03000509000000000000" pitchFamily="65" charset="-122"/>
            </a:endParaRPr>
          </a:p>
        </p:txBody>
      </p:sp>
      <p:sp>
        <p:nvSpPr>
          <p:cNvPr id="30727" name="Text Box 5"/>
          <p:cNvSpPr txBox="1">
            <a:spLocks noChangeArrowheads="1"/>
          </p:cNvSpPr>
          <p:nvPr/>
        </p:nvSpPr>
        <p:spPr bwMode="auto">
          <a:xfrm>
            <a:off x="4789462" y="457200"/>
            <a:ext cx="1154113" cy="3079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a:spcBef>
                <a:spcPct val="20000"/>
              </a:spcBef>
              <a:buChar char="•"/>
              <a:defRPr sz="2000">
                <a:solidFill>
                  <a:schemeClr val="accent2"/>
                </a:solidFill>
                <a:latin typeface="Arial" panose="020B0604020202020204" pitchFamily="34" charset="0"/>
                <a:ea typeface="微软雅黑" panose="020B0503020204020204" pitchFamily="34" charset="-122"/>
              </a:defRPr>
            </a:lvl1pPr>
            <a:lvl2pPr marL="742950" indent="-285750">
              <a:spcBef>
                <a:spcPct val="20000"/>
              </a:spcBef>
              <a:buChar char="–"/>
              <a:defRPr sz="2000">
                <a:solidFill>
                  <a:schemeClr val="accent2"/>
                </a:solidFill>
                <a:latin typeface="Arial" panose="020B0604020202020204" pitchFamily="34" charset="0"/>
                <a:ea typeface="仿宋_GB2312" panose="02010609030101010101" pitchFamily="1"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lgn="ctr" eaLnBrk="1" hangingPunct="1">
              <a:spcBef>
                <a:spcPct val="0"/>
              </a:spcBef>
              <a:buNone/>
            </a:pPr>
            <a:r>
              <a:rPr lang="en-US" altLang="zh-CN" sz="1400" dirty="0">
                <a:solidFill>
                  <a:srgbClr val="FFFFFF"/>
                </a:solidFill>
                <a:latin typeface="+mn-lt"/>
              </a:rPr>
              <a:t>C</a:t>
            </a:r>
            <a:r>
              <a:rPr lang="zh-CN" altLang="en-US" sz="1400" dirty="0">
                <a:solidFill>
                  <a:srgbClr val="FFFFFF"/>
                </a:solidFill>
                <a:latin typeface="+mn-lt"/>
              </a:rPr>
              <a:t>ontents</a:t>
            </a:r>
            <a:endParaRPr lang="zh-CN" altLang="en-US" sz="1400" dirty="0">
              <a:solidFill>
                <a:srgbClr val="FFFFFF"/>
              </a:solidFill>
              <a:latin typeface="+mn-lt"/>
            </a:endParaRPr>
          </a:p>
        </p:txBody>
      </p:sp>
      <p:grpSp>
        <p:nvGrpSpPr>
          <p:cNvPr id="30728" name="Group 21"/>
          <p:cNvGrpSpPr/>
          <p:nvPr/>
        </p:nvGrpSpPr>
        <p:grpSpPr bwMode="auto">
          <a:xfrm>
            <a:off x="0" y="6715125"/>
            <a:ext cx="12196763" cy="142875"/>
            <a:chOff x="0" y="0"/>
            <a:chExt cx="7634" cy="89"/>
          </a:xfrm>
        </p:grpSpPr>
        <p:sp>
          <p:nvSpPr>
            <p:cNvPr id="30757" name="Rectangle 22"/>
            <p:cNvSpPr>
              <a:spLocks noChangeArrowheads="1"/>
            </p:cNvSpPr>
            <p:nvPr/>
          </p:nvSpPr>
          <p:spPr bwMode="auto">
            <a:xfrm>
              <a:off x="0" y="0"/>
              <a:ext cx="1527" cy="89"/>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000">
                  <a:solidFill>
                    <a:schemeClr val="accent2"/>
                  </a:solidFill>
                  <a:latin typeface="Arial" panose="020B0604020202020204" pitchFamily="34" charset="0"/>
                  <a:ea typeface="微软雅黑" panose="020B0503020204020204" pitchFamily="34" charset="-122"/>
                </a:defRPr>
              </a:lvl1pPr>
              <a:lvl2pPr marL="742950" indent="-285750">
                <a:spcBef>
                  <a:spcPct val="20000"/>
                </a:spcBef>
                <a:buChar char="–"/>
                <a:defRPr sz="2000">
                  <a:solidFill>
                    <a:schemeClr val="accent2"/>
                  </a:solidFill>
                  <a:latin typeface="Arial" panose="020B0604020202020204" pitchFamily="34" charset="0"/>
                  <a:ea typeface="仿宋_GB2312" panose="02010609030101010101" pitchFamily="1"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FontTx/>
                <a:buNone/>
              </a:pPr>
              <a:endParaRPr lang="zh-CN" altLang="en-US" sz="1800">
                <a:solidFill>
                  <a:srgbClr val="007DA7"/>
                </a:solidFill>
                <a:ea typeface="宋体" panose="02010600030101010101" pitchFamily="2" charset="-122"/>
              </a:endParaRPr>
            </a:p>
          </p:txBody>
        </p:sp>
        <p:sp>
          <p:nvSpPr>
            <p:cNvPr id="30758" name="Rectangle 23"/>
            <p:cNvSpPr>
              <a:spLocks noChangeArrowheads="1"/>
            </p:cNvSpPr>
            <p:nvPr/>
          </p:nvSpPr>
          <p:spPr bwMode="auto">
            <a:xfrm>
              <a:off x="1527" y="0"/>
              <a:ext cx="1527" cy="89"/>
            </a:xfrm>
            <a:prstGeom prst="rect">
              <a:avLst/>
            </a:prstGeom>
            <a:solidFill>
              <a:srgbClr val="B7D72E"/>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000">
                  <a:solidFill>
                    <a:schemeClr val="accent2"/>
                  </a:solidFill>
                  <a:latin typeface="Arial" panose="020B0604020202020204" pitchFamily="34" charset="0"/>
                  <a:ea typeface="微软雅黑" panose="020B0503020204020204" pitchFamily="34" charset="-122"/>
                </a:defRPr>
              </a:lvl1pPr>
              <a:lvl2pPr marL="742950" indent="-285750">
                <a:spcBef>
                  <a:spcPct val="20000"/>
                </a:spcBef>
                <a:buChar char="–"/>
                <a:defRPr sz="2000">
                  <a:solidFill>
                    <a:schemeClr val="accent2"/>
                  </a:solidFill>
                  <a:latin typeface="Arial" panose="020B0604020202020204" pitchFamily="34" charset="0"/>
                  <a:ea typeface="仿宋_GB2312" panose="02010609030101010101" pitchFamily="1"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FontTx/>
                <a:buNone/>
              </a:pPr>
              <a:endParaRPr lang="zh-CN" altLang="en-US" sz="1800">
                <a:solidFill>
                  <a:srgbClr val="007DA7"/>
                </a:solidFill>
                <a:ea typeface="宋体" panose="02010600030101010101" pitchFamily="2" charset="-122"/>
              </a:endParaRPr>
            </a:p>
          </p:txBody>
        </p:sp>
        <p:sp>
          <p:nvSpPr>
            <p:cNvPr id="2" name="Rectangle 24"/>
            <p:cNvSpPr>
              <a:spLocks noChangeArrowheads="1"/>
            </p:cNvSpPr>
            <p:nvPr/>
          </p:nvSpPr>
          <p:spPr bwMode="auto">
            <a:xfrm>
              <a:off x="3054" y="0"/>
              <a:ext cx="1526" cy="89"/>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000">
                  <a:solidFill>
                    <a:schemeClr val="accent2"/>
                  </a:solidFill>
                  <a:latin typeface="Arial" panose="020B0604020202020204" pitchFamily="34" charset="0"/>
                  <a:ea typeface="微软雅黑" panose="020B0503020204020204" pitchFamily="34" charset="-122"/>
                </a:defRPr>
              </a:lvl1pPr>
              <a:lvl2pPr marL="742950" indent="-285750">
                <a:spcBef>
                  <a:spcPct val="20000"/>
                </a:spcBef>
                <a:buChar char="–"/>
                <a:defRPr sz="2000">
                  <a:solidFill>
                    <a:schemeClr val="accent2"/>
                  </a:solidFill>
                  <a:latin typeface="Arial" panose="020B0604020202020204" pitchFamily="34" charset="0"/>
                  <a:ea typeface="仿宋_GB2312" panose="02010609030101010101" pitchFamily="1"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FontTx/>
                <a:buNone/>
              </a:pPr>
              <a:endParaRPr lang="zh-CN" altLang="en-US" sz="1800">
                <a:solidFill>
                  <a:srgbClr val="007DA7"/>
                </a:solidFill>
                <a:ea typeface="宋体" panose="02010600030101010101" pitchFamily="2" charset="-122"/>
              </a:endParaRPr>
            </a:p>
          </p:txBody>
        </p:sp>
        <p:sp>
          <p:nvSpPr>
            <p:cNvPr id="30760" name="Rectangle 25"/>
            <p:cNvSpPr>
              <a:spLocks noChangeArrowheads="1"/>
            </p:cNvSpPr>
            <p:nvPr/>
          </p:nvSpPr>
          <p:spPr bwMode="auto">
            <a:xfrm>
              <a:off x="4580" y="0"/>
              <a:ext cx="1527" cy="89"/>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000">
                  <a:solidFill>
                    <a:schemeClr val="accent2"/>
                  </a:solidFill>
                  <a:latin typeface="Arial" panose="020B0604020202020204" pitchFamily="34" charset="0"/>
                  <a:ea typeface="微软雅黑" panose="020B0503020204020204" pitchFamily="34" charset="-122"/>
                </a:defRPr>
              </a:lvl1pPr>
              <a:lvl2pPr marL="742950" indent="-285750">
                <a:spcBef>
                  <a:spcPct val="20000"/>
                </a:spcBef>
                <a:buChar char="–"/>
                <a:defRPr sz="2000">
                  <a:solidFill>
                    <a:schemeClr val="accent2"/>
                  </a:solidFill>
                  <a:latin typeface="Arial" panose="020B0604020202020204" pitchFamily="34" charset="0"/>
                  <a:ea typeface="仿宋_GB2312" panose="02010609030101010101" pitchFamily="1"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FontTx/>
                <a:buNone/>
              </a:pPr>
              <a:endParaRPr lang="zh-CN" altLang="en-US" sz="1800">
                <a:solidFill>
                  <a:srgbClr val="007DA7"/>
                </a:solidFill>
                <a:ea typeface="宋体" panose="02010600030101010101" pitchFamily="2" charset="-122"/>
              </a:endParaRPr>
            </a:p>
          </p:txBody>
        </p:sp>
        <p:sp>
          <p:nvSpPr>
            <p:cNvPr id="30761" name="Rectangle 26"/>
            <p:cNvSpPr>
              <a:spLocks noChangeArrowheads="1"/>
            </p:cNvSpPr>
            <p:nvPr/>
          </p:nvSpPr>
          <p:spPr bwMode="auto">
            <a:xfrm>
              <a:off x="6107" y="0"/>
              <a:ext cx="1527" cy="89"/>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000">
                  <a:solidFill>
                    <a:schemeClr val="accent2"/>
                  </a:solidFill>
                  <a:latin typeface="Arial" panose="020B0604020202020204" pitchFamily="34" charset="0"/>
                  <a:ea typeface="微软雅黑" panose="020B0503020204020204" pitchFamily="34" charset="-122"/>
                </a:defRPr>
              </a:lvl1pPr>
              <a:lvl2pPr marL="742950" indent="-285750">
                <a:spcBef>
                  <a:spcPct val="20000"/>
                </a:spcBef>
                <a:buChar char="–"/>
                <a:defRPr sz="2000">
                  <a:solidFill>
                    <a:schemeClr val="accent2"/>
                  </a:solidFill>
                  <a:latin typeface="Arial" panose="020B0604020202020204" pitchFamily="34" charset="0"/>
                  <a:ea typeface="仿宋_GB2312" panose="02010609030101010101" pitchFamily="1"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FontTx/>
                <a:buNone/>
              </a:pPr>
              <a:endParaRPr lang="zh-CN" altLang="en-US" sz="1800">
                <a:solidFill>
                  <a:srgbClr val="007DA7"/>
                </a:solidFill>
                <a:ea typeface="宋体" panose="02010600030101010101" pitchFamily="2" charset="-122"/>
              </a:endParaRPr>
            </a:p>
          </p:txBody>
        </p:sp>
      </p:grpSp>
      <p:cxnSp>
        <p:nvCxnSpPr>
          <p:cNvPr id="30734" name="直接连接符 35"/>
          <p:cNvCxnSpPr>
            <a:cxnSpLocks noChangeShapeType="1"/>
          </p:cNvCxnSpPr>
          <p:nvPr/>
        </p:nvCxnSpPr>
        <p:spPr bwMode="auto">
          <a:xfrm flipV="1">
            <a:off x="4578325" y="4592519"/>
            <a:ext cx="0" cy="1512000"/>
          </a:xfrm>
          <a:prstGeom prst="line">
            <a:avLst/>
          </a:prstGeom>
          <a:noFill/>
          <a:ln w="9525">
            <a:solidFill>
              <a:schemeClr val="tx2"/>
            </a:solidFill>
            <a:round/>
            <a:headEnd type="oval" w="med" len="me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0738" name="TextBox 55"/>
          <p:cNvSpPr txBox="1">
            <a:spLocks noChangeArrowheads="1"/>
          </p:cNvSpPr>
          <p:nvPr/>
        </p:nvSpPr>
        <p:spPr bwMode="auto">
          <a:xfrm>
            <a:off x="5807050" y="5043600"/>
            <a:ext cx="28129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2000">
                <a:solidFill>
                  <a:schemeClr val="accent2"/>
                </a:solidFill>
                <a:latin typeface="Arial" panose="020B0604020202020204" pitchFamily="34" charset="0"/>
                <a:ea typeface="微软雅黑" panose="020B0503020204020204" pitchFamily="34" charset="-122"/>
              </a:defRPr>
            </a:lvl1pPr>
            <a:lvl2pPr marL="742950" indent="-285750">
              <a:spcBef>
                <a:spcPct val="20000"/>
              </a:spcBef>
              <a:buChar char="–"/>
              <a:defRPr sz="2000">
                <a:solidFill>
                  <a:schemeClr val="accent2"/>
                </a:solidFill>
                <a:latin typeface="Arial" panose="020B0604020202020204" pitchFamily="34" charset="0"/>
                <a:ea typeface="仿宋_GB2312" panose="02010609030101010101" pitchFamily="1"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None/>
            </a:pPr>
            <a:r>
              <a:rPr lang="en-US" altLang="zh-CN" sz="3200" dirty="0">
                <a:solidFill>
                  <a:srgbClr val="FFFFFF"/>
                </a:solidFill>
                <a:latin typeface="方正大黑简体" panose="03000509000000000000" pitchFamily="65" charset="-122"/>
                <a:ea typeface="方正大黑简体" panose="03000509000000000000" pitchFamily="65" charset="-122"/>
              </a:rPr>
              <a:t>B2B </a:t>
            </a:r>
            <a:r>
              <a:rPr lang="zh-CN" altLang="en-US" sz="3200" dirty="0">
                <a:solidFill>
                  <a:srgbClr val="FFFFFF"/>
                </a:solidFill>
                <a:latin typeface="方正大黑简体" panose="03000509000000000000" pitchFamily="65" charset="-122"/>
                <a:ea typeface="方正大黑简体" panose="03000509000000000000" pitchFamily="65" charset="-122"/>
              </a:rPr>
              <a:t>电子商务</a:t>
            </a:r>
            <a:endParaRPr lang="zh-CN" altLang="en-US" sz="3200" dirty="0">
              <a:solidFill>
                <a:srgbClr val="FFFFFF"/>
              </a:solidFill>
              <a:latin typeface="方正大黑简体" panose="03000509000000000000" pitchFamily="65" charset="-122"/>
              <a:ea typeface="方正大黑简体" panose="03000509000000000000" pitchFamily="65" charset="-122"/>
            </a:endParaRPr>
          </a:p>
        </p:txBody>
      </p:sp>
      <p:grpSp>
        <p:nvGrpSpPr>
          <p:cNvPr id="30743" name="组合 60"/>
          <p:cNvGrpSpPr/>
          <p:nvPr/>
        </p:nvGrpSpPr>
        <p:grpSpPr bwMode="auto">
          <a:xfrm>
            <a:off x="5027587" y="5058000"/>
            <a:ext cx="584200" cy="557212"/>
            <a:chOff x="0" y="0"/>
            <a:chExt cx="650875" cy="620712"/>
          </a:xfrm>
        </p:grpSpPr>
        <p:sp>
          <p:nvSpPr>
            <p:cNvPr id="30753" name="Oval 11"/>
            <p:cNvSpPr>
              <a:spLocks noChangeArrowheads="1"/>
            </p:cNvSpPr>
            <p:nvPr/>
          </p:nvSpPr>
          <p:spPr bwMode="auto">
            <a:xfrm>
              <a:off x="0" y="0"/>
              <a:ext cx="650875" cy="620712"/>
            </a:xfrm>
            <a:prstGeom prst="ellipse">
              <a:avLst/>
            </a:pr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a:lstStyle>
              <a:lvl1pPr>
                <a:spcBef>
                  <a:spcPct val="20000"/>
                </a:spcBef>
                <a:buChar char="•"/>
                <a:defRPr sz="2000">
                  <a:solidFill>
                    <a:schemeClr val="accent2"/>
                  </a:solidFill>
                  <a:latin typeface="Arial" panose="020B0604020202020204" pitchFamily="34" charset="0"/>
                  <a:ea typeface="微软雅黑" panose="020B0503020204020204" pitchFamily="34" charset="-122"/>
                </a:defRPr>
              </a:lvl1pPr>
              <a:lvl2pPr marL="742950" indent="-285750">
                <a:spcBef>
                  <a:spcPct val="20000"/>
                </a:spcBef>
                <a:buChar char="–"/>
                <a:defRPr sz="2000">
                  <a:solidFill>
                    <a:schemeClr val="accent2"/>
                  </a:solidFill>
                  <a:latin typeface="Arial" panose="020B0604020202020204" pitchFamily="34" charset="0"/>
                  <a:ea typeface="仿宋_GB2312" panose="02010609030101010101" pitchFamily="1"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FontTx/>
                <a:buNone/>
              </a:pPr>
              <a:endParaRPr lang="zh-CN" altLang="en-US" sz="1800">
                <a:solidFill>
                  <a:srgbClr val="007DA7"/>
                </a:solidFill>
                <a:ea typeface="宋体" panose="02010600030101010101" pitchFamily="2" charset="-122"/>
              </a:endParaRPr>
            </a:p>
          </p:txBody>
        </p:sp>
        <p:sp>
          <p:nvSpPr>
            <p:cNvPr id="30754" name="Freeform 12"/>
            <p:cNvSpPr>
              <a:spLocks noEditPoints="1"/>
            </p:cNvSpPr>
            <p:nvPr/>
          </p:nvSpPr>
          <p:spPr bwMode="auto">
            <a:xfrm>
              <a:off x="98425" y="88900"/>
              <a:ext cx="469900" cy="425450"/>
            </a:xfrm>
            <a:custGeom>
              <a:avLst/>
              <a:gdLst>
                <a:gd name="T0" fmla="*/ 160731222 w 573"/>
                <a:gd name="T1" fmla="*/ 301044517 h 545"/>
                <a:gd name="T2" fmla="*/ 160731222 w 573"/>
                <a:gd name="T3" fmla="*/ 316279530 h 545"/>
                <a:gd name="T4" fmla="*/ 233362345 w 573"/>
                <a:gd name="T5" fmla="*/ 308357573 h 545"/>
                <a:gd name="T6" fmla="*/ 224619581 w 573"/>
                <a:gd name="T7" fmla="*/ 277277865 h 545"/>
                <a:gd name="T8" fmla="*/ 160731222 w 573"/>
                <a:gd name="T9" fmla="*/ 277277865 h 545"/>
                <a:gd name="T10" fmla="*/ 160731222 w 573"/>
                <a:gd name="T11" fmla="*/ 292512878 h 545"/>
                <a:gd name="T12" fmla="*/ 233362345 w 573"/>
                <a:gd name="T13" fmla="*/ 285200603 h 545"/>
                <a:gd name="T14" fmla="*/ 192339173 w 573"/>
                <a:gd name="T15" fmla="*/ 332124225 h 545"/>
                <a:gd name="T16" fmla="*/ 220584837 w 573"/>
                <a:gd name="T17" fmla="*/ 322982905 h 545"/>
                <a:gd name="T18" fmla="*/ 192339173 w 573"/>
                <a:gd name="T19" fmla="*/ 332124225 h 545"/>
                <a:gd name="T20" fmla="*/ 193684087 w 573"/>
                <a:gd name="T21" fmla="*/ 88972914 h 545"/>
                <a:gd name="T22" fmla="*/ 102894979 w 573"/>
                <a:gd name="T23" fmla="*/ 165757662 h 545"/>
                <a:gd name="T24" fmla="*/ 156695659 w 573"/>
                <a:gd name="T25" fmla="*/ 268746226 h 545"/>
                <a:gd name="T26" fmla="*/ 193684087 w 573"/>
                <a:gd name="T27" fmla="*/ 271184172 h 545"/>
                <a:gd name="T28" fmla="*/ 238742823 w 573"/>
                <a:gd name="T29" fmla="*/ 246198157 h 545"/>
                <a:gd name="T30" fmla="*/ 193684087 w 573"/>
                <a:gd name="T31" fmla="*/ 88972914 h 545"/>
                <a:gd name="T32" fmla="*/ 75994229 w 573"/>
                <a:gd name="T33" fmla="*/ 179773312 h 545"/>
                <a:gd name="T34" fmla="*/ 14795699 w 573"/>
                <a:gd name="T35" fmla="*/ 168804508 h 545"/>
                <a:gd name="T36" fmla="*/ 14795699 w 573"/>
                <a:gd name="T37" fmla="*/ 190742896 h 545"/>
                <a:gd name="T38" fmla="*/ 75994229 w 573"/>
                <a:gd name="T39" fmla="*/ 179773312 h 545"/>
                <a:gd name="T40" fmla="*/ 370555103 w 573"/>
                <a:gd name="T41" fmla="*/ 168804508 h 545"/>
                <a:gd name="T42" fmla="*/ 309356574 w 573"/>
                <a:gd name="T43" fmla="*/ 179773312 h 545"/>
                <a:gd name="T44" fmla="*/ 370555103 w 573"/>
                <a:gd name="T45" fmla="*/ 190742896 h 545"/>
                <a:gd name="T46" fmla="*/ 370555103 w 573"/>
                <a:gd name="T47" fmla="*/ 168804508 h 545"/>
                <a:gd name="T48" fmla="*/ 294561694 w 573"/>
                <a:gd name="T49" fmla="*/ 101161081 h 545"/>
                <a:gd name="T50" fmla="*/ 329531931 w 573"/>
                <a:gd name="T51" fmla="*/ 54236678 h 545"/>
                <a:gd name="T52" fmla="*/ 277748623 w 573"/>
                <a:gd name="T53" fmla="*/ 85926068 h 545"/>
                <a:gd name="T54" fmla="*/ 294561694 w 573"/>
                <a:gd name="T55" fmla="*/ 101161081 h 545"/>
                <a:gd name="T56" fmla="*/ 191666716 w 573"/>
                <a:gd name="T57" fmla="*/ 68862791 h 545"/>
                <a:gd name="T58" fmla="*/ 203771766 w 573"/>
                <a:gd name="T59" fmla="*/ 13406749 h 545"/>
                <a:gd name="T60" fmla="*/ 179561665 w 573"/>
                <a:gd name="T61" fmla="*/ 13406749 h 545"/>
                <a:gd name="T62" fmla="*/ 191666716 w 573"/>
                <a:gd name="T63" fmla="*/ 68862791 h 545"/>
                <a:gd name="T64" fmla="*/ 86754365 w 573"/>
                <a:gd name="T65" fmla="*/ 96894871 h 545"/>
                <a:gd name="T66" fmla="*/ 103567436 w 573"/>
                <a:gd name="T67" fmla="*/ 81659858 h 545"/>
                <a:gd name="T68" fmla="*/ 51783308 w 573"/>
                <a:gd name="T69" fmla="*/ 49971249 h 545"/>
                <a:gd name="T70" fmla="*/ 86754365 w 573"/>
                <a:gd name="T71" fmla="*/ 96894871 h 545"/>
                <a:gd name="T72" fmla="*/ 90789108 w 573"/>
                <a:gd name="T73" fmla="*/ 258386324 h 545"/>
                <a:gd name="T74" fmla="*/ 55818872 w 573"/>
                <a:gd name="T75" fmla="*/ 304701045 h 545"/>
                <a:gd name="T76" fmla="*/ 107602180 w 573"/>
                <a:gd name="T77" fmla="*/ 273621337 h 545"/>
                <a:gd name="T78" fmla="*/ 90789108 w 573"/>
                <a:gd name="T79" fmla="*/ 258386324 h 545"/>
                <a:gd name="T80" fmla="*/ 298596438 w 573"/>
                <a:gd name="T81" fmla="*/ 262652533 h 545"/>
                <a:gd name="T82" fmla="*/ 281783367 w 573"/>
                <a:gd name="T83" fmla="*/ 277887547 h 545"/>
                <a:gd name="T84" fmla="*/ 333567495 w 573"/>
                <a:gd name="T85" fmla="*/ 309576155 h 545"/>
                <a:gd name="T86" fmla="*/ 298596438 w 573"/>
                <a:gd name="T87" fmla="*/ 262652533 h 545"/>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573" h="545">
                  <a:moveTo>
                    <a:pt x="334" y="494"/>
                  </a:moveTo>
                  <a:lnTo>
                    <a:pt x="239" y="494"/>
                  </a:lnTo>
                  <a:cubicBezTo>
                    <a:pt x="232" y="494"/>
                    <a:pt x="226" y="499"/>
                    <a:pt x="226" y="506"/>
                  </a:cubicBezTo>
                  <a:cubicBezTo>
                    <a:pt x="226" y="513"/>
                    <a:pt x="232" y="519"/>
                    <a:pt x="239" y="519"/>
                  </a:cubicBezTo>
                  <a:lnTo>
                    <a:pt x="334" y="519"/>
                  </a:lnTo>
                  <a:cubicBezTo>
                    <a:pt x="341" y="519"/>
                    <a:pt x="347" y="513"/>
                    <a:pt x="347" y="506"/>
                  </a:cubicBezTo>
                  <a:cubicBezTo>
                    <a:pt x="347" y="499"/>
                    <a:pt x="341" y="494"/>
                    <a:pt x="334" y="494"/>
                  </a:cubicBezTo>
                  <a:close/>
                  <a:moveTo>
                    <a:pt x="334" y="455"/>
                  </a:moveTo>
                  <a:lnTo>
                    <a:pt x="334" y="455"/>
                  </a:lnTo>
                  <a:lnTo>
                    <a:pt x="239" y="455"/>
                  </a:lnTo>
                  <a:cubicBezTo>
                    <a:pt x="232" y="455"/>
                    <a:pt x="226" y="461"/>
                    <a:pt x="226" y="468"/>
                  </a:cubicBezTo>
                  <a:cubicBezTo>
                    <a:pt x="226" y="475"/>
                    <a:pt x="232" y="480"/>
                    <a:pt x="239" y="480"/>
                  </a:cubicBezTo>
                  <a:lnTo>
                    <a:pt x="334" y="480"/>
                  </a:lnTo>
                  <a:cubicBezTo>
                    <a:pt x="341" y="480"/>
                    <a:pt x="347" y="475"/>
                    <a:pt x="347" y="468"/>
                  </a:cubicBezTo>
                  <a:cubicBezTo>
                    <a:pt x="347" y="461"/>
                    <a:pt x="341" y="455"/>
                    <a:pt x="334" y="455"/>
                  </a:cubicBezTo>
                  <a:close/>
                  <a:moveTo>
                    <a:pt x="286" y="545"/>
                  </a:moveTo>
                  <a:lnTo>
                    <a:pt x="286" y="545"/>
                  </a:lnTo>
                  <a:lnTo>
                    <a:pt x="328" y="530"/>
                  </a:lnTo>
                  <a:lnTo>
                    <a:pt x="245" y="530"/>
                  </a:lnTo>
                  <a:lnTo>
                    <a:pt x="286" y="545"/>
                  </a:lnTo>
                  <a:close/>
                  <a:moveTo>
                    <a:pt x="288" y="146"/>
                  </a:moveTo>
                  <a:lnTo>
                    <a:pt x="288" y="146"/>
                  </a:lnTo>
                  <a:lnTo>
                    <a:pt x="285" y="146"/>
                  </a:lnTo>
                  <a:cubicBezTo>
                    <a:pt x="215" y="146"/>
                    <a:pt x="153" y="203"/>
                    <a:pt x="153" y="272"/>
                  </a:cubicBezTo>
                  <a:cubicBezTo>
                    <a:pt x="153" y="342"/>
                    <a:pt x="211" y="382"/>
                    <a:pt x="217" y="404"/>
                  </a:cubicBezTo>
                  <a:cubicBezTo>
                    <a:pt x="223" y="425"/>
                    <a:pt x="217" y="436"/>
                    <a:pt x="233" y="441"/>
                  </a:cubicBezTo>
                  <a:cubicBezTo>
                    <a:pt x="249" y="446"/>
                    <a:pt x="285" y="445"/>
                    <a:pt x="285" y="445"/>
                  </a:cubicBezTo>
                  <a:lnTo>
                    <a:pt x="288" y="445"/>
                  </a:lnTo>
                  <a:cubicBezTo>
                    <a:pt x="288" y="445"/>
                    <a:pt x="324" y="446"/>
                    <a:pt x="340" y="441"/>
                  </a:cubicBezTo>
                  <a:cubicBezTo>
                    <a:pt x="355" y="436"/>
                    <a:pt x="349" y="425"/>
                    <a:pt x="355" y="404"/>
                  </a:cubicBezTo>
                  <a:cubicBezTo>
                    <a:pt x="361" y="382"/>
                    <a:pt x="420" y="342"/>
                    <a:pt x="420" y="272"/>
                  </a:cubicBezTo>
                  <a:cubicBezTo>
                    <a:pt x="420" y="203"/>
                    <a:pt x="358" y="146"/>
                    <a:pt x="288" y="146"/>
                  </a:cubicBezTo>
                  <a:close/>
                  <a:moveTo>
                    <a:pt x="113" y="295"/>
                  </a:moveTo>
                  <a:lnTo>
                    <a:pt x="113" y="295"/>
                  </a:lnTo>
                  <a:cubicBezTo>
                    <a:pt x="113" y="285"/>
                    <a:pt x="103" y="277"/>
                    <a:pt x="91" y="277"/>
                  </a:cubicBezTo>
                  <a:lnTo>
                    <a:pt x="22" y="277"/>
                  </a:lnTo>
                  <a:cubicBezTo>
                    <a:pt x="10" y="277"/>
                    <a:pt x="0" y="285"/>
                    <a:pt x="0" y="295"/>
                  </a:cubicBezTo>
                  <a:cubicBezTo>
                    <a:pt x="0" y="305"/>
                    <a:pt x="10" y="313"/>
                    <a:pt x="22" y="313"/>
                  </a:cubicBezTo>
                  <a:lnTo>
                    <a:pt x="91" y="313"/>
                  </a:lnTo>
                  <a:cubicBezTo>
                    <a:pt x="103" y="313"/>
                    <a:pt x="113" y="305"/>
                    <a:pt x="113" y="295"/>
                  </a:cubicBezTo>
                  <a:close/>
                  <a:moveTo>
                    <a:pt x="551" y="277"/>
                  </a:moveTo>
                  <a:lnTo>
                    <a:pt x="551" y="277"/>
                  </a:lnTo>
                  <a:lnTo>
                    <a:pt x="482" y="277"/>
                  </a:lnTo>
                  <a:cubicBezTo>
                    <a:pt x="470" y="277"/>
                    <a:pt x="460" y="285"/>
                    <a:pt x="460" y="295"/>
                  </a:cubicBezTo>
                  <a:cubicBezTo>
                    <a:pt x="460" y="305"/>
                    <a:pt x="470" y="313"/>
                    <a:pt x="482" y="313"/>
                  </a:cubicBezTo>
                  <a:lnTo>
                    <a:pt x="551" y="313"/>
                  </a:lnTo>
                  <a:cubicBezTo>
                    <a:pt x="563" y="313"/>
                    <a:pt x="573" y="305"/>
                    <a:pt x="573" y="295"/>
                  </a:cubicBezTo>
                  <a:cubicBezTo>
                    <a:pt x="573" y="285"/>
                    <a:pt x="563" y="277"/>
                    <a:pt x="551" y="277"/>
                  </a:cubicBezTo>
                  <a:close/>
                  <a:moveTo>
                    <a:pt x="438" y="166"/>
                  </a:moveTo>
                  <a:lnTo>
                    <a:pt x="438" y="166"/>
                  </a:lnTo>
                  <a:lnTo>
                    <a:pt x="487" y="117"/>
                  </a:lnTo>
                  <a:cubicBezTo>
                    <a:pt x="495" y="109"/>
                    <a:pt x="497" y="96"/>
                    <a:pt x="490" y="89"/>
                  </a:cubicBezTo>
                  <a:cubicBezTo>
                    <a:pt x="483" y="82"/>
                    <a:pt x="470" y="84"/>
                    <a:pt x="462" y="92"/>
                  </a:cubicBezTo>
                  <a:lnTo>
                    <a:pt x="413" y="141"/>
                  </a:lnTo>
                  <a:cubicBezTo>
                    <a:pt x="405" y="149"/>
                    <a:pt x="403" y="162"/>
                    <a:pt x="410" y="169"/>
                  </a:cubicBezTo>
                  <a:cubicBezTo>
                    <a:pt x="417" y="176"/>
                    <a:pt x="430" y="175"/>
                    <a:pt x="438" y="166"/>
                  </a:cubicBezTo>
                  <a:close/>
                  <a:moveTo>
                    <a:pt x="285" y="113"/>
                  </a:moveTo>
                  <a:lnTo>
                    <a:pt x="285" y="113"/>
                  </a:lnTo>
                  <a:cubicBezTo>
                    <a:pt x="295" y="113"/>
                    <a:pt x="303" y="103"/>
                    <a:pt x="303" y="91"/>
                  </a:cubicBezTo>
                  <a:lnTo>
                    <a:pt x="303" y="22"/>
                  </a:lnTo>
                  <a:cubicBezTo>
                    <a:pt x="303" y="10"/>
                    <a:pt x="295" y="0"/>
                    <a:pt x="285" y="0"/>
                  </a:cubicBezTo>
                  <a:cubicBezTo>
                    <a:pt x="275" y="0"/>
                    <a:pt x="267" y="10"/>
                    <a:pt x="267" y="22"/>
                  </a:cubicBezTo>
                  <a:lnTo>
                    <a:pt x="267" y="91"/>
                  </a:lnTo>
                  <a:cubicBezTo>
                    <a:pt x="267" y="103"/>
                    <a:pt x="275" y="113"/>
                    <a:pt x="285" y="113"/>
                  </a:cubicBezTo>
                  <a:close/>
                  <a:moveTo>
                    <a:pt x="129" y="159"/>
                  </a:moveTo>
                  <a:lnTo>
                    <a:pt x="129" y="159"/>
                  </a:lnTo>
                  <a:cubicBezTo>
                    <a:pt x="137" y="168"/>
                    <a:pt x="150" y="169"/>
                    <a:pt x="157" y="162"/>
                  </a:cubicBezTo>
                  <a:cubicBezTo>
                    <a:pt x="164" y="155"/>
                    <a:pt x="162" y="142"/>
                    <a:pt x="154" y="134"/>
                  </a:cubicBezTo>
                  <a:lnTo>
                    <a:pt x="105" y="85"/>
                  </a:lnTo>
                  <a:cubicBezTo>
                    <a:pt x="97" y="77"/>
                    <a:pt x="84" y="75"/>
                    <a:pt x="77" y="82"/>
                  </a:cubicBezTo>
                  <a:cubicBezTo>
                    <a:pt x="70" y="89"/>
                    <a:pt x="71" y="102"/>
                    <a:pt x="80" y="110"/>
                  </a:cubicBezTo>
                  <a:lnTo>
                    <a:pt x="129" y="159"/>
                  </a:lnTo>
                  <a:close/>
                  <a:moveTo>
                    <a:pt x="135" y="424"/>
                  </a:moveTo>
                  <a:lnTo>
                    <a:pt x="135" y="424"/>
                  </a:lnTo>
                  <a:lnTo>
                    <a:pt x="86" y="472"/>
                  </a:lnTo>
                  <a:cubicBezTo>
                    <a:pt x="77" y="481"/>
                    <a:pt x="76" y="493"/>
                    <a:pt x="83" y="500"/>
                  </a:cubicBezTo>
                  <a:cubicBezTo>
                    <a:pt x="90" y="507"/>
                    <a:pt x="103" y="506"/>
                    <a:pt x="111" y="498"/>
                  </a:cubicBezTo>
                  <a:lnTo>
                    <a:pt x="160" y="449"/>
                  </a:lnTo>
                  <a:cubicBezTo>
                    <a:pt x="168" y="440"/>
                    <a:pt x="169" y="428"/>
                    <a:pt x="163" y="421"/>
                  </a:cubicBezTo>
                  <a:cubicBezTo>
                    <a:pt x="156" y="414"/>
                    <a:pt x="143" y="415"/>
                    <a:pt x="135" y="424"/>
                  </a:cubicBezTo>
                  <a:close/>
                  <a:moveTo>
                    <a:pt x="444" y="431"/>
                  </a:moveTo>
                  <a:lnTo>
                    <a:pt x="444" y="431"/>
                  </a:lnTo>
                  <a:cubicBezTo>
                    <a:pt x="436" y="422"/>
                    <a:pt x="423" y="421"/>
                    <a:pt x="416" y="428"/>
                  </a:cubicBezTo>
                  <a:cubicBezTo>
                    <a:pt x="409" y="435"/>
                    <a:pt x="410" y="448"/>
                    <a:pt x="419" y="456"/>
                  </a:cubicBezTo>
                  <a:lnTo>
                    <a:pt x="468" y="505"/>
                  </a:lnTo>
                  <a:cubicBezTo>
                    <a:pt x="476" y="513"/>
                    <a:pt x="489" y="514"/>
                    <a:pt x="496" y="508"/>
                  </a:cubicBezTo>
                  <a:cubicBezTo>
                    <a:pt x="503" y="501"/>
                    <a:pt x="501" y="488"/>
                    <a:pt x="493" y="480"/>
                  </a:cubicBezTo>
                  <a:lnTo>
                    <a:pt x="444" y="431"/>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grpSp>
      <p:grpSp>
        <p:nvGrpSpPr>
          <p:cNvPr id="30739" name="组合 69"/>
          <p:cNvGrpSpPr/>
          <p:nvPr/>
        </p:nvGrpSpPr>
        <p:grpSpPr bwMode="auto">
          <a:xfrm>
            <a:off x="5027587" y="3212976"/>
            <a:ext cx="584200" cy="557212"/>
            <a:chOff x="0" y="0"/>
            <a:chExt cx="650875" cy="620712"/>
          </a:xfrm>
        </p:grpSpPr>
        <p:sp>
          <p:nvSpPr>
            <p:cNvPr id="30747" name="Oval 20"/>
            <p:cNvSpPr>
              <a:spLocks noChangeArrowheads="1"/>
            </p:cNvSpPr>
            <p:nvPr/>
          </p:nvSpPr>
          <p:spPr bwMode="auto">
            <a:xfrm>
              <a:off x="0" y="0"/>
              <a:ext cx="650875" cy="620712"/>
            </a:xfrm>
            <a:prstGeom prst="ellipse">
              <a:avLst/>
            </a:pr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a:lstStyle>
              <a:lvl1pPr>
                <a:spcBef>
                  <a:spcPct val="20000"/>
                </a:spcBef>
                <a:buChar char="•"/>
                <a:defRPr sz="2000">
                  <a:solidFill>
                    <a:schemeClr val="accent2"/>
                  </a:solidFill>
                  <a:latin typeface="Arial" panose="020B0604020202020204" pitchFamily="34" charset="0"/>
                  <a:ea typeface="微软雅黑" panose="020B0503020204020204" pitchFamily="34" charset="-122"/>
                </a:defRPr>
              </a:lvl1pPr>
              <a:lvl2pPr marL="742950" indent="-285750">
                <a:spcBef>
                  <a:spcPct val="20000"/>
                </a:spcBef>
                <a:buChar char="–"/>
                <a:defRPr sz="2000">
                  <a:solidFill>
                    <a:schemeClr val="accent2"/>
                  </a:solidFill>
                  <a:latin typeface="Arial" panose="020B0604020202020204" pitchFamily="34" charset="0"/>
                  <a:ea typeface="仿宋_GB2312" panose="02010609030101010101" pitchFamily="1"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FontTx/>
                <a:buNone/>
              </a:pPr>
              <a:endParaRPr lang="zh-CN" altLang="en-US" sz="1800">
                <a:solidFill>
                  <a:srgbClr val="007DA7"/>
                </a:solidFill>
                <a:ea typeface="宋体" panose="02010600030101010101" pitchFamily="2" charset="-122"/>
              </a:endParaRPr>
            </a:p>
          </p:txBody>
        </p:sp>
        <p:sp>
          <p:nvSpPr>
            <p:cNvPr id="30748" name="Freeform 21"/>
            <p:cNvSpPr>
              <a:spLocks noEditPoints="1"/>
            </p:cNvSpPr>
            <p:nvPr/>
          </p:nvSpPr>
          <p:spPr bwMode="auto">
            <a:xfrm>
              <a:off x="165100" y="174625"/>
              <a:ext cx="373062" cy="265112"/>
            </a:xfrm>
            <a:custGeom>
              <a:avLst/>
              <a:gdLst>
                <a:gd name="T0" fmla="*/ 62120575 w 454"/>
                <a:gd name="T1" fmla="*/ 109507727 h 338"/>
                <a:gd name="T2" fmla="*/ 111412419 w 454"/>
                <a:gd name="T3" fmla="*/ 31375770 h 338"/>
                <a:gd name="T4" fmla="*/ 124241972 w 454"/>
                <a:gd name="T5" fmla="*/ 18456658 h 338"/>
                <a:gd name="T6" fmla="*/ 236329847 w 454"/>
                <a:gd name="T7" fmla="*/ 26453942 h 338"/>
                <a:gd name="T8" fmla="*/ 230252387 w 454"/>
                <a:gd name="T9" fmla="*/ 14149765 h 338"/>
                <a:gd name="T10" fmla="*/ 255911493 w 454"/>
                <a:gd name="T11" fmla="*/ 6767415 h 338"/>
                <a:gd name="T12" fmla="*/ 273467594 w 454"/>
                <a:gd name="T13" fmla="*/ 7998068 h 338"/>
                <a:gd name="T14" fmla="*/ 268065590 w 454"/>
                <a:gd name="T15" fmla="*/ 31375770 h 338"/>
                <a:gd name="T16" fmla="*/ 258612495 w 454"/>
                <a:gd name="T17" fmla="*/ 43679947 h 338"/>
                <a:gd name="T18" fmla="*/ 194465552 w 454"/>
                <a:gd name="T19" fmla="*/ 97818484 h 338"/>
                <a:gd name="T20" fmla="*/ 193790096 w 454"/>
                <a:gd name="T21" fmla="*/ 97818484 h 338"/>
                <a:gd name="T22" fmla="*/ 296424876 w 454"/>
                <a:gd name="T23" fmla="*/ 190100991 h 338"/>
                <a:gd name="T24" fmla="*/ 296424876 w 454"/>
                <a:gd name="T25" fmla="*/ 207941931 h 338"/>
                <a:gd name="T26" fmla="*/ 237679937 w 454"/>
                <a:gd name="T27" fmla="*/ 207941931 h 338"/>
                <a:gd name="T28" fmla="*/ 173533816 w 454"/>
                <a:gd name="T29" fmla="*/ 207941931 h 338"/>
                <a:gd name="T30" fmla="*/ 110062329 w 454"/>
                <a:gd name="T31" fmla="*/ 207941931 h 338"/>
                <a:gd name="T32" fmla="*/ 45915386 w 454"/>
                <a:gd name="T33" fmla="*/ 207941931 h 338"/>
                <a:gd name="T34" fmla="*/ 0 w 454"/>
                <a:gd name="T35" fmla="*/ 199328928 h 338"/>
                <a:gd name="T36" fmla="*/ 9453095 w 454"/>
                <a:gd name="T37" fmla="*/ 0 h 338"/>
                <a:gd name="T38" fmla="*/ 19581646 w 454"/>
                <a:gd name="T39" fmla="*/ 190100991 h 338"/>
                <a:gd name="T40" fmla="*/ 45915386 w 454"/>
                <a:gd name="T41" fmla="*/ 150727153 h 338"/>
                <a:gd name="T42" fmla="*/ 73600038 w 454"/>
                <a:gd name="T43" fmla="*/ 142114150 h 338"/>
                <a:gd name="T44" fmla="*/ 83053133 w 454"/>
                <a:gd name="T45" fmla="*/ 190100991 h 338"/>
                <a:gd name="T46" fmla="*/ 110062329 w 454"/>
                <a:gd name="T47" fmla="*/ 89821201 h 338"/>
                <a:gd name="T48" fmla="*/ 137746159 w 454"/>
                <a:gd name="T49" fmla="*/ 81208198 h 338"/>
                <a:gd name="T50" fmla="*/ 147199254 w 454"/>
                <a:gd name="T51" fmla="*/ 190100991 h 338"/>
                <a:gd name="T52" fmla="*/ 173533816 w 454"/>
                <a:gd name="T53" fmla="*/ 119351383 h 338"/>
                <a:gd name="T54" fmla="*/ 201217646 w 454"/>
                <a:gd name="T55" fmla="*/ 110738380 h 338"/>
                <a:gd name="T56" fmla="*/ 210670741 w 454"/>
                <a:gd name="T57" fmla="*/ 190100991 h 338"/>
                <a:gd name="T58" fmla="*/ 237679937 w 454"/>
                <a:gd name="T59" fmla="*/ 69518955 h 338"/>
                <a:gd name="T60" fmla="*/ 265364588 w 454"/>
                <a:gd name="T61" fmla="*/ 60905952 h 338"/>
                <a:gd name="T62" fmla="*/ 274817684 w 454"/>
                <a:gd name="T63" fmla="*/ 190100991 h 33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454" h="338">
                  <a:moveTo>
                    <a:pt x="186" y="71"/>
                  </a:moveTo>
                  <a:lnTo>
                    <a:pt x="92" y="178"/>
                  </a:lnTo>
                  <a:lnTo>
                    <a:pt x="70" y="159"/>
                  </a:lnTo>
                  <a:lnTo>
                    <a:pt x="165" y="51"/>
                  </a:lnTo>
                  <a:lnTo>
                    <a:pt x="184" y="30"/>
                  </a:lnTo>
                  <a:lnTo>
                    <a:pt x="284" y="118"/>
                  </a:lnTo>
                  <a:lnTo>
                    <a:pt x="350" y="43"/>
                  </a:lnTo>
                  <a:lnTo>
                    <a:pt x="339" y="33"/>
                  </a:lnTo>
                  <a:cubicBezTo>
                    <a:pt x="334" y="29"/>
                    <a:pt x="335" y="24"/>
                    <a:pt x="341" y="23"/>
                  </a:cubicBezTo>
                  <a:lnTo>
                    <a:pt x="359" y="17"/>
                  </a:lnTo>
                  <a:cubicBezTo>
                    <a:pt x="364" y="16"/>
                    <a:pt x="373" y="13"/>
                    <a:pt x="379" y="11"/>
                  </a:cubicBezTo>
                  <a:lnTo>
                    <a:pt x="397" y="5"/>
                  </a:lnTo>
                  <a:cubicBezTo>
                    <a:pt x="402" y="4"/>
                    <a:pt x="406" y="7"/>
                    <a:pt x="405" y="13"/>
                  </a:cubicBezTo>
                  <a:lnTo>
                    <a:pt x="401" y="30"/>
                  </a:lnTo>
                  <a:cubicBezTo>
                    <a:pt x="400" y="36"/>
                    <a:pt x="398" y="45"/>
                    <a:pt x="397" y="51"/>
                  </a:cubicBezTo>
                  <a:lnTo>
                    <a:pt x="393" y="68"/>
                  </a:lnTo>
                  <a:cubicBezTo>
                    <a:pt x="392" y="73"/>
                    <a:pt x="387" y="75"/>
                    <a:pt x="383" y="71"/>
                  </a:cubicBezTo>
                  <a:lnTo>
                    <a:pt x="372" y="62"/>
                  </a:lnTo>
                  <a:lnTo>
                    <a:pt x="288" y="159"/>
                  </a:lnTo>
                  <a:lnTo>
                    <a:pt x="287" y="159"/>
                  </a:lnTo>
                  <a:lnTo>
                    <a:pt x="186" y="71"/>
                  </a:lnTo>
                  <a:close/>
                  <a:moveTo>
                    <a:pt x="439" y="309"/>
                  </a:moveTo>
                  <a:cubicBezTo>
                    <a:pt x="447" y="309"/>
                    <a:pt x="454" y="316"/>
                    <a:pt x="454" y="324"/>
                  </a:cubicBezTo>
                  <a:cubicBezTo>
                    <a:pt x="454" y="331"/>
                    <a:pt x="447" y="338"/>
                    <a:pt x="439" y="338"/>
                  </a:cubicBezTo>
                  <a:lnTo>
                    <a:pt x="407" y="338"/>
                  </a:lnTo>
                  <a:lnTo>
                    <a:pt x="352" y="338"/>
                  </a:lnTo>
                  <a:lnTo>
                    <a:pt x="312" y="338"/>
                  </a:lnTo>
                  <a:lnTo>
                    <a:pt x="257" y="338"/>
                  </a:lnTo>
                  <a:lnTo>
                    <a:pt x="218" y="338"/>
                  </a:lnTo>
                  <a:lnTo>
                    <a:pt x="163" y="338"/>
                  </a:lnTo>
                  <a:lnTo>
                    <a:pt x="123" y="338"/>
                  </a:lnTo>
                  <a:lnTo>
                    <a:pt x="68" y="338"/>
                  </a:lnTo>
                  <a:lnTo>
                    <a:pt x="14" y="338"/>
                  </a:lnTo>
                  <a:cubicBezTo>
                    <a:pt x="7" y="338"/>
                    <a:pt x="0" y="331"/>
                    <a:pt x="0" y="324"/>
                  </a:cubicBezTo>
                  <a:lnTo>
                    <a:pt x="0" y="14"/>
                  </a:lnTo>
                  <a:cubicBezTo>
                    <a:pt x="0" y="7"/>
                    <a:pt x="6" y="0"/>
                    <a:pt x="14" y="0"/>
                  </a:cubicBezTo>
                  <a:cubicBezTo>
                    <a:pt x="22" y="0"/>
                    <a:pt x="28" y="7"/>
                    <a:pt x="28" y="14"/>
                  </a:cubicBezTo>
                  <a:lnTo>
                    <a:pt x="29" y="309"/>
                  </a:lnTo>
                  <a:lnTo>
                    <a:pt x="68" y="309"/>
                  </a:lnTo>
                  <a:lnTo>
                    <a:pt x="68" y="245"/>
                  </a:lnTo>
                  <a:cubicBezTo>
                    <a:pt x="68" y="237"/>
                    <a:pt x="75" y="231"/>
                    <a:pt x="83" y="231"/>
                  </a:cubicBezTo>
                  <a:lnTo>
                    <a:pt x="109" y="231"/>
                  </a:lnTo>
                  <a:cubicBezTo>
                    <a:pt x="117" y="231"/>
                    <a:pt x="123" y="237"/>
                    <a:pt x="123" y="245"/>
                  </a:cubicBezTo>
                  <a:lnTo>
                    <a:pt x="123" y="309"/>
                  </a:lnTo>
                  <a:lnTo>
                    <a:pt x="163" y="309"/>
                  </a:lnTo>
                  <a:lnTo>
                    <a:pt x="163" y="146"/>
                  </a:lnTo>
                  <a:cubicBezTo>
                    <a:pt x="163" y="138"/>
                    <a:pt x="169" y="132"/>
                    <a:pt x="177" y="132"/>
                  </a:cubicBezTo>
                  <a:lnTo>
                    <a:pt x="204" y="132"/>
                  </a:lnTo>
                  <a:cubicBezTo>
                    <a:pt x="211" y="132"/>
                    <a:pt x="218" y="138"/>
                    <a:pt x="218" y="146"/>
                  </a:cubicBezTo>
                  <a:lnTo>
                    <a:pt x="218" y="309"/>
                  </a:lnTo>
                  <a:lnTo>
                    <a:pt x="257" y="309"/>
                  </a:lnTo>
                  <a:lnTo>
                    <a:pt x="257" y="194"/>
                  </a:lnTo>
                  <a:cubicBezTo>
                    <a:pt x="257" y="187"/>
                    <a:pt x="263" y="180"/>
                    <a:pt x="271" y="180"/>
                  </a:cubicBezTo>
                  <a:lnTo>
                    <a:pt x="298" y="180"/>
                  </a:lnTo>
                  <a:cubicBezTo>
                    <a:pt x="306" y="180"/>
                    <a:pt x="312" y="187"/>
                    <a:pt x="312" y="194"/>
                  </a:cubicBezTo>
                  <a:lnTo>
                    <a:pt x="312" y="309"/>
                  </a:lnTo>
                  <a:lnTo>
                    <a:pt x="352" y="309"/>
                  </a:lnTo>
                  <a:lnTo>
                    <a:pt x="352" y="113"/>
                  </a:lnTo>
                  <a:cubicBezTo>
                    <a:pt x="352" y="105"/>
                    <a:pt x="358" y="99"/>
                    <a:pt x="366" y="99"/>
                  </a:cubicBezTo>
                  <a:lnTo>
                    <a:pt x="393" y="99"/>
                  </a:lnTo>
                  <a:cubicBezTo>
                    <a:pt x="401" y="99"/>
                    <a:pt x="407" y="105"/>
                    <a:pt x="407" y="113"/>
                  </a:cubicBezTo>
                  <a:lnTo>
                    <a:pt x="407" y="309"/>
                  </a:lnTo>
                  <a:lnTo>
                    <a:pt x="439" y="309"/>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grpSp>
      <p:sp>
        <p:nvSpPr>
          <p:cNvPr id="30755" name="TextBox 77"/>
          <p:cNvSpPr txBox="1">
            <a:spLocks noChangeArrowheads="1"/>
          </p:cNvSpPr>
          <p:nvPr/>
        </p:nvSpPr>
        <p:spPr bwMode="auto">
          <a:xfrm>
            <a:off x="193725" y="4528986"/>
            <a:ext cx="4414748" cy="15365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2000">
                <a:solidFill>
                  <a:schemeClr val="accent2"/>
                </a:solidFill>
                <a:latin typeface="Arial" panose="020B0604020202020204" pitchFamily="34" charset="0"/>
                <a:ea typeface="微软雅黑" panose="020B0503020204020204" pitchFamily="34" charset="-122"/>
              </a:defRPr>
            </a:lvl1pPr>
            <a:lvl2pPr marL="742950" indent="-285750">
              <a:spcBef>
                <a:spcPct val="20000"/>
              </a:spcBef>
              <a:buChar char="–"/>
              <a:defRPr sz="2000">
                <a:solidFill>
                  <a:schemeClr val="accent2"/>
                </a:solidFill>
                <a:latin typeface="Arial" panose="020B0604020202020204" pitchFamily="34" charset="0"/>
                <a:ea typeface="仿宋_GB2312" panose="02010609030101010101" pitchFamily="1"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lnSpc>
                <a:spcPct val="150000"/>
              </a:lnSpc>
              <a:spcBef>
                <a:spcPct val="0"/>
              </a:spcBef>
              <a:buNone/>
            </a:pPr>
            <a:r>
              <a:rPr lang="zh-CN" altLang="en-US" sz="2200" dirty="0">
                <a:solidFill>
                  <a:schemeClr val="tx2"/>
                </a:solidFill>
                <a:latin typeface="黑体" panose="02010609060101010101" pitchFamily="49" charset="-122"/>
                <a:ea typeface="黑体" panose="02010609060101010101" pitchFamily="49" charset="-122"/>
                <a:sym typeface="微软雅黑" panose="020B0503020204020204" pitchFamily="34" charset="-122"/>
              </a:rPr>
              <a:t>一、</a:t>
            </a:r>
            <a:r>
              <a:rPr lang="en-US" altLang="zh-CN" sz="2200" dirty="0">
                <a:solidFill>
                  <a:schemeClr val="tx2"/>
                </a:solidFill>
                <a:ea typeface="黑体" panose="02010609060101010101" pitchFamily="49" charset="-122"/>
                <a:cs typeface="Arial" panose="020B0604020202020204" pitchFamily="34" charset="0"/>
                <a:sym typeface="微软雅黑" panose="020B0503020204020204" pitchFamily="34" charset="-122"/>
              </a:rPr>
              <a:t>B2B</a:t>
            </a:r>
            <a:r>
              <a:rPr lang="zh-CN" altLang="en-US" sz="2200" dirty="0">
                <a:solidFill>
                  <a:schemeClr val="tx2"/>
                </a:solidFill>
                <a:latin typeface="黑体" panose="02010609060101010101" pitchFamily="49" charset="-122"/>
                <a:ea typeface="黑体" panose="02010609060101010101" pitchFamily="49" charset="-122"/>
                <a:sym typeface="微软雅黑" panose="020B0503020204020204" pitchFamily="34" charset="-122"/>
              </a:rPr>
              <a:t>电子商务概述</a:t>
            </a:r>
            <a:endParaRPr lang="zh-CN" altLang="en-US" sz="2200" dirty="0">
              <a:solidFill>
                <a:schemeClr val="tx2"/>
              </a:solidFill>
              <a:latin typeface="黑体" panose="02010609060101010101" pitchFamily="49" charset="-122"/>
              <a:ea typeface="黑体" panose="02010609060101010101" pitchFamily="49" charset="-122"/>
              <a:sym typeface="微软雅黑" panose="020B0503020204020204" pitchFamily="34" charset="-122"/>
            </a:endParaRPr>
          </a:p>
          <a:p>
            <a:pPr eaLnBrk="1" hangingPunct="1">
              <a:lnSpc>
                <a:spcPct val="150000"/>
              </a:lnSpc>
              <a:spcBef>
                <a:spcPct val="0"/>
              </a:spcBef>
              <a:buNone/>
            </a:pPr>
            <a:r>
              <a:rPr lang="zh-CN" altLang="en-US" sz="2200" dirty="0">
                <a:solidFill>
                  <a:schemeClr val="tx2"/>
                </a:solidFill>
                <a:latin typeface="黑体" panose="02010609060101010101" pitchFamily="49" charset="-122"/>
                <a:ea typeface="黑体" panose="02010609060101010101" pitchFamily="49" charset="-122"/>
                <a:sym typeface="微软雅黑" panose="020B0503020204020204" pitchFamily="34" charset="-122"/>
              </a:rPr>
              <a:t>二、基于企业自有网站的</a:t>
            </a:r>
            <a:r>
              <a:rPr lang="en-US" altLang="zh-CN" sz="2200" dirty="0">
                <a:solidFill>
                  <a:schemeClr val="tx2"/>
                </a:solidFill>
                <a:ea typeface="黑体" panose="02010609060101010101" pitchFamily="49" charset="-122"/>
                <a:cs typeface="Arial" panose="020B0604020202020204" pitchFamily="34" charset="0"/>
                <a:sym typeface="微软雅黑" panose="020B0503020204020204" pitchFamily="34" charset="-122"/>
              </a:rPr>
              <a:t>B2B</a:t>
            </a:r>
            <a:r>
              <a:rPr lang="zh-CN" altLang="en-US" sz="2200" dirty="0">
                <a:solidFill>
                  <a:schemeClr val="tx2"/>
                </a:solidFill>
                <a:latin typeface="黑体" panose="02010609060101010101" pitchFamily="49" charset="-122"/>
                <a:ea typeface="黑体" panose="02010609060101010101" pitchFamily="49" charset="-122"/>
                <a:sym typeface="微软雅黑" panose="020B0503020204020204" pitchFamily="34" charset="-122"/>
              </a:rPr>
              <a:t>交易</a:t>
            </a:r>
            <a:endParaRPr lang="zh-CN" altLang="en-US" sz="2200" dirty="0">
              <a:solidFill>
                <a:schemeClr val="tx2"/>
              </a:solidFill>
              <a:latin typeface="黑体" panose="02010609060101010101" pitchFamily="49" charset="-122"/>
              <a:ea typeface="黑体" panose="02010609060101010101" pitchFamily="49" charset="-122"/>
              <a:sym typeface="微软雅黑" panose="020B0503020204020204" pitchFamily="34" charset="-122"/>
            </a:endParaRPr>
          </a:p>
          <a:p>
            <a:pPr eaLnBrk="1" hangingPunct="1">
              <a:lnSpc>
                <a:spcPct val="150000"/>
              </a:lnSpc>
              <a:spcBef>
                <a:spcPct val="0"/>
              </a:spcBef>
              <a:buNone/>
            </a:pPr>
            <a:r>
              <a:rPr lang="zh-CN" altLang="en-US" sz="2200" dirty="0">
                <a:solidFill>
                  <a:schemeClr val="tx2"/>
                </a:solidFill>
                <a:latin typeface="黑体" panose="02010609060101010101" pitchFamily="49" charset="-122"/>
                <a:ea typeface="黑体" panose="02010609060101010101" pitchFamily="49" charset="-122"/>
                <a:sym typeface="微软雅黑" panose="020B0503020204020204" pitchFamily="34" charset="-122"/>
              </a:rPr>
              <a:t>三、基于第三方平台的</a:t>
            </a:r>
            <a:r>
              <a:rPr lang="en-US" altLang="zh-CN" sz="2200" dirty="0">
                <a:solidFill>
                  <a:schemeClr val="tx2"/>
                </a:solidFill>
                <a:ea typeface="黑体" panose="02010609060101010101" pitchFamily="49" charset="-122"/>
                <a:cs typeface="Arial" panose="020B0604020202020204" pitchFamily="34" charset="0"/>
                <a:sym typeface="微软雅黑" panose="020B0503020204020204" pitchFamily="34" charset="-122"/>
              </a:rPr>
              <a:t>B2B</a:t>
            </a:r>
            <a:r>
              <a:rPr lang="zh-CN" altLang="en-US" sz="2200" dirty="0">
                <a:solidFill>
                  <a:schemeClr val="tx2"/>
                </a:solidFill>
                <a:latin typeface="黑体" panose="02010609060101010101" pitchFamily="49" charset="-122"/>
                <a:ea typeface="黑体" panose="02010609060101010101" pitchFamily="49" charset="-122"/>
                <a:sym typeface="微软雅黑" panose="020B0503020204020204" pitchFamily="34" charset="-122"/>
              </a:rPr>
              <a:t>交易 </a:t>
            </a:r>
            <a:endParaRPr lang="en-US" altLang="zh-CN" sz="2200" dirty="0">
              <a:solidFill>
                <a:schemeClr val="tx2"/>
              </a:solidFill>
              <a:latin typeface="黑体" panose="02010609060101010101" pitchFamily="49" charset="-122"/>
              <a:ea typeface="黑体" panose="02010609060101010101" pitchFamily="49" charset="-122"/>
              <a:sym typeface="微软雅黑" panose="020B0503020204020204" pitchFamily="34" charset="-122"/>
            </a:endParaRPr>
          </a:p>
        </p:txBody>
      </p:sp>
      <p:grpSp>
        <p:nvGrpSpPr>
          <p:cNvPr id="30756" name="组合 50"/>
          <p:cNvGrpSpPr/>
          <p:nvPr/>
        </p:nvGrpSpPr>
        <p:grpSpPr bwMode="auto">
          <a:xfrm>
            <a:off x="4819625" y="4869160"/>
            <a:ext cx="981075" cy="935038"/>
            <a:chOff x="0" y="0"/>
            <a:chExt cx="650875" cy="620712"/>
          </a:xfrm>
        </p:grpSpPr>
        <p:sp>
          <p:nvSpPr>
            <p:cNvPr id="30745" name="Oval 11"/>
            <p:cNvSpPr>
              <a:spLocks noChangeArrowheads="1"/>
            </p:cNvSpPr>
            <p:nvPr/>
          </p:nvSpPr>
          <p:spPr bwMode="auto">
            <a:xfrm>
              <a:off x="0" y="0"/>
              <a:ext cx="650875" cy="620712"/>
            </a:xfrm>
            <a:prstGeom prst="ellipse">
              <a:avLst/>
            </a:prstGeom>
            <a:solidFill>
              <a:schemeClr val="bg2"/>
            </a:solidFill>
            <a:ln>
              <a:noFill/>
            </a:ln>
            <a:extLst>
              <a:ext uri="{91240B29-F687-4F45-9708-019B960494DF}">
                <a14:hiddenLine xmlns:a14="http://schemas.microsoft.com/office/drawing/2010/main" w="9525">
                  <a:solidFill>
                    <a:srgbClr val="000000"/>
                  </a:solidFill>
                  <a:round/>
                </a14:hiddenLine>
              </a:ext>
            </a:extLst>
          </p:spPr>
          <p:txBody>
            <a:bodyPr/>
            <a:lstStyle>
              <a:lvl1pPr>
                <a:spcBef>
                  <a:spcPct val="20000"/>
                </a:spcBef>
                <a:buChar char="•"/>
                <a:defRPr sz="2000">
                  <a:solidFill>
                    <a:schemeClr val="accent2"/>
                  </a:solidFill>
                  <a:latin typeface="Arial" panose="020B0604020202020204" pitchFamily="34" charset="0"/>
                  <a:ea typeface="微软雅黑" panose="020B0503020204020204" pitchFamily="34" charset="-122"/>
                </a:defRPr>
              </a:lvl1pPr>
              <a:lvl2pPr marL="742950" indent="-285750">
                <a:spcBef>
                  <a:spcPct val="20000"/>
                </a:spcBef>
                <a:buChar char="–"/>
                <a:defRPr sz="2000">
                  <a:solidFill>
                    <a:schemeClr val="accent2"/>
                  </a:solidFill>
                  <a:latin typeface="Arial" panose="020B0604020202020204" pitchFamily="34" charset="0"/>
                  <a:ea typeface="仿宋_GB2312" panose="02010609030101010101" pitchFamily="1"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FontTx/>
                <a:buNone/>
              </a:pPr>
              <a:endParaRPr lang="zh-CN" altLang="en-US" sz="1800">
                <a:solidFill>
                  <a:srgbClr val="007DA7"/>
                </a:solidFill>
                <a:ea typeface="宋体" panose="02010600030101010101" pitchFamily="2" charset="-122"/>
              </a:endParaRPr>
            </a:p>
          </p:txBody>
        </p:sp>
        <p:sp>
          <p:nvSpPr>
            <p:cNvPr id="30746" name="Freeform 12"/>
            <p:cNvSpPr>
              <a:spLocks noEditPoints="1"/>
            </p:cNvSpPr>
            <p:nvPr/>
          </p:nvSpPr>
          <p:spPr bwMode="auto">
            <a:xfrm>
              <a:off x="98425" y="88900"/>
              <a:ext cx="469900" cy="425450"/>
            </a:xfrm>
            <a:custGeom>
              <a:avLst/>
              <a:gdLst>
                <a:gd name="T0" fmla="*/ 160731222 w 573"/>
                <a:gd name="T1" fmla="*/ 301044517 h 545"/>
                <a:gd name="T2" fmla="*/ 160731222 w 573"/>
                <a:gd name="T3" fmla="*/ 316279530 h 545"/>
                <a:gd name="T4" fmla="*/ 233362345 w 573"/>
                <a:gd name="T5" fmla="*/ 308357573 h 545"/>
                <a:gd name="T6" fmla="*/ 224619581 w 573"/>
                <a:gd name="T7" fmla="*/ 277277865 h 545"/>
                <a:gd name="T8" fmla="*/ 160731222 w 573"/>
                <a:gd name="T9" fmla="*/ 277277865 h 545"/>
                <a:gd name="T10" fmla="*/ 160731222 w 573"/>
                <a:gd name="T11" fmla="*/ 292512878 h 545"/>
                <a:gd name="T12" fmla="*/ 233362345 w 573"/>
                <a:gd name="T13" fmla="*/ 285200603 h 545"/>
                <a:gd name="T14" fmla="*/ 192339173 w 573"/>
                <a:gd name="T15" fmla="*/ 332124225 h 545"/>
                <a:gd name="T16" fmla="*/ 220584837 w 573"/>
                <a:gd name="T17" fmla="*/ 322982905 h 545"/>
                <a:gd name="T18" fmla="*/ 192339173 w 573"/>
                <a:gd name="T19" fmla="*/ 332124225 h 545"/>
                <a:gd name="T20" fmla="*/ 193684087 w 573"/>
                <a:gd name="T21" fmla="*/ 88972914 h 545"/>
                <a:gd name="T22" fmla="*/ 102894979 w 573"/>
                <a:gd name="T23" fmla="*/ 165757662 h 545"/>
                <a:gd name="T24" fmla="*/ 156695659 w 573"/>
                <a:gd name="T25" fmla="*/ 268746226 h 545"/>
                <a:gd name="T26" fmla="*/ 193684087 w 573"/>
                <a:gd name="T27" fmla="*/ 271184172 h 545"/>
                <a:gd name="T28" fmla="*/ 238742823 w 573"/>
                <a:gd name="T29" fmla="*/ 246198157 h 545"/>
                <a:gd name="T30" fmla="*/ 193684087 w 573"/>
                <a:gd name="T31" fmla="*/ 88972914 h 545"/>
                <a:gd name="T32" fmla="*/ 75994229 w 573"/>
                <a:gd name="T33" fmla="*/ 179773312 h 545"/>
                <a:gd name="T34" fmla="*/ 14795699 w 573"/>
                <a:gd name="T35" fmla="*/ 168804508 h 545"/>
                <a:gd name="T36" fmla="*/ 14795699 w 573"/>
                <a:gd name="T37" fmla="*/ 190742896 h 545"/>
                <a:gd name="T38" fmla="*/ 75994229 w 573"/>
                <a:gd name="T39" fmla="*/ 179773312 h 545"/>
                <a:gd name="T40" fmla="*/ 370555103 w 573"/>
                <a:gd name="T41" fmla="*/ 168804508 h 545"/>
                <a:gd name="T42" fmla="*/ 309356574 w 573"/>
                <a:gd name="T43" fmla="*/ 179773312 h 545"/>
                <a:gd name="T44" fmla="*/ 370555103 w 573"/>
                <a:gd name="T45" fmla="*/ 190742896 h 545"/>
                <a:gd name="T46" fmla="*/ 370555103 w 573"/>
                <a:gd name="T47" fmla="*/ 168804508 h 545"/>
                <a:gd name="T48" fmla="*/ 294561694 w 573"/>
                <a:gd name="T49" fmla="*/ 101161081 h 545"/>
                <a:gd name="T50" fmla="*/ 329531931 w 573"/>
                <a:gd name="T51" fmla="*/ 54236678 h 545"/>
                <a:gd name="T52" fmla="*/ 277748623 w 573"/>
                <a:gd name="T53" fmla="*/ 85926068 h 545"/>
                <a:gd name="T54" fmla="*/ 294561694 w 573"/>
                <a:gd name="T55" fmla="*/ 101161081 h 545"/>
                <a:gd name="T56" fmla="*/ 191666716 w 573"/>
                <a:gd name="T57" fmla="*/ 68862791 h 545"/>
                <a:gd name="T58" fmla="*/ 203771766 w 573"/>
                <a:gd name="T59" fmla="*/ 13406749 h 545"/>
                <a:gd name="T60" fmla="*/ 179561665 w 573"/>
                <a:gd name="T61" fmla="*/ 13406749 h 545"/>
                <a:gd name="T62" fmla="*/ 191666716 w 573"/>
                <a:gd name="T63" fmla="*/ 68862791 h 545"/>
                <a:gd name="T64" fmla="*/ 86754365 w 573"/>
                <a:gd name="T65" fmla="*/ 96894871 h 545"/>
                <a:gd name="T66" fmla="*/ 103567436 w 573"/>
                <a:gd name="T67" fmla="*/ 81659858 h 545"/>
                <a:gd name="T68" fmla="*/ 51783308 w 573"/>
                <a:gd name="T69" fmla="*/ 49971249 h 545"/>
                <a:gd name="T70" fmla="*/ 86754365 w 573"/>
                <a:gd name="T71" fmla="*/ 96894871 h 545"/>
                <a:gd name="T72" fmla="*/ 90789108 w 573"/>
                <a:gd name="T73" fmla="*/ 258386324 h 545"/>
                <a:gd name="T74" fmla="*/ 55818872 w 573"/>
                <a:gd name="T75" fmla="*/ 304701045 h 545"/>
                <a:gd name="T76" fmla="*/ 107602180 w 573"/>
                <a:gd name="T77" fmla="*/ 273621337 h 545"/>
                <a:gd name="T78" fmla="*/ 90789108 w 573"/>
                <a:gd name="T79" fmla="*/ 258386324 h 545"/>
                <a:gd name="T80" fmla="*/ 298596438 w 573"/>
                <a:gd name="T81" fmla="*/ 262652533 h 545"/>
                <a:gd name="T82" fmla="*/ 281783367 w 573"/>
                <a:gd name="T83" fmla="*/ 277887547 h 545"/>
                <a:gd name="T84" fmla="*/ 333567495 w 573"/>
                <a:gd name="T85" fmla="*/ 309576155 h 545"/>
                <a:gd name="T86" fmla="*/ 298596438 w 573"/>
                <a:gd name="T87" fmla="*/ 262652533 h 545"/>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573" h="545">
                  <a:moveTo>
                    <a:pt x="334" y="494"/>
                  </a:moveTo>
                  <a:lnTo>
                    <a:pt x="239" y="494"/>
                  </a:lnTo>
                  <a:cubicBezTo>
                    <a:pt x="232" y="494"/>
                    <a:pt x="226" y="499"/>
                    <a:pt x="226" y="506"/>
                  </a:cubicBezTo>
                  <a:cubicBezTo>
                    <a:pt x="226" y="513"/>
                    <a:pt x="232" y="519"/>
                    <a:pt x="239" y="519"/>
                  </a:cubicBezTo>
                  <a:lnTo>
                    <a:pt x="334" y="519"/>
                  </a:lnTo>
                  <a:cubicBezTo>
                    <a:pt x="341" y="519"/>
                    <a:pt x="347" y="513"/>
                    <a:pt x="347" y="506"/>
                  </a:cubicBezTo>
                  <a:cubicBezTo>
                    <a:pt x="347" y="499"/>
                    <a:pt x="341" y="494"/>
                    <a:pt x="334" y="494"/>
                  </a:cubicBezTo>
                  <a:close/>
                  <a:moveTo>
                    <a:pt x="334" y="455"/>
                  </a:moveTo>
                  <a:lnTo>
                    <a:pt x="334" y="455"/>
                  </a:lnTo>
                  <a:lnTo>
                    <a:pt x="239" y="455"/>
                  </a:lnTo>
                  <a:cubicBezTo>
                    <a:pt x="232" y="455"/>
                    <a:pt x="226" y="461"/>
                    <a:pt x="226" y="468"/>
                  </a:cubicBezTo>
                  <a:cubicBezTo>
                    <a:pt x="226" y="475"/>
                    <a:pt x="232" y="480"/>
                    <a:pt x="239" y="480"/>
                  </a:cubicBezTo>
                  <a:lnTo>
                    <a:pt x="334" y="480"/>
                  </a:lnTo>
                  <a:cubicBezTo>
                    <a:pt x="341" y="480"/>
                    <a:pt x="347" y="475"/>
                    <a:pt x="347" y="468"/>
                  </a:cubicBezTo>
                  <a:cubicBezTo>
                    <a:pt x="347" y="461"/>
                    <a:pt x="341" y="455"/>
                    <a:pt x="334" y="455"/>
                  </a:cubicBezTo>
                  <a:close/>
                  <a:moveTo>
                    <a:pt x="286" y="545"/>
                  </a:moveTo>
                  <a:lnTo>
                    <a:pt x="286" y="545"/>
                  </a:lnTo>
                  <a:lnTo>
                    <a:pt x="328" y="530"/>
                  </a:lnTo>
                  <a:lnTo>
                    <a:pt x="245" y="530"/>
                  </a:lnTo>
                  <a:lnTo>
                    <a:pt x="286" y="545"/>
                  </a:lnTo>
                  <a:close/>
                  <a:moveTo>
                    <a:pt x="288" y="146"/>
                  </a:moveTo>
                  <a:lnTo>
                    <a:pt x="288" y="146"/>
                  </a:lnTo>
                  <a:lnTo>
                    <a:pt x="285" y="146"/>
                  </a:lnTo>
                  <a:cubicBezTo>
                    <a:pt x="215" y="146"/>
                    <a:pt x="153" y="203"/>
                    <a:pt x="153" y="272"/>
                  </a:cubicBezTo>
                  <a:cubicBezTo>
                    <a:pt x="153" y="342"/>
                    <a:pt x="211" y="382"/>
                    <a:pt x="217" y="404"/>
                  </a:cubicBezTo>
                  <a:cubicBezTo>
                    <a:pt x="223" y="425"/>
                    <a:pt x="217" y="436"/>
                    <a:pt x="233" y="441"/>
                  </a:cubicBezTo>
                  <a:cubicBezTo>
                    <a:pt x="249" y="446"/>
                    <a:pt x="285" y="445"/>
                    <a:pt x="285" y="445"/>
                  </a:cubicBezTo>
                  <a:lnTo>
                    <a:pt x="288" y="445"/>
                  </a:lnTo>
                  <a:cubicBezTo>
                    <a:pt x="288" y="445"/>
                    <a:pt x="324" y="446"/>
                    <a:pt x="340" y="441"/>
                  </a:cubicBezTo>
                  <a:cubicBezTo>
                    <a:pt x="355" y="436"/>
                    <a:pt x="349" y="425"/>
                    <a:pt x="355" y="404"/>
                  </a:cubicBezTo>
                  <a:cubicBezTo>
                    <a:pt x="361" y="382"/>
                    <a:pt x="420" y="342"/>
                    <a:pt x="420" y="272"/>
                  </a:cubicBezTo>
                  <a:cubicBezTo>
                    <a:pt x="420" y="203"/>
                    <a:pt x="358" y="146"/>
                    <a:pt x="288" y="146"/>
                  </a:cubicBezTo>
                  <a:close/>
                  <a:moveTo>
                    <a:pt x="113" y="295"/>
                  </a:moveTo>
                  <a:lnTo>
                    <a:pt x="113" y="295"/>
                  </a:lnTo>
                  <a:cubicBezTo>
                    <a:pt x="113" y="285"/>
                    <a:pt x="103" y="277"/>
                    <a:pt x="91" y="277"/>
                  </a:cubicBezTo>
                  <a:lnTo>
                    <a:pt x="22" y="277"/>
                  </a:lnTo>
                  <a:cubicBezTo>
                    <a:pt x="10" y="277"/>
                    <a:pt x="0" y="285"/>
                    <a:pt x="0" y="295"/>
                  </a:cubicBezTo>
                  <a:cubicBezTo>
                    <a:pt x="0" y="305"/>
                    <a:pt x="10" y="313"/>
                    <a:pt x="22" y="313"/>
                  </a:cubicBezTo>
                  <a:lnTo>
                    <a:pt x="91" y="313"/>
                  </a:lnTo>
                  <a:cubicBezTo>
                    <a:pt x="103" y="313"/>
                    <a:pt x="113" y="305"/>
                    <a:pt x="113" y="295"/>
                  </a:cubicBezTo>
                  <a:close/>
                  <a:moveTo>
                    <a:pt x="551" y="277"/>
                  </a:moveTo>
                  <a:lnTo>
                    <a:pt x="551" y="277"/>
                  </a:lnTo>
                  <a:lnTo>
                    <a:pt x="482" y="277"/>
                  </a:lnTo>
                  <a:cubicBezTo>
                    <a:pt x="470" y="277"/>
                    <a:pt x="460" y="285"/>
                    <a:pt x="460" y="295"/>
                  </a:cubicBezTo>
                  <a:cubicBezTo>
                    <a:pt x="460" y="305"/>
                    <a:pt x="470" y="313"/>
                    <a:pt x="482" y="313"/>
                  </a:cubicBezTo>
                  <a:lnTo>
                    <a:pt x="551" y="313"/>
                  </a:lnTo>
                  <a:cubicBezTo>
                    <a:pt x="563" y="313"/>
                    <a:pt x="573" y="305"/>
                    <a:pt x="573" y="295"/>
                  </a:cubicBezTo>
                  <a:cubicBezTo>
                    <a:pt x="573" y="285"/>
                    <a:pt x="563" y="277"/>
                    <a:pt x="551" y="277"/>
                  </a:cubicBezTo>
                  <a:close/>
                  <a:moveTo>
                    <a:pt x="438" y="166"/>
                  </a:moveTo>
                  <a:lnTo>
                    <a:pt x="438" y="166"/>
                  </a:lnTo>
                  <a:lnTo>
                    <a:pt x="487" y="117"/>
                  </a:lnTo>
                  <a:cubicBezTo>
                    <a:pt x="495" y="109"/>
                    <a:pt x="497" y="96"/>
                    <a:pt x="490" y="89"/>
                  </a:cubicBezTo>
                  <a:cubicBezTo>
                    <a:pt x="483" y="82"/>
                    <a:pt x="470" y="84"/>
                    <a:pt x="462" y="92"/>
                  </a:cubicBezTo>
                  <a:lnTo>
                    <a:pt x="413" y="141"/>
                  </a:lnTo>
                  <a:cubicBezTo>
                    <a:pt x="405" y="149"/>
                    <a:pt x="403" y="162"/>
                    <a:pt x="410" y="169"/>
                  </a:cubicBezTo>
                  <a:cubicBezTo>
                    <a:pt x="417" y="176"/>
                    <a:pt x="430" y="175"/>
                    <a:pt x="438" y="166"/>
                  </a:cubicBezTo>
                  <a:close/>
                  <a:moveTo>
                    <a:pt x="285" y="113"/>
                  </a:moveTo>
                  <a:lnTo>
                    <a:pt x="285" y="113"/>
                  </a:lnTo>
                  <a:cubicBezTo>
                    <a:pt x="295" y="113"/>
                    <a:pt x="303" y="103"/>
                    <a:pt x="303" y="91"/>
                  </a:cubicBezTo>
                  <a:lnTo>
                    <a:pt x="303" y="22"/>
                  </a:lnTo>
                  <a:cubicBezTo>
                    <a:pt x="303" y="10"/>
                    <a:pt x="295" y="0"/>
                    <a:pt x="285" y="0"/>
                  </a:cubicBezTo>
                  <a:cubicBezTo>
                    <a:pt x="275" y="0"/>
                    <a:pt x="267" y="10"/>
                    <a:pt x="267" y="22"/>
                  </a:cubicBezTo>
                  <a:lnTo>
                    <a:pt x="267" y="91"/>
                  </a:lnTo>
                  <a:cubicBezTo>
                    <a:pt x="267" y="103"/>
                    <a:pt x="275" y="113"/>
                    <a:pt x="285" y="113"/>
                  </a:cubicBezTo>
                  <a:close/>
                  <a:moveTo>
                    <a:pt x="129" y="159"/>
                  </a:moveTo>
                  <a:lnTo>
                    <a:pt x="129" y="159"/>
                  </a:lnTo>
                  <a:cubicBezTo>
                    <a:pt x="137" y="168"/>
                    <a:pt x="150" y="169"/>
                    <a:pt x="157" y="162"/>
                  </a:cubicBezTo>
                  <a:cubicBezTo>
                    <a:pt x="164" y="155"/>
                    <a:pt x="162" y="142"/>
                    <a:pt x="154" y="134"/>
                  </a:cubicBezTo>
                  <a:lnTo>
                    <a:pt x="105" y="85"/>
                  </a:lnTo>
                  <a:cubicBezTo>
                    <a:pt x="97" y="77"/>
                    <a:pt x="84" y="75"/>
                    <a:pt x="77" y="82"/>
                  </a:cubicBezTo>
                  <a:cubicBezTo>
                    <a:pt x="70" y="89"/>
                    <a:pt x="71" y="102"/>
                    <a:pt x="80" y="110"/>
                  </a:cubicBezTo>
                  <a:lnTo>
                    <a:pt x="129" y="159"/>
                  </a:lnTo>
                  <a:close/>
                  <a:moveTo>
                    <a:pt x="135" y="424"/>
                  </a:moveTo>
                  <a:lnTo>
                    <a:pt x="135" y="424"/>
                  </a:lnTo>
                  <a:lnTo>
                    <a:pt x="86" y="472"/>
                  </a:lnTo>
                  <a:cubicBezTo>
                    <a:pt x="77" y="481"/>
                    <a:pt x="76" y="493"/>
                    <a:pt x="83" y="500"/>
                  </a:cubicBezTo>
                  <a:cubicBezTo>
                    <a:pt x="90" y="507"/>
                    <a:pt x="103" y="506"/>
                    <a:pt x="111" y="498"/>
                  </a:cubicBezTo>
                  <a:lnTo>
                    <a:pt x="160" y="449"/>
                  </a:lnTo>
                  <a:cubicBezTo>
                    <a:pt x="168" y="440"/>
                    <a:pt x="169" y="428"/>
                    <a:pt x="163" y="421"/>
                  </a:cubicBezTo>
                  <a:cubicBezTo>
                    <a:pt x="156" y="414"/>
                    <a:pt x="143" y="415"/>
                    <a:pt x="135" y="424"/>
                  </a:cubicBezTo>
                  <a:close/>
                  <a:moveTo>
                    <a:pt x="444" y="431"/>
                  </a:moveTo>
                  <a:lnTo>
                    <a:pt x="444" y="431"/>
                  </a:lnTo>
                  <a:cubicBezTo>
                    <a:pt x="436" y="422"/>
                    <a:pt x="423" y="421"/>
                    <a:pt x="416" y="428"/>
                  </a:cubicBezTo>
                  <a:cubicBezTo>
                    <a:pt x="409" y="435"/>
                    <a:pt x="410" y="448"/>
                    <a:pt x="419" y="456"/>
                  </a:cubicBezTo>
                  <a:lnTo>
                    <a:pt x="468" y="505"/>
                  </a:lnTo>
                  <a:cubicBezTo>
                    <a:pt x="476" y="513"/>
                    <a:pt x="489" y="514"/>
                    <a:pt x="496" y="508"/>
                  </a:cubicBezTo>
                  <a:cubicBezTo>
                    <a:pt x="503" y="501"/>
                    <a:pt x="501" y="488"/>
                    <a:pt x="493" y="480"/>
                  </a:cubicBezTo>
                  <a:lnTo>
                    <a:pt x="444" y="431"/>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grpSp>
      <p:grpSp>
        <p:nvGrpSpPr>
          <p:cNvPr id="30759" name="Group 4"/>
          <p:cNvGrpSpPr/>
          <p:nvPr/>
        </p:nvGrpSpPr>
        <p:grpSpPr bwMode="auto">
          <a:xfrm>
            <a:off x="9534500" y="7031038"/>
            <a:ext cx="668337" cy="765175"/>
            <a:chOff x="0" y="0"/>
            <a:chExt cx="421" cy="482"/>
          </a:xfrm>
        </p:grpSpPr>
        <p:sp>
          <p:nvSpPr>
            <p:cNvPr id="7" name="Freeform 5"/>
            <p:cNvSpPr/>
            <p:nvPr/>
          </p:nvSpPr>
          <p:spPr bwMode="auto">
            <a:xfrm>
              <a:off x="14" y="17"/>
              <a:ext cx="390" cy="451"/>
            </a:xfrm>
            <a:custGeom>
              <a:avLst/>
              <a:gdLst>
                <a:gd name="T0" fmla="*/ 71 w 1005"/>
                <a:gd name="T1" fmla="*/ 163 h 1158"/>
                <a:gd name="T2" fmla="*/ 78 w 1005"/>
                <a:gd name="T3" fmla="*/ 176 h 1158"/>
                <a:gd name="T4" fmla="*/ 151 w 1005"/>
                <a:gd name="T5" fmla="*/ 148 h 1158"/>
                <a:gd name="T6" fmla="*/ 145 w 1005"/>
                <a:gd name="T7" fmla="*/ 129 h 1158"/>
                <a:gd name="T8" fmla="*/ 147 w 1005"/>
                <a:gd name="T9" fmla="*/ 125 h 1158"/>
                <a:gd name="T10" fmla="*/ 146 w 1005"/>
                <a:gd name="T11" fmla="*/ 98 h 1158"/>
                <a:gd name="T12" fmla="*/ 133 w 1005"/>
                <a:gd name="T13" fmla="*/ 50 h 1158"/>
                <a:gd name="T14" fmla="*/ 125 w 1005"/>
                <a:gd name="T15" fmla="*/ 40 h 1158"/>
                <a:gd name="T16" fmla="*/ 113 w 1005"/>
                <a:gd name="T17" fmla="*/ 35 h 1158"/>
                <a:gd name="T18" fmla="*/ 94 w 1005"/>
                <a:gd name="T19" fmla="*/ 33 h 1158"/>
                <a:gd name="T20" fmla="*/ 66 w 1005"/>
                <a:gd name="T21" fmla="*/ 34 h 1158"/>
                <a:gd name="T22" fmla="*/ 43 w 1005"/>
                <a:gd name="T23" fmla="*/ 37 h 1158"/>
                <a:gd name="T24" fmla="*/ 26 w 1005"/>
                <a:gd name="T25" fmla="*/ 2 h 1158"/>
                <a:gd name="T26" fmla="*/ 13 w 1005"/>
                <a:gd name="T27" fmla="*/ 0 h 1158"/>
                <a:gd name="T28" fmla="*/ 10 w 1005"/>
                <a:gd name="T29" fmla="*/ 9 h 1158"/>
                <a:gd name="T30" fmla="*/ 27 w 1005"/>
                <a:gd name="T31" fmla="*/ 66 h 1158"/>
                <a:gd name="T32" fmla="*/ 33 w 1005"/>
                <a:gd name="T33" fmla="*/ 90 h 1158"/>
                <a:gd name="T34" fmla="*/ 21 w 1005"/>
                <a:gd name="T35" fmla="*/ 89 h 1158"/>
                <a:gd name="T36" fmla="*/ 0 w 1005"/>
                <a:gd name="T37" fmla="*/ 92 h 1158"/>
                <a:gd name="T38" fmla="*/ 11 w 1005"/>
                <a:gd name="T39" fmla="*/ 112 h 1158"/>
                <a:gd name="T40" fmla="*/ 22 w 1005"/>
                <a:gd name="T41" fmla="*/ 117 h 1158"/>
                <a:gd name="T42" fmla="*/ 36 w 1005"/>
                <a:gd name="T43" fmla="*/ 130 h 1158"/>
                <a:gd name="T44" fmla="*/ 51 w 1005"/>
                <a:gd name="T45" fmla="*/ 143 h 1158"/>
                <a:gd name="T46" fmla="*/ 65 w 1005"/>
                <a:gd name="T47" fmla="*/ 157 h 1158"/>
                <a:gd name="T48" fmla="*/ 71 w 1005"/>
                <a:gd name="T49" fmla="*/ 163 h 1158"/>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1005" h="1158">
                  <a:moveTo>
                    <a:pt x="473" y="1075"/>
                  </a:moveTo>
                  <a:lnTo>
                    <a:pt x="515" y="1158"/>
                  </a:lnTo>
                  <a:lnTo>
                    <a:pt x="1005" y="976"/>
                  </a:lnTo>
                  <a:lnTo>
                    <a:pt x="962" y="847"/>
                  </a:lnTo>
                  <a:lnTo>
                    <a:pt x="978" y="828"/>
                  </a:lnTo>
                  <a:lnTo>
                    <a:pt x="971" y="645"/>
                  </a:lnTo>
                  <a:lnTo>
                    <a:pt x="883" y="332"/>
                  </a:lnTo>
                  <a:lnTo>
                    <a:pt x="826" y="264"/>
                  </a:lnTo>
                  <a:lnTo>
                    <a:pt x="752" y="231"/>
                  </a:lnTo>
                  <a:lnTo>
                    <a:pt x="622" y="217"/>
                  </a:lnTo>
                  <a:lnTo>
                    <a:pt x="438" y="225"/>
                  </a:lnTo>
                  <a:lnTo>
                    <a:pt x="289" y="243"/>
                  </a:lnTo>
                  <a:lnTo>
                    <a:pt x="173" y="15"/>
                  </a:lnTo>
                  <a:lnTo>
                    <a:pt x="87" y="0"/>
                  </a:lnTo>
                  <a:lnTo>
                    <a:pt x="64" y="56"/>
                  </a:lnTo>
                  <a:lnTo>
                    <a:pt x="178" y="433"/>
                  </a:lnTo>
                  <a:lnTo>
                    <a:pt x="221" y="591"/>
                  </a:lnTo>
                  <a:lnTo>
                    <a:pt x="140" y="587"/>
                  </a:lnTo>
                  <a:lnTo>
                    <a:pt x="0" y="606"/>
                  </a:lnTo>
                  <a:lnTo>
                    <a:pt x="73" y="736"/>
                  </a:lnTo>
                  <a:lnTo>
                    <a:pt x="148" y="770"/>
                  </a:lnTo>
                  <a:lnTo>
                    <a:pt x="243" y="858"/>
                  </a:lnTo>
                  <a:lnTo>
                    <a:pt x="339" y="946"/>
                  </a:lnTo>
                  <a:lnTo>
                    <a:pt x="434" y="1034"/>
                  </a:lnTo>
                  <a:lnTo>
                    <a:pt x="473" y="1075"/>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0744" name="Freeform 6"/>
            <p:cNvSpPr>
              <a:spLocks noEditPoints="1"/>
            </p:cNvSpPr>
            <p:nvPr/>
          </p:nvSpPr>
          <p:spPr bwMode="auto">
            <a:xfrm>
              <a:off x="0" y="0"/>
              <a:ext cx="421" cy="482"/>
            </a:xfrm>
            <a:custGeom>
              <a:avLst/>
              <a:gdLst>
                <a:gd name="T0" fmla="*/ 64 w 1084"/>
                <a:gd name="T1" fmla="*/ 166 h 1237"/>
                <a:gd name="T2" fmla="*/ 66 w 1084"/>
                <a:gd name="T3" fmla="*/ 147 h 1237"/>
                <a:gd name="T4" fmla="*/ 43 w 1084"/>
                <a:gd name="T5" fmla="*/ 136 h 1237"/>
                <a:gd name="T6" fmla="*/ 37 w 1084"/>
                <a:gd name="T7" fmla="*/ 120 h 1237"/>
                <a:gd name="T8" fmla="*/ 35 w 1084"/>
                <a:gd name="T9" fmla="*/ 139 h 1237"/>
                <a:gd name="T10" fmla="*/ 49 w 1084"/>
                <a:gd name="T11" fmla="*/ 153 h 1237"/>
                <a:gd name="T12" fmla="*/ 51 w 1084"/>
                <a:gd name="T13" fmla="*/ 133 h 1237"/>
                <a:gd name="T14" fmla="*/ 17 w 1084"/>
                <a:gd name="T15" fmla="*/ 118 h 1237"/>
                <a:gd name="T16" fmla="*/ 11 w 1084"/>
                <a:gd name="T17" fmla="*/ 101 h 1237"/>
                <a:gd name="T18" fmla="*/ 24 w 1084"/>
                <a:gd name="T19" fmla="*/ 87 h 1237"/>
                <a:gd name="T20" fmla="*/ 0 w 1084"/>
                <a:gd name="T21" fmla="*/ 96 h 1237"/>
                <a:gd name="T22" fmla="*/ 9 w 1084"/>
                <a:gd name="T23" fmla="*/ 121 h 1237"/>
                <a:gd name="T24" fmla="*/ 21 w 1084"/>
                <a:gd name="T25" fmla="*/ 126 h 1237"/>
                <a:gd name="T26" fmla="*/ 26 w 1084"/>
                <a:gd name="T27" fmla="*/ 115 h 1237"/>
                <a:gd name="T28" fmla="*/ 39 w 1084"/>
                <a:gd name="T29" fmla="*/ 100 h 1237"/>
                <a:gd name="T30" fmla="*/ 48 w 1084"/>
                <a:gd name="T31" fmla="*/ 125 h 1237"/>
                <a:gd name="T32" fmla="*/ 16 w 1084"/>
                <a:gd name="T33" fmla="*/ 14 h 1237"/>
                <a:gd name="T34" fmla="*/ 36 w 1084"/>
                <a:gd name="T35" fmla="*/ 92 h 1237"/>
                <a:gd name="T36" fmla="*/ 31 w 1084"/>
                <a:gd name="T37" fmla="*/ 103 h 1237"/>
                <a:gd name="T38" fmla="*/ 30 w 1084"/>
                <a:gd name="T39" fmla="*/ 0 h 1237"/>
                <a:gd name="T40" fmla="*/ 13 w 1084"/>
                <a:gd name="T41" fmla="*/ 6 h 1237"/>
                <a:gd name="T42" fmla="*/ 33 w 1084"/>
                <a:gd name="T43" fmla="*/ 8 h 1237"/>
                <a:gd name="T44" fmla="*/ 48 w 1084"/>
                <a:gd name="T45" fmla="*/ 49 h 1237"/>
                <a:gd name="T46" fmla="*/ 61 w 1084"/>
                <a:gd name="T47" fmla="*/ 83 h 1237"/>
                <a:gd name="T48" fmla="*/ 56 w 1084"/>
                <a:gd name="T49" fmla="*/ 46 h 1237"/>
                <a:gd name="T50" fmla="*/ 70 w 1084"/>
                <a:gd name="T51" fmla="*/ 32 h 1237"/>
                <a:gd name="T52" fmla="*/ 41 w 1084"/>
                <a:gd name="T53" fmla="*/ 5 h 1237"/>
                <a:gd name="T54" fmla="*/ 45 w 1084"/>
                <a:gd name="T55" fmla="*/ 41 h 1237"/>
                <a:gd name="T56" fmla="*/ 85 w 1084"/>
                <a:gd name="T57" fmla="*/ 73 h 1237"/>
                <a:gd name="T58" fmla="*/ 93 w 1084"/>
                <a:gd name="T59" fmla="*/ 70 h 1237"/>
                <a:gd name="T60" fmla="*/ 101 w 1084"/>
                <a:gd name="T61" fmla="*/ 39 h 1237"/>
                <a:gd name="T62" fmla="*/ 81 w 1084"/>
                <a:gd name="T63" fmla="*/ 37 h 1237"/>
                <a:gd name="T64" fmla="*/ 76 w 1084"/>
                <a:gd name="T65" fmla="*/ 48 h 1237"/>
                <a:gd name="T66" fmla="*/ 113 w 1084"/>
                <a:gd name="T67" fmla="*/ 72 h 1237"/>
                <a:gd name="T68" fmla="*/ 121 w 1084"/>
                <a:gd name="T69" fmla="*/ 69 h 1237"/>
                <a:gd name="T70" fmla="*/ 120 w 1084"/>
                <a:gd name="T71" fmla="*/ 41 h 1237"/>
                <a:gd name="T72" fmla="*/ 109 w 1084"/>
                <a:gd name="T73" fmla="*/ 36 h 1237"/>
                <a:gd name="T74" fmla="*/ 104 w 1084"/>
                <a:gd name="T75" fmla="*/ 47 h 1237"/>
                <a:gd name="T76" fmla="*/ 131 w 1084"/>
                <a:gd name="T77" fmla="*/ 46 h 1237"/>
                <a:gd name="T78" fmla="*/ 128 w 1084"/>
                <a:gd name="T79" fmla="*/ 38 h 1237"/>
                <a:gd name="T80" fmla="*/ 123 w 1084"/>
                <a:gd name="T81" fmla="*/ 49 h 1237"/>
                <a:gd name="T82" fmla="*/ 131 w 1084"/>
                <a:gd name="T83" fmla="*/ 46 h 1237"/>
                <a:gd name="T84" fmla="*/ 153 w 1084"/>
                <a:gd name="T85" fmla="*/ 104 h 1237"/>
                <a:gd name="T86" fmla="*/ 139 w 1084"/>
                <a:gd name="T87" fmla="*/ 43 h 1237"/>
                <a:gd name="T88" fmla="*/ 154 w 1084"/>
                <a:gd name="T89" fmla="*/ 132 h 1237"/>
                <a:gd name="T90" fmla="*/ 162 w 1084"/>
                <a:gd name="T91" fmla="*/ 129 h 1237"/>
                <a:gd name="T92" fmla="*/ 145 w 1084"/>
                <a:gd name="T93" fmla="*/ 107 h 1237"/>
                <a:gd name="T94" fmla="*/ 152 w 1084"/>
                <a:gd name="T95" fmla="*/ 151 h 1237"/>
                <a:gd name="T96" fmla="*/ 87 w 1084"/>
                <a:gd name="T97" fmla="*/ 176 h 1237"/>
                <a:gd name="T98" fmla="*/ 72 w 1084"/>
                <a:gd name="T99" fmla="*/ 163 h 1237"/>
                <a:gd name="T100" fmla="*/ 82 w 1084"/>
                <a:gd name="T101" fmla="*/ 188 h 1237"/>
                <a:gd name="T102" fmla="*/ 155 w 1084"/>
                <a:gd name="T103" fmla="*/ 160 h 1237"/>
                <a:gd name="T104" fmla="*/ 160 w 1084"/>
                <a:gd name="T105" fmla="*/ 148 h 1237"/>
                <a:gd name="T106" fmla="*/ 146 w 1084"/>
                <a:gd name="T107" fmla="*/ 135 h 1237"/>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1084" h="1237">
                  <a:moveTo>
                    <a:pt x="383" y="986"/>
                  </a:moveTo>
                  <a:lnTo>
                    <a:pt x="424" y="1094"/>
                  </a:lnTo>
                  <a:lnTo>
                    <a:pt x="478" y="1074"/>
                  </a:lnTo>
                  <a:lnTo>
                    <a:pt x="437" y="965"/>
                  </a:lnTo>
                  <a:lnTo>
                    <a:pt x="383" y="986"/>
                  </a:lnTo>
                  <a:close/>
                  <a:moveTo>
                    <a:pt x="287" y="898"/>
                  </a:moveTo>
                  <a:lnTo>
                    <a:pt x="287" y="898"/>
                  </a:lnTo>
                  <a:lnTo>
                    <a:pt x="246" y="789"/>
                  </a:lnTo>
                  <a:lnTo>
                    <a:pt x="192" y="810"/>
                  </a:lnTo>
                  <a:lnTo>
                    <a:pt x="233" y="918"/>
                  </a:lnTo>
                  <a:lnTo>
                    <a:pt x="287" y="898"/>
                  </a:lnTo>
                  <a:lnTo>
                    <a:pt x="328" y="1006"/>
                  </a:lnTo>
                  <a:lnTo>
                    <a:pt x="383" y="986"/>
                  </a:lnTo>
                  <a:lnTo>
                    <a:pt x="341" y="877"/>
                  </a:lnTo>
                  <a:lnTo>
                    <a:pt x="287" y="898"/>
                  </a:lnTo>
                  <a:close/>
                  <a:moveTo>
                    <a:pt x="116" y="776"/>
                  </a:moveTo>
                  <a:lnTo>
                    <a:pt x="116" y="776"/>
                  </a:lnTo>
                  <a:lnTo>
                    <a:pt x="75" y="667"/>
                  </a:lnTo>
                  <a:lnTo>
                    <a:pt x="184" y="626"/>
                  </a:lnTo>
                  <a:lnTo>
                    <a:pt x="163" y="572"/>
                  </a:lnTo>
                  <a:lnTo>
                    <a:pt x="55" y="613"/>
                  </a:lnTo>
                  <a:lnTo>
                    <a:pt x="0" y="633"/>
                  </a:lnTo>
                  <a:lnTo>
                    <a:pt x="21" y="688"/>
                  </a:lnTo>
                  <a:lnTo>
                    <a:pt x="62" y="796"/>
                  </a:lnTo>
                  <a:lnTo>
                    <a:pt x="116" y="776"/>
                  </a:lnTo>
                  <a:lnTo>
                    <a:pt x="137" y="830"/>
                  </a:lnTo>
                  <a:lnTo>
                    <a:pt x="192" y="810"/>
                  </a:lnTo>
                  <a:lnTo>
                    <a:pt x="171" y="755"/>
                  </a:lnTo>
                  <a:lnTo>
                    <a:pt x="116" y="776"/>
                  </a:lnTo>
                  <a:close/>
                  <a:moveTo>
                    <a:pt x="258" y="660"/>
                  </a:moveTo>
                  <a:lnTo>
                    <a:pt x="258" y="660"/>
                  </a:lnTo>
                  <a:lnTo>
                    <a:pt x="320" y="823"/>
                  </a:lnTo>
                  <a:lnTo>
                    <a:pt x="375" y="802"/>
                  </a:lnTo>
                  <a:lnTo>
                    <a:pt x="107" y="96"/>
                  </a:lnTo>
                  <a:lnTo>
                    <a:pt x="52" y="116"/>
                  </a:lnTo>
                  <a:lnTo>
                    <a:pt x="238" y="606"/>
                  </a:lnTo>
                  <a:lnTo>
                    <a:pt x="184" y="626"/>
                  </a:lnTo>
                  <a:lnTo>
                    <a:pt x="205" y="680"/>
                  </a:lnTo>
                  <a:lnTo>
                    <a:pt x="258" y="660"/>
                  </a:lnTo>
                  <a:close/>
                  <a:moveTo>
                    <a:pt x="196" y="0"/>
                  </a:moveTo>
                  <a:lnTo>
                    <a:pt x="196" y="0"/>
                  </a:lnTo>
                  <a:lnTo>
                    <a:pt x="87" y="41"/>
                  </a:lnTo>
                  <a:lnTo>
                    <a:pt x="107" y="96"/>
                  </a:lnTo>
                  <a:lnTo>
                    <a:pt x="216" y="54"/>
                  </a:lnTo>
                  <a:lnTo>
                    <a:pt x="196" y="0"/>
                  </a:lnTo>
                  <a:close/>
                  <a:moveTo>
                    <a:pt x="319" y="326"/>
                  </a:moveTo>
                  <a:lnTo>
                    <a:pt x="319" y="326"/>
                  </a:lnTo>
                  <a:lnTo>
                    <a:pt x="402" y="544"/>
                  </a:lnTo>
                  <a:lnTo>
                    <a:pt x="456" y="523"/>
                  </a:lnTo>
                  <a:lnTo>
                    <a:pt x="373" y="305"/>
                  </a:lnTo>
                  <a:lnTo>
                    <a:pt x="482" y="264"/>
                  </a:lnTo>
                  <a:lnTo>
                    <a:pt x="461" y="210"/>
                  </a:lnTo>
                  <a:lnTo>
                    <a:pt x="353" y="251"/>
                  </a:lnTo>
                  <a:lnTo>
                    <a:pt x="270" y="34"/>
                  </a:lnTo>
                  <a:lnTo>
                    <a:pt x="216" y="54"/>
                  </a:lnTo>
                  <a:lnTo>
                    <a:pt x="299" y="272"/>
                  </a:lnTo>
                  <a:lnTo>
                    <a:pt x="319" y="326"/>
                  </a:lnTo>
                  <a:close/>
                  <a:moveTo>
                    <a:pt x="564" y="482"/>
                  </a:moveTo>
                  <a:lnTo>
                    <a:pt x="564" y="482"/>
                  </a:lnTo>
                  <a:lnTo>
                    <a:pt x="619" y="461"/>
                  </a:lnTo>
                  <a:lnTo>
                    <a:pt x="557" y="298"/>
                  </a:lnTo>
                  <a:lnTo>
                    <a:pt x="666" y="256"/>
                  </a:lnTo>
                  <a:lnTo>
                    <a:pt x="645" y="202"/>
                  </a:lnTo>
                  <a:lnTo>
                    <a:pt x="536" y="244"/>
                  </a:lnTo>
                  <a:lnTo>
                    <a:pt x="482" y="264"/>
                  </a:lnTo>
                  <a:lnTo>
                    <a:pt x="502" y="318"/>
                  </a:lnTo>
                  <a:lnTo>
                    <a:pt x="564" y="482"/>
                  </a:lnTo>
                  <a:close/>
                  <a:moveTo>
                    <a:pt x="748" y="474"/>
                  </a:moveTo>
                  <a:lnTo>
                    <a:pt x="748" y="474"/>
                  </a:lnTo>
                  <a:lnTo>
                    <a:pt x="803" y="454"/>
                  </a:lnTo>
                  <a:lnTo>
                    <a:pt x="741" y="291"/>
                  </a:lnTo>
                  <a:lnTo>
                    <a:pt x="795" y="270"/>
                  </a:lnTo>
                  <a:lnTo>
                    <a:pt x="774" y="215"/>
                  </a:lnTo>
                  <a:lnTo>
                    <a:pt x="720" y="236"/>
                  </a:lnTo>
                  <a:lnTo>
                    <a:pt x="666" y="256"/>
                  </a:lnTo>
                  <a:lnTo>
                    <a:pt x="687" y="311"/>
                  </a:lnTo>
                  <a:lnTo>
                    <a:pt x="748" y="474"/>
                  </a:lnTo>
                  <a:close/>
                  <a:moveTo>
                    <a:pt x="870" y="304"/>
                  </a:moveTo>
                  <a:lnTo>
                    <a:pt x="870" y="304"/>
                  </a:lnTo>
                  <a:lnTo>
                    <a:pt x="849" y="250"/>
                  </a:lnTo>
                  <a:lnTo>
                    <a:pt x="795" y="270"/>
                  </a:lnTo>
                  <a:lnTo>
                    <a:pt x="816" y="324"/>
                  </a:lnTo>
                  <a:lnTo>
                    <a:pt x="870" y="304"/>
                  </a:lnTo>
                  <a:close/>
                  <a:moveTo>
                    <a:pt x="870" y="304"/>
                  </a:moveTo>
                  <a:lnTo>
                    <a:pt x="870" y="304"/>
                  </a:lnTo>
                  <a:lnTo>
                    <a:pt x="1014" y="684"/>
                  </a:lnTo>
                  <a:lnTo>
                    <a:pt x="1068" y="664"/>
                  </a:lnTo>
                  <a:lnTo>
                    <a:pt x="924" y="283"/>
                  </a:lnTo>
                  <a:lnTo>
                    <a:pt x="870" y="304"/>
                  </a:lnTo>
                  <a:close/>
                  <a:moveTo>
                    <a:pt x="1022" y="868"/>
                  </a:moveTo>
                  <a:lnTo>
                    <a:pt x="1022" y="868"/>
                  </a:lnTo>
                  <a:lnTo>
                    <a:pt x="1076" y="847"/>
                  </a:lnTo>
                  <a:lnTo>
                    <a:pt x="1014" y="684"/>
                  </a:lnTo>
                  <a:lnTo>
                    <a:pt x="960" y="705"/>
                  </a:lnTo>
                  <a:lnTo>
                    <a:pt x="1022" y="868"/>
                  </a:lnTo>
                  <a:close/>
                  <a:moveTo>
                    <a:pt x="1008" y="996"/>
                  </a:moveTo>
                  <a:lnTo>
                    <a:pt x="1008" y="996"/>
                  </a:lnTo>
                  <a:lnTo>
                    <a:pt x="573" y="1161"/>
                  </a:lnTo>
                  <a:lnTo>
                    <a:pt x="532" y="1053"/>
                  </a:lnTo>
                  <a:lnTo>
                    <a:pt x="478" y="1074"/>
                  </a:lnTo>
                  <a:lnTo>
                    <a:pt x="519" y="1182"/>
                  </a:lnTo>
                  <a:lnTo>
                    <a:pt x="540" y="1237"/>
                  </a:lnTo>
                  <a:lnTo>
                    <a:pt x="594" y="1216"/>
                  </a:lnTo>
                  <a:lnTo>
                    <a:pt x="1029" y="1052"/>
                  </a:lnTo>
                  <a:lnTo>
                    <a:pt x="1084" y="1031"/>
                  </a:lnTo>
                  <a:lnTo>
                    <a:pt x="1063" y="976"/>
                  </a:lnTo>
                  <a:lnTo>
                    <a:pt x="1022" y="868"/>
                  </a:lnTo>
                  <a:lnTo>
                    <a:pt x="967" y="888"/>
                  </a:lnTo>
                  <a:lnTo>
                    <a:pt x="1008" y="996"/>
                  </a:lnTo>
                  <a:close/>
                </a:path>
              </a:pathLst>
            </a:custGeom>
            <a:solidFill>
              <a:srgbClr val="2E2C2C"/>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grpSp>
      <p:grpSp>
        <p:nvGrpSpPr>
          <p:cNvPr id="3" name="组合 66"/>
          <p:cNvGrpSpPr/>
          <p:nvPr/>
        </p:nvGrpSpPr>
        <p:grpSpPr bwMode="auto">
          <a:xfrm>
            <a:off x="5027587" y="1699200"/>
            <a:ext cx="584200" cy="557212"/>
            <a:chOff x="0" y="0"/>
            <a:chExt cx="650875" cy="620712"/>
          </a:xfrm>
        </p:grpSpPr>
        <p:sp>
          <p:nvSpPr>
            <p:cNvPr id="4" name="Oval 17"/>
            <p:cNvSpPr>
              <a:spLocks noChangeArrowheads="1"/>
            </p:cNvSpPr>
            <p:nvPr/>
          </p:nvSpPr>
          <p:spPr bwMode="auto">
            <a:xfrm>
              <a:off x="0" y="0"/>
              <a:ext cx="650875" cy="620712"/>
            </a:xfrm>
            <a:prstGeom prst="ellipse">
              <a:avLst/>
            </a:pr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a:lstStyle>
              <a:lvl1pPr>
                <a:spcBef>
                  <a:spcPct val="20000"/>
                </a:spcBef>
                <a:buChar char="•"/>
                <a:defRPr sz="2000">
                  <a:solidFill>
                    <a:schemeClr val="accent2"/>
                  </a:solidFill>
                  <a:latin typeface="Arial" panose="020B0604020202020204" pitchFamily="34" charset="0"/>
                  <a:ea typeface="微软雅黑" panose="020B0503020204020204" pitchFamily="34" charset="-122"/>
                </a:defRPr>
              </a:lvl1pPr>
              <a:lvl2pPr marL="742950" indent="-285750">
                <a:spcBef>
                  <a:spcPct val="20000"/>
                </a:spcBef>
                <a:buChar char="–"/>
                <a:defRPr sz="2000">
                  <a:solidFill>
                    <a:schemeClr val="accent2"/>
                  </a:solidFill>
                  <a:latin typeface="Arial" panose="020B0604020202020204" pitchFamily="34" charset="0"/>
                  <a:ea typeface="仿宋_GB2312" panose="02010609030101010101" pitchFamily="1"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FontTx/>
                <a:buNone/>
              </a:pPr>
              <a:endParaRPr lang="zh-CN" altLang="en-US" sz="1800">
                <a:solidFill>
                  <a:srgbClr val="007DA7"/>
                </a:solidFill>
                <a:ea typeface="宋体" panose="02010600030101010101" pitchFamily="2" charset="-122"/>
              </a:endParaRPr>
            </a:p>
          </p:txBody>
        </p:sp>
        <p:sp>
          <p:nvSpPr>
            <p:cNvPr id="5" name="Freeform 18"/>
            <p:cNvSpPr>
              <a:spLocks noEditPoints="1"/>
            </p:cNvSpPr>
            <p:nvPr/>
          </p:nvSpPr>
          <p:spPr bwMode="auto">
            <a:xfrm>
              <a:off x="219075" y="73025"/>
              <a:ext cx="190500" cy="465137"/>
            </a:xfrm>
            <a:custGeom>
              <a:avLst/>
              <a:gdLst>
                <a:gd name="T0" fmla="*/ 1336770 w 233"/>
                <a:gd name="T1" fmla="*/ 129123124 h 596"/>
                <a:gd name="T2" fmla="*/ 1336770 w 233"/>
                <a:gd name="T3" fmla="*/ 138259632 h 596"/>
                <a:gd name="T4" fmla="*/ 36096888 w 233"/>
                <a:gd name="T5" fmla="*/ 230229548 h 596"/>
                <a:gd name="T6" fmla="*/ 68851442 w 233"/>
                <a:gd name="T7" fmla="*/ 230229548 h 596"/>
                <a:gd name="T8" fmla="*/ 72862571 w 233"/>
                <a:gd name="T9" fmla="*/ 226574788 h 596"/>
                <a:gd name="T10" fmla="*/ 72862571 w 233"/>
                <a:gd name="T11" fmla="*/ 105369920 h 596"/>
                <a:gd name="T12" fmla="*/ 60162026 w 233"/>
                <a:gd name="T13" fmla="*/ 93188169 h 596"/>
                <a:gd name="T14" fmla="*/ 79547240 w 233"/>
                <a:gd name="T15" fmla="*/ 76742922 h 596"/>
                <a:gd name="T16" fmla="*/ 93585373 w 233"/>
                <a:gd name="T17" fmla="*/ 94406422 h 596"/>
                <a:gd name="T18" fmla="*/ 80884011 w 233"/>
                <a:gd name="T19" fmla="*/ 104760403 h 596"/>
                <a:gd name="T20" fmla="*/ 80884011 w 233"/>
                <a:gd name="T21" fmla="*/ 226574788 h 596"/>
                <a:gd name="T22" fmla="*/ 85563116 w 233"/>
                <a:gd name="T23" fmla="*/ 230229548 h 596"/>
                <a:gd name="T24" fmla="*/ 122997592 w 233"/>
                <a:gd name="T25" fmla="*/ 230229548 h 596"/>
                <a:gd name="T26" fmla="*/ 155752146 w 233"/>
                <a:gd name="T27" fmla="*/ 138259632 h 596"/>
                <a:gd name="T28" fmla="*/ 154415376 w 233"/>
                <a:gd name="T29" fmla="*/ 129732641 h 596"/>
                <a:gd name="T30" fmla="*/ 79547240 w 233"/>
                <a:gd name="T31" fmla="*/ 2436506 h 596"/>
                <a:gd name="T32" fmla="*/ 74199341 w 233"/>
                <a:gd name="T33" fmla="*/ 2436506 h 596"/>
                <a:gd name="T34" fmla="*/ 38102453 w 233"/>
                <a:gd name="T35" fmla="*/ 65170688 h 596"/>
                <a:gd name="T36" fmla="*/ 1336770 w 233"/>
                <a:gd name="T37" fmla="*/ 129123124 h 596"/>
                <a:gd name="T38" fmla="*/ 12032569 w 233"/>
                <a:gd name="T39" fmla="*/ 278954990 h 596"/>
                <a:gd name="T40" fmla="*/ 12032569 w 233"/>
                <a:gd name="T41" fmla="*/ 358743935 h 596"/>
                <a:gd name="T42" fmla="*/ 16711674 w 233"/>
                <a:gd name="T43" fmla="*/ 362398694 h 596"/>
                <a:gd name="T44" fmla="*/ 98264479 w 233"/>
                <a:gd name="T45" fmla="*/ 362398694 h 596"/>
                <a:gd name="T46" fmla="*/ 102274790 w 233"/>
                <a:gd name="T47" fmla="*/ 358743935 h 596"/>
                <a:gd name="T48" fmla="*/ 102274790 w 233"/>
                <a:gd name="T49" fmla="*/ 274082758 h 596"/>
                <a:gd name="T50" fmla="*/ 120323234 w 233"/>
                <a:gd name="T51" fmla="*/ 274082758 h 596"/>
                <a:gd name="T52" fmla="*/ 120323234 w 233"/>
                <a:gd name="T53" fmla="*/ 361180441 h 596"/>
                <a:gd name="T54" fmla="*/ 127676697 w 233"/>
                <a:gd name="T55" fmla="*/ 362398694 h 596"/>
                <a:gd name="T56" fmla="*/ 141714013 w 233"/>
                <a:gd name="T57" fmla="*/ 362398694 h 596"/>
                <a:gd name="T58" fmla="*/ 147061912 w 233"/>
                <a:gd name="T59" fmla="*/ 357525682 h 596"/>
                <a:gd name="T60" fmla="*/ 147061912 w 233"/>
                <a:gd name="T61" fmla="*/ 278954990 h 596"/>
                <a:gd name="T62" fmla="*/ 137034908 w 233"/>
                <a:gd name="T63" fmla="*/ 254592269 h 596"/>
                <a:gd name="T64" fmla="*/ 121660822 w 233"/>
                <a:gd name="T65" fmla="*/ 240583529 h 596"/>
                <a:gd name="T66" fmla="*/ 36096888 w 233"/>
                <a:gd name="T67" fmla="*/ 241193045 h 596"/>
                <a:gd name="T68" fmla="*/ 12032569 w 233"/>
                <a:gd name="T69" fmla="*/ 278954990 h 59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33" h="596">
                  <a:moveTo>
                    <a:pt x="2" y="212"/>
                  </a:moveTo>
                  <a:cubicBezTo>
                    <a:pt x="0" y="217"/>
                    <a:pt x="0" y="222"/>
                    <a:pt x="2" y="227"/>
                  </a:cubicBezTo>
                  <a:cubicBezTo>
                    <a:pt x="7" y="243"/>
                    <a:pt x="38" y="378"/>
                    <a:pt x="54" y="378"/>
                  </a:cubicBezTo>
                  <a:cubicBezTo>
                    <a:pt x="70" y="378"/>
                    <a:pt x="86" y="378"/>
                    <a:pt x="103" y="378"/>
                  </a:cubicBezTo>
                  <a:cubicBezTo>
                    <a:pt x="107" y="378"/>
                    <a:pt x="109" y="377"/>
                    <a:pt x="109" y="372"/>
                  </a:cubicBezTo>
                  <a:cubicBezTo>
                    <a:pt x="109" y="306"/>
                    <a:pt x="109" y="241"/>
                    <a:pt x="109" y="173"/>
                  </a:cubicBezTo>
                  <a:cubicBezTo>
                    <a:pt x="103" y="170"/>
                    <a:pt x="90" y="164"/>
                    <a:pt x="90" y="153"/>
                  </a:cubicBezTo>
                  <a:cubicBezTo>
                    <a:pt x="89" y="135"/>
                    <a:pt x="101" y="124"/>
                    <a:pt x="119" y="126"/>
                  </a:cubicBezTo>
                  <a:cubicBezTo>
                    <a:pt x="135" y="127"/>
                    <a:pt x="143" y="141"/>
                    <a:pt x="140" y="155"/>
                  </a:cubicBezTo>
                  <a:cubicBezTo>
                    <a:pt x="141" y="163"/>
                    <a:pt x="129" y="170"/>
                    <a:pt x="121" y="172"/>
                  </a:cubicBezTo>
                  <a:cubicBezTo>
                    <a:pt x="121" y="239"/>
                    <a:pt x="121" y="305"/>
                    <a:pt x="121" y="372"/>
                  </a:cubicBezTo>
                  <a:cubicBezTo>
                    <a:pt x="121" y="377"/>
                    <a:pt x="123" y="378"/>
                    <a:pt x="128" y="378"/>
                  </a:cubicBezTo>
                  <a:cubicBezTo>
                    <a:pt x="147" y="378"/>
                    <a:pt x="166" y="378"/>
                    <a:pt x="184" y="378"/>
                  </a:cubicBezTo>
                  <a:cubicBezTo>
                    <a:pt x="196" y="378"/>
                    <a:pt x="228" y="247"/>
                    <a:pt x="233" y="227"/>
                  </a:cubicBezTo>
                  <a:cubicBezTo>
                    <a:pt x="233" y="222"/>
                    <a:pt x="233" y="217"/>
                    <a:pt x="231" y="213"/>
                  </a:cubicBezTo>
                  <a:cubicBezTo>
                    <a:pt x="194" y="143"/>
                    <a:pt x="157" y="73"/>
                    <a:pt x="119" y="4"/>
                  </a:cubicBezTo>
                  <a:cubicBezTo>
                    <a:pt x="115" y="0"/>
                    <a:pt x="113" y="1"/>
                    <a:pt x="111" y="4"/>
                  </a:cubicBezTo>
                  <a:cubicBezTo>
                    <a:pt x="103" y="20"/>
                    <a:pt x="65" y="92"/>
                    <a:pt x="57" y="107"/>
                  </a:cubicBezTo>
                  <a:cubicBezTo>
                    <a:pt x="51" y="117"/>
                    <a:pt x="2" y="210"/>
                    <a:pt x="2" y="212"/>
                  </a:cubicBezTo>
                  <a:close/>
                  <a:moveTo>
                    <a:pt x="18" y="458"/>
                  </a:moveTo>
                  <a:cubicBezTo>
                    <a:pt x="18" y="502"/>
                    <a:pt x="18" y="545"/>
                    <a:pt x="18" y="589"/>
                  </a:cubicBezTo>
                  <a:cubicBezTo>
                    <a:pt x="18" y="593"/>
                    <a:pt x="20" y="595"/>
                    <a:pt x="25" y="595"/>
                  </a:cubicBezTo>
                  <a:cubicBezTo>
                    <a:pt x="65" y="595"/>
                    <a:pt x="106" y="595"/>
                    <a:pt x="147" y="595"/>
                  </a:cubicBezTo>
                  <a:cubicBezTo>
                    <a:pt x="151" y="595"/>
                    <a:pt x="153" y="593"/>
                    <a:pt x="153" y="589"/>
                  </a:cubicBezTo>
                  <a:cubicBezTo>
                    <a:pt x="153" y="542"/>
                    <a:pt x="153" y="496"/>
                    <a:pt x="153" y="450"/>
                  </a:cubicBezTo>
                  <a:cubicBezTo>
                    <a:pt x="162" y="450"/>
                    <a:pt x="171" y="450"/>
                    <a:pt x="180" y="450"/>
                  </a:cubicBezTo>
                  <a:cubicBezTo>
                    <a:pt x="180" y="497"/>
                    <a:pt x="180" y="545"/>
                    <a:pt x="180" y="593"/>
                  </a:cubicBezTo>
                  <a:cubicBezTo>
                    <a:pt x="181" y="596"/>
                    <a:pt x="185" y="595"/>
                    <a:pt x="191" y="595"/>
                  </a:cubicBezTo>
                  <a:cubicBezTo>
                    <a:pt x="198" y="595"/>
                    <a:pt x="205" y="595"/>
                    <a:pt x="212" y="595"/>
                  </a:cubicBezTo>
                  <a:cubicBezTo>
                    <a:pt x="217" y="595"/>
                    <a:pt x="220" y="591"/>
                    <a:pt x="220" y="587"/>
                  </a:cubicBezTo>
                  <a:cubicBezTo>
                    <a:pt x="220" y="544"/>
                    <a:pt x="220" y="501"/>
                    <a:pt x="220" y="458"/>
                  </a:cubicBezTo>
                  <a:cubicBezTo>
                    <a:pt x="220" y="444"/>
                    <a:pt x="211" y="428"/>
                    <a:pt x="205" y="418"/>
                  </a:cubicBezTo>
                  <a:cubicBezTo>
                    <a:pt x="195" y="402"/>
                    <a:pt x="190" y="397"/>
                    <a:pt x="182" y="395"/>
                  </a:cubicBezTo>
                  <a:cubicBezTo>
                    <a:pt x="158" y="395"/>
                    <a:pt x="68" y="395"/>
                    <a:pt x="54" y="396"/>
                  </a:cubicBezTo>
                  <a:cubicBezTo>
                    <a:pt x="45" y="398"/>
                    <a:pt x="18" y="437"/>
                    <a:pt x="18" y="458"/>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grpSp>
      <p:sp>
        <p:nvSpPr>
          <p:cNvPr id="8" name="TextBox 80"/>
          <p:cNvSpPr txBox="1">
            <a:spLocks noChangeArrowheads="1"/>
          </p:cNvSpPr>
          <p:nvPr/>
        </p:nvSpPr>
        <p:spPr bwMode="auto">
          <a:xfrm>
            <a:off x="5807049" y="1686212"/>
            <a:ext cx="1962468"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2000">
                <a:solidFill>
                  <a:schemeClr val="accent2"/>
                </a:solidFill>
                <a:latin typeface="Arial" panose="020B0604020202020204" pitchFamily="34" charset="0"/>
                <a:ea typeface="微软雅黑" panose="020B0503020204020204" pitchFamily="34" charset="-122"/>
              </a:defRPr>
            </a:lvl1pPr>
            <a:lvl2pPr marL="742950" indent="-285750">
              <a:spcBef>
                <a:spcPct val="20000"/>
              </a:spcBef>
              <a:buChar char="–"/>
              <a:defRPr sz="2000">
                <a:solidFill>
                  <a:schemeClr val="accent2"/>
                </a:solidFill>
                <a:latin typeface="Arial" panose="020B0604020202020204" pitchFamily="34" charset="0"/>
                <a:ea typeface="仿宋_GB2312" panose="02010609030101010101" pitchFamily="1"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None/>
            </a:pPr>
            <a:r>
              <a:rPr lang="zh-CN" altLang="en-US" sz="3200" dirty="0">
                <a:solidFill>
                  <a:srgbClr val="FFFFFF"/>
                </a:solidFill>
                <a:latin typeface="方正大黑简体" panose="03000509000000000000" pitchFamily="65" charset="-122"/>
                <a:ea typeface="方正大黑简体" panose="03000509000000000000" pitchFamily="65" charset="-122"/>
              </a:rPr>
              <a:t>网络零售 </a:t>
            </a:r>
            <a:endParaRPr lang="zh-CN" altLang="en-US" sz="3200" dirty="0">
              <a:solidFill>
                <a:srgbClr val="FFFFFF"/>
              </a:solidFill>
              <a:latin typeface="方正大黑简体" panose="03000509000000000000" pitchFamily="65" charset="-122"/>
              <a:ea typeface="方正大黑简体" panose="03000509000000000000" pitchFamily="65" charset="-122"/>
            </a:endParaRPr>
          </a:p>
        </p:txBody>
      </p:sp>
      <p:sp>
        <p:nvSpPr>
          <p:cNvPr id="9" name="TextBox 83"/>
          <p:cNvSpPr txBox="1">
            <a:spLocks noChangeArrowheads="1"/>
          </p:cNvSpPr>
          <p:nvPr/>
        </p:nvSpPr>
        <p:spPr bwMode="auto">
          <a:xfrm>
            <a:off x="5807050" y="3169674"/>
            <a:ext cx="1644652"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2000">
                <a:solidFill>
                  <a:schemeClr val="accent2"/>
                </a:solidFill>
                <a:latin typeface="Arial" panose="020B0604020202020204" pitchFamily="34" charset="0"/>
                <a:ea typeface="微软雅黑" panose="020B0503020204020204" pitchFamily="34" charset="-122"/>
              </a:defRPr>
            </a:lvl1pPr>
            <a:lvl2pPr marL="742950" indent="-285750">
              <a:spcBef>
                <a:spcPct val="20000"/>
              </a:spcBef>
              <a:buChar char="–"/>
              <a:defRPr sz="2000">
                <a:solidFill>
                  <a:schemeClr val="accent2"/>
                </a:solidFill>
                <a:latin typeface="Arial" panose="020B0604020202020204" pitchFamily="34" charset="0"/>
                <a:ea typeface="仿宋_GB2312" panose="02010609030101010101" pitchFamily="1"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None/>
            </a:pPr>
            <a:r>
              <a:rPr lang="zh-CN" altLang="en-US" sz="3200" dirty="0">
                <a:solidFill>
                  <a:srgbClr val="FFFFFF"/>
                </a:solidFill>
                <a:latin typeface="方正大黑简体" panose="03000509000000000000" pitchFamily="65" charset="-122"/>
                <a:ea typeface="方正大黑简体" panose="03000509000000000000" pitchFamily="65" charset="-122"/>
              </a:rPr>
              <a:t>新零售</a:t>
            </a:r>
            <a:endParaRPr lang="zh-CN" altLang="en-US" sz="3200" dirty="0">
              <a:solidFill>
                <a:srgbClr val="FFFFFF"/>
              </a:solidFill>
              <a:latin typeface="方正大黑简体" panose="03000509000000000000" pitchFamily="65" charset="-122"/>
              <a:ea typeface="方正大黑简体" panose="03000509000000000000" pitchFamily="65" charset="-122"/>
            </a:endParaRPr>
          </a:p>
        </p:txBody>
      </p:sp>
    </p:spTree>
  </p:cSld>
  <p:clrMapOvr>
    <a:masterClrMapping/>
  </p:clrMapOvr>
  <p:transition advTm="10235"/>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1+#ppt_w/2"/>
                                          </p:val>
                                        </p:tav>
                                        <p:tav tm="100000">
                                          <p:val>
                                            <p:strVal val="#ppt_x"/>
                                          </p:val>
                                        </p:tav>
                                      </p:tavLst>
                                    </p:anim>
                                    <p:anim calcmode="lin" valueType="num">
                                      <p:cBhvr additive="base">
                                        <p:cTn id="8" dur="500" fill="hold"/>
                                        <p:tgtEl>
                                          <p:spTgt spid="8"/>
                                        </p:tgtEl>
                                        <p:attrNameLst>
                                          <p:attrName>ppt_y</p:attrName>
                                        </p:attrNameLst>
                                      </p:cBhvr>
                                      <p:tavLst>
                                        <p:tav tm="0">
                                          <p:val>
                                            <p:strVal val="0-#ppt_h/2"/>
                                          </p:val>
                                        </p:tav>
                                        <p:tav tm="100000">
                                          <p:val>
                                            <p:strVal val="#ppt_y"/>
                                          </p:val>
                                        </p:tav>
                                      </p:tavLst>
                                    </p:anim>
                                  </p:childTnLst>
                                </p:cTn>
                              </p:par>
                              <p:par>
                                <p:cTn id="9" presetID="2" presetClass="entr" presetSubtype="3" fill="hold" grpId="0" nodeType="withEffect">
                                  <p:stCondLst>
                                    <p:cond delay="10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1+#ppt_w/2"/>
                                          </p:val>
                                        </p:tav>
                                        <p:tav tm="100000">
                                          <p:val>
                                            <p:strVal val="#ppt_x"/>
                                          </p:val>
                                        </p:tav>
                                      </p:tavLst>
                                    </p:anim>
                                    <p:anim calcmode="lin" valueType="num">
                                      <p:cBhvr additive="base">
                                        <p:cTn id="12" dur="500" fill="hold"/>
                                        <p:tgtEl>
                                          <p:spTgt spid="9"/>
                                        </p:tgtEl>
                                        <p:attrNameLst>
                                          <p:attrName>ppt_y</p:attrName>
                                        </p:attrNameLst>
                                      </p:cBhvr>
                                      <p:tavLst>
                                        <p:tav tm="0">
                                          <p:val>
                                            <p:strVal val="0-#ppt_h/2"/>
                                          </p:val>
                                        </p:tav>
                                        <p:tav tm="100000">
                                          <p:val>
                                            <p:strVal val="#ppt_y"/>
                                          </p:val>
                                        </p:tav>
                                      </p:tavLst>
                                    </p:anim>
                                  </p:childTnLst>
                                </p:cTn>
                              </p:par>
                              <p:par>
                                <p:cTn id="13" presetID="2" presetClass="entr" presetSubtype="3" fill="hold" grpId="0" nodeType="withEffect">
                                  <p:stCondLst>
                                    <p:cond delay="100"/>
                                  </p:stCondLst>
                                  <p:childTnLst>
                                    <p:set>
                                      <p:cBhvr>
                                        <p:cTn id="14" dur="1" fill="hold">
                                          <p:stCondLst>
                                            <p:cond delay="0"/>
                                          </p:stCondLst>
                                        </p:cTn>
                                        <p:tgtEl>
                                          <p:spTgt spid="30738"/>
                                        </p:tgtEl>
                                        <p:attrNameLst>
                                          <p:attrName>style.visibility</p:attrName>
                                        </p:attrNameLst>
                                      </p:cBhvr>
                                      <p:to>
                                        <p:strVal val="visible"/>
                                      </p:to>
                                    </p:set>
                                    <p:anim calcmode="lin" valueType="num">
                                      <p:cBhvr additive="base">
                                        <p:cTn id="15" dur="500" fill="hold"/>
                                        <p:tgtEl>
                                          <p:spTgt spid="30738"/>
                                        </p:tgtEl>
                                        <p:attrNameLst>
                                          <p:attrName>ppt_x</p:attrName>
                                        </p:attrNameLst>
                                      </p:cBhvr>
                                      <p:tavLst>
                                        <p:tav tm="0">
                                          <p:val>
                                            <p:strVal val="1+#ppt_w/2"/>
                                          </p:val>
                                        </p:tav>
                                        <p:tav tm="100000">
                                          <p:val>
                                            <p:strVal val="#ppt_x"/>
                                          </p:val>
                                        </p:tav>
                                      </p:tavLst>
                                    </p:anim>
                                    <p:anim calcmode="lin" valueType="num">
                                      <p:cBhvr additive="base">
                                        <p:cTn id="16" dur="500" fill="hold"/>
                                        <p:tgtEl>
                                          <p:spTgt spid="30738"/>
                                        </p:tgtEl>
                                        <p:attrNameLst>
                                          <p:attrName>ppt_y</p:attrName>
                                        </p:attrNameLst>
                                      </p:cBhvr>
                                      <p:tavLst>
                                        <p:tav tm="0">
                                          <p:val>
                                            <p:strVal val="0-#ppt_h/2"/>
                                          </p:val>
                                        </p:tav>
                                        <p:tav tm="100000">
                                          <p:val>
                                            <p:strVal val="#ppt_y"/>
                                          </p:val>
                                        </p:tav>
                                      </p:tavLst>
                                    </p:anim>
                                  </p:childTnLst>
                                </p:cTn>
                              </p:par>
                            </p:childTnLst>
                          </p:cTn>
                        </p:par>
                        <p:par>
                          <p:cTn id="17" fill="hold">
                            <p:stCondLst>
                              <p:cond delay="500"/>
                            </p:stCondLst>
                            <p:childTnLst>
                              <p:par>
                                <p:cTn id="18" presetID="64" presetClass="path" presetSubtype="0" accel="50000" decel="50000" fill="hold" nodeType="afterEffect">
                                  <p:stCondLst>
                                    <p:cond delay="0"/>
                                  </p:stCondLst>
                                  <p:childTnLst>
                                    <p:animMotion origin="layout" path="M 4.03358E-6 1.48148E-6 L -0.35729 -0.26458 " pathEditMode="relative" rAng="0" ptsTypes="AA">
                                      <p:cBhvr>
                                        <p:cTn id="19" dur="1000" fill="hold"/>
                                        <p:tgtEl>
                                          <p:spTgt spid="30759"/>
                                        </p:tgtEl>
                                        <p:attrNameLst>
                                          <p:attrName>ppt_x</p:attrName>
                                          <p:attrName>ppt_y</p:attrName>
                                        </p:attrNameLst>
                                      </p:cBhvr>
                                      <p:rCtr x="-17871" y="-13241"/>
                                    </p:animMotion>
                                  </p:childTnLst>
                                </p:cTn>
                              </p:par>
                            </p:childTnLst>
                          </p:cTn>
                        </p:par>
                        <p:par>
                          <p:cTn id="20" fill="hold">
                            <p:stCondLst>
                              <p:cond delay="1500"/>
                            </p:stCondLst>
                            <p:childTnLst>
                              <p:par>
                                <p:cTn id="21" presetID="26" presetClass="emph" presetSubtype="0" fill="hold" nodeType="afterEffect">
                                  <p:stCondLst>
                                    <p:cond delay="0"/>
                                  </p:stCondLst>
                                  <p:childTnLst>
                                    <p:animEffect transition="out" filter="fade">
                                      <p:cBhvr>
                                        <p:cTn id="22" dur="200" tmFilter="0, 0; .2, .5; .8, .5; 1, 0"/>
                                        <p:tgtEl>
                                          <p:spTgt spid="30759"/>
                                        </p:tgtEl>
                                      </p:cBhvr>
                                    </p:animEffect>
                                    <p:animScale>
                                      <p:cBhvr>
                                        <p:cTn id="23" dur="100" autoRev="1" fill="hold"/>
                                        <p:tgtEl>
                                          <p:spTgt spid="30759"/>
                                        </p:tgtEl>
                                      </p:cBhvr>
                                      <p:by x="105000" y="105000"/>
                                    </p:animScale>
                                  </p:childTnLst>
                                  <p:subTnLst>
                                    <p:audio>
                                      <p:cMediaNode>
                                        <p:cTn display="0" masterRel="sameClick">
                                          <p:stCondLst>
                                            <p:cond evt="begin" delay="0">
                                              <p:tn val="21"/>
                                            </p:cond>
                                          </p:stCondLst>
                                          <p:endCondLst>
                                            <p:cond evt="onStopAudio" delay="0">
                                              <p:tgtEl>
                                                <p:sldTgt/>
                                              </p:tgtEl>
                                            </p:cond>
                                          </p:endCondLst>
                                        </p:cTn>
                                        <p:tgtEl>
                                          <p:sndTgt r:embed="rId1" name="click.wav"/>
                                        </p:tgtEl>
                                      </p:cMediaNode>
                                    </p:audio>
                                  </p:subTnLst>
                                </p:cTn>
                              </p:par>
                              <p:par>
                                <p:cTn id="24" presetID="10" presetClass="entr" presetSubtype="0" fill="hold" nodeType="withEffect">
                                  <p:stCondLst>
                                    <p:cond delay="0"/>
                                  </p:stCondLst>
                                  <p:childTnLst>
                                    <p:set>
                                      <p:cBhvr>
                                        <p:cTn id="25" dur="1" fill="hold">
                                          <p:stCondLst>
                                            <p:cond delay="0"/>
                                          </p:stCondLst>
                                        </p:cTn>
                                        <p:tgtEl>
                                          <p:spTgt spid="30756"/>
                                        </p:tgtEl>
                                        <p:attrNameLst>
                                          <p:attrName>style.visibility</p:attrName>
                                        </p:attrNameLst>
                                      </p:cBhvr>
                                      <p:to>
                                        <p:strVal val="visible"/>
                                      </p:to>
                                    </p:set>
                                    <p:anim calcmode="lin" valueType="num">
                                      <p:cBhvr>
                                        <p:cTn id="26" dur="300" fill="hold"/>
                                        <p:tgtEl>
                                          <p:spTgt spid="30756"/>
                                        </p:tgtEl>
                                        <p:attrNameLst>
                                          <p:attrName>ppt_w</p:attrName>
                                        </p:attrNameLst>
                                      </p:cBhvr>
                                      <p:tavLst>
                                        <p:tav tm="0">
                                          <p:val>
                                            <p:fltVal val="0"/>
                                          </p:val>
                                        </p:tav>
                                        <p:tav tm="100000">
                                          <p:val>
                                            <p:strVal val="#ppt_w"/>
                                          </p:val>
                                        </p:tav>
                                      </p:tavLst>
                                    </p:anim>
                                    <p:anim calcmode="lin" valueType="num">
                                      <p:cBhvr>
                                        <p:cTn id="27" dur="300" fill="hold"/>
                                        <p:tgtEl>
                                          <p:spTgt spid="30756"/>
                                        </p:tgtEl>
                                        <p:attrNameLst>
                                          <p:attrName>ppt_h</p:attrName>
                                        </p:attrNameLst>
                                      </p:cBhvr>
                                      <p:tavLst>
                                        <p:tav tm="0">
                                          <p:val>
                                            <p:fltVal val="0"/>
                                          </p:val>
                                        </p:tav>
                                        <p:tav tm="100000">
                                          <p:val>
                                            <p:strVal val="#ppt_h"/>
                                          </p:val>
                                        </p:tav>
                                      </p:tavLst>
                                    </p:anim>
                                    <p:animEffect transition="in" filter="fade">
                                      <p:cBhvr>
                                        <p:cTn id="28" dur="300"/>
                                        <p:tgtEl>
                                          <p:spTgt spid="30756"/>
                                        </p:tgtEl>
                                      </p:cBhvr>
                                    </p:animEffect>
                                  </p:childTnLst>
                                </p:cTn>
                              </p:par>
                              <p:par>
                                <p:cTn id="29" presetID="10" presetClass="exit" presetSubtype="0" fill="hold" nodeType="withEffect">
                                  <p:stCondLst>
                                    <p:cond delay="0"/>
                                  </p:stCondLst>
                                  <p:childTnLst>
                                    <p:anim calcmode="lin" valueType="num">
                                      <p:cBhvr>
                                        <p:cTn id="30" dur="300"/>
                                        <p:tgtEl>
                                          <p:spTgt spid="30743"/>
                                        </p:tgtEl>
                                        <p:attrNameLst>
                                          <p:attrName>ppt_w</p:attrName>
                                        </p:attrNameLst>
                                      </p:cBhvr>
                                      <p:tavLst>
                                        <p:tav tm="0">
                                          <p:val>
                                            <p:strVal val="ppt_w"/>
                                          </p:val>
                                        </p:tav>
                                        <p:tav tm="100000">
                                          <p:val>
                                            <p:fltVal val="0"/>
                                          </p:val>
                                        </p:tav>
                                      </p:tavLst>
                                    </p:anim>
                                    <p:anim calcmode="lin" valueType="num">
                                      <p:cBhvr>
                                        <p:cTn id="31" dur="300"/>
                                        <p:tgtEl>
                                          <p:spTgt spid="30743"/>
                                        </p:tgtEl>
                                        <p:attrNameLst>
                                          <p:attrName>ppt_h</p:attrName>
                                        </p:attrNameLst>
                                      </p:cBhvr>
                                      <p:tavLst>
                                        <p:tav tm="0">
                                          <p:val>
                                            <p:strVal val="ppt_h"/>
                                          </p:val>
                                        </p:tav>
                                        <p:tav tm="100000">
                                          <p:val>
                                            <p:fltVal val="0"/>
                                          </p:val>
                                        </p:tav>
                                      </p:tavLst>
                                    </p:anim>
                                    <p:animEffect transition="out" filter="fade">
                                      <p:cBhvr>
                                        <p:cTn id="32" dur="300"/>
                                        <p:tgtEl>
                                          <p:spTgt spid="30743"/>
                                        </p:tgtEl>
                                      </p:cBhvr>
                                    </p:animEffect>
                                    <p:set>
                                      <p:cBhvr>
                                        <p:cTn id="33" dur="1" fill="hold">
                                          <p:stCondLst>
                                            <p:cond delay="299"/>
                                          </p:stCondLst>
                                        </p:cTn>
                                        <p:tgtEl>
                                          <p:spTgt spid="30743"/>
                                        </p:tgtEl>
                                        <p:attrNameLst>
                                          <p:attrName>style.visibility</p:attrName>
                                        </p:attrNameLst>
                                      </p:cBhvr>
                                      <p:to>
                                        <p:strVal val="hidden"/>
                                      </p:to>
                                    </p:set>
                                  </p:childTnLst>
                                </p:cTn>
                              </p:par>
                            </p:childTnLst>
                          </p:cTn>
                        </p:par>
                        <p:par>
                          <p:cTn id="34" fill="hold">
                            <p:stCondLst>
                              <p:cond delay="2000"/>
                            </p:stCondLst>
                            <p:childTnLst>
                              <p:par>
                                <p:cTn id="35" presetID="2" presetClass="exit" presetSubtype="4" fill="hold" nodeType="afterEffect">
                                  <p:stCondLst>
                                    <p:cond delay="0"/>
                                  </p:stCondLst>
                                  <p:childTnLst>
                                    <p:anim calcmode="lin" valueType="num">
                                      <p:cBhvr additive="base">
                                        <p:cTn id="36" dur="1000"/>
                                        <p:tgtEl>
                                          <p:spTgt spid="30759"/>
                                        </p:tgtEl>
                                        <p:attrNameLst>
                                          <p:attrName>ppt_x</p:attrName>
                                        </p:attrNameLst>
                                      </p:cBhvr>
                                      <p:tavLst>
                                        <p:tav tm="0">
                                          <p:val>
                                            <p:strVal val="ppt_x"/>
                                          </p:val>
                                        </p:tav>
                                        <p:tav tm="100000">
                                          <p:val>
                                            <p:strVal val="ppt_x"/>
                                          </p:val>
                                        </p:tav>
                                      </p:tavLst>
                                    </p:anim>
                                    <p:anim calcmode="lin" valueType="num">
                                      <p:cBhvr additive="base">
                                        <p:cTn id="37" dur="1000"/>
                                        <p:tgtEl>
                                          <p:spTgt spid="30759"/>
                                        </p:tgtEl>
                                        <p:attrNameLst>
                                          <p:attrName>ppt_y</p:attrName>
                                        </p:attrNameLst>
                                      </p:cBhvr>
                                      <p:tavLst>
                                        <p:tav tm="0">
                                          <p:val>
                                            <p:strVal val="ppt_y"/>
                                          </p:val>
                                        </p:tav>
                                        <p:tav tm="100000">
                                          <p:val>
                                            <p:strVal val="1+ppt_h/2"/>
                                          </p:val>
                                        </p:tav>
                                      </p:tavLst>
                                    </p:anim>
                                    <p:set>
                                      <p:cBhvr>
                                        <p:cTn id="38" dur="1" fill="hold">
                                          <p:stCondLst>
                                            <p:cond delay="999"/>
                                          </p:stCondLst>
                                        </p:cTn>
                                        <p:tgtEl>
                                          <p:spTgt spid="30759"/>
                                        </p:tgtEl>
                                        <p:attrNameLst>
                                          <p:attrName>style.visibility</p:attrName>
                                        </p:attrNameLst>
                                      </p:cBhvr>
                                      <p:to>
                                        <p:strVal val="hidden"/>
                                      </p:to>
                                    </p:set>
                                  </p:childTnLst>
                                </p:cTn>
                              </p:par>
                            </p:childTnLst>
                          </p:cTn>
                        </p:par>
                        <p:par>
                          <p:cTn id="39" fill="hold">
                            <p:stCondLst>
                              <p:cond delay="3000"/>
                            </p:stCondLst>
                            <p:childTnLst>
                              <p:par>
                                <p:cTn id="40" presetID="12" presetClass="entr" presetSubtype="2" fill="hold" grpId="0" nodeType="afterEffect">
                                  <p:stCondLst>
                                    <p:cond delay="0"/>
                                  </p:stCondLst>
                                  <p:childTnLst>
                                    <p:set>
                                      <p:cBhvr>
                                        <p:cTn id="41" dur="1" fill="hold">
                                          <p:stCondLst>
                                            <p:cond delay="0"/>
                                          </p:stCondLst>
                                        </p:cTn>
                                        <p:tgtEl>
                                          <p:spTgt spid="30725"/>
                                        </p:tgtEl>
                                        <p:attrNameLst>
                                          <p:attrName>style.visibility</p:attrName>
                                        </p:attrNameLst>
                                      </p:cBhvr>
                                      <p:to>
                                        <p:strVal val="visible"/>
                                      </p:to>
                                    </p:set>
                                    <p:anim calcmode="lin" valueType="num">
                                      <p:cBhvr additive="base">
                                        <p:cTn id="42" dur="300"/>
                                        <p:tgtEl>
                                          <p:spTgt spid="30725"/>
                                        </p:tgtEl>
                                        <p:attrNameLst>
                                          <p:attrName>ppt_x</p:attrName>
                                        </p:attrNameLst>
                                      </p:cBhvr>
                                      <p:tavLst>
                                        <p:tav tm="0">
                                          <p:val>
                                            <p:strVal val="#ppt_x+#ppt_w*1.125000"/>
                                          </p:val>
                                        </p:tav>
                                        <p:tav tm="100000">
                                          <p:val>
                                            <p:strVal val="#ppt_x"/>
                                          </p:val>
                                        </p:tav>
                                      </p:tavLst>
                                    </p:anim>
                                    <p:animEffect transition="in" filter="wipe(left)">
                                      <p:cBhvr>
                                        <p:cTn id="43" dur="300"/>
                                        <p:tgtEl>
                                          <p:spTgt spid="30725"/>
                                        </p:tgtEl>
                                      </p:cBhvr>
                                    </p:animEffect>
                                  </p:childTnLst>
                                </p:cTn>
                              </p:par>
                            </p:childTnLst>
                          </p:cTn>
                        </p:par>
                        <p:par>
                          <p:cTn id="44" fill="hold">
                            <p:stCondLst>
                              <p:cond delay="3500"/>
                            </p:stCondLst>
                            <p:childTnLst>
                              <p:par>
                                <p:cTn id="45" presetID="22" presetClass="entr" presetSubtype="1" fill="hold" nodeType="afterEffect">
                                  <p:stCondLst>
                                    <p:cond delay="0"/>
                                  </p:stCondLst>
                                  <p:childTnLst>
                                    <p:set>
                                      <p:cBhvr>
                                        <p:cTn id="46" dur="1" fill="hold">
                                          <p:stCondLst>
                                            <p:cond delay="0"/>
                                          </p:stCondLst>
                                        </p:cTn>
                                        <p:tgtEl>
                                          <p:spTgt spid="30734"/>
                                        </p:tgtEl>
                                        <p:attrNameLst>
                                          <p:attrName>style.visibility</p:attrName>
                                        </p:attrNameLst>
                                      </p:cBhvr>
                                      <p:to>
                                        <p:strVal val="visible"/>
                                      </p:to>
                                    </p:set>
                                    <p:animEffect transition="in" filter="wipe(up)">
                                      <p:cBhvr>
                                        <p:cTn id="47" dur="500"/>
                                        <p:tgtEl>
                                          <p:spTgt spid="30734"/>
                                        </p:tgtEl>
                                      </p:cBhvr>
                                    </p:animEffect>
                                  </p:childTnLst>
                                </p:cTn>
                              </p:par>
                            </p:childTnLst>
                          </p:cTn>
                        </p:par>
                        <p:par>
                          <p:cTn id="48" fill="hold">
                            <p:stCondLst>
                              <p:cond delay="4000"/>
                            </p:stCondLst>
                            <p:childTnLst>
                              <p:par>
                                <p:cTn id="49" presetID="56" presetClass="entr" presetSubtype="0" fill="hold" grpId="0" nodeType="afterEffect">
                                  <p:stCondLst>
                                    <p:cond delay="0"/>
                                  </p:stCondLst>
                                  <p:iterate type="lt">
                                    <p:tmPct val="10000"/>
                                  </p:iterate>
                                  <p:childTnLst>
                                    <p:set>
                                      <p:cBhvr>
                                        <p:cTn id="50" dur="1" fill="hold">
                                          <p:stCondLst>
                                            <p:cond delay="0"/>
                                          </p:stCondLst>
                                        </p:cTn>
                                        <p:tgtEl>
                                          <p:spTgt spid="30755"/>
                                        </p:tgtEl>
                                        <p:attrNameLst>
                                          <p:attrName>style.visibility</p:attrName>
                                        </p:attrNameLst>
                                      </p:cBhvr>
                                      <p:to>
                                        <p:strVal val="visible"/>
                                      </p:to>
                                    </p:set>
                                    <p:anim by="(-#ppt_w*2)" calcmode="lin" valueType="num">
                                      <p:cBhvr rctx="PPT">
                                        <p:cTn id="51" dur="250" autoRev="1" fill="hold">
                                          <p:stCondLst>
                                            <p:cond delay="0"/>
                                          </p:stCondLst>
                                        </p:cTn>
                                        <p:tgtEl>
                                          <p:spTgt spid="30755"/>
                                        </p:tgtEl>
                                        <p:attrNameLst>
                                          <p:attrName>ppt_w</p:attrName>
                                        </p:attrNameLst>
                                      </p:cBhvr>
                                    </p:anim>
                                    <p:anim by="(#ppt_w*0.50)" calcmode="lin" valueType="num">
                                      <p:cBhvr>
                                        <p:cTn id="52" dur="250" decel="50000" autoRev="1" fill="hold">
                                          <p:stCondLst>
                                            <p:cond delay="0"/>
                                          </p:stCondLst>
                                        </p:cTn>
                                        <p:tgtEl>
                                          <p:spTgt spid="30755"/>
                                        </p:tgtEl>
                                        <p:attrNameLst>
                                          <p:attrName>ppt_x</p:attrName>
                                        </p:attrNameLst>
                                      </p:cBhvr>
                                    </p:anim>
                                    <p:anim from="(-#ppt_h/2)" to="(#ppt_y)" calcmode="lin" valueType="num">
                                      <p:cBhvr>
                                        <p:cTn id="53" dur="500" fill="hold">
                                          <p:stCondLst>
                                            <p:cond delay="0"/>
                                          </p:stCondLst>
                                        </p:cTn>
                                        <p:tgtEl>
                                          <p:spTgt spid="30755"/>
                                        </p:tgtEl>
                                        <p:attrNameLst>
                                          <p:attrName>ppt_y</p:attrName>
                                        </p:attrNameLst>
                                      </p:cBhvr>
                                    </p:anim>
                                    <p:animRot by="21600000">
                                      <p:cBhvr>
                                        <p:cTn id="54" dur="500" fill="hold">
                                          <p:stCondLst>
                                            <p:cond delay="0"/>
                                          </p:stCondLst>
                                        </p:cTn>
                                        <p:tgtEl>
                                          <p:spTgt spid="3075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25" grpId="0" animBg="1"/>
      <p:bldP spid="30738" grpId="0" autoUpdateAnimBg="0"/>
      <p:bldP spid="30755" grpId="0" autoUpdateAnimBg="0"/>
      <p:bldP spid="8" grpId="0" autoUpdateAnimBg="0"/>
      <p:bldP spid="9" grpId="0" autoUpdateAnimBg="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921775" y="1306961"/>
            <a:ext cx="10353211" cy="3362395"/>
          </a:xfrm>
          <a:prstGeom prst="rect">
            <a:avLst/>
          </a:prstGeom>
          <a:noFill/>
        </p:spPr>
        <p:txBody>
          <a:bodyPr wrap="square" rtlCol="0" anchor="t">
            <a:spAutoFit/>
          </a:bodyPr>
          <a:lstStyle/>
          <a:p>
            <a:pPr algn="ctr">
              <a:lnSpc>
                <a:spcPct val="130000"/>
              </a:lnSpc>
              <a:spcBef>
                <a:spcPts val="1000"/>
              </a:spcBef>
            </a:pPr>
            <a:r>
              <a:rPr lang="zh-CN" altLang="en-US" sz="3200" dirty="0">
                <a:solidFill>
                  <a:srgbClr val="0070C0"/>
                </a:solidFill>
                <a:latin typeface="方正大黑简体" panose="03000509000000000000" pitchFamily="65" charset="-122"/>
                <a:ea typeface="方正大黑简体" panose="03000509000000000000" pitchFamily="65" charset="-122"/>
                <a:cs typeface="+mn-ea"/>
              </a:rPr>
              <a:t>企业如何开展</a:t>
            </a:r>
            <a:r>
              <a:rPr lang="en-US" altLang="zh-CN" sz="3200" dirty="0">
                <a:solidFill>
                  <a:srgbClr val="0070C0"/>
                </a:solidFill>
                <a:latin typeface="方正大黑简体" panose="03000509000000000000" pitchFamily="65" charset="-122"/>
                <a:ea typeface="方正大黑简体" panose="03000509000000000000" pitchFamily="65" charset="-122"/>
                <a:cs typeface="+mn-ea"/>
              </a:rPr>
              <a:t>B2C</a:t>
            </a:r>
            <a:r>
              <a:rPr lang="zh-CN" altLang="en-US" sz="3200" dirty="0">
                <a:solidFill>
                  <a:srgbClr val="0070C0"/>
                </a:solidFill>
                <a:latin typeface="方正大黑简体" panose="03000509000000000000" pitchFamily="65" charset="-122"/>
                <a:ea typeface="方正大黑简体" panose="03000509000000000000" pitchFamily="65" charset="-122"/>
                <a:cs typeface="+mn-ea"/>
              </a:rPr>
              <a:t>电子商务</a:t>
            </a:r>
            <a:endParaRPr lang="en-US" altLang="zh-CN" sz="3200" dirty="0">
              <a:solidFill>
                <a:srgbClr val="0070C0"/>
              </a:solidFill>
              <a:latin typeface="方正大黑简体" panose="03000509000000000000" pitchFamily="65" charset="-122"/>
              <a:ea typeface="方正大黑简体" panose="03000509000000000000" pitchFamily="65" charset="-122"/>
              <a:cs typeface="+mn-ea"/>
            </a:endParaRPr>
          </a:p>
          <a:p>
            <a:pPr indent="612140" algn="just">
              <a:lnSpc>
                <a:spcPct val="150000"/>
              </a:lnSpc>
              <a:spcBef>
                <a:spcPts val="1000"/>
              </a:spcBef>
            </a:pPr>
            <a:r>
              <a:rPr lang="zh-CN" altLang="en-US" sz="2800" dirty="0">
                <a:solidFill>
                  <a:schemeClr val="accent2"/>
                </a:solidFill>
                <a:latin typeface="+mj-lt"/>
                <a:ea typeface="黑体" panose="02010609060101010101" pitchFamily="49" charset="-122"/>
                <a:cs typeface="+mn-ea"/>
              </a:rPr>
              <a:t>小李是一名刚刚毕业的大学生，他想通过</a:t>
            </a:r>
            <a:r>
              <a:rPr lang="en-US" altLang="zh-CN" sz="2800" dirty="0">
                <a:solidFill>
                  <a:schemeClr val="accent2"/>
                </a:solidFill>
                <a:latin typeface="+mj-lt"/>
                <a:ea typeface="黑体" panose="02010609060101010101" pitchFamily="49" charset="-122"/>
                <a:cs typeface="+mn-ea"/>
              </a:rPr>
              <a:t>B2C</a:t>
            </a:r>
            <a:r>
              <a:rPr lang="zh-CN" altLang="en-US" sz="2800" dirty="0">
                <a:solidFill>
                  <a:schemeClr val="accent2"/>
                </a:solidFill>
                <a:latin typeface="+mj-lt"/>
                <a:ea typeface="黑体" panose="02010609060101010101" pitchFamily="49" charset="-122"/>
                <a:cs typeface="+mn-ea"/>
              </a:rPr>
              <a:t>电子商务模式来创业，通过网上零售来赚钱。但是在开始创业之前，小李有必要考虑：哪种类型的</a:t>
            </a:r>
            <a:r>
              <a:rPr lang="en-US" altLang="zh-CN" sz="2800" dirty="0">
                <a:solidFill>
                  <a:schemeClr val="accent2"/>
                </a:solidFill>
                <a:latin typeface="+mj-lt"/>
                <a:ea typeface="黑体" panose="02010609060101010101" pitchFamily="49" charset="-122"/>
                <a:cs typeface="+mn-ea"/>
              </a:rPr>
              <a:t>B2C</a:t>
            </a:r>
            <a:r>
              <a:rPr lang="zh-CN" altLang="en-US" sz="2800" dirty="0">
                <a:solidFill>
                  <a:schemeClr val="accent2"/>
                </a:solidFill>
                <a:latin typeface="+mj-lt"/>
                <a:ea typeface="黑体" panose="02010609060101010101" pitchFamily="49" charset="-122"/>
                <a:cs typeface="+mn-ea"/>
              </a:rPr>
              <a:t>电子商务模式较合适？主要的赢利来源有哪些？如何才能经营和管理好</a:t>
            </a:r>
            <a:r>
              <a:rPr lang="en-US" altLang="zh-CN" sz="2800" dirty="0">
                <a:solidFill>
                  <a:schemeClr val="accent2"/>
                </a:solidFill>
                <a:latin typeface="+mj-lt"/>
                <a:ea typeface="黑体" panose="02010609060101010101" pitchFamily="49" charset="-122"/>
                <a:cs typeface="+mn-ea"/>
              </a:rPr>
              <a:t>B2C</a:t>
            </a:r>
            <a:r>
              <a:rPr lang="zh-CN" altLang="en-US" sz="2800" dirty="0">
                <a:solidFill>
                  <a:schemeClr val="accent2"/>
                </a:solidFill>
                <a:latin typeface="+mj-lt"/>
                <a:ea typeface="黑体" panose="02010609060101010101" pitchFamily="49" charset="-122"/>
                <a:cs typeface="+mn-ea"/>
              </a:rPr>
              <a:t>网店？</a:t>
            </a:r>
            <a:endParaRPr lang="zh-CN" altLang="en-US" sz="2800" dirty="0">
              <a:solidFill>
                <a:schemeClr val="accent2"/>
              </a:solidFill>
              <a:latin typeface="+mj-lt"/>
              <a:ea typeface="黑体" panose="02010609060101010101" pitchFamily="49" charset="-122"/>
              <a:cs typeface="+mn-ea"/>
            </a:endParaRPr>
          </a:p>
        </p:txBody>
      </p:sp>
    </p:spTree>
  </p:cSld>
  <p:clrMapOvr>
    <a:masterClrMapping/>
  </p:clrMapOvr>
  <p:transition spd="slow">
    <p:push dir="u"/>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759662" y="1628800"/>
            <a:ext cx="10677437" cy="2497350"/>
          </a:xfrm>
          <a:prstGeom prst="rect">
            <a:avLst/>
          </a:prstGeom>
        </p:spPr>
        <p:txBody>
          <a:bodyPr wrap="square">
            <a:spAutoFit/>
          </a:bodyPr>
          <a:lstStyle/>
          <a:p>
            <a:pPr algn="just">
              <a:spcBef>
                <a:spcPts val="0"/>
              </a:spcBef>
            </a:pPr>
            <a:r>
              <a:rPr lang="zh-CN" altLang="en-US" sz="3600" dirty="0">
                <a:solidFill>
                  <a:schemeClr val="accent2"/>
                </a:solidFill>
                <a:latin typeface="方正大黑简体" panose="03000509000000000000" pitchFamily="65" charset="-122"/>
                <a:ea typeface="方正大黑简体" panose="03000509000000000000" pitchFamily="65" charset="-122"/>
              </a:rPr>
              <a:t>一、</a:t>
            </a:r>
            <a:r>
              <a:rPr lang="en-US" altLang="zh-CN" sz="3600" dirty="0">
                <a:solidFill>
                  <a:schemeClr val="accent2"/>
                </a:solidFill>
                <a:latin typeface="方正大黑简体" panose="03000509000000000000" pitchFamily="65" charset="-122"/>
                <a:ea typeface="方正大黑简体" panose="03000509000000000000" pitchFamily="65" charset="-122"/>
              </a:rPr>
              <a:t>B2B</a:t>
            </a:r>
            <a:r>
              <a:rPr lang="zh-CN" altLang="en-US" sz="3600" dirty="0">
                <a:solidFill>
                  <a:schemeClr val="accent2"/>
                </a:solidFill>
                <a:latin typeface="方正大黑简体" panose="03000509000000000000" pitchFamily="65" charset="-122"/>
                <a:ea typeface="方正大黑简体" panose="03000509000000000000" pitchFamily="65" charset="-122"/>
              </a:rPr>
              <a:t>电子商务概述</a:t>
            </a:r>
            <a:endParaRPr lang="en-US" altLang="zh-CN" sz="3600" dirty="0">
              <a:solidFill>
                <a:schemeClr val="accent2"/>
              </a:solidFill>
              <a:latin typeface="方正大黑简体" panose="03000509000000000000" pitchFamily="65" charset="-122"/>
              <a:ea typeface="方正大黑简体" panose="03000509000000000000" pitchFamily="65" charset="-122"/>
            </a:endParaRPr>
          </a:p>
          <a:p>
            <a:pPr indent="612140" algn="just">
              <a:lnSpc>
                <a:spcPct val="150000"/>
              </a:lnSpc>
              <a:spcBef>
                <a:spcPts val="1000"/>
              </a:spcBef>
            </a:pPr>
            <a:r>
              <a:rPr lang="en-US" altLang="zh-CN" sz="2600" dirty="0">
                <a:solidFill>
                  <a:schemeClr val="accent2"/>
                </a:solidFill>
                <a:latin typeface="+mj-lt"/>
                <a:ea typeface="黑体" panose="02010609060101010101" pitchFamily="49" charset="-122"/>
              </a:rPr>
              <a:t>B2B</a:t>
            </a:r>
            <a:r>
              <a:rPr lang="zh-CN" altLang="en-US" sz="2600" dirty="0">
                <a:solidFill>
                  <a:schemeClr val="accent2"/>
                </a:solidFill>
                <a:latin typeface="+mj-lt"/>
                <a:ea typeface="黑体" panose="02010609060101010101" pitchFamily="49" charset="-122"/>
              </a:rPr>
              <a:t>电子商务也称企业对企业的电子商务或商家对商家的电子商务，是指企业与企业之间通过互联网或私有网络等现代信息技术手段，以电子化方式开展的商务活动。</a:t>
            </a:r>
            <a:endParaRPr lang="zh-CN" altLang="en-US" sz="2600" dirty="0">
              <a:solidFill>
                <a:schemeClr val="accent2"/>
              </a:solidFill>
              <a:latin typeface="+mj-lt"/>
              <a:ea typeface="黑体" panose="02010609060101010101" pitchFamily="49" charset="-122"/>
            </a:endParaRPr>
          </a:p>
        </p:txBody>
      </p:sp>
    </p:spTree>
  </p:cSld>
  <p:clrMapOvr>
    <a:masterClrMapping/>
  </p:clrMapOvr>
  <p:transition spd="slow">
    <p:push dir="u"/>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1201837" y="1254917"/>
            <a:ext cx="3960440" cy="492443"/>
          </a:xfrm>
          <a:prstGeom prst="rect">
            <a:avLst/>
          </a:prstGeom>
          <a:noFill/>
        </p:spPr>
        <p:txBody>
          <a:bodyPr wrap="square" rtlCol="0" anchor="t">
            <a:spAutoFit/>
          </a:bodyPr>
          <a:lstStyle/>
          <a:p>
            <a:pPr algn="just"/>
            <a:r>
              <a:rPr lang="en-US" altLang="zh-CN" sz="2600" b="1" dirty="0">
                <a:solidFill>
                  <a:schemeClr val="accent2"/>
                </a:solidFill>
                <a:latin typeface="+mj-lt"/>
                <a:ea typeface="黑体" panose="02010609060101010101" pitchFamily="49" charset="-122"/>
                <a:cs typeface="Times New Roman" panose="02020603050405020304" charset="0"/>
              </a:rPr>
              <a:t>1</a:t>
            </a:r>
            <a:r>
              <a:rPr lang="zh-CN" altLang="en-US" sz="2600" b="1" dirty="0">
                <a:solidFill>
                  <a:schemeClr val="accent2"/>
                </a:solidFill>
                <a:latin typeface="+mj-lt"/>
                <a:ea typeface="黑体" panose="02010609060101010101" pitchFamily="49" charset="-122"/>
                <a:cs typeface="Times New Roman" panose="02020603050405020304" charset="0"/>
              </a:rPr>
              <a:t>．</a:t>
            </a:r>
            <a:r>
              <a:rPr lang="en-US" altLang="zh-CN" sz="2600" b="1" dirty="0">
                <a:solidFill>
                  <a:schemeClr val="accent2"/>
                </a:solidFill>
                <a:latin typeface="+mj-lt"/>
                <a:ea typeface="黑体" panose="02010609060101010101" pitchFamily="49" charset="-122"/>
                <a:cs typeface="Times New Roman" panose="02020603050405020304" charset="0"/>
              </a:rPr>
              <a:t>B2B</a:t>
            </a:r>
            <a:r>
              <a:rPr lang="zh-CN" altLang="en-US" sz="2600" b="1" dirty="0">
                <a:solidFill>
                  <a:schemeClr val="accent2"/>
                </a:solidFill>
                <a:latin typeface="+mj-lt"/>
                <a:ea typeface="黑体" panose="02010609060101010101" pitchFamily="49" charset="-122"/>
                <a:cs typeface="Times New Roman" panose="02020603050405020304" charset="0"/>
              </a:rPr>
              <a:t>电子商务的特点</a:t>
            </a:r>
            <a:endParaRPr lang="en-US" altLang="zh-CN" sz="2600" b="1" dirty="0">
              <a:solidFill>
                <a:schemeClr val="accent2"/>
              </a:solidFill>
              <a:latin typeface="+mj-lt"/>
              <a:ea typeface="黑体" panose="02010609060101010101" pitchFamily="49" charset="-122"/>
              <a:cs typeface="Times New Roman" panose="02020603050405020304" charset="0"/>
            </a:endParaRPr>
          </a:p>
        </p:txBody>
      </p:sp>
      <p:sp>
        <p:nvSpPr>
          <p:cNvPr id="4" name="TextBox 35"/>
          <p:cNvSpPr txBox="1"/>
          <p:nvPr/>
        </p:nvSpPr>
        <p:spPr>
          <a:xfrm>
            <a:off x="2782693" y="2692067"/>
            <a:ext cx="2912303" cy="465705"/>
          </a:xfrm>
          <a:prstGeom prst="rect">
            <a:avLst/>
          </a:prstGeom>
          <a:noFill/>
        </p:spPr>
        <p:txBody>
          <a:bodyPr wrap="square" lIns="0" tIns="0" rIns="0" bIns="0" rtlCol="0" anchor="t" anchorCtr="0">
            <a:spAutoFit/>
          </a:bodyPr>
          <a:lstStyle/>
          <a:p>
            <a:pPr algn="just">
              <a:lnSpc>
                <a:spcPct val="120000"/>
              </a:lnSpc>
              <a:buClrTx/>
              <a:buSzTx/>
              <a:buFontTx/>
            </a:pPr>
            <a:r>
              <a:rPr lang="zh-CN" altLang="en-US" sz="2800" dirty="0">
                <a:solidFill>
                  <a:schemeClr val="accent2"/>
                </a:solidFill>
                <a:latin typeface="+mj-lt"/>
                <a:ea typeface="黑体" panose="02010609060101010101" pitchFamily="49" charset="-122"/>
                <a:cs typeface="Times New Roman" panose="02020603050405020304" charset="0"/>
                <a:sym typeface="+mn-ea"/>
              </a:rPr>
              <a:t>交易金额较大</a:t>
            </a:r>
            <a:endParaRPr lang="zh-CN" altLang="en-US" sz="2800" dirty="0">
              <a:solidFill>
                <a:schemeClr val="accent2"/>
              </a:solidFill>
              <a:latin typeface="+mj-lt"/>
              <a:ea typeface="黑体" panose="02010609060101010101" pitchFamily="49" charset="-122"/>
              <a:cs typeface="+mn-ea"/>
              <a:sym typeface="Arial" panose="020B0604020202020204" pitchFamily="34" charset="0"/>
            </a:endParaRPr>
          </a:p>
        </p:txBody>
      </p:sp>
      <p:sp>
        <p:nvSpPr>
          <p:cNvPr id="5" name="TextBox 36"/>
          <p:cNvSpPr txBox="1"/>
          <p:nvPr/>
        </p:nvSpPr>
        <p:spPr>
          <a:xfrm>
            <a:off x="2782693" y="4408981"/>
            <a:ext cx="2379584" cy="465705"/>
          </a:xfrm>
          <a:prstGeom prst="rect">
            <a:avLst/>
          </a:prstGeom>
          <a:noFill/>
        </p:spPr>
        <p:txBody>
          <a:bodyPr wrap="square" lIns="0" tIns="0" rIns="0" bIns="0" rtlCol="0" anchor="t" anchorCtr="0">
            <a:spAutoFit/>
          </a:bodyPr>
          <a:lstStyle/>
          <a:p>
            <a:pPr algn="just">
              <a:lnSpc>
                <a:spcPct val="120000"/>
              </a:lnSpc>
              <a:buClrTx/>
              <a:buSzTx/>
              <a:buFontTx/>
            </a:pPr>
            <a:r>
              <a:rPr lang="zh-CN" altLang="en-US" sz="2800" dirty="0">
                <a:solidFill>
                  <a:schemeClr val="accent2"/>
                </a:solidFill>
                <a:latin typeface="+mj-lt"/>
                <a:ea typeface="黑体" panose="02010609060101010101" pitchFamily="49" charset="-122"/>
                <a:cs typeface="Times New Roman" panose="02020603050405020304" charset="0"/>
                <a:sym typeface="+mn-ea"/>
              </a:rPr>
              <a:t>交易过程复杂</a:t>
            </a:r>
            <a:endParaRPr lang="zh-CN" altLang="en-US" sz="2800" dirty="0">
              <a:solidFill>
                <a:schemeClr val="accent2"/>
              </a:solidFill>
              <a:latin typeface="+mj-lt"/>
              <a:ea typeface="黑体" panose="02010609060101010101" pitchFamily="49" charset="-122"/>
              <a:cs typeface="+mn-ea"/>
              <a:sym typeface="Arial" panose="020B0604020202020204" pitchFamily="34" charset="0"/>
            </a:endParaRPr>
          </a:p>
        </p:txBody>
      </p:sp>
      <p:sp>
        <p:nvSpPr>
          <p:cNvPr id="6" name="TextBox 35"/>
          <p:cNvSpPr txBox="1"/>
          <p:nvPr/>
        </p:nvSpPr>
        <p:spPr>
          <a:xfrm>
            <a:off x="8117926" y="2692067"/>
            <a:ext cx="2592287" cy="465705"/>
          </a:xfrm>
          <a:prstGeom prst="rect">
            <a:avLst/>
          </a:prstGeom>
          <a:noFill/>
        </p:spPr>
        <p:txBody>
          <a:bodyPr wrap="square" lIns="0" tIns="0" rIns="0" bIns="0" rtlCol="0" anchor="t" anchorCtr="0">
            <a:spAutoFit/>
          </a:bodyPr>
          <a:lstStyle/>
          <a:p>
            <a:pPr algn="just">
              <a:lnSpc>
                <a:spcPct val="120000"/>
              </a:lnSpc>
              <a:buClrTx/>
              <a:buSzTx/>
              <a:buFontTx/>
            </a:pPr>
            <a:r>
              <a:rPr lang="zh-CN" altLang="en-US" sz="2800" dirty="0">
                <a:solidFill>
                  <a:schemeClr val="accent2"/>
                </a:solidFill>
                <a:latin typeface="+mj-lt"/>
                <a:ea typeface="黑体" panose="02010609060101010101" pitchFamily="49" charset="-122"/>
                <a:cs typeface="Times New Roman" panose="02020603050405020304" charset="0"/>
                <a:sym typeface="+mn-ea"/>
              </a:rPr>
              <a:t>交易操作规范</a:t>
            </a:r>
            <a:endParaRPr lang="zh-CN" altLang="en-US" sz="2800" dirty="0">
              <a:solidFill>
                <a:schemeClr val="accent2"/>
              </a:solidFill>
              <a:latin typeface="+mj-lt"/>
              <a:ea typeface="黑体" panose="02010609060101010101" pitchFamily="49" charset="-122"/>
              <a:cs typeface="Times New Roman" panose="02020603050405020304" charset="0"/>
              <a:sym typeface="Arial" panose="020B0604020202020204" pitchFamily="34" charset="0"/>
            </a:endParaRPr>
          </a:p>
        </p:txBody>
      </p:sp>
      <p:sp>
        <p:nvSpPr>
          <p:cNvPr id="7" name="TextBox 36"/>
          <p:cNvSpPr txBox="1"/>
          <p:nvPr/>
        </p:nvSpPr>
        <p:spPr>
          <a:xfrm>
            <a:off x="8117926" y="4408981"/>
            <a:ext cx="2300935" cy="465705"/>
          </a:xfrm>
          <a:prstGeom prst="rect">
            <a:avLst/>
          </a:prstGeom>
          <a:noFill/>
        </p:spPr>
        <p:txBody>
          <a:bodyPr wrap="square" lIns="0" tIns="0" rIns="0" bIns="0" rtlCol="0" anchor="t" anchorCtr="0">
            <a:spAutoFit/>
          </a:bodyPr>
          <a:lstStyle/>
          <a:p>
            <a:pPr algn="just">
              <a:lnSpc>
                <a:spcPct val="120000"/>
              </a:lnSpc>
              <a:buClrTx/>
              <a:buSzTx/>
              <a:buFontTx/>
            </a:pPr>
            <a:r>
              <a:rPr lang="zh-CN" altLang="en-US" sz="2800" dirty="0">
                <a:solidFill>
                  <a:schemeClr val="accent2"/>
                </a:solidFill>
                <a:latin typeface="+mj-lt"/>
                <a:ea typeface="黑体" panose="02010609060101010101" pitchFamily="49" charset="-122"/>
                <a:cs typeface="Times New Roman" panose="02020603050405020304" charset="0"/>
                <a:sym typeface="+mn-ea"/>
              </a:rPr>
              <a:t>交易对象广泛</a:t>
            </a:r>
            <a:endParaRPr lang="zh-CN" altLang="en-US" sz="2800" dirty="0">
              <a:solidFill>
                <a:schemeClr val="accent2"/>
              </a:solidFill>
              <a:latin typeface="+mj-lt"/>
              <a:ea typeface="黑体" panose="02010609060101010101" pitchFamily="49" charset="-122"/>
              <a:cs typeface="+mn-ea"/>
              <a:sym typeface="Arial" panose="020B0604020202020204" pitchFamily="34" charset="0"/>
            </a:endParaRPr>
          </a:p>
        </p:txBody>
      </p:sp>
      <p:cxnSp>
        <p:nvCxnSpPr>
          <p:cNvPr id="8" name="直接连接符 6"/>
          <p:cNvCxnSpPr>
            <a:cxnSpLocks noChangeShapeType="1"/>
          </p:cNvCxnSpPr>
          <p:nvPr/>
        </p:nvCxnSpPr>
        <p:spPr bwMode="auto">
          <a:xfrm>
            <a:off x="2466232" y="2458988"/>
            <a:ext cx="0" cy="931863"/>
          </a:xfrm>
          <a:prstGeom prst="line">
            <a:avLst/>
          </a:prstGeom>
          <a:noFill/>
          <a:ln w="9525">
            <a:solidFill>
              <a:schemeClr val="accent1"/>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9" name="组合 8"/>
          <p:cNvGrpSpPr/>
          <p:nvPr/>
        </p:nvGrpSpPr>
        <p:grpSpPr>
          <a:xfrm>
            <a:off x="1291611" y="2420888"/>
            <a:ext cx="1004887" cy="1008063"/>
            <a:chOff x="1182676" y="1508125"/>
            <a:chExt cx="1004887" cy="1008063"/>
          </a:xfrm>
        </p:grpSpPr>
        <p:sp>
          <p:nvSpPr>
            <p:cNvPr id="10" name="Freeform 5"/>
            <p:cNvSpPr>
              <a:spLocks noChangeAspect="1"/>
            </p:cNvSpPr>
            <p:nvPr/>
          </p:nvSpPr>
          <p:spPr bwMode="auto">
            <a:xfrm>
              <a:off x="1182676" y="1508125"/>
              <a:ext cx="1004887" cy="1008063"/>
            </a:xfrm>
            <a:custGeom>
              <a:avLst/>
              <a:gdLst>
                <a:gd name="T0" fmla="*/ 153789205 w 1114"/>
                <a:gd name="T1" fmla="*/ 725351912 h 1116"/>
                <a:gd name="T2" fmla="*/ 185523429 w 1114"/>
                <a:gd name="T3" fmla="*/ 135442658 h 1116"/>
                <a:gd name="T4" fmla="*/ 626548849 w 1114"/>
                <a:gd name="T5" fmla="*/ 62009424 h 1116"/>
                <a:gd name="T6" fmla="*/ 866589652 w 1114"/>
                <a:gd name="T7" fmla="*/ 74248898 h 1116"/>
                <a:gd name="T8" fmla="*/ 863335045 w 1114"/>
                <a:gd name="T9" fmla="*/ 328815517 h 1116"/>
                <a:gd name="T10" fmla="*/ 742093715 w 1114"/>
                <a:gd name="T11" fmla="*/ 756357076 h 1116"/>
                <a:gd name="T12" fmla="*/ 153789205 w 1114"/>
                <a:gd name="T13" fmla="*/ 725351912 h 111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114" h="1116">
                  <a:moveTo>
                    <a:pt x="189" y="889"/>
                  </a:moveTo>
                  <a:cubicBezTo>
                    <a:pt x="0" y="679"/>
                    <a:pt x="17" y="355"/>
                    <a:pt x="228" y="166"/>
                  </a:cubicBezTo>
                  <a:cubicBezTo>
                    <a:pt x="380" y="29"/>
                    <a:pt x="593" y="0"/>
                    <a:pt x="770" y="76"/>
                  </a:cubicBezTo>
                  <a:cubicBezTo>
                    <a:pt x="837" y="104"/>
                    <a:pt x="998" y="91"/>
                    <a:pt x="1065" y="91"/>
                  </a:cubicBezTo>
                  <a:cubicBezTo>
                    <a:pt x="1056" y="194"/>
                    <a:pt x="1040" y="332"/>
                    <a:pt x="1061" y="403"/>
                  </a:cubicBezTo>
                  <a:cubicBezTo>
                    <a:pt x="1114" y="586"/>
                    <a:pt x="1063" y="791"/>
                    <a:pt x="912" y="927"/>
                  </a:cubicBezTo>
                  <a:cubicBezTo>
                    <a:pt x="702" y="1116"/>
                    <a:pt x="378" y="1099"/>
                    <a:pt x="189" y="889"/>
                  </a:cubicBezTo>
                  <a:close/>
                </a:path>
              </a:pathLst>
            </a:custGeom>
            <a:solidFill>
              <a:schemeClr val="tx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latin typeface="黑体" panose="02010609060101010101" pitchFamily="49" charset="-122"/>
                <a:ea typeface="黑体" panose="02010609060101010101" pitchFamily="49" charset="-122"/>
              </a:endParaRPr>
            </a:p>
          </p:txBody>
        </p:sp>
        <p:sp>
          <p:nvSpPr>
            <p:cNvPr id="11" name="TextBox 7"/>
            <p:cNvSpPr txBox="1">
              <a:spLocks noChangeArrowheads="1"/>
            </p:cNvSpPr>
            <p:nvPr/>
          </p:nvSpPr>
          <p:spPr bwMode="auto">
            <a:xfrm>
              <a:off x="1258082" y="1750546"/>
              <a:ext cx="85407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000">
                  <a:solidFill>
                    <a:schemeClr val="accent2"/>
                  </a:solidFill>
                  <a:latin typeface="Arial" panose="020B0604020202020204" pitchFamily="34" charset="0"/>
                  <a:ea typeface="微软雅黑" panose="020B0503020204020204" pitchFamily="34" charset="-122"/>
                </a:defRPr>
              </a:lvl1pPr>
              <a:lvl2pPr marL="742950" indent="-285750">
                <a:spcBef>
                  <a:spcPct val="20000"/>
                </a:spcBef>
                <a:buChar char="–"/>
                <a:defRPr sz="2000">
                  <a:solidFill>
                    <a:schemeClr val="accent2"/>
                  </a:solidFill>
                  <a:latin typeface="Arial" panose="020B0604020202020204" pitchFamily="34" charset="0"/>
                  <a:ea typeface="仿宋_GB2312" panose="02010609030101010101" pitchFamily="1"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lgn="ctr" eaLnBrk="1" hangingPunct="1">
                <a:spcBef>
                  <a:spcPct val="0"/>
                </a:spcBef>
                <a:buFontTx/>
                <a:buNone/>
              </a:pPr>
              <a:r>
                <a:rPr lang="en-US" altLang="zh-CN" sz="2800" b="1" dirty="0">
                  <a:solidFill>
                    <a:srgbClr val="F8F8F8"/>
                  </a:solidFill>
                  <a:latin typeface="+mj-lt"/>
                  <a:ea typeface="黑体" panose="02010609060101010101" pitchFamily="49" charset="-122"/>
                </a:rPr>
                <a:t>1</a:t>
              </a:r>
              <a:endParaRPr lang="zh-CN" altLang="en-US" sz="2800" b="1" dirty="0">
                <a:solidFill>
                  <a:srgbClr val="F8F8F8"/>
                </a:solidFill>
                <a:latin typeface="+mj-lt"/>
                <a:ea typeface="黑体" panose="02010609060101010101" pitchFamily="49" charset="-122"/>
              </a:endParaRPr>
            </a:p>
          </p:txBody>
        </p:sp>
      </p:grpSp>
      <p:cxnSp>
        <p:nvCxnSpPr>
          <p:cNvPr id="12" name="直接连接符 9"/>
          <p:cNvCxnSpPr>
            <a:cxnSpLocks noChangeShapeType="1"/>
          </p:cNvCxnSpPr>
          <p:nvPr/>
        </p:nvCxnSpPr>
        <p:spPr bwMode="auto">
          <a:xfrm>
            <a:off x="7712549" y="2452638"/>
            <a:ext cx="0" cy="944563"/>
          </a:xfrm>
          <a:prstGeom prst="line">
            <a:avLst/>
          </a:prstGeom>
          <a:noFill/>
          <a:ln w="9525">
            <a:solidFill>
              <a:schemeClr val="accent1"/>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13" name="组合 12"/>
          <p:cNvGrpSpPr/>
          <p:nvPr/>
        </p:nvGrpSpPr>
        <p:grpSpPr>
          <a:xfrm>
            <a:off x="6548195" y="2420888"/>
            <a:ext cx="1004887" cy="1008063"/>
            <a:chOff x="1182676" y="2708969"/>
            <a:chExt cx="1004887" cy="1008063"/>
          </a:xfrm>
        </p:grpSpPr>
        <p:sp>
          <p:nvSpPr>
            <p:cNvPr id="14" name="Freeform 5"/>
            <p:cNvSpPr>
              <a:spLocks noChangeAspect="1"/>
            </p:cNvSpPr>
            <p:nvPr/>
          </p:nvSpPr>
          <p:spPr bwMode="auto">
            <a:xfrm>
              <a:off x="1182676" y="2708969"/>
              <a:ext cx="1004887" cy="1008063"/>
            </a:xfrm>
            <a:custGeom>
              <a:avLst/>
              <a:gdLst>
                <a:gd name="T0" fmla="*/ 153789205 w 1114"/>
                <a:gd name="T1" fmla="*/ 725351912 h 1116"/>
                <a:gd name="T2" fmla="*/ 185523429 w 1114"/>
                <a:gd name="T3" fmla="*/ 135442658 h 1116"/>
                <a:gd name="T4" fmla="*/ 626548849 w 1114"/>
                <a:gd name="T5" fmla="*/ 62009424 h 1116"/>
                <a:gd name="T6" fmla="*/ 866589652 w 1114"/>
                <a:gd name="T7" fmla="*/ 74248898 h 1116"/>
                <a:gd name="T8" fmla="*/ 863335045 w 1114"/>
                <a:gd name="T9" fmla="*/ 328815517 h 1116"/>
                <a:gd name="T10" fmla="*/ 742093715 w 1114"/>
                <a:gd name="T11" fmla="*/ 756357076 h 1116"/>
                <a:gd name="T12" fmla="*/ 153789205 w 1114"/>
                <a:gd name="T13" fmla="*/ 725351912 h 111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114" h="1116">
                  <a:moveTo>
                    <a:pt x="189" y="889"/>
                  </a:moveTo>
                  <a:cubicBezTo>
                    <a:pt x="0" y="679"/>
                    <a:pt x="17" y="355"/>
                    <a:pt x="228" y="166"/>
                  </a:cubicBezTo>
                  <a:cubicBezTo>
                    <a:pt x="380" y="29"/>
                    <a:pt x="593" y="0"/>
                    <a:pt x="770" y="76"/>
                  </a:cubicBezTo>
                  <a:cubicBezTo>
                    <a:pt x="837" y="104"/>
                    <a:pt x="998" y="91"/>
                    <a:pt x="1065" y="91"/>
                  </a:cubicBezTo>
                  <a:cubicBezTo>
                    <a:pt x="1056" y="194"/>
                    <a:pt x="1040" y="332"/>
                    <a:pt x="1061" y="403"/>
                  </a:cubicBezTo>
                  <a:cubicBezTo>
                    <a:pt x="1114" y="586"/>
                    <a:pt x="1063" y="791"/>
                    <a:pt x="912" y="927"/>
                  </a:cubicBezTo>
                  <a:cubicBezTo>
                    <a:pt x="702" y="1116"/>
                    <a:pt x="378" y="1099"/>
                    <a:pt x="189" y="889"/>
                  </a:cubicBezTo>
                  <a:close/>
                </a:path>
              </a:pathLst>
            </a:custGeom>
            <a:solidFill>
              <a:schemeClr val="tx2"/>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latin typeface="黑体" panose="02010609060101010101" pitchFamily="49" charset="-122"/>
                <a:ea typeface="黑体" panose="02010609060101010101" pitchFamily="49" charset="-122"/>
              </a:endParaRPr>
            </a:p>
          </p:txBody>
        </p:sp>
        <p:sp>
          <p:nvSpPr>
            <p:cNvPr id="15" name="TextBox 10"/>
            <p:cNvSpPr txBox="1">
              <a:spLocks noChangeArrowheads="1"/>
            </p:cNvSpPr>
            <p:nvPr/>
          </p:nvSpPr>
          <p:spPr bwMode="auto">
            <a:xfrm>
              <a:off x="1258082" y="2951390"/>
              <a:ext cx="85407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000">
                  <a:solidFill>
                    <a:schemeClr val="accent2"/>
                  </a:solidFill>
                  <a:latin typeface="Arial" panose="020B0604020202020204" pitchFamily="34" charset="0"/>
                  <a:ea typeface="微软雅黑" panose="020B0503020204020204" pitchFamily="34" charset="-122"/>
                </a:defRPr>
              </a:lvl1pPr>
              <a:lvl2pPr marL="742950" indent="-285750">
                <a:spcBef>
                  <a:spcPct val="20000"/>
                </a:spcBef>
                <a:buChar char="–"/>
                <a:defRPr sz="2000">
                  <a:solidFill>
                    <a:schemeClr val="accent2"/>
                  </a:solidFill>
                  <a:latin typeface="Arial" panose="020B0604020202020204" pitchFamily="34" charset="0"/>
                  <a:ea typeface="仿宋_GB2312" panose="02010609030101010101" pitchFamily="1"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lgn="ctr" eaLnBrk="1" hangingPunct="1">
                <a:spcBef>
                  <a:spcPct val="0"/>
                </a:spcBef>
                <a:buFontTx/>
                <a:buNone/>
              </a:pPr>
              <a:r>
                <a:rPr lang="en-US" altLang="zh-CN" sz="2800" b="1" dirty="0">
                  <a:solidFill>
                    <a:srgbClr val="F8F8F8"/>
                  </a:solidFill>
                  <a:latin typeface="+mj-lt"/>
                  <a:ea typeface="黑体" panose="02010609060101010101" pitchFamily="49" charset="-122"/>
                </a:rPr>
                <a:t>2</a:t>
              </a:r>
              <a:endParaRPr lang="zh-CN" altLang="en-US" sz="2800" b="1" dirty="0">
                <a:solidFill>
                  <a:srgbClr val="F8F8F8"/>
                </a:solidFill>
                <a:latin typeface="+mj-lt"/>
                <a:ea typeface="黑体" panose="02010609060101010101" pitchFamily="49" charset="-122"/>
              </a:endParaRPr>
            </a:p>
          </p:txBody>
        </p:sp>
      </p:grpSp>
      <p:cxnSp>
        <p:nvCxnSpPr>
          <p:cNvPr id="16" name="直接连接符 12"/>
          <p:cNvCxnSpPr>
            <a:cxnSpLocks noChangeShapeType="1"/>
          </p:cNvCxnSpPr>
          <p:nvPr/>
        </p:nvCxnSpPr>
        <p:spPr bwMode="auto">
          <a:xfrm>
            <a:off x="2466232" y="4057633"/>
            <a:ext cx="0" cy="1168400"/>
          </a:xfrm>
          <a:prstGeom prst="line">
            <a:avLst/>
          </a:prstGeom>
          <a:noFill/>
          <a:ln w="9525">
            <a:solidFill>
              <a:schemeClr val="accent1"/>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17" name="组合 16"/>
          <p:cNvGrpSpPr/>
          <p:nvPr/>
        </p:nvGrpSpPr>
        <p:grpSpPr>
          <a:xfrm>
            <a:off x="1291611" y="4137802"/>
            <a:ext cx="1004887" cy="1008062"/>
            <a:chOff x="1182676" y="4157241"/>
            <a:chExt cx="1004887" cy="1008062"/>
          </a:xfrm>
        </p:grpSpPr>
        <p:sp>
          <p:nvSpPr>
            <p:cNvPr id="18" name="Freeform 5"/>
            <p:cNvSpPr>
              <a:spLocks noChangeAspect="1"/>
            </p:cNvSpPr>
            <p:nvPr/>
          </p:nvSpPr>
          <p:spPr bwMode="auto">
            <a:xfrm>
              <a:off x="1182676" y="4157241"/>
              <a:ext cx="1004887" cy="1008062"/>
            </a:xfrm>
            <a:custGeom>
              <a:avLst/>
              <a:gdLst>
                <a:gd name="T0" fmla="*/ 153789205 w 1114"/>
                <a:gd name="T1" fmla="*/ 725350289 h 1116"/>
                <a:gd name="T2" fmla="*/ 185523429 w 1114"/>
                <a:gd name="T3" fmla="*/ 135442524 h 1116"/>
                <a:gd name="T4" fmla="*/ 626548849 w 1114"/>
                <a:gd name="T5" fmla="*/ 62009362 h 1116"/>
                <a:gd name="T6" fmla="*/ 866589652 w 1114"/>
                <a:gd name="T7" fmla="*/ 74248825 h 1116"/>
                <a:gd name="T8" fmla="*/ 863335045 w 1114"/>
                <a:gd name="T9" fmla="*/ 328814288 h 1116"/>
                <a:gd name="T10" fmla="*/ 742093715 w 1114"/>
                <a:gd name="T11" fmla="*/ 756355422 h 1116"/>
                <a:gd name="T12" fmla="*/ 153789205 w 1114"/>
                <a:gd name="T13" fmla="*/ 725350289 h 111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114" h="1116">
                  <a:moveTo>
                    <a:pt x="189" y="889"/>
                  </a:moveTo>
                  <a:cubicBezTo>
                    <a:pt x="0" y="679"/>
                    <a:pt x="17" y="355"/>
                    <a:pt x="228" y="166"/>
                  </a:cubicBezTo>
                  <a:cubicBezTo>
                    <a:pt x="380" y="29"/>
                    <a:pt x="593" y="0"/>
                    <a:pt x="770" y="76"/>
                  </a:cubicBezTo>
                  <a:cubicBezTo>
                    <a:pt x="837" y="104"/>
                    <a:pt x="998" y="91"/>
                    <a:pt x="1065" y="91"/>
                  </a:cubicBezTo>
                  <a:cubicBezTo>
                    <a:pt x="1056" y="194"/>
                    <a:pt x="1040" y="332"/>
                    <a:pt x="1061" y="403"/>
                  </a:cubicBezTo>
                  <a:cubicBezTo>
                    <a:pt x="1114" y="586"/>
                    <a:pt x="1063" y="791"/>
                    <a:pt x="912" y="927"/>
                  </a:cubicBezTo>
                  <a:cubicBezTo>
                    <a:pt x="702" y="1116"/>
                    <a:pt x="378" y="1099"/>
                    <a:pt x="189" y="889"/>
                  </a:cubicBezTo>
                  <a:close/>
                </a:path>
              </a:pathLst>
            </a:custGeom>
            <a:solidFill>
              <a:schemeClr val="bg2"/>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latin typeface="黑体" panose="02010609060101010101" pitchFamily="49" charset="-122"/>
                <a:ea typeface="黑体" panose="02010609060101010101" pitchFamily="49" charset="-122"/>
              </a:endParaRPr>
            </a:p>
          </p:txBody>
        </p:sp>
        <p:sp>
          <p:nvSpPr>
            <p:cNvPr id="19" name="TextBox 13"/>
            <p:cNvSpPr txBox="1">
              <a:spLocks noChangeArrowheads="1"/>
            </p:cNvSpPr>
            <p:nvPr/>
          </p:nvSpPr>
          <p:spPr bwMode="auto">
            <a:xfrm>
              <a:off x="1258082" y="4384543"/>
              <a:ext cx="85407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000">
                  <a:solidFill>
                    <a:schemeClr val="accent2"/>
                  </a:solidFill>
                  <a:latin typeface="Arial" panose="020B0604020202020204" pitchFamily="34" charset="0"/>
                  <a:ea typeface="微软雅黑" panose="020B0503020204020204" pitchFamily="34" charset="-122"/>
                </a:defRPr>
              </a:lvl1pPr>
              <a:lvl2pPr marL="742950" indent="-285750">
                <a:spcBef>
                  <a:spcPct val="20000"/>
                </a:spcBef>
                <a:buChar char="–"/>
                <a:defRPr sz="2000">
                  <a:solidFill>
                    <a:schemeClr val="accent2"/>
                  </a:solidFill>
                  <a:latin typeface="Arial" panose="020B0604020202020204" pitchFamily="34" charset="0"/>
                  <a:ea typeface="仿宋_GB2312" panose="02010609030101010101" pitchFamily="1"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lgn="ctr" eaLnBrk="1" hangingPunct="1">
                <a:spcBef>
                  <a:spcPct val="0"/>
                </a:spcBef>
                <a:buFontTx/>
                <a:buNone/>
              </a:pPr>
              <a:r>
                <a:rPr lang="en-US" altLang="zh-CN" sz="2800" b="1" dirty="0">
                  <a:solidFill>
                    <a:srgbClr val="F8F8F8"/>
                  </a:solidFill>
                  <a:latin typeface="+mj-lt"/>
                  <a:ea typeface="黑体" panose="02010609060101010101" pitchFamily="49" charset="-122"/>
                </a:rPr>
                <a:t>3</a:t>
              </a:r>
              <a:endParaRPr lang="zh-CN" altLang="en-US" sz="2800" b="1" dirty="0">
                <a:solidFill>
                  <a:srgbClr val="F8F8F8"/>
                </a:solidFill>
                <a:latin typeface="+mj-lt"/>
                <a:ea typeface="黑体" panose="02010609060101010101" pitchFamily="49" charset="-122"/>
              </a:endParaRPr>
            </a:p>
          </p:txBody>
        </p:sp>
      </p:grpSp>
      <p:cxnSp>
        <p:nvCxnSpPr>
          <p:cNvPr id="20" name="直接连接符 6"/>
          <p:cNvCxnSpPr>
            <a:cxnSpLocks noChangeShapeType="1"/>
          </p:cNvCxnSpPr>
          <p:nvPr/>
        </p:nvCxnSpPr>
        <p:spPr bwMode="auto">
          <a:xfrm>
            <a:off x="7712549" y="4175902"/>
            <a:ext cx="0" cy="931863"/>
          </a:xfrm>
          <a:prstGeom prst="line">
            <a:avLst/>
          </a:prstGeom>
          <a:noFill/>
          <a:ln w="9525">
            <a:solidFill>
              <a:schemeClr val="accent1"/>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21" name="组合 20"/>
          <p:cNvGrpSpPr/>
          <p:nvPr/>
        </p:nvGrpSpPr>
        <p:grpSpPr>
          <a:xfrm>
            <a:off x="6548195" y="4137802"/>
            <a:ext cx="1004887" cy="1008063"/>
            <a:chOff x="1182676" y="5693138"/>
            <a:chExt cx="1004887" cy="1008063"/>
          </a:xfrm>
        </p:grpSpPr>
        <p:sp>
          <p:nvSpPr>
            <p:cNvPr id="22" name="Freeform 5"/>
            <p:cNvSpPr>
              <a:spLocks noChangeAspect="1"/>
            </p:cNvSpPr>
            <p:nvPr/>
          </p:nvSpPr>
          <p:spPr bwMode="auto">
            <a:xfrm>
              <a:off x="1182676" y="5693138"/>
              <a:ext cx="1004887" cy="1008063"/>
            </a:xfrm>
            <a:custGeom>
              <a:avLst/>
              <a:gdLst>
                <a:gd name="T0" fmla="*/ 153789205 w 1114"/>
                <a:gd name="T1" fmla="*/ 725351912 h 1116"/>
                <a:gd name="T2" fmla="*/ 185523429 w 1114"/>
                <a:gd name="T3" fmla="*/ 135442658 h 1116"/>
                <a:gd name="T4" fmla="*/ 626548849 w 1114"/>
                <a:gd name="T5" fmla="*/ 62009424 h 1116"/>
                <a:gd name="T6" fmla="*/ 866589652 w 1114"/>
                <a:gd name="T7" fmla="*/ 74248898 h 1116"/>
                <a:gd name="T8" fmla="*/ 863335045 w 1114"/>
                <a:gd name="T9" fmla="*/ 328815517 h 1116"/>
                <a:gd name="T10" fmla="*/ 742093715 w 1114"/>
                <a:gd name="T11" fmla="*/ 756357076 h 1116"/>
                <a:gd name="T12" fmla="*/ 153789205 w 1114"/>
                <a:gd name="T13" fmla="*/ 725351912 h 111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114" h="1116">
                  <a:moveTo>
                    <a:pt x="189" y="889"/>
                  </a:moveTo>
                  <a:cubicBezTo>
                    <a:pt x="0" y="679"/>
                    <a:pt x="17" y="355"/>
                    <a:pt x="228" y="166"/>
                  </a:cubicBezTo>
                  <a:cubicBezTo>
                    <a:pt x="380" y="29"/>
                    <a:pt x="593" y="0"/>
                    <a:pt x="770" y="76"/>
                  </a:cubicBezTo>
                  <a:cubicBezTo>
                    <a:pt x="837" y="104"/>
                    <a:pt x="998" y="91"/>
                    <a:pt x="1065" y="91"/>
                  </a:cubicBezTo>
                  <a:cubicBezTo>
                    <a:pt x="1056" y="194"/>
                    <a:pt x="1040" y="332"/>
                    <a:pt x="1061" y="403"/>
                  </a:cubicBezTo>
                  <a:cubicBezTo>
                    <a:pt x="1114" y="586"/>
                    <a:pt x="1063" y="791"/>
                    <a:pt x="912" y="927"/>
                  </a:cubicBezTo>
                  <a:cubicBezTo>
                    <a:pt x="702" y="1116"/>
                    <a:pt x="378" y="1099"/>
                    <a:pt x="189" y="889"/>
                  </a:cubicBezTo>
                  <a:close/>
                </a:path>
              </a:pathLst>
            </a:custGeom>
            <a:solidFill>
              <a:schemeClr val="tx1">
                <a:lumMod val="75000"/>
              </a:schemeClr>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latin typeface="黑体" panose="02010609060101010101" pitchFamily="49" charset="-122"/>
                <a:ea typeface="黑体" panose="02010609060101010101" pitchFamily="49" charset="-122"/>
              </a:endParaRPr>
            </a:p>
          </p:txBody>
        </p:sp>
        <p:sp>
          <p:nvSpPr>
            <p:cNvPr id="23" name="TextBox 7"/>
            <p:cNvSpPr txBox="1">
              <a:spLocks noChangeArrowheads="1"/>
            </p:cNvSpPr>
            <p:nvPr/>
          </p:nvSpPr>
          <p:spPr bwMode="auto">
            <a:xfrm>
              <a:off x="1258082" y="5901276"/>
              <a:ext cx="85407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000">
                  <a:solidFill>
                    <a:schemeClr val="accent2"/>
                  </a:solidFill>
                  <a:latin typeface="Arial" panose="020B0604020202020204" pitchFamily="34" charset="0"/>
                  <a:ea typeface="微软雅黑" panose="020B0503020204020204" pitchFamily="34" charset="-122"/>
                </a:defRPr>
              </a:lvl1pPr>
              <a:lvl2pPr marL="742950" indent="-285750">
                <a:spcBef>
                  <a:spcPct val="20000"/>
                </a:spcBef>
                <a:buChar char="–"/>
                <a:defRPr sz="2000">
                  <a:solidFill>
                    <a:schemeClr val="accent2"/>
                  </a:solidFill>
                  <a:latin typeface="Arial" panose="020B0604020202020204" pitchFamily="34" charset="0"/>
                  <a:ea typeface="仿宋_GB2312" panose="02010609030101010101" pitchFamily="1"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lgn="ctr" eaLnBrk="1" hangingPunct="1">
                <a:spcBef>
                  <a:spcPct val="0"/>
                </a:spcBef>
                <a:buFontTx/>
                <a:buNone/>
              </a:pPr>
              <a:r>
                <a:rPr lang="en-US" altLang="zh-CN" sz="2800" b="1" dirty="0">
                  <a:solidFill>
                    <a:srgbClr val="F8F8F8"/>
                  </a:solidFill>
                  <a:latin typeface="+mj-lt"/>
                  <a:ea typeface="黑体" panose="02010609060101010101" pitchFamily="49" charset="-122"/>
                </a:rPr>
                <a:t>4</a:t>
              </a:r>
              <a:endParaRPr lang="zh-CN" altLang="en-US" sz="2800" b="1" dirty="0">
                <a:solidFill>
                  <a:srgbClr val="F8F8F8"/>
                </a:solidFill>
                <a:latin typeface="+mj-lt"/>
                <a:ea typeface="黑体" panose="02010609060101010101" pitchFamily="49" charset="-122"/>
              </a:endParaRPr>
            </a:p>
          </p:txBody>
        </p:sp>
      </p:gr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1000"/>
                                        <p:tgtEl>
                                          <p:spTgt spid="3"/>
                                        </p:tgtEl>
                                      </p:cBhvr>
                                    </p:animEffect>
                                  </p:childTnLst>
                                </p:cTn>
                              </p:par>
                            </p:childTnLst>
                          </p:cTn>
                        </p:par>
                        <p:par>
                          <p:cTn id="8" fill="hold">
                            <p:stCondLst>
                              <p:cond delay="1000"/>
                            </p:stCondLst>
                            <p:childTnLst>
                              <p:par>
                                <p:cTn id="9" presetID="53" presetClass="entr" presetSubtype="16"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p:cTn id="11" dur="500" fill="hold"/>
                                        <p:tgtEl>
                                          <p:spTgt spid="9"/>
                                        </p:tgtEl>
                                        <p:attrNameLst>
                                          <p:attrName>ppt_w</p:attrName>
                                        </p:attrNameLst>
                                      </p:cBhvr>
                                      <p:tavLst>
                                        <p:tav tm="0">
                                          <p:val>
                                            <p:fltVal val="0"/>
                                          </p:val>
                                        </p:tav>
                                        <p:tav tm="100000">
                                          <p:val>
                                            <p:strVal val="#ppt_w"/>
                                          </p:val>
                                        </p:tav>
                                      </p:tavLst>
                                    </p:anim>
                                    <p:anim calcmode="lin" valueType="num">
                                      <p:cBhvr>
                                        <p:cTn id="12" dur="500" fill="hold"/>
                                        <p:tgtEl>
                                          <p:spTgt spid="9"/>
                                        </p:tgtEl>
                                        <p:attrNameLst>
                                          <p:attrName>ppt_h</p:attrName>
                                        </p:attrNameLst>
                                      </p:cBhvr>
                                      <p:tavLst>
                                        <p:tav tm="0">
                                          <p:val>
                                            <p:fltVal val="0"/>
                                          </p:val>
                                        </p:tav>
                                        <p:tav tm="100000">
                                          <p:val>
                                            <p:strVal val="#ppt_h"/>
                                          </p:val>
                                        </p:tav>
                                      </p:tavLst>
                                    </p:anim>
                                    <p:animEffect transition="in" filter="fade">
                                      <p:cBhvr>
                                        <p:cTn id="13" dur="500"/>
                                        <p:tgtEl>
                                          <p:spTgt spid="9"/>
                                        </p:tgtEl>
                                      </p:cBhvr>
                                    </p:animEffect>
                                  </p:childTnLst>
                                </p:cTn>
                              </p:par>
                            </p:childTnLst>
                          </p:cTn>
                        </p:par>
                        <p:par>
                          <p:cTn id="14" fill="hold">
                            <p:stCondLst>
                              <p:cond delay="1500"/>
                            </p:stCondLst>
                            <p:childTnLst>
                              <p:par>
                                <p:cTn id="15" presetID="16" presetClass="entr" presetSubtype="42" fill="hold" nodeType="after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outHorizontal)">
                                      <p:cBhvr>
                                        <p:cTn id="17" dur="500"/>
                                        <p:tgtEl>
                                          <p:spTgt spid="8"/>
                                        </p:tgtEl>
                                      </p:cBhvr>
                                    </p:animEffect>
                                  </p:childTnLst>
                                </p:cTn>
                              </p:par>
                              <p:par>
                                <p:cTn id="18" presetID="2" presetClass="entr" presetSubtype="4" accel="50000" decel="50000" fill="hold" grpId="0" nodeType="withEffect">
                                  <p:stCondLst>
                                    <p:cond delay="0"/>
                                  </p:stCondLst>
                                  <p:childTnLst>
                                    <p:set>
                                      <p:cBhvr>
                                        <p:cTn id="19" dur="1" fill="hold">
                                          <p:stCondLst>
                                            <p:cond delay="0"/>
                                          </p:stCondLst>
                                        </p:cTn>
                                        <p:tgtEl>
                                          <p:spTgt spid="4"/>
                                        </p:tgtEl>
                                        <p:attrNameLst>
                                          <p:attrName>style.visibility</p:attrName>
                                        </p:attrNameLst>
                                      </p:cBhvr>
                                      <p:to>
                                        <p:strVal val="visible"/>
                                      </p:to>
                                    </p:set>
                                    <p:anim calcmode="lin" valueType="num">
                                      <p:cBhvr additive="base">
                                        <p:cTn id="20" dur="1000" fill="hold"/>
                                        <p:tgtEl>
                                          <p:spTgt spid="4"/>
                                        </p:tgtEl>
                                        <p:attrNameLst>
                                          <p:attrName>ppt_x</p:attrName>
                                        </p:attrNameLst>
                                      </p:cBhvr>
                                      <p:tavLst>
                                        <p:tav tm="0">
                                          <p:val>
                                            <p:strVal val="#ppt_x"/>
                                          </p:val>
                                        </p:tav>
                                        <p:tav tm="100000">
                                          <p:val>
                                            <p:strVal val="#ppt_x"/>
                                          </p:val>
                                        </p:tav>
                                      </p:tavLst>
                                    </p:anim>
                                    <p:anim calcmode="lin" valueType="num">
                                      <p:cBhvr additive="base">
                                        <p:cTn id="21" dur="1000" fill="hold"/>
                                        <p:tgtEl>
                                          <p:spTgt spid="4"/>
                                        </p:tgtEl>
                                        <p:attrNameLst>
                                          <p:attrName>ppt_y</p:attrName>
                                        </p:attrNameLst>
                                      </p:cBhvr>
                                      <p:tavLst>
                                        <p:tav tm="0">
                                          <p:val>
                                            <p:strVal val="1+#ppt_h/2"/>
                                          </p:val>
                                        </p:tav>
                                        <p:tav tm="100000">
                                          <p:val>
                                            <p:strVal val="#ppt_y"/>
                                          </p:val>
                                        </p:tav>
                                      </p:tavLst>
                                    </p:anim>
                                  </p:childTnLst>
                                </p:cTn>
                              </p:par>
                            </p:childTnLst>
                          </p:cTn>
                        </p:par>
                        <p:par>
                          <p:cTn id="22" fill="hold">
                            <p:stCondLst>
                              <p:cond delay="2000"/>
                            </p:stCondLst>
                            <p:childTnLst>
                              <p:par>
                                <p:cTn id="23" presetID="53" presetClass="entr" presetSubtype="16" fill="hold" nodeType="after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p:cTn id="25" dur="500" fill="hold"/>
                                        <p:tgtEl>
                                          <p:spTgt spid="13"/>
                                        </p:tgtEl>
                                        <p:attrNameLst>
                                          <p:attrName>ppt_w</p:attrName>
                                        </p:attrNameLst>
                                      </p:cBhvr>
                                      <p:tavLst>
                                        <p:tav tm="0">
                                          <p:val>
                                            <p:fltVal val="0"/>
                                          </p:val>
                                        </p:tav>
                                        <p:tav tm="100000">
                                          <p:val>
                                            <p:strVal val="#ppt_w"/>
                                          </p:val>
                                        </p:tav>
                                      </p:tavLst>
                                    </p:anim>
                                    <p:anim calcmode="lin" valueType="num">
                                      <p:cBhvr>
                                        <p:cTn id="26" dur="500" fill="hold"/>
                                        <p:tgtEl>
                                          <p:spTgt spid="13"/>
                                        </p:tgtEl>
                                        <p:attrNameLst>
                                          <p:attrName>ppt_h</p:attrName>
                                        </p:attrNameLst>
                                      </p:cBhvr>
                                      <p:tavLst>
                                        <p:tav tm="0">
                                          <p:val>
                                            <p:fltVal val="0"/>
                                          </p:val>
                                        </p:tav>
                                        <p:tav tm="100000">
                                          <p:val>
                                            <p:strVal val="#ppt_h"/>
                                          </p:val>
                                        </p:tav>
                                      </p:tavLst>
                                    </p:anim>
                                    <p:animEffect transition="in" filter="fade">
                                      <p:cBhvr>
                                        <p:cTn id="27" dur="500"/>
                                        <p:tgtEl>
                                          <p:spTgt spid="13"/>
                                        </p:tgtEl>
                                      </p:cBhvr>
                                    </p:animEffect>
                                  </p:childTnLst>
                                </p:cTn>
                              </p:par>
                            </p:childTnLst>
                          </p:cTn>
                        </p:par>
                        <p:par>
                          <p:cTn id="28" fill="hold">
                            <p:stCondLst>
                              <p:cond delay="2500"/>
                            </p:stCondLst>
                            <p:childTnLst>
                              <p:par>
                                <p:cTn id="29" presetID="16" presetClass="entr" presetSubtype="42" fill="hold" nodeType="after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barn(outHorizontal)">
                                      <p:cBhvr>
                                        <p:cTn id="31" dur="500"/>
                                        <p:tgtEl>
                                          <p:spTgt spid="12"/>
                                        </p:tgtEl>
                                      </p:cBhvr>
                                    </p:animEffect>
                                  </p:childTnLst>
                                </p:cTn>
                              </p:par>
                              <p:par>
                                <p:cTn id="32" presetID="2" presetClass="entr" presetSubtype="4" accel="50000" decel="50000" fill="hold" grpId="0" nodeType="withEffect">
                                  <p:stCondLst>
                                    <p:cond delay="0"/>
                                  </p:stCondLst>
                                  <p:childTnLst>
                                    <p:set>
                                      <p:cBhvr>
                                        <p:cTn id="33" dur="1" fill="hold">
                                          <p:stCondLst>
                                            <p:cond delay="0"/>
                                          </p:stCondLst>
                                        </p:cTn>
                                        <p:tgtEl>
                                          <p:spTgt spid="6"/>
                                        </p:tgtEl>
                                        <p:attrNameLst>
                                          <p:attrName>style.visibility</p:attrName>
                                        </p:attrNameLst>
                                      </p:cBhvr>
                                      <p:to>
                                        <p:strVal val="visible"/>
                                      </p:to>
                                    </p:set>
                                    <p:anim calcmode="lin" valueType="num">
                                      <p:cBhvr additive="base">
                                        <p:cTn id="34" dur="1000" fill="hold"/>
                                        <p:tgtEl>
                                          <p:spTgt spid="6"/>
                                        </p:tgtEl>
                                        <p:attrNameLst>
                                          <p:attrName>ppt_x</p:attrName>
                                        </p:attrNameLst>
                                      </p:cBhvr>
                                      <p:tavLst>
                                        <p:tav tm="0">
                                          <p:val>
                                            <p:strVal val="#ppt_x"/>
                                          </p:val>
                                        </p:tav>
                                        <p:tav tm="100000">
                                          <p:val>
                                            <p:strVal val="#ppt_x"/>
                                          </p:val>
                                        </p:tav>
                                      </p:tavLst>
                                    </p:anim>
                                    <p:anim calcmode="lin" valueType="num">
                                      <p:cBhvr additive="base">
                                        <p:cTn id="35" dur="1000" fill="hold"/>
                                        <p:tgtEl>
                                          <p:spTgt spid="6"/>
                                        </p:tgtEl>
                                        <p:attrNameLst>
                                          <p:attrName>ppt_y</p:attrName>
                                        </p:attrNameLst>
                                      </p:cBhvr>
                                      <p:tavLst>
                                        <p:tav tm="0">
                                          <p:val>
                                            <p:strVal val="1+#ppt_h/2"/>
                                          </p:val>
                                        </p:tav>
                                        <p:tav tm="100000">
                                          <p:val>
                                            <p:strVal val="#ppt_y"/>
                                          </p:val>
                                        </p:tav>
                                      </p:tavLst>
                                    </p:anim>
                                  </p:childTnLst>
                                </p:cTn>
                              </p:par>
                            </p:childTnLst>
                          </p:cTn>
                        </p:par>
                        <p:par>
                          <p:cTn id="36" fill="hold">
                            <p:stCondLst>
                              <p:cond delay="3000"/>
                            </p:stCondLst>
                            <p:childTnLst>
                              <p:par>
                                <p:cTn id="37" presetID="53" presetClass="entr" presetSubtype="16" fill="hold" nodeType="afterEffect">
                                  <p:stCondLst>
                                    <p:cond delay="0"/>
                                  </p:stCondLst>
                                  <p:childTnLst>
                                    <p:set>
                                      <p:cBhvr>
                                        <p:cTn id="38" dur="1" fill="hold">
                                          <p:stCondLst>
                                            <p:cond delay="0"/>
                                          </p:stCondLst>
                                        </p:cTn>
                                        <p:tgtEl>
                                          <p:spTgt spid="17"/>
                                        </p:tgtEl>
                                        <p:attrNameLst>
                                          <p:attrName>style.visibility</p:attrName>
                                        </p:attrNameLst>
                                      </p:cBhvr>
                                      <p:to>
                                        <p:strVal val="visible"/>
                                      </p:to>
                                    </p:set>
                                    <p:anim calcmode="lin" valueType="num">
                                      <p:cBhvr>
                                        <p:cTn id="39" dur="500" fill="hold"/>
                                        <p:tgtEl>
                                          <p:spTgt spid="17"/>
                                        </p:tgtEl>
                                        <p:attrNameLst>
                                          <p:attrName>ppt_w</p:attrName>
                                        </p:attrNameLst>
                                      </p:cBhvr>
                                      <p:tavLst>
                                        <p:tav tm="0">
                                          <p:val>
                                            <p:fltVal val="0"/>
                                          </p:val>
                                        </p:tav>
                                        <p:tav tm="100000">
                                          <p:val>
                                            <p:strVal val="#ppt_w"/>
                                          </p:val>
                                        </p:tav>
                                      </p:tavLst>
                                    </p:anim>
                                    <p:anim calcmode="lin" valueType="num">
                                      <p:cBhvr>
                                        <p:cTn id="40" dur="500" fill="hold"/>
                                        <p:tgtEl>
                                          <p:spTgt spid="17"/>
                                        </p:tgtEl>
                                        <p:attrNameLst>
                                          <p:attrName>ppt_h</p:attrName>
                                        </p:attrNameLst>
                                      </p:cBhvr>
                                      <p:tavLst>
                                        <p:tav tm="0">
                                          <p:val>
                                            <p:fltVal val="0"/>
                                          </p:val>
                                        </p:tav>
                                        <p:tav tm="100000">
                                          <p:val>
                                            <p:strVal val="#ppt_h"/>
                                          </p:val>
                                        </p:tav>
                                      </p:tavLst>
                                    </p:anim>
                                    <p:animEffect transition="in" filter="fade">
                                      <p:cBhvr>
                                        <p:cTn id="41" dur="500"/>
                                        <p:tgtEl>
                                          <p:spTgt spid="17"/>
                                        </p:tgtEl>
                                      </p:cBhvr>
                                    </p:animEffect>
                                  </p:childTnLst>
                                </p:cTn>
                              </p:par>
                            </p:childTnLst>
                          </p:cTn>
                        </p:par>
                        <p:par>
                          <p:cTn id="42" fill="hold">
                            <p:stCondLst>
                              <p:cond delay="3500"/>
                            </p:stCondLst>
                            <p:childTnLst>
                              <p:par>
                                <p:cTn id="43" presetID="16" presetClass="entr" presetSubtype="42" fill="hold" nodeType="afterEffect">
                                  <p:stCondLst>
                                    <p:cond delay="0"/>
                                  </p:stCondLst>
                                  <p:childTnLst>
                                    <p:set>
                                      <p:cBhvr>
                                        <p:cTn id="44" dur="1" fill="hold">
                                          <p:stCondLst>
                                            <p:cond delay="0"/>
                                          </p:stCondLst>
                                        </p:cTn>
                                        <p:tgtEl>
                                          <p:spTgt spid="16"/>
                                        </p:tgtEl>
                                        <p:attrNameLst>
                                          <p:attrName>style.visibility</p:attrName>
                                        </p:attrNameLst>
                                      </p:cBhvr>
                                      <p:to>
                                        <p:strVal val="visible"/>
                                      </p:to>
                                    </p:set>
                                    <p:animEffect transition="in" filter="barn(outHorizontal)">
                                      <p:cBhvr>
                                        <p:cTn id="45" dur="500"/>
                                        <p:tgtEl>
                                          <p:spTgt spid="16"/>
                                        </p:tgtEl>
                                      </p:cBhvr>
                                    </p:animEffect>
                                  </p:childTnLst>
                                </p:cTn>
                              </p:par>
                              <p:par>
                                <p:cTn id="46" presetID="2" presetClass="entr" presetSubtype="4" accel="50000" decel="50000" fill="hold" grpId="0" nodeType="withEffect">
                                  <p:stCondLst>
                                    <p:cond delay="0"/>
                                  </p:stCondLst>
                                  <p:childTnLst>
                                    <p:set>
                                      <p:cBhvr>
                                        <p:cTn id="47" dur="1" fill="hold">
                                          <p:stCondLst>
                                            <p:cond delay="0"/>
                                          </p:stCondLst>
                                        </p:cTn>
                                        <p:tgtEl>
                                          <p:spTgt spid="5"/>
                                        </p:tgtEl>
                                        <p:attrNameLst>
                                          <p:attrName>style.visibility</p:attrName>
                                        </p:attrNameLst>
                                      </p:cBhvr>
                                      <p:to>
                                        <p:strVal val="visible"/>
                                      </p:to>
                                    </p:set>
                                    <p:anim calcmode="lin" valueType="num">
                                      <p:cBhvr additive="base">
                                        <p:cTn id="48" dur="1000" fill="hold"/>
                                        <p:tgtEl>
                                          <p:spTgt spid="5"/>
                                        </p:tgtEl>
                                        <p:attrNameLst>
                                          <p:attrName>ppt_x</p:attrName>
                                        </p:attrNameLst>
                                      </p:cBhvr>
                                      <p:tavLst>
                                        <p:tav tm="0">
                                          <p:val>
                                            <p:strVal val="#ppt_x"/>
                                          </p:val>
                                        </p:tav>
                                        <p:tav tm="100000">
                                          <p:val>
                                            <p:strVal val="#ppt_x"/>
                                          </p:val>
                                        </p:tav>
                                      </p:tavLst>
                                    </p:anim>
                                    <p:anim calcmode="lin" valueType="num">
                                      <p:cBhvr additive="base">
                                        <p:cTn id="49" dur="1000" fill="hold"/>
                                        <p:tgtEl>
                                          <p:spTgt spid="5"/>
                                        </p:tgtEl>
                                        <p:attrNameLst>
                                          <p:attrName>ppt_y</p:attrName>
                                        </p:attrNameLst>
                                      </p:cBhvr>
                                      <p:tavLst>
                                        <p:tav tm="0">
                                          <p:val>
                                            <p:strVal val="1+#ppt_h/2"/>
                                          </p:val>
                                        </p:tav>
                                        <p:tav tm="100000">
                                          <p:val>
                                            <p:strVal val="#ppt_y"/>
                                          </p:val>
                                        </p:tav>
                                      </p:tavLst>
                                    </p:anim>
                                  </p:childTnLst>
                                </p:cTn>
                              </p:par>
                            </p:childTnLst>
                          </p:cTn>
                        </p:par>
                        <p:par>
                          <p:cTn id="50" fill="hold">
                            <p:stCondLst>
                              <p:cond delay="4000"/>
                            </p:stCondLst>
                            <p:childTnLst>
                              <p:par>
                                <p:cTn id="51" presetID="53" presetClass="entr" presetSubtype="16" fill="hold" nodeType="afterEffect">
                                  <p:stCondLst>
                                    <p:cond delay="0"/>
                                  </p:stCondLst>
                                  <p:childTnLst>
                                    <p:set>
                                      <p:cBhvr>
                                        <p:cTn id="52" dur="1" fill="hold">
                                          <p:stCondLst>
                                            <p:cond delay="0"/>
                                          </p:stCondLst>
                                        </p:cTn>
                                        <p:tgtEl>
                                          <p:spTgt spid="21"/>
                                        </p:tgtEl>
                                        <p:attrNameLst>
                                          <p:attrName>style.visibility</p:attrName>
                                        </p:attrNameLst>
                                      </p:cBhvr>
                                      <p:to>
                                        <p:strVal val="visible"/>
                                      </p:to>
                                    </p:set>
                                    <p:anim calcmode="lin" valueType="num">
                                      <p:cBhvr>
                                        <p:cTn id="53" dur="500" fill="hold"/>
                                        <p:tgtEl>
                                          <p:spTgt spid="21"/>
                                        </p:tgtEl>
                                        <p:attrNameLst>
                                          <p:attrName>ppt_w</p:attrName>
                                        </p:attrNameLst>
                                      </p:cBhvr>
                                      <p:tavLst>
                                        <p:tav tm="0">
                                          <p:val>
                                            <p:fltVal val="0"/>
                                          </p:val>
                                        </p:tav>
                                        <p:tav tm="100000">
                                          <p:val>
                                            <p:strVal val="#ppt_w"/>
                                          </p:val>
                                        </p:tav>
                                      </p:tavLst>
                                    </p:anim>
                                    <p:anim calcmode="lin" valueType="num">
                                      <p:cBhvr>
                                        <p:cTn id="54" dur="500" fill="hold"/>
                                        <p:tgtEl>
                                          <p:spTgt spid="21"/>
                                        </p:tgtEl>
                                        <p:attrNameLst>
                                          <p:attrName>ppt_h</p:attrName>
                                        </p:attrNameLst>
                                      </p:cBhvr>
                                      <p:tavLst>
                                        <p:tav tm="0">
                                          <p:val>
                                            <p:fltVal val="0"/>
                                          </p:val>
                                        </p:tav>
                                        <p:tav tm="100000">
                                          <p:val>
                                            <p:strVal val="#ppt_h"/>
                                          </p:val>
                                        </p:tav>
                                      </p:tavLst>
                                    </p:anim>
                                    <p:animEffect transition="in" filter="fade">
                                      <p:cBhvr>
                                        <p:cTn id="55" dur="500"/>
                                        <p:tgtEl>
                                          <p:spTgt spid="21"/>
                                        </p:tgtEl>
                                      </p:cBhvr>
                                    </p:animEffect>
                                  </p:childTnLst>
                                </p:cTn>
                              </p:par>
                            </p:childTnLst>
                          </p:cTn>
                        </p:par>
                        <p:par>
                          <p:cTn id="56" fill="hold">
                            <p:stCondLst>
                              <p:cond delay="4500"/>
                            </p:stCondLst>
                            <p:childTnLst>
                              <p:par>
                                <p:cTn id="57" presetID="16" presetClass="entr" presetSubtype="42" fill="hold" nodeType="afterEffect">
                                  <p:stCondLst>
                                    <p:cond delay="0"/>
                                  </p:stCondLst>
                                  <p:childTnLst>
                                    <p:set>
                                      <p:cBhvr>
                                        <p:cTn id="58" dur="1" fill="hold">
                                          <p:stCondLst>
                                            <p:cond delay="0"/>
                                          </p:stCondLst>
                                        </p:cTn>
                                        <p:tgtEl>
                                          <p:spTgt spid="20"/>
                                        </p:tgtEl>
                                        <p:attrNameLst>
                                          <p:attrName>style.visibility</p:attrName>
                                        </p:attrNameLst>
                                      </p:cBhvr>
                                      <p:to>
                                        <p:strVal val="visible"/>
                                      </p:to>
                                    </p:set>
                                    <p:animEffect transition="in" filter="barn(outHorizontal)">
                                      <p:cBhvr>
                                        <p:cTn id="59" dur="500"/>
                                        <p:tgtEl>
                                          <p:spTgt spid="20"/>
                                        </p:tgtEl>
                                      </p:cBhvr>
                                    </p:animEffect>
                                  </p:childTnLst>
                                </p:cTn>
                              </p:par>
                              <p:par>
                                <p:cTn id="60" presetID="2" presetClass="entr" presetSubtype="4" accel="50000" decel="50000" fill="hold" grpId="0" nodeType="withEffect">
                                  <p:stCondLst>
                                    <p:cond delay="0"/>
                                  </p:stCondLst>
                                  <p:childTnLst>
                                    <p:set>
                                      <p:cBhvr>
                                        <p:cTn id="61" dur="1" fill="hold">
                                          <p:stCondLst>
                                            <p:cond delay="0"/>
                                          </p:stCondLst>
                                        </p:cTn>
                                        <p:tgtEl>
                                          <p:spTgt spid="7"/>
                                        </p:tgtEl>
                                        <p:attrNameLst>
                                          <p:attrName>style.visibility</p:attrName>
                                        </p:attrNameLst>
                                      </p:cBhvr>
                                      <p:to>
                                        <p:strVal val="visible"/>
                                      </p:to>
                                    </p:set>
                                    <p:anim calcmode="lin" valueType="num">
                                      <p:cBhvr additive="base">
                                        <p:cTn id="62" dur="1000" fill="hold"/>
                                        <p:tgtEl>
                                          <p:spTgt spid="7"/>
                                        </p:tgtEl>
                                        <p:attrNameLst>
                                          <p:attrName>ppt_x</p:attrName>
                                        </p:attrNameLst>
                                      </p:cBhvr>
                                      <p:tavLst>
                                        <p:tav tm="0">
                                          <p:val>
                                            <p:strVal val="#ppt_x"/>
                                          </p:val>
                                        </p:tav>
                                        <p:tav tm="100000">
                                          <p:val>
                                            <p:strVal val="#ppt_x"/>
                                          </p:val>
                                        </p:tav>
                                      </p:tavLst>
                                    </p:anim>
                                    <p:anim calcmode="lin" valueType="num">
                                      <p:cBhvr additive="base">
                                        <p:cTn id="63" dur="10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P spid="7"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6"/>
          <p:cNvSpPr/>
          <p:nvPr/>
        </p:nvSpPr>
        <p:spPr bwMode="auto">
          <a:xfrm>
            <a:off x="1703388" y="2128441"/>
            <a:ext cx="7346950" cy="612775"/>
          </a:xfrm>
          <a:custGeom>
            <a:avLst/>
            <a:gdLst>
              <a:gd name="T0" fmla="*/ 0 w 9758"/>
              <a:gd name="T1" fmla="*/ 461293858 h 814"/>
              <a:gd name="T2" fmla="*/ 2147483646 w 9758"/>
              <a:gd name="T3" fmla="*/ 352487150 h 814"/>
              <a:gd name="T4" fmla="*/ 2147483646 w 9758"/>
              <a:gd name="T5" fmla="*/ 0 h 814"/>
              <a:gd name="T6" fmla="*/ 121879712 w 9758"/>
              <a:gd name="T7" fmla="*/ 170576536 h 814"/>
              <a:gd name="T8" fmla="*/ 0 w 9758"/>
              <a:gd name="T9" fmla="*/ 461293858 h 81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758" h="814">
                <a:moveTo>
                  <a:pt x="0" y="814"/>
                </a:moveTo>
                <a:lnTo>
                  <a:pt x="9758" y="622"/>
                </a:lnTo>
                <a:lnTo>
                  <a:pt x="9116" y="0"/>
                </a:lnTo>
                <a:lnTo>
                  <a:pt x="215" y="301"/>
                </a:lnTo>
                <a:lnTo>
                  <a:pt x="0" y="814"/>
                </a:lnTo>
                <a:close/>
              </a:path>
            </a:pathLst>
          </a:custGeom>
          <a:solidFill>
            <a:srgbClr val="A9A9A9"/>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4" name="Freeform 7"/>
          <p:cNvSpPr/>
          <p:nvPr/>
        </p:nvSpPr>
        <p:spPr bwMode="auto">
          <a:xfrm>
            <a:off x="1776413" y="2239566"/>
            <a:ext cx="6846887" cy="485775"/>
          </a:xfrm>
          <a:custGeom>
            <a:avLst/>
            <a:gdLst>
              <a:gd name="T0" fmla="*/ 0 w 9094"/>
              <a:gd name="T1" fmla="*/ 0 h 644"/>
              <a:gd name="T2" fmla="*/ 2147483646 w 9094"/>
              <a:gd name="T3" fmla="*/ 0 h 644"/>
              <a:gd name="T4" fmla="*/ 2147483646 w 9094"/>
              <a:gd name="T5" fmla="*/ 366424457 h 644"/>
              <a:gd name="T6" fmla="*/ 121308256 w 9094"/>
              <a:gd name="T7" fmla="*/ 291888167 h 644"/>
              <a:gd name="T8" fmla="*/ 0 w 9094"/>
              <a:gd name="T9" fmla="*/ 0 h 64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094" h="644">
                <a:moveTo>
                  <a:pt x="0" y="0"/>
                </a:moveTo>
                <a:lnTo>
                  <a:pt x="9094" y="0"/>
                </a:lnTo>
                <a:lnTo>
                  <a:pt x="8687" y="644"/>
                </a:lnTo>
                <a:lnTo>
                  <a:pt x="214" y="513"/>
                </a:lnTo>
                <a:lnTo>
                  <a:pt x="0" y="0"/>
                </a:lnTo>
                <a:close/>
              </a:path>
            </a:pathLst>
          </a:custGeom>
          <a:solidFill>
            <a:schemeClr val="tx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7" name="Freeform 10"/>
          <p:cNvSpPr/>
          <p:nvPr/>
        </p:nvSpPr>
        <p:spPr bwMode="auto">
          <a:xfrm>
            <a:off x="1703388" y="4377462"/>
            <a:ext cx="7346950" cy="614363"/>
          </a:xfrm>
          <a:custGeom>
            <a:avLst/>
            <a:gdLst>
              <a:gd name="T0" fmla="*/ 0 w 9758"/>
              <a:gd name="T1" fmla="*/ 463118891 h 815"/>
              <a:gd name="T2" fmla="*/ 2147483646 w 9758"/>
              <a:gd name="T3" fmla="*/ 353447934 h 815"/>
              <a:gd name="T4" fmla="*/ 2147483646 w 9758"/>
              <a:gd name="T5" fmla="*/ 0 h 815"/>
              <a:gd name="T6" fmla="*/ 121879712 w 9758"/>
              <a:gd name="T7" fmla="*/ 171041674 h 815"/>
              <a:gd name="T8" fmla="*/ 0 w 9758"/>
              <a:gd name="T9" fmla="*/ 463118891 h 81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758" h="815">
                <a:moveTo>
                  <a:pt x="0" y="815"/>
                </a:moveTo>
                <a:lnTo>
                  <a:pt x="9758" y="622"/>
                </a:lnTo>
                <a:lnTo>
                  <a:pt x="9116" y="0"/>
                </a:lnTo>
                <a:lnTo>
                  <a:pt x="215" y="301"/>
                </a:lnTo>
                <a:lnTo>
                  <a:pt x="0" y="815"/>
                </a:lnTo>
                <a:close/>
              </a:path>
            </a:pathLst>
          </a:custGeom>
          <a:solidFill>
            <a:srgbClr val="A9A9A9"/>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8" name="Freeform 11"/>
          <p:cNvSpPr/>
          <p:nvPr/>
        </p:nvSpPr>
        <p:spPr bwMode="auto">
          <a:xfrm>
            <a:off x="1776413" y="4488587"/>
            <a:ext cx="6846887" cy="485775"/>
          </a:xfrm>
          <a:custGeom>
            <a:avLst/>
            <a:gdLst>
              <a:gd name="T0" fmla="*/ 0 w 9094"/>
              <a:gd name="T1" fmla="*/ 0 h 645"/>
              <a:gd name="T2" fmla="*/ 2147483646 w 9094"/>
              <a:gd name="T3" fmla="*/ 0 h 645"/>
              <a:gd name="T4" fmla="*/ 2147483646 w 9094"/>
              <a:gd name="T5" fmla="*/ 365856358 h 645"/>
              <a:gd name="T6" fmla="*/ 121308256 w 9094"/>
              <a:gd name="T7" fmla="*/ 291550858 h 645"/>
              <a:gd name="T8" fmla="*/ 0 w 9094"/>
              <a:gd name="T9" fmla="*/ 0 h 64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094" h="645">
                <a:moveTo>
                  <a:pt x="0" y="0"/>
                </a:moveTo>
                <a:lnTo>
                  <a:pt x="9094" y="0"/>
                </a:lnTo>
                <a:lnTo>
                  <a:pt x="8687" y="645"/>
                </a:lnTo>
                <a:lnTo>
                  <a:pt x="214" y="514"/>
                </a:lnTo>
                <a:lnTo>
                  <a:pt x="0" y="0"/>
                </a:ln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11" name="TextBox 12"/>
          <p:cNvSpPr txBox="1">
            <a:spLocks noChangeArrowheads="1"/>
          </p:cNvSpPr>
          <p:nvPr/>
        </p:nvSpPr>
        <p:spPr bwMode="auto">
          <a:xfrm>
            <a:off x="1057275" y="1916832"/>
            <a:ext cx="612668"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000">
                <a:solidFill>
                  <a:schemeClr val="accent2"/>
                </a:solidFill>
                <a:latin typeface="Arial" panose="020B0604020202020204" pitchFamily="34" charset="0"/>
                <a:ea typeface="微软雅黑" panose="020B0503020204020204" pitchFamily="34" charset="-122"/>
              </a:defRPr>
            </a:lvl1pPr>
            <a:lvl2pPr marL="742950" indent="-285750">
              <a:spcBef>
                <a:spcPct val="20000"/>
              </a:spcBef>
              <a:buChar char="–"/>
              <a:defRPr sz="2000">
                <a:solidFill>
                  <a:schemeClr val="accent2"/>
                </a:solidFill>
                <a:latin typeface="Arial" panose="020B0604020202020204" pitchFamily="34" charset="0"/>
                <a:ea typeface="仿宋_GB2312" panose="02010609030101010101" pitchFamily="1"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FontTx/>
              <a:buNone/>
            </a:pPr>
            <a:r>
              <a:rPr lang="en-US" altLang="zh-CN" sz="6000" b="1">
                <a:solidFill>
                  <a:schemeClr val="accent1"/>
                </a:solidFill>
                <a:latin typeface="+mj-lt"/>
                <a:ea typeface="黑体" panose="02010609060101010101" pitchFamily="49" charset="-122"/>
              </a:rPr>
              <a:t>1</a:t>
            </a:r>
            <a:endParaRPr lang="zh-CN" altLang="en-US" sz="6000" b="1">
              <a:solidFill>
                <a:schemeClr val="accent1"/>
              </a:solidFill>
              <a:latin typeface="+mj-lt"/>
              <a:ea typeface="黑体" panose="02010609060101010101" pitchFamily="49" charset="-122"/>
            </a:endParaRPr>
          </a:p>
        </p:txBody>
      </p:sp>
      <p:sp>
        <p:nvSpPr>
          <p:cNvPr id="12" name="TextBox 13"/>
          <p:cNvSpPr txBox="1">
            <a:spLocks noChangeArrowheads="1"/>
          </p:cNvSpPr>
          <p:nvPr/>
        </p:nvSpPr>
        <p:spPr bwMode="auto">
          <a:xfrm>
            <a:off x="1057275" y="4218712"/>
            <a:ext cx="612668"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000">
                <a:solidFill>
                  <a:schemeClr val="accent2"/>
                </a:solidFill>
                <a:latin typeface="Arial" panose="020B0604020202020204" pitchFamily="34" charset="0"/>
                <a:ea typeface="微软雅黑" panose="020B0503020204020204" pitchFamily="34" charset="-122"/>
              </a:defRPr>
            </a:lvl1pPr>
            <a:lvl2pPr marL="742950" indent="-285750">
              <a:spcBef>
                <a:spcPct val="20000"/>
              </a:spcBef>
              <a:buChar char="–"/>
              <a:defRPr sz="2000">
                <a:solidFill>
                  <a:schemeClr val="accent2"/>
                </a:solidFill>
                <a:latin typeface="Arial" panose="020B0604020202020204" pitchFamily="34" charset="0"/>
                <a:ea typeface="仿宋_GB2312" panose="02010609030101010101" pitchFamily="1"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FontTx/>
              <a:buNone/>
            </a:pPr>
            <a:r>
              <a:rPr lang="en-US" altLang="zh-CN" sz="6000" b="1">
                <a:solidFill>
                  <a:schemeClr val="accent1"/>
                </a:solidFill>
                <a:latin typeface="+mj-lt"/>
                <a:ea typeface="黑体" panose="02010609060101010101" pitchFamily="49" charset="-122"/>
              </a:rPr>
              <a:t>2</a:t>
            </a:r>
            <a:endParaRPr lang="zh-CN" altLang="en-US" sz="6000" b="1">
              <a:solidFill>
                <a:schemeClr val="accent1"/>
              </a:solidFill>
              <a:latin typeface="+mj-lt"/>
              <a:ea typeface="黑体" panose="02010609060101010101" pitchFamily="49" charset="-122"/>
            </a:endParaRPr>
          </a:p>
        </p:txBody>
      </p:sp>
      <p:sp>
        <p:nvSpPr>
          <p:cNvPr id="13" name="TextBox 14"/>
          <p:cNvSpPr txBox="1">
            <a:spLocks noChangeArrowheads="1"/>
          </p:cNvSpPr>
          <p:nvPr/>
        </p:nvSpPr>
        <p:spPr bwMode="auto">
          <a:xfrm>
            <a:off x="1966913" y="2218929"/>
            <a:ext cx="3843436"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2000">
                <a:solidFill>
                  <a:schemeClr val="accent2"/>
                </a:solidFill>
                <a:latin typeface="Arial" panose="020B0604020202020204" pitchFamily="34" charset="0"/>
                <a:ea typeface="微软雅黑" panose="020B0503020204020204" pitchFamily="34" charset="-122"/>
              </a:defRPr>
            </a:lvl1pPr>
            <a:lvl2pPr marL="742950" indent="-285750">
              <a:spcBef>
                <a:spcPct val="20000"/>
              </a:spcBef>
              <a:buChar char="–"/>
              <a:defRPr sz="2000">
                <a:solidFill>
                  <a:schemeClr val="accent2"/>
                </a:solidFill>
                <a:latin typeface="Arial" panose="020B0604020202020204" pitchFamily="34" charset="0"/>
                <a:ea typeface="仿宋_GB2312" panose="02010609030101010101" pitchFamily="1"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FontTx/>
              <a:buNone/>
            </a:pPr>
            <a:r>
              <a:rPr lang="zh-CN" altLang="en-US" sz="2200" dirty="0">
                <a:solidFill>
                  <a:srgbClr val="FFFFFF"/>
                </a:solidFill>
                <a:latin typeface="+mj-lt"/>
                <a:ea typeface="黑体" panose="02010609060101010101" pitchFamily="49" charset="-122"/>
              </a:rPr>
              <a:t>基于企业自有网站的</a:t>
            </a:r>
            <a:r>
              <a:rPr lang="en-US" altLang="zh-CN" sz="2200" dirty="0">
                <a:solidFill>
                  <a:srgbClr val="FFFFFF"/>
                </a:solidFill>
                <a:latin typeface="+mj-lt"/>
                <a:ea typeface="黑体" panose="02010609060101010101" pitchFamily="49" charset="-122"/>
              </a:rPr>
              <a:t>B2B</a:t>
            </a:r>
            <a:r>
              <a:rPr lang="zh-CN" altLang="en-US" sz="2200" dirty="0">
                <a:solidFill>
                  <a:srgbClr val="FFFFFF"/>
                </a:solidFill>
                <a:latin typeface="+mj-lt"/>
                <a:ea typeface="黑体" panose="02010609060101010101" pitchFamily="49" charset="-122"/>
              </a:rPr>
              <a:t>交易</a:t>
            </a:r>
            <a:endParaRPr lang="zh-CN" altLang="en-US" sz="2200" dirty="0">
              <a:solidFill>
                <a:srgbClr val="FFFFFF"/>
              </a:solidFill>
              <a:latin typeface="+mj-lt"/>
              <a:ea typeface="黑体" panose="02010609060101010101" pitchFamily="49" charset="-122"/>
            </a:endParaRPr>
          </a:p>
        </p:txBody>
      </p:sp>
      <p:sp>
        <p:nvSpPr>
          <p:cNvPr id="14" name="TextBox 15"/>
          <p:cNvSpPr txBox="1">
            <a:spLocks noChangeArrowheads="1"/>
          </p:cNvSpPr>
          <p:nvPr/>
        </p:nvSpPr>
        <p:spPr bwMode="auto">
          <a:xfrm>
            <a:off x="1966913" y="4475887"/>
            <a:ext cx="3538148"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000">
                <a:solidFill>
                  <a:schemeClr val="accent2"/>
                </a:solidFill>
                <a:latin typeface="Arial" panose="020B0604020202020204" pitchFamily="34" charset="0"/>
                <a:ea typeface="微软雅黑" panose="020B0503020204020204" pitchFamily="34" charset="-122"/>
              </a:defRPr>
            </a:lvl1pPr>
            <a:lvl2pPr marL="742950" indent="-285750">
              <a:spcBef>
                <a:spcPct val="20000"/>
              </a:spcBef>
              <a:buChar char="–"/>
              <a:defRPr sz="2000">
                <a:solidFill>
                  <a:schemeClr val="accent2"/>
                </a:solidFill>
                <a:latin typeface="Arial" panose="020B0604020202020204" pitchFamily="34" charset="0"/>
                <a:ea typeface="仿宋_GB2312" panose="02010609030101010101" pitchFamily="1"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FontTx/>
              <a:buNone/>
            </a:pPr>
            <a:r>
              <a:rPr lang="zh-CN" altLang="en-US" sz="2200" dirty="0">
                <a:solidFill>
                  <a:srgbClr val="FFFFFF"/>
                </a:solidFill>
                <a:latin typeface="+mj-lt"/>
                <a:ea typeface="黑体" panose="02010609060101010101" pitchFamily="49" charset="-122"/>
              </a:rPr>
              <a:t>基于第三方平台的</a:t>
            </a:r>
            <a:r>
              <a:rPr lang="en-US" altLang="zh-CN" sz="2200" dirty="0">
                <a:solidFill>
                  <a:srgbClr val="FFFFFF"/>
                </a:solidFill>
                <a:latin typeface="+mj-lt"/>
                <a:ea typeface="黑体" panose="02010609060101010101" pitchFamily="49" charset="-122"/>
              </a:rPr>
              <a:t>B2B</a:t>
            </a:r>
            <a:r>
              <a:rPr lang="zh-CN" altLang="en-US" sz="2200" dirty="0">
                <a:solidFill>
                  <a:srgbClr val="FFFFFF"/>
                </a:solidFill>
                <a:latin typeface="+mj-lt"/>
                <a:ea typeface="黑体" panose="02010609060101010101" pitchFamily="49" charset="-122"/>
              </a:rPr>
              <a:t>交易</a:t>
            </a:r>
            <a:endParaRPr lang="zh-CN" altLang="en-US" sz="2200" dirty="0">
              <a:solidFill>
                <a:srgbClr val="FFFFFF"/>
              </a:solidFill>
              <a:latin typeface="+mj-lt"/>
              <a:ea typeface="黑体" panose="02010609060101010101" pitchFamily="49" charset="-122"/>
            </a:endParaRPr>
          </a:p>
        </p:txBody>
      </p:sp>
      <p:grpSp>
        <p:nvGrpSpPr>
          <p:cNvPr id="18" name="组合 17"/>
          <p:cNvGrpSpPr/>
          <p:nvPr/>
        </p:nvGrpSpPr>
        <p:grpSpPr>
          <a:xfrm>
            <a:off x="1193800" y="2775671"/>
            <a:ext cx="8285163" cy="1522600"/>
            <a:chOff x="1193800" y="2775671"/>
            <a:chExt cx="8285163" cy="1522600"/>
          </a:xfrm>
        </p:grpSpPr>
        <p:sp>
          <p:nvSpPr>
            <p:cNvPr id="5" name="Freeform 8"/>
            <p:cNvSpPr/>
            <p:nvPr/>
          </p:nvSpPr>
          <p:spPr bwMode="auto">
            <a:xfrm>
              <a:off x="1193800" y="2775671"/>
              <a:ext cx="8285163" cy="1522600"/>
            </a:xfrm>
            <a:custGeom>
              <a:avLst/>
              <a:gdLst>
                <a:gd name="T0" fmla="*/ 95770191 w 11006"/>
                <a:gd name="T1" fmla="*/ 0 h 2501"/>
                <a:gd name="T2" fmla="*/ 2147483646 w 11006"/>
                <a:gd name="T3" fmla="*/ 0 h 2501"/>
                <a:gd name="T4" fmla="*/ 2147483646 w 11006"/>
                <a:gd name="T5" fmla="*/ 95776109 h 2501"/>
                <a:gd name="T6" fmla="*/ 2147483646 w 11006"/>
                <a:gd name="T7" fmla="*/ 1321593623 h 2501"/>
                <a:gd name="T8" fmla="*/ 2147483646 w 11006"/>
                <a:gd name="T9" fmla="*/ 1417369732 h 2501"/>
                <a:gd name="T10" fmla="*/ 95770191 w 11006"/>
                <a:gd name="T11" fmla="*/ 1417369732 h 2501"/>
                <a:gd name="T12" fmla="*/ 0 w 11006"/>
                <a:gd name="T13" fmla="*/ 1321593623 h 2501"/>
                <a:gd name="T14" fmla="*/ 0 w 11006"/>
                <a:gd name="T15" fmla="*/ 95776109 h 2501"/>
                <a:gd name="T16" fmla="*/ 95770191 w 11006"/>
                <a:gd name="T17" fmla="*/ 0 h 250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1006" h="2501">
                  <a:moveTo>
                    <a:pt x="169" y="0"/>
                  </a:moveTo>
                  <a:lnTo>
                    <a:pt x="10837" y="0"/>
                  </a:lnTo>
                  <a:cubicBezTo>
                    <a:pt x="10930" y="0"/>
                    <a:pt x="11006" y="76"/>
                    <a:pt x="11006" y="169"/>
                  </a:cubicBezTo>
                  <a:lnTo>
                    <a:pt x="11006" y="2332"/>
                  </a:lnTo>
                  <a:cubicBezTo>
                    <a:pt x="11006" y="2425"/>
                    <a:pt x="10930" y="2501"/>
                    <a:pt x="10837" y="2501"/>
                  </a:cubicBezTo>
                  <a:lnTo>
                    <a:pt x="169" y="2501"/>
                  </a:lnTo>
                  <a:cubicBezTo>
                    <a:pt x="76" y="2501"/>
                    <a:pt x="0" y="2425"/>
                    <a:pt x="0" y="2332"/>
                  </a:cubicBezTo>
                  <a:lnTo>
                    <a:pt x="0" y="169"/>
                  </a:lnTo>
                  <a:cubicBezTo>
                    <a:pt x="0" y="76"/>
                    <a:pt x="76" y="0"/>
                    <a:pt x="169" y="0"/>
                  </a:cubicBezTo>
                  <a:close/>
                </a:path>
              </a:pathLst>
            </a:custGeom>
            <a:solidFill>
              <a:srgbClr val="E4E4E4"/>
            </a:solidFill>
            <a:ln w="9525" cmpd="sng">
              <a:solidFill>
                <a:schemeClr val="accent1"/>
              </a:solidFill>
              <a:round/>
            </a:ln>
          </p:spPr>
          <p:txBody>
            <a:bodyPr/>
            <a:lstStyle/>
            <a:p>
              <a:endParaRPr lang="zh-CN" altLang="en-US"/>
            </a:p>
          </p:txBody>
        </p:sp>
        <p:sp>
          <p:nvSpPr>
            <p:cNvPr id="15" name="TextBox 16"/>
            <p:cNvSpPr txBox="1">
              <a:spLocks noChangeArrowheads="1"/>
            </p:cNvSpPr>
            <p:nvPr/>
          </p:nvSpPr>
          <p:spPr bwMode="auto">
            <a:xfrm>
              <a:off x="1363609" y="2855054"/>
              <a:ext cx="6750996" cy="13638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2000">
                  <a:solidFill>
                    <a:schemeClr val="accent2"/>
                  </a:solidFill>
                  <a:latin typeface="Arial" panose="020B0604020202020204" pitchFamily="34" charset="0"/>
                  <a:ea typeface="微软雅黑" panose="020B0503020204020204" pitchFamily="34" charset="-122"/>
                </a:defRPr>
              </a:lvl1pPr>
              <a:lvl2pPr marL="742950" indent="-285750">
                <a:spcBef>
                  <a:spcPct val="20000"/>
                </a:spcBef>
                <a:buChar char="–"/>
                <a:defRPr sz="2000">
                  <a:solidFill>
                    <a:schemeClr val="accent2"/>
                  </a:solidFill>
                  <a:latin typeface="Arial" panose="020B0604020202020204" pitchFamily="34" charset="0"/>
                  <a:ea typeface="仿宋_GB2312" panose="02010609030101010101" pitchFamily="1"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lgn="just" eaLnBrk="1" hangingPunct="1">
                <a:lnSpc>
                  <a:spcPct val="130000"/>
                </a:lnSpc>
                <a:spcBef>
                  <a:spcPts val="500"/>
                </a:spcBef>
                <a:buFontTx/>
                <a:buNone/>
              </a:pPr>
              <a:r>
                <a:rPr lang="zh-CN" altLang="en-US" sz="2200" dirty="0">
                  <a:latin typeface="+mj-lt"/>
                  <a:ea typeface="黑体" panose="02010609060101010101" pitchFamily="49" charset="-122"/>
                </a:rPr>
                <a:t>是一种以传统企业为中心的</a:t>
              </a:r>
              <a:r>
                <a:rPr lang="en-US" altLang="zh-CN" sz="2200" dirty="0">
                  <a:latin typeface="+mj-lt"/>
                  <a:ea typeface="黑体" panose="02010609060101010101" pitchFamily="49" charset="-122"/>
                </a:rPr>
                <a:t>B2B</a:t>
              </a:r>
              <a:r>
                <a:rPr lang="zh-CN" altLang="en-US" sz="2200" dirty="0">
                  <a:latin typeface="+mj-lt"/>
                  <a:ea typeface="黑体" panose="02010609060101010101" pitchFamily="49" charset="-122"/>
                </a:rPr>
                <a:t>电商网站，也叫面向制造业或面向商业的垂直</a:t>
              </a:r>
              <a:r>
                <a:rPr lang="en-US" altLang="zh-CN" sz="2200" dirty="0">
                  <a:latin typeface="+mj-lt"/>
                  <a:ea typeface="黑体" panose="02010609060101010101" pitchFamily="49" charset="-122"/>
                </a:rPr>
                <a:t>B2B</a:t>
              </a:r>
              <a:r>
                <a:rPr lang="zh-CN" altLang="en-US" sz="2200" dirty="0">
                  <a:latin typeface="+mj-lt"/>
                  <a:ea typeface="黑体" panose="02010609060101010101" pitchFamily="49" charset="-122"/>
                </a:rPr>
                <a:t>网站，一般依托于传统企业的自有网站。</a:t>
              </a:r>
              <a:endParaRPr lang="zh-CN" altLang="en-US" sz="2200" dirty="0">
                <a:latin typeface="+mj-lt"/>
                <a:ea typeface="黑体" panose="02010609060101010101" pitchFamily="49" charset="-122"/>
              </a:endParaRPr>
            </a:p>
          </p:txBody>
        </p:sp>
      </p:grpSp>
      <p:grpSp>
        <p:nvGrpSpPr>
          <p:cNvPr id="2" name="组合 1"/>
          <p:cNvGrpSpPr/>
          <p:nvPr/>
        </p:nvGrpSpPr>
        <p:grpSpPr>
          <a:xfrm>
            <a:off x="1790700" y="5042525"/>
            <a:ext cx="9134103" cy="1651030"/>
            <a:chOff x="1790700" y="5042525"/>
            <a:chExt cx="9134103" cy="1651030"/>
          </a:xfrm>
        </p:grpSpPr>
        <p:sp>
          <p:nvSpPr>
            <p:cNvPr id="9" name="Freeform 12"/>
            <p:cNvSpPr/>
            <p:nvPr/>
          </p:nvSpPr>
          <p:spPr bwMode="auto">
            <a:xfrm>
              <a:off x="1790700" y="5042525"/>
              <a:ext cx="9134103" cy="1651030"/>
            </a:xfrm>
            <a:custGeom>
              <a:avLst/>
              <a:gdLst>
                <a:gd name="T0" fmla="*/ 95770191 w 11006"/>
                <a:gd name="T1" fmla="*/ 0 h 2502"/>
                <a:gd name="T2" fmla="*/ 2147483646 w 11006"/>
                <a:gd name="T3" fmla="*/ 0 h 2502"/>
                <a:gd name="T4" fmla="*/ 2147483646 w 11006"/>
                <a:gd name="T5" fmla="*/ 96265338 h 2502"/>
                <a:gd name="T6" fmla="*/ 2147483646 w 11006"/>
                <a:gd name="T7" fmla="*/ 1320537900 h 2502"/>
                <a:gd name="T8" fmla="*/ 2147483646 w 11006"/>
                <a:gd name="T9" fmla="*/ 1416803238 h 2502"/>
                <a:gd name="T10" fmla="*/ 95770191 w 11006"/>
                <a:gd name="T11" fmla="*/ 1416803238 h 2502"/>
                <a:gd name="T12" fmla="*/ 0 w 11006"/>
                <a:gd name="T13" fmla="*/ 1320537900 h 2502"/>
                <a:gd name="T14" fmla="*/ 0 w 11006"/>
                <a:gd name="T15" fmla="*/ 96265338 h 2502"/>
                <a:gd name="T16" fmla="*/ 95770191 w 11006"/>
                <a:gd name="T17" fmla="*/ 0 h 250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1006" h="2502">
                  <a:moveTo>
                    <a:pt x="169" y="0"/>
                  </a:moveTo>
                  <a:lnTo>
                    <a:pt x="10837" y="0"/>
                  </a:lnTo>
                  <a:cubicBezTo>
                    <a:pt x="10930" y="0"/>
                    <a:pt x="11006" y="77"/>
                    <a:pt x="11006" y="170"/>
                  </a:cubicBezTo>
                  <a:lnTo>
                    <a:pt x="11006" y="2332"/>
                  </a:lnTo>
                  <a:cubicBezTo>
                    <a:pt x="11006" y="2425"/>
                    <a:pt x="10930" y="2502"/>
                    <a:pt x="10837" y="2502"/>
                  </a:cubicBezTo>
                  <a:lnTo>
                    <a:pt x="169" y="2502"/>
                  </a:lnTo>
                  <a:cubicBezTo>
                    <a:pt x="76" y="2502"/>
                    <a:pt x="0" y="2425"/>
                    <a:pt x="0" y="2332"/>
                  </a:cubicBezTo>
                  <a:lnTo>
                    <a:pt x="0" y="170"/>
                  </a:lnTo>
                  <a:cubicBezTo>
                    <a:pt x="0" y="77"/>
                    <a:pt x="76" y="0"/>
                    <a:pt x="169" y="0"/>
                  </a:cubicBezTo>
                  <a:close/>
                </a:path>
              </a:pathLst>
            </a:custGeom>
            <a:solidFill>
              <a:srgbClr val="E4E4E4"/>
            </a:solidFill>
            <a:ln w="9525" cmpd="sng">
              <a:solidFill>
                <a:schemeClr val="accent1"/>
              </a:solidFill>
              <a:round/>
            </a:ln>
          </p:spPr>
          <p:txBody>
            <a:bodyPr/>
            <a:lstStyle/>
            <a:p>
              <a:endParaRPr lang="zh-CN" altLang="en-US"/>
            </a:p>
          </p:txBody>
        </p:sp>
        <p:sp>
          <p:nvSpPr>
            <p:cNvPr id="16" name="TextBox 17"/>
            <p:cNvSpPr txBox="1">
              <a:spLocks noChangeArrowheads="1"/>
            </p:cNvSpPr>
            <p:nvPr/>
          </p:nvSpPr>
          <p:spPr bwMode="auto">
            <a:xfrm>
              <a:off x="2930029" y="5194157"/>
              <a:ext cx="7632848" cy="13638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2000">
                  <a:solidFill>
                    <a:schemeClr val="accent2"/>
                  </a:solidFill>
                  <a:latin typeface="Arial" panose="020B0604020202020204" pitchFamily="34" charset="0"/>
                  <a:ea typeface="微软雅黑" panose="020B0503020204020204" pitchFamily="34" charset="-122"/>
                </a:defRPr>
              </a:lvl1pPr>
              <a:lvl2pPr marL="742950" indent="-285750">
                <a:spcBef>
                  <a:spcPct val="20000"/>
                </a:spcBef>
                <a:buChar char="–"/>
                <a:defRPr sz="2000">
                  <a:solidFill>
                    <a:schemeClr val="accent2"/>
                  </a:solidFill>
                  <a:latin typeface="Arial" panose="020B0604020202020204" pitchFamily="34" charset="0"/>
                  <a:ea typeface="仿宋_GB2312" panose="02010609030101010101" pitchFamily="1"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lgn="just" eaLnBrk="1" hangingPunct="1">
                <a:lnSpc>
                  <a:spcPct val="130000"/>
                </a:lnSpc>
                <a:spcBef>
                  <a:spcPts val="500"/>
                </a:spcBef>
                <a:buFontTx/>
                <a:buNone/>
              </a:pPr>
              <a:r>
                <a:rPr lang="zh-CN" altLang="en-US" sz="2200" dirty="0">
                  <a:latin typeface="+mj-lt"/>
                  <a:ea typeface="黑体" panose="02010609060101010101" pitchFamily="49" charset="-122"/>
                </a:rPr>
                <a:t>既不是拥有产品的企业建立的，又不是经营商品的商家建立的，并不参与交易，只是提供一个平台，将销售商和采购商汇集在一起进行交易。</a:t>
              </a:r>
              <a:endParaRPr lang="zh-CN" altLang="en-US" sz="2200" dirty="0">
                <a:latin typeface="+mj-lt"/>
                <a:ea typeface="黑体" panose="02010609060101010101" pitchFamily="49" charset="-122"/>
              </a:endParaRPr>
            </a:p>
          </p:txBody>
        </p:sp>
      </p:grpSp>
      <p:sp>
        <p:nvSpPr>
          <p:cNvPr id="17" name="文本框 16"/>
          <p:cNvSpPr txBox="1"/>
          <p:nvPr/>
        </p:nvSpPr>
        <p:spPr>
          <a:xfrm>
            <a:off x="1057275" y="1234958"/>
            <a:ext cx="3744962" cy="494751"/>
          </a:xfrm>
          <a:prstGeom prst="rect">
            <a:avLst/>
          </a:prstGeom>
          <a:noFill/>
        </p:spPr>
        <p:txBody>
          <a:bodyPr wrap="square" rtlCol="0" anchor="t">
            <a:spAutoFit/>
          </a:bodyPr>
          <a:lstStyle/>
          <a:p>
            <a:pPr marL="0">
              <a:spcBef>
                <a:spcPts val="1500"/>
              </a:spcBef>
              <a:spcAft>
                <a:spcPts val="0"/>
              </a:spcAft>
              <a:buNone/>
            </a:pPr>
            <a:r>
              <a:rPr lang="en-US" altLang="zh-CN" sz="2600" b="1" dirty="0">
                <a:solidFill>
                  <a:schemeClr val="accent2"/>
                </a:solidFill>
                <a:latin typeface="+mj-lt"/>
                <a:ea typeface="黑体" panose="02010609060101010101" pitchFamily="49" charset="-122"/>
                <a:cs typeface="Times New Roman" panose="02020603050405020304" charset="0"/>
                <a:sym typeface="+mn-ea"/>
              </a:rPr>
              <a:t>2</a:t>
            </a:r>
            <a:r>
              <a:rPr lang="en-US" altLang="zh-CN" sz="2600" b="1" dirty="0">
                <a:solidFill>
                  <a:schemeClr val="accent2"/>
                </a:solidFill>
                <a:latin typeface="宋体" panose="02010600030101010101" pitchFamily="2" charset="-122"/>
                <a:cs typeface="Times New Roman" panose="02020603050405020304" charset="0"/>
                <a:sym typeface="+mn-ea"/>
              </a:rPr>
              <a:t>.</a:t>
            </a:r>
            <a:r>
              <a:rPr lang="en-US" altLang="zh-CN" sz="2600" b="1" dirty="0">
                <a:solidFill>
                  <a:schemeClr val="accent2"/>
                </a:solidFill>
                <a:latin typeface="+mj-lt"/>
                <a:ea typeface="黑体" panose="02010609060101010101" pitchFamily="49" charset="-122"/>
                <a:cs typeface="Times New Roman" panose="02020603050405020304" charset="0"/>
                <a:sym typeface="+mn-ea"/>
              </a:rPr>
              <a:t>B2B</a:t>
            </a:r>
            <a:r>
              <a:rPr lang="zh-CN" altLang="en-US" sz="2600" b="1" dirty="0">
                <a:solidFill>
                  <a:schemeClr val="accent2"/>
                </a:solidFill>
                <a:latin typeface="+mj-lt"/>
                <a:ea typeface="黑体" panose="02010609060101010101" pitchFamily="49" charset="-122"/>
                <a:cs typeface="Times New Roman" panose="02020603050405020304" charset="0"/>
                <a:sym typeface="+mn-ea"/>
              </a:rPr>
              <a:t>电子商务的类型</a:t>
            </a:r>
            <a:endParaRPr lang="zh-CN" altLang="en-US" sz="2600" b="1" dirty="0">
              <a:solidFill>
                <a:schemeClr val="accent2"/>
              </a:solidFill>
              <a:latin typeface="+mj-lt"/>
              <a:ea typeface="黑体" panose="02010609060101010101" pitchFamily="49" charset="-122"/>
              <a:cs typeface="Times New Roman" panose="02020603050405020304" charset="0"/>
            </a:endParaRPr>
          </a:p>
        </p:txBody>
      </p:sp>
      <p:sp>
        <p:nvSpPr>
          <p:cNvPr id="6" name="Oval 9"/>
          <p:cNvSpPr>
            <a:spLocks noChangeArrowheads="1"/>
          </p:cNvSpPr>
          <p:nvPr/>
        </p:nvSpPr>
        <p:spPr bwMode="auto">
          <a:xfrm>
            <a:off x="8438813" y="2750270"/>
            <a:ext cx="1548000" cy="1548000"/>
          </a:xfrm>
          <a:prstGeom prst="ellipse">
            <a:avLst/>
          </a:prstGeom>
          <a:blipFill dpi="0" rotWithShape="1">
            <a:blip r:embed="rId1"/>
            <a:srcRect/>
            <a:stretch>
              <a:fillRect/>
            </a:stretch>
          </a:blipFill>
          <a:ln>
            <a:noFill/>
          </a:ln>
          <a:extLst>
            <a:ext uri="{91240B29-F687-4F45-9708-019B960494DF}">
              <a14:hiddenLine xmlns:a14="http://schemas.microsoft.com/office/drawing/2010/main" w="9525">
                <a:solidFill>
                  <a:srgbClr val="000000"/>
                </a:solidFill>
                <a:round/>
              </a14:hiddenLine>
            </a:ext>
          </a:extLst>
        </p:spPr>
        <p:txBody>
          <a:bodyPr/>
          <a:lstStyle>
            <a:lvl1pPr>
              <a:spcBef>
                <a:spcPct val="20000"/>
              </a:spcBef>
              <a:buChar char="•"/>
              <a:defRPr sz="2000">
                <a:solidFill>
                  <a:schemeClr val="accent2"/>
                </a:solidFill>
                <a:latin typeface="Arial" panose="020B0604020202020204" pitchFamily="34" charset="0"/>
                <a:ea typeface="微软雅黑" panose="020B0503020204020204" pitchFamily="34" charset="-122"/>
              </a:defRPr>
            </a:lvl1pPr>
            <a:lvl2pPr marL="742950" indent="-285750">
              <a:spcBef>
                <a:spcPct val="20000"/>
              </a:spcBef>
              <a:buChar char="–"/>
              <a:defRPr sz="2000">
                <a:solidFill>
                  <a:schemeClr val="accent2"/>
                </a:solidFill>
                <a:latin typeface="Arial" panose="020B0604020202020204" pitchFamily="34" charset="0"/>
                <a:ea typeface="仿宋_GB2312" panose="02010609030101010101" pitchFamily="1"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FontTx/>
              <a:buNone/>
            </a:pPr>
            <a:endParaRPr lang="zh-CN" altLang="en-US" sz="1800">
              <a:solidFill>
                <a:schemeClr val="tx1"/>
              </a:solidFill>
              <a:ea typeface="宋体" panose="02010600030101010101" pitchFamily="2" charset="-122"/>
            </a:endParaRPr>
          </a:p>
        </p:txBody>
      </p:sp>
      <p:sp>
        <p:nvSpPr>
          <p:cNvPr id="10" name="Oval 13"/>
          <p:cNvSpPr>
            <a:spLocks noChangeArrowheads="1"/>
          </p:cNvSpPr>
          <p:nvPr/>
        </p:nvSpPr>
        <p:spPr bwMode="auto">
          <a:xfrm>
            <a:off x="1130299" y="5095735"/>
            <a:ext cx="1548000" cy="1548000"/>
          </a:xfrm>
          <a:prstGeom prst="ellipse">
            <a:avLst/>
          </a:prstGeom>
          <a:blipFill dpi="0" rotWithShape="1">
            <a:blip r:embed="rId2"/>
            <a:srcRect/>
            <a:stretch>
              <a:fillRect/>
            </a:stretch>
          </a:blipFill>
          <a:ln>
            <a:noFill/>
          </a:ln>
          <a:extLst>
            <a:ext uri="{91240B29-F687-4F45-9708-019B960494DF}">
              <a14:hiddenLine xmlns:a14="http://schemas.microsoft.com/office/drawing/2010/main" w="9525">
                <a:solidFill>
                  <a:srgbClr val="000000"/>
                </a:solidFill>
                <a:round/>
              </a14:hiddenLine>
            </a:ext>
          </a:extLst>
        </p:spPr>
        <p:txBody>
          <a:bodyPr/>
          <a:lstStyle>
            <a:lvl1pPr>
              <a:spcBef>
                <a:spcPct val="20000"/>
              </a:spcBef>
              <a:buChar char="•"/>
              <a:defRPr sz="2000">
                <a:solidFill>
                  <a:schemeClr val="accent2"/>
                </a:solidFill>
                <a:latin typeface="Arial" panose="020B0604020202020204" pitchFamily="34" charset="0"/>
                <a:ea typeface="微软雅黑" panose="020B0503020204020204" pitchFamily="34" charset="-122"/>
              </a:defRPr>
            </a:lvl1pPr>
            <a:lvl2pPr marL="742950" indent="-285750">
              <a:spcBef>
                <a:spcPct val="20000"/>
              </a:spcBef>
              <a:buChar char="–"/>
              <a:defRPr sz="2000">
                <a:solidFill>
                  <a:schemeClr val="accent2"/>
                </a:solidFill>
                <a:latin typeface="Arial" panose="020B0604020202020204" pitchFamily="34" charset="0"/>
                <a:ea typeface="仿宋_GB2312" panose="02010609030101010101" pitchFamily="1"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FontTx/>
              <a:buNone/>
            </a:pPr>
            <a:endParaRPr lang="zh-CN" altLang="en-US" sz="1800">
              <a:solidFill>
                <a:schemeClr val="tx1"/>
              </a:solidFill>
              <a:ea typeface="宋体" panose="02010600030101010101" pitchFamily="2" charset="-122"/>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left)">
                                      <p:cBhvr>
                                        <p:cTn id="7" dur="500"/>
                                        <p:tgtEl>
                                          <p:spTgt spid="17"/>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400"/>
                                        <p:tgtEl>
                                          <p:spTgt spid="4"/>
                                        </p:tgtEl>
                                      </p:cBhvr>
                                    </p:animEffect>
                                    <p:anim calcmode="lin" valueType="num">
                                      <p:cBhvr>
                                        <p:cTn id="12" dur="400" fill="hold"/>
                                        <p:tgtEl>
                                          <p:spTgt spid="4"/>
                                        </p:tgtEl>
                                        <p:attrNameLst>
                                          <p:attrName>ppt_x</p:attrName>
                                        </p:attrNameLst>
                                      </p:cBhvr>
                                      <p:tavLst>
                                        <p:tav tm="0">
                                          <p:val>
                                            <p:strVal val="#ppt_x"/>
                                          </p:val>
                                        </p:tav>
                                        <p:tav tm="100000">
                                          <p:val>
                                            <p:strVal val="#ppt_x"/>
                                          </p:val>
                                        </p:tav>
                                      </p:tavLst>
                                    </p:anim>
                                    <p:anim calcmode="lin" valueType="num">
                                      <p:cBhvr>
                                        <p:cTn id="13" dur="400" fill="hold"/>
                                        <p:tgtEl>
                                          <p:spTgt spid="4"/>
                                        </p:tgtEl>
                                        <p:attrNameLst>
                                          <p:attrName>ppt_y</p:attrName>
                                        </p:attrNameLst>
                                      </p:cBhvr>
                                      <p:tavLst>
                                        <p:tav tm="0">
                                          <p:val>
                                            <p:strVal val="#ppt_y+.1"/>
                                          </p:val>
                                        </p:tav>
                                        <p:tav tm="100000">
                                          <p:val>
                                            <p:strVal val="#ppt_y"/>
                                          </p:val>
                                        </p:tav>
                                      </p:tavLst>
                                    </p:anim>
                                  </p:childTnLst>
                                </p:cTn>
                              </p:par>
                              <p:par>
                                <p:cTn id="14" presetID="47" presetClass="entr" presetSubtype="0" fill="hold" grpId="0"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400"/>
                                        <p:tgtEl>
                                          <p:spTgt spid="3"/>
                                        </p:tgtEl>
                                      </p:cBhvr>
                                    </p:animEffect>
                                    <p:anim calcmode="lin" valueType="num">
                                      <p:cBhvr>
                                        <p:cTn id="17" dur="400" fill="hold"/>
                                        <p:tgtEl>
                                          <p:spTgt spid="3"/>
                                        </p:tgtEl>
                                        <p:attrNameLst>
                                          <p:attrName>ppt_x</p:attrName>
                                        </p:attrNameLst>
                                      </p:cBhvr>
                                      <p:tavLst>
                                        <p:tav tm="0">
                                          <p:val>
                                            <p:strVal val="#ppt_x"/>
                                          </p:val>
                                        </p:tav>
                                        <p:tav tm="100000">
                                          <p:val>
                                            <p:strVal val="#ppt_x"/>
                                          </p:val>
                                        </p:tav>
                                      </p:tavLst>
                                    </p:anim>
                                    <p:anim calcmode="lin" valueType="num">
                                      <p:cBhvr>
                                        <p:cTn id="18" dur="400" fill="hold"/>
                                        <p:tgtEl>
                                          <p:spTgt spid="3"/>
                                        </p:tgtEl>
                                        <p:attrNameLst>
                                          <p:attrName>ppt_y</p:attrName>
                                        </p:attrNameLst>
                                      </p:cBhvr>
                                      <p:tavLst>
                                        <p:tav tm="0">
                                          <p:val>
                                            <p:strVal val="#ppt_y-.1"/>
                                          </p:val>
                                        </p:tav>
                                        <p:tav tm="100000">
                                          <p:val>
                                            <p:strVal val="#ppt_y"/>
                                          </p:val>
                                        </p:tav>
                                      </p:tavLst>
                                    </p:anim>
                                  </p:childTnLst>
                                </p:cTn>
                              </p:par>
                            </p:childTnLst>
                          </p:cTn>
                        </p:par>
                        <p:par>
                          <p:cTn id="19" fill="hold">
                            <p:stCondLst>
                              <p:cond delay="1000"/>
                            </p:stCondLst>
                            <p:childTnLst>
                              <p:par>
                                <p:cTn id="20" presetID="31" presetClass="entr" presetSubtype="0" fill="hold" grpId="0" nodeType="afterEffect">
                                  <p:stCondLst>
                                    <p:cond delay="0"/>
                                  </p:stCondLst>
                                  <p:childTnLst>
                                    <p:set>
                                      <p:cBhvr>
                                        <p:cTn id="21" dur="1" fill="hold">
                                          <p:stCondLst>
                                            <p:cond delay="0"/>
                                          </p:stCondLst>
                                        </p:cTn>
                                        <p:tgtEl>
                                          <p:spTgt spid="11"/>
                                        </p:tgtEl>
                                        <p:attrNameLst>
                                          <p:attrName>style.visibility</p:attrName>
                                        </p:attrNameLst>
                                      </p:cBhvr>
                                      <p:to>
                                        <p:strVal val="visible"/>
                                      </p:to>
                                    </p:set>
                                    <p:anim calcmode="lin" valueType="num">
                                      <p:cBhvr>
                                        <p:cTn id="22" dur="500" fill="hold"/>
                                        <p:tgtEl>
                                          <p:spTgt spid="11"/>
                                        </p:tgtEl>
                                        <p:attrNameLst>
                                          <p:attrName>ppt_w</p:attrName>
                                        </p:attrNameLst>
                                      </p:cBhvr>
                                      <p:tavLst>
                                        <p:tav tm="0">
                                          <p:val>
                                            <p:fltVal val="0"/>
                                          </p:val>
                                        </p:tav>
                                        <p:tav tm="100000">
                                          <p:val>
                                            <p:strVal val="#ppt_w"/>
                                          </p:val>
                                        </p:tav>
                                      </p:tavLst>
                                    </p:anim>
                                    <p:anim calcmode="lin" valueType="num">
                                      <p:cBhvr>
                                        <p:cTn id="23" dur="500" fill="hold"/>
                                        <p:tgtEl>
                                          <p:spTgt spid="11"/>
                                        </p:tgtEl>
                                        <p:attrNameLst>
                                          <p:attrName>ppt_h</p:attrName>
                                        </p:attrNameLst>
                                      </p:cBhvr>
                                      <p:tavLst>
                                        <p:tav tm="0">
                                          <p:val>
                                            <p:fltVal val="0"/>
                                          </p:val>
                                        </p:tav>
                                        <p:tav tm="100000">
                                          <p:val>
                                            <p:strVal val="#ppt_h"/>
                                          </p:val>
                                        </p:tav>
                                      </p:tavLst>
                                    </p:anim>
                                    <p:anim calcmode="lin" valueType="num">
                                      <p:cBhvr>
                                        <p:cTn id="24" dur="500" fill="hold"/>
                                        <p:tgtEl>
                                          <p:spTgt spid="11"/>
                                        </p:tgtEl>
                                        <p:attrNameLst>
                                          <p:attrName>style.rotation</p:attrName>
                                        </p:attrNameLst>
                                      </p:cBhvr>
                                      <p:tavLst>
                                        <p:tav tm="0">
                                          <p:val>
                                            <p:fltVal val="90"/>
                                          </p:val>
                                        </p:tav>
                                        <p:tav tm="100000">
                                          <p:val>
                                            <p:fltVal val="0"/>
                                          </p:val>
                                        </p:tav>
                                      </p:tavLst>
                                    </p:anim>
                                    <p:animEffect transition="in" filter="fade">
                                      <p:cBhvr>
                                        <p:cTn id="25" dur="500"/>
                                        <p:tgtEl>
                                          <p:spTgt spid="11"/>
                                        </p:tgtEl>
                                      </p:cBhvr>
                                    </p:animEffect>
                                  </p:childTnLst>
                                </p:cTn>
                              </p:par>
                            </p:childTnLst>
                          </p:cTn>
                        </p:par>
                        <p:par>
                          <p:cTn id="26" fill="hold">
                            <p:stCondLst>
                              <p:cond delay="1500"/>
                            </p:stCondLst>
                            <p:childTnLst>
                              <p:par>
                                <p:cTn id="27" presetID="22" presetClass="entr" presetSubtype="8" fill="hold" grpId="0" nodeType="after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wipe(left)">
                                      <p:cBhvr>
                                        <p:cTn id="29" dur="500"/>
                                        <p:tgtEl>
                                          <p:spTgt spid="13"/>
                                        </p:tgtEl>
                                      </p:cBhvr>
                                    </p:animEffect>
                                  </p:childTnLst>
                                </p:cTn>
                              </p:par>
                            </p:childTnLst>
                          </p:cTn>
                        </p:par>
                        <p:par>
                          <p:cTn id="30" fill="hold">
                            <p:stCondLst>
                              <p:cond delay="2000"/>
                            </p:stCondLst>
                            <p:childTnLst>
                              <p:par>
                                <p:cTn id="31" presetID="2" presetClass="entr" presetSubtype="6" fill="hold" grpId="0" nodeType="afterEffect">
                                  <p:stCondLst>
                                    <p:cond delay="0"/>
                                  </p:stCondLst>
                                  <p:childTnLst>
                                    <p:set>
                                      <p:cBhvr>
                                        <p:cTn id="32" dur="1" fill="hold">
                                          <p:stCondLst>
                                            <p:cond delay="0"/>
                                          </p:stCondLst>
                                        </p:cTn>
                                        <p:tgtEl>
                                          <p:spTgt spid="6"/>
                                        </p:tgtEl>
                                        <p:attrNameLst>
                                          <p:attrName>style.visibility</p:attrName>
                                        </p:attrNameLst>
                                      </p:cBhvr>
                                      <p:to>
                                        <p:strVal val="visible"/>
                                      </p:to>
                                    </p:set>
                                    <p:anim calcmode="lin" valueType="num">
                                      <p:cBhvr additive="base">
                                        <p:cTn id="33" dur="500" fill="hold"/>
                                        <p:tgtEl>
                                          <p:spTgt spid="6"/>
                                        </p:tgtEl>
                                        <p:attrNameLst>
                                          <p:attrName>ppt_x</p:attrName>
                                        </p:attrNameLst>
                                      </p:cBhvr>
                                      <p:tavLst>
                                        <p:tav tm="0">
                                          <p:val>
                                            <p:strVal val="1+#ppt_w/2"/>
                                          </p:val>
                                        </p:tav>
                                        <p:tav tm="100000">
                                          <p:val>
                                            <p:strVal val="#ppt_x"/>
                                          </p:val>
                                        </p:tav>
                                      </p:tavLst>
                                    </p:anim>
                                    <p:anim calcmode="lin" valueType="num">
                                      <p:cBhvr additive="base">
                                        <p:cTn id="34" dur="500" fill="hold"/>
                                        <p:tgtEl>
                                          <p:spTgt spid="6"/>
                                        </p:tgtEl>
                                        <p:attrNameLst>
                                          <p:attrName>ppt_y</p:attrName>
                                        </p:attrNameLst>
                                      </p:cBhvr>
                                      <p:tavLst>
                                        <p:tav tm="0">
                                          <p:val>
                                            <p:strVal val="1+#ppt_h/2"/>
                                          </p:val>
                                        </p:tav>
                                        <p:tav tm="100000">
                                          <p:val>
                                            <p:strVal val="#ppt_y"/>
                                          </p:val>
                                        </p:tav>
                                      </p:tavLst>
                                    </p:anim>
                                  </p:childTnLst>
                                </p:cTn>
                              </p:par>
                            </p:childTnLst>
                          </p:cTn>
                        </p:par>
                        <p:par>
                          <p:cTn id="35" fill="hold">
                            <p:stCondLst>
                              <p:cond delay="2500"/>
                            </p:stCondLst>
                            <p:childTnLst>
                              <p:par>
                                <p:cTn id="36" presetID="2" presetClass="entr" presetSubtype="8" fill="hold" nodeType="afterEffect">
                                  <p:stCondLst>
                                    <p:cond delay="0"/>
                                  </p:stCondLst>
                                  <p:childTnLst>
                                    <p:set>
                                      <p:cBhvr>
                                        <p:cTn id="37" dur="1" fill="hold">
                                          <p:stCondLst>
                                            <p:cond delay="0"/>
                                          </p:stCondLst>
                                        </p:cTn>
                                        <p:tgtEl>
                                          <p:spTgt spid="18"/>
                                        </p:tgtEl>
                                        <p:attrNameLst>
                                          <p:attrName>style.visibility</p:attrName>
                                        </p:attrNameLst>
                                      </p:cBhvr>
                                      <p:to>
                                        <p:strVal val="visible"/>
                                      </p:to>
                                    </p:set>
                                    <p:anim calcmode="lin" valueType="num">
                                      <p:cBhvr additive="base">
                                        <p:cTn id="38" dur="500" fill="hold"/>
                                        <p:tgtEl>
                                          <p:spTgt spid="18"/>
                                        </p:tgtEl>
                                        <p:attrNameLst>
                                          <p:attrName>ppt_x</p:attrName>
                                        </p:attrNameLst>
                                      </p:cBhvr>
                                      <p:tavLst>
                                        <p:tav tm="0">
                                          <p:val>
                                            <p:strVal val="0-#ppt_w/2"/>
                                          </p:val>
                                        </p:tav>
                                        <p:tav tm="100000">
                                          <p:val>
                                            <p:strVal val="#ppt_x"/>
                                          </p:val>
                                        </p:tav>
                                      </p:tavLst>
                                    </p:anim>
                                    <p:anim calcmode="lin" valueType="num">
                                      <p:cBhvr additive="base">
                                        <p:cTn id="39" dur="500" fill="hold"/>
                                        <p:tgtEl>
                                          <p:spTgt spid="18"/>
                                        </p:tgtEl>
                                        <p:attrNameLst>
                                          <p:attrName>ppt_y</p:attrName>
                                        </p:attrNameLst>
                                      </p:cBhvr>
                                      <p:tavLst>
                                        <p:tav tm="0">
                                          <p:val>
                                            <p:strVal val="#ppt_y"/>
                                          </p:val>
                                        </p:tav>
                                        <p:tav tm="100000">
                                          <p:val>
                                            <p:strVal val="#ppt_y"/>
                                          </p:val>
                                        </p:tav>
                                      </p:tavLst>
                                    </p:anim>
                                  </p:childTnLst>
                                </p:cTn>
                              </p:par>
                            </p:childTnLst>
                          </p:cTn>
                        </p:par>
                        <p:par>
                          <p:cTn id="40" fill="hold">
                            <p:stCondLst>
                              <p:cond delay="3000"/>
                            </p:stCondLst>
                            <p:childTnLst>
                              <p:par>
                                <p:cTn id="41" presetID="42" presetClass="entr" presetSubtype="0" fill="hold" grpId="0" nodeType="afterEffect">
                                  <p:stCondLst>
                                    <p:cond delay="0"/>
                                  </p:stCondLst>
                                  <p:childTnLst>
                                    <p:set>
                                      <p:cBhvr>
                                        <p:cTn id="42" dur="1" fill="hold">
                                          <p:stCondLst>
                                            <p:cond delay="0"/>
                                          </p:stCondLst>
                                        </p:cTn>
                                        <p:tgtEl>
                                          <p:spTgt spid="8"/>
                                        </p:tgtEl>
                                        <p:attrNameLst>
                                          <p:attrName>style.visibility</p:attrName>
                                        </p:attrNameLst>
                                      </p:cBhvr>
                                      <p:to>
                                        <p:strVal val="visible"/>
                                      </p:to>
                                    </p:set>
                                    <p:animEffect transition="in" filter="fade">
                                      <p:cBhvr>
                                        <p:cTn id="43" dur="400"/>
                                        <p:tgtEl>
                                          <p:spTgt spid="8"/>
                                        </p:tgtEl>
                                      </p:cBhvr>
                                    </p:animEffect>
                                    <p:anim calcmode="lin" valueType="num">
                                      <p:cBhvr>
                                        <p:cTn id="44" dur="400" fill="hold"/>
                                        <p:tgtEl>
                                          <p:spTgt spid="8"/>
                                        </p:tgtEl>
                                        <p:attrNameLst>
                                          <p:attrName>ppt_x</p:attrName>
                                        </p:attrNameLst>
                                      </p:cBhvr>
                                      <p:tavLst>
                                        <p:tav tm="0">
                                          <p:val>
                                            <p:strVal val="#ppt_x"/>
                                          </p:val>
                                        </p:tav>
                                        <p:tav tm="100000">
                                          <p:val>
                                            <p:strVal val="#ppt_x"/>
                                          </p:val>
                                        </p:tav>
                                      </p:tavLst>
                                    </p:anim>
                                    <p:anim calcmode="lin" valueType="num">
                                      <p:cBhvr>
                                        <p:cTn id="45" dur="400" fill="hold"/>
                                        <p:tgtEl>
                                          <p:spTgt spid="8"/>
                                        </p:tgtEl>
                                        <p:attrNameLst>
                                          <p:attrName>ppt_y</p:attrName>
                                        </p:attrNameLst>
                                      </p:cBhvr>
                                      <p:tavLst>
                                        <p:tav tm="0">
                                          <p:val>
                                            <p:strVal val="#ppt_y+.1"/>
                                          </p:val>
                                        </p:tav>
                                        <p:tav tm="100000">
                                          <p:val>
                                            <p:strVal val="#ppt_y"/>
                                          </p:val>
                                        </p:tav>
                                      </p:tavLst>
                                    </p:anim>
                                  </p:childTnLst>
                                </p:cTn>
                              </p:par>
                              <p:par>
                                <p:cTn id="46" presetID="47" presetClass="entr" presetSubtype="0" fill="hold" grpId="0" nodeType="withEffect">
                                  <p:stCondLst>
                                    <p:cond delay="0"/>
                                  </p:stCondLst>
                                  <p:childTnLst>
                                    <p:set>
                                      <p:cBhvr>
                                        <p:cTn id="47" dur="1" fill="hold">
                                          <p:stCondLst>
                                            <p:cond delay="0"/>
                                          </p:stCondLst>
                                        </p:cTn>
                                        <p:tgtEl>
                                          <p:spTgt spid="7"/>
                                        </p:tgtEl>
                                        <p:attrNameLst>
                                          <p:attrName>style.visibility</p:attrName>
                                        </p:attrNameLst>
                                      </p:cBhvr>
                                      <p:to>
                                        <p:strVal val="visible"/>
                                      </p:to>
                                    </p:set>
                                    <p:animEffect transition="in" filter="fade">
                                      <p:cBhvr>
                                        <p:cTn id="48" dur="400"/>
                                        <p:tgtEl>
                                          <p:spTgt spid="7"/>
                                        </p:tgtEl>
                                      </p:cBhvr>
                                    </p:animEffect>
                                    <p:anim calcmode="lin" valueType="num">
                                      <p:cBhvr>
                                        <p:cTn id="49" dur="400" fill="hold"/>
                                        <p:tgtEl>
                                          <p:spTgt spid="7"/>
                                        </p:tgtEl>
                                        <p:attrNameLst>
                                          <p:attrName>ppt_x</p:attrName>
                                        </p:attrNameLst>
                                      </p:cBhvr>
                                      <p:tavLst>
                                        <p:tav tm="0">
                                          <p:val>
                                            <p:strVal val="#ppt_x"/>
                                          </p:val>
                                        </p:tav>
                                        <p:tav tm="100000">
                                          <p:val>
                                            <p:strVal val="#ppt_x"/>
                                          </p:val>
                                        </p:tav>
                                      </p:tavLst>
                                    </p:anim>
                                    <p:anim calcmode="lin" valueType="num">
                                      <p:cBhvr>
                                        <p:cTn id="50" dur="400" fill="hold"/>
                                        <p:tgtEl>
                                          <p:spTgt spid="7"/>
                                        </p:tgtEl>
                                        <p:attrNameLst>
                                          <p:attrName>ppt_y</p:attrName>
                                        </p:attrNameLst>
                                      </p:cBhvr>
                                      <p:tavLst>
                                        <p:tav tm="0">
                                          <p:val>
                                            <p:strVal val="#ppt_y-.1"/>
                                          </p:val>
                                        </p:tav>
                                        <p:tav tm="100000">
                                          <p:val>
                                            <p:strVal val="#ppt_y"/>
                                          </p:val>
                                        </p:tav>
                                      </p:tavLst>
                                    </p:anim>
                                  </p:childTnLst>
                                </p:cTn>
                              </p:par>
                            </p:childTnLst>
                          </p:cTn>
                        </p:par>
                        <p:par>
                          <p:cTn id="51" fill="hold">
                            <p:stCondLst>
                              <p:cond delay="3500"/>
                            </p:stCondLst>
                            <p:childTnLst>
                              <p:par>
                                <p:cTn id="52" presetID="31" presetClass="entr" presetSubtype="0" fill="hold" grpId="0" nodeType="afterEffect">
                                  <p:stCondLst>
                                    <p:cond delay="0"/>
                                  </p:stCondLst>
                                  <p:childTnLst>
                                    <p:set>
                                      <p:cBhvr>
                                        <p:cTn id="53" dur="1" fill="hold">
                                          <p:stCondLst>
                                            <p:cond delay="0"/>
                                          </p:stCondLst>
                                        </p:cTn>
                                        <p:tgtEl>
                                          <p:spTgt spid="12"/>
                                        </p:tgtEl>
                                        <p:attrNameLst>
                                          <p:attrName>style.visibility</p:attrName>
                                        </p:attrNameLst>
                                      </p:cBhvr>
                                      <p:to>
                                        <p:strVal val="visible"/>
                                      </p:to>
                                    </p:set>
                                    <p:anim calcmode="lin" valueType="num">
                                      <p:cBhvr>
                                        <p:cTn id="54" dur="500" fill="hold"/>
                                        <p:tgtEl>
                                          <p:spTgt spid="12"/>
                                        </p:tgtEl>
                                        <p:attrNameLst>
                                          <p:attrName>ppt_w</p:attrName>
                                        </p:attrNameLst>
                                      </p:cBhvr>
                                      <p:tavLst>
                                        <p:tav tm="0">
                                          <p:val>
                                            <p:fltVal val="0"/>
                                          </p:val>
                                        </p:tav>
                                        <p:tav tm="100000">
                                          <p:val>
                                            <p:strVal val="#ppt_w"/>
                                          </p:val>
                                        </p:tav>
                                      </p:tavLst>
                                    </p:anim>
                                    <p:anim calcmode="lin" valueType="num">
                                      <p:cBhvr>
                                        <p:cTn id="55" dur="500" fill="hold"/>
                                        <p:tgtEl>
                                          <p:spTgt spid="12"/>
                                        </p:tgtEl>
                                        <p:attrNameLst>
                                          <p:attrName>ppt_h</p:attrName>
                                        </p:attrNameLst>
                                      </p:cBhvr>
                                      <p:tavLst>
                                        <p:tav tm="0">
                                          <p:val>
                                            <p:fltVal val="0"/>
                                          </p:val>
                                        </p:tav>
                                        <p:tav tm="100000">
                                          <p:val>
                                            <p:strVal val="#ppt_h"/>
                                          </p:val>
                                        </p:tav>
                                      </p:tavLst>
                                    </p:anim>
                                    <p:anim calcmode="lin" valueType="num">
                                      <p:cBhvr>
                                        <p:cTn id="56" dur="500" fill="hold"/>
                                        <p:tgtEl>
                                          <p:spTgt spid="12"/>
                                        </p:tgtEl>
                                        <p:attrNameLst>
                                          <p:attrName>style.rotation</p:attrName>
                                        </p:attrNameLst>
                                      </p:cBhvr>
                                      <p:tavLst>
                                        <p:tav tm="0">
                                          <p:val>
                                            <p:fltVal val="90"/>
                                          </p:val>
                                        </p:tav>
                                        <p:tav tm="100000">
                                          <p:val>
                                            <p:fltVal val="0"/>
                                          </p:val>
                                        </p:tav>
                                      </p:tavLst>
                                    </p:anim>
                                    <p:animEffect transition="in" filter="fade">
                                      <p:cBhvr>
                                        <p:cTn id="57" dur="500"/>
                                        <p:tgtEl>
                                          <p:spTgt spid="12"/>
                                        </p:tgtEl>
                                      </p:cBhvr>
                                    </p:animEffect>
                                  </p:childTnLst>
                                </p:cTn>
                              </p:par>
                            </p:childTnLst>
                          </p:cTn>
                        </p:par>
                        <p:par>
                          <p:cTn id="58" fill="hold">
                            <p:stCondLst>
                              <p:cond delay="4000"/>
                            </p:stCondLst>
                            <p:childTnLst>
                              <p:par>
                                <p:cTn id="59" presetID="22" presetClass="entr" presetSubtype="8" fill="hold" grpId="0" nodeType="afterEffect">
                                  <p:stCondLst>
                                    <p:cond delay="0"/>
                                  </p:stCondLst>
                                  <p:childTnLst>
                                    <p:set>
                                      <p:cBhvr>
                                        <p:cTn id="60" dur="1" fill="hold">
                                          <p:stCondLst>
                                            <p:cond delay="0"/>
                                          </p:stCondLst>
                                        </p:cTn>
                                        <p:tgtEl>
                                          <p:spTgt spid="14"/>
                                        </p:tgtEl>
                                        <p:attrNameLst>
                                          <p:attrName>style.visibility</p:attrName>
                                        </p:attrNameLst>
                                      </p:cBhvr>
                                      <p:to>
                                        <p:strVal val="visible"/>
                                      </p:to>
                                    </p:set>
                                    <p:animEffect transition="in" filter="wipe(left)">
                                      <p:cBhvr>
                                        <p:cTn id="61" dur="500"/>
                                        <p:tgtEl>
                                          <p:spTgt spid="14"/>
                                        </p:tgtEl>
                                      </p:cBhvr>
                                    </p:animEffect>
                                  </p:childTnLst>
                                </p:cTn>
                              </p:par>
                            </p:childTnLst>
                          </p:cTn>
                        </p:par>
                        <p:par>
                          <p:cTn id="62" fill="hold">
                            <p:stCondLst>
                              <p:cond delay="4500"/>
                            </p:stCondLst>
                            <p:childTnLst>
                              <p:par>
                                <p:cTn id="63" presetID="2" presetClass="entr" presetSubtype="6" fill="hold" grpId="0" nodeType="afterEffect">
                                  <p:stCondLst>
                                    <p:cond delay="0"/>
                                  </p:stCondLst>
                                  <p:childTnLst>
                                    <p:set>
                                      <p:cBhvr>
                                        <p:cTn id="64" dur="1" fill="hold">
                                          <p:stCondLst>
                                            <p:cond delay="0"/>
                                          </p:stCondLst>
                                        </p:cTn>
                                        <p:tgtEl>
                                          <p:spTgt spid="10"/>
                                        </p:tgtEl>
                                        <p:attrNameLst>
                                          <p:attrName>style.visibility</p:attrName>
                                        </p:attrNameLst>
                                      </p:cBhvr>
                                      <p:to>
                                        <p:strVal val="visible"/>
                                      </p:to>
                                    </p:set>
                                    <p:anim calcmode="lin" valueType="num">
                                      <p:cBhvr additive="base">
                                        <p:cTn id="65" dur="500" fill="hold"/>
                                        <p:tgtEl>
                                          <p:spTgt spid="10"/>
                                        </p:tgtEl>
                                        <p:attrNameLst>
                                          <p:attrName>ppt_x</p:attrName>
                                        </p:attrNameLst>
                                      </p:cBhvr>
                                      <p:tavLst>
                                        <p:tav tm="0">
                                          <p:val>
                                            <p:strVal val="1+#ppt_w/2"/>
                                          </p:val>
                                        </p:tav>
                                        <p:tav tm="100000">
                                          <p:val>
                                            <p:strVal val="#ppt_x"/>
                                          </p:val>
                                        </p:tav>
                                      </p:tavLst>
                                    </p:anim>
                                    <p:anim calcmode="lin" valueType="num">
                                      <p:cBhvr additive="base">
                                        <p:cTn id="66" dur="500" fill="hold"/>
                                        <p:tgtEl>
                                          <p:spTgt spid="10"/>
                                        </p:tgtEl>
                                        <p:attrNameLst>
                                          <p:attrName>ppt_y</p:attrName>
                                        </p:attrNameLst>
                                      </p:cBhvr>
                                      <p:tavLst>
                                        <p:tav tm="0">
                                          <p:val>
                                            <p:strVal val="1+#ppt_h/2"/>
                                          </p:val>
                                        </p:tav>
                                        <p:tav tm="100000">
                                          <p:val>
                                            <p:strVal val="#ppt_y"/>
                                          </p:val>
                                        </p:tav>
                                      </p:tavLst>
                                    </p:anim>
                                  </p:childTnLst>
                                </p:cTn>
                              </p:par>
                            </p:childTnLst>
                          </p:cTn>
                        </p:par>
                        <p:par>
                          <p:cTn id="67" fill="hold">
                            <p:stCondLst>
                              <p:cond delay="5000"/>
                            </p:stCondLst>
                            <p:childTnLst>
                              <p:par>
                                <p:cTn id="68" presetID="2" presetClass="entr" presetSubtype="2" fill="hold" nodeType="afterEffect">
                                  <p:stCondLst>
                                    <p:cond delay="0"/>
                                  </p:stCondLst>
                                  <p:childTnLst>
                                    <p:set>
                                      <p:cBhvr>
                                        <p:cTn id="69" dur="1" fill="hold">
                                          <p:stCondLst>
                                            <p:cond delay="0"/>
                                          </p:stCondLst>
                                        </p:cTn>
                                        <p:tgtEl>
                                          <p:spTgt spid="2"/>
                                        </p:tgtEl>
                                        <p:attrNameLst>
                                          <p:attrName>style.visibility</p:attrName>
                                        </p:attrNameLst>
                                      </p:cBhvr>
                                      <p:to>
                                        <p:strVal val="visible"/>
                                      </p:to>
                                    </p:set>
                                    <p:anim calcmode="lin" valueType="num">
                                      <p:cBhvr additive="base">
                                        <p:cTn id="70" dur="500" fill="hold"/>
                                        <p:tgtEl>
                                          <p:spTgt spid="2"/>
                                        </p:tgtEl>
                                        <p:attrNameLst>
                                          <p:attrName>ppt_x</p:attrName>
                                        </p:attrNameLst>
                                      </p:cBhvr>
                                      <p:tavLst>
                                        <p:tav tm="0">
                                          <p:val>
                                            <p:strVal val="1+#ppt_w/2"/>
                                          </p:val>
                                        </p:tav>
                                        <p:tav tm="100000">
                                          <p:val>
                                            <p:strVal val="#ppt_x"/>
                                          </p:val>
                                        </p:tav>
                                      </p:tavLst>
                                    </p:anim>
                                    <p:anim calcmode="lin" valueType="num">
                                      <p:cBhvr additive="base">
                                        <p:cTn id="71" dur="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7" grpId="0" animBg="1"/>
      <p:bldP spid="8" grpId="0" animBg="1"/>
      <p:bldP spid="11" grpId="0" autoUpdateAnimBg="0"/>
      <p:bldP spid="12" grpId="0" autoUpdateAnimBg="0"/>
      <p:bldP spid="13" grpId="0" autoUpdateAnimBg="0"/>
      <p:bldP spid="14" grpId="0" autoUpdateAnimBg="0"/>
      <p:bldP spid="17" grpId="0"/>
      <p:bldP spid="6" grpId="0" animBg="1" autoUpdateAnimBg="0"/>
      <p:bldP spid="10" grpId="0" animBg="1" autoUpdateAnimBg="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533765" y="1093729"/>
            <a:ext cx="11129232" cy="5503623"/>
          </a:xfrm>
          <a:prstGeom prst="rect">
            <a:avLst/>
          </a:prstGeom>
        </p:spPr>
        <p:txBody>
          <a:bodyPr wrap="square">
            <a:spAutoFit/>
          </a:bodyPr>
          <a:lstStyle/>
          <a:p>
            <a:pPr algn="just">
              <a:spcBef>
                <a:spcPts val="0"/>
              </a:spcBef>
            </a:pPr>
            <a:r>
              <a:rPr lang="zh-CN" altLang="en-US" sz="3600" dirty="0">
                <a:solidFill>
                  <a:schemeClr val="accent2"/>
                </a:solidFill>
                <a:latin typeface="方正大黑简体" panose="03000509000000000000" pitchFamily="65" charset="-122"/>
                <a:ea typeface="方正大黑简体" panose="03000509000000000000" pitchFamily="65" charset="-122"/>
              </a:rPr>
              <a:t>二、基于企业自有网站的</a:t>
            </a:r>
            <a:r>
              <a:rPr lang="en-US" altLang="zh-CN" sz="3600" dirty="0">
                <a:solidFill>
                  <a:schemeClr val="accent2"/>
                </a:solidFill>
                <a:latin typeface="方正大黑简体" panose="03000509000000000000" pitchFamily="65" charset="-122"/>
                <a:ea typeface="方正大黑简体" panose="03000509000000000000" pitchFamily="65" charset="-122"/>
              </a:rPr>
              <a:t>B2B</a:t>
            </a:r>
            <a:r>
              <a:rPr lang="zh-CN" altLang="en-US" sz="3600" dirty="0">
                <a:solidFill>
                  <a:schemeClr val="accent2"/>
                </a:solidFill>
                <a:latin typeface="方正大黑简体" panose="03000509000000000000" pitchFamily="65" charset="-122"/>
                <a:ea typeface="方正大黑简体" panose="03000509000000000000" pitchFamily="65" charset="-122"/>
              </a:rPr>
              <a:t>交易</a:t>
            </a:r>
            <a:endParaRPr lang="en-US" altLang="zh-CN" sz="3600" dirty="0">
              <a:solidFill>
                <a:schemeClr val="accent2"/>
              </a:solidFill>
              <a:latin typeface="方正大黑简体" panose="03000509000000000000" pitchFamily="65" charset="-122"/>
              <a:ea typeface="方正大黑简体" panose="03000509000000000000" pitchFamily="65" charset="-122"/>
            </a:endParaRPr>
          </a:p>
          <a:p>
            <a:pPr indent="612140" algn="just">
              <a:spcBef>
                <a:spcPts val="1500"/>
              </a:spcBef>
              <a:spcAft>
                <a:spcPts val="1000"/>
              </a:spcAft>
            </a:pPr>
            <a:r>
              <a:rPr lang="zh-CN" altLang="en-US" sz="3200" dirty="0">
                <a:solidFill>
                  <a:schemeClr val="accent2"/>
                </a:solidFill>
                <a:latin typeface="方正大黑简体" panose="03000509000000000000" pitchFamily="65" charset="-122"/>
                <a:ea typeface="方正大黑简体" panose="03000509000000000000" pitchFamily="65" charset="-122"/>
              </a:rPr>
              <a:t>（一）基于采购商网站的</a:t>
            </a:r>
            <a:r>
              <a:rPr lang="en-US" altLang="zh-CN" sz="3200" dirty="0">
                <a:solidFill>
                  <a:schemeClr val="accent2"/>
                </a:solidFill>
                <a:latin typeface="方正大黑简体" panose="03000509000000000000" pitchFamily="65" charset="-122"/>
                <a:ea typeface="方正大黑简体" panose="03000509000000000000" pitchFamily="65" charset="-122"/>
              </a:rPr>
              <a:t>B2B</a:t>
            </a:r>
            <a:r>
              <a:rPr lang="zh-CN" altLang="en-US" sz="3200" dirty="0">
                <a:solidFill>
                  <a:schemeClr val="accent2"/>
                </a:solidFill>
                <a:latin typeface="方正大黑简体" panose="03000509000000000000" pitchFamily="65" charset="-122"/>
                <a:ea typeface="方正大黑简体" panose="03000509000000000000" pitchFamily="65" charset="-122"/>
              </a:rPr>
              <a:t>交易</a:t>
            </a:r>
            <a:endParaRPr lang="zh-CN" altLang="en-US" sz="3200" dirty="0">
              <a:solidFill>
                <a:schemeClr val="accent2"/>
              </a:solidFill>
              <a:latin typeface="方正大黑简体" panose="03000509000000000000" pitchFamily="65" charset="-122"/>
              <a:ea typeface="方正大黑简体" panose="03000509000000000000" pitchFamily="65" charset="-122"/>
            </a:endParaRPr>
          </a:p>
          <a:p>
            <a:pPr indent="612140" algn="just">
              <a:lnSpc>
                <a:spcPct val="130000"/>
              </a:lnSpc>
              <a:spcBef>
                <a:spcPts val="1000"/>
              </a:spcBef>
            </a:pPr>
            <a:r>
              <a:rPr lang="zh-CN" altLang="en-US" sz="2400" dirty="0">
                <a:solidFill>
                  <a:schemeClr val="accent2"/>
                </a:solidFill>
                <a:latin typeface="+mj-lt"/>
                <a:ea typeface="黑体" panose="02010609060101010101" pitchFamily="49" charset="-122"/>
              </a:rPr>
              <a:t>基于企业自有网站的</a:t>
            </a:r>
            <a:r>
              <a:rPr lang="en-US" altLang="zh-CN" sz="2400" dirty="0">
                <a:solidFill>
                  <a:schemeClr val="accent2"/>
                </a:solidFill>
                <a:latin typeface="+mj-lt"/>
                <a:ea typeface="黑体" panose="02010609060101010101" pitchFamily="49" charset="-122"/>
              </a:rPr>
              <a:t>B2B</a:t>
            </a:r>
            <a:r>
              <a:rPr lang="zh-CN" altLang="en-US" sz="2400" dirty="0">
                <a:solidFill>
                  <a:schemeClr val="accent2"/>
                </a:solidFill>
                <a:latin typeface="+mj-lt"/>
                <a:ea typeface="黑体" panose="02010609060101010101" pitchFamily="49" charset="-122"/>
              </a:rPr>
              <a:t>交易一般依托传统企业的自有网站。基于企业自有网站的</a:t>
            </a:r>
            <a:r>
              <a:rPr lang="en-US" altLang="zh-CN" sz="2400" dirty="0">
                <a:solidFill>
                  <a:schemeClr val="accent2"/>
                </a:solidFill>
                <a:latin typeface="+mj-lt"/>
                <a:ea typeface="黑体" panose="02010609060101010101" pitchFamily="49" charset="-122"/>
              </a:rPr>
              <a:t>B2B</a:t>
            </a:r>
            <a:r>
              <a:rPr lang="zh-CN" altLang="en-US" sz="2400" dirty="0">
                <a:solidFill>
                  <a:schemeClr val="accent2"/>
                </a:solidFill>
                <a:latin typeface="+mj-lt"/>
                <a:ea typeface="黑体" panose="02010609060101010101" pitchFamily="49" charset="-122"/>
              </a:rPr>
              <a:t>交易可以分为两种，即</a:t>
            </a:r>
            <a:r>
              <a:rPr lang="zh-CN" altLang="en-US" sz="2400" dirty="0">
                <a:solidFill>
                  <a:srgbClr val="C00000"/>
                </a:solidFill>
                <a:latin typeface="+mj-lt"/>
                <a:ea typeface="黑体" panose="02010609060101010101" pitchFamily="49" charset="-122"/>
              </a:rPr>
              <a:t>基于采购商网站的</a:t>
            </a:r>
            <a:r>
              <a:rPr lang="en-US" altLang="zh-CN" sz="2400" dirty="0">
                <a:solidFill>
                  <a:srgbClr val="C00000"/>
                </a:solidFill>
                <a:latin typeface="+mj-lt"/>
                <a:ea typeface="黑体" panose="02010609060101010101" pitchFamily="49" charset="-122"/>
              </a:rPr>
              <a:t>B2B</a:t>
            </a:r>
            <a:r>
              <a:rPr lang="zh-CN" altLang="en-US" sz="2400" dirty="0">
                <a:solidFill>
                  <a:srgbClr val="C00000"/>
                </a:solidFill>
                <a:latin typeface="+mj-lt"/>
                <a:ea typeface="黑体" panose="02010609060101010101" pitchFamily="49" charset="-122"/>
              </a:rPr>
              <a:t>交易和基于供应商网站的</a:t>
            </a:r>
            <a:r>
              <a:rPr lang="en-US" altLang="zh-CN" sz="2400" dirty="0">
                <a:solidFill>
                  <a:srgbClr val="C00000"/>
                </a:solidFill>
                <a:latin typeface="+mj-lt"/>
                <a:ea typeface="黑体" panose="02010609060101010101" pitchFamily="49" charset="-122"/>
              </a:rPr>
              <a:t>B2B</a:t>
            </a:r>
            <a:r>
              <a:rPr lang="zh-CN" altLang="en-US" sz="2400" dirty="0">
                <a:solidFill>
                  <a:srgbClr val="C00000"/>
                </a:solidFill>
                <a:latin typeface="+mj-lt"/>
                <a:ea typeface="黑体" panose="02010609060101010101" pitchFamily="49" charset="-122"/>
              </a:rPr>
              <a:t>交易。</a:t>
            </a:r>
            <a:endParaRPr lang="zh-CN" altLang="en-US" sz="2400" dirty="0">
              <a:solidFill>
                <a:srgbClr val="C00000"/>
              </a:solidFill>
              <a:latin typeface="+mj-lt"/>
              <a:ea typeface="黑体" panose="02010609060101010101" pitchFamily="49" charset="-122"/>
            </a:endParaRPr>
          </a:p>
          <a:p>
            <a:pPr indent="612140" algn="just">
              <a:lnSpc>
                <a:spcPct val="130000"/>
              </a:lnSpc>
              <a:spcBef>
                <a:spcPts val="1000"/>
              </a:spcBef>
            </a:pPr>
            <a:r>
              <a:rPr lang="zh-CN" altLang="en-US" sz="2400" dirty="0">
                <a:solidFill>
                  <a:schemeClr val="accent2"/>
                </a:solidFill>
                <a:latin typeface="+mj-lt"/>
                <a:ea typeface="黑体" panose="02010609060101010101" pitchFamily="49" charset="-122"/>
              </a:rPr>
              <a:t>基于采购商网站的</a:t>
            </a:r>
            <a:r>
              <a:rPr lang="en-US" altLang="zh-CN" sz="2400" dirty="0">
                <a:solidFill>
                  <a:schemeClr val="accent2"/>
                </a:solidFill>
                <a:latin typeface="+mj-lt"/>
                <a:ea typeface="黑体" panose="02010609060101010101" pitchFamily="49" charset="-122"/>
              </a:rPr>
              <a:t>B2B</a:t>
            </a:r>
            <a:r>
              <a:rPr lang="zh-CN" altLang="en-US" sz="2400" dirty="0">
                <a:solidFill>
                  <a:schemeClr val="accent2"/>
                </a:solidFill>
                <a:latin typeface="+mj-lt"/>
                <a:ea typeface="黑体" panose="02010609060101010101" pitchFamily="49" charset="-122"/>
              </a:rPr>
              <a:t>交易也称为以买方为主导的</a:t>
            </a:r>
            <a:r>
              <a:rPr lang="en-US" altLang="zh-CN" sz="2400" dirty="0">
                <a:solidFill>
                  <a:schemeClr val="accent2"/>
                </a:solidFill>
                <a:latin typeface="+mj-lt"/>
                <a:ea typeface="黑体" panose="02010609060101010101" pitchFamily="49" charset="-122"/>
              </a:rPr>
              <a:t>B2B</a:t>
            </a:r>
            <a:r>
              <a:rPr lang="zh-CN" altLang="en-US" sz="2400" dirty="0">
                <a:solidFill>
                  <a:schemeClr val="accent2"/>
                </a:solidFill>
                <a:latin typeface="+mj-lt"/>
                <a:ea typeface="黑体" panose="02010609060101010101" pitchFamily="49" charset="-122"/>
              </a:rPr>
              <a:t>电子商务，是指</a:t>
            </a:r>
            <a:r>
              <a:rPr lang="zh-CN" altLang="en-US" sz="2400" dirty="0">
                <a:solidFill>
                  <a:srgbClr val="C00000"/>
                </a:solidFill>
                <a:latin typeface="+mj-lt"/>
                <a:ea typeface="黑体" panose="02010609060101010101" pitchFamily="49" charset="-122"/>
              </a:rPr>
              <a:t>采购商基于自有网站与其上游供应商</a:t>
            </a:r>
            <a:r>
              <a:rPr lang="zh-CN" altLang="en-US" sz="2400" dirty="0">
                <a:solidFill>
                  <a:schemeClr val="accent2"/>
                </a:solidFill>
                <a:latin typeface="+mj-lt"/>
                <a:ea typeface="黑体" panose="02010609060101010101" pitchFamily="49" charset="-122"/>
              </a:rPr>
              <a:t>开展的各种商务活动，即电子化采购或网络采购。</a:t>
            </a:r>
            <a:endParaRPr lang="zh-CN" altLang="en-US" sz="2400" dirty="0">
              <a:solidFill>
                <a:schemeClr val="accent2"/>
              </a:solidFill>
              <a:latin typeface="+mj-lt"/>
              <a:ea typeface="黑体" panose="02010609060101010101" pitchFamily="49" charset="-122"/>
            </a:endParaRPr>
          </a:p>
          <a:p>
            <a:pPr indent="612140" algn="just">
              <a:lnSpc>
                <a:spcPct val="130000"/>
              </a:lnSpc>
              <a:spcBef>
                <a:spcPts val="0"/>
              </a:spcBef>
            </a:pPr>
            <a:r>
              <a:rPr lang="zh-CN" altLang="en-US" sz="2400" dirty="0">
                <a:solidFill>
                  <a:schemeClr val="accent2"/>
                </a:solidFill>
                <a:latin typeface="+mj-lt"/>
                <a:ea typeface="黑体" panose="02010609060101010101" pitchFamily="49" charset="-122"/>
              </a:rPr>
              <a:t>网络采购即利用互联网或专用网络在企业间开展</a:t>
            </a:r>
            <a:r>
              <a:rPr lang="zh-CN" altLang="en-US" sz="2400" spc="-120" dirty="0">
                <a:solidFill>
                  <a:schemeClr val="accent2"/>
                </a:solidFill>
                <a:latin typeface="+mj-lt"/>
                <a:ea typeface="黑体" panose="02010609060101010101" pitchFamily="49" charset="-122"/>
              </a:rPr>
              <a:t>的商品、服务等的购买活动。网络</a:t>
            </a:r>
            <a:r>
              <a:rPr lang="zh-CN" altLang="en-US" sz="2400" dirty="0">
                <a:solidFill>
                  <a:schemeClr val="accent2"/>
                </a:solidFill>
                <a:latin typeface="+mj-lt"/>
                <a:ea typeface="黑体" panose="02010609060101010101" pitchFamily="49" charset="-122"/>
              </a:rPr>
              <a:t>采购的主要目标是对那些成本低、数量大或对业务影响大的关键商品和服务订单实现处理和完成过程的自动化。</a:t>
            </a:r>
            <a:endParaRPr lang="zh-CN" altLang="en-US" sz="2400" dirty="0">
              <a:solidFill>
                <a:schemeClr val="accent2"/>
              </a:solidFill>
              <a:latin typeface="+mj-lt"/>
              <a:ea typeface="黑体" panose="02010609060101010101" pitchFamily="49" charset="-122"/>
            </a:endParaRPr>
          </a:p>
        </p:txBody>
      </p:sp>
      <p:pic>
        <p:nvPicPr>
          <p:cNvPr id="3" name="图片 2">
            <a:hlinkClick r:id="rId1" action="ppaction://hlinkfile"/>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114665" y="1844675"/>
            <a:ext cx="640715" cy="640715"/>
          </a:xfrm>
          <a:prstGeom prst="rect">
            <a:avLst/>
          </a:prstGeom>
        </p:spPr>
      </p:pic>
      <p:sp>
        <p:nvSpPr>
          <p:cNvPr id="2" name="文本框 1"/>
          <p:cNvSpPr txBox="1"/>
          <p:nvPr/>
        </p:nvSpPr>
        <p:spPr>
          <a:xfrm>
            <a:off x="8762365" y="1844675"/>
            <a:ext cx="2540000" cy="645160"/>
          </a:xfrm>
          <a:prstGeom prst="rect">
            <a:avLst/>
          </a:prstGeom>
          <a:solidFill>
            <a:schemeClr val="bg1"/>
          </a:solidFill>
        </p:spPr>
        <p:txBody>
          <a:bodyPr wrap="square" rtlCol="0" anchor="t">
            <a:spAutoFit/>
          </a:bodyPr>
          <a:p>
            <a:r>
              <a:rPr lang="zh-CN" altLang="en-US" b="1">
                <a:hlinkClick r:id="rId1" action="ppaction://hlinkfile"/>
              </a:rPr>
              <a:t>企业如何打造更高效的数字化采购供应链体系</a:t>
            </a:r>
            <a:endParaRPr lang="zh-CN" altLang="en-US" b="1"/>
          </a:p>
        </p:txBody>
      </p:sp>
    </p:spTree>
  </p:cSld>
  <p:clrMapOvr>
    <a:masterClrMapping/>
  </p:clrMapOvr>
  <p:transition spd="slow">
    <p:push dir="u"/>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949809" y="1412776"/>
            <a:ext cx="10297144" cy="2764924"/>
          </a:xfrm>
          <a:prstGeom prst="rect">
            <a:avLst/>
          </a:prstGeom>
        </p:spPr>
        <p:txBody>
          <a:bodyPr wrap="square">
            <a:spAutoFit/>
          </a:bodyPr>
          <a:lstStyle/>
          <a:p>
            <a:pPr indent="612140" algn="just"/>
            <a:r>
              <a:rPr lang="en-US" altLang="zh-CN" sz="2600" b="1" dirty="0">
                <a:solidFill>
                  <a:schemeClr val="accent2"/>
                </a:solidFill>
                <a:latin typeface="+mj-lt"/>
                <a:ea typeface="黑体" panose="02010609060101010101" pitchFamily="49" charset="-122"/>
                <a:cs typeface="Times New Roman" panose="02020603050405020304" charset="0"/>
              </a:rPr>
              <a:t>1</a:t>
            </a:r>
            <a:r>
              <a:rPr lang="zh-CN" altLang="en-US" sz="2600" b="1" dirty="0">
                <a:solidFill>
                  <a:schemeClr val="accent2"/>
                </a:solidFill>
                <a:latin typeface="+mj-lt"/>
                <a:ea typeface="黑体" panose="02010609060101010101" pitchFamily="49" charset="-122"/>
                <a:cs typeface="Times New Roman" panose="02020603050405020304" charset="0"/>
              </a:rPr>
              <a:t>．网上招投标的形式</a:t>
            </a:r>
            <a:endParaRPr lang="zh-CN" altLang="en-US" sz="2400" dirty="0">
              <a:solidFill>
                <a:srgbClr val="C00000"/>
              </a:solidFill>
              <a:latin typeface="+mj-lt"/>
              <a:ea typeface="黑体" panose="02010609060101010101" pitchFamily="49" charset="-122"/>
            </a:endParaRPr>
          </a:p>
          <a:p>
            <a:pPr indent="612140" algn="just">
              <a:lnSpc>
                <a:spcPct val="150000"/>
              </a:lnSpc>
              <a:spcBef>
                <a:spcPts val="1000"/>
              </a:spcBef>
            </a:pPr>
            <a:r>
              <a:rPr lang="zh-CN" altLang="en-US" sz="2400" dirty="0">
                <a:solidFill>
                  <a:schemeClr val="accent2"/>
                </a:solidFill>
                <a:latin typeface="+mj-lt"/>
                <a:ea typeface="黑体" panose="02010609060101010101" pitchFamily="49" charset="-122"/>
              </a:rPr>
              <a:t>网上招投标是指企业通过互联网发布采购信息、接受供应商网上投标报价、采购商网上开标及公布采购结果的全过程。网上招投标是在市场经济条件下进行大宗货物买卖、工程建设项目的发包与承包以及服务项目的采购与提供时采取的一种交易方式。</a:t>
            </a:r>
            <a:endParaRPr lang="zh-CN" altLang="en-US" sz="2400" dirty="0">
              <a:solidFill>
                <a:schemeClr val="accent2"/>
              </a:solidFill>
              <a:latin typeface="+mj-lt"/>
              <a:ea typeface="黑体" panose="02010609060101010101" pitchFamily="49" charset="-122"/>
            </a:endParaRPr>
          </a:p>
        </p:txBody>
      </p:sp>
    </p:spTree>
  </p:cSld>
  <p:clrMapOvr>
    <a:masterClrMapping/>
  </p:clrMapOvr>
  <p:transition spd="slow">
    <p:push dir="u"/>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841797" y="1383159"/>
            <a:ext cx="4968552" cy="461665"/>
          </a:xfrm>
          <a:prstGeom prst="rect">
            <a:avLst/>
          </a:prstGeom>
          <a:noFill/>
        </p:spPr>
        <p:txBody>
          <a:bodyPr wrap="square">
            <a:spAutoFit/>
          </a:bodyPr>
          <a:lstStyle/>
          <a:p>
            <a:pPr indent="612140"/>
            <a:r>
              <a:rPr lang="zh-CN" altLang="en-US" sz="2400" dirty="0">
                <a:solidFill>
                  <a:schemeClr val="accent2"/>
                </a:solidFill>
                <a:latin typeface="+mj-lt"/>
                <a:ea typeface="黑体" panose="02010609060101010101" pitchFamily="49" charset="-122"/>
              </a:rPr>
              <a:t>网上招投标主要有两种形式：</a:t>
            </a:r>
            <a:endParaRPr lang="zh-CN" altLang="en-US" sz="2400" dirty="0">
              <a:solidFill>
                <a:schemeClr val="accent2"/>
              </a:solidFill>
              <a:latin typeface="+mj-lt"/>
              <a:ea typeface="黑体" panose="02010609060101010101" pitchFamily="49" charset="-122"/>
            </a:endParaRPr>
          </a:p>
        </p:txBody>
      </p:sp>
      <p:grpSp>
        <p:nvGrpSpPr>
          <p:cNvPr id="5" name="组合 4"/>
          <p:cNvGrpSpPr/>
          <p:nvPr/>
        </p:nvGrpSpPr>
        <p:grpSpPr>
          <a:xfrm>
            <a:off x="1327014" y="2348880"/>
            <a:ext cx="4528800" cy="2765448"/>
            <a:chOff x="1327014" y="2471732"/>
            <a:chExt cx="4528800" cy="2765448"/>
          </a:xfrm>
        </p:grpSpPr>
        <p:sp>
          <p:nvSpPr>
            <p:cNvPr id="6" name="矩形: 圆角 5"/>
            <p:cNvSpPr/>
            <p:nvPr>
              <p:custDataLst>
                <p:tags r:id="rId1"/>
              </p:custDataLst>
            </p:nvPr>
          </p:nvSpPr>
          <p:spPr>
            <a:xfrm>
              <a:off x="1327014" y="2777814"/>
              <a:ext cx="4528800" cy="2459366"/>
            </a:xfrm>
            <a:prstGeom prst="roundRect">
              <a:avLst>
                <a:gd name="adj" fmla="val 8595"/>
              </a:avLst>
            </a:prstGeom>
            <a:noFill/>
            <a:ln w="28575">
              <a:solidFill>
                <a:srgbClr val="3498DB"/>
              </a:solidFill>
            </a:ln>
          </p:spPr>
          <p:style>
            <a:lnRef idx="2">
              <a:srgbClr val="1F74AD">
                <a:shade val="50000"/>
              </a:srgbClr>
            </a:lnRef>
            <a:fillRef idx="1">
              <a:srgbClr val="1F74AD"/>
            </a:fillRef>
            <a:effectRef idx="0">
              <a:srgbClr val="1F74AD"/>
            </a:effectRef>
            <a:fontRef idx="minor">
              <a:sysClr val="window" lastClr="FFFFFF"/>
            </a:fontRef>
          </p:style>
          <p:txBody>
            <a:bodyPr rtlCol="0" anchor="ctr"/>
            <a:lstStyle/>
            <a:p>
              <a:pPr marL="0" marR="0" lvl="0" indent="0" algn="ctr" defTabSz="914400" rtl="0" eaLnBrk="1" fontAlgn="auto" latinLnBrk="0" hangingPunct="1">
                <a:lnSpc>
                  <a:spcPct val="120000"/>
                </a:lnSpc>
                <a:buClrTx/>
                <a:buSzTx/>
                <a:buFontTx/>
                <a:buNone/>
                <a:defRPr/>
              </a:pPr>
              <a:endParaRPr kumimoji="0" lang="zh-CN" altLang="en-US" sz="1350" b="0" i="0" u="none" strike="noStrike" kern="1200" cap="none" spc="0" normalizeH="0" baseline="0" noProof="0">
                <a:ln>
                  <a:noFill/>
                </a:ln>
                <a:solidFill>
                  <a:prstClr val="white"/>
                </a:solidFill>
                <a:effectLst/>
                <a:uLnTx/>
                <a:uFillTx/>
                <a:latin typeface="黑体" panose="02010609060101010101" pitchFamily="49" charset="-122"/>
                <a:ea typeface="黑体" panose="02010609060101010101" pitchFamily="49" charset="-122"/>
                <a:sym typeface="Arial" panose="020B0604020202020204" pitchFamily="34" charset="0"/>
              </a:endParaRPr>
            </a:p>
          </p:txBody>
        </p:sp>
        <p:sp>
          <p:nvSpPr>
            <p:cNvPr id="7" name="矩形: 圆角 6"/>
            <p:cNvSpPr/>
            <p:nvPr>
              <p:custDataLst>
                <p:tags r:id="rId2"/>
              </p:custDataLst>
            </p:nvPr>
          </p:nvSpPr>
          <p:spPr>
            <a:xfrm>
              <a:off x="3228502" y="2471732"/>
              <a:ext cx="725825" cy="725825"/>
            </a:xfrm>
            <a:prstGeom prst="roundRect">
              <a:avLst/>
            </a:prstGeom>
            <a:solidFill>
              <a:srgbClr val="3498DB"/>
            </a:solidFill>
            <a:ln>
              <a:noFill/>
            </a:ln>
          </p:spPr>
          <p:style>
            <a:lnRef idx="2">
              <a:srgbClr val="1F74AD">
                <a:shade val="50000"/>
              </a:srgbClr>
            </a:lnRef>
            <a:fillRef idx="1">
              <a:srgbClr val="1F74AD"/>
            </a:fillRef>
            <a:effectRef idx="0">
              <a:srgbClr val="1F74AD"/>
            </a:effectRef>
            <a:fontRef idx="minor">
              <a:sysClr val="window" lastClr="FFFFFF"/>
            </a:fontRef>
          </p:style>
          <p:txBody>
            <a:bodyPr rtlCol="0" anchor="ctr"/>
            <a:lstStyle/>
            <a:p>
              <a:pPr marL="0" marR="0" lvl="0" indent="0" algn="ctr" defTabSz="914400" rtl="0" eaLnBrk="1" fontAlgn="auto" latinLnBrk="0" hangingPunct="1">
                <a:lnSpc>
                  <a:spcPct val="120000"/>
                </a:lnSpc>
                <a:buClrTx/>
                <a:buSzTx/>
                <a:buFontTx/>
                <a:buNone/>
                <a:defRPr/>
              </a:pPr>
              <a:endParaRPr kumimoji="0" lang="zh-CN" altLang="en-US" sz="1350" b="0" i="0" u="none" strike="noStrike" kern="1200" cap="none" spc="0" normalizeH="0" baseline="0" noProof="0">
                <a:ln>
                  <a:noFill/>
                </a:ln>
                <a:solidFill>
                  <a:prstClr val="white"/>
                </a:solidFill>
                <a:effectLst/>
                <a:uLnTx/>
                <a:uFillTx/>
                <a:latin typeface="黑体" panose="02010609060101010101" pitchFamily="49" charset="-122"/>
                <a:ea typeface="黑体" panose="02010609060101010101" pitchFamily="49" charset="-122"/>
                <a:sym typeface="Arial" panose="020B0604020202020204" pitchFamily="34" charset="0"/>
              </a:endParaRPr>
            </a:p>
          </p:txBody>
        </p:sp>
        <p:sp>
          <p:nvSpPr>
            <p:cNvPr id="8" name="books_115067"/>
            <p:cNvSpPr>
              <a:spLocks noChangeAspect="1"/>
            </p:cNvSpPr>
            <p:nvPr>
              <p:custDataLst>
                <p:tags r:id="rId3"/>
              </p:custDataLst>
            </p:nvPr>
          </p:nvSpPr>
          <p:spPr bwMode="auto">
            <a:xfrm>
              <a:off x="3398251" y="2673815"/>
              <a:ext cx="386327" cy="323061"/>
            </a:xfrm>
            <a:custGeom>
              <a:avLst/>
              <a:gdLst>
                <a:gd name="T0" fmla="*/ 873 w 3949"/>
                <a:gd name="T1" fmla="*/ 2867 h 3307"/>
                <a:gd name="T2" fmla="*/ 767 w 3949"/>
                <a:gd name="T3" fmla="*/ 2760 h 3307"/>
                <a:gd name="T4" fmla="*/ 873 w 3949"/>
                <a:gd name="T5" fmla="*/ 2653 h 3307"/>
                <a:gd name="T6" fmla="*/ 3949 w 3949"/>
                <a:gd name="T7" fmla="*/ 2653 h 3307"/>
                <a:gd name="T8" fmla="*/ 3949 w 3949"/>
                <a:gd name="T9" fmla="*/ 2213 h 3307"/>
                <a:gd name="T10" fmla="*/ 3736 w 3949"/>
                <a:gd name="T11" fmla="*/ 2213 h 3307"/>
                <a:gd name="T12" fmla="*/ 3736 w 3949"/>
                <a:gd name="T13" fmla="*/ 1760 h 3307"/>
                <a:gd name="T14" fmla="*/ 540 w 3949"/>
                <a:gd name="T15" fmla="*/ 1760 h 3307"/>
                <a:gd name="T16" fmla="*/ 433 w 3949"/>
                <a:gd name="T17" fmla="*/ 1653 h 3307"/>
                <a:gd name="T18" fmla="*/ 540 w 3949"/>
                <a:gd name="T19" fmla="*/ 1547 h 3307"/>
                <a:gd name="T20" fmla="*/ 3736 w 3949"/>
                <a:gd name="T21" fmla="*/ 1547 h 3307"/>
                <a:gd name="T22" fmla="*/ 3736 w 3949"/>
                <a:gd name="T23" fmla="*/ 1093 h 3307"/>
                <a:gd name="T24" fmla="*/ 3949 w 3949"/>
                <a:gd name="T25" fmla="*/ 1093 h 3307"/>
                <a:gd name="T26" fmla="*/ 3949 w 3949"/>
                <a:gd name="T27" fmla="*/ 653 h 3307"/>
                <a:gd name="T28" fmla="*/ 873 w 3949"/>
                <a:gd name="T29" fmla="*/ 653 h 3307"/>
                <a:gd name="T30" fmla="*/ 767 w 3949"/>
                <a:gd name="T31" fmla="*/ 547 h 3307"/>
                <a:gd name="T32" fmla="*/ 873 w 3949"/>
                <a:gd name="T33" fmla="*/ 440 h 3307"/>
                <a:gd name="T34" fmla="*/ 3949 w 3949"/>
                <a:gd name="T35" fmla="*/ 440 h 3307"/>
                <a:gd name="T36" fmla="*/ 3949 w 3949"/>
                <a:gd name="T37" fmla="*/ 0 h 3307"/>
                <a:gd name="T38" fmla="*/ 884 w 3949"/>
                <a:gd name="T39" fmla="*/ 0 h 3307"/>
                <a:gd name="T40" fmla="*/ 336 w 3949"/>
                <a:gd name="T41" fmla="*/ 549 h 3307"/>
                <a:gd name="T42" fmla="*/ 807 w 3949"/>
                <a:gd name="T43" fmla="*/ 1093 h 3307"/>
                <a:gd name="T44" fmla="*/ 560 w 3949"/>
                <a:gd name="T45" fmla="*/ 1093 h 3307"/>
                <a:gd name="T46" fmla="*/ 0 w 3949"/>
                <a:gd name="T47" fmla="*/ 1653 h 3307"/>
                <a:gd name="T48" fmla="*/ 560 w 3949"/>
                <a:gd name="T49" fmla="*/ 2213 h 3307"/>
                <a:gd name="T50" fmla="*/ 793 w 3949"/>
                <a:gd name="T51" fmla="*/ 2213 h 3307"/>
                <a:gd name="T52" fmla="*/ 336 w 3949"/>
                <a:gd name="T53" fmla="*/ 2756 h 3307"/>
                <a:gd name="T54" fmla="*/ 884 w 3949"/>
                <a:gd name="T55" fmla="*/ 3307 h 3307"/>
                <a:gd name="T56" fmla="*/ 3949 w 3949"/>
                <a:gd name="T57" fmla="*/ 3307 h 3307"/>
                <a:gd name="T58" fmla="*/ 3949 w 3949"/>
                <a:gd name="T59" fmla="*/ 2867 h 3307"/>
                <a:gd name="T60" fmla="*/ 873 w 3949"/>
                <a:gd name="T61" fmla="*/ 2867 h 3307"/>
                <a:gd name="T62" fmla="*/ 873 w 3949"/>
                <a:gd name="T63" fmla="*/ 2867 h 33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949" h="3307">
                  <a:moveTo>
                    <a:pt x="873" y="2867"/>
                  </a:moveTo>
                  <a:cubicBezTo>
                    <a:pt x="814" y="2867"/>
                    <a:pt x="767" y="2819"/>
                    <a:pt x="767" y="2760"/>
                  </a:cubicBezTo>
                  <a:cubicBezTo>
                    <a:pt x="767" y="2701"/>
                    <a:pt x="814" y="2653"/>
                    <a:pt x="873" y="2653"/>
                  </a:cubicBezTo>
                  <a:lnTo>
                    <a:pt x="3949" y="2653"/>
                  </a:lnTo>
                  <a:lnTo>
                    <a:pt x="3949" y="2213"/>
                  </a:lnTo>
                  <a:lnTo>
                    <a:pt x="3736" y="2213"/>
                  </a:lnTo>
                  <a:lnTo>
                    <a:pt x="3736" y="1760"/>
                  </a:lnTo>
                  <a:lnTo>
                    <a:pt x="540" y="1760"/>
                  </a:lnTo>
                  <a:cubicBezTo>
                    <a:pt x="481" y="1760"/>
                    <a:pt x="433" y="1712"/>
                    <a:pt x="433" y="1653"/>
                  </a:cubicBezTo>
                  <a:cubicBezTo>
                    <a:pt x="433" y="1595"/>
                    <a:pt x="481" y="1547"/>
                    <a:pt x="540" y="1547"/>
                  </a:cubicBezTo>
                  <a:lnTo>
                    <a:pt x="3736" y="1547"/>
                  </a:lnTo>
                  <a:lnTo>
                    <a:pt x="3736" y="1093"/>
                  </a:lnTo>
                  <a:lnTo>
                    <a:pt x="3949" y="1093"/>
                  </a:lnTo>
                  <a:lnTo>
                    <a:pt x="3949" y="653"/>
                  </a:lnTo>
                  <a:lnTo>
                    <a:pt x="873" y="653"/>
                  </a:lnTo>
                  <a:cubicBezTo>
                    <a:pt x="814" y="653"/>
                    <a:pt x="767" y="606"/>
                    <a:pt x="767" y="547"/>
                  </a:cubicBezTo>
                  <a:cubicBezTo>
                    <a:pt x="767" y="488"/>
                    <a:pt x="814" y="440"/>
                    <a:pt x="873" y="440"/>
                  </a:cubicBezTo>
                  <a:lnTo>
                    <a:pt x="3949" y="440"/>
                  </a:lnTo>
                  <a:lnTo>
                    <a:pt x="3949" y="0"/>
                  </a:lnTo>
                  <a:lnTo>
                    <a:pt x="884" y="0"/>
                  </a:lnTo>
                  <a:cubicBezTo>
                    <a:pt x="582" y="0"/>
                    <a:pt x="336" y="247"/>
                    <a:pt x="336" y="549"/>
                  </a:cubicBezTo>
                  <a:cubicBezTo>
                    <a:pt x="336" y="826"/>
                    <a:pt x="541" y="1053"/>
                    <a:pt x="807" y="1093"/>
                  </a:cubicBezTo>
                  <a:lnTo>
                    <a:pt x="560" y="1093"/>
                  </a:lnTo>
                  <a:cubicBezTo>
                    <a:pt x="251" y="1093"/>
                    <a:pt x="0" y="1344"/>
                    <a:pt x="0" y="1653"/>
                  </a:cubicBezTo>
                  <a:cubicBezTo>
                    <a:pt x="0" y="1963"/>
                    <a:pt x="251" y="2213"/>
                    <a:pt x="560" y="2213"/>
                  </a:cubicBezTo>
                  <a:lnTo>
                    <a:pt x="793" y="2213"/>
                  </a:lnTo>
                  <a:cubicBezTo>
                    <a:pt x="534" y="2253"/>
                    <a:pt x="336" y="2485"/>
                    <a:pt x="336" y="2756"/>
                  </a:cubicBezTo>
                  <a:cubicBezTo>
                    <a:pt x="336" y="3058"/>
                    <a:pt x="582" y="3307"/>
                    <a:pt x="884" y="3307"/>
                  </a:cubicBezTo>
                  <a:lnTo>
                    <a:pt x="3949" y="3307"/>
                  </a:lnTo>
                  <a:lnTo>
                    <a:pt x="3949" y="2867"/>
                  </a:lnTo>
                  <a:lnTo>
                    <a:pt x="873" y="2867"/>
                  </a:lnTo>
                  <a:lnTo>
                    <a:pt x="873" y="2867"/>
                  </a:lnTo>
                  <a:close/>
                </a:path>
              </a:pathLst>
            </a:custGeom>
            <a:solidFill>
              <a:sysClr val="window" lastClr="FFFFFF"/>
            </a:solidFill>
            <a:ln>
              <a:noFill/>
            </a:ln>
          </p:spPr>
          <p:txBody>
            <a:bodyPr/>
            <a:lstStyle/>
            <a:p>
              <a:pPr>
                <a:lnSpc>
                  <a:spcPct val="120000"/>
                </a:lnSpc>
              </a:pPr>
              <a:endParaRPr lang="zh-CN" altLang="en-US" sz="1350">
                <a:latin typeface="黑体" panose="02010609060101010101" pitchFamily="49" charset="-122"/>
                <a:ea typeface="黑体" panose="02010609060101010101" pitchFamily="49" charset="-122"/>
                <a:sym typeface="Arial" panose="020B0604020202020204" pitchFamily="34" charset="0"/>
              </a:endParaRPr>
            </a:p>
          </p:txBody>
        </p:sp>
        <p:sp>
          <p:nvSpPr>
            <p:cNvPr id="9" name="文本框 8"/>
            <p:cNvSpPr txBox="1"/>
            <p:nvPr>
              <p:custDataLst>
                <p:tags r:id="rId4"/>
              </p:custDataLst>
            </p:nvPr>
          </p:nvSpPr>
          <p:spPr>
            <a:xfrm>
              <a:off x="2394426" y="3251382"/>
              <a:ext cx="2393977" cy="465650"/>
            </a:xfrm>
            <a:prstGeom prst="rect">
              <a:avLst/>
            </a:prstGeom>
            <a:noFill/>
          </p:spPr>
          <p:txBody>
            <a:bodyPr wrap="square" rtlCol="0" anchor="ctr">
              <a:noAutofit/>
            </a:bodyPr>
            <a:lstStyle/>
            <a:p>
              <a:pPr lvl="0" algn="ctr" eaLnBrk="1" fontAlgn="auto" hangingPunct="1">
                <a:lnSpc>
                  <a:spcPct val="120000"/>
                </a:lnSpc>
                <a:defRPr/>
              </a:pPr>
              <a:r>
                <a:rPr lang="zh-CN" altLang="en-US" sz="2800" dirty="0">
                  <a:solidFill>
                    <a:srgbClr val="00B0F0"/>
                  </a:solidFill>
                  <a:latin typeface="+mj-lt"/>
                  <a:ea typeface="黑体" panose="02010609060101010101" pitchFamily="49" charset="-122"/>
                </a:rPr>
                <a:t>公开招投标</a:t>
              </a:r>
              <a:endParaRPr kumimoji="0" lang="zh-CN" altLang="en-US" sz="2800" b="1" i="0" u="none" strike="noStrike" kern="1200" cap="none" spc="300" normalizeH="0" noProof="0" dirty="0">
                <a:ln>
                  <a:noFill/>
                </a:ln>
                <a:solidFill>
                  <a:srgbClr val="00B0F0"/>
                </a:solidFill>
                <a:effectLst/>
                <a:uLnTx/>
                <a:uFillTx/>
                <a:latin typeface="黑体" panose="02010609060101010101" pitchFamily="49" charset="-122"/>
                <a:ea typeface="黑体" panose="02010609060101010101" pitchFamily="49" charset="-122"/>
                <a:sym typeface="Arial" panose="020B0604020202020204" pitchFamily="34" charset="0"/>
              </a:endParaRPr>
            </a:p>
          </p:txBody>
        </p:sp>
        <p:sp>
          <p:nvSpPr>
            <p:cNvPr id="10" name="文本框 9"/>
            <p:cNvSpPr txBox="1"/>
            <p:nvPr>
              <p:custDataLst>
                <p:tags r:id="rId5"/>
              </p:custDataLst>
            </p:nvPr>
          </p:nvSpPr>
          <p:spPr>
            <a:xfrm>
              <a:off x="1847004" y="3798872"/>
              <a:ext cx="3488819" cy="1436197"/>
            </a:xfrm>
            <a:prstGeom prst="rect">
              <a:avLst/>
            </a:prstGeom>
            <a:noFill/>
          </p:spPr>
          <p:txBody>
            <a:bodyPr wrap="square" rtlCol="0">
              <a:noAutofit/>
            </a:bodyPr>
            <a:lstStyle/>
            <a:p>
              <a:pPr algn="ctr">
                <a:lnSpc>
                  <a:spcPct val="120000"/>
                </a:lnSpc>
                <a:spcBef>
                  <a:spcPts val="1000"/>
                </a:spcBef>
              </a:pPr>
              <a:r>
                <a:rPr lang="zh-CN" altLang="en-US" sz="2400" dirty="0">
                  <a:solidFill>
                    <a:schemeClr val="accent2"/>
                  </a:solidFill>
                  <a:latin typeface="+mj-lt"/>
                  <a:ea typeface="黑体" panose="02010609060101010101" pitchFamily="49" charset="-122"/>
                </a:rPr>
                <a:t>招标人以招标公告的方式邀请不特定的法人或者其他组织投标。</a:t>
              </a:r>
              <a:endParaRPr lang="zh-CN" altLang="en-US" sz="2400" dirty="0">
                <a:solidFill>
                  <a:schemeClr val="accent2"/>
                </a:solidFill>
                <a:latin typeface="+mj-lt"/>
                <a:ea typeface="黑体" panose="02010609060101010101" pitchFamily="49" charset="-122"/>
              </a:endParaRPr>
            </a:p>
          </p:txBody>
        </p:sp>
      </p:grpSp>
      <p:grpSp>
        <p:nvGrpSpPr>
          <p:cNvPr id="11" name="组合 10"/>
          <p:cNvGrpSpPr/>
          <p:nvPr/>
        </p:nvGrpSpPr>
        <p:grpSpPr>
          <a:xfrm>
            <a:off x="6387784" y="2348880"/>
            <a:ext cx="4529691" cy="2763338"/>
            <a:chOff x="6387784" y="2471732"/>
            <a:chExt cx="4529691" cy="2763338"/>
          </a:xfrm>
        </p:grpSpPr>
        <p:sp>
          <p:nvSpPr>
            <p:cNvPr id="12" name="矩形: 圆角 11"/>
            <p:cNvSpPr/>
            <p:nvPr>
              <p:custDataLst>
                <p:tags r:id="rId6"/>
              </p:custDataLst>
            </p:nvPr>
          </p:nvSpPr>
          <p:spPr>
            <a:xfrm>
              <a:off x="6387784" y="2776719"/>
              <a:ext cx="4529691" cy="2458351"/>
            </a:xfrm>
            <a:prstGeom prst="roundRect">
              <a:avLst>
                <a:gd name="adj" fmla="val 8595"/>
              </a:avLst>
            </a:prstGeom>
            <a:noFill/>
            <a:ln w="28575">
              <a:solidFill>
                <a:srgbClr val="1AA3AA"/>
              </a:solidFill>
            </a:ln>
          </p:spPr>
          <p:style>
            <a:lnRef idx="2">
              <a:srgbClr val="1F74AD">
                <a:shade val="50000"/>
              </a:srgbClr>
            </a:lnRef>
            <a:fillRef idx="1">
              <a:srgbClr val="1F74AD"/>
            </a:fillRef>
            <a:effectRef idx="0">
              <a:srgbClr val="1F74AD"/>
            </a:effectRef>
            <a:fontRef idx="minor">
              <a:sysClr val="window" lastClr="FFFFFF"/>
            </a:fontRef>
          </p:style>
          <p:txBody>
            <a:bodyPr rtlCol="0" anchor="ctr"/>
            <a:lstStyle/>
            <a:p>
              <a:pPr marL="0" marR="0" lvl="0" indent="0" algn="ctr" defTabSz="914400" rtl="0" eaLnBrk="1" fontAlgn="auto" latinLnBrk="0" hangingPunct="1">
                <a:lnSpc>
                  <a:spcPct val="120000"/>
                </a:lnSpc>
                <a:buClrTx/>
                <a:buSzTx/>
                <a:buFontTx/>
                <a:buNone/>
                <a:defRPr/>
              </a:pPr>
              <a:endParaRPr kumimoji="0" lang="zh-CN" altLang="en-US" sz="1350" b="0" i="0" u="none" strike="noStrike" kern="1200" cap="none" spc="0" normalizeH="0" baseline="0" noProof="0">
                <a:ln>
                  <a:noFill/>
                </a:ln>
                <a:solidFill>
                  <a:prstClr val="white"/>
                </a:solidFill>
                <a:effectLst/>
                <a:uLnTx/>
                <a:uFillTx/>
                <a:latin typeface="黑体" panose="02010609060101010101" pitchFamily="49" charset="-122"/>
                <a:ea typeface="黑体" panose="02010609060101010101" pitchFamily="49" charset="-122"/>
                <a:sym typeface="Arial" panose="020B0604020202020204" pitchFamily="34" charset="0"/>
              </a:endParaRPr>
            </a:p>
          </p:txBody>
        </p:sp>
        <p:sp>
          <p:nvSpPr>
            <p:cNvPr id="13" name="矩形: 圆角 12"/>
            <p:cNvSpPr/>
            <p:nvPr>
              <p:custDataLst>
                <p:tags r:id="rId7"/>
              </p:custDataLst>
            </p:nvPr>
          </p:nvSpPr>
          <p:spPr>
            <a:xfrm>
              <a:off x="8289717" y="2471732"/>
              <a:ext cx="725825" cy="725825"/>
            </a:xfrm>
            <a:prstGeom prst="roundRect">
              <a:avLst/>
            </a:prstGeom>
            <a:solidFill>
              <a:srgbClr val="1AA3AA"/>
            </a:solidFill>
            <a:ln>
              <a:noFill/>
            </a:ln>
          </p:spPr>
          <p:style>
            <a:lnRef idx="2">
              <a:srgbClr val="1F74AD">
                <a:shade val="50000"/>
              </a:srgbClr>
            </a:lnRef>
            <a:fillRef idx="1">
              <a:srgbClr val="1F74AD"/>
            </a:fillRef>
            <a:effectRef idx="0">
              <a:srgbClr val="1F74AD"/>
            </a:effectRef>
            <a:fontRef idx="minor">
              <a:sysClr val="window" lastClr="FFFFFF"/>
            </a:fontRef>
          </p:style>
          <p:txBody>
            <a:bodyPr rtlCol="0" anchor="ctr"/>
            <a:lstStyle/>
            <a:p>
              <a:pPr marL="0" marR="0" lvl="0" indent="0" algn="ctr" defTabSz="914400" rtl="0" eaLnBrk="1" fontAlgn="auto" latinLnBrk="0" hangingPunct="1">
                <a:lnSpc>
                  <a:spcPct val="120000"/>
                </a:lnSpc>
                <a:buClrTx/>
                <a:buSzTx/>
                <a:buFontTx/>
                <a:buNone/>
                <a:defRPr/>
              </a:pPr>
              <a:endParaRPr kumimoji="0" lang="zh-CN" altLang="en-US" sz="1350" b="0" i="0" u="none" strike="noStrike" kern="1200" cap="none" spc="0" normalizeH="0" baseline="0" noProof="0">
                <a:ln>
                  <a:noFill/>
                </a:ln>
                <a:solidFill>
                  <a:prstClr val="white"/>
                </a:solidFill>
                <a:effectLst/>
                <a:uLnTx/>
                <a:uFillTx/>
                <a:latin typeface="黑体" panose="02010609060101010101" pitchFamily="49" charset="-122"/>
                <a:ea typeface="黑体" panose="02010609060101010101" pitchFamily="49" charset="-122"/>
                <a:sym typeface="Arial" panose="020B0604020202020204" pitchFamily="34" charset="0"/>
              </a:endParaRPr>
            </a:p>
          </p:txBody>
        </p:sp>
        <p:sp>
          <p:nvSpPr>
            <p:cNvPr id="14" name="books_115067"/>
            <p:cNvSpPr>
              <a:spLocks noChangeAspect="1"/>
            </p:cNvSpPr>
            <p:nvPr>
              <p:custDataLst>
                <p:tags r:id="rId8"/>
              </p:custDataLst>
            </p:nvPr>
          </p:nvSpPr>
          <p:spPr bwMode="auto">
            <a:xfrm>
              <a:off x="8459447" y="2673737"/>
              <a:ext cx="386365" cy="314790"/>
            </a:xfrm>
            <a:custGeom>
              <a:avLst/>
              <a:gdLst>
                <a:gd name="connsiteX0" fmla="*/ 373273 h 605239"/>
                <a:gd name="connsiteY0" fmla="*/ 373273 h 605239"/>
                <a:gd name="connsiteX1" fmla="*/ 373273 h 605239"/>
                <a:gd name="connsiteY1" fmla="*/ 373273 h 605239"/>
                <a:gd name="connsiteX2" fmla="*/ 373273 h 605239"/>
                <a:gd name="connsiteY2" fmla="*/ 373273 h 605239"/>
                <a:gd name="connsiteX3" fmla="*/ 373273 h 605239"/>
                <a:gd name="connsiteY3" fmla="*/ 373273 h 605239"/>
                <a:gd name="connsiteX4" fmla="*/ 373273 h 605239"/>
                <a:gd name="connsiteY4" fmla="*/ 373273 h 605239"/>
                <a:gd name="connsiteX5" fmla="*/ 373273 h 605239"/>
                <a:gd name="connsiteY5" fmla="*/ 373273 h 605239"/>
                <a:gd name="connsiteX6" fmla="*/ 373273 h 605239"/>
                <a:gd name="connsiteY6" fmla="*/ 373273 h 605239"/>
                <a:gd name="connsiteX7" fmla="*/ 373273 h 605239"/>
                <a:gd name="connsiteY7" fmla="*/ 373273 h 605239"/>
                <a:gd name="connsiteX8" fmla="*/ 373273 h 605239"/>
                <a:gd name="connsiteY8" fmla="*/ 373273 h 605239"/>
                <a:gd name="connsiteX9" fmla="*/ 373273 h 605239"/>
                <a:gd name="connsiteY9" fmla="*/ 373273 h 605239"/>
                <a:gd name="connsiteX10" fmla="*/ 373273 h 605239"/>
                <a:gd name="connsiteY10" fmla="*/ 373273 h 605239"/>
                <a:gd name="connsiteX11" fmla="*/ 373273 h 605239"/>
                <a:gd name="connsiteY11" fmla="*/ 373273 h 605239"/>
                <a:gd name="connsiteX12" fmla="*/ 373273 h 605239"/>
                <a:gd name="connsiteY12" fmla="*/ 373273 h 605239"/>
                <a:gd name="connsiteX13" fmla="*/ 373273 h 605239"/>
                <a:gd name="connsiteY13" fmla="*/ 373273 h 605239"/>
                <a:gd name="connsiteX14" fmla="*/ 373273 h 605239"/>
                <a:gd name="connsiteY14" fmla="*/ 373273 h 605239"/>
                <a:gd name="connsiteX15" fmla="*/ 373273 h 605239"/>
                <a:gd name="connsiteY15" fmla="*/ 373273 h 605239"/>
                <a:gd name="connsiteX16" fmla="*/ 373273 h 605239"/>
                <a:gd name="connsiteY16" fmla="*/ 373273 h 605239"/>
                <a:gd name="connsiteX17" fmla="*/ 373273 h 605239"/>
                <a:gd name="connsiteY17" fmla="*/ 373273 h 605239"/>
                <a:gd name="connsiteX18" fmla="*/ 373273 h 605239"/>
                <a:gd name="connsiteY18" fmla="*/ 373273 h 605239"/>
                <a:gd name="connsiteX19" fmla="*/ 373273 h 605239"/>
                <a:gd name="connsiteY19" fmla="*/ 373273 h 605239"/>
                <a:gd name="connsiteX20" fmla="*/ 373273 h 605239"/>
                <a:gd name="connsiteY20" fmla="*/ 373273 h 605239"/>
                <a:gd name="connsiteX21" fmla="*/ 373273 h 605239"/>
                <a:gd name="connsiteY21" fmla="*/ 373273 h 605239"/>
                <a:gd name="connsiteX22" fmla="*/ 373273 h 605239"/>
                <a:gd name="connsiteY22" fmla="*/ 373273 h 605239"/>
                <a:gd name="connsiteX23" fmla="*/ 373273 h 605239"/>
                <a:gd name="connsiteY23" fmla="*/ 373273 h 605239"/>
                <a:gd name="connsiteX24" fmla="*/ 373273 h 605239"/>
                <a:gd name="connsiteY24" fmla="*/ 373273 h 605239"/>
                <a:gd name="connsiteX25" fmla="*/ 373273 h 605239"/>
                <a:gd name="connsiteY25" fmla="*/ 373273 h 605239"/>
                <a:gd name="connsiteX26" fmla="*/ 373273 h 605239"/>
                <a:gd name="connsiteY26" fmla="*/ 373273 h 605239"/>
                <a:gd name="connsiteX27" fmla="*/ 373273 h 605239"/>
                <a:gd name="connsiteY27" fmla="*/ 373273 h 605239"/>
                <a:gd name="connsiteX28" fmla="*/ 373273 h 605239"/>
                <a:gd name="connsiteY28" fmla="*/ 373273 h 605239"/>
                <a:gd name="connsiteX29" fmla="*/ 373273 h 605239"/>
                <a:gd name="connsiteY29" fmla="*/ 373273 h 605239"/>
                <a:gd name="connsiteX30" fmla="*/ 373273 h 605239"/>
                <a:gd name="connsiteY30" fmla="*/ 373273 h 605239"/>
                <a:gd name="connsiteX31" fmla="*/ 373273 h 605239"/>
                <a:gd name="connsiteY31" fmla="*/ 373273 h 605239"/>
                <a:gd name="connsiteX32" fmla="*/ 373273 h 605239"/>
                <a:gd name="connsiteY32" fmla="*/ 373273 h 605239"/>
                <a:gd name="connsiteX33" fmla="*/ 373273 h 605239"/>
                <a:gd name="connsiteY33" fmla="*/ 373273 h 605239"/>
                <a:gd name="connsiteX34" fmla="*/ 373273 h 605239"/>
                <a:gd name="connsiteY34" fmla="*/ 373273 h 605239"/>
                <a:gd name="connsiteX35" fmla="*/ 373273 h 605239"/>
                <a:gd name="connsiteY35" fmla="*/ 373273 h 605239"/>
                <a:gd name="connsiteX36" fmla="*/ 373273 h 605239"/>
                <a:gd name="connsiteY36" fmla="*/ 373273 h 605239"/>
                <a:gd name="connsiteX37" fmla="*/ 373273 h 605239"/>
                <a:gd name="connsiteY37" fmla="*/ 373273 h 605239"/>
                <a:gd name="connsiteX38" fmla="*/ 373273 h 605239"/>
                <a:gd name="connsiteY38" fmla="*/ 373273 h 605239"/>
                <a:gd name="connsiteX39" fmla="*/ 373273 h 605239"/>
                <a:gd name="connsiteY39" fmla="*/ 373273 h 605239"/>
                <a:gd name="connsiteX40" fmla="*/ 373273 h 605239"/>
                <a:gd name="connsiteY40" fmla="*/ 373273 h 605239"/>
                <a:gd name="connsiteX41" fmla="*/ 373273 h 605239"/>
                <a:gd name="connsiteY41" fmla="*/ 373273 h 605239"/>
                <a:gd name="connsiteX42" fmla="*/ 373273 h 605239"/>
                <a:gd name="connsiteY42" fmla="*/ 373273 h 605239"/>
                <a:gd name="connsiteX43" fmla="*/ 373273 h 605239"/>
                <a:gd name="connsiteY43" fmla="*/ 373273 h 605239"/>
                <a:gd name="connsiteX44" fmla="*/ 373273 h 605239"/>
                <a:gd name="connsiteY44" fmla="*/ 373273 h 605239"/>
                <a:gd name="connsiteX45" fmla="*/ 373273 h 605239"/>
                <a:gd name="connsiteY45" fmla="*/ 373273 h 605239"/>
                <a:gd name="connsiteX46" fmla="*/ 373273 h 605239"/>
                <a:gd name="connsiteY46" fmla="*/ 373273 h 605239"/>
                <a:gd name="connsiteX47" fmla="*/ 373273 h 605239"/>
                <a:gd name="connsiteY47" fmla="*/ 373273 h 605239"/>
                <a:gd name="connsiteX48" fmla="*/ 373273 h 605239"/>
                <a:gd name="connsiteY48" fmla="*/ 373273 h 605239"/>
                <a:gd name="connsiteX49" fmla="*/ 373273 h 605239"/>
                <a:gd name="connsiteY49" fmla="*/ 373273 h 605239"/>
                <a:gd name="connsiteX50" fmla="*/ 373273 h 605239"/>
                <a:gd name="connsiteY50" fmla="*/ 373273 h 605239"/>
                <a:gd name="connsiteX51" fmla="*/ 373273 h 605239"/>
                <a:gd name="connsiteY51" fmla="*/ 373273 h 605239"/>
                <a:gd name="connsiteX52" fmla="*/ 373273 h 605239"/>
                <a:gd name="connsiteY52" fmla="*/ 373273 h 605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608697" h="495934">
                  <a:moveTo>
                    <a:pt x="274757" y="203328"/>
                  </a:moveTo>
                  <a:cubicBezTo>
                    <a:pt x="262375" y="203328"/>
                    <a:pt x="252305" y="213383"/>
                    <a:pt x="252305" y="225746"/>
                  </a:cubicBezTo>
                  <a:cubicBezTo>
                    <a:pt x="252305" y="238110"/>
                    <a:pt x="262375" y="248164"/>
                    <a:pt x="274757" y="248164"/>
                  </a:cubicBezTo>
                  <a:lnTo>
                    <a:pt x="505837" y="248164"/>
                  </a:lnTo>
                  <a:cubicBezTo>
                    <a:pt x="518219" y="248164"/>
                    <a:pt x="528289" y="238110"/>
                    <a:pt x="528289" y="225746"/>
                  </a:cubicBezTo>
                  <a:cubicBezTo>
                    <a:pt x="528289" y="213383"/>
                    <a:pt x="518219" y="203328"/>
                    <a:pt x="505837" y="203328"/>
                  </a:cubicBezTo>
                  <a:close/>
                  <a:moveTo>
                    <a:pt x="274757" y="85949"/>
                  </a:moveTo>
                  <a:cubicBezTo>
                    <a:pt x="262375" y="85949"/>
                    <a:pt x="252305" y="95929"/>
                    <a:pt x="252305" y="108293"/>
                  </a:cubicBezTo>
                  <a:cubicBezTo>
                    <a:pt x="252305" y="120656"/>
                    <a:pt x="262375" y="130711"/>
                    <a:pt x="274757" y="130711"/>
                  </a:cubicBezTo>
                  <a:lnTo>
                    <a:pt x="505837" y="130711"/>
                  </a:lnTo>
                  <a:cubicBezTo>
                    <a:pt x="518219" y="130711"/>
                    <a:pt x="528289" y="120656"/>
                    <a:pt x="528289" y="108293"/>
                  </a:cubicBezTo>
                  <a:cubicBezTo>
                    <a:pt x="528289" y="95929"/>
                    <a:pt x="518219" y="85949"/>
                    <a:pt x="505837" y="85949"/>
                  </a:cubicBezTo>
                  <a:close/>
                  <a:moveTo>
                    <a:pt x="36405" y="60757"/>
                  </a:moveTo>
                  <a:lnTo>
                    <a:pt x="135995" y="60757"/>
                  </a:lnTo>
                  <a:lnTo>
                    <a:pt x="135995" y="146720"/>
                  </a:lnTo>
                  <a:lnTo>
                    <a:pt x="102873" y="146720"/>
                  </a:lnTo>
                  <a:cubicBezTo>
                    <a:pt x="90490" y="146720"/>
                    <a:pt x="80419" y="156702"/>
                    <a:pt x="80419" y="169067"/>
                  </a:cubicBezTo>
                  <a:cubicBezTo>
                    <a:pt x="80419" y="181433"/>
                    <a:pt x="90490" y="191489"/>
                    <a:pt x="102873" y="191489"/>
                  </a:cubicBezTo>
                  <a:lnTo>
                    <a:pt x="135995" y="191489"/>
                  </a:lnTo>
                  <a:lnTo>
                    <a:pt x="135995" y="264118"/>
                  </a:lnTo>
                  <a:lnTo>
                    <a:pt x="102873" y="264118"/>
                  </a:lnTo>
                  <a:cubicBezTo>
                    <a:pt x="90490" y="264118"/>
                    <a:pt x="80419" y="274174"/>
                    <a:pt x="80419" y="286540"/>
                  </a:cubicBezTo>
                  <a:cubicBezTo>
                    <a:pt x="80419" y="298905"/>
                    <a:pt x="90490" y="308961"/>
                    <a:pt x="102873" y="308961"/>
                  </a:cubicBezTo>
                  <a:lnTo>
                    <a:pt x="136816" y="308961"/>
                  </a:lnTo>
                  <a:cubicBezTo>
                    <a:pt x="142262" y="343451"/>
                    <a:pt x="172176" y="369970"/>
                    <a:pt x="208208" y="369970"/>
                  </a:cubicBezTo>
                  <a:lnTo>
                    <a:pt x="430515" y="369970"/>
                  </a:lnTo>
                  <a:lnTo>
                    <a:pt x="433201" y="374439"/>
                  </a:lnTo>
                  <a:cubicBezTo>
                    <a:pt x="427308" y="386507"/>
                    <a:pt x="414924" y="394850"/>
                    <a:pt x="400526" y="394850"/>
                  </a:cubicBezTo>
                  <a:lnTo>
                    <a:pt x="157779" y="394850"/>
                  </a:lnTo>
                  <a:lnTo>
                    <a:pt x="103022" y="487144"/>
                  </a:lnTo>
                  <a:cubicBezTo>
                    <a:pt x="99665" y="492731"/>
                    <a:pt x="93772" y="495934"/>
                    <a:pt x="87580" y="495934"/>
                  </a:cubicBezTo>
                  <a:cubicBezTo>
                    <a:pt x="85939" y="495934"/>
                    <a:pt x="84372" y="495711"/>
                    <a:pt x="82806" y="495264"/>
                  </a:cubicBezTo>
                  <a:cubicBezTo>
                    <a:pt x="74973" y="493178"/>
                    <a:pt x="69602" y="486101"/>
                    <a:pt x="69602" y="477982"/>
                  </a:cubicBezTo>
                  <a:lnTo>
                    <a:pt x="69602" y="394850"/>
                  </a:lnTo>
                  <a:lnTo>
                    <a:pt x="36405" y="394850"/>
                  </a:lnTo>
                  <a:cubicBezTo>
                    <a:pt x="16263" y="394850"/>
                    <a:pt x="0" y="378611"/>
                    <a:pt x="0" y="358572"/>
                  </a:cubicBezTo>
                  <a:lnTo>
                    <a:pt x="0" y="97034"/>
                  </a:lnTo>
                  <a:cubicBezTo>
                    <a:pt x="0" y="76996"/>
                    <a:pt x="16263" y="60757"/>
                    <a:pt x="36405" y="60757"/>
                  </a:cubicBezTo>
                  <a:close/>
                  <a:moveTo>
                    <a:pt x="208222" y="0"/>
                  </a:moveTo>
                  <a:lnTo>
                    <a:pt x="572297" y="0"/>
                  </a:lnTo>
                  <a:cubicBezTo>
                    <a:pt x="592436" y="0"/>
                    <a:pt x="608697" y="16236"/>
                    <a:pt x="608697" y="36346"/>
                  </a:cubicBezTo>
                  <a:lnTo>
                    <a:pt x="608697" y="297768"/>
                  </a:lnTo>
                  <a:cubicBezTo>
                    <a:pt x="608697" y="317802"/>
                    <a:pt x="592436" y="334039"/>
                    <a:pt x="572297" y="334039"/>
                  </a:cubicBezTo>
                  <a:lnTo>
                    <a:pt x="539104" y="334039"/>
                  </a:lnTo>
                  <a:lnTo>
                    <a:pt x="539104" y="417232"/>
                  </a:lnTo>
                  <a:cubicBezTo>
                    <a:pt x="539104" y="425276"/>
                    <a:pt x="533734" y="432351"/>
                    <a:pt x="525902" y="434511"/>
                  </a:cubicBezTo>
                  <a:cubicBezTo>
                    <a:pt x="524336" y="434884"/>
                    <a:pt x="522769" y="435107"/>
                    <a:pt x="521203" y="435107"/>
                  </a:cubicBezTo>
                  <a:cubicBezTo>
                    <a:pt x="514937" y="435107"/>
                    <a:pt x="509045" y="431904"/>
                    <a:pt x="505763" y="426318"/>
                  </a:cubicBezTo>
                  <a:lnTo>
                    <a:pt x="450939" y="334039"/>
                  </a:lnTo>
                  <a:lnTo>
                    <a:pt x="208222" y="334039"/>
                  </a:lnTo>
                  <a:cubicBezTo>
                    <a:pt x="188158" y="334039"/>
                    <a:pt x="171897" y="317802"/>
                    <a:pt x="171897" y="297768"/>
                  </a:cubicBezTo>
                  <a:lnTo>
                    <a:pt x="171897" y="36346"/>
                  </a:lnTo>
                  <a:cubicBezTo>
                    <a:pt x="171897" y="16236"/>
                    <a:pt x="188158" y="0"/>
                    <a:pt x="208222" y="0"/>
                  </a:cubicBezTo>
                  <a:close/>
                </a:path>
              </a:pathLst>
            </a:custGeom>
            <a:solidFill>
              <a:sysClr val="window" lastClr="FFFFFF"/>
            </a:solidFill>
            <a:ln>
              <a:noFill/>
            </a:ln>
          </p:spPr>
          <p:txBody>
            <a:bodyPr/>
            <a:lstStyle/>
            <a:p>
              <a:pPr marL="0" marR="0" lvl="0" indent="0" algn="l" defTabSz="914400" rtl="0" eaLnBrk="1" fontAlgn="auto" latinLnBrk="0" hangingPunct="1">
                <a:lnSpc>
                  <a:spcPct val="120000"/>
                </a:lnSpc>
                <a:buClrTx/>
                <a:buSzTx/>
                <a:buFontTx/>
                <a:buNone/>
                <a:defRPr/>
              </a:pPr>
              <a:endParaRPr kumimoji="0" lang="zh-CN" altLang="en-US" sz="1350" b="0" i="0" u="none" strike="noStrike" kern="1200" cap="none" spc="0" normalizeH="0" baseline="0" noProof="0" dirty="0">
                <a:ln>
                  <a:noFill/>
                </a:ln>
                <a:solidFill>
                  <a:prstClr val="black"/>
                </a:solidFill>
                <a:effectLst/>
                <a:uLnTx/>
                <a:uFillTx/>
                <a:latin typeface="黑体" panose="02010609060101010101" pitchFamily="49" charset="-122"/>
                <a:ea typeface="黑体" panose="02010609060101010101" pitchFamily="49" charset="-122"/>
                <a:sym typeface="Arial" panose="020B0604020202020204" pitchFamily="34" charset="0"/>
              </a:endParaRPr>
            </a:p>
          </p:txBody>
        </p:sp>
        <p:sp>
          <p:nvSpPr>
            <p:cNvPr id="15" name="文本框 14"/>
            <p:cNvSpPr txBox="1"/>
            <p:nvPr>
              <p:custDataLst>
                <p:tags r:id="rId9"/>
              </p:custDataLst>
            </p:nvPr>
          </p:nvSpPr>
          <p:spPr>
            <a:xfrm>
              <a:off x="7682557" y="3185274"/>
              <a:ext cx="1965611" cy="566796"/>
            </a:xfrm>
            <a:prstGeom prst="rect">
              <a:avLst/>
            </a:prstGeom>
            <a:noFill/>
          </p:spPr>
          <p:txBody>
            <a:bodyPr wrap="square" rtlCol="0" anchor="ctr">
              <a:noAutofit/>
            </a:bodyPr>
            <a:lstStyle/>
            <a:p>
              <a:pPr algn="ctr">
                <a:lnSpc>
                  <a:spcPct val="120000"/>
                </a:lnSpc>
                <a:defRPr/>
              </a:pPr>
              <a:r>
                <a:rPr lang="zh-CN" altLang="en-US" sz="2800" dirty="0">
                  <a:solidFill>
                    <a:srgbClr val="1AA3AA"/>
                  </a:solidFill>
                  <a:latin typeface="+mj-lt"/>
                  <a:ea typeface="黑体" panose="02010609060101010101" pitchFamily="49" charset="-122"/>
                </a:rPr>
                <a:t>邀请招投标</a:t>
              </a:r>
              <a:endParaRPr lang="zh-CN" altLang="en-US" sz="2800" b="1" spc="300" dirty="0">
                <a:solidFill>
                  <a:srgbClr val="1AA3AA"/>
                </a:solidFill>
                <a:latin typeface="黑体" panose="02010609060101010101" pitchFamily="49" charset="-122"/>
                <a:ea typeface="黑体" panose="02010609060101010101" pitchFamily="49" charset="-122"/>
                <a:sym typeface="Arial" panose="020B0604020202020204" pitchFamily="34" charset="0"/>
              </a:endParaRPr>
            </a:p>
          </p:txBody>
        </p:sp>
        <p:sp>
          <p:nvSpPr>
            <p:cNvPr id="16" name="文本框 15"/>
            <p:cNvSpPr txBox="1"/>
            <p:nvPr>
              <p:custDataLst>
                <p:tags r:id="rId10"/>
              </p:custDataLst>
            </p:nvPr>
          </p:nvSpPr>
          <p:spPr>
            <a:xfrm>
              <a:off x="7006893" y="3829057"/>
              <a:ext cx="3291472" cy="1256127"/>
            </a:xfrm>
            <a:prstGeom prst="rect">
              <a:avLst/>
            </a:prstGeom>
            <a:noFill/>
          </p:spPr>
          <p:txBody>
            <a:bodyPr wrap="square" rtlCol="0">
              <a:noAutofit/>
            </a:bodyPr>
            <a:lstStyle/>
            <a:p>
              <a:pPr lvl="0" algn="ctr" eaLnBrk="1" fontAlgn="auto" hangingPunct="1">
                <a:lnSpc>
                  <a:spcPct val="110000"/>
                </a:lnSpc>
                <a:spcAft>
                  <a:spcPts val="500"/>
                </a:spcAft>
                <a:defRPr/>
              </a:pPr>
              <a:r>
                <a:rPr lang="zh-CN" altLang="en-US" sz="2400" dirty="0">
                  <a:solidFill>
                    <a:schemeClr val="accent2"/>
                  </a:solidFill>
                  <a:latin typeface="+mj-lt"/>
                  <a:ea typeface="黑体" panose="02010609060101010101" pitchFamily="49" charset="-122"/>
                </a:rPr>
                <a:t>招标人以投标邀请书的方式邀请特定的法人或者其他组织投标。</a:t>
              </a:r>
              <a:endParaRPr lang="zh-CN" altLang="en-US" sz="2400" spc="150" dirty="0">
                <a:solidFill>
                  <a:schemeClr val="accent2"/>
                </a:solidFill>
                <a:latin typeface="+mj-lt"/>
                <a:ea typeface="黑体" panose="02010609060101010101" pitchFamily="49" charset="-122"/>
                <a:sym typeface="Arial" panose="020B0604020202020204" pitchFamily="34" charset="0"/>
              </a:endParaRPr>
            </a:p>
          </p:txBody>
        </p:sp>
      </p:gr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p:cTn id="11" dur="500" fill="hold"/>
                                        <p:tgtEl>
                                          <p:spTgt spid="5"/>
                                        </p:tgtEl>
                                        <p:attrNameLst>
                                          <p:attrName>ppt_w</p:attrName>
                                        </p:attrNameLst>
                                      </p:cBhvr>
                                      <p:tavLst>
                                        <p:tav tm="0">
                                          <p:val>
                                            <p:fltVal val="0"/>
                                          </p:val>
                                        </p:tav>
                                        <p:tav tm="100000">
                                          <p:val>
                                            <p:strVal val="#ppt_w"/>
                                          </p:val>
                                        </p:tav>
                                      </p:tavLst>
                                    </p:anim>
                                    <p:anim calcmode="lin" valueType="num">
                                      <p:cBhvr>
                                        <p:cTn id="12" dur="500" fill="hold"/>
                                        <p:tgtEl>
                                          <p:spTgt spid="5"/>
                                        </p:tgtEl>
                                        <p:attrNameLst>
                                          <p:attrName>ppt_h</p:attrName>
                                        </p:attrNameLst>
                                      </p:cBhvr>
                                      <p:tavLst>
                                        <p:tav tm="0">
                                          <p:val>
                                            <p:fltVal val="0"/>
                                          </p:val>
                                        </p:tav>
                                        <p:tav tm="100000">
                                          <p:val>
                                            <p:strVal val="#ppt_h"/>
                                          </p:val>
                                        </p:tav>
                                      </p:tavLst>
                                    </p:anim>
                                    <p:animEffect transition="in" filter="fade">
                                      <p:cBhvr>
                                        <p:cTn id="13" dur="500"/>
                                        <p:tgtEl>
                                          <p:spTgt spid="5"/>
                                        </p:tgtEl>
                                      </p:cBhvr>
                                    </p:animEffect>
                                  </p:childTnLst>
                                </p:cTn>
                              </p:par>
                            </p:childTnLst>
                          </p:cTn>
                        </p:par>
                        <p:par>
                          <p:cTn id="14" fill="hold">
                            <p:stCondLst>
                              <p:cond delay="1000"/>
                            </p:stCondLst>
                            <p:childTnLst>
                              <p:par>
                                <p:cTn id="15" presetID="53" presetClass="entr" presetSubtype="16" fill="hold" nodeType="after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p:cTn id="17" dur="500" fill="hold"/>
                                        <p:tgtEl>
                                          <p:spTgt spid="11"/>
                                        </p:tgtEl>
                                        <p:attrNameLst>
                                          <p:attrName>ppt_w</p:attrName>
                                        </p:attrNameLst>
                                      </p:cBhvr>
                                      <p:tavLst>
                                        <p:tav tm="0">
                                          <p:val>
                                            <p:fltVal val="0"/>
                                          </p:val>
                                        </p:tav>
                                        <p:tav tm="100000">
                                          <p:val>
                                            <p:strVal val="#ppt_w"/>
                                          </p:val>
                                        </p:tav>
                                      </p:tavLst>
                                    </p:anim>
                                    <p:anim calcmode="lin" valueType="num">
                                      <p:cBhvr>
                                        <p:cTn id="18" dur="500" fill="hold"/>
                                        <p:tgtEl>
                                          <p:spTgt spid="11"/>
                                        </p:tgtEl>
                                        <p:attrNameLst>
                                          <p:attrName>ppt_h</p:attrName>
                                        </p:attrNameLst>
                                      </p:cBhvr>
                                      <p:tavLst>
                                        <p:tav tm="0">
                                          <p:val>
                                            <p:fltVal val="0"/>
                                          </p:val>
                                        </p:tav>
                                        <p:tav tm="100000">
                                          <p:val>
                                            <p:strVal val="#ppt_h"/>
                                          </p:val>
                                        </p:tav>
                                      </p:tavLst>
                                    </p:anim>
                                    <p:animEffect transition="in" filter="fade">
                                      <p:cBhvr>
                                        <p:cTn id="1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文本框 7"/>
          <p:cNvSpPr txBox="1"/>
          <p:nvPr/>
        </p:nvSpPr>
        <p:spPr>
          <a:xfrm>
            <a:off x="769789" y="1118478"/>
            <a:ext cx="10657184" cy="5334858"/>
          </a:xfrm>
          <a:prstGeom prst="rect">
            <a:avLst/>
          </a:prstGeom>
          <a:noFill/>
        </p:spPr>
        <p:txBody>
          <a:bodyPr wrap="square" rtlCol="0" anchor="t">
            <a:spAutoFit/>
          </a:bodyPr>
          <a:lstStyle/>
          <a:p>
            <a:pPr indent="612140" algn="just"/>
            <a:r>
              <a:rPr lang="en-US" altLang="zh-CN" sz="2600" b="1" dirty="0">
                <a:solidFill>
                  <a:schemeClr val="accent2"/>
                </a:solidFill>
                <a:latin typeface="+mj-lt"/>
                <a:ea typeface="黑体" panose="02010609060101010101" pitchFamily="49" charset="-122"/>
                <a:cs typeface="Times New Roman" panose="02020603050405020304" charset="0"/>
                <a:sym typeface="+mn-ea"/>
              </a:rPr>
              <a:t>2</a:t>
            </a:r>
            <a:r>
              <a:rPr lang="zh-CN" altLang="en-US" sz="2600" b="1" dirty="0">
                <a:solidFill>
                  <a:schemeClr val="accent2"/>
                </a:solidFill>
                <a:latin typeface="+mj-lt"/>
                <a:ea typeface="黑体" panose="02010609060101010101" pitchFamily="49" charset="-122"/>
                <a:cs typeface="Times New Roman" panose="02020603050405020304" charset="0"/>
                <a:sym typeface="+mn-ea"/>
              </a:rPr>
              <a:t>．网上招投标的流程</a:t>
            </a:r>
            <a:endParaRPr lang="en-US" altLang="zh-CN" sz="2600" b="1" dirty="0">
              <a:solidFill>
                <a:schemeClr val="accent2"/>
              </a:solidFill>
              <a:latin typeface="+mj-lt"/>
              <a:ea typeface="黑体" panose="02010609060101010101" pitchFamily="49" charset="-122"/>
              <a:cs typeface="Times New Roman" panose="02020603050405020304" charset="0"/>
              <a:sym typeface="+mn-ea"/>
            </a:endParaRPr>
          </a:p>
          <a:p>
            <a:pPr marL="756285" indent="-234315" algn="just">
              <a:lnSpc>
                <a:spcPct val="120000"/>
              </a:lnSpc>
              <a:spcBef>
                <a:spcPts val="1000"/>
              </a:spcBef>
              <a:buClr>
                <a:srgbClr val="21A3D0"/>
              </a:buClr>
              <a:buFont typeface="Wingdings" panose="05000000000000000000" pitchFamily="2" charset="2"/>
              <a:buChar char="Ø"/>
            </a:pPr>
            <a:r>
              <a:rPr lang="zh-CN" altLang="en-US" sz="2400" dirty="0">
                <a:solidFill>
                  <a:schemeClr val="accent2"/>
                </a:solidFill>
                <a:latin typeface="+mj-lt"/>
                <a:ea typeface="黑体" panose="02010609060101010101" pitchFamily="49" charset="-122"/>
                <a:cs typeface="Times New Roman" panose="02020603050405020304" charset="0"/>
              </a:rPr>
              <a:t>采购商新建招标项目；</a:t>
            </a:r>
            <a:endParaRPr lang="zh-CN" altLang="en-US" sz="2400" dirty="0">
              <a:solidFill>
                <a:schemeClr val="accent2"/>
              </a:solidFill>
              <a:latin typeface="+mj-lt"/>
              <a:ea typeface="黑体" panose="02010609060101010101" pitchFamily="49" charset="-122"/>
              <a:cs typeface="Times New Roman" panose="02020603050405020304" charset="0"/>
            </a:endParaRPr>
          </a:p>
          <a:p>
            <a:pPr marL="756285" indent="-234315" algn="just">
              <a:lnSpc>
                <a:spcPct val="120000"/>
              </a:lnSpc>
              <a:spcBef>
                <a:spcPts val="1000"/>
              </a:spcBef>
              <a:buClr>
                <a:srgbClr val="21A3D0"/>
              </a:buClr>
              <a:buFont typeface="Wingdings" panose="05000000000000000000" pitchFamily="2" charset="2"/>
              <a:buChar char="Ø"/>
            </a:pPr>
            <a:r>
              <a:rPr lang="zh-CN" altLang="en-US" sz="2400" dirty="0">
                <a:solidFill>
                  <a:schemeClr val="accent2"/>
                </a:solidFill>
                <a:latin typeface="+mj-lt"/>
                <a:ea typeface="黑体" panose="02010609060101010101" pitchFamily="49" charset="-122"/>
                <a:cs typeface="Times New Roman" panose="02020603050405020304" charset="0"/>
              </a:rPr>
              <a:t>采购商在自己的网站上发布招标公告，之后采购商可以寻找潜在的供应商，邀请供应商参加项目竞标；</a:t>
            </a:r>
            <a:endParaRPr lang="zh-CN" altLang="en-US" sz="2400" dirty="0">
              <a:solidFill>
                <a:schemeClr val="accent2"/>
              </a:solidFill>
              <a:latin typeface="+mj-lt"/>
              <a:ea typeface="黑体" panose="02010609060101010101" pitchFamily="49" charset="-122"/>
              <a:cs typeface="Times New Roman" panose="02020603050405020304" charset="0"/>
            </a:endParaRPr>
          </a:p>
          <a:p>
            <a:pPr marL="756285" indent="-234315" algn="just">
              <a:lnSpc>
                <a:spcPct val="120000"/>
              </a:lnSpc>
              <a:spcBef>
                <a:spcPts val="1000"/>
              </a:spcBef>
              <a:buClr>
                <a:srgbClr val="21A3D0"/>
              </a:buClr>
              <a:buFont typeface="Wingdings" panose="05000000000000000000" pitchFamily="2" charset="2"/>
              <a:buChar char="Ø"/>
            </a:pPr>
            <a:r>
              <a:rPr lang="zh-CN" altLang="en-US" sz="2400" dirty="0">
                <a:solidFill>
                  <a:schemeClr val="accent2"/>
                </a:solidFill>
                <a:latin typeface="+mj-lt"/>
                <a:ea typeface="黑体" panose="02010609060101010101" pitchFamily="49" charset="-122"/>
                <a:cs typeface="Times New Roman" panose="02020603050405020304" charset="0"/>
              </a:rPr>
              <a:t>供应商从网站上下载标书，并以电子化的方式提交标书；</a:t>
            </a:r>
            <a:endParaRPr lang="zh-CN" altLang="en-US" sz="2400" dirty="0">
              <a:solidFill>
                <a:schemeClr val="accent2"/>
              </a:solidFill>
              <a:latin typeface="+mj-lt"/>
              <a:ea typeface="黑体" panose="02010609060101010101" pitchFamily="49" charset="-122"/>
              <a:cs typeface="Times New Roman" panose="02020603050405020304" charset="0"/>
            </a:endParaRPr>
          </a:p>
          <a:p>
            <a:pPr marL="756285" indent="-234315" algn="just">
              <a:lnSpc>
                <a:spcPct val="120000"/>
              </a:lnSpc>
              <a:spcBef>
                <a:spcPts val="1000"/>
              </a:spcBef>
              <a:buClr>
                <a:srgbClr val="21A3D0"/>
              </a:buClr>
              <a:buFont typeface="Wingdings" panose="05000000000000000000" pitchFamily="2" charset="2"/>
              <a:buChar char="Ø"/>
            </a:pPr>
            <a:r>
              <a:rPr lang="zh-CN" altLang="en-US" sz="2400" dirty="0">
                <a:solidFill>
                  <a:schemeClr val="accent2"/>
                </a:solidFill>
                <a:latin typeface="+mj-lt"/>
                <a:ea typeface="黑体" panose="02010609060101010101" pitchFamily="49" charset="-122"/>
                <a:cs typeface="Times New Roman" panose="02020603050405020304" charset="0"/>
              </a:rPr>
              <a:t>截标后，采购商评定供应商的标书，可能会以电子化方式谈判，以实现最佳交易；</a:t>
            </a:r>
            <a:endParaRPr lang="zh-CN" altLang="en-US" sz="2400" dirty="0">
              <a:solidFill>
                <a:schemeClr val="accent2"/>
              </a:solidFill>
              <a:latin typeface="+mj-lt"/>
              <a:ea typeface="黑体" panose="02010609060101010101" pitchFamily="49" charset="-122"/>
              <a:cs typeface="Times New Roman" panose="02020603050405020304" charset="0"/>
            </a:endParaRPr>
          </a:p>
          <a:p>
            <a:pPr marL="756285" indent="-234315" algn="just">
              <a:lnSpc>
                <a:spcPct val="120000"/>
              </a:lnSpc>
              <a:spcBef>
                <a:spcPts val="1000"/>
              </a:spcBef>
              <a:buClr>
                <a:srgbClr val="21A3D0"/>
              </a:buClr>
              <a:buFont typeface="Wingdings" panose="05000000000000000000" pitchFamily="2" charset="2"/>
              <a:buChar char="Ø"/>
            </a:pPr>
            <a:r>
              <a:rPr lang="zh-CN" altLang="en-US" sz="2400" dirty="0">
                <a:solidFill>
                  <a:schemeClr val="accent2"/>
                </a:solidFill>
                <a:latin typeface="+mj-lt"/>
                <a:ea typeface="黑体" panose="02010609060101010101" pitchFamily="49" charset="-122"/>
                <a:cs typeface="Times New Roman" panose="02020603050405020304" charset="0"/>
              </a:rPr>
              <a:t>采购商发布中标公告；</a:t>
            </a:r>
            <a:endParaRPr lang="zh-CN" altLang="en-US" sz="2400" dirty="0">
              <a:solidFill>
                <a:schemeClr val="accent2"/>
              </a:solidFill>
              <a:latin typeface="+mj-lt"/>
              <a:ea typeface="黑体" panose="02010609060101010101" pitchFamily="49" charset="-122"/>
              <a:cs typeface="Times New Roman" panose="02020603050405020304" charset="0"/>
            </a:endParaRPr>
          </a:p>
          <a:p>
            <a:pPr marL="756285" indent="-234315" algn="just">
              <a:lnSpc>
                <a:spcPct val="120000"/>
              </a:lnSpc>
              <a:spcBef>
                <a:spcPts val="1000"/>
              </a:spcBef>
              <a:buClr>
                <a:srgbClr val="21A3D0"/>
              </a:buClr>
              <a:buFont typeface="Wingdings" panose="05000000000000000000" pitchFamily="2" charset="2"/>
              <a:buChar char="Ø"/>
            </a:pPr>
            <a:r>
              <a:rPr lang="zh-CN" altLang="en-US" sz="2400" dirty="0">
                <a:solidFill>
                  <a:schemeClr val="accent2"/>
                </a:solidFill>
                <a:latin typeface="+mj-lt"/>
                <a:ea typeface="黑体" panose="02010609060101010101" pitchFamily="49" charset="-122"/>
                <a:cs typeface="Times New Roman" panose="02020603050405020304" charset="0"/>
              </a:rPr>
              <a:t>供应商查看中标公告；</a:t>
            </a:r>
            <a:endParaRPr lang="zh-CN" altLang="en-US" sz="2400" dirty="0">
              <a:solidFill>
                <a:schemeClr val="accent2"/>
              </a:solidFill>
              <a:latin typeface="+mj-lt"/>
              <a:ea typeface="黑体" panose="02010609060101010101" pitchFamily="49" charset="-122"/>
              <a:cs typeface="Times New Roman" panose="02020603050405020304" charset="0"/>
            </a:endParaRPr>
          </a:p>
          <a:p>
            <a:pPr marL="756285" indent="-234315" algn="just">
              <a:lnSpc>
                <a:spcPct val="120000"/>
              </a:lnSpc>
              <a:spcBef>
                <a:spcPts val="1000"/>
              </a:spcBef>
              <a:buClr>
                <a:srgbClr val="21A3D0"/>
              </a:buClr>
              <a:buFont typeface="Wingdings" panose="05000000000000000000" pitchFamily="2" charset="2"/>
              <a:buChar char="Ø"/>
            </a:pPr>
            <a:r>
              <a:rPr lang="zh-CN" altLang="en-US" sz="2400" dirty="0">
                <a:solidFill>
                  <a:schemeClr val="accent2"/>
                </a:solidFill>
                <a:latin typeface="+mj-lt"/>
                <a:ea typeface="黑体" panose="02010609060101010101" pitchFamily="49" charset="-122"/>
                <a:cs typeface="Times New Roman" panose="02020603050405020304" charset="0"/>
              </a:rPr>
              <a:t>采购商与最符合其要求的供应商签订合同，生成销售单。</a:t>
            </a:r>
            <a:endParaRPr lang="zh-CN" altLang="en-US" sz="2400" dirty="0">
              <a:solidFill>
                <a:schemeClr val="accent2"/>
              </a:solidFill>
              <a:latin typeface="+mj-lt"/>
              <a:ea typeface="黑体" panose="02010609060101010101" pitchFamily="49" charset="-122"/>
              <a:cs typeface="Times New Roman" panose="02020603050405020304" charset="0"/>
            </a:endParaRPr>
          </a:p>
        </p:txBody>
      </p:sp>
    </p:spTree>
  </p:cSld>
  <p:clrMapOvr>
    <a:masterClrMapping/>
  </p:clrMapOvr>
  <p:transition spd="slow">
    <p:push dir="u"/>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4585424" y="5759770"/>
            <a:ext cx="2989921" cy="400110"/>
          </a:xfrm>
          <a:prstGeom prst="rect">
            <a:avLst/>
          </a:prstGeom>
          <a:noFill/>
          <a:ln w="9525">
            <a:noFill/>
          </a:ln>
        </p:spPr>
        <p:txBody>
          <a:bodyPr wrap="none" anchor="ctr">
            <a:spAutoFit/>
          </a:bodyPr>
          <a:lstStyle/>
          <a:p>
            <a:pPr algn="ctr"/>
            <a:r>
              <a:rPr lang="zh-CN" altLang="en-US" sz="2000" dirty="0">
                <a:solidFill>
                  <a:schemeClr val="accent2"/>
                </a:solidFill>
                <a:latin typeface="+mj-lt"/>
                <a:ea typeface="黑体" panose="02010609060101010101" pitchFamily="49" charset="-122"/>
                <a:cs typeface="Times New Roman" panose="02020603050405020304" charset="0"/>
              </a:rPr>
              <a:t>图</a:t>
            </a:r>
            <a:r>
              <a:rPr lang="en-US" altLang="zh-CN" sz="2000" dirty="0">
                <a:solidFill>
                  <a:schemeClr val="accent2"/>
                </a:solidFill>
                <a:latin typeface="+mj-lt"/>
                <a:ea typeface="黑体" panose="02010609060101010101" pitchFamily="49" charset="-122"/>
                <a:cs typeface="Times New Roman" panose="02020603050405020304" charset="0"/>
              </a:rPr>
              <a:t>5.2  </a:t>
            </a:r>
            <a:r>
              <a:rPr lang="zh-CN" altLang="en-US" sz="2000" dirty="0">
                <a:solidFill>
                  <a:schemeClr val="accent2"/>
                </a:solidFill>
                <a:latin typeface="黑体" panose="02010609060101010101" pitchFamily="49" charset="-122"/>
                <a:ea typeface="黑体" panose="02010609060101010101" pitchFamily="49" charset="-122"/>
                <a:cs typeface="Times New Roman" panose="02020603050405020304" charset="0"/>
              </a:rPr>
              <a:t>网上招投标的流程</a:t>
            </a:r>
            <a:endParaRPr lang="zh-CN" altLang="en-US" sz="2000" dirty="0">
              <a:solidFill>
                <a:schemeClr val="accent2"/>
              </a:solidFill>
              <a:latin typeface="黑体" panose="02010609060101010101" pitchFamily="49" charset="-122"/>
              <a:ea typeface="黑体" panose="02010609060101010101" pitchFamily="49" charset="-122"/>
              <a:cs typeface="Times New Roman" panose="02020603050405020304" charset="0"/>
            </a:endParaRPr>
          </a:p>
        </p:txBody>
      </p:sp>
      <p:grpSp>
        <p:nvGrpSpPr>
          <p:cNvPr id="5" name="组合 4"/>
          <p:cNvGrpSpPr/>
          <p:nvPr/>
        </p:nvGrpSpPr>
        <p:grpSpPr>
          <a:xfrm>
            <a:off x="985813" y="1556792"/>
            <a:ext cx="10189143" cy="3755134"/>
            <a:chOff x="1273845" y="1988840"/>
            <a:chExt cx="10189143" cy="3755134"/>
          </a:xfrm>
        </p:grpSpPr>
        <p:sp>
          <p:nvSpPr>
            <p:cNvPr id="6" name="矩形 5"/>
            <p:cNvSpPr/>
            <p:nvPr/>
          </p:nvSpPr>
          <p:spPr bwMode="auto">
            <a:xfrm>
              <a:off x="1476574" y="1988840"/>
              <a:ext cx="1183392" cy="590354"/>
            </a:xfrm>
            <a:prstGeom prst="rect">
              <a:avLst/>
            </a:prstGeom>
            <a:solidFill>
              <a:schemeClr val="accent4">
                <a:lumMod val="40000"/>
                <a:lumOff val="60000"/>
              </a:schemeClr>
            </a:solidFill>
            <a:ln w="2857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lstStyle/>
            <a:p>
              <a:pPr marL="0" marR="0" indent="0" algn="ctr" defTabSz="914400" rtl="0" eaLnBrk="1" fontAlgn="base" latinLnBrk="0" hangingPunct="1">
                <a:lnSpc>
                  <a:spcPct val="100000"/>
                </a:lnSpc>
                <a:spcBef>
                  <a:spcPct val="0"/>
                </a:spcBef>
                <a:spcAft>
                  <a:spcPct val="0"/>
                </a:spcAft>
                <a:buClrTx/>
                <a:buSzTx/>
                <a:buFont typeface="Arial" panose="020B0604020202020204" pitchFamily="34" charset="0"/>
                <a:buNone/>
              </a:pPr>
              <a:r>
                <a:rPr kumimoji="0" lang="zh-CN" altLang="en-US" sz="2400" b="0" i="0" u="none" strike="noStrike" cap="none" normalizeH="0" baseline="0" dirty="0">
                  <a:ln>
                    <a:noFill/>
                  </a:ln>
                  <a:solidFill>
                    <a:schemeClr val="accent2"/>
                  </a:solidFill>
                  <a:effectLst/>
                  <a:latin typeface="黑体" panose="02010609060101010101" pitchFamily="49" charset="-122"/>
                  <a:ea typeface="黑体" panose="02010609060101010101" pitchFamily="49" charset="-122"/>
                </a:rPr>
                <a:t>采购商</a:t>
              </a:r>
              <a:endParaRPr kumimoji="0" lang="zh-CN" altLang="en-US" sz="2400" b="0" i="0" u="none" strike="noStrike" cap="none" normalizeH="0" baseline="0" dirty="0">
                <a:ln>
                  <a:noFill/>
                </a:ln>
                <a:solidFill>
                  <a:schemeClr val="accent2"/>
                </a:solidFill>
                <a:effectLst/>
                <a:latin typeface="黑体" panose="02010609060101010101" pitchFamily="49" charset="-122"/>
                <a:ea typeface="黑体" panose="02010609060101010101" pitchFamily="49" charset="-122"/>
              </a:endParaRPr>
            </a:p>
          </p:txBody>
        </p:sp>
        <p:sp>
          <p:nvSpPr>
            <p:cNvPr id="7" name="矩形 6"/>
            <p:cNvSpPr/>
            <p:nvPr/>
          </p:nvSpPr>
          <p:spPr bwMode="auto">
            <a:xfrm>
              <a:off x="1273845" y="3226208"/>
              <a:ext cx="1687448" cy="772081"/>
            </a:xfrm>
            <a:prstGeom prst="rect">
              <a:avLst/>
            </a:prstGeom>
            <a:noFill/>
            <a:ln w="2857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lstStyle/>
            <a:p>
              <a:pPr marL="0" marR="0" indent="0" algn="ctr" defTabSz="914400" rtl="0" eaLnBrk="1" fontAlgn="base" latinLnBrk="0" hangingPunct="1">
                <a:lnSpc>
                  <a:spcPct val="100000"/>
                </a:lnSpc>
                <a:spcBef>
                  <a:spcPct val="0"/>
                </a:spcBef>
                <a:spcAft>
                  <a:spcPct val="0"/>
                </a:spcAft>
                <a:buClrTx/>
                <a:buSzTx/>
                <a:buFont typeface="Arial" panose="020B0604020202020204" pitchFamily="34" charset="0"/>
                <a:buNone/>
              </a:pPr>
              <a:r>
                <a:rPr kumimoji="0" lang="zh-CN" altLang="en-US" sz="2400" b="0" i="0" u="none" strike="noStrike" cap="none" normalizeH="0" baseline="0" dirty="0">
                  <a:ln>
                    <a:noFill/>
                  </a:ln>
                  <a:solidFill>
                    <a:schemeClr val="accent2"/>
                  </a:solidFill>
                  <a:effectLst/>
                  <a:latin typeface="黑体" panose="02010609060101010101" pitchFamily="49" charset="-122"/>
                  <a:ea typeface="黑体" panose="02010609060101010101" pitchFamily="49" charset="-122"/>
                </a:rPr>
                <a:t>新建招标项目</a:t>
              </a:r>
              <a:endParaRPr kumimoji="0" lang="zh-CN" altLang="en-US" sz="2400" b="0" i="0" u="none" strike="noStrike" cap="none" normalizeH="0" baseline="0" dirty="0">
                <a:ln>
                  <a:noFill/>
                </a:ln>
                <a:solidFill>
                  <a:schemeClr val="accent2"/>
                </a:solidFill>
                <a:effectLst/>
                <a:latin typeface="黑体" panose="02010609060101010101" pitchFamily="49" charset="-122"/>
                <a:ea typeface="黑体" panose="02010609060101010101" pitchFamily="49" charset="-122"/>
              </a:endParaRPr>
            </a:p>
          </p:txBody>
        </p:sp>
        <p:sp>
          <p:nvSpPr>
            <p:cNvPr id="8" name="矩形 7"/>
            <p:cNvSpPr/>
            <p:nvPr/>
          </p:nvSpPr>
          <p:spPr bwMode="auto">
            <a:xfrm>
              <a:off x="3638082" y="3226208"/>
              <a:ext cx="1687446" cy="772081"/>
            </a:xfrm>
            <a:prstGeom prst="rect">
              <a:avLst/>
            </a:prstGeom>
            <a:noFill/>
            <a:ln w="2857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lstStyle/>
            <a:p>
              <a:pPr marL="0" marR="0" indent="0" algn="ctr" defTabSz="914400" rtl="0" eaLnBrk="1" fontAlgn="base" latinLnBrk="0" hangingPunct="1">
                <a:lnSpc>
                  <a:spcPct val="100000"/>
                </a:lnSpc>
                <a:spcBef>
                  <a:spcPct val="0"/>
                </a:spcBef>
                <a:spcAft>
                  <a:spcPct val="0"/>
                </a:spcAft>
                <a:buClrTx/>
                <a:buSzTx/>
                <a:buFont typeface="Arial" panose="020B0604020202020204" pitchFamily="34" charset="0"/>
                <a:buNone/>
              </a:pPr>
              <a:r>
                <a:rPr kumimoji="0" lang="zh-CN" altLang="en-US" sz="2400" b="0" i="0" u="none" strike="noStrike" cap="none" normalizeH="0" baseline="0" dirty="0">
                  <a:ln>
                    <a:noFill/>
                  </a:ln>
                  <a:solidFill>
                    <a:schemeClr val="accent2"/>
                  </a:solidFill>
                  <a:effectLst/>
                  <a:latin typeface="黑体" panose="02010609060101010101" pitchFamily="49" charset="-122"/>
                  <a:ea typeface="黑体" panose="02010609060101010101" pitchFamily="49" charset="-122"/>
                </a:rPr>
                <a:t>发布招标公告</a:t>
              </a:r>
              <a:endParaRPr kumimoji="0" lang="zh-CN" altLang="en-US" sz="2400" b="0" i="0" u="none" strike="noStrike" cap="none" normalizeH="0" baseline="0" dirty="0">
                <a:ln>
                  <a:noFill/>
                </a:ln>
                <a:solidFill>
                  <a:schemeClr val="accent2"/>
                </a:solidFill>
                <a:effectLst/>
                <a:latin typeface="黑体" panose="02010609060101010101" pitchFamily="49" charset="-122"/>
                <a:ea typeface="黑体" panose="02010609060101010101" pitchFamily="49" charset="-122"/>
              </a:endParaRPr>
            </a:p>
          </p:txBody>
        </p:sp>
        <p:sp>
          <p:nvSpPr>
            <p:cNvPr id="9" name="矩形 8"/>
            <p:cNvSpPr/>
            <p:nvPr/>
          </p:nvSpPr>
          <p:spPr bwMode="auto">
            <a:xfrm>
              <a:off x="5973600" y="3226208"/>
              <a:ext cx="2285021" cy="772081"/>
            </a:xfrm>
            <a:prstGeom prst="rect">
              <a:avLst/>
            </a:prstGeom>
            <a:noFill/>
            <a:ln w="2857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lstStyle/>
            <a:p>
              <a:pPr marL="0" marR="0" indent="0" algn="ctr" defTabSz="914400" rtl="0" eaLnBrk="1" fontAlgn="base" latinLnBrk="0" hangingPunct="1">
                <a:lnSpc>
                  <a:spcPct val="100000"/>
                </a:lnSpc>
                <a:spcBef>
                  <a:spcPct val="0"/>
                </a:spcBef>
                <a:spcAft>
                  <a:spcPct val="0"/>
                </a:spcAft>
                <a:buClrTx/>
                <a:buSzTx/>
                <a:buFont typeface="Arial" panose="020B0604020202020204" pitchFamily="34" charset="0"/>
                <a:buNone/>
              </a:pPr>
              <a:r>
                <a:rPr kumimoji="0" lang="zh-CN" altLang="en-US" sz="2400" b="0" i="0" u="none" strike="noStrike" cap="none" normalizeH="0" baseline="0" dirty="0">
                  <a:ln>
                    <a:noFill/>
                  </a:ln>
                  <a:solidFill>
                    <a:schemeClr val="accent2"/>
                  </a:solidFill>
                  <a:effectLst/>
                  <a:latin typeface="黑体" panose="02010609060101010101" pitchFamily="49" charset="-122"/>
                  <a:ea typeface="黑体" panose="02010609060101010101" pitchFamily="49" charset="-122"/>
                </a:rPr>
                <a:t>组织评定标书，</a:t>
              </a:r>
              <a:endParaRPr kumimoji="0" lang="en-US" altLang="zh-CN" sz="2400" b="0" i="0" u="none" strike="noStrike" cap="none" normalizeH="0" baseline="0" dirty="0">
                <a:ln>
                  <a:noFill/>
                </a:ln>
                <a:solidFill>
                  <a:schemeClr val="accent2"/>
                </a:solidFill>
                <a:effectLst/>
                <a:latin typeface="黑体" panose="02010609060101010101" pitchFamily="49" charset="-122"/>
                <a:ea typeface="黑体" panose="02010609060101010101" pitchFamily="49" charset="-122"/>
              </a:endParaRPr>
            </a:p>
            <a:p>
              <a:pPr marL="0" marR="0" indent="0" algn="ctr" defTabSz="914400" rtl="0" eaLnBrk="1" fontAlgn="base" latinLnBrk="0" hangingPunct="1">
                <a:lnSpc>
                  <a:spcPct val="100000"/>
                </a:lnSpc>
                <a:spcBef>
                  <a:spcPct val="0"/>
                </a:spcBef>
                <a:spcAft>
                  <a:spcPct val="0"/>
                </a:spcAft>
                <a:buClrTx/>
                <a:buSzTx/>
                <a:buFont typeface="Arial" panose="020B0604020202020204" pitchFamily="34" charset="0"/>
                <a:buNone/>
              </a:pPr>
              <a:r>
                <a:rPr kumimoji="0" lang="zh-CN" altLang="en-US" sz="2400" b="0" i="0" u="none" strike="noStrike" cap="none" normalizeH="0" baseline="0" dirty="0">
                  <a:ln>
                    <a:noFill/>
                  </a:ln>
                  <a:solidFill>
                    <a:schemeClr val="accent2"/>
                  </a:solidFill>
                  <a:effectLst/>
                  <a:latin typeface="黑体" panose="02010609060101010101" pitchFamily="49" charset="-122"/>
                  <a:ea typeface="黑体" panose="02010609060101010101" pitchFamily="49" charset="-122"/>
                </a:rPr>
                <a:t>确定中标单位</a:t>
              </a:r>
              <a:endParaRPr kumimoji="0" lang="zh-CN" altLang="en-US" sz="2400" b="0" i="0" u="none" strike="noStrike" cap="none" normalizeH="0" baseline="0" dirty="0">
                <a:ln>
                  <a:noFill/>
                </a:ln>
                <a:solidFill>
                  <a:schemeClr val="accent2"/>
                </a:solidFill>
                <a:effectLst/>
                <a:latin typeface="黑体" panose="02010609060101010101" pitchFamily="49" charset="-122"/>
                <a:ea typeface="黑体" panose="02010609060101010101" pitchFamily="49" charset="-122"/>
              </a:endParaRPr>
            </a:p>
          </p:txBody>
        </p:sp>
        <p:sp>
          <p:nvSpPr>
            <p:cNvPr id="10" name="矩形 9"/>
            <p:cNvSpPr/>
            <p:nvPr/>
          </p:nvSpPr>
          <p:spPr bwMode="auto">
            <a:xfrm>
              <a:off x="8834685" y="3226208"/>
              <a:ext cx="1462869" cy="772081"/>
            </a:xfrm>
            <a:prstGeom prst="rect">
              <a:avLst/>
            </a:prstGeom>
            <a:noFill/>
            <a:ln w="2857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lstStyle/>
            <a:p>
              <a:pPr marL="0" marR="0" indent="0" algn="ctr" defTabSz="914400" rtl="0" eaLnBrk="1" fontAlgn="base" latinLnBrk="0" hangingPunct="1">
                <a:lnSpc>
                  <a:spcPct val="100000"/>
                </a:lnSpc>
                <a:spcBef>
                  <a:spcPct val="0"/>
                </a:spcBef>
                <a:spcAft>
                  <a:spcPct val="0"/>
                </a:spcAft>
                <a:buClrTx/>
                <a:buSzTx/>
                <a:buFont typeface="Arial" panose="020B0604020202020204" pitchFamily="34" charset="0"/>
                <a:buNone/>
              </a:pPr>
              <a:r>
                <a:rPr kumimoji="0" lang="zh-CN" altLang="en-US" sz="2400" b="0" i="0" u="none" strike="noStrike" cap="none" normalizeH="0" baseline="0" dirty="0">
                  <a:ln>
                    <a:noFill/>
                  </a:ln>
                  <a:solidFill>
                    <a:schemeClr val="accent2"/>
                  </a:solidFill>
                  <a:effectLst/>
                  <a:latin typeface="黑体" panose="02010609060101010101" pitchFamily="49" charset="-122"/>
                  <a:ea typeface="黑体" panose="02010609060101010101" pitchFamily="49" charset="-122"/>
                </a:rPr>
                <a:t>发布中标公告</a:t>
              </a:r>
              <a:endParaRPr kumimoji="0" lang="zh-CN" altLang="en-US" sz="2400" b="0" i="0" u="none" strike="noStrike" cap="none" normalizeH="0" baseline="0" dirty="0">
                <a:ln>
                  <a:noFill/>
                </a:ln>
                <a:solidFill>
                  <a:schemeClr val="accent2"/>
                </a:solidFill>
                <a:effectLst/>
                <a:latin typeface="黑体" panose="02010609060101010101" pitchFamily="49" charset="-122"/>
                <a:ea typeface="黑体" panose="02010609060101010101" pitchFamily="49" charset="-122"/>
              </a:endParaRPr>
            </a:p>
          </p:txBody>
        </p:sp>
        <p:sp>
          <p:nvSpPr>
            <p:cNvPr id="11" name="矩形 10"/>
            <p:cNvSpPr/>
            <p:nvPr/>
          </p:nvSpPr>
          <p:spPr bwMode="auto">
            <a:xfrm>
              <a:off x="9127434" y="4869160"/>
              <a:ext cx="2335554" cy="874814"/>
            </a:xfrm>
            <a:prstGeom prst="rect">
              <a:avLst/>
            </a:prstGeom>
            <a:noFill/>
            <a:ln w="2857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pPr>
              <a:r>
                <a:rPr kumimoji="0" lang="zh-CN" altLang="en-US" sz="2400" b="0" i="0" u="none" strike="noStrike" cap="none" normalizeH="0" baseline="0" dirty="0">
                  <a:ln>
                    <a:noFill/>
                  </a:ln>
                  <a:solidFill>
                    <a:schemeClr val="accent2"/>
                  </a:solidFill>
                  <a:effectLst/>
                  <a:latin typeface="黑体" panose="02010609060101010101" pitchFamily="49" charset="-122"/>
                  <a:ea typeface="黑体" panose="02010609060101010101" pitchFamily="49" charset="-122"/>
                </a:rPr>
                <a:t>双方签订合同，生成销售单</a:t>
              </a:r>
              <a:endParaRPr kumimoji="0" lang="zh-CN" altLang="en-US" sz="2400" b="0" i="0" u="none" strike="noStrike" cap="none" normalizeH="0" baseline="0" dirty="0">
                <a:ln>
                  <a:noFill/>
                </a:ln>
                <a:solidFill>
                  <a:schemeClr val="accent2"/>
                </a:solidFill>
                <a:effectLst/>
                <a:latin typeface="黑体" panose="02010609060101010101" pitchFamily="49" charset="-122"/>
                <a:ea typeface="黑体" panose="02010609060101010101" pitchFamily="49" charset="-122"/>
              </a:endParaRPr>
            </a:p>
          </p:txBody>
        </p:sp>
        <p:sp>
          <p:nvSpPr>
            <p:cNvPr id="12" name="矩形 11"/>
            <p:cNvSpPr/>
            <p:nvPr/>
          </p:nvSpPr>
          <p:spPr bwMode="auto">
            <a:xfrm>
              <a:off x="6303864" y="5011390"/>
              <a:ext cx="2070940" cy="590354"/>
            </a:xfrm>
            <a:prstGeom prst="rect">
              <a:avLst/>
            </a:prstGeom>
            <a:noFill/>
            <a:ln w="2857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pPr>
              <a:r>
                <a:rPr kumimoji="0" lang="zh-CN" altLang="en-US" sz="2400" b="0" i="0" u="none" strike="noStrike" cap="none" normalizeH="0" baseline="0" dirty="0">
                  <a:ln>
                    <a:noFill/>
                  </a:ln>
                  <a:solidFill>
                    <a:schemeClr val="accent2"/>
                  </a:solidFill>
                  <a:effectLst/>
                  <a:latin typeface="黑体" panose="02010609060101010101" pitchFamily="49" charset="-122"/>
                  <a:ea typeface="黑体" panose="02010609060101010101" pitchFamily="49" charset="-122"/>
                </a:rPr>
                <a:t>查看中标公告</a:t>
              </a:r>
              <a:endParaRPr kumimoji="0" lang="zh-CN" altLang="en-US" sz="2400" b="0" i="0" u="none" strike="noStrike" cap="none" normalizeH="0" baseline="0" dirty="0">
                <a:ln>
                  <a:noFill/>
                </a:ln>
                <a:solidFill>
                  <a:schemeClr val="accent2"/>
                </a:solidFill>
                <a:effectLst/>
                <a:latin typeface="黑体" panose="02010609060101010101" pitchFamily="49" charset="-122"/>
                <a:ea typeface="黑体" panose="02010609060101010101" pitchFamily="49" charset="-122"/>
              </a:endParaRPr>
            </a:p>
          </p:txBody>
        </p:sp>
        <p:sp>
          <p:nvSpPr>
            <p:cNvPr id="13" name="矩形 12"/>
            <p:cNvSpPr/>
            <p:nvPr/>
          </p:nvSpPr>
          <p:spPr bwMode="auto">
            <a:xfrm>
              <a:off x="3915438" y="4920532"/>
              <a:ext cx="1845612" cy="772070"/>
            </a:xfrm>
            <a:prstGeom prst="rect">
              <a:avLst/>
            </a:prstGeom>
            <a:noFill/>
            <a:ln w="2857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lstStyle/>
            <a:p>
              <a:pPr marL="0" marR="0" indent="0" algn="ctr" defTabSz="914400" rtl="0" eaLnBrk="1" fontAlgn="base" latinLnBrk="0" hangingPunct="1">
                <a:lnSpc>
                  <a:spcPct val="100000"/>
                </a:lnSpc>
                <a:spcBef>
                  <a:spcPct val="0"/>
                </a:spcBef>
                <a:spcAft>
                  <a:spcPct val="0"/>
                </a:spcAft>
                <a:buClrTx/>
                <a:buSzTx/>
                <a:buFont typeface="Arial" panose="020B0604020202020204" pitchFamily="34" charset="0"/>
                <a:buNone/>
              </a:pPr>
              <a:r>
                <a:rPr kumimoji="0" lang="zh-CN" altLang="en-US" sz="2400" b="0" i="0" u="none" strike="noStrike" cap="none" normalizeH="0" baseline="0" dirty="0">
                  <a:ln>
                    <a:noFill/>
                  </a:ln>
                  <a:solidFill>
                    <a:schemeClr val="accent2"/>
                  </a:solidFill>
                  <a:effectLst/>
                  <a:latin typeface="黑体" panose="02010609060101010101" pitchFamily="49" charset="-122"/>
                  <a:ea typeface="黑体" panose="02010609060101010101" pitchFamily="49" charset="-122"/>
                </a:rPr>
                <a:t>下载与提交标书</a:t>
              </a:r>
              <a:endParaRPr kumimoji="0" lang="zh-CN" altLang="en-US" sz="2400" b="0" i="0" u="none" strike="noStrike" cap="none" normalizeH="0" baseline="0" dirty="0">
                <a:ln>
                  <a:noFill/>
                </a:ln>
                <a:solidFill>
                  <a:schemeClr val="accent2"/>
                </a:solidFill>
                <a:effectLst/>
                <a:latin typeface="黑体" panose="02010609060101010101" pitchFamily="49" charset="-122"/>
                <a:ea typeface="黑体" panose="02010609060101010101" pitchFamily="49" charset="-122"/>
              </a:endParaRPr>
            </a:p>
          </p:txBody>
        </p:sp>
        <p:sp>
          <p:nvSpPr>
            <p:cNvPr id="14" name="矩形 13"/>
            <p:cNvSpPr/>
            <p:nvPr/>
          </p:nvSpPr>
          <p:spPr bwMode="auto">
            <a:xfrm>
              <a:off x="1840966" y="5011390"/>
              <a:ext cx="1238460" cy="590354"/>
            </a:xfrm>
            <a:prstGeom prst="rect">
              <a:avLst/>
            </a:prstGeom>
            <a:solidFill>
              <a:schemeClr val="accent4">
                <a:lumMod val="40000"/>
                <a:lumOff val="60000"/>
              </a:schemeClr>
            </a:solidFill>
            <a:ln w="2857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pPr>
              <a:r>
                <a:rPr kumimoji="0" lang="zh-CN" altLang="en-US" sz="2400" b="0" i="0" u="none" strike="noStrike" cap="none" normalizeH="0" baseline="0" dirty="0">
                  <a:ln>
                    <a:noFill/>
                  </a:ln>
                  <a:solidFill>
                    <a:schemeClr val="accent2"/>
                  </a:solidFill>
                  <a:effectLst/>
                  <a:latin typeface="黑体" panose="02010609060101010101" pitchFamily="49" charset="-122"/>
                  <a:ea typeface="黑体" panose="02010609060101010101" pitchFamily="49" charset="-122"/>
                </a:rPr>
                <a:t>供应商</a:t>
              </a:r>
              <a:endParaRPr kumimoji="0" lang="zh-CN" altLang="en-US" sz="2400" b="0" i="0" u="none" strike="noStrike" cap="none" normalizeH="0" baseline="0" dirty="0">
                <a:ln>
                  <a:noFill/>
                </a:ln>
                <a:solidFill>
                  <a:schemeClr val="accent2"/>
                </a:solidFill>
                <a:effectLst/>
                <a:latin typeface="黑体" panose="02010609060101010101" pitchFamily="49" charset="-122"/>
                <a:ea typeface="黑体" panose="02010609060101010101" pitchFamily="49" charset="-122"/>
              </a:endParaRPr>
            </a:p>
          </p:txBody>
        </p:sp>
        <p:cxnSp>
          <p:nvCxnSpPr>
            <p:cNvPr id="15" name="直接箭头连接符 14"/>
            <p:cNvCxnSpPr/>
            <p:nvPr/>
          </p:nvCxnSpPr>
          <p:spPr bwMode="auto">
            <a:xfrm flipV="1">
              <a:off x="3046066" y="3612247"/>
              <a:ext cx="540000" cy="2"/>
            </a:xfrm>
            <a:prstGeom prst="straightConnector1">
              <a:avLst/>
            </a:prstGeom>
            <a:solidFill>
              <a:schemeClr val="accent1"/>
            </a:solidFill>
            <a:ln w="28575" cap="flat" cmpd="sng" algn="ctr">
              <a:solidFill>
                <a:schemeClr val="tx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6" name="直接箭头连接符 15"/>
            <p:cNvCxnSpPr/>
            <p:nvPr/>
          </p:nvCxnSpPr>
          <p:spPr bwMode="auto">
            <a:xfrm flipV="1">
              <a:off x="5397536" y="3612247"/>
              <a:ext cx="540000" cy="2"/>
            </a:xfrm>
            <a:prstGeom prst="straightConnector1">
              <a:avLst/>
            </a:prstGeom>
            <a:solidFill>
              <a:schemeClr val="accent1"/>
            </a:solidFill>
            <a:ln w="28575" cap="flat" cmpd="sng" algn="ctr">
              <a:solidFill>
                <a:schemeClr val="tx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7" name="直接箭头连接符 16"/>
            <p:cNvCxnSpPr/>
            <p:nvPr/>
          </p:nvCxnSpPr>
          <p:spPr bwMode="auto">
            <a:xfrm flipV="1">
              <a:off x="8294685" y="3612247"/>
              <a:ext cx="540000" cy="2"/>
            </a:xfrm>
            <a:prstGeom prst="straightConnector1">
              <a:avLst/>
            </a:prstGeom>
            <a:solidFill>
              <a:schemeClr val="accent1"/>
            </a:solidFill>
            <a:ln w="28575" cap="flat" cmpd="sng" algn="ctr">
              <a:solidFill>
                <a:schemeClr val="tx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8" name="直接连接符 17"/>
            <p:cNvCxnSpPr/>
            <p:nvPr/>
          </p:nvCxnSpPr>
          <p:spPr bwMode="auto">
            <a:xfrm flipV="1">
              <a:off x="10295211" y="3585464"/>
              <a:ext cx="537704" cy="2"/>
            </a:xfrm>
            <a:prstGeom prst="line">
              <a:avLst/>
            </a:prstGeom>
            <a:solidFill>
              <a:schemeClr val="accent1"/>
            </a:solidFill>
            <a:ln w="285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9" name="直接连接符 18"/>
            <p:cNvCxnSpPr/>
            <p:nvPr/>
          </p:nvCxnSpPr>
          <p:spPr bwMode="auto">
            <a:xfrm>
              <a:off x="10832915" y="3573016"/>
              <a:ext cx="0" cy="1261187"/>
            </a:xfrm>
            <a:prstGeom prst="line">
              <a:avLst/>
            </a:prstGeom>
            <a:solidFill>
              <a:schemeClr val="accent1"/>
            </a:solidFill>
            <a:ln w="285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0" name="直接连接符 19"/>
            <p:cNvCxnSpPr/>
            <p:nvPr/>
          </p:nvCxnSpPr>
          <p:spPr bwMode="auto">
            <a:xfrm>
              <a:off x="8374804" y="5306567"/>
              <a:ext cx="756000" cy="0"/>
            </a:xfrm>
            <a:prstGeom prst="line">
              <a:avLst/>
            </a:prstGeom>
            <a:solidFill>
              <a:schemeClr val="accent1"/>
            </a:solidFill>
            <a:ln w="285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1" name="直接箭头连接符 20"/>
            <p:cNvCxnSpPr/>
            <p:nvPr/>
          </p:nvCxnSpPr>
          <p:spPr bwMode="auto">
            <a:xfrm>
              <a:off x="5777196" y="5306567"/>
              <a:ext cx="526668" cy="0"/>
            </a:xfrm>
            <a:prstGeom prst="straightConnector1">
              <a:avLst/>
            </a:prstGeom>
            <a:solidFill>
              <a:schemeClr val="accent1"/>
            </a:solidFill>
            <a:ln w="28575" cap="flat" cmpd="sng" algn="ctr">
              <a:solidFill>
                <a:schemeClr val="tx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2" name="箭头: 右 21"/>
            <p:cNvSpPr/>
            <p:nvPr/>
          </p:nvSpPr>
          <p:spPr bwMode="auto">
            <a:xfrm>
              <a:off x="3121529" y="5238133"/>
              <a:ext cx="793909" cy="136869"/>
            </a:xfrm>
            <a:prstGeom prst="rightArrow">
              <a:avLst/>
            </a:prstGeom>
            <a:noFill/>
            <a:ln w="285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en-US" sz="2400" b="0" i="0" u="none" strike="noStrike" cap="none" normalizeH="0" baseline="0">
                <a:ln>
                  <a:noFill/>
                </a:ln>
                <a:solidFill>
                  <a:schemeClr val="accent2"/>
                </a:solidFill>
                <a:effectLst/>
                <a:latin typeface="黑体" panose="02010609060101010101" pitchFamily="49" charset="-122"/>
                <a:ea typeface="黑体" panose="02010609060101010101" pitchFamily="49" charset="-122"/>
              </a:endParaRPr>
            </a:p>
          </p:txBody>
        </p:sp>
        <p:sp>
          <p:nvSpPr>
            <p:cNvPr id="23" name="箭头: 下 22"/>
            <p:cNvSpPr/>
            <p:nvPr/>
          </p:nvSpPr>
          <p:spPr bwMode="auto">
            <a:xfrm>
              <a:off x="2001268" y="2636912"/>
              <a:ext cx="134005" cy="505031"/>
            </a:xfrm>
            <a:prstGeom prst="downArrow">
              <a:avLst/>
            </a:prstGeom>
            <a:noFill/>
            <a:ln w="285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en-US" sz="2400" b="0" i="0" u="none" strike="noStrike" cap="none" normalizeH="0" baseline="0">
                <a:ln>
                  <a:noFill/>
                </a:ln>
                <a:solidFill>
                  <a:schemeClr val="accent2"/>
                </a:solidFill>
                <a:effectLst/>
                <a:latin typeface="黑体" panose="02010609060101010101" pitchFamily="49" charset="-122"/>
                <a:ea typeface="黑体" panose="02010609060101010101" pitchFamily="49" charset="-122"/>
              </a:endParaRPr>
            </a:p>
          </p:txBody>
        </p:sp>
      </p:grpSp>
    </p:spTree>
  </p:cSld>
  <p:clrMapOvr>
    <a:masterClrMapping/>
  </p:clrMapOvr>
  <p:transition spd="slow">
    <p:push dir="u"/>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707461" y="764704"/>
            <a:ext cx="10735215" cy="5812938"/>
          </a:xfrm>
          <a:prstGeom prst="rect">
            <a:avLst/>
          </a:prstGeom>
        </p:spPr>
        <p:txBody>
          <a:bodyPr wrap="square">
            <a:spAutoFit/>
          </a:bodyPr>
          <a:lstStyle/>
          <a:p>
            <a:pPr algn="ctr">
              <a:lnSpc>
                <a:spcPct val="140000"/>
              </a:lnSpc>
              <a:spcBef>
                <a:spcPts val="1000"/>
              </a:spcBef>
            </a:pPr>
            <a:r>
              <a:rPr lang="zh-CN" altLang="en-US" sz="2800" b="1" dirty="0">
                <a:solidFill>
                  <a:srgbClr val="0070C0"/>
                </a:solidFill>
                <a:latin typeface="+mj-lt"/>
                <a:ea typeface="黑体" panose="02010609060101010101" pitchFamily="49" charset="-122"/>
              </a:rPr>
              <a:t>海尔采购网</a:t>
            </a:r>
            <a:endParaRPr lang="en-US" altLang="zh-CN" sz="2800" b="1" dirty="0">
              <a:solidFill>
                <a:srgbClr val="0070C0"/>
              </a:solidFill>
              <a:latin typeface="+mj-lt"/>
              <a:ea typeface="黑体" panose="02010609060101010101" pitchFamily="49" charset="-122"/>
            </a:endParaRPr>
          </a:p>
          <a:p>
            <a:pPr indent="612140" algn="just">
              <a:lnSpc>
                <a:spcPct val="130000"/>
              </a:lnSpc>
              <a:spcBef>
                <a:spcPts val="1000"/>
              </a:spcBef>
            </a:pPr>
            <a:r>
              <a:rPr lang="zh-CN" altLang="en-US" sz="2400" dirty="0">
                <a:solidFill>
                  <a:schemeClr val="accent2"/>
                </a:solidFill>
                <a:latin typeface="+mj-lt"/>
                <a:ea typeface="黑体" panose="02010609060101010101" pitchFamily="49" charset="-122"/>
              </a:rPr>
              <a:t>海尔采购网主要有海尔招标网和海尔企业购两个网站。</a:t>
            </a:r>
            <a:endParaRPr lang="zh-CN" altLang="en-US" sz="2400" dirty="0">
              <a:solidFill>
                <a:schemeClr val="accent2"/>
              </a:solidFill>
              <a:latin typeface="+mj-lt"/>
              <a:ea typeface="黑体" panose="02010609060101010101" pitchFamily="49" charset="-122"/>
            </a:endParaRPr>
          </a:p>
          <a:p>
            <a:pPr indent="612140" algn="just">
              <a:lnSpc>
                <a:spcPct val="130000"/>
              </a:lnSpc>
              <a:spcBef>
                <a:spcPts val="1000"/>
              </a:spcBef>
            </a:pPr>
            <a:r>
              <a:rPr lang="en-US" altLang="zh-CN" sz="2800" b="1" dirty="0">
                <a:solidFill>
                  <a:schemeClr val="accent2"/>
                </a:solidFill>
                <a:latin typeface="+mj-lt"/>
                <a:ea typeface="黑体" panose="02010609060101010101" pitchFamily="49" charset="-122"/>
              </a:rPr>
              <a:t>1. </a:t>
            </a:r>
            <a:r>
              <a:rPr lang="zh-CN" altLang="en-US" sz="2800" b="1" dirty="0">
                <a:solidFill>
                  <a:schemeClr val="accent2"/>
                </a:solidFill>
                <a:latin typeface="+mj-lt"/>
                <a:ea typeface="黑体" panose="02010609060101010101" pitchFamily="49" charset="-122"/>
              </a:rPr>
              <a:t>海尔招标网      </a:t>
            </a:r>
            <a:endParaRPr lang="zh-CN" altLang="en-US" sz="2800" b="1" dirty="0">
              <a:solidFill>
                <a:schemeClr val="accent2"/>
              </a:solidFill>
              <a:latin typeface="+mj-lt"/>
              <a:ea typeface="黑体" panose="02010609060101010101" pitchFamily="49" charset="-122"/>
            </a:endParaRPr>
          </a:p>
          <a:p>
            <a:pPr indent="612140" algn="just">
              <a:lnSpc>
                <a:spcPct val="130000"/>
              </a:lnSpc>
              <a:spcBef>
                <a:spcPts val="1000"/>
              </a:spcBef>
            </a:pPr>
            <a:r>
              <a:rPr lang="zh-CN" altLang="en-US" sz="2400" dirty="0">
                <a:solidFill>
                  <a:schemeClr val="accent2"/>
                </a:solidFill>
                <a:latin typeface="+mj-lt"/>
                <a:ea typeface="黑体" panose="02010609060101010101" pitchFamily="49" charset="-122"/>
              </a:rPr>
              <a:t>（</a:t>
            </a:r>
            <a:r>
              <a:rPr lang="en-US" altLang="zh-CN" sz="2400" dirty="0">
                <a:solidFill>
                  <a:schemeClr val="accent2"/>
                </a:solidFill>
                <a:latin typeface="+mj-lt"/>
                <a:ea typeface="黑体" panose="02010609060101010101" pitchFamily="49" charset="-122"/>
              </a:rPr>
              <a:t>1</a:t>
            </a:r>
            <a:r>
              <a:rPr lang="zh-CN" altLang="en-US" sz="2400" dirty="0">
                <a:solidFill>
                  <a:schemeClr val="accent2"/>
                </a:solidFill>
                <a:latin typeface="+mj-lt"/>
                <a:ea typeface="黑体" panose="02010609060101010101" pitchFamily="49" charset="-122"/>
              </a:rPr>
              <a:t>）如果海尔要采购生产海尔系列产品的原材料，</a:t>
            </a:r>
            <a:r>
              <a:rPr lang="zh-CN" altLang="en-US" sz="2400" dirty="0">
                <a:solidFill>
                  <a:srgbClr val="C00000"/>
                </a:solidFill>
                <a:latin typeface="+mj-lt"/>
                <a:ea typeface="黑体" panose="02010609060101010101" pitchFamily="49" charset="-122"/>
              </a:rPr>
              <a:t>海尔采购</a:t>
            </a:r>
            <a:r>
              <a:rPr lang="zh-CN" altLang="en-US" sz="2400" dirty="0">
                <a:solidFill>
                  <a:schemeClr val="accent2"/>
                </a:solidFill>
                <a:latin typeface="+mj-lt"/>
                <a:ea typeface="黑体" panose="02010609060101010101" pitchFamily="49" charset="-122"/>
              </a:rPr>
              <a:t>方就可以先在海尔招标网</a:t>
            </a:r>
            <a:r>
              <a:rPr lang="zh-CN" altLang="en-US" sz="2400" dirty="0">
                <a:solidFill>
                  <a:srgbClr val="C00000"/>
                </a:solidFill>
                <a:latin typeface="+mj-lt"/>
                <a:ea typeface="黑体" panose="02010609060101010101" pitchFamily="49" charset="-122"/>
              </a:rPr>
              <a:t>发布采购预告</a:t>
            </a:r>
            <a:r>
              <a:rPr lang="zh-CN" altLang="en-US" sz="2400" dirty="0">
                <a:solidFill>
                  <a:schemeClr val="accent2"/>
                </a:solidFill>
                <a:latin typeface="+mj-lt"/>
                <a:ea typeface="黑体" panose="02010609060101010101" pitchFamily="49" charset="-122"/>
              </a:rPr>
              <a:t>，再发布</a:t>
            </a:r>
            <a:r>
              <a:rPr lang="zh-CN" altLang="en-US" sz="2400" dirty="0">
                <a:solidFill>
                  <a:srgbClr val="C00000"/>
                </a:solidFill>
                <a:latin typeface="+mj-lt"/>
                <a:ea typeface="黑体" panose="02010609060101010101" pitchFamily="49" charset="-122"/>
              </a:rPr>
              <a:t>招标公告</a:t>
            </a:r>
            <a:r>
              <a:rPr lang="zh-CN" altLang="en-US" sz="2400" dirty="0">
                <a:solidFill>
                  <a:schemeClr val="accent2"/>
                </a:solidFill>
                <a:latin typeface="+mj-lt"/>
                <a:ea typeface="黑体" panose="02010609060101010101" pitchFamily="49" charset="-122"/>
              </a:rPr>
              <a:t>。</a:t>
            </a:r>
            <a:endParaRPr lang="zh-CN" altLang="en-US" sz="2400" dirty="0">
              <a:solidFill>
                <a:schemeClr val="accent2"/>
              </a:solidFill>
              <a:latin typeface="+mj-lt"/>
              <a:ea typeface="黑体" panose="02010609060101010101" pitchFamily="49" charset="-122"/>
            </a:endParaRPr>
          </a:p>
          <a:p>
            <a:pPr indent="612140" algn="just">
              <a:lnSpc>
                <a:spcPct val="130000"/>
              </a:lnSpc>
              <a:spcBef>
                <a:spcPts val="1000"/>
              </a:spcBef>
            </a:pPr>
            <a:r>
              <a:rPr lang="zh-CN" altLang="en-US" sz="2400" dirty="0">
                <a:solidFill>
                  <a:schemeClr val="accent2"/>
                </a:solidFill>
                <a:latin typeface="+mj-lt"/>
                <a:ea typeface="黑体" panose="02010609060101010101" pitchFamily="49" charset="-122"/>
              </a:rPr>
              <a:t>（</a:t>
            </a:r>
            <a:r>
              <a:rPr lang="en-US" altLang="zh-CN" sz="2400" dirty="0">
                <a:solidFill>
                  <a:schemeClr val="accent2"/>
                </a:solidFill>
                <a:latin typeface="+mj-lt"/>
                <a:ea typeface="黑体" panose="02010609060101010101" pitchFamily="49" charset="-122"/>
              </a:rPr>
              <a:t>2</a:t>
            </a:r>
            <a:r>
              <a:rPr lang="zh-CN" altLang="en-US" sz="2400" dirty="0">
                <a:solidFill>
                  <a:schemeClr val="accent2"/>
                </a:solidFill>
                <a:latin typeface="+mj-lt"/>
                <a:ea typeface="黑体" panose="02010609060101010101" pitchFamily="49" charset="-122"/>
              </a:rPr>
              <a:t>）选择招标公告中的某一个“采购公告”，可以看到海尔招标采购的详细信息，包括项目名称、招标方式、交货地点和时间、投标人资格要求等。</a:t>
            </a:r>
            <a:endParaRPr lang="zh-CN" altLang="en-US" sz="2400" dirty="0">
              <a:solidFill>
                <a:schemeClr val="accent2"/>
              </a:solidFill>
              <a:latin typeface="+mj-lt"/>
              <a:ea typeface="黑体" panose="02010609060101010101" pitchFamily="49" charset="-122"/>
            </a:endParaRPr>
          </a:p>
          <a:p>
            <a:pPr indent="612140" algn="just">
              <a:lnSpc>
                <a:spcPct val="130000"/>
              </a:lnSpc>
              <a:spcBef>
                <a:spcPts val="1000"/>
              </a:spcBef>
            </a:pPr>
            <a:r>
              <a:rPr lang="zh-CN" altLang="en-US" sz="2400" dirty="0">
                <a:solidFill>
                  <a:schemeClr val="accent2"/>
                </a:solidFill>
                <a:latin typeface="+mj-lt"/>
                <a:ea typeface="黑体" panose="02010609060101010101" pitchFamily="49" charset="-122"/>
              </a:rPr>
              <a:t>（</a:t>
            </a:r>
            <a:r>
              <a:rPr lang="en-US" altLang="zh-CN" sz="2400" dirty="0">
                <a:solidFill>
                  <a:schemeClr val="accent2"/>
                </a:solidFill>
                <a:latin typeface="+mj-lt"/>
                <a:ea typeface="黑体" panose="02010609060101010101" pitchFamily="49" charset="-122"/>
              </a:rPr>
              <a:t>3</a:t>
            </a:r>
            <a:r>
              <a:rPr lang="zh-CN" altLang="en-US" sz="2400" dirty="0">
                <a:solidFill>
                  <a:schemeClr val="accent2"/>
                </a:solidFill>
                <a:latin typeface="+mj-lt"/>
                <a:ea typeface="黑体" panose="02010609060101010101" pitchFamily="49" charset="-122"/>
              </a:rPr>
              <a:t>）</a:t>
            </a:r>
            <a:r>
              <a:rPr lang="zh-CN" altLang="en-US" sz="2400" dirty="0">
                <a:solidFill>
                  <a:srgbClr val="C00000"/>
                </a:solidFill>
                <a:latin typeface="+mj-lt"/>
                <a:ea typeface="黑体" panose="02010609060101010101" pitchFamily="49" charset="-122"/>
              </a:rPr>
              <a:t>投标时间截止后</a:t>
            </a:r>
            <a:r>
              <a:rPr lang="zh-CN" altLang="en-US" sz="2400" dirty="0">
                <a:solidFill>
                  <a:schemeClr val="accent2"/>
                </a:solidFill>
                <a:latin typeface="+mj-lt"/>
                <a:ea typeface="黑体" panose="02010609060101010101" pitchFamily="49" charset="-122"/>
              </a:rPr>
              <a:t>，海尔采购方会进行</a:t>
            </a:r>
            <a:r>
              <a:rPr lang="zh-CN" altLang="en-US" sz="2400" dirty="0">
                <a:solidFill>
                  <a:srgbClr val="C00000"/>
                </a:solidFill>
                <a:latin typeface="+mj-lt"/>
                <a:ea typeface="黑体" panose="02010609060101010101" pitchFamily="49" charset="-122"/>
              </a:rPr>
              <a:t>评标定标</a:t>
            </a:r>
            <a:r>
              <a:rPr lang="zh-CN" altLang="en-US" sz="2400" dirty="0">
                <a:solidFill>
                  <a:schemeClr val="accent2"/>
                </a:solidFill>
                <a:latin typeface="+mj-lt"/>
                <a:ea typeface="黑体" panose="02010609060101010101" pitchFamily="49" charset="-122"/>
              </a:rPr>
              <a:t>，然后发布</a:t>
            </a:r>
            <a:r>
              <a:rPr lang="zh-CN" altLang="en-US" sz="2400" dirty="0">
                <a:solidFill>
                  <a:srgbClr val="C00000"/>
                </a:solidFill>
                <a:latin typeface="+mj-lt"/>
                <a:ea typeface="黑体" panose="02010609060101010101" pitchFamily="49" charset="-122"/>
              </a:rPr>
              <a:t>中标公告</a:t>
            </a:r>
            <a:r>
              <a:rPr lang="zh-CN" altLang="en-US" sz="2400" dirty="0">
                <a:solidFill>
                  <a:schemeClr val="accent2"/>
                </a:solidFill>
                <a:latin typeface="+mj-lt"/>
                <a:ea typeface="黑体" panose="02010609060101010101" pitchFamily="49" charset="-122"/>
              </a:rPr>
              <a:t>。</a:t>
            </a:r>
            <a:endParaRPr lang="zh-CN" altLang="en-US" sz="2400" dirty="0">
              <a:solidFill>
                <a:schemeClr val="accent2"/>
              </a:solidFill>
              <a:latin typeface="+mj-lt"/>
              <a:ea typeface="黑体" panose="02010609060101010101" pitchFamily="49" charset="-122"/>
            </a:endParaRPr>
          </a:p>
          <a:p>
            <a:pPr indent="612140" algn="just">
              <a:lnSpc>
                <a:spcPct val="130000"/>
              </a:lnSpc>
              <a:spcBef>
                <a:spcPts val="1000"/>
              </a:spcBef>
            </a:pPr>
            <a:r>
              <a:rPr lang="zh-CN" altLang="en-US" sz="2400" dirty="0">
                <a:solidFill>
                  <a:schemeClr val="accent2"/>
                </a:solidFill>
                <a:latin typeface="+mj-lt"/>
                <a:ea typeface="黑体" panose="02010609060101010101" pitchFamily="49" charset="-122"/>
              </a:rPr>
              <a:t>（</a:t>
            </a:r>
            <a:r>
              <a:rPr lang="en-US" altLang="zh-CN" sz="2400" dirty="0">
                <a:solidFill>
                  <a:schemeClr val="accent2"/>
                </a:solidFill>
                <a:latin typeface="+mj-lt"/>
                <a:ea typeface="黑体" panose="02010609060101010101" pitchFamily="49" charset="-122"/>
              </a:rPr>
              <a:t>4</a:t>
            </a:r>
            <a:r>
              <a:rPr lang="zh-CN" altLang="en-US" sz="2400" dirty="0">
                <a:solidFill>
                  <a:schemeClr val="accent2"/>
                </a:solidFill>
                <a:latin typeface="+mj-lt"/>
                <a:ea typeface="黑体" panose="02010609060101010101" pitchFamily="49" charset="-122"/>
              </a:rPr>
              <a:t>）中标的供应商看到中标公告后，与海尔采购方联系，双方签订合同并生成销售单，采购交易达成。</a:t>
            </a:r>
            <a:endParaRPr lang="zh-CN" altLang="en-US" sz="2400" dirty="0">
              <a:solidFill>
                <a:schemeClr val="accent2"/>
              </a:solidFill>
              <a:latin typeface="+mj-lt"/>
              <a:ea typeface="黑体" panose="02010609060101010101" pitchFamily="49" charset="-122"/>
            </a:endParaRPr>
          </a:p>
        </p:txBody>
      </p:sp>
    </p:spTree>
  </p:cSld>
  <p:clrMapOvr>
    <a:masterClrMapping/>
  </p:clrMapOvr>
  <p:transition spd="slow">
    <p:push dir="u"/>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486597" y="1080632"/>
            <a:ext cx="11223568" cy="3987800"/>
          </a:xfrm>
          <a:prstGeom prst="rect">
            <a:avLst/>
          </a:prstGeom>
        </p:spPr>
        <p:txBody>
          <a:bodyPr wrap="square">
            <a:spAutoFit/>
          </a:bodyPr>
          <a:lstStyle/>
          <a:p>
            <a:pPr indent="612140" algn="just">
              <a:lnSpc>
                <a:spcPct val="130000"/>
              </a:lnSpc>
              <a:spcBef>
                <a:spcPts val="1000"/>
              </a:spcBef>
            </a:pPr>
            <a:r>
              <a:rPr lang="en-US" altLang="zh-CN" sz="2800" b="1" dirty="0">
                <a:solidFill>
                  <a:schemeClr val="accent2"/>
                </a:solidFill>
                <a:latin typeface="+mj-lt"/>
                <a:ea typeface="黑体" panose="02010609060101010101" pitchFamily="49" charset="-122"/>
                <a:sym typeface="+mn-ea"/>
              </a:rPr>
              <a:t>2. </a:t>
            </a:r>
            <a:r>
              <a:rPr lang="zh-CN" altLang="en-US" sz="2800" b="1" dirty="0">
                <a:solidFill>
                  <a:schemeClr val="accent2"/>
                </a:solidFill>
                <a:latin typeface="+mj-lt"/>
                <a:ea typeface="黑体" panose="02010609060101010101" pitchFamily="49" charset="-122"/>
                <a:sym typeface="+mn-ea"/>
              </a:rPr>
              <a:t>海达源海尔全球采购平台</a:t>
            </a:r>
            <a:endParaRPr lang="zh-CN" altLang="en-US" sz="2800" b="1" dirty="0">
              <a:solidFill>
                <a:schemeClr val="accent2"/>
              </a:solidFill>
              <a:latin typeface="+mj-lt"/>
              <a:ea typeface="黑体" panose="02010609060101010101" pitchFamily="49" charset="-122"/>
            </a:endParaRPr>
          </a:p>
          <a:p>
            <a:pPr indent="612140" algn="just">
              <a:lnSpc>
                <a:spcPct val="130000"/>
              </a:lnSpc>
              <a:spcBef>
                <a:spcPts val="1000"/>
              </a:spcBef>
            </a:pPr>
            <a:r>
              <a:rPr sz="2400" dirty="0">
                <a:solidFill>
                  <a:srgbClr val="292929"/>
                </a:solidFill>
                <a:latin typeface="+mj-lt"/>
                <a:ea typeface="黑体" panose="02010609060101010101" pitchFamily="49" charset="-122"/>
                <a:sym typeface="+mn-ea"/>
              </a:rPr>
              <a:t>海达源海尔全球采购平台是海尔集团为满足全球采购需求而建立的采购服务平台，为全球用户提供个性化、智能化的生活解决方案。该平台旨在满足用户最佳体验，并持续吸引全球供应商参与设计，提供引领方案，为全球用户定制个性化智慧生活。海达源海尔全球采购平台主要具有以下功能。</a:t>
            </a:r>
            <a:endParaRPr sz="2400" dirty="0">
              <a:solidFill>
                <a:srgbClr val="292929"/>
              </a:solidFill>
              <a:latin typeface="+mj-lt"/>
              <a:ea typeface="黑体" panose="02010609060101010101" pitchFamily="49" charset="-122"/>
            </a:endParaRPr>
          </a:p>
          <a:p>
            <a:pPr indent="612140" algn="just">
              <a:lnSpc>
                <a:spcPct val="140000"/>
              </a:lnSpc>
              <a:spcBef>
                <a:spcPts val="1000"/>
              </a:spcBef>
            </a:pPr>
            <a:r>
              <a:rPr sz="2400" dirty="0">
                <a:solidFill>
                  <a:srgbClr val="292929"/>
                </a:solidFill>
                <a:latin typeface="+mj-lt"/>
                <a:ea typeface="黑体" panose="02010609060101010101" pitchFamily="49" charset="-122"/>
                <a:sym typeface="+mn-ea"/>
              </a:rPr>
              <a:t>（1）全球采购</a:t>
            </a:r>
            <a:r>
              <a:rPr lang="zh-CN" sz="2400" dirty="0">
                <a:solidFill>
                  <a:srgbClr val="292929"/>
                </a:solidFill>
                <a:latin typeface="+mj-lt"/>
                <a:ea typeface="黑体" panose="02010609060101010101" pitchFamily="49" charset="-122"/>
                <a:sym typeface="+mn-ea"/>
              </a:rPr>
              <a:t>；</a:t>
            </a:r>
            <a:r>
              <a:rPr sz="2400" dirty="0">
                <a:solidFill>
                  <a:srgbClr val="292929"/>
                </a:solidFill>
                <a:latin typeface="+mj-lt"/>
                <a:ea typeface="黑体" panose="02010609060101010101" pitchFamily="49" charset="-122"/>
                <a:sym typeface="+mn-ea"/>
              </a:rPr>
              <a:t>（2）设计参与</a:t>
            </a:r>
            <a:r>
              <a:rPr lang="zh-CN" sz="2400" dirty="0">
                <a:solidFill>
                  <a:srgbClr val="292929"/>
                </a:solidFill>
                <a:latin typeface="+mj-lt"/>
                <a:ea typeface="黑体" panose="02010609060101010101" pitchFamily="49" charset="-122"/>
                <a:sym typeface="+mn-ea"/>
              </a:rPr>
              <a:t>；</a:t>
            </a:r>
            <a:r>
              <a:rPr sz="2400" dirty="0">
                <a:solidFill>
                  <a:srgbClr val="292929"/>
                </a:solidFill>
                <a:latin typeface="+mj-lt"/>
                <a:ea typeface="黑体" panose="02010609060101010101" pitchFamily="49" charset="-122"/>
                <a:sym typeface="+mn-ea"/>
              </a:rPr>
              <a:t>（3）技术共创</a:t>
            </a:r>
            <a:r>
              <a:rPr lang="zh-CN" sz="2400" dirty="0">
                <a:solidFill>
                  <a:srgbClr val="292929"/>
                </a:solidFill>
                <a:latin typeface="+mj-lt"/>
                <a:ea typeface="黑体" panose="02010609060101010101" pitchFamily="49" charset="-122"/>
                <a:sym typeface="+mn-ea"/>
              </a:rPr>
              <a:t>；</a:t>
            </a:r>
            <a:endParaRPr lang="zh-CN" sz="2400" dirty="0">
              <a:solidFill>
                <a:srgbClr val="292929"/>
              </a:solidFill>
              <a:latin typeface="+mj-lt"/>
              <a:ea typeface="黑体" panose="02010609060101010101" pitchFamily="49" charset="-122"/>
            </a:endParaRPr>
          </a:p>
          <a:p>
            <a:pPr indent="612140" algn="just">
              <a:lnSpc>
                <a:spcPct val="140000"/>
              </a:lnSpc>
              <a:spcBef>
                <a:spcPts val="1000"/>
              </a:spcBef>
            </a:pPr>
            <a:r>
              <a:rPr sz="2400" dirty="0">
                <a:solidFill>
                  <a:srgbClr val="292929"/>
                </a:solidFill>
                <a:latin typeface="+mj-lt"/>
                <a:ea typeface="黑体" panose="02010609060101010101" pitchFamily="49" charset="-122"/>
                <a:sym typeface="+mn-ea"/>
              </a:rPr>
              <a:t>（4）绩效评价</a:t>
            </a:r>
            <a:r>
              <a:rPr lang="zh-CN" sz="2400" dirty="0">
                <a:solidFill>
                  <a:srgbClr val="292929"/>
                </a:solidFill>
                <a:latin typeface="+mj-lt"/>
                <a:ea typeface="黑体" panose="02010609060101010101" pitchFamily="49" charset="-122"/>
                <a:sym typeface="+mn-ea"/>
              </a:rPr>
              <a:t>；</a:t>
            </a:r>
            <a:r>
              <a:rPr sz="2400" dirty="0">
                <a:solidFill>
                  <a:srgbClr val="292929"/>
                </a:solidFill>
                <a:latin typeface="+mj-lt"/>
                <a:ea typeface="黑体" panose="02010609060101010101" pitchFamily="49" charset="-122"/>
                <a:sym typeface="+mn-ea"/>
              </a:rPr>
              <a:t>（5）用户参与。</a:t>
            </a:r>
            <a:endParaRPr lang="zh-CN" altLang="en-US" sz="2400" dirty="0">
              <a:solidFill>
                <a:schemeClr val="accent2"/>
              </a:solidFill>
              <a:latin typeface="+mj-lt"/>
              <a:ea typeface="黑体" panose="02010609060101010101" pitchFamily="49" charset="-122"/>
            </a:endParaRPr>
          </a:p>
        </p:txBody>
      </p:sp>
    </p:spTree>
  </p:cSld>
  <p:clrMapOvr>
    <a:masterClrMapping/>
  </p:clrMapOvr>
  <p:transition spd="slow">
    <p:push dir="u"/>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589769" y="1069155"/>
            <a:ext cx="11017224" cy="5274264"/>
          </a:xfrm>
          <a:prstGeom prst="rect">
            <a:avLst/>
          </a:prstGeom>
          <a:noFill/>
        </p:spPr>
        <p:txBody>
          <a:bodyPr wrap="square" rtlCol="0" anchor="t">
            <a:spAutoFit/>
          </a:bodyPr>
          <a:lstStyle/>
          <a:p>
            <a:pPr algn="ctr">
              <a:lnSpc>
                <a:spcPct val="130000"/>
              </a:lnSpc>
              <a:spcBef>
                <a:spcPts val="1000"/>
              </a:spcBef>
            </a:pPr>
            <a:r>
              <a:rPr lang="zh-CN" altLang="en-US" sz="3200" dirty="0">
                <a:solidFill>
                  <a:srgbClr val="0070C0"/>
                </a:solidFill>
                <a:latin typeface="方正大黑简体" panose="03000509000000000000" pitchFamily="65" charset="-122"/>
                <a:ea typeface="方正大黑简体" panose="03000509000000000000" pitchFamily="65" charset="-122"/>
                <a:cs typeface="+mn-ea"/>
              </a:rPr>
              <a:t>第三方</a:t>
            </a:r>
            <a:r>
              <a:rPr lang="en-US" altLang="zh-CN" sz="3200" dirty="0">
                <a:solidFill>
                  <a:srgbClr val="0070C0"/>
                </a:solidFill>
                <a:latin typeface="方正大黑简体" panose="03000509000000000000" pitchFamily="65" charset="-122"/>
                <a:ea typeface="方正大黑简体" panose="03000509000000000000" pitchFamily="65" charset="-122"/>
                <a:cs typeface="+mn-ea"/>
              </a:rPr>
              <a:t>B2B</a:t>
            </a:r>
            <a:r>
              <a:rPr lang="zh-CN" altLang="en-US" sz="3200" dirty="0">
                <a:solidFill>
                  <a:srgbClr val="0070C0"/>
                </a:solidFill>
                <a:latin typeface="方正大黑简体" panose="03000509000000000000" pitchFamily="65" charset="-122"/>
                <a:ea typeface="方正大黑简体" panose="03000509000000000000" pitchFamily="65" charset="-122"/>
                <a:cs typeface="+mn-ea"/>
              </a:rPr>
              <a:t>电商平台的运营模式及信息发布</a:t>
            </a:r>
            <a:endParaRPr lang="en-US" altLang="zh-CN" sz="3200" dirty="0">
              <a:solidFill>
                <a:srgbClr val="0070C0"/>
              </a:solidFill>
              <a:latin typeface="方正大黑简体" panose="03000509000000000000" pitchFamily="65" charset="-122"/>
              <a:ea typeface="方正大黑简体" panose="03000509000000000000" pitchFamily="65" charset="-122"/>
              <a:cs typeface="+mn-ea"/>
            </a:endParaRPr>
          </a:p>
          <a:p>
            <a:pPr indent="612140" algn="just">
              <a:lnSpc>
                <a:spcPct val="140000"/>
              </a:lnSpc>
              <a:spcBef>
                <a:spcPts val="1000"/>
              </a:spcBef>
            </a:pPr>
            <a:r>
              <a:rPr lang="en-US" altLang="zh-CN" sz="2600" dirty="0">
                <a:solidFill>
                  <a:schemeClr val="accent2"/>
                </a:solidFill>
                <a:latin typeface="+mj-lt"/>
                <a:ea typeface="黑体" panose="02010609060101010101" pitchFamily="49" charset="-122"/>
                <a:cs typeface="+mn-ea"/>
              </a:rPr>
              <a:t>B</a:t>
            </a:r>
            <a:r>
              <a:rPr lang="zh-CN" altLang="en-US" sz="2600" dirty="0">
                <a:solidFill>
                  <a:schemeClr val="accent2"/>
                </a:solidFill>
                <a:latin typeface="+mj-lt"/>
                <a:ea typeface="黑体" panose="02010609060101010101" pitchFamily="49" charset="-122"/>
                <a:cs typeface="+mn-ea"/>
              </a:rPr>
              <a:t>公司是一家经营医疗器械的企业，目前主要通过电视、广播、报纸、杂志等传统媒体进行产品宣传。随着经营规模的扩大及市场竞争的日趋激烈，</a:t>
            </a:r>
            <a:r>
              <a:rPr lang="en-US" altLang="zh-CN" sz="2600" dirty="0">
                <a:solidFill>
                  <a:schemeClr val="accent2"/>
                </a:solidFill>
                <a:latin typeface="+mj-lt"/>
                <a:ea typeface="黑体" panose="02010609060101010101" pitchFamily="49" charset="-122"/>
                <a:cs typeface="+mn-ea"/>
              </a:rPr>
              <a:t>B</a:t>
            </a:r>
            <a:r>
              <a:rPr lang="zh-CN" altLang="en-US" sz="2600" dirty="0">
                <a:solidFill>
                  <a:schemeClr val="accent2"/>
                </a:solidFill>
                <a:latin typeface="+mj-lt"/>
                <a:ea typeface="黑体" panose="02010609060101010101" pitchFamily="49" charset="-122"/>
                <a:cs typeface="+mn-ea"/>
              </a:rPr>
              <a:t>公司当前的营销工作遇到了许多困难，主要表现在：通过传统媒体推广品牌形象和向用户传递产品信息的效率低、成本高，用户只能通过电话、电子邮件等方式反映意见和要求等。</a:t>
            </a:r>
            <a:r>
              <a:rPr lang="en-US" altLang="zh-CN" sz="2600" dirty="0">
                <a:solidFill>
                  <a:schemeClr val="accent2"/>
                </a:solidFill>
                <a:latin typeface="+mj-lt"/>
                <a:ea typeface="黑体" panose="02010609060101010101" pitchFamily="49" charset="-122"/>
                <a:cs typeface="+mn-ea"/>
              </a:rPr>
              <a:t>B</a:t>
            </a:r>
            <a:r>
              <a:rPr lang="zh-CN" altLang="en-US" sz="2600" dirty="0">
                <a:solidFill>
                  <a:schemeClr val="accent2"/>
                </a:solidFill>
                <a:latin typeface="+mj-lt"/>
                <a:ea typeface="黑体" panose="02010609060101010101" pitchFamily="49" charset="-122"/>
                <a:cs typeface="+mn-ea"/>
              </a:rPr>
              <a:t>公司的营销人员听说在阿里巴巴等第三方</a:t>
            </a:r>
            <a:r>
              <a:rPr lang="en-US" altLang="zh-CN" sz="2600" dirty="0">
                <a:solidFill>
                  <a:schemeClr val="accent2"/>
                </a:solidFill>
                <a:latin typeface="+mj-lt"/>
                <a:ea typeface="黑体" panose="02010609060101010101" pitchFamily="49" charset="-122"/>
                <a:cs typeface="+mn-ea"/>
              </a:rPr>
              <a:t>B2B</a:t>
            </a:r>
            <a:r>
              <a:rPr lang="zh-CN" altLang="en-US" sz="2600" dirty="0">
                <a:solidFill>
                  <a:schemeClr val="accent2"/>
                </a:solidFill>
                <a:latin typeface="+mj-lt"/>
                <a:ea typeface="黑体" panose="02010609060101010101" pitchFamily="49" charset="-122"/>
                <a:cs typeface="+mn-ea"/>
              </a:rPr>
              <a:t>电商平台上发布产品信息可给公司带来更大的商机，所以很想了解这些第三方</a:t>
            </a:r>
            <a:r>
              <a:rPr lang="en-US" altLang="zh-CN" sz="2600" dirty="0">
                <a:solidFill>
                  <a:schemeClr val="accent2"/>
                </a:solidFill>
                <a:latin typeface="+mj-lt"/>
                <a:ea typeface="黑体" panose="02010609060101010101" pitchFamily="49" charset="-122"/>
                <a:cs typeface="+mn-ea"/>
              </a:rPr>
              <a:t>B2B</a:t>
            </a:r>
            <a:r>
              <a:rPr lang="zh-CN" altLang="en-US" sz="2600" dirty="0">
                <a:solidFill>
                  <a:schemeClr val="accent2"/>
                </a:solidFill>
                <a:latin typeface="+mj-lt"/>
                <a:ea typeface="黑体" panose="02010609060101010101" pitchFamily="49" charset="-122"/>
                <a:cs typeface="+mn-ea"/>
              </a:rPr>
              <a:t>电商平台的运营模式，以便在这些平台上发布公司的产品信息。本章将对以上问题涉及的知识进行阐述。</a:t>
            </a:r>
            <a:endParaRPr lang="zh-CN" altLang="en-US" sz="2600" dirty="0">
              <a:solidFill>
                <a:schemeClr val="accent2"/>
              </a:solidFill>
              <a:latin typeface="+mj-lt"/>
              <a:ea typeface="黑体" panose="02010609060101010101" pitchFamily="49" charset="-122"/>
              <a:cs typeface="+mn-ea"/>
            </a:endParaRPr>
          </a:p>
        </p:txBody>
      </p:sp>
    </p:spTree>
  </p:cSld>
  <p:clrMapOvr>
    <a:masterClrMapping/>
  </p:clrMapOvr>
  <p:transition spd="slow">
    <p:push dir="u"/>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779395" y="908720"/>
            <a:ext cx="10637972" cy="5050155"/>
          </a:xfrm>
          <a:prstGeom prst="rect">
            <a:avLst/>
          </a:prstGeom>
        </p:spPr>
        <p:txBody>
          <a:bodyPr wrap="square">
            <a:spAutoFit/>
          </a:bodyPr>
          <a:lstStyle/>
          <a:p>
            <a:pPr indent="612140" algn="just">
              <a:lnSpc>
                <a:spcPct val="140000"/>
              </a:lnSpc>
              <a:spcBef>
                <a:spcPts val="1000"/>
              </a:spcBef>
            </a:pPr>
            <a:r>
              <a:rPr lang="zh-CN" altLang="en-US" sz="2600" dirty="0">
                <a:solidFill>
                  <a:schemeClr val="accent2"/>
                </a:solidFill>
                <a:ea typeface="黑体" panose="02010609060101010101" pitchFamily="49" charset="-122"/>
              </a:rPr>
              <a:t>海尔作为全球工业</a:t>
            </a:r>
            <a:r>
              <a:rPr lang="en-US" altLang="zh-CN" sz="2600" dirty="0">
                <a:solidFill>
                  <a:schemeClr val="accent2"/>
                </a:solidFill>
                <a:ea typeface="黑体" panose="02010609060101010101" pitchFamily="49" charset="-122"/>
              </a:rPr>
              <a:t>4.0</a:t>
            </a:r>
            <a:r>
              <a:rPr lang="zh-CN" altLang="en-US" sz="2600" dirty="0">
                <a:solidFill>
                  <a:schemeClr val="accent2"/>
                </a:solidFill>
                <a:ea typeface="黑体" panose="02010609060101010101" pitchFamily="49" charset="-122"/>
              </a:rPr>
              <a:t>的样板企业，在实施网络化战略的进程中，基于制造技术创新和用户数据模型，以智慧集成解决方案业务驱动的数据处理技术作为基础架构，携手企业用户和合作伙伴联合创新，以智慧集成解决方案为服务与支撑，为企业提供一站式工程采供服务，对业务有效增长、市场竞争力和用户满意度负责。</a:t>
            </a:r>
            <a:endParaRPr lang="zh-CN" altLang="en-US" sz="2600" dirty="0">
              <a:solidFill>
                <a:schemeClr val="accent2"/>
              </a:solidFill>
              <a:ea typeface="黑体" panose="02010609060101010101" pitchFamily="49" charset="-122"/>
            </a:endParaRPr>
          </a:p>
          <a:p>
            <a:pPr indent="612140" algn="just">
              <a:lnSpc>
                <a:spcPct val="140000"/>
              </a:lnSpc>
              <a:spcBef>
                <a:spcPts val="1000"/>
              </a:spcBef>
              <a:spcAft>
                <a:spcPts val="500"/>
              </a:spcAft>
            </a:pPr>
            <a:r>
              <a:rPr lang="zh-CN" altLang="en-US" sz="2600" b="1" dirty="0">
                <a:solidFill>
                  <a:srgbClr val="C00000"/>
                </a:solidFill>
                <a:ea typeface="黑体" panose="02010609060101010101" pitchFamily="49" charset="-122"/>
              </a:rPr>
              <a:t>启发思考：</a:t>
            </a:r>
            <a:endParaRPr lang="zh-CN" altLang="en-US" sz="2600" b="1" dirty="0">
              <a:solidFill>
                <a:srgbClr val="C00000"/>
              </a:solidFill>
              <a:ea typeface="黑体" panose="02010609060101010101" pitchFamily="49" charset="-122"/>
            </a:endParaRPr>
          </a:p>
          <a:p>
            <a:pPr indent="612140" algn="just">
              <a:spcBef>
                <a:spcPts val="0"/>
              </a:spcBef>
            </a:pPr>
            <a:r>
              <a:rPr lang="en-US" altLang="zh-CN" sz="2600" b="1" dirty="0">
                <a:solidFill>
                  <a:srgbClr val="C00000"/>
                </a:solidFill>
                <a:ea typeface="黑体" panose="02010609060101010101" pitchFamily="49" charset="-122"/>
              </a:rPr>
              <a:t>1. </a:t>
            </a:r>
            <a:r>
              <a:rPr lang="zh-CN" altLang="en-US" sz="2600" b="1" dirty="0">
                <a:solidFill>
                  <a:srgbClr val="C00000"/>
                </a:solidFill>
                <a:ea typeface="黑体" panose="02010609060101010101" pitchFamily="49" charset="-122"/>
              </a:rPr>
              <a:t>海尔是如何实施工业</a:t>
            </a:r>
            <a:r>
              <a:rPr lang="en-US" altLang="zh-CN" sz="2600" b="1" dirty="0">
                <a:solidFill>
                  <a:srgbClr val="C00000"/>
                </a:solidFill>
                <a:ea typeface="黑体" panose="02010609060101010101" pitchFamily="49" charset="-122"/>
              </a:rPr>
              <a:t>4.0</a:t>
            </a:r>
            <a:r>
              <a:rPr lang="zh-CN" altLang="en-US" sz="2600" b="1" dirty="0">
                <a:solidFill>
                  <a:srgbClr val="C00000"/>
                </a:solidFill>
                <a:ea typeface="黑体" panose="02010609060101010101" pitchFamily="49" charset="-122"/>
              </a:rPr>
              <a:t>战略的？</a:t>
            </a:r>
            <a:endParaRPr lang="zh-CN" altLang="en-US" sz="2600" b="1" dirty="0">
              <a:solidFill>
                <a:srgbClr val="C00000"/>
              </a:solidFill>
              <a:ea typeface="黑体" panose="02010609060101010101" pitchFamily="49" charset="-122"/>
            </a:endParaRPr>
          </a:p>
          <a:p>
            <a:pPr indent="612140" algn="just">
              <a:lnSpc>
                <a:spcPct val="110000"/>
              </a:lnSpc>
              <a:spcBef>
                <a:spcPts val="1000"/>
              </a:spcBef>
            </a:pPr>
            <a:r>
              <a:rPr lang="en-US" altLang="zh-CN" sz="2600" b="1" dirty="0">
                <a:solidFill>
                  <a:srgbClr val="C00000"/>
                </a:solidFill>
                <a:ea typeface="黑体" panose="02010609060101010101" pitchFamily="49" charset="-122"/>
                <a:sym typeface="+mn-ea"/>
              </a:rPr>
              <a:t>2. </a:t>
            </a:r>
            <a:r>
              <a:rPr lang="zh-CN" altLang="en-US" sz="2600" b="1" dirty="0">
                <a:solidFill>
                  <a:srgbClr val="C00000"/>
                </a:solidFill>
                <a:ea typeface="黑体" panose="02010609060101010101" pitchFamily="49" charset="-122"/>
                <a:sym typeface="+mn-ea"/>
              </a:rPr>
              <a:t>海尔招标网和海尔海达源面对的用户有何不同？简述海尔招标的过程。</a:t>
            </a:r>
            <a:endParaRPr lang="zh-CN" altLang="en-US" sz="2600" b="1" dirty="0">
              <a:solidFill>
                <a:srgbClr val="C00000"/>
              </a:solidFill>
              <a:ea typeface="黑体" panose="02010609060101010101" pitchFamily="49" charset="-122"/>
            </a:endParaRPr>
          </a:p>
        </p:txBody>
      </p:sp>
    </p:spTree>
  </p:cSld>
  <p:clrMapOvr>
    <a:masterClrMapping/>
  </p:clrMapOvr>
  <p:transition spd="slow">
    <p:push dir="u"/>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481757" y="1158072"/>
            <a:ext cx="11233248" cy="5078378"/>
          </a:xfrm>
          <a:prstGeom prst="rect">
            <a:avLst/>
          </a:prstGeom>
        </p:spPr>
        <p:txBody>
          <a:bodyPr wrap="square">
            <a:spAutoFit/>
          </a:bodyPr>
          <a:lstStyle/>
          <a:p>
            <a:pPr indent="612140" algn="just">
              <a:spcBef>
                <a:spcPts val="1000"/>
              </a:spcBef>
            </a:pPr>
            <a:r>
              <a:rPr lang="zh-CN" altLang="en-US" sz="2400" b="1" dirty="0">
                <a:solidFill>
                  <a:srgbClr val="C00000"/>
                </a:solidFill>
                <a:latin typeface="+mj-lt"/>
                <a:ea typeface="黑体" panose="02010609060101010101" pitchFamily="49" charset="-122"/>
              </a:rPr>
              <a:t>问：</a:t>
            </a:r>
            <a:r>
              <a:rPr lang="zh-CN" altLang="en-US" sz="2400" dirty="0">
                <a:solidFill>
                  <a:schemeClr val="accent2"/>
                </a:solidFill>
                <a:latin typeface="+mj-lt"/>
                <a:ea typeface="黑体" panose="02010609060101010101" pitchFamily="49" charset="-122"/>
              </a:rPr>
              <a:t>什么是工业</a:t>
            </a:r>
            <a:r>
              <a:rPr lang="en-US" altLang="zh-CN" sz="2400" dirty="0">
                <a:solidFill>
                  <a:schemeClr val="accent2"/>
                </a:solidFill>
                <a:latin typeface="+mj-lt"/>
                <a:ea typeface="黑体" panose="02010609060101010101" pitchFamily="49" charset="-122"/>
              </a:rPr>
              <a:t>4.0</a:t>
            </a:r>
            <a:r>
              <a:rPr lang="zh-CN" altLang="en-US" sz="2400" dirty="0">
                <a:solidFill>
                  <a:schemeClr val="accent2"/>
                </a:solidFill>
                <a:latin typeface="+mj-lt"/>
                <a:ea typeface="黑体" panose="02010609060101010101" pitchFamily="49" charset="-122"/>
              </a:rPr>
              <a:t>？工业</a:t>
            </a:r>
            <a:r>
              <a:rPr lang="en-US" altLang="zh-CN" sz="2400" dirty="0">
                <a:solidFill>
                  <a:schemeClr val="accent2"/>
                </a:solidFill>
                <a:latin typeface="+mj-lt"/>
                <a:ea typeface="黑体" panose="02010609060101010101" pitchFamily="49" charset="-122"/>
              </a:rPr>
              <a:t>4.0</a:t>
            </a:r>
            <a:r>
              <a:rPr lang="zh-CN" altLang="en-US" sz="2400" dirty="0">
                <a:solidFill>
                  <a:schemeClr val="accent2"/>
                </a:solidFill>
                <a:latin typeface="+mj-lt"/>
                <a:ea typeface="黑体" panose="02010609060101010101" pitchFamily="49" charset="-122"/>
              </a:rPr>
              <a:t>最突出的特点是什么？</a:t>
            </a:r>
            <a:endParaRPr lang="zh-CN" altLang="en-US" sz="2400" dirty="0">
              <a:solidFill>
                <a:schemeClr val="accent2"/>
              </a:solidFill>
              <a:latin typeface="+mj-lt"/>
              <a:ea typeface="黑体" panose="02010609060101010101" pitchFamily="49" charset="-122"/>
            </a:endParaRPr>
          </a:p>
          <a:p>
            <a:pPr indent="612140" algn="just">
              <a:lnSpc>
                <a:spcPct val="150000"/>
              </a:lnSpc>
              <a:spcBef>
                <a:spcPts val="1000"/>
              </a:spcBef>
            </a:pPr>
            <a:r>
              <a:rPr lang="zh-CN" altLang="en-US" sz="2400" b="1" dirty="0">
                <a:solidFill>
                  <a:srgbClr val="C00000"/>
                </a:solidFill>
                <a:latin typeface="+mj-lt"/>
                <a:ea typeface="黑体" panose="02010609060101010101" pitchFamily="49" charset="-122"/>
              </a:rPr>
              <a:t>答：</a:t>
            </a:r>
            <a:r>
              <a:rPr lang="zh-CN" altLang="en-US" sz="2400" dirty="0">
                <a:solidFill>
                  <a:schemeClr val="accent2"/>
                </a:solidFill>
                <a:latin typeface="+mj-lt"/>
                <a:ea typeface="黑体" panose="02010609060101010101" pitchFamily="49" charset="-122"/>
              </a:rPr>
              <a:t>工业</a:t>
            </a:r>
            <a:r>
              <a:rPr lang="en-US" altLang="zh-CN" sz="2400" dirty="0">
                <a:solidFill>
                  <a:schemeClr val="accent2"/>
                </a:solidFill>
                <a:latin typeface="+mj-lt"/>
                <a:ea typeface="黑体" panose="02010609060101010101" pitchFamily="49" charset="-122"/>
              </a:rPr>
              <a:t>4.0</a:t>
            </a:r>
            <a:r>
              <a:rPr lang="zh-CN" altLang="en-US" sz="2400" dirty="0">
                <a:solidFill>
                  <a:schemeClr val="accent2"/>
                </a:solidFill>
                <a:latin typeface="+mj-lt"/>
                <a:ea typeface="黑体" panose="02010609060101010101" pitchFamily="49" charset="-122"/>
              </a:rPr>
              <a:t>是德国政府提出的一个高科技战略计划，旨在提升制造业的智能化水平，在商业流程及价值流程中整合客户及商业伙伴。在工业</a:t>
            </a:r>
            <a:r>
              <a:rPr lang="en-US" altLang="zh-CN" sz="2400" dirty="0">
                <a:solidFill>
                  <a:schemeClr val="accent2"/>
                </a:solidFill>
                <a:latin typeface="+mj-lt"/>
                <a:ea typeface="黑体" panose="02010609060101010101" pitchFamily="49" charset="-122"/>
              </a:rPr>
              <a:t>4.0</a:t>
            </a:r>
            <a:r>
              <a:rPr lang="zh-CN" altLang="en-US" sz="2400" dirty="0">
                <a:solidFill>
                  <a:schemeClr val="accent2"/>
                </a:solidFill>
                <a:latin typeface="+mj-lt"/>
                <a:ea typeface="黑体" panose="02010609060101010101" pitchFamily="49" charset="-122"/>
              </a:rPr>
              <a:t>和物联网的支持下，企业的生产设备将互相连接，企业有更好的条件去改进自身的生产工艺。</a:t>
            </a:r>
            <a:endParaRPr lang="zh-CN" altLang="en-US" sz="2400" dirty="0">
              <a:solidFill>
                <a:schemeClr val="accent2"/>
              </a:solidFill>
              <a:latin typeface="+mj-lt"/>
              <a:ea typeface="黑体" panose="02010609060101010101" pitchFamily="49" charset="-122"/>
            </a:endParaRPr>
          </a:p>
          <a:p>
            <a:pPr indent="612140" algn="just">
              <a:lnSpc>
                <a:spcPct val="150000"/>
              </a:lnSpc>
              <a:spcBef>
                <a:spcPts val="1000"/>
              </a:spcBef>
            </a:pPr>
            <a:r>
              <a:rPr lang="zh-CN" altLang="en-US" sz="2400" dirty="0">
                <a:solidFill>
                  <a:schemeClr val="accent2"/>
                </a:solidFill>
                <a:latin typeface="+mj-lt"/>
                <a:ea typeface="黑体" panose="02010609060101010101" pitchFamily="49" charset="-122"/>
              </a:rPr>
              <a:t>工业</a:t>
            </a:r>
            <a:r>
              <a:rPr lang="en-US" altLang="zh-CN" sz="2400" dirty="0">
                <a:solidFill>
                  <a:schemeClr val="accent2"/>
                </a:solidFill>
                <a:latin typeface="+mj-lt"/>
                <a:ea typeface="黑体" panose="02010609060101010101" pitchFamily="49" charset="-122"/>
              </a:rPr>
              <a:t>4.0</a:t>
            </a:r>
            <a:r>
              <a:rPr lang="zh-CN" altLang="en-US" sz="2400" dirty="0">
                <a:solidFill>
                  <a:schemeClr val="accent2"/>
                </a:solidFill>
                <a:latin typeface="+mj-lt"/>
                <a:ea typeface="黑体" panose="02010609060101010101" pitchFamily="49" charset="-122"/>
              </a:rPr>
              <a:t>可以用两个词来概括</a:t>
            </a:r>
            <a:r>
              <a:rPr lang="zh-CN" altLang="en-US" sz="2400" spc="-120" dirty="0">
                <a:solidFill>
                  <a:schemeClr val="accent2"/>
                </a:solidFill>
                <a:latin typeface="+mj-lt"/>
                <a:ea typeface="黑体" panose="02010609060101010101" pitchFamily="49" charset="-122"/>
              </a:rPr>
              <a:t>：“互联”与“融合”。在工业</a:t>
            </a:r>
            <a:r>
              <a:rPr lang="en-US" altLang="zh-CN" sz="2400" spc="-120" dirty="0">
                <a:solidFill>
                  <a:schemeClr val="accent2"/>
                </a:solidFill>
                <a:latin typeface="+mj-lt"/>
                <a:ea typeface="黑体" panose="02010609060101010101" pitchFamily="49" charset="-122"/>
              </a:rPr>
              <a:t>4.0</a:t>
            </a:r>
            <a:r>
              <a:rPr lang="zh-CN" altLang="en-US" sz="2400" spc="-120" dirty="0">
                <a:solidFill>
                  <a:schemeClr val="accent2"/>
                </a:solidFill>
                <a:latin typeface="+mj-lt"/>
                <a:ea typeface="黑体" panose="02010609060101010101" pitchFamily="49" charset="-122"/>
              </a:rPr>
              <a:t>背景下，</a:t>
            </a:r>
            <a:r>
              <a:rPr lang="zh-CN" altLang="en-US" sz="2400" dirty="0">
                <a:solidFill>
                  <a:schemeClr val="accent2"/>
                </a:solidFill>
                <a:latin typeface="+mj-lt"/>
                <a:ea typeface="黑体" panose="02010609060101010101" pitchFamily="49" charset="-122"/>
              </a:rPr>
              <a:t>人、设备和产品将通过互联技术实现融合，在企业内部实现人与人、人与机、机与产品的无缝对接，在组织层面实现企业与企业、企业与消费者的对接。以物理信息系统为基础，实现信息技术与制造技术的深度融合，是产品设计过程、制造过程、服务过程及企业管理的数字化、网络化和智能化，这是工业</a:t>
            </a:r>
            <a:r>
              <a:rPr lang="en-US" altLang="zh-CN" sz="2400" dirty="0">
                <a:solidFill>
                  <a:schemeClr val="accent2"/>
                </a:solidFill>
                <a:latin typeface="+mj-lt"/>
                <a:ea typeface="黑体" panose="02010609060101010101" pitchFamily="49" charset="-122"/>
              </a:rPr>
              <a:t>4.0</a:t>
            </a:r>
            <a:r>
              <a:rPr lang="zh-CN" altLang="en-US" sz="2400" dirty="0">
                <a:solidFill>
                  <a:schemeClr val="accent2"/>
                </a:solidFill>
                <a:latin typeface="+mj-lt"/>
                <a:ea typeface="黑体" panose="02010609060101010101" pitchFamily="49" charset="-122"/>
              </a:rPr>
              <a:t>最突出的特点。</a:t>
            </a:r>
            <a:endParaRPr lang="zh-CN" altLang="en-US" sz="2400" dirty="0">
              <a:solidFill>
                <a:schemeClr val="accent2"/>
              </a:solidFill>
              <a:latin typeface="+mj-lt"/>
              <a:ea typeface="黑体" panose="02010609060101010101" pitchFamily="49" charset="-122"/>
            </a:endParaRPr>
          </a:p>
        </p:txBody>
      </p:sp>
      <p:sp>
        <p:nvSpPr>
          <p:cNvPr id="3" name="文本框 2"/>
          <p:cNvSpPr txBox="1"/>
          <p:nvPr/>
        </p:nvSpPr>
        <p:spPr>
          <a:xfrm>
            <a:off x="8978265" y="836295"/>
            <a:ext cx="2540000" cy="645160"/>
          </a:xfrm>
          <a:prstGeom prst="rect">
            <a:avLst/>
          </a:prstGeom>
          <a:solidFill>
            <a:schemeClr val="bg1"/>
          </a:solidFill>
        </p:spPr>
        <p:txBody>
          <a:bodyPr wrap="square" rtlCol="0" anchor="t">
            <a:spAutoFit/>
          </a:bodyPr>
          <a:p>
            <a:r>
              <a:rPr lang="zh-CN" altLang="en-US" b="1">
                <a:hlinkClick r:id="rId1" action="ppaction://hlinkfile"/>
              </a:rPr>
              <a:t>点击视频：工业1.0到工业4.0的变化</a:t>
            </a:r>
            <a:endParaRPr lang="zh-CN" altLang="en-US" b="1"/>
          </a:p>
        </p:txBody>
      </p:sp>
      <p:pic>
        <p:nvPicPr>
          <p:cNvPr id="4" name="图片 3">
            <a:hlinkClick r:id="rId1" action="ppaction://hlinkfile"/>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265795" y="880110"/>
            <a:ext cx="640715" cy="640715"/>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wipe(up)">
                                      <p:cBhvr>
                                        <p:cTn id="7" dur="1000"/>
                                        <p:tgtEl>
                                          <p:spTgt spid="2">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wipe(up)">
                                      <p:cBhvr>
                                        <p:cTn id="12" dur="10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836733" y="920954"/>
            <a:ext cx="10523295" cy="2303259"/>
          </a:xfrm>
          <a:prstGeom prst="rect">
            <a:avLst/>
          </a:prstGeom>
        </p:spPr>
        <p:txBody>
          <a:bodyPr wrap="square">
            <a:spAutoFit/>
          </a:bodyPr>
          <a:lstStyle/>
          <a:p>
            <a:pPr indent="612140" algn="just">
              <a:spcBef>
                <a:spcPts val="1500"/>
              </a:spcBef>
              <a:spcAft>
                <a:spcPts val="1000"/>
              </a:spcAft>
            </a:pPr>
            <a:r>
              <a:rPr lang="zh-CN" altLang="en-US" sz="3200" dirty="0">
                <a:solidFill>
                  <a:schemeClr val="accent2"/>
                </a:solidFill>
                <a:latin typeface="方正大黑简体" panose="03000509000000000000" pitchFamily="65" charset="-122"/>
                <a:ea typeface="方正大黑简体" panose="03000509000000000000" pitchFamily="65" charset="-122"/>
              </a:rPr>
              <a:t>（二）基于供应商网站的</a:t>
            </a:r>
            <a:r>
              <a:rPr lang="en-US" altLang="zh-CN" sz="3200" dirty="0">
                <a:solidFill>
                  <a:schemeClr val="accent2"/>
                </a:solidFill>
                <a:latin typeface="方正大黑简体" panose="03000509000000000000" pitchFamily="65" charset="-122"/>
                <a:ea typeface="方正大黑简体" panose="03000509000000000000" pitchFamily="65" charset="-122"/>
              </a:rPr>
              <a:t>B2B</a:t>
            </a:r>
            <a:r>
              <a:rPr lang="zh-CN" altLang="en-US" sz="3200" dirty="0">
                <a:solidFill>
                  <a:schemeClr val="accent2"/>
                </a:solidFill>
                <a:latin typeface="方正大黑简体" panose="03000509000000000000" pitchFamily="65" charset="-122"/>
                <a:ea typeface="方正大黑简体" panose="03000509000000000000" pitchFamily="65" charset="-122"/>
              </a:rPr>
              <a:t>交易</a:t>
            </a:r>
            <a:endParaRPr lang="zh-CN" altLang="en-US" sz="3200" dirty="0">
              <a:solidFill>
                <a:schemeClr val="accent2"/>
              </a:solidFill>
              <a:latin typeface="方正大黑简体" panose="03000509000000000000" pitchFamily="65" charset="-122"/>
              <a:ea typeface="方正大黑简体" panose="03000509000000000000" pitchFamily="65" charset="-122"/>
            </a:endParaRPr>
          </a:p>
          <a:p>
            <a:pPr indent="612140" algn="just">
              <a:lnSpc>
                <a:spcPct val="150000"/>
              </a:lnSpc>
              <a:spcBef>
                <a:spcPts val="0"/>
              </a:spcBef>
            </a:pPr>
            <a:r>
              <a:rPr lang="zh-CN" altLang="en-US" sz="2400" dirty="0">
                <a:solidFill>
                  <a:schemeClr val="accent2"/>
                </a:solidFill>
                <a:latin typeface="+mj-lt"/>
                <a:ea typeface="黑体" panose="02010609060101010101" pitchFamily="49" charset="-122"/>
              </a:rPr>
              <a:t>基于供应商网站的</a:t>
            </a:r>
            <a:r>
              <a:rPr lang="en-US" altLang="zh-CN" sz="2400" dirty="0">
                <a:solidFill>
                  <a:schemeClr val="accent2"/>
                </a:solidFill>
                <a:latin typeface="+mj-lt"/>
                <a:ea typeface="黑体" panose="02010609060101010101" pitchFamily="49" charset="-122"/>
              </a:rPr>
              <a:t>B2B</a:t>
            </a:r>
            <a:r>
              <a:rPr lang="zh-CN" altLang="en-US" sz="2400" dirty="0">
                <a:solidFill>
                  <a:schemeClr val="accent2"/>
                </a:solidFill>
                <a:latin typeface="+mj-lt"/>
                <a:ea typeface="黑体" panose="02010609060101010101" pitchFamily="49" charset="-122"/>
              </a:rPr>
              <a:t>交易也称为以卖方为主导的</a:t>
            </a:r>
            <a:r>
              <a:rPr lang="en-US" altLang="zh-CN" sz="2400" dirty="0">
                <a:solidFill>
                  <a:schemeClr val="accent2"/>
                </a:solidFill>
                <a:latin typeface="+mj-lt"/>
                <a:ea typeface="黑体" panose="02010609060101010101" pitchFamily="49" charset="-122"/>
              </a:rPr>
              <a:t>B2B</a:t>
            </a:r>
            <a:r>
              <a:rPr lang="zh-CN" altLang="en-US" sz="2400" dirty="0">
                <a:solidFill>
                  <a:schemeClr val="accent2"/>
                </a:solidFill>
                <a:latin typeface="+mj-lt"/>
                <a:ea typeface="黑体" panose="02010609060101010101" pitchFamily="49" charset="-122"/>
              </a:rPr>
              <a:t>电子商务，主要是指供应商基于自有网站与其下游的企业用户开展的以电子化分销或网络直销为核心的各种商务活动。</a:t>
            </a:r>
            <a:endParaRPr lang="en-US" altLang="zh-CN" sz="2400" dirty="0">
              <a:solidFill>
                <a:schemeClr val="accent2"/>
              </a:solidFill>
              <a:latin typeface="+mj-lt"/>
              <a:ea typeface="黑体" panose="02010609060101010101" pitchFamily="49" charset="-122"/>
            </a:endParaRPr>
          </a:p>
        </p:txBody>
      </p:sp>
      <p:grpSp>
        <p:nvGrpSpPr>
          <p:cNvPr id="2" name="组合 1"/>
          <p:cNvGrpSpPr/>
          <p:nvPr/>
        </p:nvGrpSpPr>
        <p:grpSpPr>
          <a:xfrm>
            <a:off x="2533984" y="3257490"/>
            <a:ext cx="7128792" cy="3419318"/>
            <a:chOff x="2714005" y="2831005"/>
            <a:chExt cx="7128792" cy="3419318"/>
          </a:xfrm>
        </p:grpSpPr>
        <p:sp>
          <p:nvSpPr>
            <p:cNvPr id="3" name="矩形 2"/>
            <p:cNvSpPr/>
            <p:nvPr/>
          </p:nvSpPr>
          <p:spPr bwMode="auto">
            <a:xfrm>
              <a:off x="2714005" y="2884059"/>
              <a:ext cx="720080" cy="3366264"/>
            </a:xfrm>
            <a:prstGeom prst="rect">
              <a:avLst/>
            </a:prstGeom>
            <a:noFill/>
            <a:ln w="9525" cap="flat" cmpd="sng" algn="ctr">
              <a:solidFill>
                <a:schemeClr val="accent2"/>
              </a:solidFill>
              <a:prstDash val="solid"/>
              <a:round/>
              <a:headEnd type="none" w="med" len="med"/>
              <a:tailEnd type="none" w="med" len="med"/>
            </a:ln>
            <a:effectLst/>
          </p:spPr>
          <p:txBody>
            <a:bodyPr vert="horz" wrap="square" lIns="91440" tIns="45720" rIns="91440" bIns="45720" numCol="1" rtlCol="0" anchor="ctr" anchorCtr="0" compatLnSpc="1"/>
            <a:lstStyle/>
            <a:p>
              <a:pPr marL="0" marR="0" indent="0" algn="ctr" defTabSz="914400" rtl="0" eaLnBrk="1" fontAlgn="base" latinLnBrk="0" hangingPunct="1">
                <a:lnSpc>
                  <a:spcPct val="100000"/>
                </a:lnSpc>
                <a:spcBef>
                  <a:spcPct val="0"/>
                </a:spcBef>
                <a:spcAft>
                  <a:spcPct val="0"/>
                </a:spcAft>
                <a:buClrTx/>
                <a:buSzTx/>
                <a:buFont typeface="Arial" panose="020B0604020202020204" pitchFamily="34" charset="0"/>
                <a:buNone/>
              </a:pPr>
              <a:r>
                <a:rPr kumimoji="0" lang="zh-CN" altLang="en-US" sz="2800" b="0" i="0" u="none" strike="noStrike" cap="none" normalizeH="0" baseline="0" dirty="0">
                  <a:ln>
                    <a:noFill/>
                  </a:ln>
                  <a:solidFill>
                    <a:schemeClr val="accent2"/>
                  </a:solidFill>
                  <a:effectLst/>
                  <a:latin typeface="黑体" panose="02010609060101010101" pitchFamily="49" charset="-122"/>
                  <a:ea typeface="黑体" panose="02010609060101010101" pitchFamily="49" charset="-122"/>
                </a:rPr>
                <a:t>供应商</a:t>
              </a:r>
              <a:endParaRPr kumimoji="0" lang="zh-CN" altLang="en-US" sz="2800" b="0" i="0" u="none" strike="noStrike" cap="none" normalizeH="0" baseline="0" dirty="0">
                <a:ln>
                  <a:noFill/>
                </a:ln>
                <a:solidFill>
                  <a:schemeClr val="accent2"/>
                </a:solidFill>
                <a:effectLst/>
                <a:latin typeface="黑体" panose="02010609060101010101" pitchFamily="49" charset="-122"/>
                <a:ea typeface="黑体" panose="02010609060101010101" pitchFamily="49" charset="-122"/>
              </a:endParaRPr>
            </a:p>
          </p:txBody>
        </p:sp>
        <p:sp>
          <p:nvSpPr>
            <p:cNvPr id="5" name="矩形 4"/>
            <p:cNvSpPr/>
            <p:nvPr/>
          </p:nvSpPr>
          <p:spPr bwMode="auto">
            <a:xfrm>
              <a:off x="5925934" y="3140609"/>
              <a:ext cx="720080" cy="2146867"/>
            </a:xfrm>
            <a:prstGeom prst="rect">
              <a:avLst/>
            </a:prstGeom>
            <a:noFill/>
            <a:ln w="9525" cap="flat" cmpd="sng" algn="ctr">
              <a:solidFill>
                <a:schemeClr val="accent2"/>
              </a:solidFill>
              <a:prstDash val="solid"/>
              <a:round/>
              <a:headEnd type="none" w="med" len="med"/>
              <a:tailEnd type="none" w="med" len="med"/>
            </a:ln>
            <a:effectLst/>
          </p:spPr>
          <p:txBody>
            <a:bodyPr vert="horz" wrap="square" lIns="91440" tIns="45720" rIns="91440" bIns="45720" numCol="1" rtlCol="0" anchor="ctr" anchorCtr="0" compatLnSpc="1"/>
            <a:lstStyle/>
            <a:p>
              <a:pPr marL="0" marR="0" indent="0" algn="ctr" defTabSz="914400" rtl="0" eaLnBrk="1" fontAlgn="base" latinLnBrk="0" hangingPunct="1">
                <a:lnSpc>
                  <a:spcPct val="100000"/>
                </a:lnSpc>
                <a:spcBef>
                  <a:spcPct val="0"/>
                </a:spcBef>
                <a:spcAft>
                  <a:spcPct val="0"/>
                </a:spcAft>
                <a:buClrTx/>
                <a:buSzTx/>
                <a:buFont typeface="Arial" panose="020B0604020202020204" pitchFamily="34" charset="0"/>
                <a:buNone/>
              </a:pPr>
              <a:r>
                <a:rPr lang="zh-CN" altLang="en-US" sz="2800" dirty="0">
                  <a:solidFill>
                    <a:schemeClr val="accent2"/>
                  </a:solidFill>
                  <a:latin typeface="黑体" panose="02010609060101010101" pitchFamily="49" charset="-122"/>
                  <a:ea typeface="黑体" panose="02010609060101010101" pitchFamily="49" charset="-122"/>
                </a:rPr>
                <a:t>供应商网站</a:t>
              </a:r>
              <a:endParaRPr kumimoji="0" lang="zh-CN" altLang="en-US" sz="2800" b="0" i="0" u="none" strike="noStrike" cap="none" normalizeH="0" baseline="0" dirty="0">
                <a:ln>
                  <a:noFill/>
                </a:ln>
                <a:solidFill>
                  <a:schemeClr val="accent2"/>
                </a:solidFill>
                <a:effectLst/>
                <a:latin typeface="黑体" panose="02010609060101010101" pitchFamily="49" charset="-122"/>
                <a:ea typeface="黑体" panose="02010609060101010101" pitchFamily="49" charset="-122"/>
              </a:endParaRPr>
            </a:p>
          </p:txBody>
        </p:sp>
        <p:sp>
          <p:nvSpPr>
            <p:cNvPr id="6" name="矩形 5"/>
            <p:cNvSpPr/>
            <p:nvPr/>
          </p:nvSpPr>
          <p:spPr bwMode="auto">
            <a:xfrm>
              <a:off x="9122717" y="2863640"/>
              <a:ext cx="720080" cy="3386683"/>
            </a:xfrm>
            <a:prstGeom prst="rect">
              <a:avLst/>
            </a:prstGeom>
            <a:noFill/>
            <a:ln w="9525" cap="flat" cmpd="sng" algn="ctr">
              <a:solidFill>
                <a:schemeClr val="accent2"/>
              </a:solidFill>
              <a:prstDash val="solid"/>
              <a:round/>
              <a:headEnd type="none" w="med" len="med"/>
              <a:tailEnd type="none" w="med" len="med"/>
            </a:ln>
            <a:effectLst/>
          </p:spPr>
          <p:txBody>
            <a:bodyPr vert="horz" wrap="square" lIns="91440" tIns="45720" rIns="91440" bIns="45720" numCol="1" rtlCol="0" anchor="ctr" anchorCtr="0" compatLnSpc="1"/>
            <a:lstStyle/>
            <a:p>
              <a:pPr marL="0" marR="0" indent="0" algn="ctr" defTabSz="914400" rtl="0" eaLnBrk="1" fontAlgn="base" latinLnBrk="0" hangingPunct="1">
                <a:lnSpc>
                  <a:spcPct val="100000"/>
                </a:lnSpc>
                <a:spcBef>
                  <a:spcPct val="0"/>
                </a:spcBef>
                <a:spcAft>
                  <a:spcPct val="0"/>
                </a:spcAft>
                <a:buClrTx/>
                <a:buSzTx/>
                <a:buFont typeface="Arial" panose="020B0604020202020204" pitchFamily="34" charset="0"/>
                <a:buNone/>
              </a:pPr>
              <a:r>
                <a:rPr kumimoji="0" lang="zh-CN" altLang="en-US" sz="2800" b="0" i="0" u="none" strike="noStrike" cap="none" normalizeH="0" baseline="0" dirty="0">
                  <a:ln>
                    <a:noFill/>
                  </a:ln>
                  <a:solidFill>
                    <a:schemeClr val="accent2"/>
                  </a:solidFill>
                  <a:effectLst/>
                  <a:latin typeface="黑体" panose="02010609060101010101" pitchFamily="49" charset="-122"/>
                  <a:ea typeface="黑体" panose="02010609060101010101" pitchFamily="49" charset="-122"/>
                </a:rPr>
                <a:t>采购商</a:t>
              </a:r>
              <a:endParaRPr kumimoji="0" lang="zh-CN" altLang="en-US" sz="2800" b="0" i="0" u="none" strike="noStrike" cap="none" normalizeH="0" baseline="0" dirty="0">
                <a:ln>
                  <a:noFill/>
                </a:ln>
                <a:solidFill>
                  <a:schemeClr val="accent2"/>
                </a:solidFill>
                <a:effectLst/>
                <a:latin typeface="黑体" panose="02010609060101010101" pitchFamily="49" charset="-122"/>
                <a:ea typeface="黑体" panose="02010609060101010101" pitchFamily="49" charset="-122"/>
              </a:endParaRPr>
            </a:p>
          </p:txBody>
        </p:sp>
        <p:cxnSp>
          <p:nvCxnSpPr>
            <p:cNvPr id="7" name="直接箭头连接符 6"/>
            <p:cNvCxnSpPr/>
            <p:nvPr/>
          </p:nvCxnSpPr>
          <p:spPr bwMode="auto">
            <a:xfrm>
              <a:off x="3434085" y="3225987"/>
              <a:ext cx="2448000" cy="0"/>
            </a:xfrm>
            <a:prstGeom prst="straightConnector1">
              <a:avLst/>
            </a:prstGeom>
            <a:solidFill>
              <a:schemeClr val="accent1"/>
            </a:solidFill>
            <a:ln w="9525" cap="flat" cmpd="sng" algn="ctr">
              <a:solidFill>
                <a:schemeClr val="accent2"/>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 name="直接箭头连接符 7"/>
            <p:cNvCxnSpPr/>
            <p:nvPr/>
          </p:nvCxnSpPr>
          <p:spPr bwMode="auto">
            <a:xfrm>
              <a:off x="3434085" y="3730043"/>
              <a:ext cx="2448000" cy="0"/>
            </a:xfrm>
            <a:prstGeom prst="straightConnector1">
              <a:avLst/>
            </a:prstGeom>
            <a:solidFill>
              <a:schemeClr val="accent1"/>
            </a:solidFill>
            <a:ln w="9525" cap="flat" cmpd="sng" algn="ctr">
              <a:solidFill>
                <a:schemeClr val="accent2"/>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9" name="直接箭头连接符 8"/>
            <p:cNvCxnSpPr/>
            <p:nvPr/>
          </p:nvCxnSpPr>
          <p:spPr bwMode="auto">
            <a:xfrm>
              <a:off x="3434085" y="4234099"/>
              <a:ext cx="2448000" cy="0"/>
            </a:xfrm>
            <a:prstGeom prst="straightConnector1">
              <a:avLst/>
            </a:prstGeom>
            <a:solidFill>
              <a:schemeClr val="accent1"/>
            </a:solidFill>
            <a:ln w="9525" cap="flat" cmpd="sng" algn="ctr">
              <a:solidFill>
                <a:schemeClr val="accent2"/>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 name="直接箭头连接符 9"/>
            <p:cNvCxnSpPr/>
            <p:nvPr/>
          </p:nvCxnSpPr>
          <p:spPr bwMode="auto">
            <a:xfrm>
              <a:off x="3434085" y="4738155"/>
              <a:ext cx="2448000" cy="0"/>
            </a:xfrm>
            <a:prstGeom prst="straightConnector1">
              <a:avLst/>
            </a:prstGeom>
            <a:solidFill>
              <a:schemeClr val="accent1"/>
            </a:solidFill>
            <a:ln w="9525" cap="flat" cmpd="sng" algn="ctr">
              <a:solidFill>
                <a:schemeClr val="accent2"/>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1" name="直接箭头连接符 10"/>
            <p:cNvCxnSpPr/>
            <p:nvPr/>
          </p:nvCxnSpPr>
          <p:spPr bwMode="auto">
            <a:xfrm>
              <a:off x="3434085" y="5242211"/>
              <a:ext cx="2448000" cy="0"/>
            </a:xfrm>
            <a:prstGeom prst="straightConnector1">
              <a:avLst/>
            </a:prstGeom>
            <a:solidFill>
              <a:schemeClr val="accent1"/>
            </a:solidFill>
            <a:ln w="9525" cap="flat" cmpd="sng" algn="ctr">
              <a:solidFill>
                <a:schemeClr val="accent2"/>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2" name="直接箭头连接符 11"/>
            <p:cNvCxnSpPr/>
            <p:nvPr/>
          </p:nvCxnSpPr>
          <p:spPr bwMode="auto">
            <a:xfrm>
              <a:off x="3470089" y="5661248"/>
              <a:ext cx="5652000" cy="0"/>
            </a:xfrm>
            <a:prstGeom prst="straightConnector1">
              <a:avLst/>
            </a:prstGeom>
            <a:solidFill>
              <a:schemeClr val="accent1"/>
            </a:solidFill>
            <a:ln w="9525" cap="flat" cmpd="sng" algn="ctr">
              <a:solidFill>
                <a:schemeClr val="accent2"/>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3" name="直接箭头连接符 12"/>
            <p:cNvCxnSpPr/>
            <p:nvPr/>
          </p:nvCxnSpPr>
          <p:spPr bwMode="auto">
            <a:xfrm flipH="1">
              <a:off x="6646013" y="3225987"/>
              <a:ext cx="2448000" cy="0"/>
            </a:xfrm>
            <a:prstGeom prst="straightConnector1">
              <a:avLst/>
            </a:prstGeom>
            <a:solidFill>
              <a:schemeClr val="accent1"/>
            </a:solidFill>
            <a:ln w="9525" cap="flat" cmpd="sng" algn="ctr">
              <a:solidFill>
                <a:schemeClr val="accent2"/>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4" name="直接箭头连接符 13"/>
            <p:cNvCxnSpPr/>
            <p:nvPr/>
          </p:nvCxnSpPr>
          <p:spPr bwMode="auto">
            <a:xfrm flipH="1">
              <a:off x="6646013" y="3730043"/>
              <a:ext cx="2448000" cy="0"/>
            </a:xfrm>
            <a:prstGeom prst="straightConnector1">
              <a:avLst/>
            </a:prstGeom>
            <a:solidFill>
              <a:schemeClr val="accent1"/>
            </a:solidFill>
            <a:ln w="9525" cap="flat" cmpd="sng" algn="ctr">
              <a:solidFill>
                <a:schemeClr val="accent2"/>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5" name="直接箭头连接符 14"/>
            <p:cNvCxnSpPr/>
            <p:nvPr/>
          </p:nvCxnSpPr>
          <p:spPr bwMode="auto">
            <a:xfrm flipH="1">
              <a:off x="6646013" y="4234099"/>
              <a:ext cx="2448000" cy="0"/>
            </a:xfrm>
            <a:prstGeom prst="straightConnector1">
              <a:avLst/>
            </a:prstGeom>
            <a:solidFill>
              <a:schemeClr val="accent1"/>
            </a:solidFill>
            <a:ln w="9525" cap="flat" cmpd="sng" algn="ctr">
              <a:solidFill>
                <a:schemeClr val="accent2"/>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6" name="直接箭头连接符 15"/>
            <p:cNvCxnSpPr/>
            <p:nvPr/>
          </p:nvCxnSpPr>
          <p:spPr bwMode="auto">
            <a:xfrm flipH="1">
              <a:off x="6646013" y="4738155"/>
              <a:ext cx="2448000" cy="0"/>
            </a:xfrm>
            <a:prstGeom prst="straightConnector1">
              <a:avLst/>
            </a:prstGeom>
            <a:solidFill>
              <a:schemeClr val="accent1"/>
            </a:solidFill>
            <a:ln w="9525" cap="flat" cmpd="sng" algn="ctr">
              <a:solidFill>
                <a:schemeClr val="accent2"/>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7" name="直接箭头连接符 16"/>
            <p:cNvCxnSpPr/>
            <p:nvPr/>
          </p:nvCxnSpPr>
          <p:spPr bwMode="auto">
            <a:xfrm flipH="1">
              <a:off x="6646013" y="5256748"/>
              <a:ext cx="2448000" cy="0"/>
            </a:xfrm>
            <a:prstGeom prst="straightConnector1">
              <a:avLst/>
            </a:prstGeom>
            <a:solidFill>
              <a:schemeClr val="accent1"/>
            </a:solidFill>
            <a:ln w="9525" cap="flat" cmpd="sng" algn="ctr">
              <a:solidFill>
                <a:schemeClr val="accent2"/>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8" name="直接箭头连接符 17"/>
            <p:cNvCxnSpPr/>
            <p:nvPr/>
          </p:nvCxnSpPr>
          <p:spPr bwMode="auto">
            <a:xfrm flipH="1">
              <a:off x="3434085" y="6165304"/>
              <a:ext cx="5652000" cy="0"/>
            </a:xfrm>
            <a:prstGeom prst="straightConnector1">
              <a:avLst/>
            </a:prstGeom>
            <a:solidFill>
              <a:schemeClr val="accent1"/>
            </a:solidFill>
            <a:ln w="9525" cap="flat" cmpd="sng" algn="ctr">
              <a:solidFill>
                <a:schemeClr val="accent2"/>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9" name="矩形 18"/>
            <p:cNvSpPr/>
            <p:nvPr/>
          </p:nvSpPr>
          <p:spPr>
            <a:xfrm>
              <a:off x="4125272" y="2831005"/>
              <a:ext cx="1107996" cy="369332"/>
            </a:xfrm>
            <a:prstGeom prst="rect">
              <a:avLst/>
            </a:prstGeom>
            <a:ln>
              <a:noFill/>
            </a:ln>
          </p:spPr>
          <p:txBody>
            <a:bodyPr wrap="none">
              <a:spAutoFit/>
            </a:bodyPr>
            <a:lstStyle/>
            <a:p>
              <a:r>
                <a:rPr lang="zh-CN" altLang="en-US" dirty="0">
                  <a:solidFill>
                    <a:schemeClr val="accent2"/>
                  </a:solidFill>
                  <a:latin typeface="黑体" panose="02010609060101010101" pitchFamily="49" charset="-122"/>
                  <a:ea typeface="黑体" panose="02010609060101010101" pitchFamily="49" charset="-122"/>
                </a:rPr>
                <a:t>发布信息</a:t>
              </a:r>
              <a:endParaRPr lang="zh-CN" altLang="en-US" dirty="0">
                <a:solidFill>
                  <a:schemeClr val="accent2"/>
                </a:solidFill>
                <a:latin typeface="黑体" panose="02010609060101010101" pitchFamily="49" charset="-122"/>
                <a:ea typeface="黑体" panose="02010609060101010101" pitchFamily="49" charset="-122"/>
              </a:endParaRPr>
            </a:p>
          </p:txBody>
        </p:sp>
        <p:sp>
          <p:nvSpPr>
            <p:cNvPr id="20" name="矩形 19"/>
            <p:cNvSpPr/>
            <p:nvPr/>
          </p:nvSpPr>
          <p:spPr>
            <a:xfrm>
              <a:off x="3548191" y="3356992"/>
              <a:ext cx="2262158" cy="369332"/>
            </a:xfrm>
            <a:prstGeom prst="rect">
              <a:avLst/>
            </a:prstGeom>
            <a:ln>
              <a:noFill/>
            </a:ln>
          </p:spPr>
          <p:txBody>
            <a:bodyPr wrap="none">
              <a:spAutoFit/>
            </a:bodyPr>
            <a:lstStyle/>
            <a:p>
              <a:r>
                <a:rPr lang="zh-CN" altLang="en-US" dirty="0">
                  <a:solidFill>
                    <a:schemeClr val="accent2"/>
                  </a:solidFill>
                  <a:latin typeface="黑体" panose="02010609060101010101" pitchFamily="49" charset="-122"/>
                  <a:ea typeface="黑体" panose="02010609060101010101" pitchFamily="49" charset="-122"/>
                </a:rPr>
                <a:t>资格审查，接受申请</a:t>
              </a:r>
              <a:endParaRPr lang="zh-CN" altLang="en-US" dirty="0">
                <a:solidFill>
                  <a:schemeClr val="accent2"/>
                </a:solidFill>
                <a:latin typeface="黑体" panose="02010609060101010101" pitchFamily="49" charset="-122"/>
                <a:ea typeface="黑体" panose="02010609060101010101" pitchFamily="49" charset="-122"/>
              </a:endParaRPr>
            </a:p>
          </p:txBody>
        </p:sp>
        <p:sp>
          <p:nvSpPr>
            <p:cNvPr id="21" name="矩形 20"/>
            <p:cNvSpPr/>
            <p:nvPr/>
          </p:nvSpPr>
          <p:spPr>
            <a:xfrm>
              <a:off x="3779024" y="3851756"/>
              <a:ext cx="1800493" cy="369332"/>
            </a:xfrm>
            <a:prstGeom prst="rect">
              <a:avLst/>
            </a:prstGeom>
            <a:ln>
              <a:noFill/>
            </a:ln>
          </p:spPr>
          <p:txBody>
            <a:bodyPr wrap="none">
              <a:spAutoFit/>
            </a:bodyPr>
            <a:lstStyle/>
            <a:p>
              <a:r>
                <a:rPr lang="zh-CN" altLang="en-US" dirty="0">
                  <a:solidFill>
                    <a:schemeClr val="accent2"/>
                  </a:solidFill>
                  <a:latin typeface="黑体" panose="02010609060101010101" pitchFamily="49" charset="-122"/>
                  <a:ea typeface="黑体" panose="02010609060101010101" pitchFamily="49" charset="-122"/>
                </a:rPr>
                <a:t>报价及商务洽谈</a:t>
              </a:r>
              <a:endParaRPr lang="zh-CN" altLang="en-US" dirty="0">
                <a:solidFill>
                  <a:schemeClr val="accent2"/>
                </a:solidFill>
                <a:latin typeface="黑体" panose="02010609060101010101" pitchFamily="49" charset="-122"/>
                <a:ea typeface="黑体" panose="02010609060101010101" pitchFamily="49" charset="-122"/>
              </a:endParaRPr>
            </a:p>
          </p:txBody>
        </p:sp>
        <p:sp>
          <p:nvSpPr>
            <p:cNvPr id="22" name="矩形 21"/>
            <p:cNvSpPr/>
            <p:nvPr/>
          </p:nvSpPr>
          <p:spPr>
            <a:xfrm>
              <a:off x="3548191" y="4355812"/>
              <a:ext cx="2262158" cy="369332"/>
            </a:xfrm>
            <a:prstGeom prst="rect">
              <a:avLst/>
            </a:prstGeom>
            <a:ln>
              <a:noFill/>
            </a:ln>
          </p:spPr>
          <p:txBody>
            <a:bodyPr wrap="none">
              <a:spAutoFit/>
            </a:bodyPr>
            <a:lstStyle/>
            <a:p>
              <a:r>
                <a:rPr lang="zh-CN" altLang="en-US" dirty="0">
                  <a:solidFill>
                    <a:schemeClr val="accent2"/>
                  </a:solidFill>
                  <a:latin typeface="黑体" panose="02010609060101010101" pitchFamily="49" charset="-122"/>
                  <a:ea typeface="黑体" panose="02010609060101010101" pitchFamily="49" charset="-122"/>
                </a:rPr>
                <a:t>接受订单或签订合同</a:t>
              </a:r>
              <a:endParaRPr lang="zh-CN" altLang="en-US" dirty="0">
                <a:solidFill>
                  <a:schemeClr val="accent2"/>
                </a:solidFill>
                <a:latin typeface="黑体" panose="02010609060101010101" pitchFamily="49" charset="-122"/>
                <a:ea typeface="黑体" panose="02010609060101010101" pitchFamily="49" charset="-122"/>
              </a:endParaRPr>
            </a:p>
          </p:txBody>
        </p:sp>
        <p:sp>
          <p:nvSpPr>
            <p:cNvPr id="23" name="矩形 22"/>
            <p:cNvSpPr/>
            <p:nvPr/>
          </p:nvSpPr>
          <p:spPr>
            <a:xfrm>
              <a:off x="4125272" y="4869160"/>
              <a:ext cx="1107996" cy="369332"/>
            </a:xfrm>
            <a:prstGeom prst="rect">
              <a:avLst/>
            </a:prstGeom>
            <a:ln>
              <a:noFill/>
            </a:ln>
          </p:spPr>
          <p:txBody>
            <a:bodyPr wrap="none">
              <a:spAutoFit/>
            </a:bodyPr>
            <a:lstStyle/>
            <a:p>
              <a:r>
                <a:rPr lang="zh-CN" altLang="en-US" dirty="0">
                  <a:solidFill>
                    <a:schemeClr val="accent2"/>
                  </a:solidFill>
                  <a:latin typeface="黑体" panose="02010609060101010101" pitchFamily="49" charset="-122"/>
                  <a:ea typeface="黑体" panose="02010609060101010101" pitchFamily="49" charset="-122"/>
                </a:rPr>
                <a:t>订单跟踪</a:t>
              </a:r>
              <a:endParaRPr lang="zh-CN" altLang="en-US" dirty="0">
                <a:solidFill>
                  <a:schemeClr val="accent2"/>
                </a:solidFill>
                <a:latin typeface="黑体" panose="02010609060101010101" pitchFamily="49" charset="-122"/>
                <a:ea typeface="黑体" panose="02010609060101010101" pitchFamily="49" charset="-122"/>
              </a:endParaRPr>
            </a:p>
          </p:txBody>
        </p:sp>
        <p:sp>
          <p:nvSpPr>
            <p:cNvPr id="24" name="矩形 23"/>
            <p:cNvSpPr/>
            <p:nvPr/>
          </p:nvSpPr>
          <p:spPr>
            <a:xfrm>
              <a:off x="6746453" y="2852936"/>
              <a:ext cx="2262158" cy="369332"/>
            </a:xfrm>
            <a:prstGeom prst="rect">
              <a:avLst/>
            </a:prstGeom>
            <a:ln>
              <a:noFill/>
            </a:ln>
          </p:spPr>
          <p:txBody>
            <a:bodyPr wrap="none">
              <a:spAutoFit/>
            </a:bodyPr>
            <a:lstStyle/>
            <a:p>
              <a:r>
                <a:rPr lang="zh-CN" altLang="en-US" dirty="0">
                  <a:solidFill>
                    <a:schemeClr val="accent2"/>
                  </a:solidFill>
                  <a:latin typeface="黑体" panose="02010609060101010101" pitchFamily="49" charset="-122"/>
                  <a:ea typeface="黑体" panose="02010609060101010101" pitchFamily="49" charset="-122"/>
                </a:rPr>
                <a:t>会员注册，信息查询</a:t>
              </a:r>
              <a:endParaRPr lang="zh-CN" altLang="en-US" dirty="0">
                <a:solidFill>
                  <a:schemeClr val="accent2"/>
                </a:solidFill>
                <a:latin typeface="黑体" panose="02010609060101010101" pitchFamily="49" charset="-122"/>
                <a:ea typeface="黑体" panose="02010609060101010101" pitchFamily="49" charset="-122"/>
              </a:endParaRPr>
            </a:p>
          </p:txBody>
        </p:sp>
        <p:sp>
          <p:nvSpPr>
            <p:cNvPr id="25" name="矩形 24"/>
            <p:cNvSpPr/>
            <p:nvPr/>
          </p:nvSpPr>
          <p:spPr>
            <a:xfrm>
              <a:off x="7092702" y="3356992"/>
              <a:ext cx="1569660" cy="369332"/>
            </a:xfrm>
            <a:prstGeom prst="rect">
              <a:avLst/>
            </a:prstGeom>
            <a:ln>
              <a:noFill/>
            </a:ln>
          </p:spPr>
          <p:txBody>
            <a:bodyPr wrap="none">
              <a:spAutoFit/>
            </a:bodyPr>
            <a:lstStyle/>
            <a:p>
              <a:r>
                <a:rPr lang="zh-CN" altLang="en-US" dirty="0">
                  <a:solidFill>
                    <a:schemeClr val="accent2"/>
                  </a:solidFill>
                  <a:latin typeface="黑体" panose="02010609060101010101" pitchFamily="49" charset="-122"/>
                  <a:ea typeface="黑体" panose="02010609060101010101" pitchFamily="49" charset="-122"/>
                </a:rPr>
                <a:t>申请经销资格</a:t>
              </a:r>
              <a:endParaRPr lang="zh-CN" altLang="en-US" dirty="0">
                <a:solidFill>
                  <a:schemeClr val="accent2"/>
                </a:solidFill>
                <a:latin typeface="黑体" panose="02010609060101010101" pitchFamily="49" charset="-122"/>
                <a:ea typeface="黑体" panose="02010609060101010101" pitchFamily="49" charset="-122"/>
              </a:endParaRPr>
            </a:p>
          </p:txBody>
        </p:sp>
        <p:sp>
          <p:nvSpPr>
            <p:cNvPr id="26" name="矩形 25"/>
            <p:cNvSpPr/>
            <p:nvPr/>
          </p:nvSpPr>
          <p:spPr>
            <a:xfrm>
              <a:off x="6977286" y="3851756"/>
              <a:ext cx="1800493" cy="369332"/>
            </a:xfrm>
            <a:prstGeom prst="rect">
              <a:avLst/>
            </a:prstGeom>
            <a:ln>
              <a:noFill/>
            </a:ln>
          </p:spPr>
          <p:txBody>
            <a:bodyPr wrap="none">
              <a:spAutoFit/>
            </a:bodyPr>
            <a:lstStyle/>
            <a:p>
              <a:r>
                <a:rPr lang="zh-CN" altLang="en-US" dirty="0">
                  <a:solidFill>
                    <a:schemeClr val="accent2"/>
                  </a:solidFill>
                  <a:latin typeface="黑体" panose="02010609060101010101" pitchFamily="49" charset="-122"/>
                  <a:ea typeface="黑体" panose="02010609060101010101" pitchFamily="49" charset="-122"/>
                </a:rPr>
                <a:t>询价及商务洽谈</a:t>
              </a:r>
              <a:endParaRPr lang="zh-CN" altLang="en-US" dirty="0">
                <a:solidFill>
                  <a:schemeClr val="accent2"/>
                </a:solidFill>
                <a:latin typeface="黑体" panose="02010609060101010101" pitchFamily="49" charset="-122"/>
                <a:ea typeface="黑体" panose="02010609060101010101" pitchFamily="49" charset="-122"/>
              </a:endParaRPr>
            </a:p>
          </p:txBody>
        </p:sp>
        <p:sp>
          <p:nvSpPr>
            <p:cNvPr id="27" name="矩形 26"/>
            <p:cNvSpPr/>
            <p:nvPr/>
          </p:nvSpPr>
          <p:spPr>
            <a:xfrm>
              <a:off x="6861870" y="4320590"/>
              <a:ext cx="2031325" cy="369332"/>
            </a:xfrm>
            <a:prstGeom prst="rect">
              <a:avLst/>
            </a:prstGeom>
            <a:ln>
              <a:noFill/>
            </a:ln>
          </p:spPr>
          <p:txBody>
            <a:bodyPr wrap="none">
              <a:spAutoFit/>
            </a:bodyPr>
            <a:lstStyle/>
            <a:p>
              <a:r>
                <a:rPr lang="zh-CN" altLang="en-US" dirty="0">
                  <a:solidFill>
                    <a:schemeClr val="accent2"/>
                  </a:solidFill>
                  <a:latin typeface="黑体" panose="02010609060101010101" pitchFamily="49" charset="-122"/>
                  <a:ea typeface="黑体" panose="02010609060101010101" pitchFamily="49" charset="-122"/>
                </a:rPr>
                <a:t>下订单或合同要约</a:t>
              </a:r>
              <a:endParaRPr lang="zh-CN" altLang="en-US" dirty="0">
                <a:solidFill>
                  <a:schemeClr val="accent2"/>
                </a:solidFill>
                <a:latin typeface="黑体" panose="02010609060101010101" pitchFamily="49" charset="-122"/>
                <a:ea typeface="黑体" panose="02010609060101010101" pitchFamily="49" charset="-122"/>
              </a:endParaRPr>
            </a:p>
          </p:txBody>
        </p:sp>
        <p:sp>
          <p:nvSpPr>
            <p:cNvPr id="28" name="矩形 27"/>
            <p:cNvSpPr/>
            <p:nvPr/>
          </p:nvSpPr>
          <p:spPr>
            <a:xfrm>
              <a:off x="7323534" y="4859868"/>
              <a:ext cx="1107996" cy="369332"/>
            </a:xfrm>
            <a:prstGeom prst="rect">
              <a:avLst/>
            </a:prstGeom>
            <a:ln>
              <a:noFill/>
            </a:ln>
          </p:spPr>
          <p:txBody>
            <a:bodyPr wrap="none">
              <a:spAutoFit/>
            </a:bodyPr>
            <a:lstStyle/>
            <a:p>
              <a:r>
                <a:rPr lang="zh-CN" altLang="en-US" dirty="0">
                  <a:solidFill>
                    <a:schemeClr val="accent2"/>
                  </a:solidFill>
                  <a:latin typeface="黑体" panose="02010609060101010101" pitchFamily="49" charset="-122"/>
                  <a:ea typeface="黑体" panose="02010609060101010101" pitchFamily="49" charset="-122"/>
                </a:rPr>
                <a:t>信息反馈</a:t>
              </a:r>
              <a:endParaRPr lang="zh-CN" altLang="en-US" dirty="0">
                <a:solidFill>
                  <a:schemeClr val="accent2"/>
                </a:solidFill>
                <a:latin typeface="黑体" panose="02010609060101010101" pitchFamily="49" charset="-122"/>
                <a:ea typeface="黑体" panose="02010609060101010101" pitchFamily="49" charset="-122"/>
              </a:endParaRPr>
            </a:p>
          </p:txBody>
        </p:sp>
        <p:sp>
          <p:nvSpPr>
            <p:cNvPr id="29" name="矩形 28"/>
            <p:cNvSpPr/>
            <p:nvPr/>
          </p:nvSpPr>
          <p:spPr>
            <a:xfrm>
              <a:off x="5244422" y="5280815"/>
              <a:ext cx="2031325" cy="369332"/>
            </a:xfrm>
            <a:prstGeom prst="rect">
              <a:avLst/>
            </a:prstGeom>
            <a:ln>
              <a:noFill/>
            </a:ln>
          </p:spPr>
          <p:txBody>
            <a:bodyPr wrap="none">
              <a:spAutoFit/>
            </a:bodyPr>
            <a:lstStyle/>
            <a:p>
              <a:r>
                <a:rPr lang="zh-CN" altLang="en-US" dirty="0">
                  <a:solidFill>
                    <a:schemeClr val="accent2"/>
                  </a:solidFill>
                  <a:latin typeface="黑体" panose="02010609060101010101" pitchFamily="49" charset="-122"/>
                  <a:ea typeface="黑体" panose="02010609060101010101" pitchFamily="49" charset="-122"/>
                </a:rPr>
                <a:t>通过物流公司送货</a:t>
              </a:r>
              <a:endParaRPr lang="zh-CN" altLang="en-US" dirty="0">
                <a:solidFill>
                  <a:schemeClr val="accent2"/>
                </a:solidFill>
                <a:latin typeface="黑体" panose="02010609060101010101" pitchFamily="49" charset="-122"/>
                <a:ea typeface="黑体" panose="02010609060101010101" pitchFamily="49" charset="-122"/>
              </a:endParaRPr>
            </a:p>
          </p:txBody>
        </p:sp>
        <p:sp>
          <p:nvSpPr>
            <p:cNvPr id="30" name="矩形 29"/>
            <p:cNvSpPr/>
            <p:nvPr/>
          </p:nvSpPr>
          <p:spPr>
            <a:xfrm>
              <a:off x="5283730" y="5791531"/>
              <a:ext cx="2031325" cy="369332"/>
            </a:xfrm>
            <a:prstGeom prst="rect">
              <a:avLst/>
            </a:prstGeom>
            <a:ln>
              <a:noFill/>
            </a:ln>
          </p:spPr>
          <p:txBody>
            <a:bodyPr wrap="none">
              <a:spAutoFit/>
            </a:bodyPr>
            <a:lstStyle/>
            <a:p>
              <a:r>
                <a:rPr lang="zh-CN" altLang="en-US" dirty="0">
                  <a:solidFill>
                    <a:schemeClr val="accent2"/>
                  </a:solidFill>
                  <a:latin typeface="黑体" panose="02010609060101010101" pitchFamily="49" charset="-122"/>
                  <a:ea typeface="黑体" panose="02010609060101010101" pitchFamily="49" charset="-122"/>
                </a:rPr>
                <a:t>通过开户银行转账</a:t>
              </a:r>
              <a:endParaRPr lang="zh-CN" altLang="en-US" dirty="0">
                <a:solidFill>
                  <a:schemeClr val="accent2"/>
                </a:solidFill>
                <a:latin typeface="黑体" panose="02010609060101010101" pitchFamily="49" charset="-122"/>
                <a:ea typeface="黑体" panose="02010609060101010101" pitchFamily="49" charset="-122"/>
              </a:endParaRPr>
            </a:p>
          </p:txBody>
        </p:sp>
      </p:grpSp>
    </p:spTree>
  </p:cSld>
  <p:clrMapOvr>
    <a:masterClrMapping/>
  </p:clrMapOvr>
  <p:transition spd="slow">
    <p:push dir="u"/>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文本框 7"/>
          <p:cNvSpPr txBox="1"/>
          <p:nvPr/>
        </p:nvSpPr>
        <p:spPr>
          <a:xfrm>
            <a:off x="769789" y="1052736"/>
            <a:ext cx="10657184" cy="5607689"/>
          </a:xfrm>
          <a:prstGeom prst="rect">
            <a:avLst/>
          </a:prstGeom>
          <a:noFill/>
        </p:spPr>
        <p:txBody>
          <a:bodyPr wrap="square" rtlCol="0" anchor="t">
            <a:spAutoFit/>
          </a:bodyPr>
          <a:lstStyle/>
          <a:p>
            <a:pPr indent="612140" algn="just">
              <a:lnSpc>
                <a:spcPct val="150000"/>
              </a:lnSpc>
            </a:pPr>
            <a:r>
              <a:rPr lang="zh-CN" altLang="en-US" sz="2600" dirty="0">
                <a:solidFill>
                  <a:schemeClr val="accent2"/>
                </a:solidFill>
                <a:latin typeface="+mj-lt"/>
                <a:ea typeface="黑体" panose="02010609060101010101" pitchFamily="49" charset="-122"/>
                <a:cs typeface="Times New Roman" panose="02020603050405020304" charset="0"/>
                <a:sym typeface="+mn-ea"/>
              </a:rPr>
              <a:t>基于供应商网站的</a:t>
            </a:r>
            <a:r>
              <a:rPr lang="en-US" altLang="zh-CN" sz="2600" dirty="0">
                <a:solidFill>
                  <a:schemeClr val="accent2"/>
                </a:solidFill>
                <a:latin typeface="+mj-lt"/>
                <a:ea typeface="黑体" panose="02010609060101010101" pitchFamily="49" charset="-122"/>
                <a:cs typeface="Times New Roman" panose="02020603050405020304" charset="0"/>
                <a:sym typeface="+mn-ea"/>
              </a:rPr>
              <a:t>B2B</a:t>
            </a:r>
            <a:r>
              <a:rPr lang="zh-CN" altLang="en-US" sz="2600" dirty="0">
                <a:solidFill>
                  <a:schemeClr val="accent2"/>
                </a:solidFill>
                <a:latin typeface="+mj-lt"/>
                <a:ea typeface="黑体" panose="02010609060101010101" pitchFamily="49" charset="-122"/>
                <a:cs typeface="Times New Roman" panose="02020603050405020304" charset="0"/>
                <a:sym typeface="+mn-ea"/>
              </a:rPr>
              <a:t>交易类似于</a:t>
            </a:r>
            <a:r>
              <a:rPr lang="en-US" altLang="zh-CN" sz="2600" dirty="0">
                <a:solidFill>
                  <a:schemeClr val="accent2"/>
                </a:solidFill>
                <a:latin typeface="+mj-lt"/>
                <a:ea typeface="黑体" panose="02010609060101010101" pitchFamily="49" charset="-122"/>
                <a:cs typeface="Times New Roman" panose="02020603050405020304" charset="0"/>
                <a:sym typeface="+mn-ea"/>
              </a:rPr>
              <a:t>B2C</a:t>
            </a:r>
            <a:r>
              <a:rPr lang="zh-CN" altLang="en-US" sz="2600" dirty="0">
                <a:solidFill>
                  <a:schemeClr val="accent2"/>
                </a:solidFill>
                <a:latin typeface="+mj-lt"/>
                <a:ea typeface="黑体" panose="02010609060101010101" pitchFamily="49" charset="-122"/>
                <a:cs typeface="Times New Roman" panose="02020603050405020304" charset="0"/>
                <a:sym typeface="+mn-ea"/>
              </a:rPr>
              <a:t>电子商务，其一般程序分为以下几</a:t>
            </a:r>
            <a:r>
              <a:rPr lang="zh-CN" altLang="en-US" sz="2600" dirty="0" smtClean="0">
                <a:solidFill>
                  <a:schemeClr val="accent2"/>
                </a:solidFill>
                <a:latin typeface="+mj-lt"/>
                <a:ea typeface="黑体" panose="02010609060101010101" pitchFamily="49" charset="-122"/>
                <a:cs typeface="Times New Roman" panose="02020603050405020304" charset="0"/>
                <a:sym typeface="+mn-ea"/>
              </a:rPr>
              <a:t>步：</a:t>
            </a:r>
            <a:endParaRPr lang="zh-CN" altLang="en-US" sz="2400" dirty="0">
              <a:solidFill>
                <a:schemeClr val="accent2"/>
              </a:solidFill>
              <a:latin typeface="+mj-lt"/>
              <a:ea typeface="黑体" panose="02010609060101010101" pitchFamily="49" charset="-122"/>
              <a:cs typeface="Times New Roman" panose="02020603050405020304" charset="0"/>
            </a:endParaRPr>
          </a:p>
          <a:p>
            <a:pPr marL="756285" indent="-234315" algn="just">
              <a:lnSpc>
                <a:spcPct val="120000"/>
              </a:lnSpc>
              <a:spcBef>
                <a:spcPts val="1000"/>
              </a:spcBef>
              <a:buClr>
                <a:srgbClr val="21A3D0"/>
              </a:buClr>
              <a:buFont typeface="Wingdings" panose="05000000000000000000" pitchFamily="2" charset="2"/>
              <a:buChar char="Ø"/>
            </a:pPr>
            <a:r>
              <a:rPr lang="zh-CN" altLang="en-US" sz="2400" dirty="0">
                <a:solidFill>
                  <a:schemeClr val="accent2"/>
                </a:solidFill>
                <a:latin typeface="+mj-lt"/>
                <a:ea typeface="黑体" panose="02010609060101010101" pitchFamily="49" charset="-122"/>
                <a:cs typeface="Times New Roman" panose="02020603050405020304" charset="0"/>
              </a:rPr>
              <a:t>供应商利用自己网站的信息发布平台发布买卖、合作、招投标等商业信息；采购商登录供应商网站，注册后查询有关商品信息。</a:t>
            </a:r>
            <a:endParaRPr lang="zh-CN" altLang="en-US" sz="2400" dirty="0">
              <a:solidFill>
                <a:schemeClr val="accent2"/>
              </a:solidFill>
              <a:latin typeface="+mj-lt"/>
              <a:ea typeface="黑体" panose="02010609060101010101" pitchFamily="49" charset="-122"/>
              <a:cs typeface="Times New Roman" panose="02020603050405020304" charset="0"/>
            </a:endParaRPr>
          </a:p>
          <a:p>
            <a:pPr marL="756285" indent="-234315" algn="just">
              <a:lnSpc>
                <a:spcPct val="120000"/>
              </a:lnSpc>
              <a:spcBef>
                <a:spcPts val="1000"/>
              </a:spcBef>
              <a:buClr>
                <a:srgbClr val="21A3D0"/>
              </a:buClr>
              <a:buFont typeface="Wingdings" panose="05000000000000000000" pitchFamily="2" charset="2"/>
              <a:buChar char="Ø"/>
            </a:pPr>
            <a:r>
              <a:rPr lang="zh-CN" altLang="en-US" sz="2400" dirty="0">
                <a:solidFill>
                  <a:schemeClr val="accent2"/>
                </a:solidFill>
                <a:latin typeface="+mj-lt"/>
                <a:ea typeface="黑体" panose="02010609060101010101" pitchFamily="49" charset="-122"/>
                <a:cs typeface="Times New Roman" panose="02020603050405020304" charset="0"/>
              </a:rPr>
              <a:t>采购商提出经销申请；供应商进行资格审查后授予采购商经销资格。</a:t>
            </a:r>
            <a:endParaRPr lang="zh-CN" altLang="en-US" sz="2400" dirty="0">
              <a:solidFill>
                <a:schemeClr val="accent2"/>
              </a:solidFill>
              <a:latin typeface="+mj-lt"/>
              <a:ea typeface="黑体" panose="02010609060101010101" pitchFamily="49" charset="-122"/>
              <a:cs typeface="Times New Roman" panose="02020603050405020304" charset="0"/>
            </a:endParaRPr>
          </a:p>
          <a:p>
            <a:pPr marL="756285" indent="-234315" algn="just">
              <a:lnSpc>
                <a:spcPct val="120000"/>
              </a:lnSpc>
              <a:spcBef>
                <a:spcPts val="1000"/>
              </a:spcBef>
              <a:buClr>
                <a:srgbClr val="21A3D0"/>
              </a:buClr>
              <a:buFont typeface="Wingdings" panose="05000000000000000000" pitchFamily="2" charset="2"/>
              <a:buChar char="Ø"/>
            </a:pPr>
            <a:r>
              <a:rPr lang="zh-CN" altLang="en-US" sz="2400" dirty="0">
                <a:solidFill>
                  <a:schemeClr val="accent2"/>
                </a:solidFill>
                <a:latin typeface="+mj-lt"/>
                <a:ea typeface="黑体" panose="02010609060101010101" pitchFamily="49" charset="-122"/>
                <a:cs typeface="Times New Roman" panose="02020603050405020304" charset="0"/>
              </a:rPr>
              <a:t>在询价及商务洽谈的基础上，采购商通过供应商网站信息交流平台下订单；供应商报价。</a:t>
            </a:r>
            <a:endParaRPr lang="zh-CN" altLang="en-US" sz="2400" dirty="0">
              <a:solidFill>
                <a:schemeClr val="accent2"/>
              </a:solidFill>
              <a:latin typeface="+mj-lt"/>
              <a:ea typeface="黑体" panose="02010609060101010101" pitchFamily="49" charset="-122"/>
              <a:cs typeface="Times New Roman" panose="02020603050405020304" charset="0"/>
            </a:endParaRPr>
          </a:p>
          <a:p>
            <a:pPr marL="756285" indent="-234315" algn="just">
              <a:lnSpc>
                <a:spcPct val="120000"/>
              </a:lnSpc>
              <a:spcBef>
                <a:spcPts val="1000"/>
              </a:spcBef>
              <a:buClr>
                <a:srgbClr val="21A3D0"/>
              </a:buClr>
              <a:buFont typeface="Wingdings" panose="05000000000000000000" pitchFamily="2" charset="2"/>
              <a:buChar char="Ø"/>
            </a:pPr>
            <a:r>
              <a:rPr lang="zh-CN" altLang="en-US" sz="2400" dirty="0">
                <a:solidFill>
                  <a:schemeClr val="accent2"/>
                </a:solidFill>
                <a:latin typeface="+mj-lt"/>
                <a:ea typeface="黑体" panose="02010609060101010101" pitchFamily="49" charset="-122"/>
                <a:cs typeface="Times New Roman" panose="02020603050405020304" charset="0"/>
              </a:rPr>
              <a:t>采购商下订单后，供应商接受订单，如有必要双方还需签订合同。</a:t>
            </a:r>
            <a:endParaRPr lang="zh-CN" altLang="en-US" sz="2400" dirty="0">
              <a:solidFill>
                <a:schemeClr val="accent2"/>
              </a:solidFill>
              <a:latin typeface="+mj-lt"/>
              <a:ea typeface="黑体" panose="02010609060101010101" pitchFamily="49" charset="-122"/>
              <a:cs typeface="Times New Roman" panose="02020603050405020304" charset="0"/>
            </a:endParaRPr>
          </a:p>
          <a:p>
            <a:pPr marL="756285" indent="-234315" algn="just">
              <a:lnSpc>
                <a:spcPct val="120000"/>
              </a:lnSpc>
              <a:spcBef>
                <a:spcPts val="1000"/>
              </a:spcBef>
              <a:buClr>
                <a:srgbClr val="21A3D0"/>
              </a:buClr>
              <a:buFont typeface="Wingdings" panose="05000000000000000000" pitchFamily="2" charset="2"/>
              <a:buChar char="Ø"/>
            </a:pPr>
            <a:r>
              <a:rPr lang="zh-CN" altLang="en-US" sz="2400" dirty="0">
                <a:solidFill>
                  <a:schemeClr val="accent2"/>
                </a:solidFill>
                <a:latin typeface="+mj-lt"/>
                <a:ea typeface="黑体" panose="02010609060101010101" pitchFamily="49" charset="-122"/>
                <a:cs typeface="Times New Roman" panose="02020603050405020304" charset="0"/>
              </a:rPr>
              <a:t>进行信息反馈与订单跟踪。</a:t>
            </a:r>
            <a:endParaRPr lang="zh-CN" altLang="en-US" sz="2400" dirty="0">
              <a:solidFill>
                <a:schemeClr val="accent2"/>
              </a:solidFill>
              <a:latin typeface="+mj-lt"/>
              <a:ea typeface="黑体" panose="02010609060101010101" pitchFamily="49" charset="-122"/>
              <a:cs typeface="Times New Roman" panose="02020603050405020304" charset="0"/>
            </a:endParaRPr>
          </a:p>
          <a:p>
            <a:pPr marL="756285" indent="-234315" algn="just">
              <a:lnSpc>
                <a:spcPct val="120000"/>
              </a:lnSpc>
              <a:spcBef>
                <a:spcPts val="1000"/>
              </a:spcBef>
              <a:buClr>
                <a:srgbClr val="21A3D0"/>
              </a:buClr>
              <a:buFont typeface="Wingdings" panose="05000000000000000000" pitchFamily="2" charset="2"/>
              <a:buChar char="Ø"/>
            </a:pPr>
            <a:r>
              <a:rPr lang="zh-CN" altLang="en-US" sz="2400" dirty="0">
                <a:solidFill>
                  <a:schemeClr val="accent2"/>
                </a:solidFill>
                <a:latin typeface="+mj-lt"/>
                <a:ea typeface="黑体" panose="02010609060101010101" pitchFamily="49" charset="-122"/>
                <a:cs typeface="Times New Roman" panose="02020603050405020304" charset="0"/>
              </a:rPr>
              <a:t>进行货款结转和物流配送。</a:t>
            </a:r>
            <a:endParaRPr lang="zh-CN" altLang="en-US" sz="2400" dirty="0">
              <a:solidFill>
                <a:schemeClr val="accent2"/>
              </a:solidFill>
              <a:latin typeface="+mj-lt"/>
              <a:ea typeface="黑体" panose="02010609060101010101" pitchFamily="49" charset="-122"/>
              <a:cs typeface="Times New Roman" panose="02020603050405020304" charset="0"/>
            </a:endParaRPr>
          </a:p>
        </p:txBody>
      </p:sp>
    </p:spTree>
  </p:cSld>
  <p:clrMapOvr>
    <a:masterClrMapping/>
  </p:clrMapOvr>
  <p:transition spd="slow">
    <p:push dir="u"/>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836733" y="1340768"/>
            <a:ext cx="10523295" cy="3246273"/>
          </a:xfrm>
          <a:prstGeom prst="rect">
            <a:avLst/>
          </a:prstGeom>
        </p:spPr>
        <p:txBody>
          <a:bodyPr wrap="square">
            <a:spAutoFit/>
          </a:bodyPr>
          <a:lstStyle/>
          <a:p>
            <a:pPr algn="just">
              <a:spcBef>
                <a:spcPts val="0"/>
              </a:spcBef>
            </a:pPr>
            <a:r>
              <a:rPr lang="zh-CN" altLang="en-US" sz="3600" dirty="0">
                <a:solidFill>
                  <a:schemeClr val="accent2"/>
                </a:solidFill>
                <a:latin typeface="方正大黑简体" panose="03000509000000000000" pitchFamily="65" charset="-122"/>
                <a:ea typeface="方正大黑简体" panose="03000509000000000000" pitchFamily="65" charset="-122"/>
              </a:rPr>
              <a:t>三、基于第三方平台的</a:t>
            </a:r>
            <a:r>
              <a:rPr lang="en-US" altLang="zh-CN" sz="3600" dirty="0">
                <a:solidFill>
                  <a:schemeClr val="accent2"/>
                </a:solidFill>
                <a:latin typeface="方正大黑简体" panose="03000509000000000000" pitchFamily="65" charset="-122"/>
                <a:ea typeface="方正大黑简体" panose="03000509000000000000" pitchFamily="65" charset="-122"/>
              </a:rPr>
              <a:t>B2B</a:t>
            </a:r>
            <a:r>
              <a:rPr lang="zh-CN" altLang="en-US" sz="3600" dirty="0">
                <a:solidFill>
                  <a:schemeClr val="accent2"/>
                </a:solidFill>
                <a:latin typeface="方正大黑简体" panose="03000509000000000000" pitchFamily="65" charset="-122"/>
                <a:ea typeface="方正大黑简体" panose="03000509000000000000" pitchFamily="65" charset="-122"/>
              </a:rPr>
              <a:t>交易</a:t>
            </a:r>
            <a:endParaRPr lang="en-US" altLang="zh-CN" sz="3600" dirty="0">
              <a:solidFill>
                <a:schemeClr val="accent2"/>
              </a:solidFill>
              <a:latin typeface="方正大黑简体" panose="03000509000000000000" pitchFamily="65" charset="-122"/>
              <a:ea typeface="方正大黑简体" panose="03000509000000000000" pitchFamily="65" charset="-122"/>
            </a:endParaRPr>
          </a:p>
          <a:p>
            <a:pPr indent="612140" algn="just">
              <a:spcBef>
                <a:spcPts val="2000"/>
              </a:spcBef>
              <a:spcAft>
                <a:spcPts val="1000"/>
              </a:spcAft>
            </a:pPr>
            <a:r>
              <a:rPr lang="zh-CN" altLang="en-US" sz="3200" dirty="0">
                <a:solidFill>
                  <a:schemeClr val="accent2"/>
                </a:solidFill>
                <a:latin typeface="方正大黑简体" panose="03000509000000000000" pitchFamily="65" charset="-122"/>
                <a:ea typeface="方正大黑简体" panose="03000509000000000000" pitchFamily="65" charset="-122"/>
              </a:rPr>
              <a:t>（一）基于第三方平台的</a:t>
            </a:r>
            <a:r>
              <a:rPr lang="en-US" altLang="zh-CN" sz="3200" dirty="0">
                <a:solidFill>
                  <a:schemeClr val="accent2"/>
                </a:solidFill>
                <a:latin typeface="方正大黑简体" panose="03000509000000000000" pitchFamily="65" charset="-122"/>
                <a:ea typeface="方正大黑简体" panose="03000509000000000000" pitchFamily="65" charset="-122"/>
              </a:rPr>
              <a:t>B2B</a:t>
            </a:r>
            <a:r>
              <a:rPr lang="zh-CN" altLang="en-US" sz="3200" dirty="0">
                <a:solidFill>
                  <a:schemeClr val="accent2"/>
                </a:solidFill>
                <a:latin typeface="方正大黑简体" panose="03000509000000000000" pitchFamily="65" charset="-122"/>
                <a:ea typeface="方正大黑简体" panose="03000509000000000000" pitchFamily="65" charset="-122"/>
              </a:rPr>
              <a:t>交易的主要功能</a:t>
            </a:r>
            <a:endParaRPr lang="zh-CN" altLang="en-US" sz="3200" dirty="0">
              <a:solidFill>
                <a:schemeClr val="accent2"/>
              </a:solidFill>
              <a:latin typeface="方正大黑简体" panose="03000509000000000000" pitchFamily="65" charset="-122"/>
              <a:ea typeface="方正大黑简体" panose="03000509000000000000" pitchFamily="65" charset="-122"/>
            </a:endParaRPr>
          </a:p>
          <a:p>
            <a:pPr indent="612140" algn="just">
              <a:lnSpc>
                <a:spcPct val="150000"/>
              </a:lnSpc>
              <a:spcBef>
                <a:spcPts val="0"/>
              </a:spcBef>
            </a:pPr>
            <a:r>
              <a:rPr lang="zh-CN" altLang="en-US" sz="2600" dirty="0">
                <a:solidFill>
                  <a:schemeClr val="accent2"/>
                </a:solidFill>
                <a:latin typeface="+mj-lt"/>
                <a:ea typeface="黑体" panose="02010609060101010101" pitchFamily="49" charset="-122"/>
              </a:rPr>
              <a:t>开展基于第三方平台的</a:t>
            </a:r>
            <a:r>
              <a:rPr lang="en-US" altLang="zh-CN" sz="2600" dirty="0">
                <a:solidFill>
                  <a:schemeClr val="accent2"/>
                </a:solidFill>
                <a:latin typeface="+mj-lt"/>
                <a:ea typeface="黑体" panose="02010609060101010101" pitchFamily="49" charset="-122"/>
              </a:rPr>
              <a:t>B2B</a:t>
            </a:r>
            <a:r>
              <a:rPr lang="zh-CN" altLang="en-US" sz="2600" dirty="0">
                <a:solidFill>
                  <a:schemeClr val="accent2"/>
                </a:solidFill>
                <a:latin typeface="+mj-lt"/>
                <a:ea typeface="黑体" panose="02010609060101010101" pitchFamily="49" charset="-122"/>
              </a:rPr>
              <a:t>交易时，由第三方</a:t>
            </a:r>
            <a:r>
              <a:rPr lang="en-US" altLang="zh-CN" sz="2600" dirty="0">
                <a:solidFill>
                  <a:schemeClr val="accent2"/>
                </a:solidFill>
                <a:latin typeface="+mj-lt"/>
                <a:ea typeface="黑体" panose="02010609060101010101" pitchFamily="49" charset="-122"/>
              </a:rPr>
              <a:t>B2B</a:t>
            </a:r>
            <a:r>
              <a:rPr lang="zh-CN" altLang="en-US" sz="2600" dirty="0">
                <a:solidFill>
                  <a:schemeClr val="accent2"/>
                </a:solidFill>
                <a:latin typeface="+mj-lt"/>
                <a:ea typeface="黑体" panose="02010609060101010101" pitchFamily="49" charset="-122"/>
              </a:rPr>
              <a:t>网站提供一个电子商务交易服务平台，交易双方需要注册成为该网站会员，才可以借助该平台进行交易。平台方并不参与交易，而是发挥中介服务作用。</a:t>
            </a:r>
            <a:endParaRPr lang="zh-CN" altLang="en-US" sz="2600" dirty="0">
              <a:solidFill>
                <a:schemeClr val="accent2"/>
              </a:solidFill>
              <a:latin typeface="+mj-lt"/>
              <a:ea typeface="黑体" panose="02010609060101010101" pitchFamily="49" charset="-122"/>
            </a:endParaRPr>
          </a:p>
        </p:txBody>
      </p:sp>
    </p:spTree>
  </p:cSld>
  <p:clrMapOvr>
    <a:masterClrMapping/>
  </p:clrMapOvr>
  <p:transition spd="slow">
    <p:push dir="u"/>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14"/>
          <p:cNvSpPr/>
          <p:nvPr/>
        </p:nvSpPr>
        <p:spPr bwMode="auto">
          <a:xfrm>
            <a:off x="10090150" y="1847999"/>
            <a:ext cx="1679575" cy="4859337"/>
          </a:xfrm>
          <a:custGeom>
            <a:avLst/>
            <a:gdLst>
              <a:gd name="T0" fmla="*/ 0 w 2115"/>
              <a:gd name="T1" fmla="*/ 0 h 6121"/>
              <a:gd name="T2" fmla="*/ 0 w 2115"/>
              <a:gd name="T3" fmla="*/ 2147483646 h 6121"/>
              <a:gd name="T4" fmla="*/ 1333792993 w 2115"/>
              <a:gd name="T5" fmla="*/ 2147483646 h 6121"/>
              <a:gd name="T6" fmla="*/ 1333792993 w 2115"/>
              <a:gd name="T7" fmla="*/ 1331077276 h 6121"/>
              <a:gd name="T8" fmla="*/ 0 w 2115"/>
              <a:gd name="T9" fmla="*/ 0 h 612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15" h="6121">
                <a:moveTo>
                  <a:pt x="0" y="0"/>
                </a:moveTo>
                <a:lnTo>
                  <a:pt x="0" y="6121"/>
                </a:lnTo>
                <a:lnTo>
                  <a:pt x="2115" y="4007"/>
                </a:lnTo>
                <a:lnTo>
                  <a:pt x="2115" y="2112"/>
                </a:lnTo>
                <a:lnTo>
                  <a:pt x="0" y="0"/>
                </a:lnTo>
                <a:close/>
              </a:path>
            </a:pathLst>
          </a:custGeom>
          <a:solidFill>
            <a:schemeClr val="tx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4" name="Freeform 15"/>
          <p:cNvSpPr/>
          <p:nvPr/>
        </p:nvSpPr>
        <p:spPr bwMode="auto">
          <a:xfrm>
            <a:off x="1433513" y="1844824"/>
            <a:ext cx="10336212" cy="1679575"/>
          </a:xfrm>
          <a:custGeom>
            <a:avLst/>
            <a:gdLst>
              <a:gd name="T0" fmla="*/ 0 w 13022"/>
              <a:gd name="T1" fmla="*/ 0 h 2115"/>
              <a:gd name="T2" fmla="*/ 2147483646 w 13022"/>
              <a:gd name="T3" fmla="*/ 0 h 2115"/>
              <a:gd name="T4" fmla="*/ 2147483646 w 13022"/>
              <a:gd name="T5" fmla="*/ 1333792993 h 2115"/>
              <a:gd name="T6" fmla="*/ 0 w 13022"/>
              <a:gd name="T7" fmla="*/ 1333792993 h 2115"/>
              <a:gd name="T8" fmla="*/ 442917241 w 13022"/>
              <a:gd name="T9" fmla="*/ 661535754 h 2115"/>
              <a:gd name="T10" fmla="*/ 0 w 13022"/>
              <a:gd name="T11" fmla="*/ 0 h 211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3022" h="2115">
                <a:moveTo>
                  <a:pt x="0" y="0"/>
                </a:moveTo>
                <a:lnTo>
                  <a:pt x="10906" y="0"/>
                </a:lnTo>
                <a:lnTo>
                  <a:pt x="13022" y="2115"/>
                </a:lnTo>
                <a:lnTo>
                  <a:pt x="0" y="2115"/>
                </a:lnTo>
                <a:lnTo>
                  <a:pt x="703" y="1049"/>
                </a:lnTo>
                <a:lnTo>
                  <a:pt x="0" y="0"/>
                </a:ln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8" name="Freeform 16"/>
          <p:cNvSpPr/>
          <p:nvPr/>
        </p:nvSpPr>
        <p:spPr bwMode="auto">
          <a:xfrm>
            <a:off x="9525" y="5027761"/>
            <a:ext cx="11760200" cy="1679575"/>
          </a:xfrm>
          <a:custGeom>
            <a:avLst/>
            <a:gdLst>
              <a:gd name="T0" fmla="*/ 0 w 14816"/>
              <a:gd name="T1" fmla="*/ 0 h 2115"/>
              <a:gd name="T2" fmla="*/ 2147483646 w 14816"/>
              <a:gd name="T3" fmla="*/ 0 h 2115"/>
              <a:gd name="T4" fmla="*/ 2147483646 w 14816"/>
              <a:gd name="T5" fmla="*/ 1333792993 h 2115"/>
              <a:gd name="T6" fmla="*/ 0 w 14816"/>
              <a:gd name="T7" fmla="*/ 1333792993 h 2115"/>
              <a:gd name="T8" fmla="*/ 0 w 14816"/>
              <a:gd name="T9" fmla="*/ 0 h 211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4816" h="2115">
                <a:moveTo>
                  <a:pt x="0" y="0"/>
                </a:moveTo>
                <a:lnTo>
                  <a:pt x="14816" y="0"/>
                </a:lnTo>
                <a:lnTo>
                  <a:pt x="12701" y="2115"/>
                </a:lnTo>
                <a:lnTo>
                  <a:pt x="0" y="2115"/>
                </a:lnTo>
                <a:lnTo>
                  <a:pt x="0" y="0"/>
                </a:ln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12" name="Oval 17"/>
          <p:cNvSpPr>
            <a:spLocks noChangeArrowheads="1"/>
          </p:cNvSpPr>
          <p:nvPr/>
        </p:nvSpPr>
        <p:spPr bwMode="auto">
          <a:xfrm>
            <a:off x="1951037" y="2413580"/>
            <a:ext cx="509588" cy="508000"/>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lvl1pPr>
              <a:spcBef>
                <a:spcPct val="20000"/>
              </a:spcBef>
              <a:buChar char="•"/>
              <a:defRPr sz="2000">
                <a:solidFill>
                  <a:schemeClr val="accent2"/>
                </a:solidFill>
                <a:latin typeface="Arial" panose="020B0604020202020204" pitchFamily="34" charset="0"/>
                <a:ea typeface="微软雅黑" panose="020B0503020204020204" pitchFamily="34" charset="-122"/>
              </a:defRPr>
            </a:lvl1pPr>
            <a:lvl2pPr marL="742950" indent="-285750">
              <a:spcBef>
                <a:spcPct val="20000"/>
              </a:spcBef>
              <a:buChar char="–"/>
              <a:defRPr sz="2000">
                <a:solidFill>
                  <a:schemeClr val="accent2"/>
                </a:solidFill>
                <a:latin typeface="Arial" panose="020B0604020202020204" pitchFamily="34" charset="0"/>
                <a:ea typeface="仿宋_GB2312" panose="02010609030101010101" pitchFamily="1"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lgn="ctr" eaLnBrk="1" hangingPunct="1">
              <a:spcBef>
                <a:spcPct val="0"/>
              </a:spcBef>
              <a:buFontTx/>
              <a:buNone/>
            </a:pPr>
            <a:r>
              <a:rPr lang="en-US" altLang="zh-CN" b="1">
                <a:solidFill>
                  <a:schemeClr val="tx1"/>
                </a:solidFill>
                <a:ea typeface="宋体" panose="02010600030101010101" pitchFamily="2" charset="-122"/>
              </a:rPr>
              <a:t>1</a:t>
            </a:r>
            <a:endParaRPr lang="zh-CN" altLang="en-US" b="1">
              <a:solidFill>
                <a:schemeClr val="tx1"/>
              </a:solidFill>
              <a:ea typeface="宋体" panose="02010600030101010101" pitchFamily="2" charset="-122"/>
            </a:endParaRPr>
          </a:p>
        </p:txBody>
      </p:sp>
      <p:sp>
        <p:nvSpPr>
          <p:cNvPr id="16" name="TextBox 8"/>
          <p:cNvSpPr txBox="1">
            <a:spLocks noChangeArrowheads="1"/>
          </p:cNvSpPr>
          <p:nvPr/>
        </p:nvSpPr>
        <p:spPr bwMode="auto">
          <a:xfrm>
            <a:off x="2899271" y="2313637"/>
            <a:ext cx="1254894"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2000">
                <a:solidFill>
                  <a:schemeClr val="accent2"/>
                </a:solidFill>
                <a:latin typeface="Arial" panose="020B0604020202020204" pitchFamily="34" charset="0"/>
                <a:ea typeface="微软雅黑" panose="020B0503020204020204" pitchFamily="34" charset="-122"/>
              </a:defRPr>
            </a:lvl1pPr>
            <a:lvl2pPr marL="742950" indent="-285750">
              <a:spcBef>
                <a:spcPct val="20000"/>
              </a:spcBef>
              <a:buChar char="–"/>
              <a:defRPr sz="2000">
                <a:solidFill>
                  <a:schemeClr val="accent2"/>
                </a:solidFill>
                <a:latin typeface="Arial" panose="020B0604020202020204" pitchFamily="34" charset="0"/>
                <a:ea typeface="仿宋_GB2312" panose="02010609030101010101" pitchFamily="1"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FontTx/>
              <a:buNone/>
            </a:pPr>
            <a:r>
              <a:rPr lang="zh-CN" altLang="en-US" dirty="0">
                <a:solidFill>
                  <a:srgbClr val="FFFFFF"/>
                </a:solidFill>
                <a:latin typeface="黑体" panose="02010609060101010101" pitchFamily="49" charset="-122"/>
                <a:ea typeface="黑体" panose="02010609060101010101" pitchFamily="49" charset="-122"/>
              </a:rPr>
              <a:t>提供供求</a:t>
            </a:r>
            <a:endParaRPr lang="en-US" altLang="zh-CN" dirty="0">
              <a:solidFill>
                <a:srgbClr val="FFFFFF"/>
              </a:solidFill>
              <a:latin typeface="黑体" panose="02010609060101010101" pitchFamily="49" charset="-122"/>
              <a:ea typeface="黑体" panose="02010609060101010101" pitchFamily="49" charset="-122"/>
            </a:endParaRPr>
          </a:p>
          <a:p>
            <a:pPr eaLnBrk="1" hangingPunct="1">
              <a:spcBef>
                <a:spcPct val="0"/>
              </a:spcBef>
              <a:buFontTx/>
              <a:buNone/>
            </a:pPr>
            <a:r>
              <a:rPr lang="zh-CN" altLang="en-US" dirty="0">
                <a:solidFill>
                  <a:srgbClr val="FFFFFF"/>
                </a:solidFill>
                <a:latin typeface="黑体" panose="02010609060101010101" pitchFamily="49" charset="-122"/>
                <a:ea typeface="黑体" panose="02010609060101010101" pitchFamily="49" charset="-122"/>
              </a:rPr>
              <a:t>信息服务</a:t>
            </a:r>
            <a:endParaRPr lang="zh-CN" altLang="en-US" dirty="0">
              <a:solidFill>
                <a:srgbClr val="FFFFFF"/>
              </a:solidFill>
              <a:latin typeface="黑体" panose="02010609060101010101" pitchFamily="49" charset="-122"/>
              <a:ea typeface="黑体" panose="02010609060101010101" pitchFamily="49" charset="-122"/>
            </a:endParaRPr>
          </a:p>
        </p:txBody>
      </p:sp>
      <p:sp>
        <p:nvSpPr>
          <p:cNvPr id="20" name="Oval 17"/>
          <p:cNvSpPr>
            <a:spLocks noChangeArrowheads="1"/>
          </p:cNvSpPr>
          <p:nvPr/>
        </p:nvSpPr>
        <p:spPr bwMode="auto">
          <a:xfrm>
            <a:off x="5041900" y="2413580"/>
            <a:ext cx="509588" cy="508000"/>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lvl1pPr>
              <a:spcBef>
                <a:spcPct val="20000"/>
              </a:spcBef>
              <a:buChar char="•"/>
              <a:defRPr sz="2000">
                <a:solidFill>
                  <a:schemeClr val="accent2"/>
                </a:solidFill>
                <a:latin typeface="Arial" panose="020B0604020202020204" pitchFamily="34" charset="0"/>
                <a:ea typeface="微软雅黑" panose="020B0503020204020204" pitchFamily="34" charset="-122"/>
              </a:defRPr>
            </a:lvl1pPr>
            <a:lvl2pPr marL="742950" indent="-285750">
              <a:spcBef>
                <a:spcPct val="20000"/>
              </a:spcBef>
              <a:buChar char="–"/>
              <a:defRPr sz="2000">
                <a:solidFill>
                  <a:schemeClr val="accent2"/>
                </a:solidFill>
                <a:latin typeface="Arial" panose="020B0604020202020204" pitchFamily="34" charset="0"/>
                <a:ea typeface="仿宋_GB2312" panose="02010609030101010101" pitchFamily="1"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lgn="ctr" eaLnBrk="1" hangingPunct="1">
              <a:spcBef>
                <a:spcPct val="0"/>
              </a:spcBef>
              <a:buFontTx/>
              <a:buNone/>
            </a:pPr>
            <a:r>
              <a:rPr lang="en-US" altLang="zh-CN" b="1" dirty="0">
                <a:solidFill>
                  <a:schemeClr val="tx1"/>
                </a:solidFill>
                <a:ea typeface="宋体" panose="02010600030101010101" pitchFamily="2" charset="-122"/>
              </a:rPr>
              <a:t>2</a:t>
            </a:r>
            <a:endParaRPr lang="zh-CN" altLang="en-US" b="1" dirty="0">
              <a:solidFill>
                <a:schemeClr val="tx1"/>
              </a:solidFill>
              <a:ea typeface="宋体" panose="02010600030101010101" pitchFamily="2" charset="-122"/>
            </a:endParaRPr>
          </a:p>
        </p:txBody>
      </p:sp>
      <p:sp>
        <p:nvSpPr>
          <p:cNvPr id="21" name="TextBox 10"/>
          <p:cNvSpPr txBox="1">
            <a:spLocks noChangeArrowheads="1"/>
          </p:cNvSpPr>
          <p:nvPr/>
        </p:nvSpPr>
        <p:spPr bwMode="auto">
          <a:xfrm>
            <a:off x="5640388" y="2313637"/>
            <a:ext cx="1826147"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2000">
                <a:solidFill>
                  <a:schemeClr val="accent2"/>
                </a:solidFill>
                <a:latin typeface="Arial" panose="020B0604020202020204" pitchFamily="34" charset="0"/>
                <a:ea typeface="微软雅黑" panose="020B0503020204020204" pitchFamily="34" charset="-122"/>
              </a:defRPr>
            </a:lvl1pPr>
            <a:lvl2pPr marL="742950" indent="-285750">
              <a:spcBef>
                <a:spcPct val="20000"/>
              </a:spcBef>
              <a:buChar char="–"/>
              <a:defRPr sz="2000">
                <a:solidFill>
                  <a:schemeClr val="accent2"/>
                </a:solidFill>
                <a:latin typeface="Arial" panose="020B0604020202020204" pitchFamily="34" charset="0"/>
                <a:ea typeface="仿宋_GB2312" panose="02010609030101010101" pitchFamily="1"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lgn="ctr" eaLnBrk="1" hangingPunct="1">
              <a:spcBef>
                <a:spcPct val="0"/>
              </a:spcBef>
              <a:buFontTx/>
              <a:buNone/>
            </a:pPr>
            <a:r>
              <a:rPr lang="zh-CN" altLang="en-US" dirty="0">
                <a:solidFill>
                  <a:srgbClr val="FFFFFF"/>
                </a:solidFill>
                <a:latin typeface="黑体" panose="02010609060101010101" pitchFamily="49" charset="-122"/>
                <a:ea typeface="黑体" panose="02010609060101010101" pitchFamily="49" charset="-122"/>
              </a:rPr>
              <a:t>提供附加</a:t>
            </a:r>
            <a:endParaRPr lang="en-US" altLang="zh-CN" dirty="0">
              <a:solidFill>
                <a:srgbClr val="FFFFFF"/>
              </a:solidFill>
              <a:latin typeface="黑体" panose="02010609060101010101" pitchFamily="49" charset="-122"/>
              <a:ea typeface="黑体" panose="02010609060101010101" pitchFamily="49" charset="-122"/>
            </a:endParaRPr>
          </a:p>
          <a:p>
            <a:pPr algn="ctr" eaLnBrk="1" hangingPunct="1">
              <a:spcBef>
                <a:spcPct val="0"/>
              </a:spcBef>
              <a:buFontTx/>
              <a:buNone/>
            </a:pPr>
            <a:r>
              <a:rPr lang="zh-CN" altLang="en-US" dirty="0">
                <a:solidFill>
                  <a:srgbClr val="FFFFFF"/>
                </a:solidFill>
                <a:latin typeface="黑体" panose="02010609060101010101" pitchFamily="49" charset="-122"/>
                <a:ea typeface="黑体" panose="02010609060101010101" pitchFamily="49" charset="-122"/>
              </a:rPr>
              <a:t>信息服务</a:t>
            </a:r>
            <a:endParaRPr lang="zh-CN" altLang="en-US" dirty="0">
              <a:solidFill>
                <a:srgbClr val="FFFFFF"/>
              </a:solidFill>
              <a:latin typeface="黑体" panose="02010609060101010101" pitchFamily="49" charset="-122"/>
              <a:ea typeface="黑体" panose="02010609060101010101" pitchFamily="49" charset="-122"/>
            </a:endParaRPr>
          </a:p>
        </p:txBody>
      </p:sp>
      <p:sp>
        <p:nvSpPr>
          <p:cNvPr id="22" name="Oval 17"/>
          <p:cNvSpPr>
            <a:spLocks noChangeArrowheads="1"/>
          </p:cNvSpPr>
          <p:nvPr/>
        </p:nvSpPr>
        <p:spPr bwMode="auto">
          <a:xfrm>
            <a:off x="7921625" y="2413580"/>
            <a:ext cx="509588" cy="508000"/>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lvl1pPr>
              <a:spcBef>
                <a:spcPct val="20000"/>
              </a:spcBef>
              <a:buChar char="•"/>
              <a:defRPr sz="2000">
                <a:solidFill>
                  <a:schemeClr val="accent2"/>
                </a:solidFill>
                <a:latin typeface="Arial" panose="020B0604020202020204" pitchFamily="34" charset="0"/>
                <a:ea typeface="微软雅黑" panose="020B0503020204020204" pitchFamily="34" charset="-122"/>
              </a:defRPr>
            </a:lvl1pPr>
            <a:lvl2pPr marL="742950" indent="-285750">
              <a:spcBef>
                <a:spcPct val="20000"/>
              </a:spcBef>
              <a:buChar char="–"/>
              <a:defRPr sz="2000">
                <a:solidFill>
                  <a:schemeClr val="accent2"/>
                </a:solidFill>
                <a:latin typeface="Arial" panose="020B0604020202020204" pitchFamily="34" charset="0"/>
                <a:ea typeface="仿宋_GB2312" panose="02010609030101010101" pitchFamily="1"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lgn="ctr" eaLnBrk="1" hangingPunct="1">
              <a:spcBef>
                <a:spcPct val="0"/>
              </a:spcBef>
              <a:buFontTx/>
              <a:buNone/>
            </a:pPr>
            <a:r>
              <a:rPr lang="en-US" altLang="zh-CN" b="1" dirty="0">
                <a:solidFill>
                  <a:schemeClr val="tx1"/>
                </a:solidFill>
                <a:ea typeface="宋体" panose="02010600030101010101" pitchFamily="2" charset="-122"/>
              </a:rPr>
              <a:t>3</a:t>
            </a:r>
            <a:endParaRPr lang="zh-CN" altLang="en-US" b="1" dirty="0">
              <a:solidFill>
                <a:schemeClr val="tx1"/>
              </a:solidFill>
              <a:ea typeface="宋体" panose="02010600030101010101" pitchFamily="2" charset="-122"/>
            </a:endParaRPr>
          </a:p>
        </p:txBody>
      </p:sp>
      <p:sp>
        <p:nvSpPr>
          <p:cNvPr id="23" name="TextBox 12"/>
          <p:cNvSpPr txBox="1">
            <a:spLocks noChangeArrowheads="1"/>
          </p:cNvSpPr>
          <p:nvPr/>
        </p:nvSpPr>
        <p:spPr bwMode="auto">
          <a:xfrm>
            <a:off x="8520113" y="2313637"/>
            <a:ext cx="1970087"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000">
                <a:solidFill>
                  <a:schemeClr val="accent2"/>
                </a:solidFill>
                <a:latin typeface="Arial" panose="020B0604020202020204" pitchFamily="34" charset="0"/>
                <a:ea typeface="微软雅黑" panose="020B0503020204020204" pitchFamily="34" charset="-122"/>
              </a:defRPr>
            </a:lvl1pPr>
            <a:lvl2pPr marL="742950" indent="-285750">
              <a:spcBef>
                <a:spcPct val="20000"/>
              </a:spcBef>
              <a:buChar char="–"/>
              <a:defRPr sz="2000">
                <a:solidFill>
                  <a:schemeClr val="accent2"/>
                </a:solidFill>
                <a:latin typeface="Arial" panose="020B0604020202020204" pitchFamily="34" charset="0"/>
                <a:ea typeface="仿宋_GB2312" panose="02010609030101010101" pitchFamily="1"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lgn="ctr" eaLnBrk="1" hangingPunct="1">
              <a:spcBef>
                <a:spcPct val="0"/>
              </a:spcBef>
              <a:buFontTx/>
              <a:buNone/>
            </a:pPr>
            <a:r>
              <a:rPr lang="zh-CN" altLang="en-US" dirty="0">
                <a:solidFill>
                  <a:srgbClr val="FFFFFF"/>
                </a:solidFill>
                <a:latin typeface="黑体" panose="02010609060101010101" pitchFamily="49" charset="-122"/>
                <a:ea typeface="黑体" panose="02010609060101010101" pitchFamily="49" charset="-122"/>
              </a:rPr>
              <a:t>提供电子</a:t>
            </a:r>
            <a:endParaRPr lang="en-US" altLang="zh-CN" dirty="0">
              <a:solidFill>
                <a:srgbClr val="FFFFFF"/>
              </a:solidFill>
              <a:latin typeface="黑体" panose="02010609060101010101" pitchFamily="49" charset="-122"/>
              <a:ea typeface="黑体" panose="02010609060101010101" pitchFamily="49" charset="-122"/>
            </a:endParaRPr>
          </a:p>
          <a:p>
            <a:pPr algn="ctr" eaLnBrk="1" hangingPunct="1">
              <a:spcBef>
                <a:spcPct val="0"/>
              </a:spcBef>
              <a:buFontTx/>
              <a:buNone/>
            </a:pPr>
            <a:r>
              <a:rPr lang="zh-CN" altLang="en-US" dirty="0">
                <a:solidFill>
                  <a:srgbClr val="FFFFFF"/>
                </a:solidFill>
                <a:latin typeface="黑体" panose="02010609060101010101" pitchFamily="49" charset="-122"/>
                <a:ea typeface="黑体" panose="02010609060101010101" pitchFamily="49" charset="-122"/>
              </a:rPr>
              <a:t>目录管理服务</a:t>
            </a:r>
            <a:endParaRPr lang="zh-CN" altLang="en-US" dirty="0">
              <a:solidFill>
                <a:srgbClr val="FFFFFF"/>
              </a:solidFill>
              <a:latin typeface="黑体" panose="02010609060101010101" pitchFamily="49" charset="-122"/>
              <a:ea typeface="黑体" panose="02010609060101010101" pitchFamily="49" charset="-122"/>
            </a:endParaRPr>
          </a:p>
        </p:txBody>
      </p:sp>
      <p:sp>
        <p:nvSpPr>
          <p:cNvPr id="24" name="Oval 17"/>
          <p:cNvSpPr>
            <a:spLocks noChangeArrowheads="1"/>
          </p:cNvSpPr>
          <p:nvPr/>
        </p:nvSpPr>
        <p:spPr bwMode="auto">
          <a:xfrm>
            <a:off x="9737725" y="3941995"/>
            <a:ext cx="509588" cy="508000"/>
          </a:xfrm>
          <a:prstGeom prst="ellipse">
            <a:avLst/>
          </a:prstGeom>
          <a:solidFill>
            <a:schemeClr val="tx1"/>
          </a:solidFill>
          <a:ln w="9525">
            <a:solidFill>
              <a:srgbClr val="FFFFFF"/>
            </a:solidFill>
            <a:round/>
          </a:ln>
        </p:spPr>
        <p:txBody>
          <a:bodyPr anchor="ctr"/>
          <a:lstStyle>
            <a:lvl1pPr>
              <a:spcBef>
                <a:spcPct val="20000"/>
              </a:spcBef>
              <a:buChar char="•"/>
              <a:defRPr sz="2000">
                <a:solidFill>
                  <a:schemeClr val="accent2"/>
                </a:solidFill>
                <a:latin typeface="Arial" panose="020B0604020202020204" pitchFamily="34" charset="0"/>
                <a:ea typeface="微软雅黑" panose="020B0503020204020204" pitchFamily="34" charset="-122"/>
              </a:defRPr>
            </a:lvl1pPr>
            <a:lvl2pPr marL="742950" indent="-285750">
              <a:spcBef>
                <a:spcPct val="20000"/>
              </a:spcBef>
              <a:buChar char="–"/>
              <a:defRPr sz="2000">
                <a:solidFill>
                  <a:schemeClr val="accent2"/>
                </a:solidFill>
                <a:latin typeface="Arial" panose="020B0604020202020204" pitchFamily="34" charset="0"/>
                <a:ea typeface="仿宋_GB2312" panose="02010609030101010101" pitchFamily="1"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lgn="ctr" eaLnBrk="1" hangingPunct="1">
              <a:spcBef>
                <a:spcPct val="0"/>
              </a:spcBef>
              <a:buFontTx/>
              <a:buNone/>
            </a:pPr>
            <a:r>
              <a:rPr lang="en-US" altLang="zh-CN" b="1">
                <a:solidFill>
                  <a:srgbClr val="FFFFFF"/>
                </a:solidFill>
                <a:ea typeface="宋体" panose="02010600030101010101" pitchFamily="2" charset="-122"/>
              </a:rPr>
              <a:t>4</a:t>
            </a:r>
            <a:endParaRPr lang="zh-CN" altLang="en-US" b="1">
              <a:solidFill>
                <a:srgbClr val="FFFFFF"/>
              </a:solidFill>
              <a:ea typeface="宋体" panose="02010600030101010101" pitchFamily="2" charset="-122"/>
            </a:endParaRPr>
          </a:p>
        </p:txBody>
      </p:sp>
      <p:sp>
        <p:nvSpPr>
          <p:cNvPr id="25" name="TextBox 14"/>
          <p:cNvSpPr txBox="1">
            <a:spLocks noChangeArrowheads="1"/>
          </p:cNvSpPr>
          <p:nvPr/>
        </p:nvSpPr>
        <p:spPr bwMode="auto">
          <a:xfrm>
            <a:off x="10204846" y="3842052"/>
            <a:ext cx="1654175"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2000">
                <a:solidFill>
                  <a:schemeClr val="accent2"/>
                </a:solidFill>
                <a:latin typeface="Arial" panose="020B0604020202020204" pitchFamily="34" charset="0"/>
                <a:ea typeface="微软雅黑" panose="020B0503020204020204" pitchFamily="34" charset="-122"/>
              </a:defRPr>
            </a:lvl1pPr>
            <a:lvl2pPr marL="742950" indent="-285750">
              <a:spcBef>
                <a:spcPct val="20000"/>
              </a:spcBef>
              <a:buChar char="–"/>
              <a:defRPr sz="2000">
                <a:solidFill>
                  <a:schemeClr val="accent2"/>
                </a:solidFill>
                <a:latin typeface="Arial" panose="020B0604020202020204" pitchFamily="34" charset="0"/>
                <a:ea typeface="仿宋_GB2312" panose="02010609030101010101" pitchFamily="1"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lgn="ctr" eaLnBrk="1" hangingPunct="1">
              <a:spcBef>
                <a:spcPct val="0"/>
              </a:spcBef>
              <a:buFontTx/>
              <a:buNone/>
            </a:pPr>
            <a:r>
              <a:rPr lang="zh-CN" altLang="en-US" dirty="0">
                <a:solidFill>
                  <a:srgbClr val="FFFFFF"/>
                </a:solidFill>
                <a:latin typeface="黑体" panose="02010609060101010101" pitchFamily="49" charset="-122"/>
                <a:ea typeface="黑体" panose="02010609060101010101" pitchFamily="49" charset="-122"/>
              </a:rPr>
              <a:t>提供与交易配套的服务</a:t>
            </a:r>
            <a:endParaRPr lang="zh-CN" altLang="en-US" dirty="0">
              <a:solidFill>
                <a:srgbClr val="FFFFFF"/>
              </a:solidFill>
              <a:latin typeface="黑体" panose="02010609060101010101" pitchFamily="49" charset="-122"/>
              <a:ea typeface="黑体" panose="02010609060101010101" pitchFamily="49" charset="-122"/>
            </a:endParaRPr>
          </a:p>
        </p:txBody>
      </p:sp>
      <p:sp>
        <p:nvSpPr>
          <p:cNvPr id="26" name="Oval 17"/>
          <p:cNvSpPr>
            <a:spLocks noChangeArrowheads="1"/>
          </p:cNvSpPr>
          <p:nvPr/>
        </p:nvSpPr>
        <p:spPr bwMode="auto">
          <a:xfrm>
            <a:off x="7921625" y="5659276"/>
            <a:ext cx="509588" cy="508000"/>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lvl1pPr>
              <a:spcBef>
                <a:spcPct val="20000"/>
              </a:spcBef>
              <a:buChar char="•"/>
              <a:defRPr sz="2000">
                <a:solidFill>
                  <a:schemeClr val="accent2"/>
                </a:solidFill>
                <a:latin typeface="Arial" panose="020B0604020202020204" pitchFamily="34" charset="0"/>
                <a:ea typeface="微软雅黑" panose="020B0503020204020204" pitchFamily="34" charset="-122"/>
              </a:defRPr>
            </a:lvl1pPr>
            <a:lvl2pPr marL="742950" indent="-285750">
              <a:spcBef>
                <a:spcPct val="20000"/>
              </a:spcBef>
              <a:buChar char="–"/>
              <a:defRPr sz="2000">
                <a:solidFill>
                  <a:schemeClr val="accent2"/>
                </a:solidFill>
                <a:latin typeface="Arial" panose="020B0604020202020204" pitchFamily="34" charset="0"/>
                <a:ea typeface="仿宋_GB2312" panose="02010609030101010101" pitchFamily="1"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lgn="ctr" eaLnBrk="1" hangingPunct="1">
              <a:spcBef>
                <a:spcPct val="0"/>
              </a:spcBef>
              <a:buFontTx/>
              <a:buNone/>
            </a:pPr>
            <a:r>
              <a:rPr lang="en-US" altLang="zh-CN" b="1">
                <a:solidFill>
                  <a:schemeClr val="tx1"/>
                </a:solidFill>
                <a:ea typeface="宋体" panose="02010600030101010101" pitchFamily="2" charset="-122"/>
              </a:rPr>
              <a:t>5</a:t>
            </a:r>
            <a:endParaRPr lang="zh-CN" altLang="en-US" b="1">
              <a:solidFill>
                <a:schemeClr val="tx1"/>
              </a:solidFill>
              <a:ea typeface="宋体" panose="02010600030101010101" pitchFamily="2" charset="-122"/>
            </a:endParaRPr>
          </a:p>
        </p:txBody>
      </p:sp>
      <p:sp>
        <p:nvSpPr>
          <p:cNvPr id="27" name="TextBox 16"/>
          <p:cNvSpPr txBox="1">
            <a:spLocks noChangeArrowheads="1"/>
          </p:cNvSpPr>
          <p:nvPr/>
        </p:nvSpPr>
        <p:spPr bwMode="auto">
          <a:xfrm>
            <a:off x="8520113" y="5559333"/>
            <a:ext cx="1787525"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2000">
                <a:solidFill>
                  <a:schemeClr val="accent2"/>
                </a:solidFill>
                <a:latin typeface="Arial" panose="020B0604020202020204" pitchFamily="34" charset="0"/>
                <a:ea typeface="微软雅黑" panose="020B0503020204020204" pitchFamily="34" charset="-122"/>
              </a:defRPr>
            </a:lvl1pPr>
            <a:lvl2pPr marL="742950" indent="-285750">
              <a:spcBef>
                <a:spcPct val="20000"/>
              </a:spcBef>
              <a:buChar char="–"/>
              <a:defRPr sz="2000">
                <a:solidFill>
                  <a:schemeClr val="accent2"/>
                </a:solidFill>
                <a:latin typeface="Arial" panose="020B0604020202020204" pitchFamily="34" charset="0"/>
                <a:ea typeface="仿宋_GB2312" panose="02010609030101010101" pitchFamily="1"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lgn="ctr" eaLnBrk="1" hangingPunct="1">
              <a:spcBef>
                <a:spcPct val="0"/>
              </a:spcBef>
              <a:buFontTx/>
              <a:buNone/>
            </a:pPr>
            <a:r>
              <a:rPr lang="zh-CN" altLang="en-US" dirty="0">
                <a:solidFill>
                  <a:srgbClr val="FFFFFF"/>
                </a:solidFill>
                <a:latin typeface="黑体" panose="02010609060101010101" pitchFamily="49" charset="-122"/>
                <a:ea typeface="黑体" panose="02010609060101010101" pitchFamily="49" charset="-122"/>
              </a:rPr>
              <a:t>提供客户关系管理服务</a:t>
            </a:r>
            <a:endParaRPr lang="zh-CN" altLang="en-US" dirty="0">
              <a:solidFill>
                <a:srgbClr val="FFFFFF"/>
              </a:solidFill>
              <a:latin typeface="黑体" panose="02010609060101010101" pitchFamily="49" charset="-122"/>
              <a:ea typeface="黑体" panose="02010609060101010101" pitchFamily="49" charset="-122"/>
            </a:endParaRPr>
          </a:p>
        </p:txBody>
      </p:sp>
      <p:sp>
        <p:nvSpPr>
          <p:cNvPr id="28" name="Oval 17"/>
          <p:cNvSpPr>
            <a:spLocks noChangeArrowheads="1"/>
          </p:cNvSpPr>
          <p:nvPr/>
        </p:nvSpPr>
        <p:spPr bwMode="auto">
          <a:xfrm>
            <a:off x="4730229" y="5659276"/>
            <a:ext cx="509588" cy="508000"/>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lvl1pPr>
              <a:spcBef>
                <a:spcPct val="20000"/>
              </a:spcBef>
              <a:buChar char="•"/>
              <a:defRPr sz="2000">
                <a:solidFill>
                  <a:schemeClr val="accent2"/>
                </a:solidFill>
                <a:latin typeface="Arial" panose="020B0604020202020204" pitchFamily="34" charset="0"/>
                <a:ea typeface="微软雅黑" panose="020B0503020204020204" pitchFamily="34" charset="-122"/>
              </a:defRPr>
            </a:lvl1pPr>
            <a:lvl2pPr marL="742950" indent="-285750">
              <a:spcBef>
                <a:spcPct val="20000"/>
              </a:spcBef>
              <a:buChar char="–"/>
              <a:defRPr sz="2000">
                <a:solidFill>
                  <a:schemeClr val="accent2"/>
                </a:solidFill>
                <a:latin typeface="Arial" panose="020B0604020202020204" pitchFamily="34" charset="0"/>
                <a:ea typeface="仿宋_GB2312" panose="02010609030101010101" pitchFamily="1"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lgn="ctr" eaLnBrk="1" hangingPunct="1">
              <a:spcBef>
                <a:spcPct val="0"/>
              </a:spcBef>
              <a:buFontTx/>
              <a:buNone/>
            </a:pPr>
            <a:r>
              <a:rPr lang="en-US" altLang="zh-CN" b="1">
                <a:solidFill>
                  <a:schemeClr val="tx1"/>
                </a:solidFill>
                <a:ea typeface="宋体" panose="02010600030101010101" pitchFamily="2" charset="-122"/>
              </a:rPr>
              <a:t>6</a:t>
            </a:r>
            <a:endParaRPr lang="zh-CN" altLang="en-US" b="1">
              <a:solidFill>
                <a:schemeClr val="tx1"/>
              </a:solidFill>
              <a:ea typeface="宋体" panose="02010600030101010101" pitchFamily="2" charset="-122"/>
            </a:endParaRPr>
          </a:p>
        </p:txBody>
      </p:sp>
      <p:sp>
        <p:nvSpPr>
          <p:cNvPr id="29" name="TextBox 18"/>
          <p:cNvSpPr txBox="1">
            <a:spLocks noChangeArrowheads="1"/>
          </p:cNvSpPr>
          <p:nvPr/>
        </p:nvSpPr>
        <p:spPr bwMode="auto">
          <a:xfrm>
            <a:off x="5328717" y="5559333"/>
            <a:ext cx="1481137"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2000">
                <a:solidFill>
                  <a:schemeClr val="accent2"/>
                </a:solidFill>
                <a:latin typeface="Arial" panose="020B0604020202020204" pitchFamily="34" charset="0"/>
                <a:ea typeface="微软雅黑" panose="020B0503020204020204" pitchFamily="34" charset="-122"/>
              </a:defRPr>
            </a:lvl1pPr>
            <a:lvl2pPr marL="742950" indent="-285750">
              <a:spcBef>
                <a:spcPct val="20000"/>
              </a:spcBef>
              <a:buChar char="–"/>
              <a:defRPr sz="2000">
                <a:solidFill>
                  <a:schemeClr val="accent2"/>
                </a:solidFill>
                <a:latin typeface="Arial" panose="020B0604020202020204" pitchFamily="34" charset="0"/>
                <a:ea typeface="仿宋_GB2312" panose="02010609030101010101" pitchFamily="1"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lgn="ctr" eaLnBrk="1" hangingPunct="1">
              <a:spcBef>
                <a:spcPct val="0"/>
              </a:spcBef>
              <a:buFontTx/>
              <a:buNone/>
            </a:pPr>
            <a:r>
              <a:rPr lang="zh-CN" altLang="en-US" dirty="0">
                <a:solidFill>
                  <a:srgbClr val="FFFFFF"/>
                </a:solidFill>
                <a:latin typeface="黑体" panose="02010609060101010101" pitchFamily="49" charset="-122"/>
                <a:ea typeface="黑体" panose="02010609060101010101" pitchFamily="49" charset="-122"/>
              </a:rPr>
              <a:t>提供定价</a:t>
            </a:r>
            <a:endParaRPr lang="en-US" altLang="zh-CN" dirty="0">
              <a:solidFill>
                <a:srgbClr val="FFFFFF"/>
              </a:solidFill>
              <a:latin typeface="黑体" panose="02010609060101010101" pitchFamily="49" charset="-122"/>
              <a:ea typeface="黑体" panose="02010609060101010101" pitchFamily="49" charset="-122"/>
            </a:endParaRPr>
          </a:p>
          <a:p>
            <a:pPr algn="ctr" eaLnBrk="1" hangingPunct="1">
              <a:spcBef>
                <a:spcPct val="0"/>
              </a:spcBef>
              <a:buFontTx/>
              <a:buNone/>
            </a:pPr>
            <a:r>
              <a:rPr lang="zh-CN" altLang="en-US" dirty="0">
                <a:solidFill>
                  <a:srgbClr val="FFFFFF"/>
                </a:solidFill>
                <a:latin typeface="黑体" panose="02010609060101010101" pitchFamily="49" charset="-122"/>
                <a:ea typeface="黑体" panose="02010609060101010101" pitchFamily="49" charset="-122"/>
              </a:rPr>
              <a:t>机制服务</a:t>
            </a:r>
            <a:endParaRPr lang="zh-CN" altLang="en-US" dirty="0">
              <a:solidFill>
                <a:srgbClr val="FFFFFF"/>
              </a:solidFill>
              <a:latin typeface="黑体" panose="02010609060101010101" pitchFamily="49" charset="-122"/>
              <a:ea typeface="黑体" panose="02010609060101010101" pitchFamily="49" charset="-122"/>
            </a:endParaRPr>
          </a:p>
        </p:txBody>
      </p:sp>
      <p:sp>
        <p:nvSpPr>
          <p:cNvPr id="30" name="Oval 17"/>
          <p:cNvSpPr>
            <a:spLocks noChangeArrowheads="1"/>
          </p:cNvSpPr>
          <p:nvPr/>
        </p:nvSpPr>
        <p:spPr bwMode="auto">
          <a:xfrm>
            <a:off x="1951037" y="5659276"/>
            <a:ext cx="509588" cy="508000"/>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lvl1pPr>
              <a:spcBef>
                <a:spcPct val="20000"/>
              </a:spcBef>
              <a:buChar char="•"/>
              <a:defRPr sz="2000">
                <a:solidFill>
                  <a:schemeClr val="accent2"/>
                </a:solidFill>
                <a:latin typeface="Arial" panose="020B0604020202020204" pitchFamily="34" charset="0"/>
                <a:ea typeface="微软雅黑" panose="020B0503020204020204" pitchFamily="34" charset="-122"/>
              </a:defRPr>
            </a:lvl1pPr>
            <a:lvl2pPr marL="742950" indent="-285750">
              <a:spcBef>
                <a:spcPct val="20000"/>
              </a:spcBef>
              <a:buChar char="–"/>
              <a:defRPr sz="2000">
                <a:solidFill>
                  <a:schemeClr val="accent2"/>
                </a:solidFill>
                <a:latin typeface="Arial" panose="020B0604020202020204" pitchFamily="34" charset="0"/>
                <a:ea typeface="仿宋_GB2312" panose="02010609030101010101" pitchFamily="1"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lgn="ctr" eaLnBrk="1" hangingPunct="1">
              <a:spcBef>
                <a:spcPct val="0"/>
              </a:spcBef>
              <a:buFontTx/>
              <a:buNone/>
            </a:pPr>
            <a:r>
              <a:rPr lang="en-US" altLang="zh-CN" b="1">
                <a:solidFill>
                  <a:schemeClr val="tx1"/>
                </a:solidFill>
                <a:ea typeface="宋体" panose="02010600030101010101" pitchFamily="2" charset="-122"/>
              </a:rPr>
              <a:t>7</a:t>
            </a:r>
            <a:endParaRPr lang="zh-CN" altLang="en-US" b="1">
              <a:solidFill>
                <a:schemeClr val="tx1"/>
              </a:solidFill>
              <a:ea typeface="宋体" panose="02010600030101010101" pitchFamily="2" charset="-122"/>
            </a:endParaRPr>
          </a:p>
        </p:txBody>
      </p:sp>
      <p:sp>
        <p:nvSpPr>
          <p:cNvPr id="31" name="TextBox 20"/>
          <p:cNvSpPr txBox="1">
            <a:spLocks noChangeArrowheads="1"/>
          </p:cNvSpPr>
          <p:nvPr/>
        </p:nvSpPr>
        <p:spPr bwMode="auto">
          <a:xfrm>
            <a:off x="2579489" y="5559333"/>
            <a:ext cx="1591395"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2000">
                <a:solidFill>
                  <a:schemeClr val="accent2"/>
                </a:solidFill>
                <a:latin typeface="Arial" panose="020B0604020202020204" pitchFamily="34" charset="0"/>
                <a:ea typeface="微软雅黑" panose="020B0503020204020204" pitchFamily="34" charset="-122"/>
              </a:defRPr>
            </a:lvl1pPr>
            <a:lvl2pPr marL="742950" indent="-285750">
              <a:spcBef>
                <a:spcPct val="20000"/>
              </a:spcBef>
              <a:buChar char="–"/>
              <a:defRPr sz="2000">
                <a:solidFill>
                  <a:schemeClr val="accent2"/>
                </a:solidFill>
                <a:latin typeface="Arial" panose="020B0604020202020204" pitchFamily="34" charset="0"/>
                <a:ea typeface="仿宋_GB2312" panose="02010609030101010101" pitchFamily="1"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lgn="ctr" eaLnBrk="1" hangingPunct="1">
              <a:spcBef>
                <a:spcPct val="0"/>
              </a:spcBef>
              <a:buFontTx/>
              <a:buNone/>
            </a:pPr>
            <a:r>
              <a:rPr lang="zh-CN" altLang="en-US" dirty="0">
                <a:solidFill>
                  <a:srgbClr val="FFFFFF"/>
                </a:solidFill>
                <a:latin typeface="黑体" panose="02010609060101010101" pitchFamily="49" charset="-122"/>
                <a:ea typeface="黑体" panose="02010609060101010101" pitchFamily="49" charset="-122"/>
              </a:rPr>
              <a:t>提供供应链管理服务</a:t>
            </a:r>
            <a:endParaRPr lang="zh-CN" altLang="en-US" dirty="0">
              <a:solidFill>
                <a:srgbClr val="FFFFFF"/>
              </a:solidFill>
              <a:latin typeface="黑体" panose="02010609060101010101" pitchFamily="49" charset="-122"/>
              <a:ea typeface="黑体" panose="02010609060101010101" pitchFamily="49" charset="-122"/>
            </a:endParaRPr>
          </a:p>
        </p:txBody>
      </p:sp>
      <p:sp>
        <p:nvSpPr>
          <p:cNvPr id="32" name="文本框 31"/>
          <p:cNvSpPr txBox="1"/>
          <p:nvPr/>
        </p:nvSpPr>
        <p:spPr>
          <a:xfrm>
            <a:off x="769789" y="1217799"/>
            <a:ext cx="6552728" cy="492443"/>
          </a:xfrm>
          <a:prstGeom prst="rect">
            <a:avLst/>
          </a:prstGeom>
          <a:noFill/>
        </p:spPr>
        <p:txBody>
          <a:bodyPr wrap="square" rtlCol="0" anchor="t">
            <a:spAutoFit/>
          </a:bodyPr>
          <a:lstStyle/>
          <a:p>
            <a:pPr indent="612140" algn="just"/>
            <a:r>
              <a:rPr lang="en-US" altLang="zh-CN" sz="2600" dirty="0">
                <a:solidFill>
                  <a:schemeClr val="accent2"/>
                </a:solidFill>
                <a:latin typeface="+mj-lt"/>
                <a:ea typeface="黑体" panose="02010609060101010101" pitchFamily="49" charset="-122"/>
                <a:cs typeface="Times New Roman" panose="02020603050405020304" charset="0"/>
                <a:sym typeface="+mn-ea"/>
              </a:rPr>
              <a:t>B2B</a:t>
            </a:r>
            <a:r>
              <a:rPr lang="zh-CN" altLang="en-US" sz="2600" dirty="0">
                <a:solidFill>
                  <a:schemeClr val="accent2"/>
                </a:solidFill>
                <a:latin typeface="+mj-lt"/>
                <a:ea typeface="黑体" panose="02010609060101010101" pitchFamily="49" charset="-122"/>
                <a:cs typeface="Times New Roman" panose="02020603050405020304" charset="0"/>
                <a:sym typeface="+mn-ea"/>
              </a:rPr>
              <a:t>电商平台的主要功能有以下几种：</a:t>
            </a:r>
            <a:endParaRPr lang="zh-CN" altLang="en-US" sz="2400" dirty="0">
              <a:solidFill>
                <a:schemeClr val="accent2"/>
              </a:solidFill>
              <a:latin typeface="+mj-lt"/>
              <a:ea typeface="黑体" panose="02010609060101010101" pitchFamily="49" charset="-122"/>
              <a:cs typeface="Times New Roman" panose="02020603050405020304" charset="0"/>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wipe(left)">
                                      <p:cBhvr>
                                        <p:cTn id="7" dur="500"/>
                                        <p:tgtEl>
                                          <p:spTgt spid="32"/>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left)">
                                      <p:cBhvr>
                                        <p:cTn id="11" dur="500"/>
                                        <p:tgtEl>
                                          <p:spTgt spid="4"/>
                                        </p:tgtEl>
                                      </p:cBhvr>
                                    </p:animEffect>
                                  </p:childTnLst>
                                </p:cTn>
                              </p:par>
                            </p:childTnLst>
                          </p:cTn>
                        </p:par>
                        <p:par>
                          <p:cTn id="12" fill="hold">
                            <p:stCondLst>
                              <p:cond delay="1000"/>
                            </p:stCondLst>
                            <p:childTnLst>
                              <p:par>
                                <p:cTn id="13" presetID="22" presetClass="entr" presetSubtype="1" fill="hold" grpId="0" nodeType="after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up)">
                                      <p:cBhvr>
                                        <p:cTn id="15" dur="500"/>
                                        <p:tgtEl>
                                          <p:spTgt spid="3"/>
                                        </p:tgtEl>
                                      </p:cBhvr>
                                    </p:animEffect>
                                  </p:childTnLst>
                                </p:cTn>
                              </p:par>
                            </p:childTnLst>
                          </p:cTn>
                        </p:par>
                        <p:par>
                          <p:cTn id="16" fill="hold">
                            <p:stCondLst>
                              <p:cond delay="1500"/>
                            </p:stCondLst>
                            <p:childTnLst>
                              <p:par>
                                <p:cTn id="17" presetID="22" presetClass="entr" presetSubtype="2" fill="hold" grpId="0"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wipe(right)">
                                      <p:cBhvr>
                                        <p:cTn id="19" dur="500"/>
                                        <p:tgtEl>
                                          <p:spTgt spid="8"/>
                                        </p:tgtEl>
                                      </p:cBhvr>
                                    </p:animEffect>
                                  </p:childTnLst>
                                </p:cTn>
                              </p:par>
                            </p:childTnLst>
                          </p:cTn>
                        </p:par>
                        <p:par>
                          <p:cTn id="20" fill="hold">
                            <p:stCondLst>
                              <p:cond delay="2000"/>
                            </p:stCondLst>
                            <p:childTnLst>
                              <p:par>
                                <p:cTn id="21" presetID="2" presetClass="entr" presetSubtype="6" fill="hold" grpId="0" nodeType="afterEffect">
                                  <p:stCondLst>
                                    <p:cond delay="0"/>
                                  </p:stCondLst>
                                  <p:childTnLst>
                                    <p:set>
                                      <p:cBhvr>
                                        <p:cTn id="22" dur="1" fill="hold">
                                          <p:stCondLst>
                                            <p:cond delay="0"/>
                                          </p:stCondLst>
                                        </p:cTn>
                                        <p:tgtEl>
                                          <p:spTgt spid="12"/>
                                        </p:tgtEl>
                                        <p:attrNameLst>
                                          <p:attrName>style.visibility</p:attrName>
                                        </p:attrNameLst>
                                      </p:cBhvr>
                                      <p:to>
                                        <p:strVal val="visible"/>
                                      </p:to>
                                    </p:set>
                                    <p:anim calcmode="lin" valueType="num">
                                      <p:cBhvr additive="base">
                                        <p:cTn id="23" dur="500" fill="hold"/>
                                        <p:tgtEl>
                                          <p:spTgt spid="12"/>
                                        </p:tgtEl>
                                        <p:attrNameLst>
                                          <p:attrName>ppt_x</p:attrName>
                                        </p:attrNameLst>
                                      </p:cBhvr>
                                      <p:tavLst>
                                        <p:tav tm="0">
                                          <p:val>
                                            <p:strVal val="1+#ppt_w/2"/>
                                          </p:val>
                                        </p:tav>
                                        <p:tav tm="100000">
                                          <p:val>
                                            <p:strVal val="#ppt_x"/>
                                          </p:val>
                                        </p:tav>
                                      </p:tavLst>
                                    </p:anim>
                                    <p:anim calcmode="lin" valueType="num">
                                      <p:cBhvr additive="base">
                                        <p:cTn id="24" dur="500" fill="hold"/>
                                        <p:tgtEl>
                                          <p:spTgt spid="12"/>
                                        </p:tgtEl>
                                        <p:attrNameLst>
                                          <p:attrName>ppt_y</p:attrName>
                                        </p:attrNameLst>
                                      </p:cBhvr>
                                      <p:tavLst>
                                        <p:tav tm="0">
                                          <p:val>
                                            <p:strVal val="1+#ppt_h/2"/>
                                          </p:val>
                                        </p:tav>
                                        <p:tav tm="100000">
                                          <p:val>
                                            <p:strVal val="#ppt_y"/>
                                          </p:val>
                                        </p:tav>
                                      </p:tavLst>
                                    </p:anim>
                                  </p:childTnLst>
                                </p:cTn>
                              </p:par>
                              <p:par>
                                <p:cTn id="25" presetID="2" presetClass="entr" presetSubtype="6" fill="hold" grpId="0" nodeType="withEffect">
                                  <p:stCondLst>
                                    <p:cond delay="0"/>
                                  </p:stCondLst>
                                  <p:childTnLst>
                                    <p:set>
                                      <p:cBhvr>
                                        <p:cTn id="26" dur="1" fill="hold">
                                          <p:stCondLst>
                                            <p:cond delay="0"/>
                                          </p:stCondLst>
                                        </p:cTn>
                                        <p:tgtEl>
                                          <p:spTgt spid="20"/>
                                        </p:tgtEl>
                                        <p:attrNameLst>
                                          <p:attrName>style.visibility</p:attrName>
                                        </p:attrNameLst>
                                      </p:cBhvr>
                                      <p:to>
                                        <p:strVal val="visible"/>
                                      </p:to>
                                    </p:set>
                                    <p:anim calcmode="lin" valueType="num">
                                      <p:cBhvr additive="base">
                                        <p:cTn id="27" dur="500" fill="hold"/>
                                        <p:tgtEl>
                                          <p:spTgt spid="20"/>
                                        </p:tgtEl>
                                        <p:attrNameLst>
                                          <p:attrName>ppt_x</p:attrName>
                                        </p:attrNameLst>
                                      </p:cBhvr>
                                      <p:tavLst>
                                        <p:tav tm="0">
                                          <p:val>
                                            <p:strVal val="1+#ppt_w/2"/>
                                          </p:val>
                                        </p:tav>
                                        <p:tav tm="100000">
                                          <p:val>
                                            <p:strVal val="#ppt_x"/>
                                          </p:val>
                                        </p:tav>
                                      </p:tavLst>
                                    </p:anim>
                                    <p:anim calcmode="lin" valueType="num">
                                      <p:cBhvr additive="base">
                                        <p:cTn id="28" dur="500" fill="hold"/>
                                        <p:tgtEl>
                                          <p:spTgt spid="20"/>
                                        </p:tgtEl>
                                        <p:attrNameLst>
                                          <p:attrName>ppt_y</p:attrName>
                                        </p:attrNameLst>
                                      </p:cBhvr>
                                      <p:tavLst>
                                        <p:tav tm="0">
                                          <p:val>
                                            <p:strVal val="1+#ppt_h/2"/>
                                          </p:val>
                                        </p:tav>
                                        <p:tav tm="100000">
                                          <p:val>
                                            <p:strVal val="#ppt_y"/>
                                          </p:val>
                                        </p:tav>
                                      </p:tavLst>
                                    </p:anim>
                                  </p:childTnLst>
                                </p:cTn>
                              </p:par>
                              <p:par>
                                <p:cTn id="29" presetID="2" presetClass="entr" presetSubtype="6" fill="hold" grpId="0" nodeType="withEffect">
                                  <p:stCondLst>
                                    <p:cond delay="0"/>
                                  </p:stCondLst>
                                  <p:childTnLst>
                                    <p:set>
                                      <p:cBhvr>
                                        <p:cTn id="30" dur="1" fill="hold">
                                          <p:stCondLst>
                                            <p:cond delay="0"/>
                                          </p:stCondLst>
                                        </p:cTn>
                                        <p:tgtEl>
                                          <p:spTgt spid="22"/>
                                        </p:tgtEl>
                                        <p:attrNameLst>
                                          <p:attrName>style.visibility</p:attrName>
                                        </p:attrNameLst>
                                      </p:cBhvr>
                                      <p:to>
                                        <p:strVal val="visible"/>
                                      </p:to>
                                    </p:set>
                                    <p:anim calcmode="lin" valueType="num">
                                      <p:cBhvr additive="base">
                                        <p:cTn id="31" dur="500" fill="hold"/>
                                        <p:tgtEl>
                                          <p:spTgt spid="22"/>
                                        </p:tgtEl>
                                        <p:attrNameLst>
                                          <p:attrName>ppt_x</p:attrName>
                                        </p:attrNameLst>
                                      </p:cBhvr>
                                      <p:tavLst>
                                        <p:tav tm="0">
                                          <p:val>
                                            <p:strVal val="1+#ppt_w/2"/>
                                          </p:val>
                                        </p:tav>
                                        <p:tav tm="100000">
                                          <p:val>
                                            <p:strVal val="#ppt_x"/>
                                          </p:val>
                                        </p:tav>
                                      </p:tavLst>
                                    </p:anim>
                                    <p:anim calcmode="lin" valueType="num">
                                      <p:cBhvr additive="base">
                                        <p:cTn id="32" dur="500" fill="hold"/>
                                        <p:tgtEl>
                                          <p:spTgt spid="22"/>
                                        </p:tgtEl>
                                        <p:attrNameLst>
                                          <p:attrName>ppt_y</p:attrName>
                                        </p:attrNameLst>
                                      </p:cBhvr>
                                      <p:tavLst>
                                        <p:tav tm="0">
                                          <p:val>
                                            <p:strVal val="1+#ppt_h/2"/>
                                          </p:val>
                                        </p:tav>
                                        <p:tav tm="100000">
                                          <p:val>
                                            <p:strVal val="#ppt_y"/>
                                          </p:val>
                                        </p:tav>
                                      </p:tavLst>
                                    </p:anim>
                                  </p:childTnLst>
                                </p:cTn>
                              </p:par>
                            </p:childTnLst>
                          </p:cTn>
                        </p:par>
                        <p:par>
                          <p:cTn id="33" fill="hold">
                            <p:stCondLst>
                              <p:cond delay="2500"/>
                            </p:stCondLst>
                            <p:childTnLst>
                              <p:par>
                                <p:cTn id="34" presetID="22" presetClass="entr" presetSubtype="8" fill="hold" grpId="0" nodeType="afterEffect">
                                  <p:stCondLst>
                                    <p:cond delay="0"/>
                                  </p:stCondLst>
                                  <p:childTnLst>
                                    <p:set>
                                      <p:cBhvr>
                                        <p:cTn id="35" dur="1" fill="hold">
                                          <p:stCondLst>
                                            <p:cond delay="0"/>
                                          </p:stCondLst>
                                        </p:cTn>
                                        <p:tgtEl>
                                          <p:spTgt spid="16"/>
                                        </p:tgtEl>
                                        <p:attrNameLst>
                                          <p:attrName>style.visibility</p:attrName>
                                        </p:attrNameLst>
                                      </p:cBhvr>
                                      <p:to>
                                        <p:strVal val="visible"/>
                                      </p:to>
                                    </p:set>
                                    <p:animEffect transition="in" filter="wipe(left)">
                                      <p:cBhvr>
                                        <p:cTn id="36" dur="500"/>
                                        <p:tgtEl>
                                          <p:spTgt spid="16"/>
                                        </p:tgtEl>
                                      </p:cBhvr>
                                    </p:animEffect>
                                  </p:childTnLst>
                                </p:cTn>
                              </p:par>
                              <p:par>
                                <p:cTn id="37" presetID="22" presetClass="entr" presetSubtype="8" fill="hold" grpId="0" nodeType="withEffect">
                                  <p:stCondLst>
                                    <p:cond delay="0"/>
                                  </p:stCondLst>
                                  <p:childTnLst>
                                    <p:set>
                                      <p:cBhvr>
                                        <p:cTn id="38" dur="1" fill="hold">
                                          <p:stCondLst>
                                            <p:cond delay="0"/>
                                          </p:stCondLst>
                                        </p:cTn>
                                        <p:tgtEl>
                                          <p:spTgt spid="21"/>
                                        </p:tgtEl>
                                        <p:attrNameLst>
                                          <p:attrName>style.visibility</p:attrName>
                                        </p:attrNameLst>
                                      </p:cBhvr>
                                      <p:to>
                                        <p:strVal val="visible"/>
                                      </p:to>
                                    </p:set>
                                    <p:animEffect transition="in" filter="wipe(left)">
                                      <p:cBhvr>
                                        <p:cTn id="39" dur="500"/>
                                        <p:tgtEl>
                                          <p:spTgt spid="21"/>
                                        </p:tgtEl>
                                      </p:cBhvr>
                                    </p:animEffect>
                                  </p:childTnLst>
                                </p:cTn>
                              </p:par>
                              <p:par>
                                <p:cTn id="40" presetID="22" presetClass="entr" presetSubtype="8" fill="hold" grpId="0" nodeType="withEffect">
                                  <p:stCondLst>
                                    <p:cond delay="0"/>
                                  </p:stCondLst>
                                  <p:childTnLst>
                                    <p:set>
                                      <p:cBhvr>
                                        <p:cTn id="41" dur="1" fill="hold">
                                          <p:stCondLst>
                                            <p:cond delay="0"/>
                                          </p:stCondLst>
                                        </p:cTn>
                                        <p:tgtEl>
                                          <p:spTgt spid="23"/>
                                        </p:tgtEl>
                                        <p:attrNameLst>
                                          <p:attrName>style.visibility</p:attrName>
                                        </p:attrNameLst>
                                      </p:cBhvr>
                                      <p:to>
                                        <p:strVal val="visible"/>
                                      </p:to>
                                    </p:set>
                                    <p:animEffect transition="in" filter="wipe(left)">
                                      <p:cBhvr>
                                        <p:cTn id="42" dur="500"/>
                                        <p:tgtEl>
                                          <p:spTgt spid="23"/>
                                        </p:tgtEl>
                                      </p:cBhvr>
                                    </p:animEffect>
                                  </p:childTnLst>
                                </p:cTn>
                              </p:par>
                            </p:childTnLst>
                          </p:cTn>
                        </p:par>
                        <p:par>
                          <p:cTn id="43" fill="hold">
                            <p:stCondLst>
                              <p:cond delay="3000"/>
                            </p:stCondLst>
                            <p:childTnLst>
                              <p:par>
                                <p:cTn id="44" presetID="2" presetClass="entr" presetSubtype="8" fill="hold" grpId="0" nodeType="afterEffect">
                                  <p:stCondLst>
                                    <p:cond delay="0"/>
                                  </p:stCondLst>
                                  <p:childTnLst>
                                    <p:set>
                                      <p:cBhvr>
                                        <p:cTn id="45" dur="1" fill="hold">
                                          <p:stCondLst>
                                            <p:cond delay="0"/>
                                          </p:stCondLst>
                                        </p:cTn>
                                        <p:tgtEl>
                                          <p:spTgt spid="24"/>
                                        </p:tgtEl>
                                        <p:attrNameLst>
                                          <p:attrName>style.visibility</p:attrName>
                                        </p:attrNameLst>
                                      </p:cBhvr>
                                      <p:to>
                                        <p:strVal val="visible"/>
                                      </p:to>
                                    </p:set>
                                    <p:anim calcmode="lin" valueType="num">
                                      <p:cBhvr additive="base">
                                        <p:cTn id="46" dur="500" fill="hold"/>
                                        <p:tgtEl>
                                          <p:spTgt spid="24"/>
                                        </p:tgtEl>
                                        <p:attrNameLst>
                                          <p:attrName>ppt_x</p:attrName>
                                        </p:attrNameLst>
                                      </p:cBhvr>
                                      <p:tavLst>
                                        <p:tav tm="0">
                                          <p:val>
                                            <p:strVal val="0-#ppt_w/2"/>
                                          </p:val>
                                        </p:tav>
                                        <p:tav tm="100000">
                                          <p:val>
                                            <p:strVal val="#ppt_x"/>
                                          </p:val>
                                        </p:tav>
                                      </p:tavLst>
                                    </p:anim>
                                    <p:anim calcmode="lin" valueType="num">
                                      <p:cBhvr additive="base">
                                        <p:cTn id="47" dur="500" fill="hold"/>
                                        <p:tgtEl>
                                          <p:spTgt spid="24"/>
                                        </p:tgtEl>
                                        <p:attrNameLst>
                                          <p:attrName>ppt_y</p:attrName>
                                        </p:attrNameLst>
                                      </p:cBhvr>
                                      <p:tavLst>
                                        <p:tav tm="0">
                                          <p:val>
                                            <p:strVal val="#ppt_y"/>
                                          </p:val>
                                        </p:tav>
                                        <p:tav tm="100000">
                                          <p:val>
                                            <p:strVal val="#ppt_y"/>
                                          </p:val>
                                        </p:tav>
                                      </p:tavLst>
                                    </p:anim>
                                  </p:childTnLst>
                                </p:cTn>
                              </p:par>
                            </p:childTnLst>
                          </p:cTn>
                        </p:par>
                        <p:par>
                          <p:cTn id="48" fill="hold">
                            <p:stCondLst>
                              <p:cond delay="3500"/>
                            </p:stCondLst>
                            <p:childTnLst>
                              <p:par>
                                <p:cTn id="49" presetID="22" presetClass="entr" presetSubtype="8" fill="hold" grpId="0" nodeType="afterEffect">
                                  <p:stCondLst>
                                    <p:cond delay="0"/>
                                  </p:stCondLst>
                                  <p:childTnLst>
                                    <p:set>
                                      <p:cBhvr>
                                        <p:cTn id="50" dur="1" fill="hold">
                                          <p:stCondLst>
                                            <p:cond delay="0"/>
                                          </p:stCondLst>
                                        </p:cTn>
                                        <p:tgtEl>
                                          <p:spTgt spid="25"/>
                                        </p:tgtEl>
                                        <p:attrNameLst>
                                          <p:attrName>style.visibility</p:attrName>
                                        </p:attrNameLst>
                                      </p:cBhvr>
                                      <p:to>
                                        <p:strVal val="visible"/>
                                      </p:to>
                                    </p:set>
                                    <p:animEffect transition="in" filter="wipe(left)">
                                      <p:cBhvr>
                                        <p:cTn id="51" dur="500"/>
                                        <p:tgtEl>
                                          <p:spTgt spid="25"/>
                                        </p:tgtEl>
                                      </p:cBhvr>
                                    </p:animEffect>
                                  </p:childTnLst>
                                </p:cTn>
                              </p:par>
                            </p:childTnLst>
                          </p:cTn>
                        </p:par>
                        <p:par>
                          <p:cTn id="52" fill="hold">
                            <p:stCondLst>
                              <p:cond delay="4000"/>
                            </p:stCondLst>
                            <p:childTnLst>
                              <p:par>
                                <p:cTn id="53" presetID="2" presetClass="entr" presetSubtype="3" fill="hold" grpId="0" nodeType="afterEffect">
                                  <p:stCondLst>
                                    <p:cond delay="0"/>
                                  </p:stCondLst>
                                  <p:childTnLst>
                                    <p:set>
                                      <p:cBhvr>
                                        <p:cTn id="54" dur="1" fill="hold">
                                          <p:stCondLst>
                                            <p:cond delay="0"/>
                                          </p:stCondLst>
                                        </p:cTn>
                                        <p:tgtEl>
                                          <p:spTgt spid="26"/>
                                        </p:tgtEl>
                                        <p:attrNameLst>
                                          <p:attrName>style.visibility</p:attrName>
                                        </p:attrNameLst>
                                      </p:cBhvr>
                                      <p:to>
                                        <p:strVal val="visible"/>
                                      </p:to>
                                    </p:set>
                                    <p:anim calcmode="lin" valueType="num">
                                      <p:cBhvr additive="base">
                                        <p:cTn id="55" dur="500" fill="hold"/>
                                        <p:tgtEl>
                                          <p:spTgt spid="26"/>
                                        </p:tgtEl>
                                        <p:attrNameLst>
                                          <p:attrName>ppt_x</p:attrName>
                                        </p:attrNameLst>
                                      </p:cBhvr>
                                      <p:tavLst>
                                        <p:tav tm="0">
                                          <p:val>
                                            <p:strVal val="1+#ppt_w/2"/>
                                          </p:val>
                                        </p:tav>
                                        <p:tav tm="100000">
                                          <p:val>
                                            <p:strVal val="#ppt_x"/>
                                          </p:val>
                                        </p:tav>
                                      </p:tavLst>
                                    </p:anim>
                                    <p:anim calcmode="lin" valueType="num">
                                      <p:cBhvr additive="base">
                                        <p:cTn id="56" dur="500" fill="hold"/>
                                        <p:tgtEl>
                                          <p:spTgt spid="26"/>
                                        </p:tgtEl>
                                        <p:attrNameLst>
                                          <p:attrName>ppt_y</p:attrName>
                                        </p:attrNameLst>
                                      </p:cBhvr>
                                      <p:tavLst>
                                        <p:tav tm="0">
                                          <p:val>
                                            <p:strVal val="0-#ppt_h/2"/>
                                          </p:val>
                                        </p:tav>
                                        <p:tav tm="100000">
                                          <p:val>
                                            <p:strVal val="#ppt_y"/>
                                          </p:val>
                                        </p:tav>
                                      </p:tavLst>
                                    </p:anim>
                                  </p:childTnLst>
                                </p:cTn>
                              </p:par>
                              <p:par>
                                <p:cTn id="57" presetID="2" presetClass="entr" presetSubtype="3" fill="hold" grpId="0" nodeType="withEffect">
                                  <p:stCondLst>
                                    <p:cond delay="0"/>
                                  </p:stCondLst>
                                  <p:childTnLst>
                                    <p:set>
                                      <p:cBhvr>
                                        <p:cTn id="58" dur="1" fill="hold">
                                          <p:stCondLst>
                                            <p:cond delay="0"/>
                                          </p:stCondLst>
                                        </p:cTn>
                                        <p:tgtEl>
                                          <p:spTgt spid="28"/>
                                        </p:tgtEl>
                                        <p:attrNameLst>
                                          <p:attrName>style.visibility</p:attrName>
                                        </p:attrNameLst>
                                      </p:cBhvr>
                                      <p:to>
                                        <p:strVal val="visible"/>
                                      </p:to>
                                    </p:set>
                                    <p:anim calcmode="lin" valueType="num">
                                      <p:cBhvr additive="base">
                                        <p:cTn id="59" dur="500" fill="hold"/>
                                        <p:tgtEl>
                                          <p:spTgt spid="28"/>
                                        </p:tgtEl>
                                        <p:attrNameLst>
                                          <p:attrName>ppt_x</p:attrName>
                                        </p:attrNameLst>
                                      </p:cBhvr>
                                      <p:tavLst>
                                        <p:tav tm="0">
                                          <p:val>
                                            <p:strVal val="1+#ppt_w/2"/>
                                          </p:val>
                                        </p:tav>
                                        <p:tav tm="100000">
                                          <p:val>
                                            <p:strVal val="#ppt_x"/>
                                          </p:val>
                                        </p:tav>
                                      </p:tavLst>
                                    </p:anim>
                                    <p:anim calcmode="lin" valueType="num">
                                      <p:cBhvr additive="base">
                                        <p:cTn id="60" dur="500" fill="hold"/>
                                        <p:tgtEl>
                                          <p:spTgt spid="28"/>
                                        </p:tgtEl>
                                        <p:attrNameLst>
                                          <p:attrName>ppt_y</p:attrName>
                                        </p:attrNameLst>
                                      </p:cBhvr>
                                      <p:tavLst>
                                        <p:tav tm="0">
                                          <p:val>
                                            <p:strVal val="0-#ppt_h/2"/>
                                          </p:val>
                                        </p:tav>
                                        <p:tav tm="100000">
                                          <p:val>
                                            <p:strVal val="#ppt_y"/>
                                          </p:val>
                                        </p:tav>
                                      </p:tavLst>
                                    </p:anim>
                                  </p:childTnLst>
                                </p:cTn>
                              </p:par>
                              <p:par>
                                <p:cTn id="61" presetID="2" presetClass="entr" presetSubtype="3" fill="hold" grpId="0" nodeType="withEffect">
                                  <p:stCondLst>
                                    <p:cond delay="0"/>
                                  </p:stCondLst>
                                  <p:childTnLst>
                                    <p:set>
                                      <p:cBhvr>
                                        <p:cTn id="62" dur="1" fill="hold">
                                          <p:stCondLst>
                                            <p:cond delay="0"/>
                                          </p:stCondLst>
                                        </p:cTn>
                                        <p:tgtEl>
                                          <p:spTgt spid="30"/>
                                        </p:tgtEl>
                                        <p:attrNameLst>
                                          <p:attrName>style.visibility</p:attrName>
                                        </p:attrNameLst>
                                      </p:cBhvr>
                                      <p:to>
                                        <p:strVal val="visible"/>
                                      </p:to>
                                    </p:set>
                                    <p:anim calcmode="lin" valueType="num">
                                      <p:cBhvr additive="base">
                                        <p:cTn id="63" dur="500" fill="hold"/>
                                        <p:tgtEl>
                                          <p:spTgt spid="30"/>
                                        </p:tgtEl>
                                        <p:attrNameLst>
                                          <p:attrName>ppt_x</p:attrName>
                                        </p:attrNameLst>
                                      </p:cBhvr>
                                      <p:tavLst>
                                        <p:tav tm="0">
                                          <p:val>
                                            <p:strVal val="1+#ppt_w/2"/>
                                          </p:val>
                                        </p:tav>
                                        <p:tav tm="100000">
                                          <p:val>
                                            <p:strVal val="#ppt_x"/>
                                          </p:val>
                                        </p:tav>
                                      </p:tavLst>
                                    </p:anim>
                                    <p:anim calcmode="lin" valueType="num">
                                      <p:cBhvr additive="base">
                                        <p:cTn id="64" dur="500" fill="hold"/>
                                        <p:tgtEl>
                                          <p:spTgt spid="30"/>
                                        </p:tgtEl>
                                        <p:attrNameLst>
                                          <p:attrName>ppt_y</p:attrName>
                                        </p:attrNameLst>
                                      </p:cBhvr>
                                      <p:tavLst>
                                        <p:tav tm="0">
                                          <p:val>
                                            <p:strVal val="0-#ppt_h/2"/>
                                          </p:val>
                                        </p:tav>
                                        <p:tav tm="100000">
                                          <p:val>
                                            <p:strVal val="#ppt_y"/>
                                          </p:val>
                                        </p:tav>
                                      </p:tavLst>
                                    </p:anim>
                                  </p:childTnLst>
                                </p:cTn>
                              </p:par>
                            </p:childTnLst>
                          </p:cTn>
                        </p:par>
                        <p:par>
                          <p:cTn id="65" fill="hold">
                            <p:stCondLst>
                              <p:cond delay="4500"/>
                            </p:stCondLst>
                            <p:childTnLst>
                              <p:par>
                                <p:cTn id="66" presetID="22" presetClass="entr" presetSubtype="8" fill="hold" grpId="0" nodeType="afterEffect">
                                  <p:stCondLst>
                                    <p:cond delay="0"/>
                                  </p:stCondLst>
                                  <p:childTnLst>
                                    <p:set>
                                      <p:cBhvr>
                                        <p:cTn id="67" dur="1" fill="hold">
                                          <p:stCondLst>
                                            <p:cond delay="0"/>
                                          </p:stCondLst>
                                        </p:cTn>
                                        <p:tgtEl>
                                          <p:spTgt spid="31"/>
                                        </p:tgtEl>
                                        <p:attrNameLst>
                                          <p:attrName>style.visibility</p:attrName>
                                        </p:attrNameLst>
                                      </p:cBhvr>
                                      <p:to>
                                        <p:strVal val="visible"/>
                                      </p:to>
                                    </p:set>
                                    <p:animEffect transition="in" filter="wipe(left)">
                                      <p:cBhvr>
                                        <p:cTn id="68" dur="500"/>
                                        <p:tgtEl>
                                          <p:spTgt spid="31"/>
                                        </p:tgtEl>
                                      </p:cBhvr>
                                    </p:animEffect>
                                  </p:childTnLst>
                                </p:cTn>
                              </p:par>
                              <p:par>
                                <p:cTn id="69" presetID="22" presetClass="entr" presetSubtype="8" fill="hold" grpId="0" nodeType="withEffect">
                                  <p:stCondLst>
                                    <p:cond delay="0"/>
                                  </p:stCondLst>
                                  <p:childTnLst>
                                    <p:set>
                                      <p:cBhvr>
                                        <p:cTn id="70" dur="1" fill="hold">
                                          <p:stCondLst>
                                            <p:cond delay="0"/>
                                          </p:stCondLst>
                                        </p:cTn>
                                        <p:tgtEl>
                                          <p:spTgt spid="29"/>
                                        </p:tgtEl>
                                        <p:attrNameLst>
                                          <p:attrName>style.visibility</p:attrName>
                                        </p:attrNameLst>
                                      </p:cBhvr>
                                      <p:to>
                                        <p:strVal val="visible"/>
                                      </p:to>
                                    </p:set>
                                    <p:animEffect transition="in" filter="wipe(left)">
                                      <p:cBhvr>
                                        <p:cTn id="71" dur="500"/>
                                        <p:tgtEl>
                                          <p:spTgt spid="29"/>
                                        </p:tgtEl>
                                      </p:cBhvr>
                                    </p:animEffect>
                                  </p:childTnLst>
                                </p:cTn>
                              </p:par>
                              <p:par>
                                <p:cTn id="72" presetID="22" presetClass="entr" presetSubtype="8" fill="hold" grpId="0" nodeType="withEffect">
                                  <p:stCondLst>
                                    <p:cond delay="0"/>
                                  </p:stCondLst>
                                  <p:childTnLst>
                                    <p:set>
                                      <p:cBhvr>
                                        <p:cTn id="73" dur="1" fill="hold">
                                          <p:stCondLst>
                                            <p:cond delay="0"/>
                                          </p:stCondLst>
                                        </p:cTn>
                                        <p:tgtEl>
                                          <p:spTgt spid="27"/>
                                        </p:tgtEl>
                                        <p:attrNameLst>
                                          <p:attrName>style.visibility</p:attrName>
                                        </p:attrNameLst>
                                      </p:cBhvr>
                                      <p:to>
                                        <p:strVal val="visible"/>
                                      </p:to>
                                    </p:set>
                                    <p:animEffect transition="in" filter="wipe(left)">
                                      <p:cBhvr>
                                        <p:cTn id="74"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8" grpId="0" animBg="1"/>
      <p:bldP spid="12" grpId="0" animBg="1" autoUpdateAnimBg="0"/>
      <p:bldP spid="16" grpId="0" autoUpdateAnimBg="0"/>
      <p:bldP spid="20" grpId="0" animBg="1" autoUpdateAnimBg="0"/>
      <p:bldP spid="21" grpId="0" autoUpdateAnimBg="0"/>
      <p:bldP spid="22" grpId="0" animBg="1" autoUpdateAnimBg="0"/>
      <p:bldP spid="23" grpId="0" autoUpdateAnimBg="0"/>
      <p:bldP spid="24" grpId="0" animBg="1" autoUpdateAnimBg="0"/>
      <p:bldP spid="25" grpId="0" autoUpdateAnimBg="0"/>
      <p:bldP spid="26" grpId="0" animBg="1" autoUpdateAnimBg="0"/>
      <p:bldP spid="27" grpId="0" autoUpdateAnimBg="0"/>
      <p:bldP spid="28" grpId="0" animBg="1" autoUpdateAnimBg="0"/>
      <p:bldP spid="29" grpId="0" autoUpdateAnimBg="0"/>
      <p:bldP spid="30" grpId="0" animBg="1" autoUpdateAnimBg="0"/>
      <p:bldP spid="31" grpId="0" autoUpdateAnimBg="0"/>
      <p:bldP spid="32"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4581713" y="5931859"/>
            <a:ext cx="2848858" cy="430887"/>
          </a:xfrm>
          <a:prstGeom prst="rect">
            <a:avLst/>
          </a:prstGeom>
          <a:noFill/>
          <a:ln w="9525">
            <a:noFill/>
          </a:ln>
        </p:spPr>
        <p:txBody>
          <a:bodyPr wrap="none" anchor="ctr">
            <a:spAutoFit/>
          </a:bodyPr>
          <a:lstStyle/>
          <a:p>
            <a:pPr algn="ctr"/>
            <a:r>
              <a:rPr lang="en-US" altLang="zh-CN" sz="2200" dirty="0">
                <a:solidFill>
                  <a:schemeClr val="accent2"/>
                </a:solidFill>
                <a:latin typeface="+mj-lt"/>
                <a:ea typeface="黑体" panose="02010609060101010101" pitchFamily="49" charset="-122"/>
                <a:cs typeface="Times New Roman" panose="02020603050405020304" charset="0"/>
              </a:rPr>
              <a:t>  </a:t>
            </a:r>
            <a:r>
              <a:rPr lang="zh-CN" altLang="en-US" sz="2200" dirty="0">
                <a:solidFill>
                  <a:schemeClr val="accent2"/>
                </a:solidFill>
                <a:latin typeface="+mj-lt"/>
                <a:ea typeface="黑体" panose="02010609060101010101" pitchFamily="49" charset="-122"/>
                <a:cs typeface="Times New Roman" panose="02020603050405020304" charset="0"/>
              </a:rPr>
              <a:t>B2B电商平台的机制</a:t>
            </a:r>
            <a:endParaRPr lang="zh-CN" altLang="en-US" sz="2200" dirty="0">
              <a:solidFill>
                <a:schemeClr val="accent2"/>
              </a:solidFill>
              <a:latin typeface="+mj-lt"/>
              <a:ea typeface="黑体" panose="02010609060101010101" pitchFamily="49" charset="-122"/>
              <a:cs typeface="Times New Roman" panose="02020603050405020304" charset="0"/>
            </a:endParaRPr>
          </a:p>
        </p:txBody>
      </p:sp>
      <p:grpSp>
        <p:nvGrpSpPr>
          <p:cNvPr id="4" name="组合 3"/>
          <p:cNvGrpSpPr/>
          <p:nvPr/>
        </p:nvGrpSpPr>
        <p:grpSpPr>
          <a:xfrm>
            <a:off x="1165833" y="836712"/>
            <a:ext cx="9865096" cy="4878542"/>
            <a:chOff x="769789" y="710698"/>
            <a:chExt cx="9865096" cy="4878542"/>
          </a:xfrm>
        </p:grpSpPr>
        <p:sp>
          <p:nvSpPr>
            <p:cNvPr id="6" name="椭圆 5"/>
            <p:cNvSpPr/>
            <p:nvPr/>
          </p:nvSpPr>
          <p:spPr bwMode="auto">
            <a:xfrm>
              <a:off x="769789" y="1124744"/>
              <a:ext cx="2304256" cy="4140460"/>
            </a:xfrm>
            <a:prstGeom prst="ellipse">
              <a:avLst/>
            </a:prstGeom>
            <a:noFill/>
            <a:ln w="28575" cap="flat" cmpd="sng" algn="ctr">
              <a:solidFill>
                <a:schemeClr val="accent2"/>
              </a:solidFill>
              <a:prstDash val="solid"/>
              <a:round/>
              <a:headEnd type="none" w="med" len="med"/>
              <a:tailEnd type="none" w="med" len="med"/>
            </a:ln>
            <a:effectLst/>
          </p:spPr>
          <p:txBody>
            <a:bodyPr vert="horz" wrap="square" lIns="91440" tIns="45720" rIns="91440" bIns="45720" numCol="1" rtlCol="0" anchor="t" anchorCtr="0" compatLnSpc="1"/>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en-US" sz="1800" b="0" i="0" u="none" strike="noStrike" cap="none" normalizeH="0" baseline="0">
                <a:ln>
                  <a:noFill/>
                </a:ln>
                <a:solidFill>
                  <a:schemeClr val="tx1"/>
                </a:solidFill>
                <a:effectLst/>
                <a:latin typeface="Arial" panose="020B0604020202020204" pitchFamily="34" charset="0"/>
                <a:ea typeface="宋体" panose="02010600030101010101" pitchFamily="2" charset="-122"/>
              </a:endParaRPr>
            </a:p>
          </p:txBody>
        </p:sp>
        <p:sp>
          <p:nvSpPr>
            <p:cNvPr id="7" name="椭圆 6"/>
            <p:cNvSpPr/>
            <p:nvPr/>
          </p:nvSpPr>
          <p:spPr bwMode="auto">
            <a:xfrm>
              <a:off x="4457970" y="710698"/>
              <a:ext cx="2304256" cy="4878542"/>
            </a:xfrm>
            <a:prstGeom prst="ellipse">
              <a:avLst/>
            </a:prstGeom>
            <a:noFill/>
            <a:ln w="28575" cap="flat" cmpd="sng" algn="ctr">
              <a:solidFill>
                <a:schemeClr val="accent2"/>
              </a:solidFill>
              <a:prstDash val="solid"/>
              <a:round/>
              <a:headEnd type="none" w="med" len="med"/>
              <a:tailEnd type="none" w="med" len="med"/>
            </a:ln>
            <a:effectLst/>
          </p:spPr>
          <p:txBody>
            <a:bodyPr vert="horz" wrap="square" lIns="91440" tIns="45720" rIns="91440" bIns="45720" numCol="1" rtlCol="0" anchor="t" anchorCtr="0" compatLnSpc="1"/>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en-US" sz="1800" b="0" i="0" u="none" strike="noStrike" cap="none" normalizeH="0" baseline="0">
                <a:ln>
                  <a:noFill/>
                </a:ln>
                <a:solidFill>
                  <a:schemeClr val="tx1"/>
                </a:solidFill>
                <a:effectLst/>
                <a:latin typeface="Arial" panose="020B0604020202020204" pitchFamily="34" charset="0"/>
                <a:ea typeface="宋体" panose="02010600030101010101" pitchFamily="2" charset="-122"/>
              </a:endParaRPr>
            </a:p>
          </p:txBody>
        </p:sp>
        <p:sp>
          <p:nvSpPr>
            <p:cNvPr id="8" name="椭圆 7"/>
            <p:cNvSpPr/>
            <p:nvPr/>
          </p:nvSpPr>
          <p:spPr bwMode="auto">
            <a:xfrm>
              <a:off x="8330629" y="1179028"/>
              <a:ext cx="2304256" cy="4140460"/>
            </a:xfrm>
            <a:prstGeom prst="ellipse">
              <a:avLst/>
            </a:prstGeom>
            <a:noFill/>
            <a:ln w="28575" cap="flat" cmpd="sng" algn="ctr">
              <a:solidFill>
                <a:schemeClr val="accent2"/>
              </a:solidFill>
              <a:prstDash val="solid"/>
              <a:round/>
              <a:headEnd type="none" w="med" len="med"/>
              <a:tailEnd type="none" w="med" len="med"/>
            </a:ln>
            <a:effectLst/>
          </p:spPr>
          <p:txBody>
            <a:bodyPr vert="horz" wrap="square" lIns="91440" tIns="45720" rIns="91440" bIns="45720" numCol="1" rtlCol="0" anchor="t" anchorCtr="0" compatLnSpc="1"/>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en-US" sz="1800" b="0" i="0" u="none" strike="noStrike" cap="none" normalizeH="0" baseline="0">
                <a:ln>
                  <a:noFill/>
                </a:ln>
                <a:solidFill>
                  <a:schemeClr val="tx1"/>
                </a:solidFill>
                <a:effectLst/>
                <a:latin typeface="Arial" panose="020B0604020202020204" pitchFamily="34" charset="0"/>
                <a:ea typeface="宋体" panose="02010600030101010101" pitchFamily="2" charset="-122"/>
              </a:endParaRPr>
            </a:p>
          </p:txBody>
        </p:sp>
        <p:sp>
          <p:nvSpPr>
            <p:cNvPr id="9" name="箭头: 左右 8"/>
            <p:cNvSpPr/>
            <p:nvPr/>
          </p:nvSpPr>
          <p:spPr bwMode="auto">
            <a:xfrm>
              <a:off x="6782457" y="2331299"/>
              <a:ext cx="1512168" cy="384043"/>
            </a:xfrm>
            <a:prstGeom prst="leftRightArrow">
              <a:avLst/>
            </a:prstGeom>
            <a:noFill/>
            <a:ln w="28575" cap="flat" cmpd="sng" algn="ctr">
              <a:solidFill>
                <a:schemeClr val="accent2"/>
              </a:solidFill>
              <a:prstDash val="solid"/>
              <a:round/>
              <a:headEnd type="none" w="med" len="med"/>
              <a:tailEnd type="none" w="med" len="med"/>
            </a:ln>
            <a:effectLst/>
          </p:spPr>
          <p:txBody>
            <a:bodyPr vert="horz" wrap="square" lIns="91440" tIns="45720" rIns="91440" bIns="45720" numCol="1" rtlCol="0" anchor="t" anchorCtr="0" compatLnSpc="1"/>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en-US" sz="1800" b="0" i="0" u="none" strike="noStrike" cap="none" normalizeH="0" baseline="0">
                <a:ln>
                  <a:noFill/>
                </a:ln>
                <a:solidFill>
                  <a:schemeClr val="tx1"/>
                </a:solidFill>
                <a:effectLst/>
                <a:latin typeface="Arial" panose="020B0604020202020204" pitchFamily="34" charset="0"/>
                <a:ea typeface="宋体" panose="02010600030101010101" pitchFamily="2" charset="-122"/>
              </a:endParaRPr>
            </a:p>
          </p:txBody>
        </p:sp>
        <p:sp>
          <p:nvSpPr>
            <p:cNvPr id="10" name="箭头: 左右 9"/>
            <p:cNvSpPr/>
            <p:nvPr/>
          </p:nvSpPr>
          <p:spPr bwMode="auto">
            <a:xfrm>
              <a:off x="6782457" y="3803271"/>
              <a:ext cx="1512168" cy="384043"/>
            </a:xfrm>
            <a:prstGeom prst="leftRightArrow">
              <a:avLst/>
            </a:prstGeom>
            <a:noFill/>
            <a:ln w="28575" cap="flat" cmpd="sng" algn="ctr">
              <a:solidFill>
                <a:schemeClr val="accent2"/>
              </a:solidFill>
              <a:prstDash val="solid"/>
              <a:round/>
              <a:headEnd type="none" w="med" len="med"/>
              <a:tailEnd type="none" w="med" len="med"/>
            </a:ln>
            <a:effectLst/>
          </p:spPr>
          <p:txBody>
            <a:bodyPr vert="horz" wrap="square" lIns="91440" tIns="45720" rIns="91440" bIns="45720" numCol="1" rtlCol="0" anchor="t" anchorCtr="0" compatLnSpc="1"/>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en-US" sz="1800" b="0" i="0" u="none" strike="noStrike" cap="none" normalizeH="0" baseline="0">
                <a:ln>
                  <a:noFill/>
                </a:ln>
                <a:solidFill>
                  <a:schemeClr val="tx1"/>
                </a:solidFill>
                <a:effectLst/>
                <a:latin typeface="Arial" panose="020B0604020202020204" pitchFamily="34" charset="0"/>
                <a:ea typeface="宋体" panose="02010600030101010101" pitchFamily="2" charset="-122"/>
              </a:endParaRPr>
            </a:p>
          </p:txBody>
        </p:sp>
        <p:sp>
          <p:nvSpPr>
            <p:cNvPr id="11" name="矩形 10"/>
            <p:cNvSpPr/>
            <p:nvPr/>
          </p:nvSpPr>
          <p:spPr bwMode="auto">
            <a:xfrm>
              <a:off x="1297811" y="1592796"/>
              <a:ext cx="1305194" cy="890305"/>
            </a:xfrm>
            <a:prstGeom prst="rect">
              <a:avLst/>
            </a:prstGeom>
            <a:noFill/>
            <a:ln w="2857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lstStyle/>
            <a:p>
              <a:pPr marL="0" marR="0" indent="0" algn="ctr" defTabSz="914400" rtl="0" eaLnBrk="1" fontAlgn="base" latinLnBrk="0" hangingPunct="1">
                <a:lnSpc>
                  <a:spcPct val="100000"/>
                </a:lnSpc>
                <a:spcBef>
                  <a:spcPct val="0"/>
                </a:spcBef>
                <a:spcAft>
                  <a:spcPct val="0"/>
                </a:spcAft>
                <a:buClrTx/>
                <a:buSzTx/>
                <a:buFont typeface="Arial" panose="020B0604020202020204" pitchFamily="34" charset="0"/>
                <a:buNone/>
              </a:pPr>
              <a:r>
                <a:rPr lang="zh-CN" altLang="en-US" sz="2400" dirty="0">
                  <a:solidFill>
                    <a:schemeClr val="accent2"/>
                  </a:solidFill>
                  <a:latin typeface="黑体" panose="02010609060101010101" pitchFamily="49" charset="-122"/>
                  <a:ea typeface="黑体" panose="02010609060101010101" pitchFamily="49" charset="-122"/>
                </a:rPr>
                <a:t>企业</a:t>
              </a:r>
              <a:endParaRPr lang="en-US" altLang="zh-CN" sz="2400" dirty="0">
                <a:solidFill>
                  <a:schemeClr val="accent2"/>
                </a:solidFill>
                <a:latin typeface="黑体" panose="02010609060101010101" pitchFamily="49" charset="-122"/>
                <a:ea typeface="黑体" panose="02010609060101010101" pitchFamily="49" charset="-122"/>
              </a:endParaRPr>
            </a:p>
            <a:p>
              <a:pPr marL="0" marR="0" indent="0" algn="ctr" defTabSz="914400" rtl="0" eaLnBrk="1" fontAlgn="base" latinLnBrk="0" hangingPunct="1">
                <a:lnSpc>
                  <a:spcPct val="100000"/>
                </a:lnSpc>
                <a:spcBef>
                  <a:spcPct val="0"/>
                </a:spcBef>
                <a:spcAft>
                  <a:spcPct val="0"/>
                </a:spcAft>
                <a:buClrTx/>
                <a:buSzTx/>
                <a:buFont typeface="Arial" panose="020B0604020202020204" pitchFamily="34" charset="0"/>
                <a:buNone/>
              </a:pPr>
              <a:r>
                <a:rPr lang="zh-CN" altLang="en-US" sz="2400" dirty="0">
                  <a:solidFill>
                    <a:schemeClr val="accent2"/>
                  </a:solidFill>
                  <a:latin typeface="黑体" panose="02010609060101010101" pitchFamily="49" charset="-122"/>
                  <a:ea typeface="黑体" panose="02010609060101010101" pitchFamily="49" charset="-122"/>
                </a:rPr>
                <a:t>采购商</a:t>
              </a:r>
              <a:endParaRPr kumimoji="0" lang="zh-CN" altLang="en-US" sz="2400" b="0" i="0" u="none" strike="noStrike" cap="none" normalizeH="0" baseline="0" dirty="0">
                <a:ln>
                  <a:noFill/>
                </a:ln>
                <a:solidFill>
                  <a:schemeClr val="accent2"/>
                </a:solidFill>
                <a:effectLst/>
                <a:latin typeface="黑体" panose="02010609060101010101" pitchFamily="49" charset="-122"/>
                <a:ea typeface="黑体" panose="02010609060101010101" pitchFamily="49" charset="-122"/>
              </a:endParaRPr>
            </a:p>
          </p:txBody>
        </p:sp>
        <p:sp>
          <p:nvSpPr>
            <p:cNvPr id="12" name="矩形 11"/>
            <p:cNvSpPr/>
            <p:nvPr/>
          </p:nvSpPr>
          <p:spPr bwMode="auto">
            <a:xfrm>
              <a:off x="1267735" y="2564904"/>
              <a:ext cx="525962" cy="2298502"/>
            </a:xfrm>
            <a:prstGeom prst="rect">
              <a:avLst/>
            </a:prstGeom>
            <a:noFill/>
            <a:ln w="2857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pPr>
              <a:r>
                <a:rPr kumimoji="0" lang="zh-CN" altLang="en-US" sz="2400" b="0" i="0" u="none" strike="noStrike" cap="none" normalizeH="0" baseline="0" dirty="0">
                  <a:ln>
                    <a:noFill/>
                  </a:ln>
                  <a:solidFill>
                    <a:schemeClr val="accent2"/>
                  </a:solidFill>
                  <a:effectLst/>
                  <a:latin typeface="黑体" panose="02010609060101010101" pitchFamily="49" charset="-122"/>
                  <a:ea typeface="黑体" panose="02010609060101010101" pitchFamily="49" charset="-122"/>
                </a:rPr>
                <a:t>企业内部系统</a:t>
              </a:r>
              <a:endParaRPr kumimoji="0" lang="zh-CN" altLang="en-US" sz="2400" b="0" i="0" u="none" strike="noStrike" cap="none" normalizeH="0" baseline="0" dirty="0">
                <a:ln>
                  <a:noFill/>
                </a:ln>
                <a:solidFill>
                  <a:schemeClr val="accent2"/>
                </a:solidFill>
                <a:effectLst/>
                <a:latin typeface="黑体" panose="02010609060101010101" pitchFamily="49" charset="-122"/>
                <a:ea typeface="黑体" panose="02010609060101010101" pitchFamily="49" charset="-122"/>
              </a:endParaRPr>
            </a:p>
          </p:txBody>
        </p:sp>
        <p:sp>
          <p:nvSpPr>
            <p:cNvPr id="13" name="矩形 12"/>
            <p:cNvSpPr/>
            <p:nvPr/>
          </p:nvSpPr>
          <p:spPr bwMode="auto">
            <a:xfrm>
              <a:off x="1972549" y="2574276"/>
              <a:ext cx="525962" cy="2298502"/>
            </a:xfrm>
            <a:prstGeom prst="rect">
              <a:avLst/>
            </a:prstGeom>
            <a:noFill/>
            <a:ln w="2857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pPr>
              <a:r>
                <a:rPr kumimoji="0" lang="zh-CN" altLang="en-US" sz="2400" b="0" i="0" u="none" strike="noStrike" cap="none" normalizeH="0" baseline="0" dirty="0">
                  <a:ln>
                    <a:noFill/>
                  </a:ln>
                  <a:solidFill>
                    <a:schemeClr val="accent2"/>
                  </a:solidFill>
                  <a:effectLst/>
                  <a:latin typeface="黑体" panose="02010609060101010101" pitchFamily="49" charset="-122"/>
                  <a:ea typeface="黑体" panose="02010609060101010101" pitchFamily="49" charset="-122"/>
                </a:rPr>
                <a:t>买方采购系统</a:t>
              </a:r>
              <a:endParaRPr kumimoji="0" lang="zh-CN" altLang="en-US" sz="2400" b="0" i="0" u="none" strike="noStrike" cap="none" normalizeH="0" baseline="0" dirty="0">
                <a:ln>
                  <a:noFill/>
                </a:ln>
                <a:solidFill>
                  <a:schemeClr val="accent2"/>
                </a:solidFill>
                <a:effectLst/>
                <a:latin typeface="黑体" panose="02010609060101010101" pitchFamily="49" charset="-122"/>
                <a:ea typeface="黑体" panose="02010609060101010101" pitchFamily="49" charset="-122"/>
              </a:endParaRPr>
            </a:p>
          </p:txBody>
        </p:sp>
        <p:sp>
          <p:nvSpPr>
            <p:cNvPr id="14" name="矩形 13"/>
            <p:cNvSpPr/>
            <p:nvPr/>
          </p:nvSpPr>
          <p:spPr bwMode="auto">
            <a:xfrm>
              <a:off x="4730230" y="1591152"/>
              <a:ext cx="1728191" cy="730108"/>
            </a:xfrm>
            <a:prstGeom prst="rect">
              <a:avLst/>
            </a:prstGeom>
            <a:noFill/>
            <a:ln w="2857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lstStyle/>
            <a:p>
              <a:pPr marL="0" marR="0" indent="0" algn="ctr" defTabSz="914400" rtl="0" eaLnBrk="1" fontAlgn="base" latinLnBrk="0" hangingPunct="1">
                <a:lnSpc>
                  <a:spcPct val="100000"/>
                </a:lnSpc>
                <a:spcBef>
                  <a:spcPct val="0"/>
                </a:spcBef>
                <a:spcAft>
                  <a:spcPct val="0"/>
                </a:spcAft>
                <a:buClrTx/>
                <a:buSzTx/>
                <a:buFont typeface="Arial" panose="020B0604020202020204" pitchFamily="34" charset="0"/>
                <a:buNone/>
              </a:pPr>
              <a:r>
                <a:rPr kumimoji="0" lang="zh-CN" altLang="en-US" sz="2200" b="0" i="0" u="none" strike="noStrike" cap="none" normalizeH="0" baseline="0" dirty="0">
                  <a:ln>
                    <a:noFill/>
                  </a:ln>
                  <a:solidFill>
                    <a:schemeClr val="accent2"/>
                  </a:solidFill>
                  <a:effectLst/>
                  <a:latin typeface="黑体" panose="02010609060101010101" pitchFamily="49" charset="-122"/>
                  <a:ea typeface="黑体" panose="02010609060101010101" pitchFamily="49" charset="-122"/>
                </a:rPr>
                <a:t>电子商务交易平台入口</a:t>
              </a:r>
              <a:endParaRPr kumimoji="0" lang="zh-CN" altLang="en-US" sz="2200" b="0" i="0" u="none" strike="noStrike" cap="none" normalizeH="0" baseline="0" dirty="0">
                <a:ln>
                  <a:noFill/>
                </a:ln>
                <a:solidFill>
                  <a:schemeClr val="accent2"/>
                </a:solidFill>
                <a:effectLst/>
                <a:latin typeface="黑体" panose="02010609060101010101" pitchFamily="49" charset="-122"/>
                <a:ea typeface="黑体" panose="02010609060101010101" pitchFamily="49" charset="-122"/>
              </a:endParaRPr>
            </a:p>
          </p:txBody>
        </p:sp>
        <p:sp>
          <p:nvSpPr>
            <p:cNvPr id="15" name="矩形 14"/>
            <p:cNvSpPr/>
            <p:nvPr/>
          </p:nvSpPr>
          <p:spPr bwMode="auto">
            <a:xfrm>
              <a:off x="4730229" y="2448002"/>
              <a:ext cx="1728191" cy="2277142"/>
            </a:xfrm>
            <a:prstGeom prst="rect">
              <a:avLst/>
            </a:prstGeom>
            <a:noFill/>
            <a:ln w="2857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lstStyle/>
            <a:p>
              <a:pPr marL="0" marR="0" indent="0" defTabSz="914400" rtl="0" eaLnBrk="1" fontAlgn="base" latinLnBrk="0" hangingPunct="1">
                <a:lnSpc>
                  <a:spcPct val="100000"/>
                </a:lnSpc>
                <a:spcBef>
                  <a:spcPct val="0"/>
                </a:spcBef>
                <a:spcAft>
                  <a:spcPct val="0"/>
                </a:spcAft>
                <a:buClrTx/>
                <a:buSzTx/>
                <a:buFont typeface="Arial" panose="020B0604020202020204" pitchFamily="34" charset="0"/>
                <a:buNone/>
              </a:pPr>
              <a:r>
                <a:rPr kumimoji="0" lang="zh-CN" altLang="en-US" sz="2000" b="0" i="0" u="none" strike="noStrike" cap="none" normalizeH="0" baseline="0" dirty="0">
                  <a:ln>
                    <a:noFill/>
                  </a:ln>
                  <a:solidFill>
                    <a:schemeClr val="accent2"/>
                  </a:solidFill>
                  <a:effectLst/>
                  <a:latin typeface="黑体" panose="02010609060101010101" pitchFamily="49" charset="-122"/>
                  <a:ea typeface="黑体" panose="02010609060101010101" pitchFamily="49" charset="-122"/>
                </a:rPr>
                <a:t>供求信息服务附加信息服务电子目录管理交易配套服务客户关系管理定价机制服务供应链管理</a:t>
              </a:r>
              <a:endParaRPr kumimoji="0" lang="zh-CN" altLang="en-US" sz="2000" b="0" i="0" u="none" strike="noStrike" cap="none" normalizeH="0" baseline="0" dirty="0">
                <a:ln>
                  <a:noFill/>
                </a:ln>
                <a:solidFill>
                  <a:schemeClr val="accent2"/>
                </a:solidFill>
                <a:effectLst/>
                <a:latin typeface="黑体" panose="02010609060101010101" pitchFamily="49" charset="-122"/>
                <a:ea typeface="黑体" panose="02010609060101010101" pitchFamily="49" charset="-122"/>
              </a:endParaRPr>
            </a:p>
          </p:txBody>
        </p:sp>
        <p:sp>
          <p:nvSpPr>
            <p:cNvPr id="16" name="矩形 15"/>
            <p:cNvSpPr/>
            <p:nvPr/>
          </p:nvSpPr>
          <p:spPr bwMode="auto">
            <a:xfrm>
              <a:off x="8878027" y="1628800"/>
              <a:ext cx="1209460" cy="847222"/>
            </a:xfrm>
            <a:prstGeom prst="rect">
              <a:avLst/>
            </a:prstGeom>
            <a:noFill/>
            <a:ln w="2857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lstStyle/>
            <a:p>
              <a:pPr marL="0" marR="0" indent="0" algn="ctr" defTabSz="914400" rtl="0" eaLnBrk="1" fontAlgn="base" latinLnBrk="0" hangingPunct="1">
                <a:lnSpc>
                  <a:spcPct val="100000"/>
                </a:lnSpc>
                <a:spcBef>
                  <a:spcPct val="0"/>
                </a:spcBef>
                <a:spcAft>
                  <a:spcPct val="0"/>
                </a:spcAft>
                <a:buClrTx/>
                <a:buSzTx/>
                <a:buFont typeface="Arial" panose="020B0604020202020204" pitchFamily="34" charset="0"/>
                <a:buNone/>
              </a:pPr>
              <a:r>
                <a:rPr kumimoji="0" lang="zh-CN" altLang="en-US" sz="2400" i="0" u="none" strike="noStrike" cap="none" normalizeH="0" baseline="0" dirty="0">
                  <a:ln>
                    <a:noFill/>
                  </a:ln>
                  <a:solidFill>
                    <a:schemeClr val="accent2"/>
                  </a:solidFill>
                  <a:effectLst/>
                  <a:latin typeface="黑体" panose="02010609060101010101" pitchFamily="49" charset="-122"/>
                  <a:ea typeface="黑体" panose="02010609060101010101" pitchFamily="49" charset="-122"/>
                </a:rPr>
                <a:t>企业</a:t>
              </a:r>
              <a:endParaRPr kumimoji="0" lang="en-US" altLang="zh-CN" sz="2400" i="0" u="none" strike="noStrike" cap="none" normalizeH="0" baseline="0" dirty="0">
                <a:ln>
                  <a:noFill/>
                </a:ln>
                <a:solidFill>
                  <a:schemeClr val="accent2"/>
                </a:solidFill>
                <a:effectLst/>
                <a:latin typeface="黑体" panose="02010609060101010101" pitchFamily="49" charset="-122"/>
                <a:ea typeface="黑体" panose="02010609060101010101" pitchFamily="49" charset="-122"/>
              </a:endParaRPr>
            </a:p>
            <a:p>
              <a:pPr marL="0" marR="0" indent="0" algn="ctr" defTabSz="914400" rtl="0" eaLnBrk="1" fontAlgn="base" latinLnBrk="0" hangingPunct="1">
                <a:lnSpc>
                  <a:spcPct val="100000"/>
                </a:lnSpc>
                <a:spcBef>
                  <a:spcPct val="0"/>
                </a:spcBef>
                <a:spcAft>
                  <a:spcPct val="0"/>
                </a:spcAft>
                <a:buClrTx/>
                <a:buSzTx/>
                <a:buFont typeface="Arial" panose="020B0604020202020204" pitchFamily="34" charset="0"/>
                <a:buNone/>
              </a:pPr>
              <a:r>
                <a:rPr kumimoji="0" lang="zh-CN" altLang="en-US" sz="2400" i="0" u="none" strike="noStrike" cap="none" normalizeH="0" baseline="0" dirty="0">
                  <a:ln>
                    <a:noFill/>
                  </a:ln>
                  <a:solidFill>
                    <a:schemeClr val="accent2"/>
                  </a:solidFill>
                  <a:effectLst/>
                  <a:latin typeface="黑体" panose="02010609060101010101" pitchFamily="49" charset="-122"/>
                  <a:ea typeface="黑体" panose="02010609060101010101" pitchFamily="49" charset="-122"/>
                </a:rPr>
                <a:t>公货商</a:t>
              </a:r>
              <a:endParaRPr kumimoji="0" lang="zh-CN" altLang="en-US" sz="2400" i="0" u="none" strike="noStrike" cap="none" normalizeH="0" baseline="0" dirty="0">
                <a:ln>
                  <a:noFill/>
                </a:ln>
                <a:solidFill>
                  <a:schemeClr val="accent2"/>
                </a:solidFill>
                <a:effectLst/>
                <a:latin typeface="黑体" panose="02010609060101010101" pitchFamily="49" charset="-122"/>
                <a:ea typeface="黑体" panose="02010609060101010101" pitchFamily="49" charset="-122"/>
              </a:endParaRPr>
            </a:p>
          </p:txBody>
        </p:sp>
        <p:sp>
          <p:nvSpPr>
            <p:cNvPr id="17" name="矩形 16"/>
            <p:cNvSpPr/>
            <p:nvPr/>
          </p:nvSpPr>
          <p:spPr bwMode="auto">
            <a:xfrm>
              <a:off x="8934263" y="2644330"/>
              <a:ext cx="394944" cy="2307874"/>
            </a:xfrm>
            <a:prstGeom prst="rect">
              <a:avLst/>
            </a:prstGeom>
            <a:noFill/>
            <a:ln w="2857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lstStyle/>
            <a:p>
              <a:pPr marL="0" marR="0" indent="0" algn="ctr" defTabSz="914400" rtl="0" eaLnBrk="1" fontAlgn="base" latinLnBrk="0" hangingPunct="1">
                <a:lnSpc>
                  <a:spcPct val="100000"/>
                </a:lnSpc>
                <a:spcBef>
                  <a:spcPct val="0"/>
                </a:spcBef>
                <a:spcAft>
                  <a:spcPct val="0"/>
                </a:spcAft>
                <a:buClrTx/>
                <a:buSzTx/>
                <a:buFont typeface="Arial" panose="020B0604020202020204" pitchFamily="34" charset="0"/>
                <a:buNone/>
              </a:pPr>
              <a:r>
                <a:rPr kumimoji="0" lang="zh-CN" altLang="en-US" sz="2400" i="0" u="none" strike="noStrike" cap="none" normalizeH="0" baseline="0" dirty="0">
                  <a:ln>
                    <a:noFill/>
                  </a:ln>
                  <a:solidFill>
                    <a:schemeClr val="accent2"/>
                  </a:solidFill>
                  <a:effectLst/>
                  <a:latin typeface="黑体" panose="02010609060101010101" pitchFamily="49" charset="-122"/>
                  <a:ea typeface="黑体" panose="02010609060101010101" pitchFamily="49" charset="-122"/>
                </a:rPr>
                <a:t>卖方销售系统</a:t>
              </a:r>
              <a:endParaRPr kumimoji="0" lang="zh-CN" altLang="en-US" sz="2400" i="0" u="none" strike="noStrike" cap="none" normalizeH="0" baseline="0" dirty="0">
                <a:ln>
                  <a:noFill/>
                </a:ln>
                <a:solidFill>
                  <a:schemeClr val="accent2"/>
                </a:solidFill>
                <a:effectLst/>
                <a:latin typeface="黑体" panose="02010609060101010101" pitchFamily="49" charset="-122"/>
                <a:ea typeface="黑体" panose="02010609060101010101" pitchFamily="49" charset="-122"/>
              </a:endParaRPr>
            </a:p>
          </p:txBody>
        </p:sp>
        <p:sp>
          <p:nvSpPr>
            <p:cNvPr id="18" name="矩形 17"/>
            <p:cNvSpPr/>
            <p:nvPr/>
          </p:nvSpPr>
          <p:spPr bwMode="auto">
            <a:xfrm>
              <a:off x="9639077" y="2644330"/>
              <a:ext cx="394944" cy="2307874"/>
            </a:xfrm>
            <a:prstGeom prst="rect">
              <a:avLst/>
            </a:prstGeom>
            <a:noFill/>
            <a:ln w="2857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lstStyle/>
            <a:p>
              <a:pPr marL="0" marR="0" indent="0" algn="ctr" defTabSz="914400" rtl="0" eaLnBrk="1" fontAlgn="base" latinLnBrk="0" hangingPunct="1">
                <a:lnSpc>
                  <a:spcPct val="100000"/>
                </a:lnSpc>
                <a:spcBef>
                  <a:spcPct val="0"/>
                </a:spcBef>
                <a:spcAft>
                  <a:spcPct val="0"/>
                </a:spcAft>
                <a:buClrTx/>
                <a:buSzTx/>
                <a:buFont typeface="Arial" panose="020B0604020202020204" pitchFamily="34" charset="0"/>
                <a:buNone/>
              </a:pPr>
              <a:r>
                <a:rPr kumimoji="0" lang="zh-CN" altLang="en-US" sz="2400" i="0" u="none" strike="noStrike" cap="none" normalizeH="0" baseline="0" dirty="0">
                  <a:ln>
                    <a:noFill/>
                  </a:ln>
                  <a:solidFill>
                    <a:schemeClr val="accent2"/>
                  </a:solidFill>
                  <a:effectLst/>
                  <a:latin typeface="黑体" panose="02010609060101010101" pitchFamily="49" charset="-122"/>
                  <a:ea typeface="黑体" panose="02010609060101010101" pitchFamily="49" charset="-122"/>
                </a:rPr>
                <a:t>企业内部系统</a:t>
              </a:r>
              <a:endParaRPr kumimoji="0" lang="zh-CN" altLang="en-US" sz="2400" i="0" u="none" strike="noStrike" cap="none" normalizeH="0" baseline="0" dirty="0">
                <a:ln>
                  <a:noFill/>
                </a:ln>
                <a:solidFill>
                  <a:schemeClr val="accent2"/>
                </a:solidFill>
                <a:effectLst/>
                <a:latin typeface="黑体" panose="02010609060101010101" pitchFamily="49" charset="-122"/>
                <a:ea typeface="黑体" panose="02010609060101010101" pitchFamily="49" charset="-122"/>
              </a:endParaRPr>
            </a:p>
          </p:txBody>
        </p:sp>
        <p:sp>
          <p:nvSpPr>
            <p:cNvPr id="19" name="箭头: 左右 18"/>
            <p:cNvSpPr/>
            <p:nvPr/>
          </p:nvSpPr>
          <p:spPr bwMode="auto">
            <a:xfrm>
              <a:off x="3072924" y="2266395"/>
              <a:ext cx="1405277" cy="384043"/>
            </a:xfrm>
            <a:prstGeom prst="leftRightArrow">
              <a:avLst/>
            </a:prstGeom>
            <a:noFill/>
            <a:ln w="28575" cap="flat" cmpd="sng" algn="ctr">
              <a:solidFill>
                <a:schemeClr val="accent2"/>
              </a:solidFill>
              <a:prstDash val="solid"/>
              <a:round/>
              <a:headEnd type="none" w="med" len="med"/>
              <a:tailEnd type="none" w="med" len="med"/>
            </a:ln>
            <a:effectLst/>
          </p:spPr>
          <p:txBody>
            <a:bodyPr vert="horz" wrap="square" lIns="91440" tIns="45720" rIns="91440" bIns="45720" numCol="1" rtlCol="0" anchor="t" anchorCtr="0" compatLnSpc="1"/>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en-US" sz="1800" b="0" i="0" u="none" strike="noStrike" cap="none" normalizeH="0" baseline="0">
                <a:ln>
                  <a:noFill/>
                </a:ln>
                <a:solidFill>
                  <a:schemeClr val="tx1"/>
                </a:solidFill>
                <a:effectLst/>
                <a:latin typeface="Arial" panose="020B0604020202020204" pitchFamily="34" charset="0"/>
                <a:ea typeface="宋体" panose="02010600030101010101" pitchFamily="2" charset="-122"/>
              </a:endParaRPr>
            </a:p>
          </p:txBody>
        </p:sp>
        <p:sp>
          <p:nvSpPr>
            <p:cNvPr id="20" name="箭头: 左右 19"/>
            <p:cNvSpPr/>
            <p:nvPr/>
          </p:nvSpPr>
          <p:spPr bwMode="auto">
            <a:xfrm>
              <a:off x="3072924" y="3738367"/>
              <a:ext cx="1405277" cy="384043"/>
            </a:xfrm>
            <a:prstGeom prst="leftRightArrow">
              <a:avLst/>
            </a:prstGeom>
            <a:noFill/>
            <a:ln w="28575" cap="flat" cmpd="sng" algn="ctr">
              <a:solidFill>
                <a:schemeClr val="accent2"/>
              </a:solidFill>
              <a:prstDash val="solid"/>
              <a:round/>
              <a:headEnd type="none" w="med" len="med"/>
              <a:tailEnd type="none" w="med" len="med"/>
            </a:ln>
            <a:effectLst/>
          </p:spPr>
          <p:txBody>
            <a:bodyPr vert="horz" wrap="square" lIns="91440" tIns="45720" rIns="91440" bIns="45720" numCol="1" rtlCol="0" anchor="t" anchorCtr="0" compatLnSpc="1"/>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en-US" sz="1800" b="0" i="0" u="none" strike="noStrike" cap="none" normalizeH="0" baseline="0">
                <a:ln>
                  <a:noFill/>
                </a:ln>
                <a:solidFill>
                  <a:schemeClr val="tx1"/>
                </a:solidFill>
                <a:effectLst/>
                <a:latin typeface="Arial" panose="020B0604020202020204" pitchFamily="34" charset="0"/>
                <a:ea typeface="宋体" panose="02010600030101010101" pitchFamily="2" charset="-122"/>
              </a:endParaRPr>
            </a:p>
          </p:txBody>
        </p:sp>
      </p:grpSp>
    </p:spTree>
  </p:cSld>
  <p:clrMapOvr>
    <a:masterClrMapping/>
  </p:clrMapOvr>
  <p:transition spd="slow">
    <p:push dir="u"/>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643195" y="923939"/>
            <a:ext cx="10910371" cy="5673413"/>
          </a:xfrm>
          <a:prstGeom prst="rect">
            <a:avLst/>
          </a:prstGeom>
        </p:spPr>
        <p:txBody>
          <a:bodyPr wrap="square">
            <a:spAutoFit/>
          </a:bodyPr>
          <a:lstStyle/>
          <a:p>
            <a:pPr indent="612140" algn="just">
              <a:spcBef>
                <a:spcPts val="1500"/>
              </a:spcBef>
              <a:spcAft>
                <a:spcPts val="1000"/>
              </a:spcAft>
            </a:pPr>
            <a:r>
              <a:rPr lang="zh-CN" altLang="en-US" sz="3200" dirty="0">
                <a:solidFill>
                  <a:schemeClr val="accent2"/>
                </a:solidFill>
                <a:latin typeface="方正大黑简体" panose="03000509000000000000" pitchFamily="65" charset="-122"/>
                <a:ea typeface="方正大黑简体" panose="03000509000000000000" pitchFamily="65" charset="-122"/>
              </a:rPr>
              <a:t>（二）第三方</a:t>
            </a:r>
            <a:r>
              <a:rPr lang="en-US" altLang="zh-CN" sz="3200" dirty="0">
                <a:solidFill>
                  <a:schemeClr val="accent2"/>
                </a:solidFill>
                <a:latin typeface="方正大黑简体" panose="03000509000000000000" pitchFamily="65" charset="-122"/>
                <a:ea typeface="方正大黑简体" panose="03000509000000000000" pitchFamily="65" charset="-122"/>
              </a:rPr>
              <a:t>B2B</a:t>
            </a:r>
            <a:r>
              <a:rPr lang="zh-CN" altLang="en-US" sz="3200" dirty="0">
                <a:solidFill>
                  <a:schemeClr val="accent2"/>
                </a:solidFill>
                <a:latin typeface="方正大黑简体" panose="03000509000000000000" pitchFamily="65" charset="-122"/>
                <a:ea typeface="方正大黑简体" panose="03000509000000000000" pitchFamily="65" charset="-122"/>
              </a:rPr>
              <a:t>电商平台的类型</a:t>
            </a:r>
            <a:endParaRPr lang="zh-CN" altLang="en-US" sz="3200" dirty="0">
              <a:solidFill>
                <a:schemeClr val="accent2"/>
              </a:solidFill>
              <a:latin typeface="方正大黑简体" panose="03000509000000000000" pitchFamily="65" charset="-122"/>
              <a:ea typeface="方正大黑简体" panose="03000509000000000000" pitchFamily="65" charset="-122"/>
            </a:endParaRPr>
          </a:p>
          <a:p>
            <a:pPr indent="612140" algn="just">
              <a:lnSpc>
                <a:spcPct val="150000"/>
              </a:lnSpc>
              <a:spcBef>
                <a:spcPts val="0"/>
              </a:spcBef>
            </a:pPr>
            <a:r>
              <a:rPr lang="en-US" altLang="zh-CN" sz="2600" b="1" dirty="0">
                <a:solidFill>
                  <a:schemeClr val="accent2"/>
                </a:solidFill>
                <a:latin typeface="+mj-lt"/>
                <a:ea typeface="黑体" panose="02010609060101010101" pitchFamily="49" charset="-122"/>
              </a:rPr>
              <a:t>1</a:t>
            </a:r>
            <a:r>
              <a:rPr lang="zh-CN" altLang="en-US" sz="2600" b="1" dirty="0">
                <a:solidFill>
                  <a:schemeClr val="accent2"/>
                </a:solidFill>
                <a:latin typeface="+mj-lt"/>
                <a:ea typeface="黑体" panose="02010609060101010101" pitchFamily="49" charset="-122"/>
              </a:rPr>
              <a:t>．垂直</a:t>
            </a:r>
            <a:r>
              <a:rPr lang="en-US" altLang="zh-CN" sz="2600" b="1" dirty="0">
                <a:solidFill>
                  <a:schemeClr val="accent2"/>
                </a:solidFill>
                <a:latin typeface="+mj-lt"/>
                <a:ea typeface="黑体" panose="02010609060101010101" pitchFamily="49" charset="-122"/>
              </a:rPr>
              <a:t>B2B</a:t>
            </a:r>
            <a:r>
              <a:rPr lang="zh-CN" altLang="en-US" sz="2600" b="1" dirty="0">
                <a:solidFill>
                  <a:schemeClr val="accent2"/>
                </a:solidFill>
                <a:latin typeface="+mj-lt"/>
                <a:ea typeface="黑体" panose="02010609060101010101" pitchFamily="49" charset="-122"/>
              </a:rPr>
              <a:t>电商平台</a:t>
            </a:r>
            <a:endParaRPr lang="zh-CN" altLang="en-US" sz="2600" b="1" dirty="0">
              <a:solidFill>
                <a:schemeClr val="accent2"/>
              </a:solidFill>
              <a:latin typeface="+mj-lt"/>
              <a:ea typeface="黑体" panose="02010609060101010101" pitchFamily="49" charset="-122"/>
            </a:endParaRPr>
          </a:p>
          <a:p>
            <a:pPr indent="612140" algn="just">
              <a:lnSpc>
                <a:spcPct val="150000"/>
              </a:lnSpc>
              <a:spcBef>
                <a:spcPts val="0"/>
              </a:spcBef>
            </a:pPr>
            <a:r>
              <a:rPr lang="zh-CN" altLang="en-US" sz="2400" dirty="0">
                <a:solidFill>
                  <a:schemeClr val="accent2"/>
                </a:solidFill>
                <a:latin typeface="+mj-lt"/>
                <a:ea typeface="黑体" panose="02010609060101010101" pitchFamily="49" charset="-122"/>
              </a:rPr>
              <a:t>垂直</a:t>
            </a:r>
            <a:r>
              <a:rPr lang="en-US" altLang="zh-CN" sz="2400" dirty="0">
                <a:solidFill>
                  <a:schemeClr val="accent2"/>
                </a:solidFill>
                <a:latin typeface="+mj-lt"/>
                <a:ea typeface="黑体" panose="02010609060101010101" pitchFamily="49" charset="-122"/>
              </a:rPr>
              <a:t>B2B</a:t>
            </a:r>
            <a:r>
              <a:rPr lang="zh-CN" altLang="en-US" sz="2400" dirty="0">
                <a:solidFill>
                  <a:schemeClr val="accent2"/>
                </a:solidFill>
                <a:latin typeface="+mj-lt"/>
                <a:ea typeface="黑体" panose="02010609060101010101" pitchFamily="49" charset="-122"/>
              </a:rPr>
              <a:t>电商平台也称行业性</a:t>
            </a:r>
            <a:r>
              <a:rPr lang="en-US" altLang="zh-CN" sz="2400" dirty="0">
                <a:solidFill>
                  <a:schemeClr val="accent2"/>
                </a:solidFill>
                <a:latin typeface="+mj-lt"/>
                <a:ea typeface="黑体" panose="02010609060101010101" pitchFamily="49" charset="-122"/>
              </a:rPr>
              <a:t>B2B</a:t>
            </a:r>
            <a:r>
              <a:rPr lang="zh-CN" altLang="en-US" sz="2400" dirty="0">
                <a:solidFill>
                  <a:schemeClr val="accent2"/>
                </a:solidFill>
                <a:latin typeface="+mj-lt"/>
                <a:ea typeface="黑体" panose="02010609060101010101" pitchFamily="49" charset="-122"/>
              </a:rPr>
              <a:t>电商网站，如化工网、全球纺织网和全球五金网等。</a:t>
            </a:r>
            <a:endParaRPr lang="en-US" altLang="zh-CN" sz="2400" dirty="0">
              <a:solidFill>
                <a:schemeClr val="accent2"/>
              </a:solidFill>
              <a:latin typeface="+mj-lt"/>
              <a:ea typeface="黑体" panose="02010609060101010101" pitchFamily="49" charset="-122"/>
            </a:endParaRPr>
          </a:p>
          <a:p>
            <a:pPr indent="612140" algn="just">
              <a:lnSpc>
                <a:spcPct val="150000"/>
              </a:lnSpc>
              <a:spcBef>
                <a:spcPts val="0"/>
              </a:spcBef>
            </a:pPr>
            <a:r>
              <a:rPr lang="zh-CN" altLang="en-US" sz="2400" dirty="0">
                <a:solidFill>
                  <a:srgbClr val="C00000"/>
                </a:solidFill>
                <a:latin typeface="+mj-lt"/>
                <a:ea typeface="黑体" panose="02010609060101010101" pitchFamily="49" charset="-122"/>
              </a:rPr>
              <a:t>优点</a:t>
            </a:r>
            <a:r>
              <a:rPr lang="zh-CN" altLang="en-US" sz="2400" dirty="0">
                <a:solidFill>
                  <a:schemeClr val="accent2"/>
                </a:solidFill>
                <a:latin typeface="+mj-lt"/>
                <a:ea typeface="黑体" panose="02010609060101010101" pitchFamily="49" charset="-122"/>
              </a:rPr>
              <a:t>是容易将一个行业做深、做透，有较强的专业性</a:t>
            </a:r>
            <a:endParaRPr lang="en-US" altLang="zh-CN" sz="2400" dirty="0">
              <a:solidFill>
                <a:schemeClr val="accent2"/>
              </a:solidFill>
              <a:latin typeface="+mj-lt"/>
              <a:ea typeface="黑体" panose="02010609060101010101" pitchFamily="49" charset="-122"/>
            </a:endParaRPr>
          </a:p>
          <a:p>
            <a:pPr indent="612140" algn="just">
              <a:lnSpc>
                <a:spcPct val="150000"/>
              </a:lnSpc>
              <a:spcBef>
                <a:spcPts val="0"/>
              </a:spcBef>
            </a:pPr>
            <a:r>
              <a:rPr lang="zh-CN" altLang="en-US" sz="2400" dirty="0">
                <a:solidFill>
                  <a:srgbClr val="C00000"/>
                </a:solidFill>
                <a:latin typeface="+mj-lt"/>
                <a:ea typeface="黑体" panose="02010609060101010101" pitchFamily="49" charset="-122"/>
              </a:rPr>
              <a:t>缺点</a:t>
            </a:r>
            <a:r>
              <a:rPr lang="zh-CN" altLang="en-US" sz="2400" dirty="0">
                <a:solidFill>
                  <a:schemeClr val="accent2"/>
                </a:solidFill>
                <a:latin typeface="+mj-lt"/>
                <a:ea typeface="黑体" panose="02010609060101010101" pitchFamily="49" charset="-122"/>
              </a:rPr>
              <a:t>是受众过窄，难以形成规模效应。</a:t>
            </a:r>
            <a:endParaRPr lang="zh-CN" altLang="en-US" sz="2400" dirty="0">
              <a:solidFill>
                <a:schemeClr val="accent2"/>
              </a:solidFill>
              <a:latin typeface="+mj-lt"/>
              <a:ea typeface="黑体" panose="02010609060101010101" pitchFamily="49" charset="-122"/>
            </a:endParaRPr>
          </a:p>
          <a:p>
            <a:pPr indent="612140" algn="just">
              <a:lnSpc>
                <a:spcPct val="150000"/>
              </a:lnSpc>
              <a:spcBef>
                <a:spcPts val="0"/>
              </a:spcBef>
            </a:pPr>
            <a:r>
              <a:rPr lang="zh-CN" altLang="en-US" sz="2400" dirty="0">
                <a:solidFill>
                  <a:schemeClr val="accent2"/>
                </a:solidFill>
                <a:latin typeface="+mj-lt"/>
                <a:ea typeface="黑体" panose="02010609060101010101" pitchFamily="49" charset="-122"/>
              </a:rPr>
              <a:t>由于垂直</a:t>
            </a:r>
            <a:r>
              <a:rPr lang="en-US" altLang="zh-CN" sz="2400" dirty="0">
                <a:solidFill>
                  <a:schemeClr val="accent2"/>
                </a:solidFill>
                <a:latin typeface="+mj-lt"/>
                <a:ea typeface="黑体" panose="02010609060101010101" pitchFamily="49" charset="-122"/>
              </a:rPr>
              <a:t>B2B</a:t>
            </a:r>
            <a:r>
              <a:rPr lang="zh-CN" altLang="en-US" sz="2400" dirty="0">
                <a:solidFill>
                  <a:schemeClr val="accent2"/>
                </a:solidFill>
                <a:latin typeface="+mj-lt"/>
                <a:ea typeface="黑体" panose="02010609060101010101" pitchFamily="49" charset="-122"/>
              </a:rPr>
              <a:t>电商平台的专业性强，其客户很多都是本行业的，潜在购买力较强，广告的效用也较大，因此其广告费较水平</a:t>
            </a:r>
            <a:r>
              <a:rPr lang="en-US" altLang="zh-CN" sz="2400" dirty="0">
                <a:solidFill>
                  <a:schemeClr val="accent2"/>
                </a:solidFill>
                <a:latin typeface="+mj-lt"/>
                <a:ea typeface="黑体" panose="02010609060101010101" pitchFamily="49" charset="-122"/>
              </a:rPr>
              <a:t>B2B </a:t>
            </a:r>
            <a:r>
              <a:rPr lang="zh-CN" altLang="en-US" sz="2400" dirty="0">
                <a:solidFill>
                  <a:schemeClr val="accent2"/>
                </a:solidFill>
                <a:latin typeface="+mj-lt"/>
                <a:ea typeface="黑体" panose="02010609060101010101" pitchFamily="49" charset="-122"/>
              </a:rPr>
              <a:t>电商平台更高。除了发布广告，垂直</a:t>
            </a:r>
            <a:r>
              <a:rPr lang="en-US" altLang="zh-CN" sz="2400" dirty="0">
                <a:solidFill>
                  <a:schemeClr val="accent2"/>
                </a:solidFill>
                <a:latin typeface="+mj-lt"/>
                <a:ea typeface="黑体" panose="02010609060101010101" pitchFamily="49" charset="-122"/>
              </a:rPr>
              <a:t>B2B </a:t>
            </a:r>
            <a:r>
              <a:rPr lang="zh-CN" altLang="en-US" sz="2400" dirty="0">
                <a:solidFill>
                  <a:schemeClr val="accent2"/>
                </a:solidFill>
                <a:latin typeface="+mj-lt"/>
                <a:ea typeface="黑体" panose="02010609060101010101" pitchFamily="49" charset="-122"/>
              </a:rPr>
              <a:t>电商平台还可以通过举办拍卖会、出售网上店铺、收取客户的信息费及数据库使用费等赢利。</a:t>
            </a:r>
            <a:endParaRPr lang="zh-CN" altLang="en-US" sz="2400" dirty="0">
              <a:solidFill>
                <a:schemeClr val="accent2"/>
              </a:solidFill>
              <a:latin typeface="+mj-lt"/>
              <a:ea typeface="黑体" panose="02010609060101010101" pitchFamily="49" charset="-122"/>
            </a:endParaRPr>
          </a:p>
        </p:txBody>
      </p:sp>
    </p:spTree>
  </p:cSld>
  <p:clrMapOvr>
    <a:masterClrMapping/>
  </p:clrMapOvr>
  <p:transition spd="slow">
    <p:push dir="u"/>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785330" y="1383883"/>
            <a:ext cx="6314549" cy="523220"/>
          </a:xfrm>
          <a:prstGeom prst="rect">
            <a:avLst/>
          </a:prstGeom>
        </p:spPr>
        <p:txBody>
          <a:bodyPr wrap="none">
            <a:spAutoFit/>
          </a:bodyPr>
          <a:lstStyle/>
          <a:p>
            <a:r>
              <a:rPr lang="zh-CN" altLang="en-US" sz="2800" b="1" dirty="0">
                <a:solidFill>
                  <a:schemeClr val="accent2"/>
                </a:solidFill>
                <a:latin typeface="+mj-lt"/>
                <a:ea typeface="黑体" panose="02010609060101010101" pitchFamily="49" charset="-122"/>
              </a:rPr>
              <a:t>垂直B2B电商平台又分为以下几种类型</a:t>
            </a:r>
            <a:endParaRPr lang="zh-CN" altLang="en-US" sz="2800" b="1" dirty="0">
              <a:solidFill>
                <a:schemeClr val="accent2"/>
              </a:solidFill>
              <a:latin typeface="+mj-lt"/>
              <a:ea typeface="黑体" panose="02010609060101010101" pitchFamily="49" charset="-122"/>
            </a:endParaRPr>
          </a:p>
        </p:txBody>
      </p:sp>
      <p:grpSp>
        <p:nvGrpSpPr>
          <p:cNvPr id="5" name="组合 4"/>
          <p:cNvGrpSpPr/>
          <p:nvPr/>
        </p:nvGrpSpPr>
        <p:grpSpPr>
          <a:xfrm>
            <a:off x="1588885" y="2449132"/>
            <a:ext cx="1766887" cy="1766887"/>
            <a:chOff x="1506538" y="1346200"/>
            <a:chExt cx="1766887" cy="1766887"/>
          </a:xfrm>
        </p:grpSpPr>
        <p:sp>
          <p:nvSpPr>
            <p:cNvPr id="6" name="Oval 6"/>
            <p:cNvSpPr>
              <a:spLocks noChangeArrowheads="1"/>
            </p:cNvSpPr>
            <p:nvPr/>
          </p:nvSpPr>
          <p:spPr bwMode="auto">
            <a:xfrm>
              <a:off x="1506538" y="1346200"/>
              <a:ext cx="1766887" cy="1766887"/>
            </a:xfrm>
            <a:prstGeom prst="ellipse">
              <a:avLst/>
            </a:pr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a:lstStyle>
              <a:lvl1pPr>
                <a:spcBef>
                  <a:spcPct val="20000"/>
                </a:spcBef>
                <a:buChar char="•"/>
                <a:defRPr sz="2000">
                  <a:solidFill>
                    <a:schemeClr val="accent2"/>
                  </a:solidFill>
                  <a:latin typeface="Arial" panose="020B0604020202020204" pitchFamily="34" charset="0"/>
                  <a:ea typeface="微软雅黑" panose="020B0503020204020204" pitchFamily="34" charset="-122"/>
                </a:defRPr>
              </a:lvl1pPr>
              <a:lvl2pPr marL="742950" indent="-285750">
                <a:spcBef>
                  <a:spcPct val="20000"/>
                </a:spcBef>
                <a:buChar char="–"/>
                <a:defRPr sz="2000">
                  <a:solidFill>
                    <a:schemeClr val="accent2"/>
                  </a:solidFill>
                  <a:latin typeface="Arial" panose="020B0604020202020204" pitchFamily="34" charset="0"/>
                  <a:ea typeface="仿宋_GB2312" panose="02010609030101010101" pitchFamily="1"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FontTx/>
                <a:buNone/>
              </a:pPr>
              <a:endParaRPr lang="zh-CN" altLang="en-US" sz="1800">
                <a:solidFill>
                  <a:schemeClr val="tx1"/>
                </a:solidFill>
                <a:ea typeface="宋体" panose="02010600030101010101" pitchFamily="2" charset="-122"/>
              </a:endParaRPr>
            </a:p>
          </p:txBody>
        </p:sp>
        <p:sp>
          <p:nvSpPr>
            <p:cNvPr id="7" name="Oval 7"/>
            <p:cNvSpPr>
              <a:spLocks noChangeArrowheads="1"/>
            </p:cNvSpPr>
            <p:nvPr/>
          </p:nvSpPr>
          <p:spPr bwMode="auto">
            <a:xfrm>
              <a:off x="1506538" y="1346200"/>
              <a:ext cx="444500" cy="442913"/>
            </a:xfrm>
            <a:prstGeom prst="ellipse">
              <a:avLst/>
            </a:prstGeom>
            <a:solidFill>
              <a:schemeClr val="tx1"/>
            </a:solidFill>
            <a:ln w="38100">
              <a:solidFill>
                <a:srgbClr val="FFFFFF"/>
              </a:solidFill>
              <a:round/>
            </a:ln>
          </p:spPr>
          <p:txBody>
            <a:bodyPr/>
            <a:lstStyle>
              <a:lvl1pPr>
                <a:spcBef>
                  <a:spcPct val="20000"/>
                </a:spcBef>
                <a:buChar char="•"/>
                <a:defRPr sz="2000">
                  <a:solidFill>
                    <a:schemeClr val="accent2"/>
                  </a:solidFill>
                  <a:latin typeface="Arial" panose="020B0604020202020204" pitchFamily="34" charset="0"/>
                  <a:ea typeface="微软雅黑" panose="020B0503020204020204" pitchFamily="34" charset="-122"/>
                </a:defRPr>
              </a:lvl1pPr>
              <a:lvl2pPr marL="742950" indent="-285750">
                <a:spcBef>
                  <a:spcPct val="20000"/>
                </a:spcBef>
                <a:buChar char="–"/>
                <a:defRPr sz="2000">
                  <a:solidFill>
                    <a:schemeClr val="accent2"/>
                  </a:solidFill>
                  <a:latin typeface="Arial" panose="020B0604020202020204" pitchFamily="34" charset="0"/>
                  <a:ea typeface="仿宋_GB2312" panose="02010609030101010101" pitchFamily="1"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lgn="ctr" eaLnBrk="1" hangingPunct="1">
                <a:spcBef>
                  <a:spcPct val="0"/>
                </a:spcBef>
                <a:buFontTx/>
                <a:buNone/>
              </a:pPr>
              <a:r>
                <a:rPr lang="en-US" altLang="zh-CN" sz="1800" b="1">
                  <a:solidFill>
                    <a:srgbClr val="FFFFFF"/>
                  </a:solidFill>
                  <a:latin typeface="微软雅黑" panose="020B0503020204020204" pitchFamily="34" charset="-122"/>
                </a:rPr>
                <a:t>A</a:t>
              </a:r>
              <a:endParaRPr lang="zh-CN" altLang="en-US" sz="1800" b="1">
                <a:solidFill>
                  <a:srgbClr val="FFFFFF"/>
                </a:solidFill>
                <a:latin typeface="微软雅黑" panose="020B0503020204020204" pitchFamily="34" charset="-122"/>
              </a:endParaRPr>
            </a:p>
          </p:txBody>
        </p:sp>
        <p:sp>
          <p:nvSpPr>
            <p:cNvPr id="9" name="Freeform 14"/>
            <p:cNvSpPr>
              <a:spLocks noEditPoints="1"/>
            </p:cNvSpPr>
            <p:nvPr/>
          </p:nvSpPr>
          <p:spPr bwMode="auto">
            <a:xfrm>
              <a:off x="1971675" y="1806575"/>
              <a:ext cx="849313" cy="633413"/>
            </a:xfrm>
            <a:custGeom>
              <a:avLst/>
              <a:gdLst>
                <a:gd name="T0" fmla="*/ 126057845 w 1167"/>
                <a:gd name="T1" fmla="*/ 244425904 h 868"/>
                <a:gd name="T2" fmla="*/ 225633426 w 1167"/>
                <a:gd name="T3" fmla="*/ 69227371 h 868"/>
                <a:gd name="T4" fmla="*/ 250526957 w 1167"/>
                <a:gd name="T5" fmla="*/ 41004005 h 868"/>
                <a:gd name="T6" fmla="*/ 477220023 w 1167"/>
                <a:gd name="T7" fmla="*/ 58576837 h 868"/>
                <a:gd name="T8" fmla="*/ 464507984 w 1167"/>
                <a:gd name="T9" fmla="*/ 31418890 h 868"/>
                <a:gd name="T10" fmla="*/ 515884506 w 1167"/>
                <a:gd name="T11" fmla="*/ 14910746 h 868"/>
                <a:gd name="T12" fmla="*/ 551371525 w 1167"/>
                <a:gd name="T13" fmla="*/ 17040853 h 868"/>
                <a:gd name="T14" fmla="*/ 540248945 w 1167"/>
                <a:gd name="T15" fmla="*/ 69227371 h 868"/>
                <a:gd name="T16" fmla="*/ 522240890 w 1167"/>
                <a:gd name="T17" fmla="*/ 97450736 h 868"/>
                <a:gd name="T18" fmla="*/ 391945213 w 1167"/>
                <a:gd name="T19" fmla="*/ 217799936 h 868"/>
                <a:gd name="T20" fmla="*/ 391415394 w 1167"/>
                <a:gd name="T21" fmla="*/ 217799936 h 868"/>
                <a:gd name="T22" fmla="*/ 599040764 w 1167"/>
                <a:gd name="T23" fmla="*/ 423351941 h 868"/>
                <a:gd name="T24" fmla="*/ 599040764 w 1167"/>
                <a:gd name="T25" fmla="*/ 462225839 h 868"/>
                <a:gd name="T26" fmla="*/ 479338575 w 1167"/>
                <a:gd name="T27" fmla="*/ 462225839 h 868"/>
                <a:gd name="T28" fmla="*/ 350632358 w 1167"/>
                <a:gd name="T29" fmla="*/ 462225839 h 868"/>
                <a:gd name="T30" fmla="*/ 221926142 w 1167"/>
                <a:gd name="T31" fmla="*/ 462225839 h 868"/>
                <a:gd name="T32" fmla="*/ 93219198 w 1167"/>
                <a:gd name="T33" fmla="*/ 462225839 h 868"/>
                <a:gd name="T34" fmla="*/ 529820 w 1167"/>
                <a:gd name="T35" fmla="*/ 443054880 h 868"/>
                <a:gd name="T36" fmla="*/ 19597515 w 1167"/>
                <a:gd name="T37" fmla="*/ 0 h 868"/>
                <a:gd name="T38" fmla="*/ 39194303 w 1167"/>
                <a:gd name="T39" fmla="*/ 423351941 h 868"/>
                <a:gd name="T40" fmla="*/ 93219198 w 1167"/>
                <a:gd name="T41" fmla="*/ 334954340 h 868"/>
                <a:gd name="T42" fmla="*/ 148833552 w 1167"/>
                <a:gd name="T43" fmla="*/ 315783381 h 868"/>
                <a:gd name="T44" fmla="*/ 167901247 w 1167"/>
                <a:gd name="T45" fmla="*/ 423351941 h 868"/>
                <a:gd name="T46" fmla="*/ 221926142 w 1167"/>
                <a:gd name="T47" fmla="*/ 200227103 h 868"/>
                <a:gd name="T48" fmla="*/ 277009949 w 1167"/>
                <a:gd name="T49" fmla="*/ 180523435 h 868"/>
                <a:gd name="T50" fmla="*/ 297137284 w 1167"/>
                <a:gd name="T51" fmla="*/ 423351941 h 868"/>
                <a:gd name="T52" fmla="*/ 350632358 w 1167"/>
                <a:gd name="T53" fmla="*/ 266258949 h 868"/>
                <a:gd name="T54" fmla="*/ 406245985 w 1167"/>
                <a:gd name="T55" fmla="*/ 247088719 h 868"/>
                <a:gd name="T56" fmla="*/ 425843500 w 1167"/>
                <a:gd name="T57" fmla="*/ 423351941 h 868"/>
                <a:gd name="T58" fmla="*/ 479338575 w 1167"/>
                <a:gd name="T59" fmla="*/ 154962885 h 868"/>
                <a:gd name="T60" fmla="*/ 534952202 w 1167"/>
                <a:gd name="T61" fmla="*/ 135259946 h 868"/>
                <a:gd name="T62" fmla="*/ 554019897 w 1167"/>
                <a:gd name="T63" fmla="*/ 423351941 h 86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167" h="868">
                  <a:moveTo>
                    <a:pt x="480" y="183"/>
                  </a:moveTo>
                  <a:lnTo>
                    <a:pt x="238" y="459"/>
                  </a:lnTo>
                  <a:lnTo>
                    <a:pt x="181" y="409"/>
                  </a:lnTo>
                  <a:lnTo>
                    <a:pt x="426" y="130"/>
                  </a:lnTo>
                  <a:lnTo>
                    <a:pt x="473" y="77"/>
                  </a:lnTo>
                  <a:lnTo>
                    <a:pt x="732" y="303"/>
                  </a:lnTo>
                  <a:lnTo>
                    <a:pt x="901" y="110"/>
                  </a:lnTo>
                  <a:lnTo>
                    <a:pt x="871" y="84"/>
                  </a:lnTo>
                  <a:cubicBezTo>
                    <a:pt x="860" y="74"/>
                    <a:pt x="862" y="63"/>
                    <a:pt x="877" y="59"/>
                  </a:cubicBezTo>
                  <a:lnTo>
                    <a:pt x="923" y="44"/>
                  </a:lnTo>
                  <a:cubicBezTo>
                    <a:pt x="937" y="40"/>
                    <a:pt x="960" y="33"/>
                    <a:pt x="974" y="28"/>
                  </a:cubicBezTo>
                  <a:lnTo>
                    <a:pt x="1021" y="14"/>
                  </a:lnTo>
                  <a:cubicBezTo>
                    <a:pt x="1035" y="10"/>
                    <a:pt x="1044" y="18"/>
                    <a:pt x="1041" y="32"/>
                  </a:cubicBezTo>
                  <a:lnTo>
                    <a:pt x="1032" y="77"/>
                  </a:lnTo>
                  <a:cubicBezTo>
                    <a:pt x="1028" y="91"/>
                    <a:pt x="1023" y="115"/>
                    <a:pt x="1020" y="130"/>
                  </a:cubicBezTo>
                  <a:lnTo>
                    <a:pt x="1011" y="174"/>
                  </a:lnTo>
                  <a:cubicBezTo>
                    <a:pt x="1008" y="189"/>
                    <a:pt x="997" y="193"/>
                    <a:pt x="986" y="183"/>
                  </a:cubicBezTo>
                  <a:lnTo>
                    <a:pt x="958" y="159"/>
                  </a:lnTo>
                  <a:lnTo>
                    <a:pt x="740" y="409"/>
                  </a:lnTo>
                  <a:lnTo>
                    <a:pt x="740" y="408"/>
                  </a:lnTo>
                  <a:lnTo>
                    <a:pt x="739" y="409"/>
                  </a:lnTo>
                  <a:lnTo>
                    <a:pt x="480" y="183"/>
                  </a:lnTo>
                  <a:close/>
                  <a:moveTo>
                    <a:pt x="1131" y="795"/>
                  </a:moveTo>
                  <a:cubicBezTo>
                    <a:pt x="1151" y="795"/>
                    <a:pt x="1167" y="812"/>
                    <a:pt x="1167" y="832"/>
                  </a:cubicBezTo>
                  <a:cubicBezTo>
                    <a:pt x="1167" y="852"/>
                    <a:pt x="1151" y="868"/>
                    <a:pt x="1131" y="868"/>
                  </a:cubicBezTo>
                  <a:lnTo>
                    <a:pt x="1046" y="868"/>
                  </a:lnTo>
                  <a:lnTo>
                    <a:pt x="905" y="868"/>
                  </a:lnTo>
                  <a:lnTo>
                    <a:pt x="804" y="868"/>
                  </a:lnTo>
                  <a:lnTo>
                    <a:pt x="662" y="868"/>
                  </a:lnTo>
                  <a:lnTo>
                    <a:pt x="561" y="868"/>
                  </a:lnTo>
                  <a:lnTo>
                    <a:pt x="419" y="868"/>
                  </a:lnTo>
                  <a:lnTo>
                    <a:pt x="317" y="868"/>
                  </a:lnTo>
                  <a:lnTo>
                    <a:pt x="176" y="868"/>
                  </a:lnTo>
                  <a:lnTo>
                    <a:pt x="38" y="868"/>
                  </a:lnTo>
                  <a:cubicBezTo>
                    <a:pt x="17" y="868"/>
                    <a:pt x="1" y="852"/>
                    <a:pt x="1" y="832"/>
                  </a:cubicBezTo>
                  <a:lnTo>
                    <a:pt x="0" y="37"/>
                  </a:lnTo>
                  <a:cubicBezTo>
                    <a:pt x="0" y="17"/>
                    <a:pt x="16" y="0"/>
                    <a:pt x="37" y="0"/>
                  </a:cubicBezTo>
                  <a:cubicBezTo>
                    <a:pt x="57" y="0"/>
                    <a:pt x="73" y="17"/>
                    <a:pt x="73" y="37"/>
                  </a:cubicBezTo>
                  <a:lnTo>
                    <a:pt x="74" y="795"/>
                  </a:lnTo>
                  <a:lnTo>
                    <a:pt x="176" y="795"/>
                  </a:lnTo>
                  <a:lnTo>
                    <a:pt x="176" y="629"/>
                  </a:lnTo>
                  <a:cubicBezTo>
                    <a:pt x="176" y="609"/>
                    <a:pt x="193" y="593"/>
                    <a:pt x="213" y="593"/>
                  </a:cubicBezTo>
                  <a:lnTo>
                    <a:pt x="281" y="593"/>
                  </a:lnTo>
                  <a:cubicBezTo>
                    <a:pt x="301" y="593"/>
                    <a:pt x="317" y="609"/>
                    <a:pt x="317" y="629"/>
                  </a:cubicBezTo>
                  <a:lnTo>
                    <a:pt x="317" y="795"/>
                  </a:lnTo>
                  <a:lnTo>
                    <a:pt x="419" y="795"/>
                  </a:lnTo>
                  <a:lnTo>
                    <a:pt x="419" y="376"/>
                  </a:lnTo>
                  <a:cubicBezTo>
                    <a:pt x="419" y="356"/>
                    <a:pt x="436" y="339"/>
                    <a:pt x="456" y="339"/>
                  </a:cubicBezTo>
                  <a:lnTo>
                    <a:pt x="523" y="339"/>
                  </a:lnTo>
                  <a:cubicBezTo>
                    <a:pt x="544" y="339"/>
                    <a:pt x="561" y="356"/>
                    <a:pt x="561" y="376"/>
                  </a:cubicBezTo>
                  <a:lnTo>
                    <a:pt x="561" y="795"/>
                  </a:lnTo>
                  <a:lnTo>
                    <a:pt x="662" y="795"/>
                  </a:lnTo>
                  <a:lnTo>
                    <a:pt x="662" y="500"/>
                  </a:lnTo>
                  <a:cubicBezTo>
                    <a:pt x="662" y="480"/>
                    <a:pt x="679" y="464"/>
                    <a:pt x="699" y="464"/>
                  </a:cubicBezTo>
                  <a:lnTo>
                    <a:pt x="767" y="464"/>
                  </a:lnTo>
                  <a:cubicBezTo>
                    <a:pt x="787" y="464"/>
                    <a:pt x="804" y="480"/>
                    <a:pt x="804" y="500"/>
                  </a:cubicBezTo>
                  <a:lnTo>
                    <a:pt x="804" y="795"/>
                  </a:lnTo>
                  <a:lnTo>
                    <a:pt x="905" y="795"/>
                  </a:lnTo>
                  <a:lnTo>
                    <a:pt x="905" y="291"/>
                  </a:lnTo>
                  <a:cubicBezTo>
                    <a:pt x="905" y="270"/>
                    <a:pt x="922" y="254"/>
                    <a:pt x="942" y="254"/>
                  </a:cubicBezTo>
                  <a:lnTo>
                    <a:pt x="1010" y="254"/>
                  </a:lnTo>
                  <a:cubicBezTo>
                    <a:pt x="1030" y="254"/>
                    <a:pt x="1046" y="270"/>
                    <a:pt x="1046" y="291"/>
                  </a:cubicBezTo>
                  <a:lnTo>
                    <a:pt x="1046" y="795"/>
                  </a:lnTo>
                  <a:lnTo>
                    <a:pt x="1131" y="795"/>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grpSp>
      <p:grpSp>
        <p:nvGrpSpPr>
          <p:cNvPr id="10" name="组合 9"/>
          <p:cNvGrpSpPr/>
          <p:nvPr/>
        </p:nvGrpSpPr>
        <p:grpSpPr>
          <a:xfrm>
            <a:off x="4037156" y="2449132"/>
            <a:ext cx="1766887" cy="1766887"/>
            <a:chOff x="3852863" y="1268413"/>
            <a:chExt cx="1766887" cy="1766887"/>
          </a:xfrm>
        </p:grpSpPr>
        <p:sp>
          <p:nvSpPr>
            <p:cNvPr id="11" name="Oval 8"/>
            <p:cNvSpPr>
              <a:spLocks noChangeArrowheads="1"/>
            </p:cNvSpPr>
            <p:nvPr/>
          </p:nvSpPr>
          <p:spPr bwMode="auto">
            <a:xfrm>
              <a:off x="3852863" y="1268413"/>
              <a:ext cx="1766887" cy="1766887"/>
            </a:xfrm>
            <a:prstGeom prst="ellipse">
              <a:avLst/>
            </a:prstGeom>
            <a:solidFill>
              <a:srgbClr val="B7D72E"/>
            </a:solidFill>
            <a:ln>
              <a:noFill/>
            </a:ln>
            <a:extLst>
              <a:ext uri="{91240B29-F687-4F45-9708-019B960494DF}">
                <a14:hiddenLine xmlns:a14="http://schemas.microsoft.com/office/drawing/2010/main" w="9525">
                  <a:solidFill>
                    <a:srgbClr val="000000"/>
                  </a:solidFill>
                  <a:round/>
                </a14:hiddenLine>
              </a:ext>
            </a:extLst>
          </p:spPr>
          <p:txBody>
            <a:bodyPr/>
            <a:lstStyle>
              <a:lvl1pPr>
                <a:spcBef>
                  <a:spcPct val="20000"/>
                </a:spcBef>
                <a:buChar char="•"/>
                <a:defRPr sz="2000">
                  <a:solidFill>
                    <a:schemeClr val="accent2"/>
                  </a:solidFill>
                  <a:latin typeface="Arial" panose="020B0604020202020204" pitchFamily="34" charset="0"/>
                  <a:ea typeface="微软雅黑" panose="020B0503020204020204" pitchFamily="34" charset="-122"/>
                </a:defRPr>
              </a:lvl1pPr>
              <a:lvl2pPr marL="742950" indent="-285750">
                <a:spcBef>
                  <a:spcPct val="20000"/>
                </a:spcBef>
                <a:buChar char="–"/>
                <a:defRPr sz="2000">
                  <a:solidFill>
                    <a:schemeClr val="accent2"/>
                  </a:solidFill>
                  <a:latin typeface="Arial" panose="020B0604020202020204" pitchFamily="34" charset="0"/>
                  <a:ea typeface="仿宋_GB2312" panose="02010609030101010101" pitchFamily="1"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FontTx/>
                <a:buNone/>
              </a:pPr>
              <a:endParaRPr lang="zh-CN" altLang="en-US" sz="1800">
                <a:solidFill>
                  <a:schemeClr val="tx1"/>
                </a:solidFill>
                <a:ea typeface="宋体" panose="02010600030101010101" pitchFamily="2" charset="-122"/>
              </a:endParaRPr>
            </a:p>
          </p:txBody>
        </p:sp>
        <p:sp>
          <p:nvSpPr>
            <p:cNvPr id="12" name="Oval 9"/>
            <p:cNvSpPr>
              <a:spLocks noChangeArrowheads="1"/>
            </p:cNvSpPr>
            <p:nvPr/>
          </p:nvSpPr>
          <p:spPr bwMode="auto">
            <a:xfrm>
              <a:off x="3876675" y="1346200"/>
              <a:ext cx="442913" cy="442913"/>
            </a:xfrm>
            <a:prstGeom prst="ellipse">
              <a:avLst/>
            </a:prstGeom>
            <a:solidFill>
              <a:schemeClr val="tx1"/>
            </a:solidFill>
            <a:ln w="38100">
              <a:solidFill>
                <a:srgbClr val="FFFFFF"/>
              </a:solidFill>
              <a:round/>
            </a:ln>
          </p:spPr>
          <p:txBody>
            <a:bodyPr/>
            <a:lstStyle>
              <a:lvl1pPr>
                <a:spcBef>
                  <a:spcPct val="20000"/>
                </a:spcBef>
                <a:buChar char="•"/>
                <a:defRPr sz="2000">
                  <a:solidFill>
                    <a:schemeClr val="accent2"/>
                  </a:solidFill>
                  <a:latin typeface="Arial" panose="020B0604020202020204" pitchFamily="34" charset="0"/>
                  <a:ea typeface="微软雅黑" panose="020B0503020204020204" pitchFamily="34" charset="-122"/>
                </a:defRPr>
              </a:lvl1pPr>
              <a:lvl2pPr marL="742950" indent="-285750">
                <a:spcBef>
                  <a:spcPct val="20000"/>
                </a:spcBef>
                <a:buChar char="–"/>
                <a:defRPr sz="2000">
                  <a:solidFill>
                    <a:schemeClr val="accent2"/>
                  </a:solidFill>
                  <a:latin typeface="Arial" panose="020B0604020202020204" pitchFamily="34" charset="0"/>
                  <a:ea typeface="仿宋_GB2312" panose="02010609030101010101" pitchFamily="1"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lgn="ctr" eaLnBrk="1" hangingPunct="1">
                <a:spcBef>
                  <a:spcPct val="0"/>
                </a:spcBef>
                <a:buFontTx/>
                <a:buNone/>
              </a:pPr>
              <a:r>
                <a:rPr lang="en-US" altLang="zh-CN" sz="1800" b="1" dirty="0">
                  <a:solidFill>
                    <a:srgbClr val="FFFFFF"/>
                  </a:solidFill>
                  <a:latin typeface="微软雅黑" panose="020B0503020204020204" pitchFamily="34" charset="-122"/>
                </a:rPr>
                <a:t>B</a:t>
              </a:r>
              <a:endParaRPr lang="zh-CN" altLang="en-US" sz="1800" b="1" dirty="0">
                <a:solidFill>
                  <a:srgbClr val="FFFFFF"/>
                </a:solidFill>
                <a:latin typeface="微软雅黑" panose="020B0503020204020204" pitchFamily="34" charset="-122"/>
              </a:endParaRPr>
            </a:p>
          </p:txBody>
        </p:sp>
        <p:sp>
          <p:nvSpPr>
            <p:cNvPr id="13" name="Freeform 15"/>
            <p:cNvSpPr>
              <a:spLocks noEditPoints="1"/>
            </p:cNvSpPr>
            <p:nvPr/>
          </p:nvSpPr>
          <p:spPr bwMode="auto">
            <a:xfrm>
              <a:off x="4386263" y="1687513"/>
              <a:ext cx="815975" cy="863600"/>
            </a:xfrm>
            <a:custGeom>
              <a:avLst/>
              <a:gdLst>
                <a:gd name="T0" fmla="*/ 370225021 w 1122"/>
                <a:gd name="T1" fmla="*/ 0 h 1186"/>
                <a:gd name="T2" fmla="*/ 452732311 w 1122"/>
                <a:gd name="T3" fmla="*/ 193530139 h 1186"/>
                <a:gd name="T4" fmla="*/ 390323314 w 1122"/>
                <a:gd name="T5" fmla="*/ 82714093 h 1186"/>
                <a:gd name="T6" fmla="*/ 179823581 w 1122"/>
                <a:gd name="T7" fmla="*/ 62565854 h 1186"/>
                <a:gd name="T8" fmla="*/ 163957158 w 1122"/>
                <a:gd name="T9" fmla="*/ 165959017 h 1186"/>
                <a:gd name="T10" fmla="*/ 62409724 w 1122"/>
                <a:gd name="T11" fmla="*/ 471365404 h 1186"/>
                <a:gd name="T12" fmla="*/ 273437441 w 1122"/>
                <a:gd name="T13" fmla="*/ 491513644 h 1186"/>
                <a:gd name="T14" fmla="*/ 82507290 w 1122"/>
                <a:gd name="T15" fmla="*/ 554079498 h 1186"/>
                <a:gd name="T16" fmla="*/ 0 w 1122"/>
                <a:gd name="T17" fmla="*/ 130964285 h 1186"/>
                <a:gd name="T18" fmla="*/ 526777315 w 1122"/>
                <a:gd name="T19" fmla="*/ 203074156 h 1186"/>
                <a:gd name="T20" fmla="*/ 586013318 w 1122"/>
                <a:gd name="T21" fmla="*/ 262458671 h 1186"/>
                <a:gd name="T22" fmla="*/ 516199457 w 1122"/>
                <a:gd name="T23" fmla="*/ 431068925 h 1186"/>
                <a:gd name="T24" fmla="*/ 556395317 w 1122"/>
                <a:gd name="T25" fmla="*/ 302225048 h 1186"/>
                <a:gd name="T26" fmla="*/ 541586316 w 1122"/>
                <a:gd name="T27" fmla="*/ 266700214 h 1186"/>
                <a:gd name="T28" fmla="*/ 464368318 w 1122"/>
                <a:gd name="T29" fmla="*/ 221632090 h 1186"/>
                <a:gd name="T30" fmla="*/ 535769040 w 1122"/>
                <a:gd name="T31" fmla="*/ 289499691 h 1186"/>
                <a:gd name="T32" fmla="*/ 423643748 w 1122"/>
                <a:gd name="T33" fmla="*/ 499466628 h 1186"/>
                <a:gd name="T34" fmla="*/ 322625024 w 1122"/>
                <a:gd name="T35" fmla="*/ 440612943 h 1186"/>
                <a:gd name="T36" fmla="*/ 446915035 w 1122"/>
                <a:gd name="T37" fmla="*/ 238598991 h 1186"/>
                <a:gd name="T38" fmla="*/ 535769040 w 1122"/>
                <a:gd name="T39" fmla="*/ 289499691 h 1186"/>
                <a:gd name="T40" fmla="*/ 286660308 w 1122"/>
                <a:gd name="T41" fmla="*/ 621417725 h 1186"/>
                <a:gd name="T42" fmla="*/ 360705312 w 1122"/>
                <a:gd name="T43" fmla="*/ 492573848 h 1186"/>
                <a:gd name="T44" fmla="*/ 214730876 w 1122"/>
                <a:gd name="T45" fmla="*/ 109755841 h 1186"/>
                <a:gd name="T46" fmla="*/ 352243026 w 1122"/>
                <a:gd name="T47" fmla="*/ 141568506 h 1186"/>
                <a:gd name="T48" fmla="*/ 214730876 w 1122"/>
                <a:gd name="T49" fmla="*/ 109755841 h 1186"/>
                <a:gd name="T50" fmla="*/ 188285868 w 1122"/>
                <a:gd name="T51" fmla="*/ 320252880 h 1186"/>
                <a:gd name="T52" fmla="*/ 107894149 w 1122"/>
                <a:gd name="T53" fmla="*/ 352065545 h 1186"/>
                <a:gd name="T54" fmla="*/ 107894149 w 1122"/>
                <a:gd name="T55" fmla="*/ 247612907 h 1186"/>
                <a:gd name="T56" fmla="*/ 352243026 w 1122"/>
                <a:gd name="T57" fmla="*/ 278895469 h 1186"/>
                <a:gd name="T58" fmla="*/ 107894149 w 1122"/>
                <a:gd name="T59" fmla="*/ 247612907 h 1186"/>
                <a:gd name="T60" fmla="*/ 352243026 w 1122"/>
                <a:gd name="T61" fmla="*/ 179744578 h 1186"/>
                <a:gd name="T62" fmla="*/ 107894149 w 1122"/>
                <a:gd name="T63" fmla="*/ 211557971 h 1186"/>
                <a:gd name="T64" fmla="*/ 81449868 w 1122"/>
                <a:gd name="T65" fmla="*/ 137326963 h 1186"/>
                <a:gd name="T66" fmla="*/ 151263729 w 1122"/>
                <a:gd name="T67" fmla="*/ 126722742 h 1186"/>
                <a:gd name="T68" fmla="*/ 81449868 w 1122"/>
                <a:gd name="T69" fmla="*/ 137326963 h 118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122" h="1186">
                  <a:moveTo>
                    <a:pt x="246" y="0"/>
                  </a:moveTo>
                  <a:lnTo>
                    <a:pt x="700" y="0"/>
                  </a:lnTo>
                  <a:cubicBezTo>
                    <a:pt x="786" y="0"/>
                    <a:pt x="856" y="71"/>
                    <a:pt x="856" y="156"/>
                  </a:cubicBezTo>
                  <a:lnTo>
                    <a:pt x="856" y="365"/>
                  </a:lnTo>
                  <a:cubicBezTo>
                    <a:pt x="807" y="404"/>
                    <a:pt x="777" y="440"/>
                    <a:pt x="738" y="493"/>
                  </a:cubicBezTo>
                  <a:lnTo>
                    <a:pt x="738" y="156"/>
                  </a:lnTo>
                  <a:cubicBezTo>
                    <a:pt x="738" y="135"/>
                    <a:pt x="721" y="118"/>
                    <a:pt x="700" y="118"/>
                  </a:cubicBezTo>
                  <a:lnTo>
                    <a:pt x="340" y="118"/>
                  </a:lnTo>
                  <a:lnTo>
                    <a:pt x="340" y="283"/>
                  </a:lnTo>
                  <a:cubicBezTo>
                    <a:pt x="340" y="299"/>
                    <a:pt x="327" y="313"/>
                    <a:pt x="310" y="313"/>
                  </a:cubicBezTo>
                  <a:lnTo>
                    <a:pt x="118" y="313"/>
                  </a:lnTo>
                  <a:lnTo>
                    <a:pt x="118" y="889"/>
                  </a:lnTo>
                  <a:cubicBezTo>
                    <a:pt x="118" y="910"/>
                    <a:pt x="135" y="927"/>
                    <a:pt x="156" y="927"/>
                  </a:cubicBezTo>
                  <a:lnTo>
                    <a:pt x="517" y="927"/>
                  </a:lnTo>
                  <a:cubicBezTo>
                    <a:pt x="505" y="966"/>
                    <a:pt x="494" y="1005"/>
                    <a:pt x="487" y="1045"/>
                  </a:cubicBezTo>
                  <a:lnTo>
                    <a:pt x="156" y="1045"/>
                  </a:lnTo>
                  <a:cubicBezTo>
                    <a:pt x="70" y="1045"/>
                    <a:pt x="0" y="975"/>
                    <a:pt x="0" y="889"/>
                  </a:cubicBezTo>
                  <a:lnTo>
                    <a:pt x="0" y="247"/>
                  </a:lnTo>
                  <a:lnTo>
                    <a:pt x="246" y="0"/>
                  </a:lnTo>
                  <a:close/>
                  <a:moveTo>
                    <a:pt x="996" y="383"/>
                  </a:moveTo>
                  <a:cubicBezTo>
                    <a:pt x="1012" y="392"/>
                    <a:pt x="1022" y="408"/>
                    <a:pt x="1026" y="429"/>
                  </a:cubicBezTo>
                  <a:cubicBezTo>
                    <a:pt x="1056" y="437"/>
                    <a:pt x="1086" y="457"/>
                    <a:pt x="1108" y="495"/>
                  </a:cubicBezTo>
                  <a:cubicBezTo>
                    <a:pt x="1122" y="529"/>
                    <a:pt x="1116" y="576"/>
                    <a:pt x="1097" y="612"/>
                  </a:cubicBezTo>
                  <a:cubicBezTo>
                    <a:pt x="1063" y="674"/>
                    <a:pt x="1017" y="750"/>
                    <a:pt x="976" y="813"/>
                  </a:cubicBezTo>
                  <a:cubicBezTo>
                    <a:pt x="950" y="823"/>
                    <a:pt x="955" y="768"/>
                    <a:pt x="965" y="755"/>
                  </a:cubicBezTo>
                  <a:cubicBezTo>
                    <a:pt x="998" y="705"/>
                    <a:pt x="1026" y="659"/>
                    <a:pt x="1052" y="570"/>
                  </a:cubicBezTo>
                  <a:cubicBezTo>
                    <a:pt x="1058" y="529"/>
                    <a:pt x="1038" y="510"/>
                    <a:pt x="1026" y="491"/>
                  </a:cubicBezTo>
                  <a:cubicBezTo>
                    <a:pt x="1025" y="495"/>
                    <a:pt x="1024" y="499"/>
                    <a:pt x="1024" y="503"/>
                  </a:cubicBezTo>
                  <a:cubicBezTo>
                    <a:pt x="999" y="491"/>
                    <a:pt x="975" y="479"/>
                    <a:pt x="950" y="466"/>
                  </a:cubicBezTo>
                  <a:cubicBezTo>
                    <a:pt x="925" y="452"/>
                    <a:pt x="902" y="435"/>
                    <a:pt x="878" y="418"/>
                  </a:cubicBezTo>
                  <a:cubicBezTo>
                    <a:pt x="924" y="379"/>
                    <a:pt x="964" y="365"/>
                    <a:pt x="996" y="383"/>
                  </a:cubicBezTo>
                  <a:close/>
                  <a:moveTo>
                    <a:pt x="1013" y="546"/>
                  </a:moveTo>
                  <a:cubicBezTo>
                    <a:pt x="993" y="616"/>
                    <a:pt x="952" y="703"/>
                    <a:pt x="896" y="801"/>
                  </a:cubicBezTo>
                  <a:cubicBezTo>
                    <a:pt x="867" y="851"/>
                    <a:pt x="835" y="898"/>
                    <a:pt x="801" y="942"/>
                  </a:cubicBezTo>
                  <a:cubicBezTo>
                    <a:pt x="770" y="926"/>
                    <a:pt x="739" y="910"/>
                    <a:pt x="707" y="893"/>
                  </a:cubicBezTo>
                  <a:cubicBezTo>
                    <a:pt x="674" y="874"/>
                    <a:pt x="642" y="852"/>
                    <a:pt x="610" y="831"/>
                  </a:cubicBezTo>
                  <a:cubicBezTo>
                    <a:pt x="631" y="780"/>
                    <a:pt x="656" y="729"/>
                    <a:pt x="684" y="679"/>
                  </a:cubicBezTo>
                  <a:cubicBezTo>
                    <a:pt x="741" y="581"/>
                    <a:pt x="795" y="503"/>
                    <a:pt x="845" y="450"/>
                  </a:cubicBezTo>
                  <a:cubicBezTo>
                    <a:pt x="872" y="467"/>
                    <a:pt x="898" y="486"/>
                    <a:pt x="926" y="502"/>
                  </a:cubicBezTo>
                  <a:cubicBezTo>
                    <a:pt x="955" y="519"/>
                    <a:pt x="984" y="531"/>
                    <a:pt x="1013" y="546"/>
                  </a:cubicBezTo>
                  <a:close/>
                  <a:moveTo>
                    <a:pt x="774" y="977"/>
                  </a:moveTo>
                  <a:cubicBezTo>
                    <a:pt x="671" y="1102"/>
                    <a:pt x="566" y="1186"/>
                    <a:pt x="542" y="1172"/>
                  </a:cubicBezTo>
                  <a:cubicBezTo>
                    <a:pt x="518" y="1158"/>
                    <a:pt x="537" y="1026"/>
                    <a:pt x="594" y="874"/>
                  </a:cubicBezTo>
                  <a:cubicBezTo>
                    <a:pt x="623" y="892"/>
                    <a:pt x="652" y="911"/>
                    <a:pt x="682" y="929"/>
                  </a:cubicBezTo>
                  <a:cubicBezTo>
                    <a:pt x="713" y="946"/>
                    <a:pt x="743" y="961"/>
                    <a:pt x="774" y="977"/>
                  </a:cubicBezTo>
                  <a:close/>
                  <a:moveTo>
                    <a:pt x="406" y="207"/>
                  </a:moveTo>
                  <a:lnTo>
                    <a:pt x="666" y="207"/>
                  </a:lnTo>
                  <a:lnTo>
                    <a:pt x="666" y="267"/>
                  </a:lnTo>
                  <a:lnTo>
                    <a:pt x="406" y="267"/>
                  </a:lnTo>
                  <a:lnTo>
                    <a:pt x="406" y="207"/>
                  </a:lnTo>
                  <a:close/>
                  <a:moveTo>
                    <a:pt x="204" y="604"/>
                  </a:moveTo>
                  <a:lnTo>
                    <a:pt x="356" y="604"/>
                  </a:lnTo>
                  <a:lnTo>
                    <a:pt x="356" y="664"/>
                  </a:lnTo>
                  <a:lnTo>
                    <a:pt x="204" y="664"/>
                  </a:lnTo>
                  <a:lnTo>
                    <a:pt x="204" y="604"/>
                  </a:lnTo>
                  <a:close/>
                  <a:moveTo>
                    <a:pt x="204" y="467"/>
                  </a:moveTo>
                  <a:lnTo>
                    <a:pt x="666" y="467"/>
                  </a:lnTo>
                  <a:lnTo>
                    <a:pt x="666" y="526"/>
                  </a:lnTo>
                  <a:lnTo>
                    <a:pt x="204" y="526"/>
                  </a:lnTo>
                  <a:lnTo>
                    <a:pt x="204" y="467"/>
                  </a:lnTo>
                  <a:close/>
                  <a:moveTo>
                    <a:pt x="204" y="339"/>
                  </a:moveTo>
                  <a:lnTo>
                    <a:pt x="666" y="339"/>
                  </a:lnTo>
                  <a:lnTo>
                    <a:pt x="666" y="399"/>
                  </a:lnTo>
                  <a:lnTo>
                    <a:pt x="204" y="399"/>
                  </a:lnTo>
                  <a:lnTo>
                    <a:pt x="204" y="339"/>
                  </a:lnTo>
                  <a:close/>
                  <a:moveTo>
                    <a:pt x="154" y="259"/>
                  </a:moveTo>
                  <a:lnTo>
                    <a:pt x="267" y="259"/>
                  </a:lnTo>
                  <a:cubicBezTo>
                    <a:pt x="277" y="259"/>
                    <a:pt x="286" y="250"/>
                    <a:pt x="286" y="239"/>
                  </a:cubicBezTo>
                  <a:lnTo>
                    <a:pt x="286" y="126"/>
                  </a:lnTo>
                  <a:lnTo>
                    <a:pt x="154" y="259"/>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grpSp>
      <p:grpSp>
        <p:nvGrpSpPr>
          <p:cNvPr id="14" name="组合 13"/>
          <p:cNvGrpSpPr/>
          <p:nvPr/>
        </p:nvGrpSpPr>
        <p:grpSpPr>
          <a:xfrm>
            <a:off x="6467687" y="2449132"/>
            <a:ext cx="1766887" cy="1766887"/>
            <a:chOff x="6246813" y="1268413"/>
            <a:chExt cx="1766887" cy="1766887"/>
          </a:xfrm>
        </p:grpSpPr>
        <p:sp>
          <p:nvSpPr>
            <p:cNvPr id="15" name="Oval 10"/>
            <p:cNvSpPr>
              <a:spLocks noChangeArrowheads="1"/>
            </p:cNvSpPr>
            <p:nvPr/>
          </p:nvSpPr>
          <p:spPr bwMode="auto">
            <a:xfrm>
              <a:off x="6246813" y="1268413"/>
              <a:ext cx="1766887" cy="1766887"/>
            </a:xfrm>
            <a:prstGeom prst="ellipse">
              <a:avLst/>
            </a:prstGeom>
            <a:solidFill>
              <a:schemeClr val="tx2"/>
            </a:solidFill>
            <a:ln>
              <a:noFill/>
            </a:ln>
            <a:extLst>
              <a:ext uri="{91240B29-F687-4F45-9708-019B960494DF}">
                <a14:hiddenLine xmlns:a14="http://schemas.microsoft.com/office/drawing/2010/main" w="9525">
                  <a:solidFill>
                    <a:srgbClr val="000000"/>
                  </a:solidFill>
                  <a:round/>
                </a14:hiddenLine>
              </a:ext>
            </a:extLst>
          </p:spPr>
          <p:txBody>
            <a:bodyPr/>
            <a:lstStyle>
              <a:lvl1pPr>
                <a:spcBef>
                  <a:spcPct val="20000"/>
                </a:spcBef>
                <a:buChar char="•"/>
                <a:defRPr sz="2000">
                  <a:solidFill>
                    <a:schemeClr val="accent2"/>
                  </a:solidFill>
                  <a:latin typeface="Arial" panose="020B0604020202020204" pitchFamily="34" charset="0"/>
                  <a:ea typeface="微软雅黑" panose="020B0503020204020204" pitchFamily="34" charset="-122"/>
                </a:defRPr>
              </a:lvl1pPr>
              <a:lvl2pPr marL="742950" indent="-285750">
                <a:spcBef>
                  <a:spcPct val="20000"/>
                </a:spcBef>
                <a:buChar char="–"/>
                <a:defRPr sz="2000">
                  <a:solidFill>
                    <a:schemeClr val="accent2"/>
                  </a:solidFill>
                  <a:latin typeface="Arial" panose="020B0604020202020204" pitchFamily="34" charset="0"/>
                  <a:ea typeface="仿宋_GB2312" panose="02010609030101010101" pitchFamily="1"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FontTx/>
                <a:buNone/>
              </a:pPr>
              <a:endParaRPr lang="zh-CN" altLang="en-US" sz="1800">
                <a:solidFill>
                  <a:schemeClr val="tx1"/>
                </a:solidFill>
                <a:ea typeface="宋体" panose="02010600030101010101" pitchFamily="2" charset="-122"/>
              </a:endParaRPr>
            </a:p>
          </p:txBody>
        </p:sp>
        <p:sp>
          <p:nvSpPr>
            <p:cNvPr id="17" name="Oval 11"/>
            <p:cNvSpPr>
              <a:spLocks noChangeArrowheads="1"/>
            </p:cNvSpPr>
            <p:nvPr/>
          </p:nvSpPr>
          <p:spPr bwMode="auto">
            <a:xfrm>
              <a:off x="6270625" y="1346200"/>
              <a:ext cx="442913" cy="442913"/>
            </a:xfrm>
            <a:prstGeom prst="ellipse">
              <a:avLst/>
            </a:prstGeom>
            <a:solidFill>
              <a:schemeClr val="tx1"/>
            </a:solidFill>
            <a:ln w="38100">
              <a:solidFill>
                <a:srgbClr val="FFFFFF"/>
              </a:solidFill>
              <a:round/>
            </a:ln>
          </p:spPr>
          <p:txBody>
            <a:bodyPr/>
            <a:lstStyle>
              <a:lvl1pPr>
                <a:spcBef>
                  <a:spcPct val="20000"/>
                </a:spcBef>
                <a:buChar char="•"/>
                <a:defRPr sz="2000">
                  <a:solidFill>
                    <a:schemeClr val="accent2"/>
                  </a:solidFill>
                  <a:latin typeface="Arial" panose="020B0604020202020204" pitchFamily="34" charset="0"/>
                  <a:ea typeface="微软雅黑" panose="020B0503020204020204" pitchFamily="34" charset="-122"/>
                </a:defRPr>
              </a:lvl1pPr>
              <a:lvl2pPr marL="742950" indent="-285750">
                <a:spcBef>
                  <a:spcPct val="20000"/>
                </a:spcBef>
                <a:buChar char="–"/>
                <a:defRPr sz="2000">
                  <a:solidFill>
                    <a:schemeClr val="accent2"/>
                  </a:solidFill>
                  <a:latin typeface="Arial" panose="020B0604020202020204" pitchFamily="34" charset="0"/>
                  <a:ea typeface="仿宋_GB2312" panose="02010609030101010101" pitchFamily="1"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lgn="ctr" eaLnBrk="1" hangingPunct="1">
                <a:spcBef>
                  <a:spcPct val="0"/>
                </a:spcBef>
                <a:buFontTx/>
                <a:buNone/>
              </a:pPr>
              <a:r>
                <a:rPr lang="en-US" altLang="zh-CN" sz="1800" b="1">
                  <a:solidFill>
                    <a:srgbClr val="FFFFFF"/>
                  </a:solidFill>
                  <a:latin typeface="微软雅黑" panose="020B0503020204020204" pitchFamily="34" charset="-122"/>
                </a:rPr>
                <a:t>C</a:t>
              </a:r>
              <a:endParaRPr lang="zh-CN" altLang="en-US" sz="1800" b="1">
                <a:solidFill>
                  <a:srgbClr val="FFFFFF"/>
                </a:solidFill>
                <a:latin typeface="微软雅黑" panose="020B0503020204020204" pitchFamily="34" charset="-122"/>
              </a:endParaRPr>
            </a:p>
          </p:txBody>
        </p:sp>
        <p:sp>
          <p:nvSpPr>
            <p:cNvPr id="18" name="Freeform 16"/>
            <p:cNvSpPr>
              <a:spLocks noEditPoints="1"/>
            </p:cNvSpPr>
            <p:nvPr/>
          </p:nvSpPr>
          <p:spPr bwMode="auto">
            <a:xfrm>
              <a:off x="6745288" y="1620838"/>
              <a:ext cx="800100" cy="1044575"/>
            </a:xfrm>
            <a:custGeom>
              <a:avLst/>
              <a:gdLst>
                <a:gd name="T0" fmla="*/ 394711138 w 1097"/>
                <a:gd name="T1" fmla="*/ 110744604 h 1435"/>
                <a:gd name="T2" fmla="*/ 562808720 w 1097"/>
                <a:gd name="T3" fmla="*/ 139887883 h 1435"/>
                <a:gd name="T4" fmla="*/ 549509701 w 1097"/>
                <a:gd name="T5" fmla="*/ 163201923 h 1435"/>
                <a:gd name="T6" fmla="*/ 448438181 w 1097"/>
                <a:gd name="T7" fmla="*/ 134588575 h 1435"/>
                <a:gd name="T8" fmla="*/ 502697652 w 1097"/>
                <a:gd name="T9" fmla="*/ 181748043 h 1435"/>
                <a:gd name="T10" fmla="*/ 475036218 w 1097"/>
                <a:gd name="T11" fmla="*/ 192345202 h 1435"/>
                <a:gd name="T12" fmla="*/ 394178710 w 1097"/>
                <a:gd name="T13" fmla="*/ 142536808 h 1435"/>
                <a:gd name="T14" fmla="*/ 367581402 w 1097"/>
                <a:gd name="T15" fmla="*/ 126111139 h 1435"/>
                <a:gd name="T16" fmla="*/ 394711138 w 1097"/>
                <a:gd name="T17" fmla="*/ 110744604 h 1435"/>
                <a:gd name="T18" fmla="*/ 295235441 w 1097"/>
                <a:gd name="T19" fmla="*/ 507622686 h 1435"/>
                <a:gd name="T20" fmla="*/ 295235441 w 1097"/>
                <a:gd name="T21" fmla="*/ 507622686 h 1435"/>
                <a:gd name="T22" fmla="*/ 311193680 w 1097"/>
                <a:gd name="T23" fmla="*/ 499674453 h 1435"/>
                <a:gd name="T24" fmla="*/ 315981881 w 1097"/>
                <a:gd name="T25" fmla="*/ 486957571 h 1435"/>
                <a:gd name="T26" fmla="*/ 311726108 w 1097"/>
                <a:gd name="T27" fmla="*/ 475829754 h 1435"/>
                <a:gd name="T28" fmla="*/ 295235441 w 1097"/>
                <a:gd name="T29" fmla="*/ 466822387 h 1435"/>
                <a:gd name="T30" fmla="*/ 295235441 w 1097"/>
                <a:gd name="T31" fmla="*/ 507622686 h 1435"/>
                <a:gd name="T32" fmla="*/ 276084825 w 1097"/>
                <a:gd name="T33" fmla="*/ 382041477 h 1435"/>
                <a:gd name="T34" fmla="*/ 276084825 w 1097"/>
                <a:gd name="T35" fmla="*/ 382041477 h 1435"/>
                <a:gd name="T36" fmla="*/ 264914058 w 1097"/>
                <a:gd name="T37" fmla="*/ 407475969 h 1435"/>
                <a:gd name="T38" fmla="*/ 276084825 w 1097"/>
                <a:gd name="T39" fmla="*/ 414364340 h 1435"/>
                <a:gd name="T40" fmla="*/ 276084825 w 1097"/>
                <a:gd name="T41" fmla="*/ 382041477 h 1435"/>
                <a:gd name="T42" fmla="*/ 358538157 w 1097"/>
                <a:gd name="T43" fmla="*/ 394758359 h 1435"/>
                <a:gd name="T44" fmla="*/ 358538157 w 1097"/>
                <a:gd name="T45" fmla="*/ 394758359 h 1435"/>
                <a:gd name="T46" fmla="*/ 311193680 w 1097"/>
                <a:gd name="T47" fmla="*/ 402176661 h 1435"/>
                <a:gd name="T48" fmla="*/ 295235441 w 1097"/>
                <a:gd name="T49" fmla="*/ 382571408 h 1435"/>
                <a:gd name="T50" fmla="*/ 295235441 w 1097"/>
                <a:gd name="T51" fmla="*/ 419132989 h 1435"/>
                <a:gd name="T52" fmla="*/ 347366661 w 1097"/>
                <a:gd name="T53" fmla="*/ 441387896 h 1435"/>
                <a:gd name="T54" fmla="*/ 336727592 w 1097"/>
                <a:gd name="T55" fmla="*/ 529347662 h 1435"/>
                <a:gd name="T56" fmla="*/ 295235441 w 1097"/>
                <a:gd name="T57" fmla="*/ 540474752 h 1435"/>
                <a:gd name="T58" fmla="*/ 295235441 w 1097"/>
                <a:gd name="T59" fmla="*/ 564849382 h 1435"/>
                <a:gd name="T60" fmla="*/ 276084825 w 1097"/>
                <a:gd name="T61" fmla="*/ 564849382 h 1435"/>
                <a:gd name="T62" fmla="*/ 276084825 w 1097"/>
                <a:gd name="T63" fmla="*/ 540474752 h 1435"/>
                <a:gd name="T64" fmla="*/ 205334688 w 1097"/>
                <a:gd name="T65" fmla="*/ 483777987 h 1435"/>
                <a:gd name="T66" fmla="*/ 257466637 w 1097"/>
                <a:gd name="T67" fmla="*/ 477949477 h 1435"/>
                <a:gd name="T68" fmla="*/ 276084825 w 1097"/>
                <a:gd name="T69" fmla="*/ 506032894 h 1435"/>
                <a:gd name="T70" fmla="*/ 276084825 w 1097"/>
                <a:gd name="T71" fmla="*/ 460993149 h 1435"/>
                <a:gd name="T72" fmla="*/ 239380147 w 1097"/>
                <a:gd name="T73" fmla="*/ 448806198 h 1435"/>
                <a:gd name="T74" fmla="*/ 228741078 w 1097"/>
                <a:gd name="T75" fmla="*/ 365615809 h 1435"/>
                <a:gd name="T76" fmla="*/ 276084825 w 1097"/>
                <a:gd name="T77" fmla="*/ 348659481 h 1435"/>
                <a:gd name="T78" fmla="*/ 276084825 w 1097"/>
                <a:gd name="T79" fmla="*/ 336472530 h 1435"/>
                <a:gd name="T80" fmla="*/ 295235441 w 1097"/>
                <a:gd name="T81" fmla="*/ 336472530 h 1435"/>
                <a:gd name="T82" fmla="*/ 295235441 w 1097"/>
                <a:gd name="T83" fmla="*/ 348659481 h 1435"/>
                <a:gd name="T84" fmla="*/ 358538157 w 1097"/>
                <a:gd name="T85" fmla="*/ 394758359 h 1435"/>
                <a:gd name="T86" fmla="*/ 10107371 w 1097"/>
                <a:gd name="T87" fmla="*/ 535176172 h 1435"/>
                <a:gd name="T88" fmla="*/ 10107371 w 1097"/>
                <a:gd name="T89" fmla="*/ 535176172 h 1435"/>
                <a:gd name="T90" fmla="*/ 552702078 w 1097"/>
                <a:gd name="T91" fmla="*/ 545774059 h 1435"/>
                <a:gd name="T92" fmla="*/ 343111616 w 1097"/>
                <a:gd name="T93" fmla="*/ 125051278 h 1435"/>
                <a:gd name="T94" fmla="*/ 420245049 w 1097"/>
                <a:gd name="T95" fmla="*/ 31263001 h 1435"/>
                <a:gd name="T96" fmla="*/ 290979668 w 1097"/>
                <a:gd name="T97" fmla="*/ 30733071 h 1435"/>
                <a:gd name="T98" fmla="*/ 187780626 w 1097"/>
                <a:gd name="T99" fmla="*/ 64115067 h 1435"/>
                <a:gd name="T100" fmla="*/ 236188499 w 1097"/>
                <a:gd name="T101" fmla="*/ 120811832 h 1435"/>
                <a:gd name="T102" fmla="*/ 10107371 w 1097"/>
                <a:gd name="T103" fmla="*/ 535176172 h 1435"/>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097" h="1435">
                  <a:moveTo>
                    <a:pt x="742" y="209"/>
                  </a:moveTo>
                  <a:cubicBezTo>
                    <a:pt x="861" y="197"/>
                    <a:pt x="958" y="200"/>
                    <a:pt x="1058" y="264"/>
                  </a:cubicBezTo>
                  <a:cubicBezTo>
                    <a:pt x="1097" y="288"/>
                    <a:pt x="1065" y="329"/>
                    <a:pt x="1033" y="308"/>
                  </a:cubicBezTo>
                  <a:cubicBezTo>
                    <a:pt x="974" y="271"/>
                    <a:pt x="914" y="256"/>
                    <a:pt x="843" y="254"/>
                  </a:cubicBezTo>
                  <a:cubicBezTo>
                    <a:pt x="878" y="274"/>
                    <a:pt x="922" y="306"/>
                    <a:pt x="945" y="343"/>
                  </a:cubicBezTo>
                  <a:cubicBezTo>
                    <a:pt x="967" y="377"/>
                    <a:pt x="916" y="401"/>
                    <a:pt x="893" y="363"/>
                  </a:cubicBezTo>
                  <a:cubicBezTo>
                    <a:pt x="865" y="316"/>
                    <a:pt x="781" y="273"/>
                    <a:pt x="741" y="269"/>
                  </a:cubicBezTo>
                  <a:cubicBezTo>
                    <a:pt x="724" y="259"/>
                    <a:pt x="708" y="247"/>
                    <a:pt x="691" y="238"/>
                  </a:cubicBezTo>
                  <a:cubicBezTo>
                    <a:pt x="708" y="230"/>
                    <a:pt x="726" y="220"/>
                    <a:pt x="742" y="209"/>
                  </a:cubicBezTo>
                  <a:close/>
                  <a:moveTo>
                    <a:pt x="555" y="958"/>
                  </a:moveTo>
                  <a:lnTo>
                    <a:pt x="555" y="958"/>
                  </a:lnTo>
                  <a:cubicBezTo>
                    <a:pt x="568" y="955"/>
                    <a:pt x="578" y="950"/>
                    <a:pt x="585" y="943"/>
                  </a:cubicBezTo>
                  <a:cubicBezTo>
                    <a:pt x="591" y="936"/>
                    <a:pt x="594" y="928"/>
                    <a:pt x="594" y="919"/>
                  </a:cubicBezTo>
                  <a:cubicBezTo>
                    <a:pt x="594" y="912"/>
                    <a:pt x="592" y="905"/>
                    <a:pt x="586" y="898"/>
                  </a:cubicBezTo>
                  <a:cubicBezTo>
                    <a:pt x="581" y="892"/>
                    <a:pt x="570" y="886"/>
                    <a:pt x="555" y="881"/>
                  </a:cubicBezTo>
                  <a:lnTo>
                    <a:pt x="555" y="958"/>
                  </a:lnTo>
                  <a:close/>
                  <a:moveTo>
                    <a:pt x="519" y="721"/>
                  </a:moveTo>
                  <a:lnTo>
                    <a:pt x="519" y="721"/>
                  </a:lnTo>
                  <a:cubicBezTo>
                    <a:pt x="497" y="728"/>
                    <a:pt x="481" y="748"/>
                    <a:pt x="498" y="769"/>
                  </a:cubicBezTo>
                  <a:cubicBezTo>
                    <a:pt x="502" y="774"/>
                    <a:pt x="509" y="779"/>
                    <a:pt x="519" y="782"/>
                  </a:cubicBezTo>
                  <a:lnTo>
                    <a:pt x="519" y="721"/>
                  </a:lnTo>
                  <a:close/>
                  <a:moveTo>
                    <a:pt x="674" y="745"/>
                  </a:moveTo>
                  <a:lnTo>
                    <a:pt x="674" y="745"/>
                  </a:lnTo>
                  <a:lnTo>
                    <a:pt x="585" y="759"/>
                  </a:lnTo>
                  <a:cubicBezTo>
                    <a:pt x="577" y="740"/>
                    <a:pt x="573" y="732"/>
                    <a:pt x="555" y="722"/>
                  </a:cubicBezTo>
                  <a:lnTo>
                    <a:pt x="555" y="791"/>
                  </a:lnTo>
                  <a:cubicBezTo>
                    <a:pt x="604" y="804"/>
                    <a:pt x="636" y="818"/>
                    <a:pt x="653" y="833"/>
                  </a:cubicBezTo>
                  <a:cubicBezTo>
                    <a:pt x="706" y="880"/>
                    <a:pt x="690" y="962"/>
                    <a:pt x="633" y="999"/>
                  </a:cubicBezTo>
                  <a:cubicBezTo>
                    <a:pt x="611" y="1013"/>
                    <a:pt x="584" y="1019"/>
                    <a:pt x="555" y="1020"/>
                  </a:cubicBezTo>
                  <a:lnTo>
                    <a:pt x="555" y="1066"/>
                  </a:lnTo>
                  <a:lnTo>
                    <a:pt x="519" y="1066"/>
                  </a:lnTo>
                  <a:lnTo>
                    <a:pt x="519" y="1020"/>
                  </a:lnTo>
                  <a:cubicBezTo>
                    <a:pt x="447" y="1014"/>
                    <a:pt x="399" y="987"/>
                    <a:pt x="386" y="913"/>
                  </a:cubicBezTo>
                  <a:lnTo>
                    <a:pt x="484" y="902"/>
                  </a:lnTo>
                  <a:cubicBezTo>
                    <a:pt x="489" y="929"/>
                    <a:pt x="494" y="943"/>
                    <a:pt x="519" y="955"/>
                  </a:cubicBezTo>
                  <a:lnTo>
                    <a:pt x="519" y="870"/>
                  </a:lnTo>
                  <a:cubicBezTo>
                    <a:pt x="487" y="861"/>
                    <a:pt x="464" y="853"/>
                    <a:pt x="450" y="847"/>
                  </a:cubicBezTo>
                  <a:cubicBezTo>
                    <a:pt x="391" y="818"/>
                    <a:pt x="384" y="735"/>
                    <a:pt x="430" y="690"/>
                  </a:cubicBezTo>
                  <a:cubicBezTo>
                    <a:pt x="450" y="671"/>
                    <a:pt x="480" y="660"/>
                    <a:pt x="519" y="658"/>
                  </a:cubicBezTo>
                  <a:lnTo>
                    <a:pt x="519" y="635"/>
                  </a:lnTo>
                  <a:lnTo>
                    <a:pt x="555" y="635"/>
                  </a:lnTo>
                  <a:lnTo>
                    <a:pt x="555" y="658"/>
                  </a:lnTo>
                  <a:cubicBezTo>
                    <a:pt x="613" y="662"/>
                    <a:pt x="661" y="683"/>
                    <a:pt x="674" y="745"/>
                  </a:cubicBezTo>
                  <a:close/>
                  <a:moveTo>
                    <a:pt x="19" y="1010"/>
                  </a:moveTo>
                  <a:lnTo>
                    <a:pt x="19" y="1010"/>
                  </a:lnTo>
                  <a:cubicBezTo>
                    <a:pt x="47" y="1410"/>
                    <a:pt x="970" y="1435"/>
                    <a:pt x="1039" y="1030"/>
                  </a:cubicBezTo>
                  <a:cubicBezTo>
                    <a:pt x="1094" y="711"/>
                    <a:pt x="844" y="315"/>
                    <a:pt x="645" y="236"/>
                  </a:cubicBezTo>
                  <a:cubicBezTo>
                    <a:pt x="739" y="209"/>
                    <a:pt x="782" y="158"/>
                    <a:pt x="790" y="59"/>
                  </a:cubicBezTo>
                  <a:cubicBezTo>
                    <a:pt x="691" y="118"/>
                    <a:pt x="643" y="121"/>
                    <a:pt x="547" y="58"/>
                  </a:cubicBezTo>
                  <a:cubicBezTo>
                    <a:pt x="461" y="0"/>
                    <a:pt x="308" y="2"/>
                    <a:pt x="353" y="121"/>
                  </a:cubicBezTo>
                  <a:cubicBezTo>
                    <a:pt x="367" y="157"/>
                    <a:pt x="400" y="197"/>
                    <a:pt x="444" y="228"/>
                  </a:cubicBezTo>
                  <a:cubicBezTo>
                    <a:pt x="118" y="385"/>
                    <a:pt x="0" y="750"/>
                    <a:pt x="19" y="101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grpSp>
      <p:grpSp>
        <p:nvGrpSpPr>
          <p:cNvPr id="19" name="组合 18"/>
          <p:cNvGrpSpPr/>
          <p:nvPr/>
        </p:nvGrpSpPr>
        <p:grpSpPr>
          <a:xfrm>
            <a:off x="8934494" y="2449132"/>
            <a:ext cx="1765300" cy="1766887"/>
            <a:chOff x="8647113" y="1268413"/>
            <a:chExt cx="1765300" cy="1766887"/>
          </a:xfrm>
        </p:grpSpPr>
        <p:sp>
          <p:nvSpPr>
            <p:cNvPr id="20" name="Oval 12"/>
            <p:cNvSpPr>
              <a:spLocks noChangeArrowheads="1"/>
            </p:cNvSpPr>
            <p:nvPr/>
          </p:nvSpPr>
          <p:spPr bwMode="auto">
            <a:xfrm>
              <a:off x="8647113" y="1268413"/>
              <a:ext cx="1765300" cy="1766887"/>
            </a:xfrm>
            <a:prstGeom prst="ellipse">
              <a:avLst/>
            </a:prstGeom>
            <a:solidFill>
              <a:schemeClr val="bg2"/>
            </a:solidFill>
            <a:ln>
              <a:noFill/>
            </a:ln>
            <a:extLst>
              <a:ext uri="{91240B29-F687-4F45-9708-019B960494DF}">
                <a14:hiddenLine xmlns:a14="http://schemas.microsoft.com/office/drawing/2010/main" w="9525">
                  <a:solidFill>
                    <a:srgbClr val="000000"/>
                  </a:solidFill>
                  <a:round/>
                </a14:hiddenLine>
              </a:ext>
            </a:extLst>
          </p:spPr>
          <p:txBody>
            <a:bodyPr/>
            <a:lstStyle>
              <a:lvl1pPr>
                <a:spcBef>
                  <a:spcPct val="20000"/>
                </a:spcBef>
                <a:buChar char="•"/>
                <a:defRPr sz="2000">
                  <a:solidFill>
                    <a:schemeClr val="accent2"/>
                  </a:solidFill>
                  <a:latin typeface="Arial" panose="020B0604020202020204" pitchFamily="34" charset="0"/>
                  <a:ea typeface="微软雅黑" panose="020B0503020204020204" pitchFamily="34" charset="-122"/>
                </a:defRPr>
              </a:lvl1pPr>
              <a:lvl2pPr marL="742950" indent="-285750">
                <a:spcBef>
                  <a:spcPct val="20000"/>
                </a:spcBef>
                <a:buChar char="–"/>
                <a:defRPr sz="2000">
                  <a:solidFill>
                    <a:schemeClr val="accent2"/>
                  </a:solidFill>
                  <a:latin typeface="Arial" panose="020B0604020202020204" pitchFamily="34" charset="0"/>
                  <a:ea typeface="仿宋_GB2312" panose="02010609030101010101" pitchFamily="1"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FontTx/>
                <a:buNone/>
              </a:pPr>
              <a:endParaRPr lang="zh-CN" altLang="en-US" sz="1800">
                <a:solidFill>
                  <a:schemeClr val="tx1"/>
                </a:solidFill>
                <a:ea typeface="宋体" panose="02010600030101010101" pitchFamily="2" charset="-122"/>
              </a:endParaRPr>
            </a:p>
          </p:txBody>
        </p:sp>
        <p:sp>
          <p:nvSpPr>
            <p:cNvPr id="21" name="Oval 13"/>
            <p:cNvSpPr>
              <a:spLocks noChangeArrowheads="1"/>
            </p:cNvSpPr>
            <p:nvPr/>
          </p:nvSpPr>
          <p:spPr bwMode="auto">
            <a:xfrm>
              <a:off x="8669338" y="1346200"/>
              <a:ext cx="442912" cy="442913"/>
            </a:xfrm>
            <a:prstGeom prst="ellipse">
              <a:avLst/>
            </a:prstGeom>
            <a:solidFill>
              <a:schemeClr val="tx1"/>
            </a:solidFill>
            <a:ln w="38100">
              <a:solidFill>
                <a:srgbClr val="FFFFFF"/>
              </a:solidFill>
              <a:round/>
            </a:ln>
          </p:spPr>
          <p:txBody>
            <a:bodyPr/>
            <a:lstStyle>
              <a:lvl1pPr>
                <a:spcBef>
                  <a:spcPct val="20000"/>
                </a:spcBef>
                <a:buChar char="•"/>
                <a:defRPr sz="2000">
                  <a:solidFill>
                    <a:schemeClr val="accent2"/>
                  </a:solidFill>
                  <a:latin typeface="Arial" panose="020B0604020202020204" pitchFamily="34" charset="0"/>
                  <a:ea typeface="微软雅黑" panose="020B0503020204020204" pitchFamily="34" charset="-122"/>
                </a:defRPr>
              </a:lvl1pPr>
              <a:lvl2pPr marL="742950" indent="-285750">
                <a:spcBef>
                  <a:spcPct val="20000"/>
                </a:spcBef>
                <a:buChar char="–"/>
                <a:defRPr sz="2000">
                  <a:solidFill>
                    <a:schemeClr val="accent2"/>
                  </a:solidFill>
                  <a:latin typeface="Arial" panose="020B0604020202020204" pitchFamily="34" charset="0"/>
                  <a:ea typeface="仿宋_GB2312" panose="02010609030101010101" pitchFamily="1"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lgn="ctr" eaLnBrk="1" hangingPunct="1">
                <a:spcBef>
                  <a:spcPct val="0"/>
                </a:spcBef>
                <a:buFontTx/>
                <a:buNone/>
              </a:pPr>
              <a:r>
                <a:rPr lang="en-US" altLang="zh-CN" sz="1800" b="1">
                  <a:solidFill>
                    <a:srgbClr val="FFFFFF"/>
                  </a:solidFill>
                  <a:latin typeface="微软雅黑" panose="020B0503020204020204" pitchFamily="34" charset="-122"/>
                </a:rPr>
                <a:t>D</a:t>
              </a:r>
              <a:endParaRPr lang="zh-CN" altLang="en-US" sz="1800" b="1">
                <a:solidFill>
                  <a:srgbClr val="FFFFFF"/>
                </a:solidFill>
                <a:latin typeface="微软雅黑" panose="020B0503020204020204" pitchFamily="34" charset="-122"/>
              </a:endParaRPr>
            </a:p>
          </p:txBody>
        </p:sp>
        <p:sp>
          <p:nvSpPr>
            <p:cNvPr id="42" name="Freeform 17"/>
            <p:cNvSpPr>
              <a:spLocks noEditPoints="1"/>
            </p:cNvSpPr>
            <p:nvPr/>
          </p:nvSpPr>
          <p:spPr bwMode="auto">
            <a:xfrm>
              <a:off x="9107488" y="1684338"/>
              <a:ext cx="876300" cy="876300"/>
            </a:xfrm>
            <a:custGeom>
              <a:avLst/>
              <a:gdLst>
                <a:gd name="T0" fmla="*/ 319426283 w 1203"/>
                <a:gd name="T1" fmla="*/ 638322269 h 1203"/>
                <a:gd name="T2" fmla="*/ 0 w 1203"/>
                <a:gd name="T3" fmla="*/ 318895987 h 1203"/>
                <a:gd name="T4" fmla="*/ 319426283 w 1203"/>
                <a:gd name="T5" fmla="*/ 0 h 1203"/>
                <a:gd name="T6" fmla="*/ 638322269 w 1203"/>
                <a:gd name="T7" fmla="*/ 318895987 h 1203"/>
                <a:gd name="T8" fmla="*/ 319426283 w 1203"/>
                <a:gd name="T9" fmla="*/ 638322269 h 1203"/>
                <a:gd name="T10" fmla="*/ 458976511 w 1203"/>
                <a:gd name="T11" fmla="*/ 486567942 h 1203"/>
                <a:gd name="T12" fmla="*/ 458976511 w 1203"/>
                <a:gd name="T13" fmla="*/ 486567942 h 1203"/>
                <a:gd name="T14" fmla="*/ 340650516 w 1203"/>
                <a:gd name="T15" fmla="*/ 370364589 h 1203"/>
                <a:gd name="T16" fmla="*/ 319426283 w 1203"/>
                <a:gd name="T17" fmla="*/ 374609873 h 1203"/>
                <a:gd name="T18" fmla="*/ 263712396 w 1203"/>
                <a:gd name="T19" fmla="*/ 318895987 h 1203"/>
                <a:gd name="T20" fmla="*/ 288650889 w 1203"/>
                <a:gd name="T21" fmla="*/ 272732532 h 1203"/>
                <a:gd name="T22" fmla="*/ 288650889 w 1203"/>
                <a:gd name="T23" fmla="*/ 113019390 h 1203"/>
                <a:gd name="T24" fmla="*/ 349671380 w 1203"/>
                <a:gd name="T25" fmla="*/ 113019390 h 1203"/>
                <a:gd name="T26" fmla="*/ 349671380 w 1203"/>
                <a:gd name="T27" fmla="*/ 272732532 h 1203"/>
                <a:gd name="T28" fmla="*/ 375140169 w 1203"/>
                <a:gd name="T29" fmla="*/ 318895987 h 1203"/>
                <a:gd name="T30" fmla="*/ 371425910 w 1203"/>
                <a:gd name="T31" fmla="*/ 339058899 h 1203"/>
                <a:gd name="T32" fmla="*/ 489751905 w 1203"/>
                <a:gd name="T33" fmla="*/ 455262252 h 1203"/>
                <a:gd name="T34" fmla="*/ 458976511 w 1203"/>
                <a:gd name="T35" fmla="*/ 486567942 h 1203"/>
                <a:gd name="T36" fmla="*/ 106652193 w 1203"/>
                <a:gd name="T37" fmla="*/ 297671753 h 1203"/>
                <a:gd name="T38" fmla="*/ 106652193 w 1203"/>
                <a:gd name="T39" fmla="*/ 297671753 h 1203"/>
                <a:gd name="T40" fmla="*/ 148040068 w 1203"/>
                <a:gd name="T41" fmla="*/ 297671753 h 1203"/>
                <a:gd name="T42" fmla="*/ 148040068 w 1203"/>
                <a:gd name="T43" fmla="*/ 340650516 h 1203"/>
                <a:gd name="T44" fmla="*/ 106652193 w 1203"/>
                <a:gd name="T45" fmla="*/ 340650516 h 1203"/>
                <a:gd name="T46" fmla="*/ 106652193 w 1203"/>
                <a:gd name="T47" fmla="*/ 297671753 h 1203"/>
                <a:gd name="T48" fmla="*/ 490282201 w 1203"/>
                <a:gd name="T49" fmla="*/ 297671753 h 1203"/>
                <a:gd name="T50" fmla="*/ 490282201 w 1203"/>
                <a:gd name="T51" fmla="*/ 297671753 h 1203"/>
                <a:gd name="T52" fmla="*/ 531670076 w 1203"/>
                <a:gd name="T53" fmla="*/ 297671753 h 1203"/>
                <a:gd name="T54" fmla="*/ 531670076 w 1203"/>
                <a:gd name="T55" fmla="*/ 340650516 h 1203"/>
                <a:gd name="T56" fmla="*/ 490282201 w 1203"/>
                <a:gd name="T57" fmla="*/ 340650516 h 1203"/>
                <a:gd name="T58" fmla="*/ 490282201 w 1203"/>
                <a:gd name="T59" fmla="*/ 297671753 h 1203"/>
                <a:gd name="T60" fmla="*/ 297671753 w 1203"/>
                <a:gd name="T61" fmla="*/ 531670076 h 1203"/>
                <a:gd name="T62" fmla="*/ 297671753 w 1203"/>
                <a:gd name="T63" fmla="*/ 531670076 h 1203"/>
                <a:gd name="T64" fmla="*/ 297671753 w 1203"/>
                <a:gd name="T65" fmla="*/ 490282201 h 1203"/>
                <a:gd name="T66" fmla="*/ 340650516 w 1203"/>
                <a:gd name="T67" fmla="*/ 490282201 h 1203"/>
                <a:gd name="T68" fmla="*/ 340650516 w 1203"/>
                <a:gd name="T69" fmla="*/ 531670076 h 1203"/>
                <a:gd name="T70" fmla="*/ 297671753 w 1203"/>
                <a:gd name="T71" fmla="*/ 531670076 h 1203"/>
                <a:gd name="T72" fmla="*/ 319426283 w 1203"/>
                <a:gd name="T73" fmla="*/ 577302506 h 1203"/>
                <a:gd name="T74" fmla="*/ 319426283 w 1203"/>
                <a:gd name="T75" fmla="*/ 577302506 h 1203"/>
                <a:gd name="T76" fmla="*/ 577302506 w 1203"/>
                <a:gd name="T77" fmla="*/ 318895987 h 1203"/>
                <a:gd name="T78" fmla="*/ 319426283 w 1203"/>
                <a:gd name="T79" fmla="*/ 61019763 h 1203"/>
                <a:gd name="T80" fmla="*/ 61019763 w 1203"/>
                <a:gd name="T81" fmla="*/ 318895987 h 1203"/>
                <a:gd name="T82" fmla="*/ 319426283 w 1203"/>
                <a:gd name="T83" fmla="*/ 577302506 h 1203"/>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203" h="1203">
                  <a:moveTo>
                    <a:pt x="602" y="1203"/>
                  </a:moveTo>
                  <a:cubicBezTo>
                    <a:pt x="269" y="1203"/>
                    <a:pt x="0" y="933"/>
                    <a:pt x="0" y="601"/>
                  </a:cubicBezTo>
                  <a:cubicBezTo>
                    <a:pt x="0" y="269"/>
                    <a:pt x="269" y="0"/>
                    <a:pt x="602" y="0"/>
                  </a:cubicBezTo>
                  <a:cubicBezTo>
                    <a:pt x="934" y="0"/>
                    <a:pt x="1203" y="269"/>
                    <a:pt x="1203" y="601"/>
                  </a:cubicBezTo>
                  <a:cubicBezTo>
                    <a:pt x="1203" y="933"/>
                    <a:pt x="934" y="1203"/>
                    <a:pt x="602" y="1203"/>
                  </a:cubicBezTo>
                  <a:close/>
                  <a:moveTo>
                    <a:pt x="865" y="917"/>
                  </a:moveTo>
                  <a:lnTo>
                    <a:pt x="865" y="917"/>
                  </a:lnTo>
                  <a:lnTo>
                    <a:pt x="642" y="698"/>
                  </a:lnTo>
                  <a:cubicBezTo>
                    <a:pt x="630" y="703"/>
                    <a:pt x="616" y="706"/>
                    <a:pt x="602" y="706"/>
                  </a:cubicBezTo>
                  <a:cubicBezTo>
                    <a:pt x="544" y="706"/>
                    <a:pt x="497" y="659"/>
                    <a:pt x="497" y="601"/>
                  </a:cubicBezTo>
                  <a:cubicBezTo>
                    <a:pt x="497" y="565"/>
                    <a:pt x="515" y="532"/>
                    <a:pt x="544" y="514"/>
                  </a:cubicBezTo>
                  <a:lnTo>
                    <a:pt x="544" y="213"/>
                  </a:lnTo>
                  <a:cubicBezTo>
                    <a:pt x="544" y="137"/>
                    <a:pt x="659" y="137"/>
                    <a:pt x="659" y="213"/>
                  </a:cubicBezTo>
                  <a:lnTo>
                    <a:pt x="659" y="514"/>
                  </a:lnTo>
                  <a:cubicBezTo>
                    <a:pt x="688" y="532"/>
                    <a:pt x="707" y="565"/>
                    <a:pt x="707" y="601"/>
                  </a:cubicBezTo>
                  <a:cubicBezTo>
                    <a:pt x="707" y="614"/>
                    <a:pt x="704" y="627"/>
                    <a:pt x="700" y="639"/>
                  </a:cubicBezTo>
                  <a:lnTo>
                    <a:pt x="923" y="858"/>
                  </a:lnTo>
                  <a:cubicBezTo>
                    <a:pt x="962" y="896"/>
                    <a:pt x="904" y="955"/>
                    <a:pt x="865" y="917"/>
                  </a:cubicBezTo>
                  <a:close/>
                  <a:moveTo>
                    <a:pt x="201" y="561"/>
                  </a:moveTo>
                  <a:lnTo>
                    <a:pt x="201" y="561"/>
                  </a:lnTo>
                  <a:lnTo>
                    <a:pt x="279" y="561"/>
                  </a:lnTo>
                  <a:cubicBezTo>
                    <a:pt x="332" y="561"/>
                    <a:pt x="332" y="642"/>
                    <a:pt x="279" y="642"/>
                  </a:cubicBezTo>
                  <a:lnTo>
                    <a:pt x="201" y="642"/>
                  </a:lnTo>
                  <a:cubicBezTo>
                    <a:pt x="147" y="642"/>
                    <a:pt x="147" y="561"/>
                    <a:pt x="201" y="561"/>
                  </a:cubicBezTo>
                  <a:close/>
                  <a:moveTo>
                    <a:pt x="924" y="561"/>
                  </a:moveTo>
                  <a:lnTo>
                    <a:pt x="924" y="561"/>
                  </a:lnTo>
                  <a:lnTo>
                    <a:pt x="1002" y="561"/>
                  </a:lnTo>
                  <a:cubicBezTo>
                    <a:pt x="1056" y="561"/>
                    <a:pt x="1056" y="642"/>
                    <a:pt x="1002" y="642"/>
                  </a:cubicBezTo>
                  <a:lnTo>
                    <a:pt x="924" y="642"/>
                  </a:lnTo>
                  <a:cubicBezTo>
                    <a:pt x="871" y="642"/>
                    <a:pt x="871" y="561"/>
                    <a:pt x="924" y="561"/>
                  </a:cubicBezTo>
                  <a:close/>
                  <a:moveTo>
                    <a:pt x="561" y="1002"/>
                  </a:moveTo>
                  <a:lnTo>
                    <a:pt x="561" y="1002"/>
                  </a:lnTo>
                  <a:lnTo>
                    <a:pt x="561" y="924"/>
                  </a:lnTo>
                  <a:cubicBezTo>
                    <a:pt x="561" y="870"/>
                    <a:pt x="642" y="870"/>
                    <a:pt x="642" y="924"/>
                  </a:cubicBezTo>
                  <a:lnTo>
                    <a:pt x="642" y="1002"/>
                  </a:lnTo>
                  <a:cubicBezTo>
                    <a:pt x="642" y="1055"/>
                    <a:pt x="561" y="1055"/>
                    <a:pt x="561" y="1002"/>
                  </a:cubicBezTo>
                  <a:close/>
                  <a:moveTo>
                    <a:pt x="602" y="1088"/>
                  </a:moveTo>
                  <a:lnTo>
                    <a:pt x="602" y="1088"/>
                  </a:lnTo>
                  <a:cubicBezTo>
                    <a:pt x="870" y="1088"/>
                    <a:pt x="1088" y="870"/>
                    <a:pt x="1088" y="601"/>
                  </a:cubicBezTo>
                  <a:cubicBezTo>
                    <a:pt x="1088" y="333"/>
                    <a:pt x="870" y="115"/>
                    <a:pt x="602" y="115"/>
                  </a:cubicBezTo>
                  <a:cubicBezTo>
                    <a:pt x="333" y="115"/>
                    <a:pt x="115" y="333"/>
                    <a:pt x="115" y="601"/>
                  </a:cubicBezTo>
                  <a:cubicBezTo>
                    <a:pt x="115" y="870"/>
                    <a:pt x="333" y="1088"/>
                    <a:pt x="602" y="1088"/>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grpSp>
      <p:sp>
        <p:nvSpPr>
          <p:cNvPr id="43" name="TextBox 18"/>
          <p:cNvSpPr txBox="1">
            <a:spLocks noChangeArrowheads="1"/>
          </p:cNvSpPr>
          <p:nvPr/>
        </p:nvSpPr>
        <p:spPr bwMode="auto">
          <a:xfrm>
            <a:off x="1438564" y="4499394"/>
            <a:ext cx="2067529" cy="1194537"/>
          </a:xfrm>
          <a:prstGeom prst="rect">
            <a:avLst/>
          </a:prstGeom>
          <a:noFill/>
          <a:ln w="9525">
            <a:noFill/>
            <a:miter lim="800000"/>
          </a:ln>
        </p:spPr>
        <p:txBody>
          <a:bodyPr wrap="square">
            <a:spAutoFit/>
          </a:bodyPr>
          <a:lstStyle>
            <a:lvl1pPr>
              <a:spcBef>
                <a:spcPct val="20000"/>
              </a:spcBef>
              <a:buChar char="•"/>
              <a:defRPr sz="2000">
                <a:solidFill>
                  <a:schemeClr val="accent2"/>
                </a:solidFill>
                <a:latin typeface="Arial" panose="020B0604020202020204" pitchFamily="34" charset="0"/>
                <a:ea typeface="微软雅黑" panose="020B0503020204020204" pitchFamily="34" charset="-122"/>
              </a:defRPr>
            </a:lvl1pPr>
            <a:lvl2pPr marL="742950" indent="-285750">
              <a:spcBef>
                <a:spcPct val="20000"/>
              </a:spcBef>
              <a:buChar char="–"/>
              <a:defRPr sz="2000">
                <a:solidFill>
                  <a:schemeClr val="accent2"/>
                </a:solidFill>
                <a:latin typeface="Arial" panose="020B0604020202020204" pitchFamily="34" charset="0"/>
                <a:ea typeface="仿宋_GB2312" panose="02010609030101010101" pitchFamily="1"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lvl="0" eaLnBrk="1" hangingPunct="1">
              <a:buNone/>
            </a:pPr>
            <a:r>
              <a:rPr lang="zh-CN" altLang="en-US" sz="2400" dirty="0">
                <a:latin typeface="+mj-lt"/>
                <a:ea typeface="黑体" panose="02010609060101010101" pitchFamily="49" charset="-122"/>
                <a:cs typeface="Times New Roman" panose="02020603050405020304" charset="0"/>
                <a:sym typeface="Arial" panose="020B0604020202020204" pitchFamily="34" charset="0"/>
              </a:rPr>
              <a:t>以提供供求信息服务为主的行业B2B模式</a:t>
            </a:r>
            <a:endParaRPr lang="zh-CN" altLang="en-US" sz="2400" dirty="0">
              <a:latin typeface="+mj-lt"/>
              <a:ea typeface="黑体" panose="02010609060101010101" pitchFamily="49" charset="-122"/>
              <a:cs typeface="Times New Roman" panose="02020603050405020304" charset="0"/>
              <a:sym typeface="Arial" panose="020B0604020202020204" pitchFamily="34" charset="0"/>
            </a:endParaRPr>
          </a:p>
        </p:txBody>
      </p:sp>
      <p:sp>
        <p:nvSpPr>
          <p:cNvPr id="44" name="TextBox 21"/>
          <p:cNvSpPr txBox="1">
            <a:spLocks noChangeArrowheads="1"/>
          </p:cNvSpPr>
          <p:nvPr/>
        </p:nvSpPr>
        <p:spPr bwMode="auto">
          <a:xfrm>
            <a:off x="3886836" y="4499394"/>
            <a:ext cx="2067529" cy="1200329"/>
          </a:xfrm>
          <a:prstGeom prst="rect">
            <a:avLst/>
          </a:prstGeom>
          <a:noFill/>
          <a:ln w="9525">
            <a:noFill/>
            <a:miter lim="800000"/>
          </a:ln>
        </p:spPr>
        <p:txBody>
          <a:bodyPr wrap="square">
            <a:spAutoFit/>
          </a:bodyPr>
          <a:lstStyle>
            <a:lvl1pPr>
              <a:spcBef>
                <a:spcPct val="20000"/>
              </a:spcBef>
              <a:buChar char="•"/>
              <a:defRPr sz="2000">
                <a:solidFill>
                  <a:schemeClr val="accent2"/>
                </a:solidFill>
                <a:latin typeface="Arial" panose="020B0604020202020204" pitchFamily="34" charset="0"/>
                <a:ea typeface="微软雅黑" panose="020B0503020204020204" pitchFamily="34" charset="-122"/>
              </a:defRPr>
            </a:lvl1pPr>
            <a:lvl2pPr marL="742950" indent="-285750">
              <a:spcBef>
                <a:spcPct val="20000"/>
              </a:spcBef>
              <a:buChar char="–"/>
              <a:defRPr sz="2000">
                <a:solidFill>
                  <a:schemeClr val="accent2"/>
                </a:solidFill>
                <a:latin typeface="Arial" panose="020B0604020202020204" pitchFamily="34" charset="0"/>
                <a:ea typeface="仿宋_GB2312" panose="02010609030101010101" pitchFamily="1"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buNone/>
            </a:pPr>
            <a:r>
              <a:rPr lang="zh-CN" altLang="en-US" sz="2400" dirty="0">
                <a:latin typeface="+mj-lt"/>
                <a:ea typeface="黑体" panose="02010609060101010101" pitchFamily="49" charset="-122"/>
                <a:cs typeface="Times New Roman" panose="02020603050405020304" charset="0"/>
                <a:sym typeface="Arial" panose="020B0604020202020204" pitchFamily="34" charset="0"/>
              </a:rPr>
              <a:t>以提供行业资讯服务为主的行业B2B模式</a:t>
            </a:r>
            <a:endParaRPr lang="zh-CN" altLang="en-US" sz="2400" dirty="0">
              <a:latin typeface="+mj-lt"/>
              <a:ea typeface="黑体" panose="02010609060101010101" pitchFamily="49" charset="-122"/>
              <a:cs typeface="Times New Roman" panose="02020603050405020304" charset="0"/>
              <a:sym typeface="Arial" panose="020B0604020202020204" pitchFamily="34" charset="0"/>
            </a:endParaRPr>
          </a:p>
        </p:txBody>
      </p:sp>
      <p:sp>
        <p:nvSpPr>
          <p:cNvPr id="45" name="TextBox 24"/>
          <p:cNvSpPr txBox="1">
            <a:spLocks noChangeArrowheads="1"/>
          </p:cNvSpPr>
          <p:nvPr/>
        </p:nvSpPr>
        <p:spPr bwMode="auto">
          <a:xfrm>
            <a:off x="6318217" y="4499394"/>
            <a:ext cx="2065826" cy="1200329"/>
          </a:xfrm>
          <a:prstGeom prst="rect">
            <a:avLst/>
          </a:prstGeom>
          <a:noFill/>
          <a:ln w="9525">
            <a:noFill/>
            <a:miter lim="800000"/>
          </a:ln>
        </p:spPr>
        <p:txBody>
          <a:bodyPr wrap="square">
            <a:spAutoFit/>
          </a:bodyPr>
          <a:lstStyle>
            <a:lvl1pPr>
              <a:spcBef>
                <a:spcPct val="20000"/>
              </a:spcBef>
              <a:buChar char="•"/>
              <a:defRPr sz="2000">
                <a:solidFill>
                  <a:schemeClr val="accent2"/>
                </a:solidFill>
                <a:latin typeface="Arial" panose="020B0604020202020204" pitchFamily="34" charset="0"/>
                <a:ea typeface="微软雅黑" panose="020B0503020204020204" pitchFamily="34" charset="-122"/>
              </a:defRPr>
            </a:lvl1pPr>
            <a:lvl2pPr marL="742950" indent="-285750">
              <a:spcBef>
                <a:spcPct val="20000"/>
              </a:spcBef>
              <a:buChar char="–"/>
              <a:defRPr sz="2000">
                <a:solidFill>
                  <a:schemeClr val="accent2"/>
                </a:solidFill>
                <a:latin typeface="Arial" panose="020B0604020202020204" pitchFamily="34" charset="0"/>
                <a:ea typeface="仿宋_GB2312" panose="02010609030101010101" pitchFamily="1"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lvl="0" eaLnBrk="1" hangingPunct="1">
              <a:buNone/>
            </a:pPr>
            <a:r>
              <a:rPr lang="zh-CN" altLang="en-US" sz="2400" dirty="0">
                <a:latin typeface="+mj-lt"/>
                <a:ea typeface="黑体" panose="02010609060101010101" pitchFamily="49" charset="-122"/>
                <a:cs typeface="Times New Roman" panose="02020603050405020304" charset="0"/>
                <a:sym typeface="Arial" panose="020B0604020202020204" pitchFamily="34" charset="0"/>
              </a:rPr>
              <a:t>以提供招商加盟服务为主的行业B2B模式</a:t>
            </a:r>
            <a:endParaRPr lang="zh-CN" altLang="en-US" sz="2400" dirty="0">
              <a:latin typeface="+mj-lt"/>
              <a:ea typeface="黑体" panose="02010609060101010101" pitchFamily="49" charset="-122"/>
              <a:cs typeface="Times New Roman" panose="02020603050405020304" charset="0"/>
              <a:sym typeface="Arial" panose="020B0604020202020204" pitchFamily="34" charset="0"/>
            </a:endParaRPr>
          </a:p>
        </p:txBody>
      </p:sp>
      <p:sp>
        <p:nvSpPr>
          <p:cNvPr id="47" name="TextBox 27"/>
          <p:cNvSpPr txBox="1">
            <a:spLocks noChangeArrowheads="1"/>
          </p:cNvSpPr>
          <p:nvPr/>
        </p:nvSpPr>
        <p:spPr bwMode="auto">
          <a:xfrm>
            <a:off x="8783380" y="4499394"/>
            <a:ext cx="2067529" cy="1377878"/>
          </a:xfrm>
          <a:prstGeom prst="rect">
            <a:avLst/>
          </a:prstGeom>
          <a:noFill/>
          <a:ln w="9525">
            <a:noFill/>
            <a:miter lim="800000"/>
          </a:ln>
        </p:spPr>
        <p:txBody>
          <a:bodyPr wrap="square">
            <a:spAutoFit/>
          </a:bodyPr>
          <a:lstStyle>
            <a:lvl1pPr>
              <a:spcBef>
                <a:spcPct val="20000"/>
              </a:spcBef>
              <a:buChar char="•"/>
              <a:defRPr sz="2000">
                <a:solidFill>
                  <a:schemeClr val="accent2"/>
                </a:solidFill>
                <a:latin typeface="Arial" panose="020B0604020202020204" pitchFamily="34" charset="0"/>
                <a:ea typeface="微软雅黑" panose="020B0503020204020204" pitchFamily="34" charset="-122"/>
              </a:defRPr>
            </a:lvl1pPr>
            <a:lvl2pPr marL="742950" indent="-285750">
              <a:spcBef>
                <a:spcPct val="20000"/>
              </a:spcBef>
              <a:buChar char="–"/>
              <a:defRPr sz="2000">
                <a:solidFill>
                  <a:schemeClr val="accent2"/>
                </a:solidFill>
                <a:latin typeface="Arial" panose="020B0604020202020204" pitchFamily="34" charset="0"/>
                <a:ea typeface="仿宋_GB2312" panose="02010609030101010101" pitchFamily="1"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lnSpc>
                <a:spcPct val="120000"/>
              </a:lnSpc>
              <a:buNone/>
            </a:pPr>
            <a:r>
              <a:rPr lang="zh-CN" altLang="en-US" sz="2400" dirty="0">
                <a:latin typeface="+mj-lt"/>
                <a:ea typeface="黑体" panose="02010609060101010101" pitchFamily="49" charset="-122"/>
                <a:cs typeface="Times New Roman" panose="02020603050405020304" charset="0"/>
                <a:sym typeface="Arial" panose="020B0604020202020204" pitchFamily="34" charset="0"/>
              </a:rPr>
              <a:t>以提供在线交易服务为主的行业B2B模式</a:t>
            </a:r>
            <a:endParaRPr lang="zh-CN" altLang="en-US" sz="2400" dirty="0">
              <a:latin typeface="+mj-lt"/>
              <a:ea typeface="黑体" panose="02010609060101010101" pitchFamily="49" charset="-122"/>
              <a:cs typeface="Times New Roman" panose="02020603050405020304" charset="0"/>
              <a:sym typeface="Arial" panose="020B0604020202020204" pitchFamily="34" charset="0"/>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iterate type="lt">
                                    <p:tmPct val="10000"/>
                                  </p:iterate>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1350"/>
                            </p:stCondLst>
                            <p:childTnLst>
                              <p:par>
                                <p:cTn id="9" presetID="53" presetClass="entr" presetSubtype="16"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p:cTn id="11" dur="500" fill="hold"/>
                                        <p:tgtEl>
                                          <p:spTgt spid="5"/>
                                        </p:tgtEl>
                                        <p:attrNameLst>
                                          <p:attrName>ppt_w</p:attrName>
                                        </p:attrNameLst>
                                      </p:cBhvr>
                                      <p:tavLst>
                                        <p:tav tm="0">
                                          <p:val>
                                            <p:fltVal val="0"/>
                                          </p:val>
                                        </p:tav>
                                        <p:tav tm="100000">
                                          <p:val>
                                            <p:strVal val="#ppt_w"/>
                                          </p:val>
                                        </p:tav>
                                      </p:tavLst>
                                    </p:anim>
                                    <p:anim calcmode="lin" valueType="num">
                                      <p:cBhvr>
                                        <p:cTn id="12" dur="500" fill="hold"/>
                                        <p:tgtEl>
                                          <p:spTgt spid="5"/>
                                        </p:tgtEl>
                                        <p:attrNameLst>
                                          <p:attrName>ppt_h</p:attrName>
                                        </p:attrNameLst>
                                      </p:cBhvr>
                                      <p:tavLst>
                                        <p:tav tm="0">
                                          <p:val>
                                            <p:fltVal val="0"/>
                                          </p:val>
                                        </p:tav>
                                        <p:tav tm="100000">
                                          <p:val>
                                            <p:strVal val="#ppt_h"/>
                                          </p:val>
                                        </p:tav>
                                      </p:tavLst>
                                    </p:anim>
                                    <p:animEffect transition="in" filter="fade">
                                      <p:cBhvr>
                                        <p:cTn id="13" dur="500"/>
                                        <p:tgtEl>
                                          <p:spTgt spid="5"/>
                                        </p:tgtEl>
                                      </p:cBhvr>
                                    </p:animEffect>
                                  </p:childTnLst>
                                </p:cTn>
                              </p:par>
                            </p:childTnLst>
                          </p:cTn>
                        </p:par>
                        <p:par>
                          <p:cTn id="14" fill="hold">
                            <p:stCondLst>
                              <p:cond delay="1850"/>
                            </p:stCondLst>
                            <p:childTnLst>
                              <p:par>
                                <p:cTn id="15" presetID="22" presetClass="entr" presetSubtype="1" fill="hold" grpId="0" nodeType="afterEffect">
                                  <p:stCondLst>
                                    <p:cond delay="0"/>
                                  </p:stCondLst>
                                  <p:childTnLst>
                                    <p:set>
                                      <p:cBhvr>
                                        <p:cTn id="16" dur="1" fill="hold">
                                          <p:stCondLst>
                                            <p:cond delay="0"/>
                                          </p:stCondLst>
                                        </p:cTn>
                                        <p:tgtEl>
                                          <p:spTgt spid="43"/>
                                        </p:tgtEl>
                                        <p:attrNameLst>
                                          <p:attrName>style.visibility</p:attrName>
                                        </p:attrNameLst>
                                      </p:cBhvr>
                                      <p:to>
                                        <p:strVal val="visible"/>
                                      </p:to>
                                    </p:set>
                                    <p:animEffect transition="in" filter="wipe(up)">
                                      <p:cBhvr>
                                        <p:cTn id="17" dur="500"/>
                                        <p:tgtEl>
                                          <p:spTgt spid="43"/>
                                        </p:tgtEl>
                                      </p:cBhvr>
                                    </p:animEffect>
                                  </p:childTnLst>
                                </p:cTn>
                              </p:par>
                            </p:childTnLst>
                          </p:cTn>
                        </p:par>
                        <p:par>
                          <p:cTn id="18" fill="hold">
                            <p:stCondLst>
                              <p:cond delay="2350"/>
                            </p:stCondLst>
                            <p:childTnLst>
                              <p:par>
                                <p:cTn id="19" presetID="53" presetClass="entr" presetSubtype="16" fill="hold" nodeType="after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p:cTn id="21" dur="500" fill="hold"/>
                                        <p:tgtEl>
                                          <p:spTgt spid="10"/>
                                        </p:tgtEl>
                                        <p:attrNameLst>
                                          <p:attrName>ppt_w</p:attrName>
                                        </p:attrNameLst>
                                      </p:cBhvr>
                                      <p:tavLst>
                                        <p:tav tm="0">
                                          <p:val>
                                            <p:fltVal val="0"/>
                                          </p:val>
                                        </p:tav>
                                        <p:tav tm="100000">
                                          <p:val>
                                            <p:strVal val="#ppt_w"/>
                                          </p:val>
                                        </p:tav>
                                      </p:tavLst>
                                    </p:anim>
                                    <p:anim calcmode="lin" valueType="num">
                                      <p:cBhvr>
                                        <p:cTn id="22" dur="500" fill="hold"/>
                                        <p:tgtEl>
                                          <p:spTgt spid="10"/>
                                        </p:tgtEl>
                                        <p:attrNameLst>
                                          <p:attrName>ppt_h</p:attrName>
                                        </p:attrNameLst>
                                      </p:cBhvr>
                                      <p:tavLst>
                                        <p:tav tm="0">
                                          <p:val>
                                            <p:fltVal val="0"/>
                                          </p:val>
                                        </p:tav>
                                        <p:tav tm="100000">
                                          <p:val>
                                            <p:strVal val="#ppt_h"/>
                                          </p:val>
                                        </p:tav>
                                      </p:tavLst>
                                    </p:anim>
                                    <p:animEffect transition="in" filter="fade">
                                      <p:cBhvr>
                                        <p:cTn id="23" dur="500"/>
                                        <p:tgtEl>
                                          <p:spTgt spid="10"/>
                                        </p:tgtEl>
                                      </p:cBhvr>
                                    </p:animEffect>
                                  </p:childTnLst>
                                </p:cTn>
                              </p:par>
                            </p:childTnLst>
                          </p:cTn>
                        </p:par>
                        <p:par>
                          <p:cTn id="24" fill="hold">
                            <p:stCondLst>
                              <p:cond delay="2850"/>
                            </p:stCondLst>
                            <p:childTnLst>
                              <p:par>
                                <p:cTn id="25" presetID="22" presetClass="entr" presetSubtype="1" fill="hold" grpId="0" nodeType="afterEffect">
                                  <p:stCondLst>
                                    <p:cond delay="0"/>
                                  </p:stCondLst>
                                  <p:childTnLst>
                                    <p:set>
                                      <p:cBhvr>
                                        <p:cTn id="26" dur="1" fill="hold">
                                          <p:stCondLst>
                                            <p:cond delay="0"/>
                                          </p:stCondLst>
                                        </p:cTn>
                                        <p:tgtEl>
                                          <p:spTgt spid="44"/>
                                        </p:tgtEl>
                                        <p:attrNameLst>
                                          <p:attrName>style.visibility</p:attrName>
                                        </p:attrNameLst>
                                      </p:cBhvr>
                                      <p:to>
                                        <p:strVal val="visible"/>
                                      </p:to>
                                    </p:set>
                                    <p:animEffect transition="in" filter="wipe(up)">
                                      <p:cBhvr>
                                        <p:cTn id="27" dur="500"/>
                                        <p:tgtEl>
                                          <p:spTgt spid="44"/>
                                        </p:tgtEl>
                                      </p:cBhvr>
                                    </p:animEffect>
                                  </p:childTnLst>
                                </p:cTn>
                              </p:par>
                            </p:childTnLst>
                          </p:cTn>
                        </p:par>
                        <p:par>
                          <p:cTn id="28" fill="hold">
                            <p:stCondLst>
                              <p:cond delay="3350"/>
                            </p:stCondLst>
                            <p:childTnLst>
                              <p:par>
                                <p:cTn id="29" presetID="53" presetClass="entr" presetSubtype="16" fill="hold" nodeType="afterEffect">
                                  <p:stCondLst>
                                    <p:cond delay="0"/>
                                  </p:stCondLst>
                                  <p:childTnLst>
                                    <p:set>
                                      <p:cBhvr>
                                        <p:cTn id="30" dur="1" fill="hold">
                                          <p:stCondLst>
                                            <p:cond delay="0"/>
                                          </p:stCondLst>
                                        </p:cTn>
                                        <p:tgtEl>
                                          <p:spTgt spid="14"/>
                                        </p:tgtEl>
                                        <p:attrNameLst>
                                          <p:attrName>style.visibility</p:attrName>
                                        </p:attrNameLst>
                                      </p:cBhvr>
                                      <p:to>
                                        <p:strVal val="visible"/>
                                      </p:to>
                                    </p:set>
                                    <p:anim calcmode="lin" valueType="num">
                                      <p:cBhvr>
                                        <p:cTn id="31" dur="500" fill="hold"/>
                                        <p:tgtEl>
                                          <p:spTgt spid="14"/>
                                        </p:tgtEl>
                                        <p:attrNameLst>
                                          <p:attrName>ppt_w</p:attrName>
                                        </p:attrNameLst>
                                      </p:cBhvr>
                                      <p:tavLst>
                                        <p:tav tm="0">
                                          <p:val>
                                            <p:fltVal val="0"/>
                                          </p:val>
                                        </p:tav>
                                        <p:tav tm="100000">
                                          <p:val>
                                            <p:strVal val="#ppt_w"/>
                                          </p:val>
                                        </p:tav>
                                      </p:tavLst>
                                    </p:anim>
                                    <p:anim calcmode="lin" valueType="num">
                                      <p:cBhvr>
                                        <p:cTn id="32" dur="500" fill="hold"/>
                                        <p:tgtEl>
                                          <p:spTgt spid="14"/>
                                        </p:tgtEl>
                                        <p:attrNameLst>
                                          <p:attrName>ppt_h</p:attrName>
                                        </p:attrNameLst>
                                      </p:cBhvr>
                                      <p:tavLst>
                                        <p:tav tm="0">
                                          <p:val>
                                            <p:fltVal val="0"/>
                                          </p:val>
                                        </p:tav>
                                        <p:tav tm="100000">
                                          <p:val>
                                            <p:strVal val="#ppt_h"/>
                                          </p:val>
                                        </p:tav>
                                      </p:tavLst>
                                    </p:anim>
                                    <p:animEffect transition="in" filter="fade">
                                      <p:cBhvr>
                                        <p:cTn id="33" dur="500"/>
                                        <p:tgtEl>
                                          <p:spTgt spid="14"/>
                                        </p:tgtEl>
                                      </p:cBhvr>
                                    </p:animEffect>
                                  </p:childTnLst>
                                </p:cTn>
                              </p:par>
                            </p:childTnLst>
                          </p:cTn>
                        </p:par>
                        <p:par>
                          <p:cTn id="34" fill="hold">
                            <p:stCondLst>
                              <p:cond delay="3850"/>
                            </p:stCondLst>
                            <p:childTnLst>
                              <p:par>
                                <p:cTn id="35" presetID="22" presetClass="entr" presetSubtype="1" fill="hold" grpId="0" nodeType="afterEffect">
                                  <p:stCondLst>
                                    <p:cond delay="0"/>
                                  </p:stCondLst>
                                  <p:childTnLst>
                                    <p:set>
                                      <p:cBhvr>
                                        <p:cTn id="36" dur="1" fill="hold">
                                          <p:stCondLst>
                                            <p:cond delay="0"/>
                                          </p:stCondLst>
                                        </p:cTn>
                                        <p:tgtEl>
                                          <p:spTgt spid="45"/>
                                        </p:tgtEl>
                                        <p:attrNameLst>
                                          <p:attrName>style.visibility</p:attrName>
                                        </p:attrNameLst>
                                      </p:cBhvr>
                                      <p:to>
                                        <p:strVal val="visible"/>
                                      </p:to>
                                    </p:set>
                                    <p:animEffect transition="in" filter="wipe(up)">
                                      <p:cBhvr>
                                        <p:cTn id="37" dur="500"/>
                                        <p:tgtEl>
                                          <p:spTgt spid="45"/>
                                        </p:tgtEl>
                                      </p:cBhvr>
                                    </p:animEffect>
                                  </p:childTnLst>
                                </p:cTn>
                              </p:par>
                            </p:childTnLst>
                          </p:cTn>
                        </p:par>
                        <p:par>
                          <p:cTn id="38" fill="hold">
                            <p:stCondLst>
                              <p:cond delay="4350"/>
                            </p:stCondLst>
                            <p:childTnLst>
                              <p:par>
                                <p:cTn id="39" presetID="53" presetClass="entr" presetSubtype="16" fill="hold" nodeType="afterEffect">
                                  <p:stCondLst>
                                    <p:cond delay="0"/>
                                  </p:stCondLst>
                                  <p:childTnLst>
                                    <p:set>
                                      <p:cBhvr>
                                        <p:cTn id="40" dur="1" fill="hold">
                                          <p:stCondLst>
                                            <p:cond delay="0"/>
                                          </p:stCondLst>
                                        </p:cTn>
                                        <p:tgtEl>
                                          <p:spTgt spid="19"/>
                                        </p:tgtEl>
                                        <p:attrNameLst>
                                          <p:attrName>style.visibility</p:attrName>
                                        </p:attrNameLst>
                                      </p:cBhvr>
                                      <p:to>
                                        <p:strVal val="visible"/>
                                      </p:to>
                                    </p:set>
                                    <p:anim calcmode="lin" valueType="num">
                                      <p:cBhvr>
                                        <p:cTn id="41" dur="500" fill="hold"/>
                                        <p:tgtEl>
                                          <p:spTgt spid="19"/>
                                        </p:tgtEl>
                                        <p:attrNameLst>
                                          <p:attrName>ppt_w</p:attrName>
                                        </p:attrNameLst>
                                      </p:cBhvr>
                                      <p:tavLst>
                                        <p:tav tm="0">
                                          <p:val>
                                            <p:fltVal val="0"/>
                                          </p:val>
                                        </p:tav>
                                        <p:tav tm="100000">
                                          <p:val>
                                            <p:strVal val="#ppt_w"/>
                                          </p:val>
                                        </p:tav>
                                      </p:tavLst>
                                    </p:anim>
                                    <p:anim calcmode="lin" valueType="num">
                                      <p:cBhvr>
                                        <p:cTn id="42" dur="500" fill="hold"/>
                                        <p:tgtEl>
                                          <p:spTgt spid="19"/>
                                        </p:tgtEl>
                                        <p:attrNameLst>
                                          <p:attrName>ppt_h</p:attrName>
                                        </p:attrNameLst>
                                      </p:cBhvr>
                                      <p:tavLst>
                                        <p:tav tm="0">
                                          <p:val>
                                            <p:fltVal val="0"/>
                                          </p:val>
                                        </p:tav>
                                        <p:tav tm="100000">
                                          <p:val>
                                            <p:strVal val="#ppt_h"/>
                                          </p:val>
                                        </p:tav>
                                      </p:tavLst>
                                    </p:anim>
                                    <p:animEffect transition="in" filter="fade">
                                      <p:cBhvr>
                                        <p:cTn id="43" dur="500"/>
                                        <p:tgtEl>
                                          <p:spTgt spid="19"/>
                                        </p:tgtEl>
                                      </p:cBhvr>
                                    </p:animEffect>
                                  </p:childTnLst>
                                </p:cTn>
                              </p:par>
                            </p:childTnLst>
                          </p:cTn>
                        </p:par>
                        <p:par>
                          <p:cTn id="44" fill="hold">
                            <p:stCondLst>
                              <p:cond delay="4850"/>
                            </p:stCondLst>
                            <p:childTnLst>
                              <p:par>
                                <p:cTn id="45" presetID="22" presetClass="entr" presetSubtype="1" fill="hold" grpId="0" nodeType="afterEffect">
                                  <p:stCondLst>
                                    <p:cond delay="0"/>
                                  </p:stCondLst>
                                  <p:childTnLst>
                                    <p:set>
                                      <p:cBhvr>
                                        <p:cTn id="46" dur="1" fill="hold">
                                          <p:stCondLst>
                                            <p:cond delay="0"/>
                                          </p:stCondLst>
                                        </p:cTn>
                                        <p:tgtEl>
                                          <p:spTgt spid="47"/>
                                        </p:tgtEl>
                                        <p:attrNameLst>
                                          <p:attrName>style.visibility</p:attrName>
                                        </p:attrNameLst>
                                      </p:cBhvr>
                                      <p:to>
                                        <p:strVal val="visible"/>
                                      </p:to>
                                    </p:set>
                                    <p:animEffect transition="in" filter="wipe(up)">
                                      <p:cBhvr>
                                        <p:cTn id="47"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3" grpId="0" animBg="1"/>
      <p:bldP spid="44" grpId="0" animBg="1"/>
      <p:bldP spid="45" grpId="0" animBg="1"/>
      <p:bldP spid="47"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807970" y="1340768"/>
            <a:ext cx="10580821" cy="3615605"/>
          </a:xfrm>
          <a:prstGeom prst="rect">
            <a:avLst/>
          </a:prstGeom>
        </p:spPr>
        <p:txBody>
          <a:bodyPr wrap="square">
            <a:spAutoFit/>
          </a:bodyPr>
          <a:lstStyle/>
          <a:p>
            <a:pPr indent="612140" algn="just">
              <a:lnSpc>
                <a:spcPct val="150000"/>
              </a:lnSpc>
              <a:spcBef>
                <a:spcPts val="0"/>
              </a:spcBef>
            </a:pPr>
            <a:r>
              <a:rPr lang="zh-CN" altLang="en-US" sz="2600" dirty="0">
                <a:solidFill>
                  <a:schemeClr val="accent2"/>
                </a:solidFill>
                <a:latin typeface="+mj-lt"/>
                <a:ea typeface="黑体" panose="02010609060101010101" pitchFamily="49" charset="-122"/>
              </a:rPr>
              <a:t>浙江网盛生意宝股份有限公司（以下简称“网盛生意宝”）是一家产业互联网基础设施提供商，可为企业提供</a:t>
            </a:r>
            <a:r>
              <a:rPr lang="en-US" altLang="zh-CN" sz="2600" dirty="0">
                <a:solidFill>
                  <a:schemeClr val="accent2"/>
                </a:solidFill>
                <a:latin typeface="+mj-lt"/>
                <a:ea typeface="黑体" panose="02010609060101010101" pitchFamily="49" charset="-122"/>
              </a:rPr>
              <a:t>B2B</a:t>
            </a:r>
            <a:r>
              <a:rPr lang="zh-CN" altLang="en-US" sz="2600" dirty="0">
                <a:solidFill>
                  <a:schemeClr val="accent2"/>
                </a:solidFill>
                <a:latin typeface="+mj-lt"/>
                <a:ea typeface="黑体" panose="02010609060101010101" pitchFamily="49" charset="-122"/>
              </a:rPr>
              <a:t>电商平台基础设施、供应链金融基础设施、物流网络基础设施，实现信息流、资金流、物流的“三流合一”。公司成功运营化工网、纺织网、医药网及生意宝，是首家在境内上市的互联网企业，是采用专业</a:t>
            </a:r>
            <a:r>
              <a:rPr lang="en-US" altLang="zh-CN" sz="2600" dirty="0">
                <a:solidFill>
                  <a:schemeClr val="accent2"/>
                </a:solidFill>
                <a:latin typeface="+mj-lt"/>
                <a:ea typeface="黑体" panose="02010609060101010101" pitchFamily="49" charset="-122"/>
              </a:rPr>
              <a:t>B2B</a:t>
            </a:r>
            <a:r>
              <a:rPr lang="zh-CN" altLang="en-US" sz="2600" dirty="0">
                <a:solidFill>
                  <a:schemeClr val="accent2"/>
                </a:solidFill>
                <a:latin typeface="+mj-lt"/>
                <a:ea typeface="黑体" panose="02010609060101010101" pitchFamily="49" charset="-122"/>
              </a:rPr>
              <a:t>电子商务发展模式的标志性企业。</a:t>
            </a:r>
            <a:endParaRPr lang="zh-CN" altLang="en-US" sz="2600" dirty="0">
              <a:solidFill>
                <a:schemeClr val="accent2"/>
              </a:solidFill>
              <a:latin typeface="+mj-lt"/>
              <a:ea typeface="黑体" panose="02010609060101010101" pitchFamily="49" charset="-122"/>
            </a:endParaRPr>
          </a:p>
        </p:txBody>
      </p:sp>
    </p:spTree>
  </p:cSld>
  <p:clrMapOvr>
    <a:masterClrMapping/>
  </p:clrMapOvr>
  <p:transition spd="slow">
    <p:push dir="u"/>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Line 7"/>
          <p:cNvSpPr>
            <a:spLocks noChangeShapeType="1"/>
          </p:cNvSpPr>
          <p:nvPr/>
        </p:nvSpPr>
        <p:spPr bwMode="auto">
          <a:xfrm>
            <a:off x="4887913" y="1033463"/>
            <a:ext cx="0" cy="5792787"/>
          </a:xfrm>
          <a:prstGeom prst="line">
            <a:avLst/>
          </a:prstGeom>
          <a:noFill/>
          <a:ln w="12700">
            <a:solidFill>
              <a:srgbClr val="FFFFFF"/>
            </a:solidFill>
            <a:prstDash val="dash"/>
            <a:round/>
          </a:ln>
          <a:extLst>
            <a:ext uri="{909E8E84-426E-40DD-AFC4-6F175D3DCCD1}">
              <a14:hiddenFill xmlns:a14="http://schemas.microsoft.com/office/drawing/2010/main">
                <a:noFill/>
              </a14:hiddenFill>
            </a:ext>
          </a:extLst>
        </p:spPr>
        <p:txBody>
          <a:bodyPr/>
          <a:lstStyle/>
          <a:p>
            <a:endParaRPr lang="zh-CN" altLang="en-US"/>
          </a:p>
        </p:txBody>
      </p:sp>
      <p:sp>
        <p:nvSpPr>
          <p:cNvPr id="8195" name="Freeform 5"/>
          <p:cNvSpPr/>
          <p:nvPr/>
        </p:nvSpPr>
        <p:spPr bwMode="auto">
          <a:xfrm>
            <a:off x="3421063" y="0"/>
            <a:ext cx="1952625" cy="942975"/>
          </a:xfrm>
          <a:custGeom>
            <a:avLst/>
            <a:gdLst>
              <a:gd name="T0" fmla="*/ 1518416723 w 2511"/>
              <a:gd name="T1" fmla="*/ 0 h 1219"/>
              <a:gd name="T2" fmla="*/ 1505718050 w 2511"/>
              <a:gd name="T3" fmla="*/ 16156666 h 1219"/>
              <a:gd name="T4" fmla="*/ 815748558 w 2511"/>
              <a:gd name="T5" fmla="*/ 698335259 h 1219"/>
              <a:gd name="T6" fmla="*/ 702063947 w 2511"/>
              <a:gd name="T7" fmla="*/ 698335259 h 1219"/>
              <a:gd name="T8" fmla="*/ 12698672 w 2511"/>
              <a:gd name="T9" fmla="*/ 16156666 h 1219"/>
              <a:gd name="T10" fmla="*/ 0 w 2511"/>
              <a:gd name="T11" fmla="*/ 0 h 1219"/>
              <a:gd name="T12" fmla="*/ 1518416723 w 2511"/>
              <a:gd name="T13" fmla="*/ 0 h 121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511" h="1219">
                <a:moveTo>
                  <a:pt x="2511" y="0"/>
                </a:moveTo>
                <a:cubicBezTo>
                  <a:pt x="2505" y="10"/>
                  <a:pt x="2498" y="18"/>
                  <a:pt x="2490" y="27"/>
                </a:cubicBezTo>
                <a:lnTo>
                  <a:pt x="1349" y="1167"/>
                </a:lnTo>
                <a:cubicBezTo>
                  <a:pt x="1298" y="1219"/>
                  <a:pt x="1213" y="1219"/>
                  <a:pt x="1161" y="1167"/>
                </a:cubicBezTo>
                <a:lnTo>
                  <a:pt x="21" y="27"/>
                </a:lnTo>
                <a:cubicBezTo>
                  <a:pt x="12" y="18"/>
                  <a:pt x="6" y="10"/>
                  <a:pt x="0" y="0"/>
                </a:cubicBezTo>
                <a:lnTo>
                  <a:pt x="2511" y="0"/>
                </a:lnTo>
                <a:close/>
              </a:path>
            </a:pathLst>
          </a:custGeom>
          <a:solidFill>
            <a:schemeClr val="bg2"/>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8196" name="Freeform 6"/>
          <p:cNvSpPr/>
          <p:nvPr/>
        </p:nvSpPr>
        <p:spPr bwMode="auto">
          <a:xfrm>
            <a:off x="3798888" y="0"/>
            <a:ext cx="2174875" cy="1042988"/>
          </a:xfrm>
          <a:custGeom>
            <a:avLst/>
            <a:gdLst>
              <a:gd name="T0" fmla="*/ 1690522254 w 2798"/>
              <a:gd name="T1" fmla="*/ 0 h 1349"/>
              <a:gd name="T2" fmla="*/ 912930598 w 2798"/>
              <a:gd name="T3" fmla="*/ 769928484 h 1349"/>
              <a:gd name="T4" fmla="*/ 778196392 w 2798"/>
              <a:gd name="T5" fmla="*/ 769928484 h 1349"/>
              <a:gd name="T6" fmla="*/ 0 w 2798"/>
              <a:gd name="T7" fmla="*/ 0 h 1349"/>
              <a:gd name="T8" fmla="*/ 1690522254 w 2798"/>
              <a:gd name="T9" fmla="*/ 0 h 134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798" h="1349">
                <a:moveTo>
                  <a:pt x="2798" y="0"/>
                </a:moveTo>
                <a:lnTo>
                  <a:pt x="1511" y="1288"/>
                </a:lnTo>
                <a:cubicBezTo>
                  <a:pt x="1449" y="1349"/>
                  <a:pt x="1349" y="1349"/>
                  <a:pt x="1288" y="1288"/>
                </a:cubicBezTo>
                <a:lnTo>
                  <a:pt x="0" y="0"/>
                </a:lnTo>
                <a:lnTo>
                  <a:pt x="2798" y="0"/>
                </a:ln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8197" name="Freeform 18"/>
          <p:cNvSpPr/>
          <p:nvPr/>
        </p:nvSpPr>
        <p:spPr bwMode="auto">
          <a:xfrm>
            <a:off x="4225925" y="1842562"/>
            <a:ext cx="139700" cy="160338"/>
          </a:xfrm>
          <a:custGeom>
            <a:avLst/>
            <a:gdLst>
              <a:gd name="T0" fmla="*/ 0 w 180"/>
              <a:gd name="T1" fmla="*/ 61797518 h 207"/>
              <a:gd name="T2" fmla="*/ 54211361 w 180"/>
              <a:gd name="T3" fmla="*/ 30598997 h 207"/>
              <a:gd name="T4" fmla="*/ 108422722 w 180"/>
              <a:gd name="T5" fmla="*/ 0 h 207"/>
              <a:gd name="T6" fmla="*/ 108422722 w 180"/>
              <a:gd name="T7" fmla="*/ 61797518 h 207"/>
              <a:gd name="T8" fmla="*/ 108422722 w 180"/>
              <a:gd name="T9" fmla="*/ 124194562 h 207"/>
              <a:gd name="T10" fmla="*/ 54211361 w 180"/>
              <a:gd name="T11" fmla="*/ 92996040 h 207"/>
              <a:gd name="T12" fmla="*/ 0 w 180"/>
              <a:gd name="T13" fmla="*/ 61797518 h 20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80" h="207">
                <a:moveTo>
                  <a:pt x="0" y="103"/>
                </a:moveTo>
                <a:lnTo>
                  <a:pt x="90" y="51"/>
                </a:lnTo>
                <a:lnTo>
                  <a:pt x="180" y="0"/>
                </a:lnTo>
                <a:lnTo>
                  <a:pt x="180" y="103"/>
                </a:lnTo>
                <a:lnTo>
                  <a:pt x="180" y="207"/>
                </a:lnTo>
                <a:lnTo>
                  <a:pt x="90" y="155"/>
                </a:lnTo>
                <a:lnTo>
                  <a:pt x="0" y="103"/>
                </a:lnTo>
                <a:close/>
              </a:path>
            </a:pathLst>
          </a:custGeom>
          <a:solidFill>
            <a:schemeClr val="tx2"/>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8198" name="Rectangle 3"/>
          <p:cNvSpPr txBox="1">
            <a:spLocks noChangeArrowheads="1"/>
          </p:cNvSpPr>
          <p:nvPr/>
        </p:nvSpPr>
        <p:spPr bwMode="auto">
          <a:xfrm>
            <a:off x="4408488" y="19050"/>
            <a:ext cx="1047750" cy="601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2000">
                <a:solidFill>
                  <a:schemeClr val="accent2"/>
                </a:solidFill>
                <a:latin typeface="Arial" panose="020B0604020202020204" pitchFamily="34" charset="0"/>
                <a:ea typeface="微软雅黑" panose="020B0503020204020204" pitchFamily="34" charset="-122"/>
              </a:defRPr>
            </a:lvl1pPr>
            <a:lvl2pPr marL="742950" indent="-285750">
              <a:spcBef>
                <a:spcPct val="20000"/>
              </a:spcBef>
              <a:buChar char="–"/>
              <a:defRPr sz="2000">
                <a:solidFill>
                  <a:schemeClr val="accent2"/>
                </a:solidFill>
                <a:latin typeface="Arial" panose="020B0604020202020204" pitchFamily="34" charset="0"/>
                <a:ea typeface="仿宋_GB2312" panose="02010609030101010101" pitchFamily="1"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lgn="dist" eaLnBrk="1" hangingPunct="1">
              <a:spcBef>
                <a:spcPct val="0"/>
              </a:spcBef>
              <a:buFontTx/>
              <a:buNone/>
            </a:pPr>
            <a:r>
              <a:rPr lang="zh-CN" altLang="en-US" sz="2400" dirty="0">
                <a:solidFill>
                  <a:srgbClr val="FFFFFF"/>
                </a:solidFill>
                <a:latin typeface="方正大黑简体" panose="03000509000000000000" pitchFamily="65" charset="-122"/>
                <a:ea typeface="方正大黑简体" panose="03000509000000000000" pitchFamily="65" charset="-122"/>
              </a:rPr>
              <a:t>目录</a:t>
            </a:r>
            <a:endParaRPr lang="zh-CN" altLang="en-US" sz="2400" dirty="0">
              <a:solidFill>
                <a:srgbClr val="FFFFFF"/>
              </a:solidFill>
              <a:latin typeface="方正大黑简体" panose="03000509000000000000" pitchFamily="65" charset="-122"/>
              <a:ea typeface="方正大黑简体" panose="03000509000000000000" pitchFamily="65" charset="-122"/>
            </a:endParaRPr>
          </a:p>
        </p:txBody>
      </p:sp>
      <p:sp>
        <p:nvSpPr>
          <p:cNvPr id="8199" name="Text Box 5"/>
          <p:cNvSpPr txBox="1">
            <a:spLocks noChangeArrowheads="1"/>
          </p:cNvSpPr>
          <p:nvPr/>
        </p:nvSpPr>
        <p:spPr bwMode="auto">
          <a:xfrm>
            <a:off x="4356100" y="457200"/>
            <a:ext cx="1154113" cy="3079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a:spcBef>
                <a:spcPct val="20000"/>
              </a:spcBef>
              <a:buChar char="•"/>
              <a:defRPr sz="2000">
                <a:solidFill>
                  <a:schemeClr val="accent2"/>
                </a:solidFill>
                <a:latin typeface="Arial" panose="020B0604020202020204" pitchFamily="34" charset="0"/>
                <a:ea typeface="微软雅黑" panose="020B0503020204020204" pitchFamily="34" charset="-122"/>
              </a:defRPr>
            </a:lvl1pPr>
            <a:lvl2pPr marL="742950" indent="-285750">
              <a:spcBef>
                <a:spcPct val="20000"/>
              </a:spcBef>
              <a:buChar char="–"/>
              <a:defRPr sz="2000">
                <a:solidFill>
                  <a:schemeClr val="accent2"/>
                </a:solidFill>
                <a:latin typeface="Arial" panose="020B0604020202020204" pitchFamily="34" charset="0"/>
                <a:ea typeface="仿宋_GB2312" panose="02010609030101010101" pitchFamily="1"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lgn="ctr" eaLnBrk="1" hangingPunct="1">
              <a:spcBef>
                <a:spcPct val="0"/>
              </a:spcBef>
              <a:buNone/>
            </a:pPr>
            <a:r>
              <a:rPr lang="en-US" altLang="zh-CN" sz="1400" dirty="0">
                <a:solidFill>
                  <a:srgbClr val="FFFFFF"/>
                </a:solidFill>
                <a:latin typeface="+mn-lt"/>
              </a:rPr>
              <a:t>C</a:t>
            </a:r>
            <a:r>
              <a:rPr lang="zh-CN" altLang="en-US" sz="1400" dirty="0">
                <a:solidFill>
                  <a:srgbClr val="FFFFFF"/>
                </a:solidFill>
                <a:latin typeface="+mn-lt"/>
              </a:rPr>
              <a:t>ontents</a:t>
            </a:r>
            <a:endParaRPr lang="zh-CN" altLang="en-US" sz="1400" dirty="0">
              <a:solidFill>
                <a:srgbClr val="FFFFFF"/>
              </a:solidFill>
              <a:latin typeface="+mn-lt"/>
            </a:endParaRPr>
          </a:p>
        </p:txBody>
      </p:sp>
      <p:grpSp>
        <p:nvGrpSpPr>
          <p:cNvPr id="8200" name="Group 21"/>
          <p:cNvGrpSpPr/>
          <p:nvPr/>
        </p:nvGrpSpPr>
        <p:grpSpPr bwMode="auto">
          <a:xfrm>
            <a:off x="0" y="6715125"/>
            <a:ext cx="12196763" cy="142875"/>
            <a:chOff x="0" y="0"/>
            <a:chExt cx="7634" cy="89"/>
          </a:xfrm>
        </p:grpSpPr>
        <p:sp>
          <p:nvSpPr>
            <p:cNvPr id="8229" name="Rectangle 22"/>
            <p:cNvSpPr>
              <a:spLocks noChangeArrowheads="1"/>
            </p:cNvSpPr>
            <p:nvPr/>
          </p:nvSpPr>
          <p:spPr bwMode="auto">
            <a:xfrm>
              <a:off x="0" y="0"/>
              <a:ext cx="1527" cy="89"/>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000">
                  <a:solidFill>
                    <a:schemeClr val="accent2"/>
                  </a:solidFill>
                  <a:latin typeface="Arial" panose="020B0604020202020204" pitchFamily="34" charset="0"/>
                  <a:ea typeface="微软雅黑" panose="020B0503020204020204" pitchFamily="34" charset="-122"/>
                </a:defRPr>
              </a:lvl1pPr>
              <a:lvl2pPr marL="742950" indent="-285750">
                <a:spcBef>
                  <a:spcPct val="20000"/>
                </a:spcBef>
                <a:buChar char="–"/>
                <a:defRPr sz="2000">
                  <a:solidFill>
                    <a:schemeClr val="accent2"/>
                  </a:solidFill>
                  <a:latin typeface="Arial" panose="020B0604020202020204" pitchFamily="34" charset="0"/>
                  <a:ea typeface="仿宋_GB2312" panose="02010609030101010101" pitchFamily="1"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FontTx/>
                <a:buNone/>
              </a:pPr>
              <a:endParaRPr lang="zh-CN" altLang="en-US" sz="1800">
                <a:solidFill>
                  <a:schemeClr val="tx1"/>
                </a:solidFill>
                <a:ea typeface="宋体" panose="02010600030101010101" pitchFamily="2" charset="-122"/>
              </a:endParaRPr>
            </a:p>
          </p:txBody>
        </p:sp>
        <p:sp>
          <p:nvSpPr>
            <p:cNvPr id="2" name="Rectangle 23"/>
            <p:cNvSpPr>
              <a:spLocks noChangeArrowheads="1"/>
            </p:cNvSpPr>
            <p:nvPr/>
          </p:nvSpPr>
          <p:spPr bwMode="auto">
            <a:xfrm>
              <a:off x="1527" y="0"/>
              <a:ext cx="1527" cy="89"/>
            </a:xfrm>
            <a:prstGeom prst="rect">
              <a:avLst/>
            </a:prstGeom>
            <a:solidFill>
              <a:srgbClr val="B7D72E"/>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000">
                  <a:solidFill>
                    <a:schemeClr val="accent2"/>
                  </a:solidFill>
                  <a:latin typeface="Arial" panose="020B0604020202020204" pitchFamily="34" charset="0"/>
                  <a:ea typeface="微软雅黑" panose="020B0503020204020204" pitchFamily="34" charset="-122"/>
                </a:defRPr>
              </a:lvl1pPr>
              <a:lvl2pPr marL="742950" indent="-285750">
                <a:spcBef>
                  <a:spcPct val="20000"/>
                </a:spcBef>
                <a:buChar char="–"/>
                <a:defRPr sz="2000">
                  <a:solidFill>
                    <a:schemeClr val="accent2"/>
                  </a:solidFill>
                  <a:latin typeface="Arial" panose="020B0604020202020204" pitchFamily="34" charset="0"/>
                  <a:ea typeface="仿宋_GB2312" panose="02010609030101010101" pitchFamily="1"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FontTx/>
                <a:buNone/>
              </a:pPr>
              <a:endParaRPr lang="zh-CN" altLang="en-US" sz="1800">
                <a:solidFill>
                  <a:schemeClr val="tx1"/>
                </a:solidFill>
                <a:ea typeface="宋体" panose="02010600030101010101" pitchFamily="2" charset="-122"/>
              </a:endParaRPr>
            </a:p>
          </p:txBody>
        </p:sp>
        <p:sp>
          <p:nvSpPr>
            <p:cNvPr id="8231" name="Rectangle 24"/>
            <p:cNvSpPr>
              <a:spLocks noChangeArrowheads="1"/>
            </p:cNvSpPr>
            <p:nvPr/>
          </p:nvSpPr>
          <p:spPr bwMode="auto">
            <a:xfrm>
              <a:off x="3054" y="0"/>
              <a:ext cx="1526" cy="89"/>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000">
                  <a:solidFill>
                    <a:schemeClr val="accent2"/>
                  </a:solidFill>
                  <a:latin typeface="Arial" panose="020B0604020202020204" pitchFamily="34" charset="0"/>
                  <a:ea typeface="微软雅黑" panose="020B0503020204020204" pitchFamily="34" charset="-122"/>
                </a:defRPr>
              </a:lvl1pPr>
              <a:lvl2pPr marL="742950" indent="-285750">
                <a:spcBef>
                  <a:spcPct val="20000"/>
                </a:spcBef>
                <a:buChar char="–"/>
                <a:defRPr sz="2000">
                  <a:solidFill>
                    <a:schemeClr val="accent2"/>
                  </a:solidFill>
                  <a:latin typeface="Arial" panose="020B0604020202020204" pitchFamily="34" charset="0"/>
                  <a:ea typeface="仿宋_GB2312" panose="02010609030101010101" pitchFamily="1"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FontTx/>
                <a:buNone/>
              </a:pPr>
              <a:endParaRPr lang="zh-CN" altLang="en-US" sz="1800">
                <a:solidFill>
                  <a:schemeClr val="tx1"/>
                </a:solidFill>
                <a:ea typeface="宋体" panose="02010600030101010101" pitchFamily="2" charset="-122"/>
              </a:endParaRPr>
            </a:p>
          </p:txBody>
        </p:sp>
        <p:sp>
          <p:nvSpPr>
            <p:cNvPr id="8232" name="Rectangle 25"/>
            <p:cNvSpPr>
              <a:spLocks noChangeArrowheads="1"/>
            </p:cNvSpPr>
            <p:nvPr/>
          </p:nvSpPr>
          <p:spPr bwMode="auto">
            <a:xfrm>
              <a:off x="4580" y="0"/>
              <a:ext cx="1527" cy="89"/>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000">
                  <a:solidFill>
                    <a:schemeClr val="accent2"/>
                  </a:solidFill>
                  <a:latin typeface="Arial" panose="020B0604020202020204" pitchFamily="34" charset="0"/>
                  <a:ea typeface="微软雅黑" panose="020B0503020204020204" pitchFamily="34" charset="-122"/>
                </a:defRPr>
              </a:lvl1pPr>
              <a:lvl2pPr marL="742950" indent="-285750">
                <a:spcBef>
                  <a:spcPct val="20000"/>
                </a:spcBef>
                <a:buChar char="–"/>
                <a:defRPr sz="2000">
                  <a:solidFill>
                    <a:schemeClr val="accent2"/>
                  </a:solidFill>
                  <a:latin typeface="Arial" panose="020B0604020202020204" pitchFamily="34" charset="0"/>
                  <a:ea typeface="仿宋_GB2312" panose="02010609030101010101" pitchFamily="1"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FontTx/>
                <a:buNone/>
              </a:pPr>
              <a:endParaRPr lang="zh-CN" altLang="en-US" sz="1800">
                <a:solidFill>
                  <a:schemeClr val="tx1"/>
                </a:solidFill>
                <a:ea typeface="宋体" panose="02010600030101010101" pitchFamily="2" charset="-122"/>
              </a:endParaRPr>
            </a:p>
          </p:txBody>
        </p:sp>
        <p:sp>
          <p:nvSpPr>
            <p:cNvPr id="3" name="Rectangle 26"/>
            <p:cNvSpPr>
              <a:spLocks noChangeArrowheads="1"/>
            </p:cNvSpPr>
            <p:nvPr/>
          </p:nvSpPr>
          <p:spPr bwMode="auto">
            <a:xfrm>
              <a:off x="6107" y="0"/>
              <a:ext cx="1527" cy="89"/>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000">
                  <a:solidFill>
                    <a:schemeClr val="accent2"/>
                  </a:solidFill>
                  <a:latin typeface="Arial" panose="020B0604020202020204" pitchFamily="34" charset="0"/>
                  <a:ea typeface="微软雅黑" panose="020B0503020204020204" pitchFamily="34" charset="-122"/>
                </a:defRPr>
              </a:lvl1pPr>
              <a:lvl2pPr marL="742950" indent="-285750">
                <a:spcBef>
                  <a:spcPct val="20000"/>
                </a:spcBef>
                <a:buChar char="–"/>
                <a:defRPr sz="2000">
                  <a:solidFill>
                    <a:schemeClr val="accent2"/>
                  </a:solidFill>
                  <a:latin typeface="Arial" panose="020B0604020202020204" pitchFamily="34" charset="0"/>
                  <a:ea typeface="仿宋_GB2312" panose="02010609030101010101" pitchFamily="1"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FontTx/>
                <a:buNone/>
              </a:pPr>
              <a:endParaRPr lang="zh-CN" altLang="en-US" sz="1800">
                <a:solidFill>
                  <a:schemeClr val="tx1"/>
                </a:solidFill>
                <a:ea typeface="宋体" panose="02010600030101010101" pitchFamily="2" charset="-122"/>
              </a:endParaRPr>
            </a:p>
          </p:txBody>
        </p:sp>
      </p:grpSp>
      <p:cxnSp>
        <p:nvCxnSpPr>
          <p:cNvPr id="8206" name="直接连接符 35"/>
          <p:cNvCxnSpPr>
            <a:cxnSpLocks noChangeShapeType="1"/>
          </p:cNvCxnSpPr>
          <p:nvPr/>
        </p:nvCxnSpPr>
        <p:spPr bwMode="auto">
          <a:xfrm flipV="1">
            <a:off x="4144963" y="1484784"/>
            <a:ext cx="0" cy="1152128"/>
          </a:xfrm>
          <a:prstGeom prst="line">
            <a:avLst/>
          </a:prstGeom>
          <a:noFill/>
          <a:ln w="9525">
            <a:solidFill>
              <a:schemeClr val="tx2"/>
            </a:solidFill>
            <a:round/>
            <a:headEnd type="oval" w="med" len="me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8208" name="组合 60"/>
          <p:cNvGrpSpPr/>
          <p:nvPr/>
        </p:nvGrpSpPr>
        <p:grpSpPr bwMode="auto">
          <a:xfrm>
            <a:off x="4594225" y="4671988"/>
            <a:ext cx="584200" cy="557212"/>
            <a:chOff x="0" y="-430002"/>
            <a:chExt cx="650875" cy="620712"/>
          </a:xfrm>
        </p:grpSpPr>
        <p:sp>
          <p:nvSpPr>
            <p:cNvPr id="8225" name="Oval 11"/>
            <p:cNvSpPr>
              <a:spLocks noChangeArrowheads="1"/>
            </p:cNvSpPr>
            <p:nvPr/>
          </p:nvSpPr>
          <p:spPr bwMode="auto">
            <a:xfrm>
              <a:off x="0" y="-430002"/>
              <a:ext cx="650875" cy="620712"/>
            </a:xfrm>
            <a:prstGeom prst="ellipse">
              <a:avLst/>
            </a:pr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a:lstStyle>
              <a:lvl1pPr>
                <a:spcBef>
                  <a:spcPct val="20000"/>
                </a:spcBef>
                <a:buChar char="•"/>
                <a:defRPr sz="2000">
                  <a:solidFill>
                    <a:schemeClr val="accent2"/>
                  </a:solidFill>
                  <a:latin typeface="Arial" panose="020B0604020202020204" pitchFamily="34" charset="0"/>
                  <a:ea typeface="微软雅黑" panose="020B0503020204020204" pitchFamily="34" charset="-122"/>
                </a:defRPr>
              </a:lvl1pPr>
              <a:lvl2pPr marL="742950" indent="-285750">
                <a:spcBef>
                  <a:spcPct val="20000"/>
                </a:spcBef>
                <a:buChar char="–"/>
                <a:defRPr sz="2000">
                  <a:solidFill>
                    <a:schemeClr val="accent2"/>
                  </a:solidFill>
                  <a:latin typeface="Arial" panose="020B0604020202020204" pitchFamily="34" charset="0"/>
                  <a:ea typeface="仿宋_GB2312" panose="02010609030101010101" pitchFamily="1"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FontTx/>
                <a:buNone/>
              </a:pPr>
              <a:endParaRPr lang="zh-CN" altLang="en-US" sz="1800">
                <a:solidFill>
                  <a:schemeClr val="tx1"/>
                </a:solidFill>
                <a:ea typeface="宋体" panose="02010600030101010101" pitchFamily="2" charset="-122"/>
              </a:endParaRPr>
            </a:p>
          </p:txBody>
        </p:sp>
        <p:sp>
          <p:nvSpPr>
            <p:cNvPr id="8226" name="Freeform 12"/>
            <p:cNvSpPr>
              <a:spLocks noEditPoints="1"/>
            </p:cNvSpPr>
            <p:nvPr/>
          </p:nvSpPr>
          <p:spPr bwMode="auto">
            <a:xfrm>
              <a:off x="98425" y="-341101"/>
              <a:ext cx="469900" cy="425450"/>
            </a:xfrm>
            <a:custGeom>
              <a:avLst/>
              <a:gdLst>
                <a:gd name="T0" fmla="*/ 160731222 w 573"/>
                <a:gd name="T1" fmla="*/ 301044517 h 545"/>
                <a:gd name="T2" fmla="*/ 160731222 w 573"/>
                <a:gd name="T3" fmla="*/ 316279530 h 545"/>
                <a:gd name="T4" fmla="*/ 233362345 w 573"/>
                <a:gd name="T5" fmla="*/ 308357573 h 545"/>
                <a:gd name="T6" fmla="*/ 224619581 w 573"/>
                <a:gd name="T7" fmla="*/ 277277865 h 545"/>
                <a:gd name="T8" fmla="*/ 160731222 w 573"/>
                <a:gd name="T9" fmla="*/ 277277865 h 545"/>
                <a:gd name="T10" fmla="*/ 160731222 w 573"/>
                <a:gd name="T11" fmla="*/ 292512878 h 545"/>
                <a:gd name="T12" fmla="*/ 233362345 w 573"/>
                <a:gd name="T13" fmla="*/ 285200603 h 545"/>
                <a:gd name="T14" fmla="*/ 192339173 w 573"/>
                <a:gd name="T15" fmla="*/ 332124225 h 545"/>
                <a:gd name="T16" fmla="*/ 220584837 w 573"/>
                <a:gd name="T17" fmla="*/ 322982905 h 545"/>
                <a:gd name="T18" fmla="*/ 192339173 w 573"/>
                <a:gd name="T19" fmla="*/ 332124225 h 545"/>
                <a:gd name="T20" fmla="*/ 193684087 w 573"/>
                <a:gd name="T21" fmla="*/ 88972914 h 545"/>
                <a:gd name="T22" fmla="*/ 102894979 w 573"/>
                <a:gd name="T23" fmla="*/ 165757662 h 545"/>
                <a:gd name="T24" fmla="*/ 156695659 w 573"/>
                <a:gd name="T25" fmla="*/ 268746226 h 545"/>
                <a:gd name="T26" fmla="*/ 193684087 w 573"/>
                <a:gd name="T27" fmla="*/ 271184172 h 545"/>
                <a:gd name="T28" fmla="*/ 238742823 w 573"/>
                <a:gd name="T29" fmla="*/ 246198157 h 545"/>
                <a:gd name="T30" fmla="*/ 193684087 w 573"/>
                <a:gd name="T31" fmla="*/ 88972914 h 545"/>
                <a:gd name="T32" fmla="*/ 75994229 w 573"/>
                <a:gd name="T33" fmla="*/ 179773312 h 545"/>
                <a:gd name="T34" fmla="*/ 14795699 w 573"/>
                <a:gd name="T35" fmla="*/ 168804508 h 545"/>
                <a:gd name="T36" fmla="*/ 14795699 w 573"/>
                <a:gd name="T37" fmla="*/ 190742896 h 545"/>
                <a:gd name="T38" fmla="*/ 75994229 w 573"/>
                <a:gd name="T39" fmla="*/ 179773312 h 545"/>
                <a:gd name="T40" fmla="*/ 370555103 w 573"/>
                <a:gd name="T41" fmla="*/ 168804508 h 545"/>
                <a:gd name="T42" fmla="*/ 309356574 w 573"/>
                <a:gd name="T43" fmla="*/ 179773312 h 545"/>
                <a:gd name="T44" fmla="*/ 370555103 w 573"/>
                <a:gd name="T45" fmla="*/ 190742896 h 545"/>
                <a:gd name="T46" fmla="*/ 370555103 w 573"/>
                <a:gd name="T47" fmla="*/ 168804508 h 545"/>
                <a:gd name="T48" fmla="*/ 294561694 w 573"/>
                <a:gd name="T49" fmla="*/ 101161081 h 545"/>
                <a:gd name="T50" fmla="*/ 329531931 w 573"/>
                <a:gd name="T51" fmla="*/ 54236678 h 545"/>
                <a:gd name="T52" fmla="*/ 277748623 w 573"/>
                <a:gd name="T53" fmla="*/ 85926068 h 545"/>
                <a:gd name="T54" fmla="*/ 294561694 w 573"/>
                <a:gd name="T55" fmla="*/ 101161081 h 545"/>
                <a:gd name="T56" fmla="*/ 191666716 w 573"/>
                <a:gd name="T57" fmla="*/ 68862791 h 545"/>
                <a:gd name="T58" fmla="*/ 203771766 w 573"/>
                <a:gd name="T59" fmla="*/ 13406749 h 545"/>
                <a:gd name="T60" fmla="*/ 179561665 w 573"/>
                <a:gd name="T61" fmla="*/ 13406749 h 545"/>
                <a:gd name="T62" fmla="*/ 191666716 w 573"/>
                <a:gd name="T63" fmla="*/ 68862791 h 545"/>
                <a:gd name="T64" fmla="*/ 86754365 w 573"/>
                <a:gd name="T65" fmla="*/ 96894871 h 545"/>
                <a:gd name="T66" fmla="*/ 103567436 w 573"/>
                <a:gd name="T67" fmla="*/ 81659858 h 545"/>
                <a:gd name="T68" fmla="*/ 51783308 w 573"/>
                <a:gd name="T69" fmla="*/ 49971249 h 545"/>
                <a:gd name="T70" fmla="*/ 86754365 w 573"/>
                <a:gd name="T71" fmla="*/ 96894871 h 545"/>
                <a:gd name="T72" fmla="*/ 90789108 w 573"/>
                <a:gd name="T73" fmla="*/ 258386324 h 545"/>
                <a:gd name="T74" fmla="*/ 55818872 w 573"/>
                <a:gd name="T75" fmla="*/ 304701045 h 545"/>
                <a:gd name="T76" fmla="*/ 107602180 w 573"/>
                <a:gd name="T77" fmla="*/ 273621337 h 545"/>
                <a:gd name="T78" fmla="*/ 90789108 w 573"/>
                <a:gd name="T79" fmla="*/ 258386324 h 545"/>
                <a:gd name="T80" fmla="*/ 298596438 w 573"/>
                <a:gd name="T81" fmla="*/ 262652533 h 545"/>
                <a:gd name="T82" fmla="*/ 281783367 w 573"/>
                <a:gd name="T83" fmla="*/ 277887547 h 545"/>
                <a:gd name="T84" fmla="*/ 333567495 w 573"/>
                <a:gd name="T85" fmla="*/ 309576155 h 545"/>
                <a:gd name="T86" fmla="*/ 298596438 w 573"/>
                <a:gd name="T87" fmla="*/ 262652533 h 545"/>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573" h="545">
                  <a:moveTo>
                    <a:pt x="334" y="494"/>
                  </a:moveTo>
                  <a:lnTo>
                    <a:pt x="239" y="494"/>
                  </a:lnTo>
                  <a:cubicBezTo>
                    <a:pt x="232" y="494"/>
                    <a:pt x="226" y="499"/>
                    <a:pt x="226" y="506"/>
                  </a:cubicBezTo>
                  <a:cubicBezTo>
                    <a:pt x="226" y="513"/>
                    <a:pt x="232" y="519"/>
                    <a:pt x="239" y="519"/>
                  </a:cubicBezTo>
                  <a:lnTo>
                    <a:pt x="334" y="519"/>
                  </a:lnTo>
                  <a:cubicBezTo>
                    <a:pt x="341" y="519"/>
                    <a:pt x="347" y="513"/>
                    <a:pt x="347" y="506"/>
                  </a:cubicBezTo>
                  <a:cubicBezTo>
                    <a:pt x="347" y="499"/>
                    <a:pt x="341" y="494"/>
                    <a:pt x="334" y="494"/>
                  </a:cubicBezTo>
                  <a:close/>
                  <a:moveTo>
                    <a:pt x="334" y="455"/>
                  </a:moveTo>
                  <a:lnTo>
                    <a:pt x="334" y="455"/>
                  </a:lnTo>
                  <a:lnTo>
                    <a:pt x="239" y="455"/>
                  </a:lnTo>
                  <a:cubicBezTo>
                    <a:pt x="232" y="455"/>
                    <a:pt x="226" y="461"/>
                    <a:pt x="226" y="468"/>
                  </a:cubicBezTo>
                  <a:cubicBezTo>
                    <a:pt x="226" y="475"/>
                    <a:pt x="232" y="480"/>
                    <a:pt x="239" y="480"/>
                  </a:cubicBezTo>
                  <a:lnTo>
                    <a:pt x="334" y="480"/>
                  </a:lnTo>
                  <a:cubicBezTo>
                    <a:pt x="341" y="480"/>
                    <a:pt x="347" y="475"/>
                    <a:pt x="347" y="468"/>
                  </a:cubicBezTo>
                  <a:cubicBezTo>
                    <a:pt x="347" y="461"/>
                    <a:pt x="341" y="455"/>
                    <a:pt x="334" y="455"/>
                  </a:cubicBezTo>
                  <a:close/>
                  <a:moveTo>
                    <a:pt x="286" y="545"/>
                  </a:moveTo>
                  <a:lnTo>
                    <a:pt x="286" y="545"/>
                  </a:lnTo>
                  <a:lnTo>
                    <a:pt x="328" y="530"/>
                  </a:lnTo>
                  <a:lnTo>
                    <a:pt x="245" y="530"/>
                  </a:lnTo>
                  <a:lnTo>
                    <a:pt x="286" y="545"/>
                  </a:lnTo>
                  <a:close/>
                  <a:moveTo>
                    <a:pt x="288" y="146"/>
                  </a:moveTo>
                  <a:lnTo>
                    <a:pt x="288" y="146"/>
                  </a:lnTo>
                  <a:lnTo>
                    <a:pt x="285" y="146"/>
                  </a:lnTo>
                  <a:cubicBezTo>
                    <a:pt x="215" y="146"/>
                    <a:pt x="153" y="203"/>
                    <a:pt x="153" y="272"/>
                  </a:cubicBezTo>
                  <a:cubicBezTo>
                    <a:pt x="153" y="342"/>
                    <a:pt x="211" y="382"/>
                    <a:pt x="217" y="404"/>
                  </a:cubicBezTo>
                  <a:cubicBezTo>
                    <a:pt x="223" y="425"/>
                    <a:pt x="217" y="436"/>
                    <a:pt x="233" y="441"/>
                  </a:cubicBezTo>
                  <a:cubicBezTo>
                    <a:pt x="249" y="446"/>
                    <a:pt x="285" y="445"/>
                    <a:pt x="285" y="445"/>
                  </a:cubicBezTo>
                  <a:lnTo>
                    <a:pt x="288" y="445"/>
                  </a:lnTo>
                  <a:cubicBezTo>
                    <a:pt x="288" y="445"/>
                    <a:pt x="324" y="446"/>
                    <a:pt x="340" y="441"/>
                  </a:cubicBezTo>
                  <a:cubicBezTo>
                    <a:pt x="355" y="436"/>
                    <a:pt x="349" y="425"/>
                    <a:pt x="355" y="404"/>
                  </a:cubicBezTo>
                  <a:cubicBezTo>
                    <a:pt x="361" y="382"/>
                    <a:pt x="420" y="342"/>
                    <a:pt x="420" y="272"/>
                  </a:cubicBezTo>
                  <a:cubicBezTo>
                    <a:pt x="420" y="203"/>
                    <a:pt x="358" y="146"/>
                    <a:pt x="288" y="146"/>
                  </a:cubicBezTo>
                  <a:close/>
                  <a:moveTo>
                    <a:pt x="113" y="295"/>
                  </a:moveTo>
                  <a:lnTo>
                    <a:pt x="113" y="295"/>
                  </a:lnTo>
                  <a:cubicBezTo>
                    <a:pt x="113" y="285"/>
                    <a:pt x="103" y="277"/>
                    <a:pt x="91" y="277"/>
                  </a:cubicBezTo>
                  <a:lnTo>
                    <a:pt x="22" y="277"/>
                  </a:lnTo>
                  <a:cubicBezTo>
                    <a:pt x="10" y="277"/>
                    <a:pt x="0" y="285"/>
                    <a:pt x="0" y="295"/>
                  </a:cubicBezTo>
                  <a:cubicBezTo>
                    <a:pt x="0" y="305"/>
                    <a:pt x="10" y="313"/>
                    <a:pt x="22" y="313"/>
                  </a:cubicBezTo>
                  <a:lnTo>
                    <a:pt x="91" y="313"/>
                  </a:lnTo>
                  <a:cubicBezTo>
                    <a:pt x="103" y="313"/>
                    <a:pt x="113" y="305"/>
                    <a:pt x="113" y="295"/>
                  </a:cubicBezTo>
                  <a:close/>
                  <a:moveTo>
                    <a:pt x="551" y="277"/>
                  </a:moveTo>
                  <a:lnTo>
                    <a:pt x="551" y="277"/>
                  </a:lnTo>
                  <a:lnTo>
                    <a:pt x="482" y="277"/>
                  </a:lnTo>
                  <a:cubicBezTo>
                    <a:pt x="470" y="277"/>
                    <a:pt x="460" y="285"/>
                    <a:pt x="460" y="295"/>
                  </a:cubicBezTo>
                  <a:cubicBezTo>
                    <a:pt x="460" y="305"/>
                    <a:pt x="470" y="313"/>
                    <a:pt x="482" y="313"/>
                  </a:cubicBezTo>
                  <a:lnTo>
                    <a:pt x="551" y="313"/>
                  </a:lnTo>
                  <a:cubicBezTo>
                    <a:pt x="563" y="313"/>
                    <a:pt x="573" y="305"/>
                    <a:pt x="573" y="295"/>
                  </a:cubicBezTo>
                  <a:cubicBezTo>
                    <a:pt x="573" y="285"/>
                    <a:pt x="563" y="277"/>
                    <a:pt x="551" y="277"/>
                  </a:cubicBezTo>
                  <a:close/>
                  <a:moveTo>
                    <a:pt x="438" y="166"/>
                  </a:moveTo>
                  <a:lnTo>
                    <a:pt x="438" y="166"/>
                  </a:lnTo>
                  <a:lnTo>
                    <a:pt x="487" y="117"/>
                  </a:lnTo>
                  <a:cubicBezTo>
                    <a:pt x="495" y="109"/>
                    <a:pt x="497" y="96"/>
                    <a:pt x="490" y="89"/>
                  </a:cubicBezTo>
                  <a:cubicBezTo>
                    <a:pt x="483" y="82"/>
                    <a:pt x="470" y="84"/>
                    <a:pt x="462" y="92"/>
                  </a:cubicBezTo>
                  <a:lnTo>
                    <a:pt x="413" y="141"/>
                  </a:lnTo>
                  <a:cubicBezTo>
                    <a:pt x="405" y="149"/>
                    <a:pt x="403" y="162"/>
                    <a:pt x="410" y="169"/>
                  </a:cubicBezTo>
                  <a:cubicBezTo>
                    <a:pt x="417" y="176"/>
                    <a:pt x="430" y="175"/>
                    <a:pt x="438" y="166"/>
                  </a:cubicBezTo>
                  <a:close/>
                  <a:moveTo>
                    <a:pt x="285" y="113"/>
                  </a:moveTo>
                  <a:lnTo>
                    <a:pt x="285" y="113"/>
                  </a:lnTo>
                  <a:cubicBezTo>
                    <a:pt x="295" y="113"/>
                    <a:pt x="303" y="103"/>
                    <a:pt x="303" y="91"/>
                  </a:cubicBezTo>
                  <a:lnTo>
                    <a:pt x="303" y="22"/>
                  </a:lnTo>
                  <a:cubicBezTo>
                    <a:pt x="303" y="10"/>
                    <a:pt x="295" y="0"/>
                    <a:pt x="285" y="0"/>
                  </a:cubicBezTo>
                  <a:cubicBezTo>
                    <a:pt x="275" y="0"/>
                    <a:pt x="267" y="10"/>
                    <a:pt x="267" y="22"/>
                  </a:cubicBezTo>
                  <a:lnTo>
                    <a:pt x="267" y="91"/>
                  </a:lnTo>
                  <a:cubicBezTo>
                    <a:pt x="267" y="103"/>
                    <a:pt x="275" y="113"/>
                    <a:pt x="285" y="113"/>
                  </a:cubicBezTo>
                  <a:close/>
                  <a:moveTo>
                    <a:pt x="129" y="159"/>
                  </a:moveTo>
                  <a:lnTo>
                    <a:pt x="129" y="159"/>
                  </a:lnTo>
                  <a:cubicBezTo>
                    <a:pt x="137" y="168"/>
                    <a:pt x="150" y="169"/>
                    <a:pt x="157" y="162"/>
                  </a:cubicBezTo>
                  <a:cubicBezTo>
                    <a:pt x="164" y="155"/>
                    <a:pt x="162" y="142"/>
                    <a:pt x="154" y="134"/>
                  </a:cubicBezTo>
                  <a:lnTo>
                    <a:pt x="105" y="85"/>
                  </a:lnTo>
                  <a:cubicBezTo>
                    <a:pt x="97" y="77"/>
                    <a:pt x="84" y="75"/>
                    <a:pt x="77" y="82"/>
                  </a:cubicBezTo>
                  <a:cubicBezTo>
                    <a:pt x="70" y="89"/>
                    <a:pt x="71" y="102"/>
                    <a:pt x="80" y="110"/>
                  </a:cubicBezTo>
                  <a:lnTo>
                    <a:pt x="129" y="159"/>
                  </a:lnTo>
                  <a:close/>
                  <a:moveTo>
                    <a:pt x="135" y="424"/>
                  </a:moveTo>
                  <a:lnTo>
                    <a:pt x="135" y="424"/>
                  </a:lnTo>
                  <a:lnTo>
                    <a:pt x="86" y="472"/>
                  </a:lnTo>
                  <a:cubicBezTo>
                    <a:pt x="77" y="481"/>
                    <a:pt x="76" y="493"/>
                    <a:pt x="83" y="500"/>
                  </a:cubicBezTo>
                  <a:cubicBezTo>
                    <a:pt x="90" y="507"/>
                    <a:pt x="103" y="506"/>
                    <a:pt x="111" y="498"/>
                  </a:cubicBezTo>
                  <a:lnTo>
                    <a:pt x="160" y="449"/>
                  </a:lnTo>
                  <a:cubicBezTo>
                    <a:pt x="168" y="440"/>
                    <a:pt x="169" y="428"/>
                    <a:pt x="163" y="421"/>
                  </a:cubicBezTo>
                  <a:cubicBezTo>
                    <a:pt x="156" y="414"/>
                    <a:pt x="143" y="415"/>
                    <a:pt x="135" y="424"/>
                  </a:cubicBezTo>
                  <a:close/>
                  <a:moveTo>
                    <a:pt x="444" y="431"/>
                  </a:moveTo>
                  <a:lnTo>
                    <a:pt x="444" y="431"/>
                  </a:lnTo>
                  <a:cubicBezTo>
                    <a:pt x="436" y="422"/>
                    <a:pt x="423" y="421"/>
                    <a:pt x="416" y="428"/>
                  </a:cubicBezTo>
                  <a:cubicBezTo>
                    <a:pt x="409" y="435"/>
                    <a:pt x="410" y="448"/>
                    <a:pt x="419" y="456"/>
                  </a:cubicBezTo>
                  <a:lnTo>
                    <a:pt x="468" y="505"/>
                  </a:lnTo>
                  <a:cubicBezTo>
                    <a:pt x="476" y="513"/>
                    <a:pt x="489" y="514"/>
                    <a:pt x="496" y="508"/>
                  </a:cubicBezTo>
                  <a:cubicBezTo>
                    <a:pt x="503" y="501"/>
                    <a:pt x="501" y="488"/>
                    <a:pt x="493" y="480"/>
                  </a:cubicBezTo>
                  <a:lnTo>
                    <a:pt x="444" y="431"/>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grpSp>
      <p:grpSp>
        <p:nvGrpSpPr>
          <p:cNvPr id="8209" name="组合 63"/>
          <p:cNvGrpSpPr/>
          <p:nvPr/>
        </p:nvGrpSpPr>
        <p:grpSpPr bwMode="auto">
          <a:xfrm>
            <a:off x="4594225" y="3159820"/>
            <a:ext cx="584200" cy="557212"/>
            <a:chOff x="0" y="0"/>
            <a:chExt cx="650875" cy="620712"/>
          </a:xfrm>
        </p:grpSpPr>
        <p:sp>
          <p:nvSpPr>
            <p:cNvPr id="8223" name="Oval 14"/>
            <p:cNvSpPr>
              <a:spLocks noChangeArrowheads="1"/>
            </p:cNvSpPr>
            <p:nvPr/>
          </p:nvSpPr>
          <p:spPr bwMode="auto">
            <a:xfrm>
              <a:off x="0" y="0"/>
              <a:ext cx="650875" cy="620712"/>
            </a:xfrm>
            <a:prstGeom prst="ellipse">
              <a:avLst/>
            </a:pr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a:lstStyle>
              <a:lvl1pPr>
                <a:spcBef>
                  <a:spcPct val="20000"/>
                </a:spcBef>
                <a:buChar char="•"/>
                <a:defRPr sz="2000">
                  <a:solidFill>
                    <a:schemeClr val="accent2"/>
                  </a:solidFill>
                  <a:latin typeface="Arial" panose="020B0604020202020204" pitchFamily="34" charset="0"/>
                  <a:ea typeface="微软雅黑" panose="020B0503020204020204" pitchFamily="34" charset="-122"/>
                </a:defRPr>
              </a:lvl1pPr>
              <a:lvl2pPr marL="742950" indent="-285750">
                <a:spcBef>
                  <a:spcPct val="20000"/>
                </a:spcBef>
                <a:buChar char="–"/>
                <a:defRPr sz="2000">
                  <a:solidFill>
                    <a:schemeClr val="accent2"/>
                  </a:solidFill>
                  <a:latin typeface="Arial" panose="020B0604020202020204" pitchFamily="34" charset="0"/>
                  <a:ea typeface="仿宋_GB2312" panose="02010609030101010101" pitchFamily="1"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FontTx/>
                <a:buNone/>
              </a:pPr>
              <a:endParaRPr lang="zh-CN" altLang="en-US" sz="1800">
                <a:solidFill>
                  <a:schemeClr val="tx1"/>
                </a:solidFill>
                <a:ea typeface="宋体" panose="02010600030101010101" pitchFamily="2" charset="-122"/>
              </a:endParaRPr>
            </a:p>
          </p:txBody>
        </p:sp>
        <p:sp>
          <p:nvSpPr>
            <p:cNvPr id="8224" name="Freeform 15"/>
            <p:cNvSpPr>
              <a:spLocks noEditPoints="1"/>
            </p:cNvSpPr>
            <p:nvPr/>
          </p:nvSpPr>
          <p:spPr bwMode="auto">
            <a:xfrm>
              <a:off x="144463" y="112712"/>
              <a:ext cx="446087" cy="393700"/>
            </a:xfrm>
            <a:custGeom>
              <a:avLst/>
              <a:gdLst>
                <a:gd name="T0" fmla="*/ 0 w 545"/>
                <a:gd name="T1" fmla="*/ 181727242 h 505"/>
                <a:gd name="T2" fmla="*/ 140690929 w 545"/>
                <a:gd name="T3" fmla="*/ 306930079 h 505"/>
                <a:gd name="T4" fmla="*/ 245874151 w 545"/>
                <a:gd name="T5" fmla="*/ 290520195 h 505"/>
                <a:gd name="T6" fmla="*/ 222425526 w 545"/>
                <a:gd name="T7" fmla="*/ 135535708 h 505"/>
                <a:gd name="T8" fmla="*/ 216395576 w 545"/>
                <a:gd name="T9" fmla="*/ 285049714 h 505"/>
                <a:gd name="T10" fmla="*/ 143370725 w 545"/>
                <a:gd name="T11" fmla="*/ 257091557 h 505"/>
                <a:gd name="T12" fmla="*/ 123272255 w 545"/>
                <a:gd name="T13" fmla="*/ 179295658 h 505"/>
                <a:gd name="T14" fmla="*/ 24788523 w 545"/>
                <a:gd name="T15" fmla="*/ 176256761 h 505"/>
                <a:gd name="T16" fmla="*/ 28137858 w 545"/>
                <a:gd name="T17" fmla="*/ 56523626 h 505"/>
                <a:gd name="T18" fmla="*/ 143370725 w 545"/>
                <a:gd name="T19" fmla="*/ 32212456 h 505"/>
                <a:gd name="T20" fmla="*/ 0 w 545"/>
                <a:gd name="T21" fmla="*/ 54092821 h 505"/>
                <a:gd name="T22" fmla="*/ 205676392 w 545"/>
                <a:gd name="T23" fmla="*/ 63209510 h 505"/>
                <a:gd name="T24" fmla="*/ 192946951 w 545"/>
                <a:gd name="T25" fmla="*/ 50445833 h 505"/>
                <a:gd name="T26" fmla="*/ 202996596 w 545"/>
                <a:gd name="T27" fmla="*/ 43152638 h 505"/>
                <a:gd name="T28" fmla="*/ 227785118 w 545"/>
                <a:gd name="T29" fmla="*/ 43152638 h 505"/>
                <a:gd name="T30" fmla="*/ 237833944 w 545"/>
                <a:gd name="T31" fmla="*/ 50445833 h 505"/>
                <a:gd name="T32" fmla="*/ 225774862 w 545"/>
                <a:gd name="T33" fmla="*/ 63209510 h 505"/>
                <a:gd name="T34" fmla="*/ 237833944 w 545"/>
                <a:gd name="T35" fmla="*/ 76580497 h 505"/>
                <a:gd name="T36" fmla="*/ 227785118 w 545"/>
                <a:gd name="T37" fmla="*/ 83873692 h 505"/>
                <a:gd name="T38" fmla="*/ 202996596 w 545"/>
                <a:gd name="T39" fmla="*/ 83873692 h 505"/>
                <a:gd name="T40" fmla="*/ 192946951 w 545"/>
                <a:gd name="T41" fmla="*/ 76580497 h 505"/>
                <a:gd name="T42" fmla="*/ 298130173 w 545"/>
                <a:gd name="T43" fmla="*/ 115478837 h 505"/>
                <a:gd name="T44" fmla="*/ 360435840 w 545"/>
                <a:gd name="T45" fmla="*/ 188412346 h 505"/>
                <a:gd name="T46" fmla="*/ 334977778 w 545"/>
                <a:gd name="T47" fmla="*/ 195098230 h 505"/>
                <a:gd name="T48" fmla="*/ 298130173 w 545"/>
                <a:gd name="T49" fmla="*/ 115478837 h 505"/>
                <a:gd name="T50" fmla="*/ 260613029 w 545"/>
                <a:gd name="T51" fmla="*/ 22487676 h 505"/>
                <a:gd name="T52" fmla="*/ 288081348 w 545"/>
                <a:gd name="T53" fmla="*/ 114870746 h 505"/>
                <a:gd name="T54" fmla="*/ 275351907 w 545"/>
                <a:gd name="T55" fmla="*/ 128849824 h 505"/>
                <a:gd name="T56" fmla="*/ 251903283 w 545"/>
                <a:gd name="T57" fmla="*/ 110616447 h 505"/>
                <a:gd name="T58" fmla="*/ 170168685 w 545"/>
                <a:gd name="T59" fmla="*/ 22487676 h 505"/>
                <a:gd name="T60" fmla="*/ 245874151 w 545"/>
                <a:gd name="T61" fmla="*/ 35859443 h 505"/>
                <a:gd name="T62" fmla="*/ 185577922 w 545"/>
                <a:gd name="T63" fmla="*/ 90559576 h 505"/>
                <a:gd name="T64" fmla="*/ 116571946 w 545"/>
                <a:gd name="T65" fmla="*/ 267424428 h 505"/>
                <a:gd name="T66" fmla="*/ 44886993 w 545"/>
                <a:gd name="T67" fmla="*/ 200567931 h 505"/>
                <a:gd name="T68" fmla="*/ 116571946 w 545"/>
                <a:gd name="T69" fmla="*/ 267424428 h 505"/>
                <a:gd name="T70" fmla="*/ 42207197 w 545"/>
                <a:gd name="T71" fmla="*/ 86912588 h 505"/>
                <a:gd name="T72" fmla="*/ 143370725 w 545"/>
                <a:gd name="T73" fmla="*/ 92383069 h 505"/>
                <a:gd name="T74" fmla="*/ 91113884 w 545"/>
                <a:gd name="T75" fmla="*/ 74149692 h 505"/>
                <a:gd name="T76" fmla="*/ 42207197 w 545"/>
                <a:gd name="T77" fmla="*/ 141005409 h 505"/>
                <a:gd name="T78" fmla="*/ 46226891 w 545"/>
                <a:gd name="T79" fmla="*/ 156199890 h 505"/>
                <a:gd name="T80" fmla="*/ 144710623 w 545"/>
                <a:gd name="T81" fmla="*/ 139181915 h 505"/>
                <a:gd name="T82" fmla="*/ 42207197 w 545"/>
                <a:gd name="T83" fmla="*/ 141005409 h 505"/>
                <a:gd name="T84" fmla="*/ 42207197 w 545"/>
                <a:gd name="T85" fmla="*/ 119125044 h 505"/>
                <a:gd name="T86" fmla="*/ 144710623 w 545"/>
                <a:gd name="T87" fmla="*/ 123987434 h 505"/>
                <a:gd name="T88" fmla="*/ 150070215 w 545"/>
                <a:gd name="T89" fmla="*/ 115478837 h 505"/>
                <a:gd name="T90" fmla="*/ 89773986 w 545"/>
                <a:gd name="T91" fmla="*/ 107577550 h 505"/>
                <a:gd name="T92" fmla="*/ 42207197 w 545"/>
                <a:gd name="T93" fmla="*/ 113655343 h 505"/>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545" h="505">
                  <a:moveTo>
                    <a:pt x="0" y="89"/>
                  </a:moveTo>
                  <a:cubicBezTo>
                    <a:pt x="0" y="159"/>
                    <a:pt x="0" y="229"/>
                    <a:pt x="0" y="299"/>
                  </a:cubicBezTo>
                  <a:cubicBezTo>
                    <a:pt x="0" y="304"/>
                    <a:pt x="92" y="392"/>
                    <a:pt x="103" y="404"/>
                  </a:cubicBezTo>
                  <a:cubicBezTo>
                    <a:pt x="115" y="416"/>
                    <a:pt x="202" y="505"/>
                    <a:pt x="210" y="505"/>
                  </a:cubicBezTo>
                  <a:cubicBezTo>
                    <a:pt x="252" y="505"/>
                    <a:pt x="294" y="505"/>
                    <a:pt x="336" y="505"/>
                  </a:cubicBezTo>
                  <a:cubicBezTo>
                    <a:pt x="354" y="505"/>
                    <a:pt x="360" y="489"/>
                    <a:pt x="367" y="478"/>
                  </a:cubicBezTo>
                  <a:cubicBezTo>
                    <a:pt x="367" y="391"/>
                    <a:pt x="367" y="304"/>
                    <a:pt x="367" y="217"/>
                  </a:cubicBezTo>
                  <a:cubicBezTo>
                    <a:pt x="359" y="220"/>
                    <a:pt x="336" y="210"/>
                    <a:pt x="332" y="223"/>
                  </a:cubicBezTo>
                  <a:cubicBezTo>
                    <a:pt x="329" y="229"/>
                    <a:pt x="332" y="327"/>
                    <a:pt x="332" y="347"/>
                  </a:cubicBezTo>
                  <a:cubicBezTo>
                    <a:pt x="332" y="367"/>
                    <a:pt x="337" y="469"/>
                    <a:pt x="323" y="469"/>
                  </a:cubicBezTo>
                  <a:cubicBezTo>
                    <a:pt x="289" y="469"/>
                    <a:pt x="255" y="469"/>
                    <a:pt x="220" y="469"/>
                  </a:cubicBezTo>
                  <a:cubicBezTo>
                    <a:pt x="209" y="469"/>
                    <a:pt x="214" y="434"/>
                    <a:pt x="214" y="423"/>
                  </a:cubicBezTo>
                  <a:cubicBezTo>
                    <a:pt x="214" y="405"/>
                    <a:pt x="214" y="388"/>
                    <a:pt x="214" y="370"/>
                  </a:cubicBezTo>
                  <a:cubicBezTo>
                    <a:pt x="214" y="322"/>
                    <a:pt x="214" y="315"/>
                    <a:pt x="184" y="295"/>
                  </a:cubicBezTo>
                  <a:cubicBezTo>
                    <a:pt x="171" y="295"/>
                    <a:pt x="171" y="290"/>
                    <a:pt x="159" y="290"/>
                  </a:cubicBezTo>
                  <a:cubicBezTo>
                    <a:pt x="119" y="290"/>
                    <a:pt x="78" y="290"/>
                    <a:pt x="37" y="290"/>
                  </a:cubicBezTo>
                  <a:cubicBezTo>
                    <a:pt x="37" y="227"/>
                    <a:pt x="37" y="164"/>
                    <a:pt x="37" y="101"/>
                  </a:cubicBezTo>
                  <a:cubicBezTo>
                    <a:pt x="37" y="96"/>
                    <a:pt x="39" y="97"/>
                    <a:pt x="42" y="93"/>
                  </a:cubicBezTo>
                  <a:cubicBezTo>
                    <a:pt x="88" y="93"/>
                    <a:pt x="134" y="93"/>
                    <a:pt x="180" y="93"/>
                  </a:cubicBezTo>
                  <a:cubicBezTo>
                    <a:pt x="189" y="87"/>
                    <a:pt x="214" y="66"/>
                    <a:pt x="214" y="53"/>
                  </a:cubicBezTo>
                  <a:cubicBezTo>
                    <a:pt x="156" y="53"/>
                    <a:pt x="98" y="53"/>
                    <a:pt x="39" y="53"/>
                  </a:cubicBezTo>
                  <a:cubicBezTo>
                    <a:pt x="23" y="53"/>
                    <a:pt x="0" y="75"/>
                    <a:pt x="0" y="89"/>
                  </a:cubicBezTo>
                  <a:close/>
                  <a:moveTo>
                    <a:pt x="288" y="123"/>
                  </a:moveTo>
                  <a:lnTo>
                    <a:pt x="307" y="104"/>
                  </a:lnTo>
                  <a:lnTo>
                    <a:pt x="288" y="86"/>
                  </a:lnTo>
                  <a:cubicBezTo>
                    <a:pt x="287" y="85"/>
                    <a:pt x="287" y="84"/>
                    <a:pt x="288" y="83"/>
                  </a:cubicBezTo>
                  <a:lnTo>
                    <a:pt x="300" y="71"/>
                  </a:lnTo>
                  <a:cubicBezTo>
                    <a:pt x="301" y="70"/>
                    <a:pt x="302" y="70"/>
                    <a:pt x="303" y="71"/>
                  </a:cubicBezTo>
                  <a:lnTo>
                    <a:pt x="322" y="89"/>
                  </a:lnTo>
                  <a:lnTo>
                    <a:pt x="340" y="71"/>
                  </a:lnTo>
                  <a:cubicBezTo>
                    <a:pt x="341" y="70"/>
                    <a:pt x="342" y="70"/>
                    <a:pt x="343" y="71"/>
                  </a:cubicBezTo>
                  <a:lnTo>
                    <a:pt x="355" y="83"/>
                  </a:lnTo>
                  <a:cubicBezTo>
                    <a:pt x="356" y="84"/>
                    <a:pt x="356" y="85"/>
                    <a:pt x="355" y="86"/>
                  </a:cubicBezTo>
                  <a:lnTo>
                    <a:pt x="337" y="104"/>
                  </a:lnTo>
                  <a:lnTo>
                    <a:pt x="355" y="123"/>
                  </a:lnTo>
                  <a:cubicBezTo>
                    <a:pt x="356" y="124"/>
                    <a:pt x="356" y="125"/>
                    <a:pt x="355" y="126"/>
                  </a:cubicBezTo>
                  <a:lnTo>
                    <a:pt x="343" y="138"/>
                  </a:lnTo>
                  <a:cubicBezTo>
                    <a:pt x="342" y="139"/>
                    <a:pt x="341" y="139"/>
                    <a:pt x="340" y="138"/>
                  </a:cubicBezTo>
                  <a:lnTo>
                    <a:pt x="322" y="119"/>
                  </a:lnTo>
                  <a:lnTo>
                    <a:pt x="303" y="138"/>
                  </a:lnTo>
                  <a:cubicBezTo>
                    <a:pt x="302" y="139"/>
                    <a:pt x="301" y="139"/>
                    <a:pt x="300" y="138"/>
                  </a:cubicBezTo>
                  <a:lnTo>
                    <a:pt x="288" y="126"/>
                  </a:lnTo>
                  <a:cubicBezTo>
                    <a:pt x="287" y="125"/>
                    <a:pt x="287" y="124"/>
                    <a:pt x="288" y="123"/>
                  </a:cubicBezTo>
                  <a:close/>
                  <a:moveTo>
                    <a:pt x="445" y="190"/>
                  </a:moveTo>
                  <a:lnTo>
                    <a:pt x="538" y="283"/>
                  </a:lnTo>
                  <a:cubicBezTo>
                    <a:pt x="545" y="290"/>
                    <a:pt x="545" y="303"/>
                    <a:pt x="538" y="310"/>
                  </a:cubicBezTo>
                  <a:lnTo>
                    <a:pt x="527" y="321"/>
                  </a:lnTo>
                  <a:cubicBezTo>
                    <a:pt x="520" y="328"/>
                    <a:pt x="508" y="328"/>
                    <a:pt x="500" y="321"/>
                  </a:cubicBezTo>
                  <a:lnTo>
                    <a:pt x="407" y="228"/>
                  </a:lnTo>
                  <a:lnTo>
                    <a:pt x="445" y="190"/>
                  </a:lnTo>
                  <a:close/>
                  <a:moveTo>
                    <a:pt x="254" y="37"/>
                  </a:moveTo>
                  <a:cubicBezTo>
                    <a:pt x="292" y="0"/>
                    <a:pt x="352" y="0"/>
                    <a:pt x="389" y="37"/>
                  </a:cubicBezTo>
                  <a:cubicBezTo>
                    <a:pt x="422" y="70"/>
                    <a:pt x="425" y="122"/>
                    <a:pt x="399" y="159"/>
                  </a:cubicBezTo>
                  <a:lnTo>
                    <a:pt x="430" y="189"/>
                  </a:lnTo>
                  <a:cubicBezTo>
                    <a:pt x="431" y="190"/>
                    <a:pt x="431" y="193"/>
                    <a:pt x="430" y="194"/>
                  </a:cubicBezTo>
                  <a:lnTo>
                    <a:pt x="411" y="212"/>
                  </a:lnTo>
                  <a:cubicBezTo>
                    <a:pt x="410" y="214"/>
                    <a:pt x="408" y="214"/>
                    <a:pt x="406" y="212"/>
                  </a:cubicBezTo>
                  <a:lnTo>
                    <a:pt x="376" y="182"/>
                  </a:lnTo>
                  <a:cubicBezTo>
                    <a:pt x="339" y="208"/>
                    <a:pt x="288" y="205"/>
                    <a:pt x="254" y="172"/>
                  </a:cubicBezTo>
                  <a:cubicBezTo>
                    <a:pt x="217" y="134"/>
                    <a:pt x="217" y="74"/>
                    <a:pt x="254" y="37"/>
                  </a:cubicBezTo>
                  <a:close/>
                  <a:moveTo>
                    <a:pt x="277" y="59"/>
                  </a:moveTo>
                  <a:cubicBezTo>
                    <a:pt x="302" y="35"/>
                    <a:pt x="342" y="35"/>
                    <a:pt x="367" y="59"/>
                  </a:cubicBezTo>
                  <a:cubicBezTo>
                    <a:pt x="391" y="84"/>
                    <a:pt x="391" y="124"/>
                    <a:pt x="367" y="149"/>
                  </a:cubicBezTo>
                  <a:cubicBezTo>
                    <a:pt x="342" y="174"/>
                    <a:pt x="302" y="174"/>
                    <a:pt x="277" y="149"/>
                  </a:cubicBezTo>
                  <a:cubicBezTo>
                    <a:pt x="252" y="124"/>
                    <a:pt x="252" y="84"/>
                    <a:pt x="277" y="59"/>
                  </a:cubicBezTo>
                  <a:close/>
                  <a:moveTo>
                    <a:pt x="174" y="440"/>
                  </a:moveTo>
                  <a:cubicBezTo>
                    <a:pt x="173" y="403"/>
                    <a:pt x="173" y="367"/>
                    <a:pt x="172" y="330"/>
                  </a:cubicBezTo>
                  <a:cubicBezTo>
                    <a:pt x="137" y="330"/>
                    <a:pt x="102" y="330"/>
                    <a:pt x="67" y="330"/>
                  </a:cubicBezTo>
                  <a:cubicBezTo>
                    <a:pt x="66" y="331"/>
                    <a:pt x="66" y="332"/>
                    <a:pt x="65" y="332"/>
                  </a:cubicBezTo>
                  <a:cubicBezTo>
                    <a:pt x="101" y="368"/>
                    <a:pt x="138" y="404"/>
                    <a:pt x="174" y="440"/>
                  </a:cubicBezTo>
                  <a:close/>
                  <a:moveTo>
                    <a:pt x="63" y="129"/>
                  </a:moveTo>
                  <a:cubicBezTo>
                    <a:pt x="63" y="133"/>
                    <a:pt x="63" y="138"/>
                    <a:pt x="63" y="143"/>
                  </a:cubicBezTo>
                  <a:cubicBezTo>
                    <a:pt x="63" y="148"/>
                    <a:pt x="66" y="152"/>
                    <a:pt x="71" y="152"/>
                  </a:cubicBezTo>
                  <a:cubicBezTo>
                    <a:pt x="119" y="152"/>
                    <a:pt x="166" y="152"/>
                    <a:pt x="214" y="152"/>
                  </a:cubicBezTo>
                  <a:cubicBezTo>
                    <a:pt x="227" y="152"/>
                    <a:pt x="224" y="130"/>
                    <a:pt x="220" y="122"/>
                  </a:cubicBezTo>
                  <a:cubicBezTo>
                    <a:pt x="192" y="122"/>
                    <a:pt x="164" y="122"/>
                    <a:pt x="136" y="122"/>
                  </a:cubicBezTo>
                  <a:cubicBezTo>
                    <a:pt x="119" y="122"/>
                    <a:pt x="63" y="118"/>
                    <a:pt x="63" y="129"/>
                  </a:cubicBezTo>
                  <a:close/>
                  <a:moveTo>
                    <a:pt x="63" y="232"/>
                  </a:moveTo>
                  <a:cubicBezTo>
                    <a:pt x="63" y="238"/>
                    <a:pt x="63" y="244"/>
                    <a:pt x="63" y="251"/>
                  </a:cubicBezTo>
                  <a:cubicBezTo>
                    <a:pt x="63" y="255"/>
                    <a:pt x="64" y="257"/>
                    <a:pt x="69" y="257"/>
                  </a:cubicBezTo>
                  <a:cubicBezTo>
                    <a:pt x="120" y="257"/>
                    <a:pt x="171" y="257"/>
                    <a:pt x="222" y="257"/>
                  </a:cubicBezTo>
                  <a:cubicBezTo>
                    <a:pt x="224" y="252"/>
                    <a:pt x="228" y="229"/>
                    <a:pt x="216" y="229"/>
                  </a:cubicBezTo>
                  <a:cubicBezTo>
                    <a:pt x="168" y="229"/>
                    <a:pt x="121" y="229"/>
                    <a:pt x="73" y="229"/>
                  </a:cubicBezTo>
                  <a:cubicBezTo>
                    <a:pt x="70" y="229"/>
                    <a:pt x="65" y="231"/>
                    <a:pt x="63" y="232"/>
                  </a:cubicBezTo>
                  <a:close/>
                  <a:moveTo>
                    <a:pt x="63" y="187"/>
                  </a:moveTo>
                  <a:cubicBezTo>
                    <a:pt x="63" y="190"/>
                    <a:pt x="63" y="193"/>
                    <a:pt x="63" y="196"/>
                  </a:cubicBezTo>
                  <a:cubicBezTo>
                    <a:pt x="63" y="201"/>
                    <a:pt x="64" y="200"/>
                    <a:pt x="67" y="204"/>
                  </a:cubicBezTo>
                  <a:cubicBezTo>
                    <a:pt x="117" y="204"/>
                    <a:pt x="166" y="204"/>
                    <a:pt x="216" y="204"/>
                  </a:cubicBezTo>
                  <a:cubicBezTo>
                    <a:pt x="219" y="203"/>
                    <a:pt x="222" y="201"/>
                    <a:pt x="224" y="200"/>
                  </a:cubicBezTo>
                  <a:cubicBezTo>
                    <a:pt x="224" y="197"/>
                    <a:pt x="224" y="193"/>
                    <a:pt x="224" y="190"/>
                  </a:cubicBezTo>
                  <a:cubicBezTo>
                    <a:pt x="224" y="183"/>
                    <a:pt x="222" y="181"/>
                    <a:pt x="220" y="177"/>
                  </a:cubicBezTo>
                  <a:cubicBezTo>
                    <a:pt x="191" y="177"/>
                    <a:pt x="163" y="177"/>
                    <a:pt x="134" y="177"/>
                  </a:cubicBezTo>
                  <a:cubicBezTo>
                    <a:pt x="120" y="177"/>
                    <a:pt x="106" y="177"/>
                    <a:pt x="92" y="177"/>
                  </a:cubicBezTo>
                  <a:cubicBezTo>
                    <a:pt x="74" y="177"/>
                    <a:pt x="63" y="171"/>
                    <a:pt x="63" y="187"/>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grpSp>
      <p:grpSp>
        <p:nvGrpSpPr>
          <p:cNvPr id="8221" name="组合 66"/>
          <p:cNvGrpSpPr/>
          <p:nvPr/>
        </p:nvGrpSpPr>
        <p:grpSpPr bwMode="auto">
          <a:xfrm>
            <a:off x="4594225" y="1699200"/>
            <a:ext cx="584200" cy="557212"/>
            <a:chOff x="0" y="0"/>
            <a:chExt cx="650875" cy="620712"/>
          </a:xfrm>
        </p:grpSpPr>
        <p:sp>
          <p:nvSpPr>
            <p:cNvPr id="7" name="Oval 17"/>
            <p:cNvSpPr>
              <a:spLocks noChangeArrowheads="1"/>
            </p:cNvSpPr>
            <p:nvPr/>
          </p:nvSpPr>
          <p:spPr bwMode="auto">
            <a:xfrm>
              <a:off x="0" y="0"/>
              <a:ext cx="650875" cy="620712"/>
            </a:xfrm>
            <a:prstGeom prst="ellipse">
              <a:avLst/>
            </a:pr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a:lstStyle>
              <a:lvl1pPr>
                <a:spcBef>
                  <a:spcPct val="20000"/>
                </a:spcBef>
                <a:buChar char="•"/>
                <a:defRPr sz="2000">
                  <a:solidFill>
                    <a:schemeClr val="accent2"/>
                  </a:solidFill>
                  <a:latin typeface="Arial" panose="020B0604020202020204" pitchFamily="34" charset="0"/>
                  <a:ea typeface="微软雅黑" panose="020B0503020204020204" pitchFamily="34" charset="-122"/>
                </a:defRPr>
              </a:lvl1pPr>
              <a:lvl2pPr marL="742950" indent="-285750">
                <a:spcBef>
                  <a:spcPct val="20000"/>
                </a:spcBef>
                <a:buChar char="–"/>
                <a:defRPr sz="2000">
                  <a:solidFill>
                    <a:schemeClr val="accent2"/>
                  </a:solidFill>
                  <a:latin typeface="Arial" panose="020B0604020202020204" pitchFamily="34" charset="0"/>
                  <a:ea typeface="仿宋_GB2312" panose="02010609030101010101" pitchFamily="1"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FontTx/>
                <a:buNone/>
              </a:pPr>
              <a:endParaRPr lang="zh-CN" altLang="en-US" sz="1800">
                <a:solidFill>
                  <a:schemeClr val="tx1"/>
                </a:solidFill>
                <a:ea typeface="宋体" panose="02010600030101010101" pitchFamily="2" charset="-122"/>
              </a:endParaRPr>
            </a:p>
          </p:txBody>
        </p:sp>
        <p:sp>
          <p:nvSpPr>
            <p:cNvPr id="8222" name="Freeform 18"/>
            <p:cNvSpPr>
              <a:spLocks noEditPoints="1"/>
            </p:cNvSpPr>
            <p:nvPr/>
          </p:nvSpPr>
          <p:spPr bwMode="auto">
            <a:xfrm>
              <a:off x="219075" y="73025"/>
              <a:ext cx="190500" cy="465137"/>
            </a:xfrm>
            <a:custGeom>
              <a:avLst/>
              <a:gdLst>
                <a:gd name="T0" fmla="*/ 1336770 w 233"/>
                <a:gd name="T1" fmla="*/ 129123124 h 596"/>
                <a:gd name="T2" fmla="*/ 1336770 w 233"/>
                <a:gd name="T3" fmla="*/ 138259632 h 596"/>
                <a:gd name="T4" fmla="*/ 36096888 w 233"/>
                <a:gd name="T5" fmla="*/ 230229548 h 596"/>
                <a:gd name="T6" fmla="*/ 68851442 w 233"/>
                <a:gd name="T7" fmla="*/ 230229548 h 596"/>
                <a:gd name="T8" fmla="*/ 72862571 w 233"/>
                <a:gd name="T9" fmla="*/ 226574788 h 596"/>
                <a:gd name="T10" fmla="*/ 72862571 w 233"/>
                <a:gd name="T11" fmla="*/ 105369920 h 596"/>
                <a:gd name="T12" fmla="*/ 60162026 w 233"/>
                <a:gd name="T13" fmla="*/ 93188169 h 596"/>
                <a:gd name="T14" fmla="*/ 79547240 w 233"/>
                <a:gd name="T15" fmla="*/ 76742922 h 596"/>
                <a:gd name="T16" fmla="*/ 93585373 w 233"/>
                <a:gd name="T17" fmla="*/ 94406422 h 596"/>
                <a:gd name="T18" fmla="*/ 80884011 w 233"/>
                <a:gd name="T19" fmla="*/ 104760403 h 596"/>
                <a:gd name="T20" fmla="*/ 80884011 w 233"/>
                <a:gd name="T21" fmla="*/ 226574788 h 596"/>
                <a:gd name="T22" fmla="*/ 85563116 w 233"/>
                <a:gd name="T23" fmla="*/ 230229548 h 596"/>
                <a:gd name="T24" fmla="*/ 122997592 w 233"/>
                <a:gd name="T25" fmla="*/ 230229548 h 596"/>
                <a:gd name="T26" fmla="*/ 155752146 w 233"/>
                <a:gd name="T27" fmla="*/ 138259632 h 596"/>
                <a:gd name="T28" fmla="*/ 154415376 w 233"/>
                <a:gd name="T29" fmla="*/ 129732641 h 596"/>
                <a:gd name="T30" fmla="*/ 79547240 w 233"/>
                <a:gd name="T31" fmla="*/ 2436506 h 596"/>
                <a:gd name="T32" fmla="*/ 74199341 w 233"/>
                <a:gd name="T33" fmla="*/ 2436506 h 596"/>
                <a:gd name="T34" fmla="*/ 38102453 w 233"/>
                <a:gd name="T35" fmla="*/ 65170688 h 596"/>
                <a:gd name="T36" fmla="*/ 1336770 w 233"/>
                <a:gd name="T37" fmla="*/ 129123124 h 596"/>
                <a:gd name="T38" fmla="*/ 12032569 w 233"/>
                <a:gd name="T39" fmla="*/ 278954990 h 596"/>
                <a:gd name="T40" fmla="*/ 12032569 w 233"/>
                <a:gd name="T41" fmla="*/ 358743935 h 596"/>
                <a:gd name="T42" fmla="*/ 16711674 w 233"/>
                <a:gd name="T43" fmla="*/ 362398694 h 596"/>
                <a:gd name="T44" fmla="*/ 98264479 w 233"/>
                <a:gd name="T45" fmla="*/ 362398694 h 596"/>
                <a:gd name="T46" fmla="*/ 102274790 w 233"/>
                <a:gd name="T47" fmla="*/ 358743935 h 596"/>
                <a:gd name="T48" fmla="*/ 102274790 w 233"/>
                <a:gd name="T49" fmla="*/ 274082758 h 596"/>
                <a:gd name="T50" fmla="*/ 120323234 w 233"/>
                <a:gd name="T51" fmla="*/ 274082758 h 596"/>
                <a:gd name="T52" fmla="*/ 120323234 w 233"/>
                <a:gd name="T53" fmla="*/ 361180441 h 596"/>
                <a:gd name="T54" fmla="*/ 127676697 w 233"/>
                <a:gd name="T55" fmla="*/ 362398694 h 596"/>
                <a:gd name="T56" fmla="*/ 141714013 w 233"/>
                <a:gd name="T57" fmla="*/ 362398694 h 596"/>
                <a:gd name="T58" fmla="*/ 147061912 w 233"/>
                <a:gd name="T59" fmla="*/ 357525682 h 596"/>
                <a:gd name="T60" fmla="*/ 147061912 w 233"/>
                <a:gd name="T61" fmla="*/ 278954990 h 596"/>
                <a:gd name="T62" fmla="*/ 137034908 w 233"/>
                <a:gd name="T63" fmla="*/ 254592269 h 596"/>
                <a:gd name="T64" fmla="*/ 121660822 w 233"/>
                <a:gd name="T65" fmla="*/ 240583529 h 596"/>
                <a:gd name="T66" fmla="*/ 36096888 w 233"/>
                <a:gd name="T67" fmla="*/ 241193045 h 596"/>
                <a:gd name="T68" fmla="*/ 12032569 w 233"/>
                <a:gd name="T69" fmla="*/ 278954990 h 59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33" h="596">
                  <a:moveTo>
                    <a:pt x="2" y="212"/>
                  </a:moveTo>
                  <a:cubicBezTo>
                    <a:pt x="0" y="217"/>
                    <a:pt x="0" y="222"/>
                    <a:pt x="2" y="227"/>
                  </a:cubicBezTo>
                  <a:cubicBezTo>
                    <a:pt x="7" y="243"/>
                    <a:pt x="38" y="378"/>
                    <a:pt x="54" y="378"/>
                  </a:cubicBezTo>
                  <a:cubicBezTo>
                    <a:pt x="70" y="378"/>
                    <a:pt x="86" y="378"/>
                    <a:pt x="103" y="378"/>
                  </a:cubicBezTo>
                  <a:cubicBezTo>
                    <a:pt x="107" y="378"/>
                    <a:pt x="109" y="377"/>
                    <a:pt x="109" y="372"/>
                  </a:cubicBezTo>
                  <a:cubicBezTo>
                    <a:pt x="109" y="306"/>
                    <a:pt x="109" y="241"/>
                    <a:pt x="109" y="173"/>
                  </a:cubicBezTo>
                  <a:cubicBezTo>
                    <a:pt x="103" y="170"/>
                    <a:pt x="90" y="164"/>
                    <a:pt x="90" y="153"/>
                  </a:cubicBezTo>
                  <a:cubicBezTo>
                    <a:pt x="89" y="135"/>
                    <a:pt x="101" y="124"/>
                    <a:pt x="119" y="126"/>
                  </a:cubicBezTo>
                  <a:cubicBezTo>
                    <a:pt x="135" y="127"/>
                    <a:pt x="143" y="141"/>
                    <a:pt x="140" y="155"/>
                  </a:cubicBezTo>
                  <a:cubicBezTo>
                    <a:pt x="141" y="163"/>
                    <a:pt x="129" y="170"/>
                    <a:pt x="121" y="172"/>
                  </a:cubicBezTo>
                  <a:cubicBezTo>
                    <a:pt x="121" y="239"/>
                    <a:pt x="121" y="305"/>
                    <a:pt x="121" y="372"/>
                  </a:cubicBezTo>
                  <a:cubicBezTo>
                    <a:pt x="121" y="377"/>
                    <a:pt x="123" y="378"/>
                    <a:pt x="128" y="378"/>
                  </a:cubicBezTo>
                  <a:cubicBezTo>
                    <a:pt x="147" y="378"/>
                    <a:pt x="166" y="378"/>
                    <a:pt x="184" y="378"/>
                  </a:cubicBezTo>
                  <a:cubicBezTo>
                    <a:pt x="196" y="378"/>
                    <a:pt x="228" y="247"/>
                    <a:pt x="233" y="227"/>
                  </a:cubicBezTo>
                  <a:cubicBezTo>
                    <a:pt x="233" y="222"/>
                    <a:pt x="233" y="217"/>
                    <a:pt x="231" y="213"/>
                  </a:cubicBezTo>
                  <a:cubicBezTo>
                    <a:pt x="194" y="143"/>
                    <a:pt x="157" y="73"/>
                    <a:pt x="119" y="4"/>
                  </a:cubicBezTo>
                  <a:cubicBezTo>
                    <a:pt x="115" y="0"/>
                    <a:pt x="113" y="1"/>
                    <a:pt x="111" y="4"/>
                  </a:cubicBezTo>
                  <a:cubicBezTo>
                    <a:pt x="103" y="20"/>
                    <a:pt x="65" y="92"/>
                    <a:pt x="57" y="107"/>
                  </a:cubicBezTo>
                  <a:cubicBezTo>
                    <a:pt x="51" y="117"/>
                    <a:pt x="2" y="210"/>
                    <a:pt x="2" y="212"/>
                  </a:cubicBezTo>
                  <a:close/>
                  <a:moveTo>
                    <a:pt x="18" y="458"/>
                  </a:moveTo>
                  <a:cubicBezTo>
                    <a:pt x="18" y="502"/>
                    <a:pt x="18" y="545"/>
                    <a:pt x="18" y="589"/>
                  </a:cubicBezTo>
                  <a:cubicBezTo>
                    <a:pt x="18" y="593"/>
                    <a:pt x="20" y="595"/>
                    <a:pt x="25" y="595"/>
                  </a:cubicBezTo>
                  <a:cubicBezTo>
                    <a:pt x="65" y="595"/>
                    <a:pt x="106" y="595"/>
                    <a:pt x="147" y="595"/>
                  </a:cubicBezTo>
                  <a:cubicBezTo>
                    <a:pt x="151" y="595"/>
                    <a:pt x="153" y="593"/>
                    <a:pt x="153" y="589"/>
                  </a:cubicBezTo>
                  <a:cubicBezTo>
                    <a:pt x="153" y="542"/>
                    <a:pt x="153" y="496"/>
                    <a:pt x="153" y="450"/>
                  </a:cubicBezTo>
                  <a:cubicBezTo>
                    <a:pt x="162" y="450"/>
                    <a:pt x="171" y="450"/>
                    <a:pt x="180" y="450"/>
                  </a:cubicBezTo>
                  <a:cubicBezTo>
                    <a:pt x="180" y="497"/>
                    <a:pt x="180" y="545"/>
                    <a:pt x="180" y="593"/>
                  </a:cubicBezTo>
                  <a:cubicBezTo>
                    <a:pt x="181" y="596"/>
                    <a:pt x="185" y="595"/>
                    <a:pt x="191" y="595"/>
                  </a:cubicBezTo>
                  <a:cubicBezTo>
                    <a:pt x="198" y="595"/>
                    <a:pt x="205" y="595"/>
                    <a:pt x="212" y="595"/>
                  </a:cubicBezTo>
                  <a:cubicBezTo>
                    <a:pt x="217" y="595"/>
                    <a:pt x="220" y="591"/>
                    <a:pt x="220" y="587"/>
                  </a:cubicBezTo>
                  <a:cubicBezTo>
                    <a:pt x="220" y="544"/>
                    <a:pt x="220" y="501"/>
                    <a:pt x="220" y="458"/>
                  </a:cubicBezTo>
                  <a:cubicBezTo>
                    <a:pt x="220" y="444"/>
                    <a:pt x="211" y="428"/>
                    <a:pt x="205" y="418"/>
                  </a:cubicBezTo>
                  <a:cubicBezTo>
                    <a:pt x="195" y="402"/>
                    <a:pt x="190" y="397"/>
                    <a:pt x="182" y="395"/>
                  </a:cubicBezTo>
                  <a:cubicBezTo>
                    <a:pt x="158" y="395"/>
                    <a:pt x="68" y="395"/>
                    <a:pt x="54" y="396"/>
                  </a:cubicBezTo>
                  <a:cubicBezTo>
                    <a:pt x="45" y="398"/>
                    <a:pt x="18" y="437"/>
                    <a:pt x="18" y="458"/>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grpSp>
      <p:grpSp>
        <p:nvGrpSpPr>
          <p:cNvPr id="8227" name="组合 74"/>
          <p:cNvGrpSpPr/>
          <p:nvPr/>
        </p:nvGrpSpPr>
        <p:grpSpPr bwMode="auto">
          <a:xfrm>
            <a:off x="4387850" y="1484784"/>
            <a:ext cx="982663" cy="936625"/>
            <a:chOff x="0" y="0"/>
            <a:chExt cx="650875" cy="620712"/>
          </a:xfrm>
        </p:grpSpPr>
        <p:sp>
          <p:nvSpPr>
            <p:cNvPr id="8217" name="Oval 17"/>
            <p:cNvSpPr>
              <a:spLocks noChangeArrowheads="1"/>
            </p:cNvSpPr>
            <p:nvPr/>
          </p:nvSpPr>
          <p:spPr bwMode="auto">
            <a:xfrm>
              <a:off x="0" y="0"/>
              <a:ext cx="650875" cy="620712"/>
            </a:xfrm>
            <a:prstGeom prst="ellipse">
              <a:avLst/>
            </a:prstGeom>
            <a:solidFill>
              <a:schemeClr val="bg2"/>
            </a:solidFill>
            <a:ln>
              <a:noFill/>
            </a:ln>
            <a:extLst>
              <a:ext uri="{91240B29-F687-4F45-9708-019B960494DF}">
                <a14:hiddenLine xmlns:a14="http://schemas.microsoft.com/office/drawing/2010/main" w="9525">
                  <a:solidFill>
                    <a:srgbClr val="000000"/>
                  </a:solidFill>
                  <a:round/>
                </a14:hiddenLine>
              </a:ext>
            </a:extLst>
          </p:spPr>
          <p:txBody>
            <a:bodyPr/>
            <a:lstStyle>
              <a:lvl1pPr>
                <a:spcBef>
                  <a:spcPct val="20000"/>
                </a:spcBef>
                <a:buChar char="•"/>
                <a:defRPr sz="2000">
                  <a:solidFill>
                    <a:schemeClr val="accent2"/>
                  </a:solidFill>
                  <a:latin typeface="Arial" panose="020B0604020202020204" pitchFamily="34" charset="0"/>
                  <a:ea typeface="微软雅黑" panose="020B0503020204020204" pitchFamily="34" charset="-122"/>
                </a:defRPr>
              </a:lvl1pPr>
              <a:lvl2pPr marL="742950" indent="-285750">
                <a:spcBef>
                  <a:spcPct val="20000"/>
                </a:spcBef>
                <a:buChar char="–"/>
                <a:defRPr sz="2000">
                  <a:solidFill>
                    <a:schemeClr val="accent2"/>
                  </a:solidFill>
                  <a:latin typeface="Arial" panose="020B0604020202020204" pitchFamily="34" charset="0"/>
                  <a:ea typeface="仿宋_GB2312" panose="02010609030101010101" pitchFamily="1"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FontTx/>
                <a:buNone/>
              </a:pPr>
              <a:endParaRPr lang="zh-CN" altLang="en-US" sz="1800">
                <a:solidFill>
                  <a:schemeClr val="tx1"/>
                </a:solidFill>
                <a:ea typeface="宋体" panose="02010600030101010101" pitchFamily="2" charset="-122"/>
              </a:endParaRPr>
            </a:p>
          </p:txBody>
        </p:sp>
        <p:sp>
          <p:nvSpPr>
            <p:cNvPr id="8218" name="Freeform 18"/>
            <p:cNvSpPr>
              <a:spLocks noEditPoints="1"/>
            </p:cNvSpPr>
            <p:nvPr/>
          </p:nvSpPr>
          <p:spPr bwMode="auto">
            <a:xfrm>
              <a:off x="219075" y="73025"/>
              <a:ext cx="190500" cy="465137"/>
            </a:xfrm>
            <a:custGeom>
              <a:avLst/>
              <a:gdLst>
                <a:gd name="T0" fmla="*/ 1336770 w 233"/>
                <a:gd name="T1" fmla="*/ 129123124 h 596"/>
                <a:gd name="T2" fmla="*/ 1336770 w 233"/>
                <a:gd name="T3" fmla="*/ 138259632 h 596"/>
                <a:gd name="T4" fmla="*/ 36096888 w 233"/>
                <a:gd name="T5" fmla="*/ 230229548 h 596"/>
                <a:gd name="T6" fmla="*/ 68851442 w 233"/>
                <a:gd name="T7" fmla="*/ 230229548 h 596"/>
                <a:gd name="T8" fmla="*/ 72862571 w 233"/>
                <a:gd name="T9" fmla="*/ 226574788 h 596"/>
                <a:gd name="T10" fmla="*/ 72862571 w 233"/>
                <a:gd name="T11" fmla="*/ 105369920 h 596"/>
                <a:gd name="T12" fmla="*/ 60162026 w 233"/>
                <a:gd name="T13" fmla="*/ 93188169 h 596"/>
                <a:gd name="T14" fmla="*/ 79547240 w 233"/>
                <a:gd name="T15" fmla="*/ 76742922 h 596"/>
                <a:gd name="T16" fmla="*/ 93585373 w 233"/>
                <a:gd name="T17" fmla="*/ 94406422 h 596"/>
                <a:gd name="T18" fmla="*/ 80884011 w 233"/>
                <a:gd name="T19" fmla="*/ 104760403 h 596"/>
                <a:gd name="T20" fmla="*/ 80884011 w 233"/>
                <a:gd name="T21" fmla="*/ 226574788 h 596"/>
                <a:gd name="T22" fmla="*/ 85563116 w 233"/>
                <a:gd name="T23" fmla="*/ 230229548 h 596"/>
                <a:gd name="T24" fmla="*/ 122997592 w 233"/>
                <a:gd name="T25" fmla="*/ 230229548 h 596"/>
                <a:gd name="T26" fmla="*/ 155752146 w 233"/>
                <a:gd name="T27" fmla="*/ 138259632 h 596"/>
                <a:gd name="T28" fmla="*/ 154415376 w 233"/>
                <a:gd name="T29" fmla="*/ 129732641 h 596"/>
                <a:gd name="T30" fmla="*/ 79547240 w 233"/>
                <a:gd name="T31" fmla="*/ 2436506 h 596"/>
                <a:gd name="T32" fmla="*/ 74199341 w 233"/>
                <a:gd name="T33" fmla="*/ 2436506 h 596"/>
                <a:gd name="T34" fmla="*/ 38102453 w 233"/>
                <a:gd name="T35" fmla="*/ 65170688 h 596"/>
                <a:gd name="T36" fmla="*/ 1336770 w 233"/>
                <a:gd name="T37" fmla="*/ 129123124 h 596"/>
                <a:gd name="T38" fmla="*/ 12032569 w 233"/>
                <a:gd name="T39" fmla="*/ 278954990 h 596"/>
                <a:gd name="T40" fmla="*/ 12032569 w 233"/>
                <a:gd name="T41" fmla="*/ 358743935 h 596"/>
                <a:gd name="T42" fmla="*/ 16711674 w 233"/>
                <a:gd name="T43" fmla="*/ 362398694 h 596"/>
                <a:gd name="T44" fmla="*/ 98264479 w 233"/>
                <a:gd name="T45" fmla="*/ 362398694 h 596"/>
                <a:gd name="T46" fmla="*/ 102274790 w 233"/>
                <a:gd name="T47" fmla="*/ 358743935 h 596"/>
                <a:gd name="T48" fmla="*/ 102274790 w 233"/>
                <a:gd name="T49" fmla="*/ 274082758 h 596"/>
                <a:gd name="T50" fmla="*/ 120323234 w 233"/>
                <a:gd name="T51" fmla="*/ 274082758 h 596"/>
                <a:gd name="T52" fmla="*/ 120323234 w 233"/>
                <a:gd name="T53" fmla="*/ 361180441 h 596"/>
                <a:gd name="T54" fmla="*/ 127676697 w 233"/>
                <a:gd name="T55" fmla="*/ 362398694 h 596"/>
                <a:gd name="T56" fmla="*/ 141714013 w 233"/>
                <a:gd name="T57" fmla="*/ 362398694 h 596"/>
                <a:gd name="T58" fmla="*/ 147061912 w 233"/>
                <a:gd name="T59" fmla="*/ 357525682 h 596"/>
                <a:gd name="T60" fmla="*/ 147061912 w 233"/>
                <a:gd name="T61" fmla="*/ 278954990 h 596"/>
                <a:gd name="T62" fmla="*/ 137034908 w 233"/>
                <a:gd name="T63" fmla="*/ 254592269 h 596"/>
                <a:gd name="T64" fmla="*/ 121660822 w 233"/>
                <a:gd name="T65" fmla="*/ 240583529 h 596"/>
                <a:gd name="T66" fmla="*/ 36096888 w 233"/>
                <a:gd name="T67" fmla="*/ 241193045 h 596"/>
                <a:gd name="T68" fmla="*/ 12032569 w 233"/>
                <a:gd name="T69" fmla="*/ 278954990 h 59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33" h="596">
                  <a:moveTo>
                    <a:pt x="2" y="212"/>
                  </a:moveTo>
                  <a:cubicBezTo>
                    <a:pt x="0" y="217"/>
                    <a:pt x="0" y="222"/>
                    <a:pt x="2" y="227"/>
                  </a:cubicBezTo>
                  <a:cubicBezTo>
                    <a:pt x="7" y="243"/>
                    <a:pt x="38" y="378"/>
                    <a:pt x="54" y="378"/>
                  </a:cubicBezTo>
                  <a:cubicBezTo>
                    <a:pt x="70" y="378"/>
                    <a:pt x="86" y="378"/>
                    <a:pt x="103" y="378"/>
                  </a:cubicBezTo>
                  <a:cubicBezTo>
                    <a:pt x="107" y="378"/>
                    <a:pt x="109" y="377"/>
                    <a:pt x="109" y="372"/>
                  </a:cubicBezTo>
                  <a:cubicBezTo>
                    <a:pt x="109" y="306"/>
                    <a:pt x="109" y="241"/>
                    <a:pt x="109" y="173"/>
                  </a:cubicBezTo>
                  <a:cubicBezTo>
                    <a:pt x="103" y="170"/>
                    <a:pt x="90" y="164"/>
                    <a:pt x="90" y="153"/>
                  </a:cubicBezTo>
                  <a:cubicBezTo>
                    <a:pt x="89" y="135"/>
                    <a:pt x="101" y="124"/>
                    <a:pt x="119" y="126"/>
                  </a:cubicBezTo>
                  <a:cubicBezTo>
                    <a:pt x="135" y="127"/>
                    <a:pt x="143" y="141"/>
                    <a:pt x="140" y="155"/>
                  </a:cubicBezTo>
                  <a:cubicBezTo>
                    <a:pt x="141" y="163"/>
                    <a:pt x="129" y="170"/>
                    <a:pt x="121" y="172"/>
                  </a:cubicBezTo>
                  <a:cubicBezTo>
                    <a:pt x="121" y="239"/>
                    <a:pt x="121" y="305"/>
                    <a:pt x="121" y="372"/>
                  </a:cubicBezTo>
                  <a:cubicBezTo>
                    <a:pt x="121" y="377"/>
                    <a:pt x="123" y="378"/>
                    <a:pt x="128" y="378"/>
                  </a:cubicBezTo>
                  <a:cubicBezTo>
                    <a:pt x="147" y="378"/>
                    <a:pt x="166" y="378"/>
                    <a:pt x="184" y="378"/>
                  </a:cubicBezTo>
                  <a:cubicBezTo>
                    <a:pt x="196" y="378"/>
                    <a:pt x="228" y="247"/>
                    <a:pt x="233" y="227"/>
                  </a:cubicBezTo>
                  <a:cubicBezTo>
                    <a:pt x="233" y="222"/>
                    <a:pt x="233" y="217"/>
                    <a:pt x="231" y="213"/>
                  </a:cubicBezTo>
                  <a:cubicBezTo>
                    <a:pt x="194" y="143"/>
                    <a:pt x="157" y="73"/>
                    <a:pt x="119" y="4"/>
                  </a:cubicBezTo>
                  <a:cubicBezTo>
                    <a:pt x="115" y="0"/>
                    <a:pt x="113" y="1"/>
                    <a:pt x="111" y="4"/>
                  </a:cubicBezTo>
                  <a:cubicBezTo>
                    <a:pt x="103" y="20"/>
                    <a:pt x="65" y="92"/>
                    <a:pt x="57" y="107"/>
                  </a:cubicBezTo>
                  <a:cubicBezTo>
                    <a:pt x="51" y="117"/>
                    <a:pt x="2" y="210"/>
                    <a:pt x="2" y="212"/>
                  </a:cubicBezTo>
                  <a:close/>
                  <a:moveTo>
                    <a:pt x="18" y="458"/>
                  </a:moveTo>
                  <a:cubicBezTo>
                    <a:pt x="18" y="502"/>
                    <a:pt x="18" y="545"/>
                    <a:pt x="18" y="589"/>
                  </a:cubicBezTo>
                  <a:cubicBezTo>
                    <a:pt x="18" y="593"/>
                    <a:pt x="20" y="595"/>
                    <a:pt x="25" y="595"/>
                  </a:cubicBezTo>
                  <a:cubicBezTo>
                    <a:pt x="65" y="595"/>
                    <a:pt x="106" y="595"/>
                    <a:pt x="147" y="595"/>
                  </a:cubicBezTo>
                  <a:cubicBezTo>
                    <a:pt x="151" y="595"/>
                    <a:pt x="153" y="593"/>
                    <a:pt x="153" y="589"/>
                  </a:cubicBezTo>
                  <a:cubicBezTo>
                    <a:pt x="153" y="542"/>
                    <a:pt x="153" y="496"/>
                    <a:pt x="153" y="450"/>
                  </a:cubicBezTo>
                  <a:cubicBezTo>
                    <a:pt x="162" y="450"/>
                    <a:pt x="171" y="450"/>
                    <a:pt x="180" y="450"/>
                  </a:cubicBezTo>
                  <a:cubicBezTo>
                    <a:pt x="180" y="497"/>
                    <a:pt x="180" y="545"/>
                    <a:pt x="180" y="593"/>
                  </a:cubicBezTo>
                  <a:cubicBezTo>
                    <a:pt x="181" y="596"/>
                    <a:pt x="185" y="595"/>
                    <a:pt x="191" y="595"/>
                  </a:cubicBezTo>
                  <a:cubicBezTo>
                    <a:pt x="198" y="595"/>
                    <a:pt x="205" y="595"/>
                    <a:pt x="212" y="595"/>
                  </a:cubicBezTo>
                  <a:cubicBezTo>
                    <a:pt x="217" y="595"/>
                    <a:pt x="220" y="591"/>
                    <a:pt x="220" y="587"/>
                  </a:cubicBezTo>
                  <a:cubicBezTo>
                    <a:pt x="220" y="544"/>
                    <a:pt x="220" y="501"/>
                    <a:pt x="220" y="458"/>
                  </a:cubicBezTo>
                  <a:cubicBezTo>
                    <a:pt x="220" y="444"/>
                    <a:pt x="211" y="428"/>
                    <a:pt x="205" y="418"/>
                  </a:cubicBezTo>
                  <a:cubicBezTo>
                    <a:pt x="195" y="402"/>
                    <a:pt x="190" y="397"/>
                    <a:pt x="182" y="395"/>
                  </a:cubicBezTo>
                  <a:cubicBezTo>
                    <a:pt x="158" y="395"/>
                    <a:pt x="68" y="395"/>
                    <a:pt x="54" y="396"/>
                  </a:cubicBezTo>
                  <a:cubicBezTo>
                    <a:pt x="45" y="398"/>
                    <a:pt x="18" y="437"/>
                    <a:pt x="18" y="458"/>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grpSp>
      <p:grpSp>
        <p:nvGrpSpPr>
          <p:cNvPr id="8230" name="Group 4"/>
          <p:cNvGrpSpPr/>
          <p:nvPr/>
        </p:nvGrpSpPr>
        <p:grpSpPr bwMode="auto">
          <a:xfrm>
            <a:off x="9101138" y="7031038"/>
            <a:ext cx="668337" cy="765175"/>
            <a:chOff x="0" y="0"/>
            <a:chExt cx="421" cy="482"/>
          </a:xfrm>
        </p:grpSpPr>
        <p:sp>
          <p:nvSpPr>
            <p:cNvPr id="8215" name="Freeform 5"/>
            <p:cNvSpPr/>
            <p:nvPr/>
          </p:nvSpPr>
          <p:spPr bwMode="auto">
            <a:xfrm>
              <a:off x="14" y="17"/>
              <a:ext cx="390" cy="451"/>
            </a:xfrm>
            <a:custGeom>
              <a:avLst/>
              <a:gdLst>
                <a:gd name="T0" fmla="*/ 71 w 1005"/>
                <a:gd name="T1" fmla="*/ 163 h 1158"/>
                <a:gd name="T2" fmla="*/ 78 w 1005"/>
                <a:gd name="T3" fmla="*/ 176 h 1158"/>
                <a:gd name="T4" fmla="*/ 151 w 1005"/>
                <a:gd name="T5" fmla="*/ 148 h 1158"/>
                <a:gd name="T6" fmla="*/ 145 w 1005"/>
                <a:gd name="T7" fmla="*/ 129 h 1158"/>
                <a:gd name="T8" fmla="*/ 147 w 1005"/>
                <a:gd name="T9" fmla="*/ 125 h 1158"/>
                <a:gd name="T10" fmla="*/ 146 w 1005"/>
                <a:gd name="T11" fmla="*/ 98 h 1158"/>
                <a:gd name="T12" fmla="*/ 133 w 1005"/>
                <a:gd name="T13" fmla="*/ 50 h 1158"/>
                <a:gd name="T14" fmla="*/ 125 w 1005"/>
                <a:gd name="T15" fmla="*/ 40 h 1158"/>
                <a:gd name="T16" fmla="*/ 113 w 1005"/>
                <a:gd name="T17" fmla="*/ 35 h 1158"/>
                <a:gd name="T18" fmla="*/ 94 w 1005"/>
                <a:gd name="T19" fmla="*/ 33 h 1158"/>
                <a:gd name="T20" fmla="*/ 66 w 1005"/>
                <a:gd name="T21" fmla="*/ 34 h 1158"/>
                <a:gd name="T22" fmla="*/ 43 w 1005"/>
                <a:gd name="T23" fmla="*/ 37 h 1158"/>
                <a:gd name="T24" fmla="*/ 26 w 1005"/>
                <a:gd name="T25" fmla="*/ 2 h 1158"/>
                <a:gd name="T26" fmla="*/ 13 w 1005"/>
                <a:gd name="T27" fmla="*/ 0 h 1158"/>
                <a:gd name="T28" fmla="*/ 10 w 1005"/>
                <a:gd name="T29" fmla="*/ 9 h 1158"/>
                <a:gd name="T30" fmla="*/ 27 w 1005"/>
                <a:gd name="T31" fmla="*/ 66 h 1158"/>
                <a:gd name="T32" fmla="*/ 33 w 1005"/>
                <a:gd name="T33" fmla="*/ 90 h 1158"/>
                <a:gd name="T34" fmla="*/ 21 w 1005"/>
                <a:gd name="T35" fmla="*/ 89 h 1158"/>
                <a:gd name="T36" fmla="*/ 0 w 1005"/>
                <a:gd name="T37" fmla="*/ 92 h 1158"/>
                <a:gd name="T38" fmla="*/ 11 w 1005"/>
                <a:gd name="T39" fmla="*/ 112 h 1158"/>
                <a:gd name="T40" fmla="*/ 22 w 1005"/>
                <a:gd name="T41" fmla="*/ 117 h 1158"/>
                <a:gd name="T42" fmla="*/ 36 w 1005"/>
                <a:gd name="T43" fmla="*/ 130 h 1158"/>
                <a:gd name="T44" fmla="*/ 51 w 1005"/>
                <a:gd name="T45" fmla="*/ 143 h 1158"/>
                <a:gd name="T46" fmla="*/ 65 w 1005"/>
                <a:gd name="T47" fmla="*/ 157 h 1158"/>
                <a:gd name="T48" fmla="*/ 71 w 1005"/>
                <a:gd name="T49" fmla="*/ 163 h 1158"/>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1005" h="1158">
                  <a:moveTo>
                    <a:pt x="473" y="1075"/>
                  </a:moveTo>
                  <a:lnTo>
                    <a:pt x="515" y="1158"/>
                  </a:lnTo>
                  <a:lnTo>
                    <a:pt x="1005" y="976"/>
                  </a:lnTo>
                  <a:lnTo>
                    <a:pt x="962" y="847"/>
                  </a:lnTo>
                  <a:lnTo>
                    <a:pt x="978" y="828"/>
                  </a:lnTo>
                  <a:lnTo>
                    <a:pt x="971" y="645"/>
                  </a:lnTo>
                  <a:lnTo>
                    <a:pt x="883" y="332"/>
                  </a:lnTo>
                  <a:lnTo>
                    <a:pt x="826" y="264"/>
                  </a:lnTo>
                  <a:lnTo>
                    <a:pt x="752" y="231"/>
                  </a:lnTo>
                  <a:lnTo>
                    <a:pt x="622" y="217"/>
                  </a:lnTo>
                  <a:lnTo>
                    <a:pt x="438" y="225"/>
                  </a:lnTo>
                  <a:lnTo>
                    <a:pt x="289" y="243"/>
                  </a:lnTo>
                  <a:lnTo>
                    <a:pt x="173" y="15"/>
                  </a:lnTo>
                  <a:lnTo>
                    <a:pt x="87" y="0"/>
                  </a:lnTo>
                  <a:lnTo>
                    <a:pt x="64" y="56"/>
                  </a:lnTo>
                  <a:lnTo>
                    <a:pt x="178" y="433"/>
                  </a:lnTo>
                  <a:lnTo>
                    <a:pt x="221" y="591"/>
                  </a:lnTo>
                  <a:lnTo>
                    <a:pt x="140" y="587"/>
                  </a:lnTo>
                  <a:lnTo>
                    <a:pt x="0" y="606"/>
                  </a:lnTo>
                  <a:lnTo>
                    <a:pt x="73" y="736"/>
                  </a:lnTo>
                  <a:lnTo>
                    <a:pt x="148" y="770"/>
                  </a:lnTo>
                  <a:lnTo>
                    <a:pt x="243" y="858"/>
                  </a:lnTo>
                  <a:lnTo>
                    <a:pt x="339" y="946"/>
                  </a:lnTo>
                  <a:lnTo>
                    <a:pt x="434" y="1034"/>
                  </a:lnTo>
                  <a:lnTo>
                    <a:pt x="473" y="1075"/>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8216" name="Freeform 6"/>
            <p:cNvSpPr>
              <a:spLocks noEditPoints="1"/>
            </p:cNvSpPr>
            <p:nvPr/>
          </p:nvSpPr>
          <p:spPr bwMode="auto">
            <a:xfrm>
              <a:off x="0" y="0"/>
              <a:ext cx="421" cy="482"/>
            </a:xfrm>
            <a:custGeom>
              <a:avLst/>
              <a:gdLst>
                <a:gd name="T0" fmla="*/ 64 w 1084"/>
                <a:gd name="T1" fmla="*/ 166 h 1237"/>
                <a:gd name="T2" fmla="*/ 66 w 1084"/>
                <a:gd name="T3" fmla="*/ 147 h 1237"/>
                <a:gd name="T4" fmla="*/ 43 w 1084"/>
                <a:gd name="T5" fmla="*/ 136 h 1237"/>
                <a:gd name="T6" fmla="*/ 37 w 1084"/>
                <a:gd name="T7" fmla="*/ 120 h 1237"/>
                <a:gd name="T8" fmla="*/ 35 w 1084"/>
                <a:gd name="T9" fmla="*/ 139 h 1237"/>
                <a:gd name="T10" fmla="*/ 49 w 1084"/>
                <a:gd name="T11" fmla="*/ 153 h 1237"/>
                <a:gd name="T12" fmla="*/ 51 w 1084"/>
                <a:gd name="T13" fmla="*/ 133 h 1237"/>
                <a:gd name="T14" fmla="*/ 17 w 1084"/>
                <a:gd name="T15" fmla="*/ 118 h 1237"/>
                <a:gd name="T16" fmla="*/ 11 w 1084"/>
                <a:gd name="T17" fmla="*/ 101 h 1237"/>
                <a:gd name="T18" fmla="*/ 24 w 1084"/>
                <a:gd name="T19" fmla="*/ 87 h 1237"/>
                <a:gd name="T20" fmla="*/ 0 w 1084"/>
                <a:gd name="T21" fmla="*/ 96 h 1237"/>
                <a:gd name="T22" fmla="*/ 9 w 1084"/>
                <a:gd name="T23" fmla="*/ 121 h 1237"/>
                <a:gd name="T24" fmla="*/ 21 w 1084"/>
                <a:gd name="T25" fmla="*/ 126 h 1237"/>
                <a:gd name="T26" fmla="*/ 26 w 1084"/>
                <a:gd name="T27" fmla="*/ 115 h 1237"/>
                <a:gd name="T28" fmla="*/ 39 w 1084"/>
                <a:gd name="T29" fmla="*/ 100 h 1237"/>
                <a:gd name="T30" fmla="*/ 48 w 1084"/>
                <a:gd name="T31" fmla="*/ 125 h 1237"/>
                <a:gd name="T32" fmla="*/ 16 w 1084"/>
                <a:gd name="T33" fmla="*/ 14 h 1237"/>
                <a:gd name="T34" fmla="*/ 36 w 1084"/>
                <a:gd name="T35" fmla="*/ 92 h 1237"/>
                <a:gd name="T36" fmla="*/ 31 w 1084"/>
                <a:gd name="T37" fmla="*/ 103 h 1237"/>
                <a:gd name="T38" fmla="*/ 30 w 1084"/>
                <a:gd name="T39" fmla="*/ 0 h 1237"/>
                <a:gd name="T40" fmla="*/ 13 w 1084"/>
                <a:gd name="T41" fmla="*/ 6 h 1237"/>
                <a:gd name="T42" fmla="*/ 33 w 1084"/>
                <a:gd name="T43" fmla="*/ 8 h 1237"/>
                <a:gd name="T44" fmla="*/ 48 w 1084"/>
                <a:gd name="T45" fmla="*/ 49 h 1237"/>
                <a:gd name="T46" fmla="*/ 61 w 1084"/>
                <a:gd name="T47" fmla="*/ 83 h 1237"/>
                <a:gd name="T48" fmla="*/ 56 w 1084"/>
                <a:gd name="T49" fmla="*/ 46 h 1237"/>
                <a:gd name="T50" fmla="*/ 70 w 1084"/>
                <a:gd name="T51" fmla="*/ 32 h 1237"/>
                <a:gd name="T52" fmla="*/ 41 w 1084"/>
                <a:gd name="T53" fmla="*/ 5 h 1237"/>
                <a:gd name="T54" fmla="*/ 45 w 1084"/>
                <a:gd name="T55" fmla="*/ 41 h 1237"/>
                <a:gd name="T56" fmla="*/ 85 w 1084"/>
                <a:gd name="T57" fmla="*/ 73 h 1237"/>
                <a:gd name="T58" fmla="*/ 93 w 1084"/>
                <a:gd name="T59" fmla="*/ 70 h 1237"/>
                <a:gd name="T60" fmla="*/ 101 w 1084"/>
                <a:gd name="T61" fmla="*/ 39 h 1237"/>
                <a:gd name="T62" fmla="*/ 81 w 1084"/>
                <a:gd name="T63" fmla="*/ 37 h 1237"/>
                <a:gd name="T64" fmla="*/ 76 w 1084"/>
                <a:gd name="T65" fmla="*/ 48 h 1237"/>
                <a:gd name="T66" fmla="*/ 113 w 1084"/>
                <a:gd name="T67" fmla="*/ 72 h 1237"/>
                <a:gd name="T68" fmla="*/ 121 w 1084"/>
                <a:gd name="T69" fmla="*/ 69 h 1237"/>
                <a:gd name="T70" fmla="*/ 120 w 1084"/>
                <a:gd name="T71" fmla="*/ 41 h 1237"/>
                <a:gd name="T72" fmla="*/ 109 w 1084"/>
                <a:gd name="T73" fmla="*/ 36 h 1237"/>
                <a:gd name="T74" fmla="*/ 104 w 1084"/>
                <a:gd name="T75" fmla="*/ 47 h 1237"/>
                <a:gd name="T76" fmla="*/ 131 w 1084"/>
                <a:gd name="T77" fmla="*/ 46 h 1237"/>
                <a:gd name="T78" fmla="*/ 128 w 1084"/>
                <a:gd name="T79" fmla="*/ 38 h 1237"/>
                <a:gd name="T80" fmla="*/ 123 w 1084"/>
                <a:gd name="T81" fmla="*/ 49 h 1237"/>
                <a:gd name="T82" fmla="*/ 131 w 1084"/>
                <a:gd name="T83" fmla="*/ 46 h 1237"/>
                <a:gd name="T84" fmla="*/ 153 w 1084"/>
                <a:gd name="T85" fmla="*/ 104 h 1237"/>
                <a:gd name="T86" fmla="*/ 139 w 1084"/>
                <a:gd name="T87" fmla="*/ 43 h 1237"/>
                <a:gd name="T88" fmla="*/ 154 w 1084"/>
                <a:gd name="T89" fmla="*/ 132 h 1237"/>
                <a:gd name="T90" fmla="*/ 162 w 1084"/>
                <a:gd name="T91" fmla="*/ 129 h 1237"/>
                <a:gd name="T92" fmla="*/ 145 w 1084"/>
                <a:gd name="T93" fmla="*/ 107 h 1237"/>
                <a:gd name="T94" fmla="*/ 152 w 1084"/>
                <a:gd name="T95" fmla="*/ 151 h 1237"/>
                <a:gd name="T96" fmla="*/ 87 w 1084"/>
                <a:gd name="T97" fmla="*/ 176 h 1237"/>
                <a:gd name="T98" fmla="*/ 72 w 1084"/>
                <a:gd name="T99" fmla="*/ 163 h 1237"/>
                <a:gd name="T100" fmla="*/ 82 w 1084"/>
                <a:gd name="T101" fmla="*/ 188 h 1237"/>
                <a:gd name="T102" fmla="*/ 155 w 1084"/>
                <a:gd name="T103" fmla="*/ 160 h 1237"/>
                <a:gd name="T104" fmla="*/ 160 w 1084"/>
                <a:gd name="T105" fmla="*/ 148 h 1237"/>
                <a:gd name="T106" fmla="*/ 146 w 1084"/>
                <a:gd name="T107" fmla="*/ 135 h 1237"/>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1084" h="1237">
                  <a:moveTo>
                    <a:pt x="383" y="986"/>
                  </a:moveTo>
                  <a:lnTo>
                    <a:pt x="424" y="1094"/>
                  </a:lnTo>
                  <a:lnTo>
                    <a:pt x="478" y="1074"/>
                  </a:lnTo>
                  <a:lnTo>
                    <a:pt x="437" y="965"/>
                  </a:lnTo>
                  <a:lnTo>
                    <a:pt x="383" y="986"/>
                  </a:lnTo>
                  <a:close/>
                  <a:moveTo>
                    <a:pt x="287" y="898"/>
                  </a:moveTo>
                  <a:lnTo>
                    <a:pt x="287" y="898"/>
                  </a:lnTo>
                  <a:lnTo>
                    <a:pt x="246" y="789"/>
                  </a:lnTo>
                  <a:lnTo>
                    <a:pt x="192" y="810"/>
                  </a:lnTo>
                  <a:lnTo>
                    <a:pt x="233" y="918"/>
                  </a:lnTo>
                  <a:lnTo>
                    <a:pt x="287" y="898"/>
                  </a:lnTo>
                  <a:lnTo>
                    <a:pt x="328" y="1006"/>
                  </a:lnTo>
                  <a:lnTo>
                    <a:pt x="383" y="986"/>
                  </a:lnTo>
                  <a:lnTo>
                    <a:pt x="341" y="877"/>
                  </a:lnTo>
                  <a:lnTo>
                    <a:pt x="287" y="898"/>
                  </a:lnTo>
                  <a:close/>
                  <a:moveTo>
                    <a:pt x="116" y="776"/>
                  </a:moveTo>
                  <a:lnTo>
                    <a:pt x="116" y="776"/>
                  </a:lnTo>
                  <a:lnTo>
                    <a:pt x="75" y="667"/>
                  </a:lnTo>
                  <a:lnTo>
                    <a:pt x="184" y="626"/>
                  </a:lnTo>
                  <a:lnTo>
                    <a:pt x="163" y="572"/>
                  </a:lnTo>
                  <a:lnTo>
                    <a:pt x="55" y="613"/>
                  </a:lnTo>
                  <a:lnTo>
                    <a:pt x="0" y="633"/>
                  </a:lnTo>
                  <a:lnTo>
                    <a:pt x="21" y="688"/>
                  </a:lnTo>
                  <a:lnTo>
                    <a:pt x="62" y="796"/>
                  </a:lnTo>
                  <a:lnTo>
                    <a:pt x="116" y="776"/>
                  </a:lnTo>
                  <a:lnTo>
                    <a:pt x="137" y="830"/>
                  </a:lnTo>
                  <a:lnTo>
                    <a:pt x="192" y="810"/>
                  </a:lnTo>
                  <a:lnTo>
                    <a:pt x="171" y="755"/>
                  </a:lnTo>
                  <a:lnTo>
                    <a:pt x="116" y="776"/>
                  </a:lnTo>
                  <a:close/>
                  <a:moveTo>
                    <a:pt x="258" y="660"/>
                  </a:moveTo>
                  <a:lnTo>
                    <a:pt x="258" y="660"/>
                  </a:lnTo>
                  <a:lnTo>
                    <a:pt x="320" y="823"/>
                  </a:lnTo>
                  <a:lnTo>
                    <a:pt x="375" y="802"/>
                  </a:lnTo>
                  <a:lnTo>
                    <a:pt x="107" y="96"/>
                  </a:lnTo>
                  <a:lnTo>
                    <a:pt x="52" y="116"/>
                  </a:lnTo>
                  <a:lnTo>
                    <a:pt x="238" y="606"/>
                  </a:lnTo>
                  <a:lnTo>
                    <a:pt x="184" y="626"/>
                  </a:lnTo>
                  <a:lnTo>
                    <a:pt x="205" y="680"/>
                  </a:lnTo>
                  <a:lnTo>
                    <a:pt x="258" y="660"/>
                  </a:lnTo>
                  <a:close/>
                  <a:moveTo>
                    <a:pt x="196" y="0"/>
                  </a:moveTo>
                  <a:lnTo>
                    <a:pt x="196" y="0"/>
                  </a:lnTo>
                  <a:lnTo>
                    <a:pt x="87" y="41"/>
                  </a:lnTo>
                  <a:lnTo>
                    <a:pt x="107" y="96"/>
                  </a:lnTo>
                  <a:lnTo>
                    <a:pt x="216" y="54"/>
                  </a:lnTo>
                  <a:lnTo>
                    <a:pt x="196" y="0"/>
                  </a:lnTo>
                  <a:close/>
                  <a:moveTo>
                    <a:pt x="319" y="326"/>
                  </a:moveTo>
                  <a:lnTo>
                    <a:pt x="319" y="326"/>
                  </a:lnTo>
                  <a:lnTo>
                    <a:pt x="402" y="544"/>
                  </a:lnTo>
                  <a:lnTo>
                    <a:pt x="456" y="523"/>
                  </a:lnTo>
                  <a:lnTo>
                    <a:pt x="373" y="305"/>
                  </a:lnTo>
                  <a:lnTo>
                    <a:pt x="482" y="264"/>
                  </a:lnTo>
                  <a:lnTo>
                    <a:pt x="461" y="210"/>
                  </a:lnTo>
                  <a:lnTo>
                    <a:pt x="353" y="251"/>
                  </a:lnTo>
                  <a:lnTo>
                    <a:pt x="270" y="34"/>
                  </a:lnTo>
                  <a:lnTo>
                    <a:pt x="216" y="54"/>
                  </a:lnTo>
                  <a:lnTo>
                    <a:pt x="299" y="272"/>
                  </a:lnTo>
                  <a:lnTo>
                    <a:pt x="319" y="326"/>
                  </a:lnTo>
                  <a:close/>
                  <a:moveTo>
                    <a:pt x="564" y="482"/>
                  </a:moveTo>
                  <a:lnTo>
                    <a:pt x="564" y="482"/>
                  </a:lnTo>
                  <a:lnTo>
                    <a:pt x="619" y="461"/>
                  </a:lnTo>
                  <a:lnTo>
                    <a:pt x="557" y="298"/>
                  </a:lnTo>
                  <a:lnTo>
                    <a:pt x="666" y="256"/>
                  </a:lnTo>
                  <a:lnTo>
                    <a:pt x="645" y="202"/>
                  </a:lnTo>
                  <a:lnTo>
                    <a:pt x="536" y="244"/>
                  </a:lnTo>
                  <a:lnTo>
                    <a:pt x="482" y="264"/>
                  </a:lnTo>
                  <a:lnTo>
                    <a:pt x="502" y="318"/>
                  </a:lnTo>
                  <a:lnTo>
                    <a:pt x="564" y="482"/>
                  </a:lnTo>
                  <a:close/>
                  <a:moveTo>
                    <a:pt x="748" y="474"/>
                  </a:moveTo>
                  <a:lnTo>
                    <a:pt x="748" y="474"/>
                  </a:lnTo>
                  <a:lnTo>
                    <a:pt x="803" y="454"/>
                  </a:lnTo>
                  <a:lnTo>
                    <a:pt x="741" y="291"/>
                  </a:lnTo>
                  <a:lnTo>
                    <a:pt x="795" y="270"/>
                  </a:lnTo>
                  <a:lnTo>
                    <a:pt x="774" y="215"/>
                  </a:lnTo>
                  <a:lnTo>
                    <a:pt x="720" y="236"/>
                  </a:lnTo>
                  <a:lnTo>
                    <a:pt x="666" y="256"/>
                  </a:lnTo>
                  <a:lnTo>
                    <a:pt x="687" y="311"/>
                  </a:lnTo>
                  <a:lnTo>
                    <a:pt x="748" y="474"/>
                  </a:lnTo>
                  <a:close/>
                  <a:moveTo>
                    <a:pt x="870" y="304"/>
                  </a:moveTo>
                  <a:lnTo>
                    <a:pt x="870" y="304"/>
                  </a:lnTo>
                  <a:lnTo>
                    <a:pt x="849" y="250"/>
                  </a:lnTo>
                  <a:lnTo>
                    <a:pt x="795" y="270"/>
                  </a:lnTo>
                  <a:lnTo>
                    <a:pt x="816" y="324"/>
                  </a:lnTo>
                  <a:lnTo>
                    <a:pt x="870" y="304"/>
                  </a:lnTo>
                  <a:close/>
                  <a:moveTo>
                    <a:pt x="870" y="304"/>
                  </a:moveTo>
                  <a:lnTo>
                    <a:pt x="870" y="304"/>
                  </a:lnTo>
                  <a:lnTo>
                    <a:pt x="1014" y="684"/>
                  </a:lnTo>
                  <a:lnTo>
                    <a:pt x="1068" y="664"/>
                  </a:lnTo>
                  <a:lnTo>
                    <a:pt x="924" y="283"/>
                  </a:lnTo>
                  <a:lnTo>
                    <a:pt x="870" y="304"/>
                  </a:lnTo>
                  <a:close/>
                  <a:moveTo>
                    <a:pt x="1022" y="868"/>
                  </a:moveTo>
                  <a:lnTo>
                    <a:pt x="1022" y="868"/>
                  </a:lnTo>
                  <a:lnTo>
                    <a:pt x="1076" y="847"/>
                  </a:lnTo>
                  <a:lnTo>
                    <a:pt x="1014" y="684"/>
                  </a:lnTo>
                  <a:lnTo>
                    <a:pt x="960" y="705"/>
                  </a:lnTo>
                  <a:lnTo>
                    <a:pt x="1022" y="868"/>
                  </a:lnTo>
                  <a:close/>
                  <a:moveTo>
                    <a:pt x="1008" y="996"/>
                  </a:moveTo>
                  <a:lnTo>
                    <a:pt x="1008" y="996"/>
                  </a:lnTo>
                  <a:lnTo>
                    <a:pt x="573" y="1161"/>
                  </a:lnTo>
                  <a:lnTo>
                    <a:pt x="532" y="1053"/>
                  </a:lnTo>
                  <a:lnTo>
                    <a:pt x="478" y="1074"/>
                  </a:lnTo>
                  <a:lnTo>
                    <a:pt x="519" y="1182"/>
                  </a:lnTo>
                  <a:lnTo>
                    <a:pt x="540" y="1237"/>
                  </a:lnTo>
                  <a:lnTo>
                    <a:pt x="594" y="1216"/>
                  </a:lnTo>
                  <a:lnTo>
                    <a:pt x="1029" y="1052"/>
                  </a:lnTo>
                  <a:lnTo>
                    <a:pt x="1084" y="1031"/>
                  </a:lnTo>
                  <a:lnTo>
                    <a:pt x="1063" y="976"/>
                  </a:lnTo>
                  <a:lnTo>
                    <a:pt x="1022" y="868"/>
                  </a:lnTo>
                  <a:lnTo>
                    <a:pt x="967" y="888"/>
                  </a:lnTo>
                  <a:lnTo>
                    <a:pt x="1008" y="996"/>
                  </a:lnTo>
                  <a:close/>
                </a:path>
              </a:pathLst>
            </a:custGeom>
            <a:solidFill>
              <a:srgbClr val="2E2C2C"/>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grpSp>
      <p:sp>
        <p:nvSpPr>
          <p:cNvPr id="8233" name="TextBox 77"/>
          <p:cNvSpPr txBox="1">
            <a:spLocks noChangeArrowheads="1"/>
          </p:cNvSpPr>
          <p:nvPr/>
        </p:nvSpPr>
        <p:spPr bwMode="auto">
          <a:xfrm>
            <a:off x="1417861" y="1327404"/>
            <a:ext cx="2722817" cy="11285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2000">
                <a:solidFill>
                  <a:schemeClr val="accent2"/>
                </a:solidFill>
                <a:latin typeface="Arial" panose="020B0604020202020204" pitchFamily="34" charset="0"/>
                <a:ea typeface="微软雅黑" panose="020B0503020204020204" pitchFamily="34" charset="-122"/>
              </a:defRPr>
            </a:lvl1pPr>
            <a:lvl2pPr marL="742950" indent="-285750">
              <a:spcBef>
                <a:spcPct val="20000"/>
              </a:spcBef>
              <a:buChar char="–"/>
              <a:defRPr sz="2000">
                <a:solidFill>
                  <a:schemeClr val="accent2"/>
                </a:solidFill>
                <a:latin typeface="Arial" panose="020B0604020202020204" pitchFamily="34" charset="0"/>
                <a:ea typeface="仿宋_GB2312" panose="02010609030101010101" pitchFamily="1"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lnSpc>
                <a:spcPct val="150000"/>
              </a:lnSpc>
              <a:spcBef>
                <a:spcPct val="0"/>
              </a:spcBef>
              <a:buFontTx/>
              <a:buNone/>
            </a:pPr>
            <a:r>
              <a:rPr lang="zh-CN" altLang="en-US" sz="2400" dirty="0">
                <a:solidFill>
                  <a:schemeClr val="tx2"/>
                </a:solidFill>
                <a:latin typeface="+mn-lt"/>
                <a:ea typeface="黑体" panose="02010609060101010101" pitchFamily="49" charset="-122"/>
                <a:sym typeface="微软雅黑" panose="020B0503020204020204" pitchFamily="34" charset="-122"/>
              </a:rPr>
              <a:t>一、</a:t>
            </a:r>
            <a:r>
              <a:rPr lang="en-US" altLang="zh-CN" sz="2400" dirty="0">
                <a:solidFill>
                  <a:schemeClr val="tx2"/>
                </a:solidFill>
                <a:latin typeface="+mn-lt"/>
                <a:ea typeface="黑体" panose="02010609060101010101" pitchFamily="49" charset="-122"/>
                <a:sym typeface="微软雅黑" panose="020B0503020204020204" pitchFamily="34" charset="-122"/>
              </a:rPr>
              <a:t>B2C</a:t>
            </a:r>
            <a:r>
              <a:rPr lang="zh-CN" altLang="en-US" sz="2400" dirty="0">
                <a:solidFill>
                  <a:schemeClr val="tx2"/>
                </a:solidFill>
                <a:latin typeface="+mn-lt"/>
                <a:ea typeface="黑体" panose="02010609060101010101" pitchFamily="49" charset="-122"/>
                <a:sym typeface="微软雅黑" panose="020B0503020204020204" pitchFamily="34" charset="-122"/>
              </a:rPr>
              <a:t>电子商务 </a:t>
            </a:r>
            <a:endParaRPr lang="zh-CN" altLang="en-US" sz="2400" dirty="0">
              <a:solidFill>
                <a:schemeClr val="tx2"/>
              </a:solidFill>
              <a:latin typeface="+mn-lt"/>
              <a:ea typeface="黑体" panose="02010609060101010101" pitchFamily="49" charset="-122"/>
              <a:sym typeface="微软雅黑" panose="020B0503020204020204" pitchFamily="34" charset="-122"/>
            </a:endParaRPr>
          </a:p>
          <a:p>
            <a:pPr eaLnBrk="1" hangingPunct="1">
              <a:lnSpc>
                <a:spcPct val="150000"/>
              </a:lnSpc>
              <a:spcBef>
                <a:spcPct val="0"/>
              </a:spcBef>
              <a:buFontTx/>
              <a:buNone/>
            </a:pPr>
            <a:r>
              <a:rPr lang="zh-CN" altLang="en-US" sz="2400" dirty="0">
                <a:solidFill>
                  <a:schemeClr val="tx2"/>
                </a:solidFill>
                <a:latin typeface="+mn-lt"/>
                <a:ea typeface="黑体" panose="02010609060101010101" pitchFamily="49" charset="-122"/>
                <a:sym typeface="微软雅黑" panose="020B0503020204020204" pitchFamily="34" charset="-122"/>
              </a:rPr>
              <a:t>二、</a:t>
            </a:r>
            <a:r>
              <a:rPr lang="en-US" altLang="zh-CN" sz="2400" dirty="0">
                <a:solidFill>
                  <a:schemeClr val="tx2"/>
                </a:solidFill>
                <a:latin typeface="+mn-lt"/>
                <a:ea typeface="黑体" panose="02010609060101010101" pitchFamily="49" charset="-122"/>
                <a:sym typeface="微软雅黑" panose="020B0503020204020204" pitchFamily="34" charset="-122"/>
              </a:rPr>
              <a:t>C2C</a:t>
            </a:r>
            <a:r>
              <a:rPr lang="zh-CN" altLang="en-US" sz="2400" dirty="0">
                <a:solidFill>
                  <a:schemeClr val="tx2"/>
                </a:solidFill>
                <a:latin typeface="+mn-lt"/>
                <a:ea typeface="黑体" panose="02010609060101010101" pitchFamily="49" charset="-122"/>
                <a:sym typeface="微软雅黑" panose="020B0503020204020204" pitchFamily="34" charset="-122"/>
              </a:rPr>
              <a:t>电子商务</a:t>
            </a:r>
            <a:endParaRPr lang="zh-CN" altLang="en-US" sz="2400" dirty="0">
              <a:solidFill>
                <a:schemeClr val="tx2"/>
              </a:solidFill>
              <a:latin typeface="+mn-lt"/>
              <a:ea typeface="黑体" panose="02010609060101010101" pitchFamily="49" charset="-122"/>
              <a:sym typeface="微软雅黑" panose="020B0503020204020204" pitchFamily="34" charset="-122"/>
            </a:endParaRPr>
          </a:p>
        </p:txBody>
      </p:sp>
      <p:sp>
        <p:nvSpPr>
          <p:cNvPr id="4" name="TextBox 80"/>
          <p:cNvSpPr txBox="1">
            <a:spLocks noChangeArrowheads="1"/>
          </p:cNvSpPr>
          <p:nvPr/>
        </p:nvSpPr>
        <p:spPr bwMode="auto">
          <a:xfrm>
            <a:off x="5373688" y="1686212"/>
            <a:ext cx="194373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2000">
                <a:solidFill>
                  <a:schemeClr val="accent2"/>
                </a:solidFill>
                <a:latin typeface="Arial" panose="020B0604020202020204" pitchFamily="34" charset="0"/>
                <a:ea typeface="微软雅黑" panose="020B0503020204020204" pitchFamily="34" charset="-122"/>
              </a:defRPr>
            </a:lvl1pPr>
            <a:lvl2pPr marL="742950" indent="-285750">
              <a:spcBef>
                <a:spcPct val="20000"/>
              </a:spcBef>
              <a:buChar char="–"/>
              <a:defRPr sz="2000">
                <a:solidFill>
                  <a:schemeClr val="accent2"/>
                </a:solidFill>
                <a:latin typeface="Arial" panose="020B0604020202020204" pitchFamily="34" charset="0"/>
                <a:ea typeface="仿宋_GB2312" panose="02010609030101010101" pitchFamily="1"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None/>
            </a:pPr>
            <a:r>
              <a:rPr lang="zh-CN" altLang="en-US" sz="3200" dirty="0">
                <a:solidFill>
                  <a:srgbClr val="FFFFFF"/>
                </a:solidFill>
                <a:latin typeface="方正大黑简体" panose="03000509000000000000" pitchFamily="65" charset="-122"/>
                <a:ea typeface="方正大黑简体" panose="03000509000000000000" pitchFamily="65" charset="-122"/>
              </a:rPr>
              <a:t>网络零售</a:t>
            </a:r>
            <a:endParaRPr lang="zh-CN" altLang="en-US" sz="3200" dirty="0">
              <a:solidFill>
                <a:srgbClr val="FFFFFF"/>
              </a:solidFill>
              <a:latin typeface="方正大黑简体" panose="03000509000000000000" pitchFamily="65" charset="-122"/>
              <a:ea typeface="方正大黑简体" panose="03000509000000000000" pitchFamily="65" charset="-122"/>
            </a:endParaRPr>
          </a:p>
        </p:txBody>
      </p:sp>
      <p:sp>
        <p:nvSpPr>
          <p:cNvPr id="5" name="TextBox 83"/>
          <p:cNvSpPr txBox="1">
            <a:spLocks noChangeArrowheads="1"/>
          </p:cNvSpPr>
          <p:nvPr/>
        </p:nvSpPr>
        <p:spPr bwMode="auto">
          <a:xfrm>
            <a:off x="5373688" y="3169674"/>
            <a:ext cx="1644652"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2000">
                <a:solidFill>
                  <a:schemeClr val="accent2"/>
                </a:solidFill>
                <a:latin typeface="Arial" panose="020B0604020202020204" pitchFamily="34" charset="0"/>
                <a:ea typeface="微软雅黑" panose="020B0503020204020204" pitchFamily="34" charset="-122"/>
              </a:defRPr>
            </a:lvl1pPr>
            <a:lvl2pPr marL="742950" indent="-285750">
              <a:spcBef>
                <a:spcPct val="20000"/>
              </a:spcBef>
              <a:buChar char="–"/>
              <a:defRPr sz="2000">
                <a:solidFill>
                  <a:schemeClr val="accent2"/>
                </a:solidFill>
                <a:latin typeface="Arial" panose="020B0604020202020204" pitchFamily="34" charset="0"/>
                <a:ea typeface="仿宋_GB2312" panose="02010609030101010101" pitchFamily="1"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None/>
            </a:pPr>
            <a:r>
              <a:rPr lang="zh-CN" altLang="en-US" sz="3200" dirty="0">
                <a:solidFill>
                  <a:srgbClr val="FFFFFF"/>
                </a:solidFill>
                <a:latin typeface="方正大黑简体" panose="03000509000000000000" pitchFamily="65" charset="-122"/>
                <a:ea typeface="方正大黑简体" panose="03000509000000000000" pitchFamily="65" charset="-122"/>
              </a:rPr>
              <a:t>新零售</a:t>
            </a:r>
            <a:endParaRPr lang="zh-CN" altLang="en-US" sz="3200" dirty="0">
              <a:solidFill>
                <a:srgbClr val="FFFFFF"/>
              </a:solidFill>
              <a:latin typeface="方正大黑简体" panose="03000509000000000000" pitchFamily="65" charset="-122"/>
              <a:ea typeface="方正大黑简体" panose="03000509000000000000" pitchFamily="65" charset="-122"/>
            </a:endParaRPr>
          </a:p>
        </p:txBody>
      </p:sp>
      <p:sp>
        <p:nvSpPr>
          <p:cNvPr id="6" name="TextBox 85"/>
          <p:cNvSpPr txBox="1">
            <a:spLocks noChangeArrowheads="1"/>
          </p:cNvSpPr>
          <p:nvPr/>
        </p:nvSpPr>
        <p:spPr bwMode="auto">
          <a:xfrm>
            <a:off x="5373688" y="4653136"/>
            <a:ext cx="288492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2000">
                <a:solidFill>
                  <a:schemeClr val="accent2"/>
                </a:solidFill>
                <a:latin typeface="Arial" panose="020B0604020202020204" pitchFamily="34" charset="0"/>
                <a:ea typeface="微软雅黑" panose="020B0503020204020204" pitchFamily="34" charset="-122"/>
              </a:defRPr>
            </a:lvl1pPr>
            <a:lvl2pPr marL="742950" indent="-285750">
              <a:spcBef>
                <a:spcPct val="20000"/>
              </a:spcBef>
              <a:buChar char="–"/>
              <a:defRPr sz="2000">
                <a:solidFill>
                  <a:schemeClr val="accent2"/>
                </a:solidFill>
                <a:latin typeface="Arial" panose="020B0604020202020204" pitchFamily="34" charset="0"/>
                <a:ea typeface="仿宋_GB2312" panose="02010609030101010101" pitchFamily="1"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FontTx/>
              <a:buNone/>
            </a:pPr>
            <a:r>
              <a:rPr lang="en-US" altLang="zh-CN" sz="3200" dirty="0">
                <a:solidFill>
                  <a:srgbClr val="FFFFFF"/>
                </a:solidFill>
                <a:latin typeface="方正大黑简体" panose="03000509000000000000" pitchFamily="65" charset="-122"/>
                <a:ea typeface="方正大黑简体" panose="03000509000000000000" pitchFamily="65" charset="-122"/>
              </a:rPr>
              <a:t>B2B</a:t>
            </a:r>
            <a:r>
              <a:rPr lang="zh-CN" altLang="en-US" sz="3200" dirty="0">
                <a:solidFill>
                  <a:srgbClr val="FFFFFF"/>
                </a:solidFill>
                <a:latin typeface="方正大黑简体" panose="03000509000000000000" pitchFamily="65" charset="-122"/>
                <a:ea typeface="方正大黑简体" panose="03000509000000000000" pitchFamily="65" charset="-122"/>
              </a:rPr>
              <a:t>电子商务</a:t>
            </a:r>
            <a:endParaRPr lang="zh-CN" altLang="en-US" sz="3200" dirty="0">
              <a:solidFill>
                <a:srgbClr val="FFFFFF"/>
              </a:solidFill>
              <a:latin typeface="方正大黑简体" panose="03000509000000000000" pitchFamily="65" charset="-122"/>
              <a:ea typeface="方正大黑简体" panose="03000509000000000000" pitchFamily="65" charset="-122"/>
            </a:endParaRPr>
          </a:p>
        </p:txBody>
      </p:sp>
    </p:spTree>
  </p:cSld>
  <p:clrMapOvr>
    <a:masterClrMapping/>
  </p:clrMapOvr>
  <p:transition advTm="10235"/>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1+#ppt_w/2"/>
                                          </p:val>
                                        </p:tav>
                                        <p:tav tm="100000">
                                          <p:val>
                                            <p:strVal val="#ppt_x"/>
                                          </p:val>
                                        </p:tav>
                                      </p:tavLst>
                                    </p:anim>
                                    <p:anim calcmode="lin" valueType="num">
                                      <p:cBhvr additive="base">
                                        <p:cTn id="8" dur="500" fill="hold"/>
                                        <p:tgtEl>
                                          <p:spTgt spid="4"/>
                                        </p:tgtEl>
                                        <p:attrNameLst>
                                          <p:attrName>ppt_y</p:attrName>
                                        </p:attrNameLst>
                                      </p:cBhvr>
                                      <p:tavLst>
                                        <p:tav tm="0">
                                          <p:val>
                                            <p:strVal val="0-#ppt_h/2"/>
                                          </p:val>
                                        </p:tav>
                                        <p:tav tm="100000">
                                          <p:val>
                                            <p:strVal val="#ppt_y"/>
                                          </p:val>
                                        </p:tav>
                                      </p:tavLst>
                                    </p:anim>
                                  </p:childTnLst>
                                </p:cTn>
                              </p:par>
                              <p:par>
                                <p:cTn id="9" presetID="2" presetClass="entr" presetSubtype="3" fill="hold" grpId="0" nodeType="withEffect">
                                  <p:stCondLst>
                                    <p:cond delay="10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1+#ppt_w/2"/>
                                          </p:val>
                                        </p:tav>
                                        <p:tav tm="100000">
                                          <p:val>
                                            <p:strVal val="#ppt_x"/>
                                          </p:val>
                                        </p:tav>
                                      </p:tavLst>
                                    </p:anim>
                                    <p:anim calcmode="lin" valueType="num">
                                      <p:cBhvr additive="base">
                                        <p:cTn id="12" dur="500" fill="hold"/>
                                        <p:tgtEl>
                                          <p:spTgt spid="5"/>
                                        </p:tgtEl>
                                        <p:attrNameLst>
                                          <p:attrName>ppt_y</p:attrName>
                                        </p:attrNameLst>
                                      </p:cBhvr>
                                      <p:tavLst>
                                        <p:tav tm="0">
                                          <p:val>
                                            <p:strVal val="0-#ppt_h/2"/>
                                          </p:val>
                                        </p:tav>
                                        <p:tav tm="100000">
                                          <p:val>
                                            <p:strVal val="#ppt_y"/>
                                          </p:val>
                                        </p:tav>
                                      </p:tavLst>
                                    </p:anim>
                                  </p:childTnLst>
                                </p:cTn>
                              </p:par>
                              <p:par>
                                <p:cTn id="13" presetID="2" presetClass="entr" presetSubtype="3" fill="hold" grpId="0" nodeType="withEffect">
                                  <p:stCondLst>
                                    <p:cond delay="30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1+#ppt_w/2"/>
                                          </p:val>
                                        </p:tav>
                                        <p:tav tm="100000">
                                          <p:val>
                                            <p:strVal val="#ppt_x"/>
                                          </p:val>
                                        </p:tav>
                                      </p:tavLst>
                                    </p:anim>
                                    <p:anim calcmode="lin" valueType="num">
                                      <p:cBhvr additive="base">
                                        <p:cTn id="16" dur="500" fill="hold"/>
                                        <p:tgtEl>
                                          <p:spTgt spid="6"/>
                                        </p:tgtEl>
                                        <p:attrNameLst>
                                          <p:attrName>ppt_y</p:attrName>
                                        </p:attrNameLst>
                                      </p:cBhvr>
                                      <p:tavLst>
                                        <p:tav tm="0">
                                          <p:val>
                                            <p:strVal val="0-#ppt_h/2"/>
                                          </p:val>
                                        </p:tav>
                                        <p:tav tm="100000">
                                          <p:val>
                                            <p:strVal val="#ppt_y"/>
                                          </p:val>
                                        </p:tav>
                                      </p:tavLst>
                                    </p:anim>
                                  </p:childTnLst>
                                </p:cTn>
                              </p:par>
                            </p:childTnLst>
                          </p:cTn>
                        </p:par>
                        <p:par>
                          <p:cTn id="17" fill="hold">
                            <p:stCondLst>
                              <p:cond delay="500"/>
                            </p:stCondLst>
                            <p:childTnLst>
                              <p:par>
                                <p:cTn id="18" presetID="64" presetClass="path" presetSubtype="0" accel="50000" decel="50000" fill="hold" nodeType="afterEffect">
                                  <p:stCondLst>
                                    <p:cond delay="0"/>
                                  </p:stCondLst>
                                  <p:childTnLst>
                                    <p:animMotion origin="layout" path="M 4.03358E-6 1.48148E-6 L -0.35507 -0.76991 " pathEditMode="relative" rAng="0" ptsTypes="AA">
                                      <p:cBhvr>
                                        <p:cTn id="19" dur="1000" fill="hold"/>
                                        <p:tgtEl>
                                          <p:spTgt spid="8230"/>
                                        </p:tgtEl>
                                        <p:attrNameLst>
                                          <p:attrName>ppt_x</p:attrName>
                                          <p:attrName>ppt_y</p:attrName>
                                        </p:attrNameLst>
                                      </p:cBhvr>
                                      <p:rCtr x="-17753" y="-38495"/>
                                    </p:animMotion>
                                  </p:childTnLst>
                                </p:cTn>
                              </p:par>
                            </p:childTnLst>
                          </p:cTn>
                        </p:par>
                        <p:par>
                          <p:cTn id="20" fill="hold">
                            <p:stCondLst>
                              <p:cond delay="1500"/>
                            </p:stCondLst>
                            <p:childTnLst>
                              <p:par>
                                <p:cTn id="21" presetID="26" presetClass="emph" presetSubtype="0" fill="hold" nodeType="afterEffect">
                                  <p:stCondLst>
                                    <p:cond delay="0"/>
                                  </p:stCondLst>
                                  <p:childTnLst>
                                    <p:animEffect transition="out" filter="fade">
                                      <p:cBhvr>
                                        <p:cTn id="22" dur="200" tmFilter="0, 0; .2, .5; .8, .5; 1, 0"/>
                                        <p:tgtEl>
                                          <p:spTgt spid="8230"/>
                                        </p:tgtEl>
                                      </p:cBhvr>
                                    </p:animEffect>
                                    <p:animScale>
                                      <p:cBhvr>
                                        <p:cTn id="23" dur="100" autoRev="1" fill="hold"/>
                                        <p:tgtEl>
                                          <p:spTgt spid="8230"/>
                                        </p:tgtEl>
                                      </p:cBhvr>
                                      <p:by x="105000" y="105000"/>
                                    </p:animScale>
                                  </p:childTnLst>
                                  <p:subTnLst>
                                    <p:audio>
                                      <p:cMediaNode>
                                        <p:cTn display="0" masterRel="sameClick">
                                          <p:stCondLst>
                                            <p:cond evt="begin" delay="0">
                                              <p:tn val="21"/>
                                            </p:cond>
                                          </p:stCondLst>
                                          <p:endCondLst>
                                            <p:cond evt="onStopAudio" delay="0">
                                              <p:tgtEl>
                                                <p:sldTgt/>
                                              </p:tgtEl>
                                            </p:cond>
                                          </p:endCondLst>
                                        </p:cTn>
                                        <p:tgtEl>
                                          <p:sndTgt r:embed="rId1" name="click.wav"/>
                                        </p:tgtEl>
                                      </p:cMediaNode>
                                    </p:audio>
                                  </p:subTnLst>
                                </p:cTn>
                              </p:par>
                              <p:par>
                                <p:cTn id="24" presetID="10" presetClass="entr" presetSubtype="0" fill="hold" nodeType="withEffect">
                                  <p:stCondLst>
                                    <p:cond delay="0"/>
                                  </p:stCondLst>
                                  <p:childTnLst>
                                    <p:set>
                                      <p:cBhvr>
                                        <p:cTn id="25" dur="1" fill="hold">
                                          <p:stCondLst>
                                            <p:cond delay="0"/>
                                          </p:stCondLst>
                                        </p:cTn>
                                        <p:tgtEl>
                                          <p:spTgt spid="8227"/>
                                        </p:tgtEl>
                                        <p:attrNameLst>
                                          <p:attrName>style.visibility</p:attrName>
                                        </p:attrNameLst>
                                      </p:cBhvr>
                                      <p:to>
                                        <p:strVal val="visible"/>
                                      </p:to>
                                    </p:set>
                                    <p:anim calcmode="lin" valueType="num">
                                      <p:cBhvr>
                                        <p:cTn id="26" dur="300" fill="hold"/>
                                        <p:tgtEl>
                                          <p:spTgt spid="8227"/>
                                        </p:tgtEl>
                                        <p:attrNameLst>
                                          <p:attrName>ppt_w</p:attrName>
                                        </p:attrNameLst>
                                      </p:cBhvr>
                                      <p:tavLst>
                                        <p:tav tm="0">
                                          <p:val>
                                            <p:fltVal val="0"/>
                                          </p:val>
                                        </p:tav>
                                        <p:tav tm="100000">
                                          <p:val>
                                            <p:strVal val="#ppt_w"/>
                                          </p:val>
                                        </p:tav>
                                      </p:tavLst>
                                    </p:anim>
                                    <p:anim calcmode="lin" valueType="num">
                                      <p:cBhvr>
                                        <p:cTn id="27" dur="300" fill="hold"/>
                                        <p:tgtEl>
                                          <p:spTgt spid="8227"/>
                                        </p:tgtEl>
                                        <p:attrNameLst>
                                          <p:attrName>ppt_h</p:attrName>
                                        </p:attrNameLst>
                                      </p:cBhvr>
                                      <p:tavLst>
                                        <p:tav tm="0">
                                          <p:val>
                                            <p:fltVal val="0"/>
                                          </p:val>
                                        </p:tav>
                                        <p:tav tm="100000">
                                          <p:val>
                                            <p:strVal val="#ppt_h"/>
                                          </p:val>
                                        </p:tav>
                                      </p:tavLst>
                                    </p:anim>
                                    <p:animEffect transition="in" filter="fade">
                                      <p:cBhvr>
                                        <p:cTn id="28" dur="300"/>
                                        <p:tgtEl>
                                          <p:spTgt spid="8227"/>
                                        </p:tgtEl>
                                      </p:cBhvr>
                                    </p:animEffect>
                                  </p:childTnLst>
                                </p:cTn>
                              </p:par>
                              <p:par>
                                <p:cTn id="29" presetID="10" presetClass="exit" presetSubtype="0" fill="hold" nodeType="withEffect">
                                  <p:stCondLst>
                                    <p:cond delay="0"/>
                                  </p:stCondLst>
                                  <p:childTnLst>
                                    <p:anim calcmode="lin" valueType="num">
                                      <p:cBhvr>
                                        <p:cTn id="30" dur="300"/>
                                        <p:tgtEl>
                                          <p:spTgt spid="8221"/>
                                        </p:tgtEl>
                                        <p:attrNameLst>
                                          <p:attrName>ppt_w</p:attrName>
                                        </p:attrNameLst>
                                      </p:cBhvr>
                                      <p:tavLst>
                                        <p:tav tm="0">
                                          <p:val>
                                            <p:strVal val="ppt_w"/>
                                          </p:val>
                                        </p:tav>
                                        <p:tav tm="100000">
                                          <p:val>
                                            <p:fltVal val="0"/>
                                          </p:val>
                                        </p:tav>
                                      </p:tavLst>
                                    </p:anim>
                                    <p:anim calcmode="lin" valueType="num">
                                      <p:cBhvr>
                                        <p:cTn id="31" dur="300"/>
                                        <p:tgtEl>
                                          <p:spTgt spid="8221"/>
                                        </p:tgtEl>
                                        <p:attrNameLst>
                                          <p:attrName>ppt_h</p:attrName>
                                        </p:attrNameLst>
                                      </p:cBhvr>
                                      <p:tavLst>
                                        <p:tav tm="0">
                                          <p:val>
                                            <p:strVal val="ppt_h"/>
                                          </p:val>
                                        </p:tav>
                                        <p:tav tm="100000">
                                          <p:val>
                                            <p:fltVal val="0"/>
                                          </p:val>
                                        </p:tav>
                                      </p:tavLst>
                                    </p:anim>
                                    <p:animEffect transition="out" filter="fade">
                                      <p:cBhvr>
                                        <p:cTn id="32" dur="300"/>
                                        <p:tgtEl>
                                          <p:spTgt spid="8221"/>
                                        </p:tgtEl>
                                      </p:cBhvr>
                                    </p:animEffect>
                                    <p:set>
                                      <p:cBhvr>
                                        <p:cTn id="33" dur="1" fill="hold">
                                          <p:stCondLst>
                                            <p:cond delay="299"/>
                                          </p:stCondLst>
                                        </p:cTn>
                                        <p:tgtEl>
                                          <p:spTgt spid="8221"/>
                                        </p:tgtEl>
                                        <p:attrNameLst>
                                          <p:attrName>style.visibility</p:attrName>
                                        </p:attrNameLst>
                                      </p:cBhvr>
                                      <p:to>
                                        <p:strVal val="hidden"/>
                                      </p:to>
                                    </p:set>
                                  </p:childTnLst>
                                </p:cTn>
                              </p:par>
                            </p:childTnLst>
                          </p:cTn>
                        </p:par>
                        <p:par>
                          <p:cTn id="34" fill="hold">
                            <p:stCondLst>
                              <p:cond delay="2000"/>
                            </p:stCondLst>
                            <p:childTnLst>
                              <p:par>
                                <p:cTn id="35" presetID="2" presetClass="exit" presetSubtype="4" fill="hold" nodeType="afterEffect">
                                  <p:stCondLst>
                                    <p:cond delay="0"/>
                                  </p:stCondLst>
                                  <p:childTnLst>
                                    <p:anim calcmode="lin" valueType="num">
                                      <p:cBhvr additive="base">
                                        <p:cTn id="36" dur="1000"/>
                                        <p:tgtEl>
                                          <p:spTgt spid="8230"/>
                                        </p:tgtEl>
                                        <p:attrNameLst>
                                          <p:attrName>ppt_x</p:attrName>
                                        </p:attrNameLst>
                                      </p:cBhvr>
                                      <p:tavLst>
                                        <p:tav tm="0">
                                          <p:val>
                                            <p:strVal val="ppt_x"/>
                                          </p:val>
                                        </p:tav>
                                        <p:tav tm="100000">
                                          <p:val>
                                            <p:strVal val="ppt_x"/>
                                          </p:val>
                                        </p:tav>
                                      </p:tavLst>
                                    </p:anim>
                                    <p:anim calcmode="lin" valueType="num">
                                      <p:cBhvr additive="base">
                                        <p:cTn id="37" dur="1000"/>
                                        <p:tgtEl>
                                          <p:spTgt spid="8230"/>
                                        </p:tgtEl>
                                        <p:attrNameLst>
                                          <p:attrName>ppt_y</p:attrName>
                                        </p:attrNameLst>
                                      </p:cBhvr>
                                      <p:tavLst>
                                        <p:tav tm="0">
                                          <p:val>
                                            <p:strVal val="ppt_y"/>
                                          </p:val>
                                        </p:tav>
                                        <p:tav tm="100000">
                                          <p:val>
                                            <p:strVal val="1+ppt_h/2"/>
                                          </p:val>
                                        </p:tav>
                                      </p:tavLst>
                                    </p:anim>
                                    <p:set>
                                      <p:cBhvr>
                                        <p:cTn id="38" dur="1" fill="hold">
                                          <p:stCondLst>
                                            <p:cond delay="999"/>
                                          </p:stCondLst>
                                        </p:cTn>
                                        <p:tgtEl>
                                          <p:spTgt spid="8230"/>
                                        </p:tgtEl>
                                        <p:attrNameLst>
                                          <p:attrName>style.visibility</p:attrName>
                                        </p:attrNameLst>
                                      </p:cBhvr>
                                      <p:to>
                                        <p:strVal val="hidden"/>
                                      </p:to>
                                    </p:set>
                                  </p:childTnLst>
                                </p:cTn>
                              </p:par>
                            </p:childTnLst>
                          </p:cTn>
                        </p:par>
                        <p:par>
                          <p:cTn id="39" fill="hold">
                            <p:stCondLst>
                              <p:cond delay="3000"/>
                            </p:stCondLst>
                            <p:childTnLst>
                              <p:par>
                                <p:cTn id="40" presetID="12" presetClass="entr" presetSubtype="2" fill="hold" grpId="0" nodeType="afterEffect">
                                  <p:stCondLst>
                                    <p:cond delay="0"/>
                                  </p:stCondLst>
                                  <p:childTnLst>
                                    <p:set>
                                      <p:cBhvr>
                                        <p:cTn id="41" dur="1" fill="hold">
                                          <p:stCondLst>
                                            <p:cond delay="0"/>
                                          </p:stCondLst>
                                        </p:cTn>
                                        <p:tgtEl>
                                          <p:spTgt spid="8197"/>
                                        </p:tgtEl>
                                        <p:attrNameLst>
                                          <p:attrName>style.visibility</p:attrName>
                                        </p:attrNameLst>
                                      </p:cBhvr>
                                      <p:to>
                                        <p:strVal val="visible"/>
                                      </p:to>
                                    </p:set>
                                    <p:anim calcmode="lin" valueType="num">
                                      <p:cBhvr additive="base">
                                        <p:cTn id="42" dur="300"/>
                                        <p:tgtEl>
                                          <p:spTgt spid="8197"/>
                                        </p:tgtEl>
                                        <p:attrNameLst>
                                          <p:attrName>ppt_x</p:attrName>
                                        </p:attrNameLst>
                                      </p:cBhvr>
                                      <p:tavLst>
                                        <p:tav tm="0">
                                          <p:val>
                                            <p:strVal val="#ppt_x+#ppt_w*1.125000"/>
                                          </p:val>
                                        </p:tav>
                                        <p:tav tm="100000">
                                          <p:val>
                                            <p:strVal val="#ppt_x"/>
                                          </p:val>
                                        </p:tav>
                                      </p:tavLst>
                                    </p:anim>
                                    <p:animEffect transition="in" filter="wipe(left)">
                                      <p:cBhvr>
                                        <p:cTn id="43" dur="300"/>
                                        <p:tgtEl>
                                          <p:spTgt spid="8197"/>
                                        </p:tgtEl>
                                      </p:cBhvr>
                                    </p:animEffect>
                                  </p:childTnLst>
                                </p:cTn>
                              </p:par>
                            </p:childTnLst>
                          </p:cTn>
                        </p:par>
                        <p:par>
                          <p:cTn id="44" fill="hold">
                            <p:stCondLst>
                              <p:cond delay="3500"/>
                            </p:stCondLst>
                            <p:childTnLst>
                              <p:par>
                                <p:cTn id="45" presetID="22" presetClass="entr" presetSubtype="1" fill="hold" nodeType="afterEffect">
                                  <p:stCondLst>
                                    <p:cond delay="0"/>
                                  </p:stCondLst>
                                  <p:childTnLst>
                                    <p:set>
                                      <p:cBhvr>
                                        <p:cTn id="46" dur="1" fill="hold">
                                          <p:stCondLst>
                                            <p:cond delay="0"/>
                                          </p:stCondLst>
                                        </p:cTn>
                                        <p:tgtEl>
                                          <p:spTgt spid="8206"/>
                                        </p:tgtEl>
                                        <p:attrNameLst>
                                          <p:attrName>style.visibility</p:attrName>
                                        </p:attrNameLst>
                                      </p:cBhvr>
                                      <p:to>
                                        <p:strVal val="visible"/>
                                      </p:to>
                                    </p:set>
                                    <p:animEffect transition="in" filter="wipe(up)">
                                      <p:cBhvr>
                                        <p:cTn id="47" dur="500"/>
                                        <p:tgtEl>
                                          <p:spTgt spid="8206"/>
                                        </p:tgtEl>
                                      </p:cBhvr>
                                    </p:animEffect>
                                  </p:childTnLst>
                                </p:cTn>
                              </p:par>
                            </p:childTnLst>
                          </p:cTn>
                        </p:par>
                        <p:par>
                          <p:cTn id="48" fill="hold">
                            <p:stCondLst>
                              <p:cond delay="4000"/>
                            </p:stCondLst>
                            <p:childTnLst>
                              <p:par>
                                <p:cTn id="49" presetID="56" presetClass="entr" presetSubtype="0" fill="hold" grpId="0" nodeType="afterEffect">
                                  <p:stCondLst>
                                    <p:cond delay="0"/>
                                  </p:stCondLst>
                                  <p:iterate type="lt">
                                    <p:tmPct val="10000"/>
                                  </p:iterate>
                                  <p:childTnLst>
                                    <p:set>
                                      <p:cBhvr>
                                        <p:cTn id="50" dur="1" fill="hold">
                                          <p:stCondLst>
                                            <p:cond delay="0"/>
                                          </p:stCondLst>
                                        </p:cTn>
                                        <p:tgtEl>
                                          <p:spTgt spid="8233"/>
                                        </p:tgtEl>
                                        <p:attrNameLst>
                                          <p:attrName>style.visibility</p:attrName>
                                        </p:attrNameLst>
                                      </p:cBhvr>
                                      <p:to>
                                        <p:strVal val="visible"/>
                                      </p:to>
                                    </p:set>
                                    <p:anim by="(-#ppt_w*2)" calcmode="lin" valueType="num">
                                      <p:cBhvr rctx="PPT">
                                        <p:cTn id="51" dur="250" autoRev="1" fill="hold">
                                          <p:stCondLst>
                                            <p:cond delay="0"/>
                                          </p:stCondLst>
                                        </p:cTn>
                                        <p:tgtEl>
                                          <p:spTgt spid="8233"/>
                                        </p:tgtEl>
                                        <p:attrNameLst>
                                          <p:attrName>ppt_w</p:attrName>
                                        </p:attrNameLst>
                                      </p:cBhvr>
                                    </p:anim>
                                    <p:anim by="(#ppt_w*0.50)" calcmode="lin" valueType="num">
                                      <p:cBhvr>
                                        <p:cTn id="52" dur="250" decel="50000" autoRev="1" fill="hold">
                                          <p:stCondLst>
                                            <p:cond delay="0"/>
                                          </p:stCondLst>
                                        </p:cTn>
                                        <p:tgtEl>
                                          <p:spTgt spid="8233"/>
                                        </p:tgtEl>
                                        <p:attrNameLst>
                                          <p:attrName>ppt_x</p:attrName>
                                        </p:attrNameLst>
                                      </p:cBhvr>
                                    </p:anim>
                                    <p:anim from="(-#ppt_h/2)" to="(#ppt_y)" calcmode="lin" valueType="num">
                                      <p:cBhvr>
                                        <p:cTn id="53" dur="500" fill="hold">
                                          <p:stCondLst>
                                            <p:cond delay="0"/>
                                          </p:stCondLst>
                                        </p:cTn>
                                        <p:tgtEl>
                                          <p:spTgt spid="8233"/>
                                        </p:tgtEl>
                                        <p:attrNameLst>
                                          <p:attrName>ppt_y</p:attrName>
                                        </p:attrNameLst>
                                      </p:cBhvr>
                                    </p:anim>
                                    <p:animRot by="21600000">
                                      <p:cBhvr>
                                        <p:cTn id="54" dur="500" fill="hold">
                                          <p:stCondLst>
                                            <p:cond delay="0"/>
                                          </p:stCondLst>
                                        </p:cTn>
                                        <p:tgtEl>
                                          <p:spTgt spid="823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7" grpId="0" animBg="1"/>
      <p:bldP spid="8233" grpId="0" autoUpdateAnimBg="0"/>
      <p:bldP spid="4" grpId="0" autoUpdateAnimBg="0"/>
      <p:bldP spid="5" grpId="0" autoUpdateAnimBg="0"/>
      <p:bldP spid="6" grpId="0" autoUpdateAnimBg="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483934" y="1270307"/>
            <a:ext cx="11228893" cy="4877617"/>
          </a:xfrm>
          <a:prstGeom prst="rect">
            <a:avLst/>
          </a:prstGeom>
        </p:spPr>
        <p:txBody>
          <a:bodyPr wrap="square">
            <a:spAutoFit/>
          </a:bodyPr>
          <a:lstStyle/>
          <a:p>
            <a:pPr indent="612140" algn="just">
              <a:lnSpc>
                <a:spcPct val="140000"/>
              </a:lnSpc>
              <a:spcBef>
                <a:spcPts val="0"/>
              </a:spcBef>
              <a:spcAft>
                <a:spcPts val="1000"/>
              </a:spcAft>
            </a:pPr>
            <a:r>
              <a:rPr lang="en-US" altLang="zh-CN" sz="2200" dirty="0">
                <a:solidFill>
                  <a:schemeClr val="accent2"/>
                </a:solidFill>
                <a:latin typeface="+mj-lt"/>
                <a:ea typeface="黑体" panose="02010609060101010101" pitchFamily="49" charset="-122"/>
              </a:rPr>
              <a:t>B2B</a:t>
            </a:r>
            <a:r>
              <a:rPr lang="zh-CN" altLang="en-US" sz="2200" dirty="0">
                <a:solidFill>
                  <a:schemeClr val="accent2"/>
                </a:solidFill>
                <a:latin typeface="+mj-lt"/>
                <a:ea typeface="黑体" panose="02010609060101010101" pitchFamily="49" charset="-122"/>
              </a:rPr>
              <a:t>电商平台基础设施（信息流）依托行业网联盟的</a:t>
            </a:r>
            <a:r>
              <a:rPr lang="en-US" altLang="zh-CN" sz="2200" dirty="0">
                <a:solidFill>
                  <a:schemeClr val="accent2"/>
                </a:solidFill>
                <a:latin typeface="+mj-lt"/>
                <a:ea typeface="黑体" panose="02010609060101010101" pitchFamily="49" charset="-122"/>
              </a:rPr>
              <a:t>B2B</a:t>
            </a:r>
            <a:r>
              <a:rPr lang="zh-CN" altLang="en-US" sz="2200" dirty="0">
                <a:solidFill>
                  <a:schemeClr val="accent2"/>
                </a:solidFill>
                <a:latin typeface="+mj-lt"/>
                <a:ea typeface="黑体" panose="02010609060101010101" pitchFamily="49" charset="-122"/>
              </a:rPr>
              <a:t>社交电商平台（生意宝）、大宗商品数据平台（生意社）与网盛商品交易中心，为产业链企业提供产品推广、行情资讯与交易撮合等服务。供应链金融基础设施（资金流）为产业链企业提供全流程在线、全场景覆盖的供应链金融解决方案，解决企业向上采购的采购资金短缺问题与向下销售的应收账款回笼问题。物流网络基础设施（物流）为有实力的物流企业提供支持物流金融与物流供应链的网络货运平台完整解决方案。化工网成立于</a:t>
            </a:r>
            <a:r>
              <a:rPr lang="en-US" altLang="zh-CN" sz="2200" dirty="0">
                <a:solidFill>
                  <a:schemeClr val="accent2"/>
                </a:solidFill>
                <a:latin typeface="+mj-lt"/>
                <a:ea typeface="黑体" panose="02010609060101010101" pitchFamily="49" charset="-122"/>
              </a:rPr>
              <a:t>1997</a:t>
            </a:r>
            <a:r>
              <a:rPr lang="zh-CN" altLang="en-US" sz="2200" dirty="0">
                <a:solidFill>
                  <a:schemeClr val="accent2"/>
                </a:solidFill>
                <a:latin typeface="+mj-lt"/>
                <a:ea typeface="黑体" panose="02010609060101010101" pitchFamily="49" charset="-122"/>
              </a:rPr>
              <a:t>年</a:t>
            </a:r>
            <a:r>
              <a:rPr lang="en-US" altLang="zh-CN" sz="2200" dirty="0">
                <a:solidFill>
                  <a:schemeClr val="accent2"/>
                </a:solidFill>
                <a:latin typeface="+mj-lt"/>
                <a:ea typeface="黑体" panose="02010609060101010101" pitchFamily="49" charset="-122"/>
              </a:rPr>
              <a:t>12</a:t>
            </a:r>
            <a:r>
              <a:rPr lang="zh-CN" altLang="en-US" sz="2200" dirty="0">
                <a:solidFill>
                  <a:schemeClr val="accent2"/>
                </a:solidFill>
                <a:latin typeface="+mj-lt"/>
                <a:ea typeface="黑体" panose="02010609060101010101" pitchFamily="49" charset="-122"/>
              </a:rPr>
              <a:t>月，是国内最早的垂直</a:t>
            </a:r>
            <a:r>
              <a:rPr lang="en-US" altLang="zh-CN" sz="2200" dirty="0">
                <a:solidFill>
                  <a:schemeClr val="accent2"/>
                </a:solidFill>
                <a:latin typeface="+mj-lt"/>
                <a:ea typeface="黑体" panose="02010609060101010101" pitchFamily="49" charset="-122"/>
              </a:rPr>
              <a:t>B2B</a:t>
            </a:r>
            <a:r>
              <a:rPr lang="zh-CN" altLang="en-US" sz="2200" dirty="0">
                <a:solidFill>
                  <a:schemeClr val="accent2"/>
                </a:solidFill>
                <a:latin typeface="+mj-lt"/>
                <a:ea typeface="黑体" panose="02010609060101010101" pitchFamily="49" charset="-122"/>
              </a:rPr>
              <a:t>电商平台，主要提供化工行业的网上信息发布及交易撮合等服务，建有国内最大的化工专业数据库，内含</a:t>
            </a:r>
            <a:r>
              <a:rPr lang="en-US" altLang="zh-CN" sz="2200" dirty="0">
                <a:solidFill>
                  <a:schemeClr val="accent2"/>
                </a:solidFill>
                <a:latin typeface="+mj-lt"/>
                <a:ea typeface="黑体" panose="02010609060101010101" pitchFamily="49" charset="-122"/>
              </a:rPr>
              <a:t>40</a:t>
            </a:r>
            <a:r>
              <a:rPr lang="zh-CN" altLang="en-US" sz="2200" dirty="0">
                <a:solidFill>
                  <a:schemeClr val="accent2"/>
                </a:solidFill>
                <a:latin typeface="+mj-lt"/>
                <a:ea typeface="黑体" panose="02010609060101010101" pitchFamily="49" charset="-122"/>
              </a:rPr>
              <a:t>多个国家和地区的</a:t>
            </a:r>
            <a:r>
              <a:rPr lang="en-US" altLang="zh-CN" sz="2200" dirty="0">
                <a:solidFill>
                  <a:schemeClr val="accent2"/>
                </a:solidFill>
                <a:latin typeface="+mj-lt"/>
                <a:ea typeface="黑体" panose="02010609060101010101" pitchFamily="49" charset="-122"/>
              </a:rPr>
              <a:t>2</a:t>
            </a:r>
            <a:r>
              <a:rPr lang="zh-CN" altLang="en-US" sz="2200" dirty="0">
                <a:solidFill>
                  <a:schemeClr val="accent2"/>
                </a:solidFill>
                <a:latin typeface="+mj-lt"/>
                <a:ea typeface="黑体" panose="02010609060101010101" pitchFamily="49" charset="-122"/>
              </a:rPr>
              <a:t>万多个化工站点、</a:t>
            </a:r>
            <a:r>
              <a:rPr lang="en-US" altLang="zh-CN" sz="2200" dirty="0">
                <a:solidFill>
                  <a:schemeClr val="accent2"/>
                </a:solidFill>
                <a:latin typeface="+mj-lt"/>
                <a:ea typeface="黑体" panose="02010609060101010101" pitchFamily="49" charset="-122"/>
              </a:rPr>
              <a:t>2.5</a:t>
            </a:r>
            <a:r>
              <a:rPr lang="zh-CN" altLang="en-US" sz="2200" dirty="0">
                <a:solidFill>
                  <a:schemeClr val="accent2"/>
                </a:solidFill>
                <a:latin typeface="+mj-lt"/>
                <a:ea typeface="黑体" panose="02010609060101010101" pitchFamily="49" charset="-122"/>
              </a:rPr>
              <a:t>万多家化工企业、</a:t>
            </a:r>
            <a:r>
              <a:rPr lang="en-US" altLang="zh-CN" sz="2200" dirty="0">
                <a:solidFill>
                  <a:schemeClr val="accent2"/>
                </a:solidFill>
                <a:latin typeface="+mj-lt"/>
                <a:ea typeface="黑体" panose="02010609060101010101" pitchFamily="49" charset="-122"/>
              </a:rPr>
              <a:t>20</a:t>
            </a:r>
            <a:r>
              <a:rPr lang="zh-CN" altLang="en-US" sz="2200" dirty="0">
                <a:solidFill>
                  <a:schemeClr val="accent2"/>
                </a:solidFill>
                <a:latin typeface="+mj-lt"/>
                <a:ea typeface="黑体" panose="02010609060101010101" pitchFamily="49" charset="-122"/>
              </a:rPr>
              <a:t>多万条化工产品记录，日访问量超过</a:t>
            </a:r>
            <a:r>
              <a:rPr lang="en-US" altLang="zh-CN" sz="2200" dirty="0">
                <a:solidFill>
                  <a:schemeClr val="accent2"/>
                </a:solidFill>
                <a:latin typeface="+mj-lt"/>
                <a:ea typeface="黑体" panose="02010609060101010101" pitchFamily="49" charset="-122"/>
              </a:rPr>
              <a:t>100</a:t>
            </a:r>
            <a:r>
              <a:rPr lang="zh-CN" altLang="en-US" sz="2200" dirty="0">
                <a:solidFill>
                  <a:schemeClr val="accent2"/>
                </a:solidFill>
                <a:latin typeface="+mj-lt"/>
                <a:ea typeface="黑体" panose="02010609060101010101" pitchFamily="49" charset="-122"/>
              </a:rPr>
              <a:t>万人次。</a:t>
            </a:r>
            <a:endParaRPr lang="zh-CN" altLang="en-US" sz="2200" dirty="0">
              <a:solidFill>
                <a:schemeClr val="accent2"/>
              </a:solidFill>
              <a:latin typeface="+mj-lt"/>
              <a:ea typeface="黑体" panose="02010609060101010101" pitchFamily="49" charset="-122"/>
            </a:endParaRPr>
          </a:p>
          <a:p>
            <a:pPr indent="612140" algn="just">
              <a:lnSpc>
                <a:spcPct val="130000"/>
              </a:lnSpc>
              <a:spcBef>
                <a:spcPts val="0"/>
              </a:spcBef>
              <a:spcAft>
                <a:spcPts val="1000"/>
              </a:spcAft>
            </a:pPr>
            <a:r>
              <a:rPr lang="zh-CN" altLang="en-US" sz="2200" dirty="0">
                <a:solidFill>
                  <a:srgbClr val="C00000"/>
                </a:solidFill>
                <a:latin typeface="+mj-lt"/>
                <a:ea typeface="黑体" panose="02010609060101010101" pitchFamily="49" charset="-122"/>
              </a:rPr>
              <a:t>请分析：网盛生意宝是如何实现“三流合一”的？</a:t>
            </a:r>
            <a:endParaRPr lang="zh-CN" altLang="en-US" sz="2200" dirty="0">
              <a:solidFill>
                <a:srgbClr val="C00000"/>
              </a:solidFill>
              <a:latin typeface="+mj-lt"/>
              <a:ea typeface="黑体" panose="02010609060101010101" pitchFamily="49" charset="-122"/>
            </a:endParaRPr>
          </a:p>
        </p:txBody>
      </p:sp>
    </p:spTree>
  </p:cSld>
  <p:clrMapOvr>
    <a:masterClrMapping/>
  </p:clrMapOvr>
  <p:transition spd="slow">
    <p:push dir="u"/>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706492" y="1484784"/>
            <a:ext cx="10783778" cy="3872920"/>
          </a:xfrm>
          <a:prstGeom prst="rect">
            <a:avLst/>
          </a:prstGeom>
        </p:spPr>
        <p:txBody>
          <a:bodyPr wrap="square">
            <a:spAutoFit/>
          </a:bodyPr>
          <a:lstStyle/>
          <a:p>
            <a:pPr indent="612140" algn="just">
              <a:spcBef>
                <a:spcPts val="0"/>
              </a:spcBef>
              <a:spcAft>
                <a:spcPts val="1000"/>
              </a:spcAft>
            </a:pPr>
            <a:r>
              <a:rPr lang="en-US" altLang="zh-CN" sz="2600" b="1" dirty="0">
                <a:solidFill>
                  <a:schemeClr val="accent2"/>
                </a:solidFill>
                <a:latin typeface="+mj-lt"/>
                <a:ea typeface="黑体" panose="02010609060101010101" pitchFamily="49" charset="-122"/>
              </a:rPr>
              <a:t>2</a:t>
            </a:r>
            <a:r>
              <a:rPr lang="zh-CN" altLang="en-US" sz="2600" b="1" dirty="0">
                <a:solidFill>
                  <a:schemeClr val="accent2"/>
                </a:solidFill>
                <a:latin typeface="+mj-lt"/>
                <a:ea typeface="黑体" panose="02010609060101010101" pitchFamily="49" charset="-122"/>
              </a:rPr>
              <a:t>．水平</a:t>
            </a:r>
            <a:r>
              <a:rPr lang="en-US" altLang="zh-CN" sz="2600" b="1" dirty="0">
                <a:solidFill>
                  <a:schemeClr val="accent2"/>
                </a:solidFill>
                <a:latin typeface="+mj-lt"/>
                <a:ea typeface="黑体" panose="02010609060101010101" pitchFamily="49" charset="-122"/>
              </a:rPr>
              <a:t>B2B</a:t>
            </a:r>
            <a:r>
              <a:rPr lang="zh-CN" altLang="en-US" sz="2600" b="1" dirty="0">
                <a:solidFill>
                  <a:schemeClr val="accent2"/>
                </a:solidFill>
                <a:latin typeface="+mj-lt"/>
                <a:ea typeface="黑体" panose="02010609060101010101" pitchFamily="49" charset="-122"/>
              </a:rPr>
              <a:t>电商平台</a:t>
            </a:r>
            <a:endParaRPr lang="zh-CN" altLang="en-US" sz="2600" b="1" dirty="0">
              <a:solidFill>
                <a:schemeClr val="accent2"/>
              </a:solidFill>
              <a:latin typeface="+mj-lt"/>
              <a:ea typeface="黑体" panose="02010609060101010101" pitchFamily="49" charset="-122"/>
            </a:endParaRPr>
          </a:p>
          <a:p>
            <a:pPr indent="612140" algn="just">
              <a:lnSpc>
                <a:spcPct val="150000"/>
              </a:lnSpc>
              <a:spcBef>
                <a:spcPts val="0"/>
              </a:spcBef>
            </a:pPr>
            <a:r>
              <a:rPr lang="zh-CN" altLang="en-US" sz="2400" dirty="0">
                <a:solidFill>
                  <a:schemeClr val="accent2"/>
                </a:solidFill>
                <a:latin typeface="+mj-lt"/>
                <a:ea typeface="黑体" panose="02010609060101010101" pitchFamily="49" charset="-122"/>
              </a:rPr>
              <a:t>水平</a:t>
            </a:r>
            <a:r>
              <a:rPr lang="en-US" altLang="zh-CN" sz="2400" dirty="0">
                <a:solidFill>
                  <a:schemeClr val="accent2"/>
                </a:solidFill>
                <a:latin typeface="+mj-lt"/>
                <a:ea typeface="黑体" panose="02010609060101010101" pitchFamily="49" charset="-122"/>
              </a:rPr>
              <a:t>B2B</a:t>
            </a:r>
            <a:r>
              <a:rPr lang="zh-CN" altLang="en-US" sz="2400" dirty="0">
                <a:solidFill>
                  <a:schemeClr val="accent2"/>
                </a:solidFill>
                <a:latin typeface="+mj-lt"/>
                <a:ea typeface="黑体" panose="02010609060101010101" pitchFamily="49" charset="-122"/>
              </a:rPr>
              <a:t>电商平台也称为综合类</a:t>
            </a:r>
            <a:r>
              <a:rPr lang="en-US" altLang="zh-CN" sz="2400" dirty="0">
                <a:solidFill>
                  <a:schemeClr val="accent2"/>
                </a:solidFill>
                <a:latin typeface="+mj-lt"/>
                <a:ea typeface="黑体" panose="02010609060101010101" pitchFamily="49" charset="-122"/>
              </a:rPr>
              <a:t>B2B</a:t>
            </a:r>
            <a:r>
              <a:rPr lang="zh-CN" altLang="en-US" sz="2400" dirty="0">
                <a:solidFill>
                  <a:schemeClr val="accent2"/>
                </a:solidFill>
                <a:latin typeface="+mj-lt"/>
                <a:ea typeface="黑体" panose="02010609060101010101" pitchFamily="49" charset="-122"/>
              </a:rPr>
              <a:t>电商网站。之所以用“水平”这一概念，主要是因为这类平台覆盖的行业范围很广，很多行业都可以在这类平台上开展商务活动。典型的水平</a:t>
            </a:r>
            <a:r>
              <a:rPr lang="en-US" altLang="zh-CN" sz="2400" dirty="0">
                <a:solidFill>
                  <a:schemeClr val="accent2"/>
                </a:solidFill>
                <a:latin typeface="+mj-lt"/>
                <a:ea typeface="黑体" panose="02010609060101010101" pitchFamily="49" charset="-122"/>
              </a:rPr>
              <a:t>B2B</a:t>
            </a:r>
            <a:r>
              <a:rPr lang="zh-CN" altLang="en-US" sz="2400" dirty="0">
                <a:solidFill>
                  <a:schemeClr val="accent2"/>
                </a:solidFill>
                <a:latin typeface="+mj-lt"/>
                <a:ea typeface="黑体" panose="02010609060101010101" pitchFamily="49" charset="-122"/>
              </a:rPr>
              <a:t>电商平台有阿里巴巴、中国制造网等。这类平台一般注重在广度上下功夫，在品牌知名度、用户数、跨行业、技术研发等方面具有垂直</a:t>
            </a:r>
            <a:r>
              <a:rPr lang="en-US" altLang="zh-CN" sz="2400" dirty="0">
                <a:solidFill>
                  <a:schemeClr val="accent2"/>
                </a:solidFill>
                <a:latin typeface="+mj-lt"/>
                <a:ea typeface="黑体" panose="02010609060101010101" pitchFamily="49" charset="-122"/>
              </a:rPr>
              <a:t>B2B</a:t>
            </a:r>
            <a:r>
              <a:rPr lang="zh-CN" altLang="en-US" sz="2400" dirty="0">
                <a:solidFill>
                  <a:schemeClr val="accent2"/>
                </a:solidFill>
                <a:latin typeface="+mj-lt"/>
                <a:ea typeface="黑体" panose="02010609060101010101" pitchFamily="49" charset="-122"/>
              </a:rPr>
              <a:t>电商平台难以企及的优势，但是在用户精准度和行业服务深度等方面略有不足。</a:t>
            </a:r>
            <a:endParaRPr lang="zh-CN" altLang="en-US" sz="2400" dirty="0">
              <a:solidFill>
                <a:schemeClr val="accent2"/>
              </a:solidFill>
              <a:latin typeface="+mj-lt"/>
              <a:ea typeface="黑体" panose="02010609060101010101" pitchFamily="49" charset="-122"/>
            </a:endParaRPr>
          </a:p>
        </p:txBody>
      </p:sp>
    </p:spTree>
  </p:cSld>
  <p:clrMapOvr>
    <a:masterClrMapping/>
  </p:clrMapOvr>
  <p:transition spd="slow">
    <p:push dir="u"/>
  </p:transition>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6"/>
          <p:cNvSpPr>
            <a:spLocks noChangeArrowheads="1"/>
          </p:cNvSpPr>
          <p:nvPr/>
        </p:nvSpPr>
        <p:spPr bwMode="auto">
          <a:xfrm>
            <a:off x="1847578" y="2723737"/>
            <a:ext cx="1766887" cy="1766887"/>
          </a:xfrm>
          <a:prstGeom prst="ellipse">
            <a:avLst/>
          </a:pr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a:lstStyle>
            <a:lvl1pPr>
              <a:spcBef>
                <a:spcPct val="20000"/>
              </a:spcBef>
              <a:buChar char="•"/>
              <a:defRPr sz="2000">
                <a:solidFill>
                  <a:schemeClr val="accent2"/>
                </a:solidFill>
                <a:latin typeface="Arial" panose="020B0604020202020204" pitchFamily="34" charset="0"/>
                <a:ea typeface="微软雅黑" panose="020B0503020204020204" pitchFamily="34" charset="-122"/>
              </a:defRPr>
            </a:lvl1pPr>
            <a:lvl2pPr marL="742950" indent="-285750">
              <a:spcBef>
                <a:spcPct val="20000"/>
              </a:spcBef>
              <a:buChar char="–"/>
              <a:defRPr sz="2000">
                <a:solidFill>
                  <a:schemeClr val="accent2"/>
                </a:solidFill>
                <a:latin typeface="Arial" panose="020B0604020202020204" pitchFamily="34" charset="0"/>
                <a:ea typeface="仿宋_GB2312" panose="02010609030101010101" pitchFamily="1"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FontTx/>
              <a:buNone/>
            </a:pPr>
            <a:endParaRPr lang="zh-CN" altLang="en-US" sz="1800">
              <a:solidFill>
                <a:schemeClr val="tx1"/>
              </a:solidFill>
              <a:ea typeface="宋体" panose="02010600030101010101" pitchFamily="2" charset="-122"/>
            </a:endParaRPr>
          </a:p>
        </p:txBody>
      </p:sp>
      <p:sp>
        <p:nvSpPr>
          <p:cNvPr id="3" name="Oval 7"/>
          <p:cNvSpPr>
            <a:spLocks noChangeArrowheads="1"/>
          </p:cNvSpPr>
          <p:nvPr/>
        </p:nvSpPr>
        <p:spPr bwMode="auto">
          <a:xfrm>
            <a:off x="1839640" y="2801524"/>
            <a:ext cx="444500" cy="442913"/>
          </a:xfrm>
          <a:prstGeom prst="ellipse">
            <a:avLst/>
          </a:prstGeom>
          <a:solidFill>
            <a:schemeClr val="tx1"/>
          </a:solidFill>
          <a:ln w="38100">
            <a:solidFill>
              <a:srgbClr val="FFFFFF"/>
            </a:solidFill>
            <a:round/>
          </a:ln>
        </p:spPr>
        <p:txBody>
          <a:bodyPr anchor="ctr"/>
          <a:lstStyle>
            <a:lvl1pPr>
              <a:spcBef>
                <a:spcPct val="20000"/>
              </a:spcBef>
              <a:buChar char="•"/>
              <a:defRPr sz="2000">
                <a:solidFill>
                  <a:schemeClr val="accent2"/>
                </a:solidFill>
                <a:latin typeface="Arial" panose="020B0604020202020204" pitchFamily="34" charset="0"/>
                <a:ea typeface="微软雅黑" panose="020B0503020204020204" pitchFamily="34" charset="-122"/>
              </a:defRPr>
            </a:lvl1pPr>
            <a:lvl2pPr marL="742950" indent="-285750">
              <a:spcBef>
                <a:spcPct val="20000"/>
              </a:spcBef>
              <a:buChar char="–"/>
              <a:defRPr sz="2000">
                <a:solidFill>
                  <a:schemeClr val="accent2"/>
                </a:solidFill>
                <a:latin typeface="Arial" panose="020B0604020202020204" pitchFamily="34" charset="0"/>
                <a:ea typeface="仿宋_GB2312" panose="02010609030101010101" pitchFamily="1"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lgn="ctr" eaLnBrk="1" hangingPunct="1">
              <a:spcBef>
                <a:spcPct val="0"/>
              </a:spcBef>
              <a:buFontTx/>
              <a:buNone/>
            </a:pPr>
            <a:r>
              <a:rPr lang="en-US" altLang="zh-CN" sz="2400" b="1" dirty="0">
                <a:solidFill>
                  <a:srgbClr val="FFFFFF"/>
                </a:solidFill>
                <a:latin typeface="黑体" panose="02010609060101010101" pitchFamily="49" charset="-122"/>
                <a:ea typeface="黑体" panose="02010609060101010101" pitchFamily="49" charset="-122"/>
              </a:rPr>
              <a:t>1</a:t>
            </a:r>
            <a:endParaRPr lang="zh-CN" altLang="en-US" sz="2400" b="1" dirty="0">
              <a:solidFill>
                <a:srgbClr val="FFFFFF"/>
              </a:solidFill>
              <a:latin typeface="黑体" panose="02010609060101010101" pitchFamily="49" charset="-122"/>
              <a:ea typeface="黑体" panose="02010609060101010101" pitchFamily="49" charset="-122"/>
            </a:endParaRPr>
          </a:p>
        </p:txBody>
      </p:sp>
      <p:sp>
        <p:nvSpPr>
          <p:cNvPr id="5" name="Oval 8"/>
          <p:cNvSpPr>
            <a:spLocks noChangeArrowheads="1"/>
          </p:cNvSpPr>
          <p:nvPr/>
        </p:nvSpPr>
        <p:spPr bwMode="auto">
          <a:xfrm>
            <a:off x="4211365" y="2723737"/>
            <a:ext cx="1766887" cy="1766887"/>
          </a:xfrm>
          <a:prstGeom prst="ellipse">
            <a:avLst/>
          </a:prstGeom>
          <a:solidFill>
            <a:srgbClr val="B7D72E"/>
          </a:solidFill>
          <a:ln>
            <a:noFill/>
          </a:ln>
          <a:extLst>
            <a:ext uri="{91240B29-F687-4F45-9708-019B960494DF}">
              <a14:hiddenLine xmlns:a14="http://schemas.microsoft.com/office/drawing/2010/main" w="9525">
                <a:solidFill>
                  <a:srgbClr val="000000"/>
                </a:solidFill>
                <a:round/>
              </a14:hiddenLine>
            </a:ext>
          </a:extLst>
        </p:spPr>
        <p:txBody>
          <a:bodyPr/>
          <a:lstStyle>
            <a:lvl1pPr>
              <a:spcBef>
                <a:spcPct val="20000"/>
              </a:spcBef>
              <a:buChar char="•"/>
              <a:defRPr sz="2000">
                <a:solidFill>
                  <a:schemeClr val="accent2"/>
                </a:solidFill>
                <a:latin typeface="Arial" panose="020B0604020202020204" pitchFamily="34" charset="0"/>
                <a:ea typeface="微软雅黑" panose="020B0503020204020204" pitchFamily="34" charset="-122"/>
              </a:defRPr>
            </a:lvl1pPr>
            <a:lvl2pPr marL="742950" indent="-285750">
              <a:spcBef>
                <a:spcPct val="20000"/>
              </a:spcBef>
              <a:buChar char="–"/>
              <a:defRPr sz="2000">
                <a:solidFill>
                  <a:schemeClr val="accent2"/>
                </a:solidFill>
                <a:latin typeface="Arial" panose="020B0604020202020204" pitchFamily="34" charset="0"/>
                <a:ea typeface="仿宋_GB2312" panose="02010609030101010101" pitchFamily="1"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FontTx/>
              <a:buNone/>
            </a:pPr>
            <a:endParaRPr lang="zh-CN" altLang="en-US" sz="1800">
              <a:solidFill>
                <a:schemeClr val="tx1"/>
              </a:solidFill>
              <a:ea typeface="宋体" panose="02010600030101010101" pitchFamily="2" charset="-122"/>
            </a:endParaRPr>
          </a:p>
        </p:txBody>
      </p:sp>
      <p:sp>
        <p:nvSpPr>
          <p:cNvPr id="6" name="Oval 9"/>
          <p:cNvSpPr>
            <a:spLocks noChangeArrowheads="1"/>
          </p:cNvSpPr>
          <p:nvPr/>
        </p:nvSpPr>
        <p:spPr bwMode="auto">
          <a:xfrm>
            <a:off x="4209777" y="2801524"/>
            <a:ext cx="442913" cy="442913"/>
          </a:xfrm>
          <a:prstGeom prst="ellipse">
            <a:avLst/>
          </a:prstGeom>
          <a:solidFill>
            <a:schemeClr val="tx1"/>
          </a:solidFill>
          <a:ln w="38100">
            <a:solidFill>
              <a:srgbClr val="FFFFFF"/>
            </a:solidFill>
            <a:round/>
          </a:ln>
        </p:spPr>
        <p:txBody>
          <a:bodyPr anchor="ctr"/>
          <a:lstStyle>
            <a:lvl1pPr>
              <a:spcBef>
                <a:spcPct val="20000"/>
              </a:spcBef>
              <a:buChar char="•"/>
              <a:defRPr sz="2000">
                <a:solidFill>
                  <a:schemeClr val="accent2"/>
                </a:solidFill>
                <a:latin typeface="Arial" panose="020B0604020202020204" pitchFamily="34" charset="0"/>
                <a:ea typeface="微软雅黑" panose="020B0503020204020204" pitchFamily="34" charset="-122"/>
              </a:defRPr>
            </a:lvl1pPr>
            <a:lvl2pPr marL="742950" indent="-285750">
              <a:spcBef>
                <a:spcPct val="20000"/>
              </a:spcBef>
              <a:buChar char="–"/>
              <a:defRPr sz="2000">
                <a:solidFill>
                  <a:schemeClr val="accent2"/>
                </a:solidFill>
                <a:latin typeface="Arial" panose="020B0604020202020204" pitchFamily="34" charset="0"/>
                <a:ea typeface="仿宋_GB2312" panose="02010609030101010101" pitchFamily="1"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lgn="ctr" eaLnBrk="1" hangingPunct="1">
              <a:spcBef>
                <a:spcPct val="0"/>
              </a:spcBef>
              <a:buFontTx/>
              <a:buNone/>
            </a:pPr>
            <a:r>
              <a:rPr lang="en-US" altLang="zh-CN" sz="2400" b="1" dirty="0">
                <a:solidFill>
                  <a:srgbClr val="FFFFFF"/>
                </a:solidFill>
                <a:latin typeface="黑体" panose="02010609060101010101" pitchFamily="49" charset="-122"/>
                <a:ea typeface="黑体" panose="02010609060101010101" pitchFamily="49" charset="-122"/>
              </a:rPr>
              <a:t>2</a:t>
            </a:r>
            <a:endParaRPr lang="zh-CN" altLang="en-US" sz="2400" b="1" dirty="0">
              <a:solidFill>
                <a:srgbClr val="FFFFFF"/>
              </a:solidFill>
              <a:latin typeface="黑体" panose="02010609060101010101" pitchFamily="49" charset="-122"/>
              <a:ea typeface="黑体" panose="02010609060101010101" pitchFamily="49" charset="-122"/>
            </a:endParaRPr>
          </a:p>
        </p:txBody>
      </p:sp>
      <p:sp>
        <p:nvSpPr>
          <p:cNvPr id="7" name="Oval 10"/>
          <p:cNvSpPr>
            <a:spLocks noChangeArrowheads="1"/>
          </p:cNvSpPr>
          <p:nvPr/>
        </p:nvSpPr>
        <p:spPr bwMode="auto">
          <a:xfrm>
            <a:off x="6560865" y="2723737"/>
            <a:ext cx="1766887" cy="1766887"/>
          </a:xfrm>
          <a:prstGeom prst="ellipse">
            <a:avLst/>
          </a:prstGeom>
          <a:solidFill>
            <a:schemeClr val="tx2"/>
          </a:solidFill>
          <a:ln>
            <a:noFill/>
          </a:ln>
          <a:extLst>
            <a:ext uri="{91240B29-F687-4F45-9708-019B960494DF}">
              <a14:hiddenLine xmlns:a14="http://schemas.microsoft.com/office/drawing/2010/main" w="9525">
                <a:solidFill>
                  <a:srgbClr val="000000"/>
                </a:solidFill>
                <a:round/>
              </a14:hiddenLine>
            </a:ext>
          </a:extLst>
        </p:spPr>
        <p:txBody>
          <a:bodyPr/>
          <a:lstStyle>
            <a:lvl1pPr>
              <a:spcBef>
                <a:spcPct val="20000"/>
              </a:spcBef>
              <a:buChar char="•"/>
              <a:defRPr sz="2000">
                <a:solidFill>
                  <a:schemeClr val="accent2"/>
                </a:solidFill>
                <a:latin typeface="Arial" panose="020B0604020202020204" pitchFamily="34" charset="0"/>
                <a:ea typeface="微软雅黑" panose="020B0503020204020204" pitchFamily="34" charset="-122"/>
              </a:defRPr>
            </a:lvl1pPr>
            <a:lvl2pPr marL="742950" indent="-285750">
              <a:spcBef>
                <a:spcPct val="20000"/>
              </a:spcBef>
              <a:buChar char="–"/>
              <a:defRPr sz="2000">
                <a:solidFill>
                  <a:schemeClr val="accent2"/>
                </a:solidFill>
                <a:latin typeface="Arial" panose="020B0604020202020204" pitchFamily="34" charset="0"/>
                <a:ea typeface="仿宋_GB2312" panose="02010609030101010101" pitchFamily="1"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FontTx/>
              <a:buNone/>
            </a:pPr>
            <a:endParaRPr lang="zh-CN" altLang="en-US" sz="1800">
              <a:solidFill>
                <a:schemeClr val="tx1"/>
              </a:solidFill>
              <a:ea typeface="宋体" panose="02010600030101010101" pitchFamily="2" charset="-122"/>
            </a:endParaRPr>
          </a:p>
        </p:txBody>
      </p:sp>
      <p:sp>
        <p:nvSpPr>
          <p:cNvPr id="8" name="Oval 11"/>
          <p:cNvSpPr>
            <a:spLocks noChangeArrowheads="1"/>
          </p:cNvSpPr>
          <p:nvPr/>
        </p:nvSpPr>
        <p:spPr bwMode="auto">
          <a:xfrm>
            <a:off x="6603727" y="2801524"/>
            <a:ext cx="442913" cy="442913"/>
          </a:xfrm>
          <a:prstGeom prst="ellipse">
            <a:avLst/>
          </a:prstGeom>
          <a:solidFill>
            <a:schemeClr val="tx1"/>
          </a:solidFill>
          <a:ln w="38100">
            <a:solidFill>
              <a:srgbClr val="FFFFFF"/>
            </a:solidFill>
            <a:round/>
          </a:ln>
        </p:spPr>
        <p:txBody>
          <a:bodyPr anchor="ctr"/>
          <a:lstStyle>
            <a:lvl1pPr>
              <a:spcBef>
                <a:spcPct val="20000"/>
              </a:spcBef>
              <a:buChar char="•"/>
              <a:defRPr sz="2000">
                <a:solidFill>
                  <a:schemeClr val="accent2"/>
                </a:solidFill>
                <a:latin typeface="Arial" panose="020B0604020202020204" pitchFamily="34" charset="0"/>
                <a:ea typeface="微软雅黑" panose="020B0503020204020204" pitchFamily="34" charset="-122"/>
              </a:defRPr>
            </a:lvl1pPr>
            <a:lvl2pPr marL="742950" indent="-285750">
              <a:spcBef>
                <a:spcPct val="20000"/>
              </a:spcBef>
              <a:buChar char="–"/>
              <a:defRPr sz="2000">
                <a:solidFill>
                  <a:schemeClr val="accent2"/>
                </a:solidFill>
                <a:latin typeface="Arial" panose="020B0604020202020204" pitchFamily="34" charset="0"/>
                <a:ea typeface="仿宋_GB2312" panose="02010609030101010101" pitchFamily="1"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lgn="ctr" eaLnBrk="1" hangingPunct="1">
              <a:spcBef>
                <a:spcPct val="0"/>
              </a:spcBef>
              <a:buFontTx/>
              <a:buNone/>
            </a:pPr>
            <a:r>
              <a:rPr lang="en-US" altLang="zh-CN" sz="2400" b="1" dirty="0">
                <a:solidFill>
                  <a:srgbClr val="FFFFFF"/>
                </a:solidFill>
                <a:latin typeface="黑体" panose="02010609060101010101" pitchFamily="49" charset="-122"/>
                <a:ea typeface="黑体" panose="02010609060101010101" pitchFamily="49" charset="-122"/>
              </a:rPr>
              <a:t>3</a:t>
            </a:r>
            <a:endParaRPr lang="zh-CN" altLang="en-US" sz="2400" b="1" dirty="0">
              <a:solidFill>
                <a:srgbClr val="FFFFFF"/>
              </a:solidFill>
              <a:latin typeface="黑体" panose="02010609060101010101" pitchFamily="49" charset="-122"/>
              <a:ea typeface="黑体" panose="02010609060101010101" pitchFamily="49" charset="-122"/>
            </a:endParaRPr>
          </a:p>
        </p:txBody>
      </p:sp>
      <p:sp>
        <p:nvSpPr>
          <p:cNvPr id="9" name="Oval 12"/>
          <p:cNvSpPr>
            <a:spLocks noChangeArrowheads="1"/>
          </p:cNvSpPr>
          <p:nvPr/>
        </p:nvSpPr>
        <p:spPr bwMode="auto">
          <a:xfrm>
            <a:off x="8927033" y="2723737"/>
            <a:ext cx="1765300" cy="1766887"/>
          </a:xfrm>
          <a:prstGeom prst="ellipse">
            <a:avLst/>
          </a:prstGeom>
          <a:solidFill>
            <a:schemeClr val="bg2"/>
          </a:solidFill>
          <a:ln>
            <a:noFill/>
          </a:ln>
          <a:extLst>
            <a:ext uri="{91240B29-F687-4F45-9708-019B960494DF}">
              <a14:hiddenLine xmlns:a14="http://schemas.microsoft.com/office/drawing/2010/main" w="9525">
                <a:solidFill>
                  <a:srgbClr val="000000"/>
                </a:solidFill>
                <a:round/>
              </a14:hiddenLine>
            </a:ext>
          </a:extLst>
        </p:spPr>
        <p:txBody>
          <a:bodyPr/>
          <a:lstStyle>
            <a:lvl1pPr>
              <a:spcBef>
                <a:spcPct val="20000"/>
              </a:spcBef>
              <a:buChar char="•"/>
              <a:defRPr sz="2000">
                <a:solidFill>
                  <a:schemeClr val="accent2"/>
                </a:solidFill>
                <a:latin typeface="Arial" panose="020B0604020202020204" pitchFamily="34" charset="0"/>
                <a:ea typeface="微软雅黑" panose="020B0503020204020204" pitchFamily="34" charset="-122"/>
              </a:defRPr>
            </a:lvl1pPr>
            <a:lvl2pPr marL="742950" indent="-285750">
              <a:spcBef>
                <a:spcPct val="20000"/>
              </a:spcBef>
              <a:buChar char="–"/>
              <a:defRPr sz="2000">
                <a:solidFill>
                  <a:schemeClr val="accent2"/>
                </a:solidFill>
                <a:latin typeface="Arial" panose="020B0604020202020204" pitchFamily="34" charset="0"/>
                <a:ea typeface="仿宋_GB2312" panose="02010609030101010101" pitchFamily="1"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FontTx/>
              <a:buNone/>
            </a:pPr>
            <a:endParaRPr lang="zh-CN" altLang="en-US" sz="1800">
              <a:solidFill>
                <a:schemeClr val="tx1"/>
              </a:solidFill>
              <a:ea typeface="宋体" panose="02010600030101010101" pitchFamily="2" charset="-122"/>
            </a:endParaRPr>
          </a:p>
        </p:txBody>
      </p:sp>
      <p:sp>
        <p:nvSpPr>
          <p:cNvPr id="10" name="Oval 13"/>
          <p:cNvSpPr>
            <a:spLocks noChangeArrowheads="1"/>
          </p:cNvSpPr>
          <p:nvPr/>
        </p:nvSpPr>
        <p:spPr bwMode="auto">
          <a:xfrm>
            <a:off x="9002440" y="2801524"/>
            <a:ext cx="442912" cy="442913"/>
          </a:xfrm>
          <a:prstGeom prst="ellipse">
            <a:avLst/>
          </a:prstGeom>
          <a:solidFill>
            <a:schemeClr val="tx1"/>
          </a:solidFill>
          <a:ln w="38100">
            <a:solidFill>
              <a:srgbClr val="FFFFFF"/>
            </a:solidFill>
            <a:round/>
          </a:ln>
        </p:spPr>
        <p:txBody>
          <a:bodyPr anchor="ctr"/>
          <a:lstStyle>
            <a:lvl1pPr>
              <a:spcBef>
                <a:spcPct val="20000"/>
              </a:spcBef>
              <a:buChar char="•"/>
              <a:defRPr sz="2000">
                <a:solidFill>
                  <a:schemeClr val="accent2"/>
                </a:solidFill>
                <a:latin typeface="Arial" panose="020B0604020202020204" pitchFamily="34" charset="0"/>
                <a:ea typeface="微软雅黑" panose="020B0503020204020204" pitchFamily="34" charset="-122"/>
              </a:defRPr>
            </a:lvl1pPr>
            <a:lvl2pPr marL="742950" indent="-285750">
              <a:spcBef>
                <a:spcPct val="20000"/>
              </a:spcBef>
              <a:buChar char="–"/>
              <a:defRPr sz="2000">
                <a:solidFill>
                  <a:schemeClr val="accent2"/>
                </a:solidFill>
                <a:latin typeface="Arial" panose="020B0604020202020204" pitchFamily="34" charset="0"/>
                <a:ea typeface="仿宋_GB2312" panose="02010609030101010101" pitchFamily="1"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lgn="ctr" eaLnBrk="1" hangingPunct="1">
              <a:spcBef>
                <a:spcPct val="0"/>
              </a:spcBef>
              <a:buFontTx/>
              <a:buNone/>
            </a:pPr>
            <a:r>
              <a:rPr lang="en-US" altLang="zh-CN" sz="2400" b="1" dirty="0">
                <a:solidFill>
                  <a:srgbClr val="FFFFFF"/>
                </a:solidFill>
                <a:latin typeface="黑体" panose="02010609060101010101" pitchFamily="49" charset="-122"/>
                <a:ea typeface="黑体" panose="02010609060101010101" pitchFamily="49" charset="-122"/>
              </a:rPr>
              <a:t>4</a:t>
            </a:r>
            <a:endParaRPr lang="zh-CN" altLang="en-US" sz="2400" b="1" dirty="0">
              <a:solidFill>
                <a:srgbClr val="FFFFFF"/>
              </a:solidFill>
              <a:latin typeface="黑体" panose="02010609060101010101" pitchFamily="49" charset="-122"/>
              <a:ea typeface="黑体" panose="02010609060101010101" pitchFamily="49" charset="-122"/>
            </a:endParaRPr>
          </a:p>
        </p:txBody>
      </p:sp>
      <p:sp>
        <p:nvSpPr>
          <p:cNvPr id="11" name="Freeform 14"/>
          <p:cNvSpPr>
            <a:spLocks noEditPoints="1"/>
          </p:cNvSpPr>
          <p:nvPr/>
        </p:nvSpPr>
        <p:spPr bwMode="auto">
          <a:xfrm>
            <a:off x="2304777" y="3261899"/>
            <a:ext cx="849313" cy="633413"/>
          </a:xfrm>
          <a:custGeom>
            <a:avLst/>
            <a:gdLst>
              <a:gd name="T0" fmla="*/ 126057845 w 1167"/>
              <a:gd name="T1" fmla="*/ 244425904 h 868"/>
              <a:gd name="T2" fmla="*/ 225633426 w 1167"/>
              <a:gd name="T3" fmla="*/ 69227371 h 868"/>
              <a:gd name="T4" fmla="*/ 250526957 w 1167"/>
              <a:gd name="T5" fmla="*/ 41004005 h 868"/>
              <a:gd name="T6" fmla="*/ 477220023 w 1167"/>
              <a:gd name="T7" fmla="*/ 58576837 h 868"/>
              <a:gd name="T8" fmla="*/ 464507984 w 1167"/>
              <a:gd name="T9" fmla="*/ 31418890 h 868"/>
              <a:gd name="T10" fmla="*/ 515884506 w 1167"/>
              <a:gd name="T11" fmla="*/ 14910746 h 868"/>
              <a:gd name="T12" fmla="*/ 551371525 w 1167"/>
              <a:gd name="T13" fmla="*/ 17040853 h 868"/>
              <a:gd name="T14" fmla="*/ 540248945 w 1167"/>
              <a:gd name="T15" fmla="*/ 69227371 h 868"/>
              <a:gd name="T16" fmla="*/ 522240890 w 1167"/>
              <a:gd name="T17" fmla="*/ 97450736 h 868"/>
              <a:gd name="T18" fmla="*/ 391945213 w 1167"/>
              <a:gd name="T19" fmla="*/ 217799936 h 868"/>
              <a:gd name="T20" fmla="*/ 391415394 w 1167"/>
              <a:gd name="T21" fmla="*/ 217799936 h 868"/>
              <a:gd name="T22" fmla="*/ 599040764 w 1167"/>
              <a:gd name="T23" fmla="*/ 423351941 h 868"/>
              <a:gd name="T24" fmla="*/ 599040764 w 1167"/>
              <a:gd name="T25" fmla="*/ 462225839 h 868"/>
              <a:gd name="T26" fmla="*/ 479338575 w 1167"/>
              <a:gd name="T27" fmla="*/ 462225839 h 868"/>
              <a:gd name="T28" fmla="*/ 350632358 w 1167"/>
              <a:gd name="T29" fmla="*/ 462225839 h 868"/>
              <a:gd name="T30" fmla="*/ 221926142 w 1167"/>
              <a:gd name="T31" fmla="*/ 462225839 h 868"/>
              <a:gd name="T32" fmla="*/ 93219198 w 1167"/>
              <a:gd name="T33" fmla="*/ 462225839 h 868"/>
              <a:gd name="T34" fmla="*/ 529820 w 1167"/>
              <a:gd name="T35" fmla="*/ 443054880 h 868"/>
              <a:gd name="T36" fmla="*/ 19597515 w 1167"/>
              <a:gd name="T37" fmla="*/ 0 h 868"/>
              <a:gd name="T38" fmla="*/ 39194303 w 1167"/>
              <a:gd name="T39" fmla="*/ 423351941 h 868"/>
              <a:gd name="T40" fmla="*/ 93219198 w 1167"/>
              <a:gd name="T41" fmla="*/ 334954340 h 868"/>
              <a:gd name="T42" fmla="*/ 148833552 w 1167"/>
              <a:gd name="T43" fmla="*/ 315783381 h 868"/>
              <a:gd name="T44" fmla="*/ 167901247 w 1167"/>
              <a:gd name="T45" fmla="*/ 423351941 h 868"/>
              <a:gd name="T46" fmla="*/ 221926142 w 1167"/>
              <a:gd name="T47" fmla="*/ 200227103 h 868"/>
              <a:gd name="T48" fmla="*/ 277009949 w 1167"/>
              <a:gd name="T49" fmla="*/ 180523435 h 868"/>
              <a:gd name="T50" fmla="*/ 297137284 w 1167"/>
              <a:gd name="T51" fmla="*/ 423351941 h 868"/>
              <a:gd name="T52" fmla="*/ 350632358 w 1167"/>
              <a:gd name="T53" fmla="*/ 266258949 h 868"/>
              <a:gd name="T54" fmla="*/ 406245985 w 1167"/>
              <a:gd name="T55" fmla="*/ 247088719 h 868"/>
              <a:gd name="T56" fmla="*/ 425843500 w 1167"/>
              <a:gd name="T57" fmla="*/ 423351941 h 868"/>
              <a:gd name="T58" fmla="*/ 479338575 w 1167"/>
              <a:gd name="T59" fmla="*/ 154962885 h 868"/>
              <a:gd name="T60" fmla="*/ 534952202 w 1167"/>
              <a:gd name="T61" fmla="*/ 135259946 h 868"/>
              <a:gd name="T62" fmla="*/ 554019897 w 1167"/>
              <a:gd name="T63" fmla="*/ 423351941 h 86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167" h="868">
                <a:moveTo>
                  <a:pt x="480" y="183"/>
                </a:moveTo>
                <a:lnTo>
                  <a:pt x="238" y="459"/>
                </a:lnTo>
                <a:lnTo>
                  <a:pt x="181" y="409"/>
                </a:lnTo>
                <a:lnTo>
                  <a:pt x="426" y="130"/>
                </a:lnTo>
                <a:lnTo>
                  <a:pt x="473" y="77"/>
                </a:lnTo>
                <a:lnTo>
                  <a:pt x="732" y="303"/>
                </a:lnTo>
                <a:lnTo>
                  <a:pt x="901" y="110"/>
                </a:lnTo>
                <a:lnTo>
                  <a:pt x="871" y="84"/>
                </a:lnTo>
                <a:cubicBezTo>
                  <a:pt x="860" y="74"/>
                  <a:pt x="862" y="63"/>
                  <a:pt x="877" y="59"/>
                </a:cubicBezTo>
                <a:lnTo>
                  <a:pt x="923" y="44"/>
                </a:lnTo>
                <a:cubicBezTo>
                  <a:pt x="937" y="40"/>
                  <a:pt x="960" y="33"/>
                  <a:pt x="974" y="28"/>
                </a:cubicBezTo>
                <a:lnTo>
                  <a:pt x="1021" y="14"/>
                </a:lnTo>
                <a:cubicBezTo>
                  <a:pt x="1035" y="10"/>
                  <a:pt x="1044" y="18"/>
                  <a:pt x="1041" y="32"/>
                </a:cubicBezTo>
                <a:lnTo>
                  <a:pt x="1032" y="77"/>
                </a:lnTo>
                <a:cubicBezTo>
                  <a:pt x="1028" y="91"/>
                  <a:pt x="1023" y="115"/>
                  <a:pt x="1020" y="130"/>
                </a:cubicBezTo>
                <a:lnTo>
                  <a:pt x="1011" y="174"/>
                </a:lnTo>
                <a:cubicBezTo>
                  <a:pt x="1008" y="189"/>
                  <a:pt x="997" y="193"/>
                  <a:pt x="986" y="183"/>
                </a:cubicBezTo>
                <a:lnTo>
                  <a:pt x="958" y="159"/>
                </a:lnTo>
                <a:lnTo>
                  <a:pt x="740" y="409"/>
                </a:lnTo>
                <a:lnTo>
                  <a:pt x="740" y="408"/>
                </a:lnTo>
                <a:lnTo>
                  <a:pt x="739" y="409"/>
                </a:lnTo>
                <a:lnTo>
                  <a:pt x="480" y="183"/>
                </a:lnTo>
                <a:close/>
                <a:moveTo>
                  <a:pt x="1131" y="795"/>
                </a:moveTo>
                <a:cubicBezTo>
                  <a:pt x="1151" y="795"/>
                  <a:pt x="1167" y="812"/>
                  <a:pt x="1167" y="832"/>
                </a:cubicBezTo>
                <a:cubicBezTo>
                  <a:pt x="1167" y="852"/>
                  <a:pt x="1151" y="868"/>
                  <a:pt x="1131" y="868"/>
                </a:cubicBezTo>
                <a:lnTo>
                  <a:pt x="1046" y="868"/>
                </a:lnTo>
                <a:lnTo>
                  <a:pt x="905" y="868"/>
                </a:lnTo>
                <a:lnTo>
                  <a:pt x="804" y="868"/>
                </a:lnTo>
                <a:lnTo>
                  <a:pt x="662" y="868"/>
                </a:lnTo>
                <a:lnTo>
                  <a:pt x="561" y="868"/>
                </a:lnTo>
                <a:lnTo>
                  <a:pt x="419" y="868"/>
                </a:lnTo>
                <a:lnTo>
                  <a:pt x="317" y="868"/>
                </a:lnTo>
                <a:lnTo>
                  <a:pt x="176" y="868"/>
                </a:lnTo>
                <a:lnTo>
                  <a:pt x="38" y="868"/>
                </a:lnTo>
                <a:cubicBezTo>
                  <a:pt x="17" y="868"/>
                  <a:pt x="1" y="852"/>
                  <a:pt x="1" y="832"/>
                </a:cubicBezTo>
                <a:lnTo>
                  <a:pt x="0" y="37"/>
                </a:lnTo>
                <a:cubicBezTo>
                  <a:pt x="0" y="17"/>
                  <a:pt x="16" y="0"/>
                  <a:pt x="37" y="0"/>
                </a:cubicBezTo>
                <a:cubicBezTo>
                  <a:pt x="57" y="0"/>
                  <a:pt x="73" y="17"/>
                  <a:pt x="73" y="37"/>
                </a:cubicBezTo>
                <a:lnTo>
                  <a:pt x="74" y="795"/>
                </a:lnTo>
                <a:lnTo>
                  <a:pt x="176" y="795"/>
                </a:lnTo>
                <a:lnTo>
                  <a:pt x="176" y="629"/>
                </a:lnTo>
                <a:cubicBezTo>
                  <a:pt x="176" y="609"/>
                  <a:pt x="193" y="593"/>
                  <a:pt x="213" y="593"/>
                </a:cubicBezTo>
                <a:lnTo>
                  <a:pt x="281" y="593"/>
                </a:lnTo>
                <a:cubicBezTo>
                  <a:pt x="301" y="593"/>
                  <a:pt x="317" y="609"/>
                  <a:pt x="317" y="629"/>
                </a:cubicBezTo>
                <a:lnTo>
                  <a:pt x="317" y="795"/>
                </a:lnTo>
                <a:lnTo>
                  <a:pt x="419" y="795"/>
                </a:lnTo>
                <a:lnTo>
                  <a:pt x="419" y="376"/>
                </a:lnTo>
                <a:cubicBezTo>
                  <a:pt x="419" y="356"/>
                  <a:pt x="436" y="339"/>
                  <a:pt x="456" y="339"/>
                </a:cubicBezTo>
                <a:lnTo>
                  <a:pt x="523" y="339"/>
                </a:lnTo>
                <a:cubicBezTo>
                  <a:pt x="544" y="339"/>
                  <a:pt x="561" y="356"/>
                  <a:pt x="561" y="376"/>
                </a:cubicBezTo>
                <a:lnTo>
                  <a:pt x="561" y="795"/>
                </a:lnTo>
                <a:lnTo>
                  <a:pt x="662" y="795"/>
                </a:lnTo>
                <a:lnTo>
                  <a:pt x="662" y="500"/>
                </a:lnTo>
                <a:cubicBezTo>
                  <a:pt x="662" y="480"/>
                  <a:pt x="679" y="464"/>
                  <a:pt x="699" y="464"/>
                </a:cubicBezTo>
                <a:lnTo>
                  <a:pt x="767" y="464"/>
                </a:lnTo>
                <a:cubicBezTo>
                  <a:pt x="787" y="464"/>
                  <a:pt x="804" y="480"/>
                  <a:pt x="804" y="500"/>
                </a:cubicBezTo>
                <a:lnTo>
                  <a:pt x="804" y="795"/>
                </a:lnTo>
                <a:lnTo>
                  <a:pt x="905" y="795"/>
                </a:lnTo>
                <a:lnTo>
                  <a:pt x="905" y="291"/>
                </a:lnTo>
                <a:cubicBezTo>
                  <a:pt x="905" y="270"/>
                  <a:pt x="922" y="254"/>
                  <a:pt x="942" y="254"/>
                </a:cubicBezTo>
                <a:lnTo>
                  <a:pt x="1010" y="254"/>
                </a:lnTo>
                <a:cubicBezTo>
                  <a:pt x="1030" y="254"/>
                  <a:pt x="1046" y="270"/>
                  <a:pt x="1046" y="291"/>
                </a:cubicBezTo>
                <a:lnTo>
                  <a:pt x="1046" y="795"/>
                </a:lnTo>
                <a:lnTo>
                  <a:pt x="1131" y="795"/>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12" name="Freeform 15"/>
          <p:cNvSpPr>
            <a:spLocks noEditPoints="1"/>
          </p:cNvSpPr>
          <p:nvPr/>
        </p:nvSpPr>
        <p:spPr bwMode="auto">
          <a:xfrm>
            <a:off x="4719365" y="3142837"/>
            <a:ext cx="815975" cy="863600"/>
          </a:xfrm>
          <a:custGeom>
            <a:avLst/>
            <a:gdLst>
              <a:gd name="T0" fmla="*/ 370225021 w 1122"/>
              <a:gd name="T1" fmla="*/ 0 h 1186"/>
              <a:gd name="T2" fmla="*/ 452732311 w 1122"/>
              <a:gd name="T3" fmla="*/ 193530139 h 1186"/>
              <a:gd name="T4" fmla="*/ 390323314 w 1122"/>
              <a:gd name="T5" fmla="*/ 82714093 h 1186"/>
              <a:gd name="T6" fmla="*/ 179823581 w 1122"/>
              <a:gd name="T7" fmla="*/ 62565854 h 1186"/>
              <a:gd name="T8" fmla="*/ 163957158 w 1122"/>
              <a:gd name="T9" fmla="*/ 165959017 h 1186"/>
              <a:gd name="T10" fmla="*/ 62409724 w 1122"/>
              <a:gd name="T11" fmla="*/ 471365404 h 1186"/>
              <a:gd name="T12" fmla="*/ 273437441 w 1122"/>
              <a:gd name="T13" fmla="*/ 491513644 h 1186"/>
              <a:gd name="T14" fmla="*/ 82507290 w 1122"/>
              <a:gd name="T15" fmla="*/ 554079498 h 1186"/>
              <a:gd name="T16" fmla="*/ 0 w 1122"/>
              <a:gd name="T17" fmla="*/ 130964285 h 1186"/>
              <a:gd name="T18" fmla="*/ 526777315 w 1122"/>
              <a:gd name="T19" fmla="*/ 203074156 h 1186"/>
              <a:gd name="T20" fmla="*/ 586013318 w 1122"/>
              <a:gd name="T21" fmla="*/ 262458671 h 1186"/>
              <a:gd name="T22" fmla="*/ 516199457 w 1122"/>
              <a:gd name="T23" fmla="*/ 431068925 h 1186"/>
              <a:gd name="T24" fmla="*/ 556395317 w 1122"/>
              <a:gd name="T25" fmla="*/ 302225048 h 1186"/>
              <a:gd name="T26" fmla="*/ 541586316 w 1122"/>
              <a:gd name="T27" fmla="*/ 266700214 h 1186"/>
              <a:gd name="T28" fmla="*/ 464368318 w 1122"/>
              <a:gd name="T29" fmla="*/ 221632090 h 1186"/>
              <a:gd name="T30" fmla="*/ 535769040 w 1122"/>
              <a:gd name="T31" fmla="*/ 289499691 h 1186"/>
              <a:gd name="T32" fmla="*/ 423643748 w 1122"/>
              <a:gd name="T33" fmla="*/ 499466628 h 1186"/>
              <a:gd name="T34" fmla="*/ 322625024 w 1122"/>
              <a:gd name="T35" fmla="*/ 440612943 h 1186"/>
              <a:gd name="T36" fmla="*/ 446915035 w 1122"/>
              <a:gd name="T37" fmla="*/ 238598991 h 1186"/>
              <a:gd name="T38" fmla="*/ 535769040 w 1122"/>
              <a:gd name="T39" fmla="*/ 289499691 h 1186"/>
              <a:gd name="T40" fmla="*/ 286660308 w 1122"/>
              <a:gd name="T41" fmla="*/ 621417725 h 1186"/>
              <a:gd name="T42" fmla="*/ 360705312 w 1122"/>
              <a:gd name="T43" fmla="*/ 492573848 h 1186"/>
              <a:gd name="T44" fmla="*/ 214730876 w 1122"/>
              <a:gd name="T45" fmla="*/ 109755841 h 1186"/>
              <a:gd name="T46" fmla="*/ 352243026 w 1122"/>
              <a:gd name="T47" fmla="*/ 141568506 h 1186"/>
              <a:gd name="T48" fmla="*/ 214730876 w 1122"/>
              <a:gd name="T49" fmla="*/ 109755841 h 1186"/>
              <a:gd name="T50" fmla="*/ 188285868 w 1122"/>
              <a:gd name="T51" fmla="*/ 320252880 h 1186"/>
              <a:gd name="T52" fmla="*/ 107894149 w 1122"/>
              <a:gd name="T53" fmla="*/ 352065545 h 1186"/>
              <a:gd name="T54" fmla="*/ 107894149 w 1122"/>
              <a:gd name="T55" fmla="*/ 247612907 h 1186"/>
              <a:gd name="T56" fmla="*/ 352243026 w 1122"/>
              <a:gd name="T57" fmla="*/ 278895469 h 1186"/>
              <a:gd name="T58" fmla="*/ 107894149 w 1122"/>
              <a:gd name="T59" fmla="*/ 247612907 h 1186"/>
              <a:gd name="T60" fmla="*/ 352243026 w 1122"/>
              <a:gd name="T61" fmla="*/ 179744578 h 1186"/>
              <a:gd name="T62" fmla="*/ 107894149 w 1122"/>
              <a:gd name="T63" fmla="*/ 211557971 h 1186"/>
              <a:gd name="T64" fmla="*/ 81449868 w 1122"/>
              <a:gd name="T65" fmla="*/ 137326963 h 1186"/>
              <a:gd name="T66" fmla="*/ 151263729 w 1122"/>
              <a:gd name="T67" fmla="*/ 126722742 h 1186"/>
              <a:gd name="T68" fmla="*/ 81449868 w 1122"/>
              <a:gd name="T69" fmla="*/ 137326963 h 118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122" h="1186">
                <a:moveTo>
                  <a:pt x="246" y="0"/>
                </a:moveTo>
                <a:lnTo>
                  <a:pt x="700" y="0"/>
                </a:lnTo>
                <a:cubicBezTo>
                  <a:pt x="786" y="0"/>
                  <a:pt x="856" y="71"/>
                  <a:pt x="856" y="156"/>
                </a:cubicBezTo>
                <a:lnTo>
                  <a:pt x="856" y="365"/>
                </a:lnTo>
                <a:cubicBezTo>
                  <a:pt x="807" y="404"/>
                  <a:pt x="777" y="440"/>
                  <a:pt x="738" y="493"/>
                </a:cubicBezTo>
                <a:lnTo>
                  <a:pt x="738" y="156"/>
                </a:lnTo>
                <a:cubicBezTo>
                  <a:pt x="738" y="135"/>
                  <a:pt x="721" y="118"/>
                  <a:pt x="700" y="118"/>
                </a:cubicBezTo>
                <a:lnTo>
                  <a:pt x="340" y="118"/>
                </a:lnTo>
                <a:lnTo>
                  <a:pt x="340" y="283"/>
                </a:lnTo>
                <a:cubicBezTo>
                  <a:pt x="340" y="299"/>
                  <a:pt x="327" y="313"/>
                  <a:pt x="310" y="313"/>
                </a:cubicBezTo>
                <a:lnTo>
                  <a:pt x="118" y="313"/>
                </a:lnTo>
                <a:lnTo>
                  <a:pt x="118" y="889"/>
                </a:lnTo>
                <a:cubicBezTo>
                  <a:pt x="118" y="910"/>
                  <a:pt x="135" y="927"/>
                  <a:pt x="156" y="927"/>
                </a:cubicBezTo>
                <a:lnTo>
                  <a:pt x="517" y="927"/>
                </a:lnTo>
                <a:cubicBezTo>
                  <a:pt x="505" y="966"/>
                  <a:pt x="494" y="1005"/>
                  <a:pt x="487" y="1045"/>
                </a:cubicBezTo>
                <a:lnTo>
                  <a:pt x="156" y="1045"/>
                </a:lnTo>
                <a:cubicBezTo>
                  <a:pt x="70" y="1045"/>
                  <a:pt x="0" y="975"/>
                  <a:pt x="0" y="889"/>
                </a:cubicBezTo>
                <a:lnTo>
                  <a:pt x="0" y="247"/>
                </a:lnTo>
                <a:lnTo>
                  <a:pt x="246" y="0"/>
                </a:lnTo>
                <a:close/>
                <a:moveTo>
                  <a:pt x="996" y="383"/>
                </a:moveTo>
                <a:cubicBezTo>
                  <a:pt x="1012" y="392"/>
                  <a:pt x="1022" y="408"/>
                  <a:pt x="1026" y="429"/>
                </a:cubicBezTo>
                <a:cubicBezTo>
                  <a:pt x="1056" y="437"/>
                  <a:pt x="1086" y="457"/>
                  <a:pt x="1108" y="495"/>
                </a:cubicBezTo>
                <a:cubicBezTo>
                  <a:pt x="1122" y="529"/>
                  <a:pt x="1116" y="576"/>
                  <a:pt x="1097" y="612"/>
                </a:cubicBezTo>
                <a:cubicBezTo>
                  <a:pt x="1063" y="674"/>
                  <a:pt x="1017" y="750"/>
                  <a:pt x="976" y="813"/>
                </a:cubicBezTo>
                <a:cubicBezTo>
                  <a:pt x="950" y="823"/>
                  <a:pt x="955" y="768"/>
                  <a:pt x="965" y="755"/>
                </a:cubicBezTo>
                <a:cubicBezTo>
                  <a:pt x="998" y="705"/>
                  <a:pt x="1026" y="659"/>
                  <a:pt x="1052" y="570"/>
                </a:cubicBezTo>
                <a:cubicBezTo>
                  <a:pt x="1058" y="529"/>
                  <a:pt x="1038" y="510"/>
                  <a:pt x="1026" y="491"/>
                </a:cubicBezTo>
                <a:cubicBezTo>
                  <a:pt x="1025" y="495"/>
                  <a:pt x="1024" y="499"/>
                  <a:pt x="1024" y="503"/>
                </a:cubicBezTo>
                <a:cubicBezTo>
                  <a:pt x="999" y="491"/>
                  <a:pt x="975" y="479"/>
                  <a:pt x="950" y="466"/>
                </a:cubicBezTo>
                <a:cubicBezTo>
                  <a:pt x="925" y="452"/>
                  <a:pt x="902" y="435"/>
                  <a:pt x="878" y="418"/>
                </a:cubicBezTo>
                <a:cubicBezTo>
                  <a:pt x="924" y="379"/>
                  <a:pt x="964" y="365"/>
                  <a:pt x="996" y="383"/>
                </a:cubicBezTo>
                <a:close/>
                <a:moveTo>
                  <a:pt x="1013" y="546"/>
                </a:moveTo>
                <a:cubicBezTo>
                  <a:pt x="993" y="616"/>
                  <a:pt x="952" y="703"/>
                  <a:pt x="896" y="801"/>
                </a:cubicBezTo>
                <a:cubicBezTo>
                  <a:pt x="867" y="851"/>
                  <a:pt x="835" y="898"/>
                  <a:pt x="801" y="942"/>
                </a:cubicBezTo>
                <a:cubicBezTo>
                  <a:pt x="770" y="926"/>
                  <a:pt x="739" y="910"/>
                  <a:pt x="707" y="893"/>
                </a:cubicBezTo>
                <a:cubicBezTo>
                  <a:pt x="674" y="874"/>
                  <a:pt x="642" y="852"/>
                  <a:pt x="610" y="831"/>
                </a:cubicBezTo>
                <a:cubicBezTo>
                  <a:pt x="631" y="780"/>
                  <a:pt x="656" y="729"/>
                  <a:pt x="684" y="679"/>
                </a:cubicBezTo>
                <a:cubicBezTo>
                  <a:pt x="741" y="581"/>
                  <a:pt x="795" y="503"/>
                  <a:pt x="845" y="450"/>
                </a:cubicBezTo>
                <a:cubicBezTo>
                  <a:pt x="872" y="467"/>
                  <a:pt x="898" y="486"/>
                  <a:pt x="926" y="502"/>
                </a:cubicBezTo>
                <a:cubicBezTo>
                  <a:pt x="955" y="519"/>
                  <a:pt x="984" y="531"/>
                  <a:pt x="1013" y="546"/>
                </a:cubicBezTo>
                <a:close/>
                <a:moveTo>
                  <a:pt x="774" y="977"/>
                </a:moveTo>
                <a:cubicBezTo>
                  <a:pt x="671" y="1102"/>
                  <a:pt x="566" y="1186"/>
                  <a:pt x="542" y="1172"/>
                </a:cubicBezTo>
                <a:cubicBezTo>
                  <a:pt x="518" y="1158"/>
                  <a:pt x="537" y="1026"/>
                  <a:pt x="594" y="874"/>
                </a:cubicBezTo>
                <a:cubicBezTo>
                  <a:pt x="623" y="892"/>
                  <a:pt x="652" y="911"/>
                  <a:pt x="682" y="929"/>
                </a:cubicBezTo>
                <a:cubicBezTo>
                  <a:pt x="713" y="946"/>
                  <a:pt x="743" y="961"/>
                  <a:pt x="774" y="977"/>
                </a:cubicBezTo>
                <a:close/>
                <a:moveTo>
                  <a:pt x="406" y="207"/>
                </a:moveTo>
                <a:lnTo>
                  <a:pt x="666" y="207"/>
                </a:lnTo>
                <a:lnTo>
                  <a:pt x="666" y="267"/>
                </a:lnTo>
                <a:lnTo>
                  <a:pt x="406" y="267"/>
                </a:lnTo>
                <a:lnTo>
                  <a:pt x="406" y="207"/>
                </a:lnTo>
                <a:close/>
                <a:moveTo>
                  <a:pt x="204" y="604"/>
                </a:moveTo>
                <a:lnTo>
                  <a:pt x="356" y="604"/>
                </a:lnTo>
                <a:lnTo>
                  <a:pt x="356" y="664"/>
                </a:lnTo>
                <a:lnTo>
                  <a:pt x="204" y="664"/>
                </a:lnTo>
                <a:lnTo>
                  <a:pt x="204" y="604"/>
                </a:lnTo>
                <a:close/>
                <a:moveTo>
                  <a:pt x="204" y="467"/>
                </a:moveTo>
                <a:lnTo>
                  <a:pt x="666" y="467"/>
                </a:lnTo>
                <a:lnTo>
                  <a:pt x="666" y="526"/>
                </a:lnTo>
                <a:lnTo>
                  <a:pt x="204" y="526"/>
                </a:lnTo>
                <a:lnTo>
                  <a:pt x="204" y="467"/>
                </a:lnTo>
                <a:close/>
                <a:moveTo>
                  <a:pt x="204" y="339"/>
                </a:moveTo>
                <a:lnTo>
                  <a:pt x="666" y="339"/>
                </a:lnTo>
                <a:lnTo>
                  <a:pt x="666" y="399"/>
                </a:lnTo>
                <a:lnTo>
                  <a:pt x="204" y="399"/>
                </a:lnTo>
                <a:lnTo>
                  <a:pt x="204" y="339"/>
                </a:lnTo>
                <a:close/>
                <a:moveTo>
                  <a:pt x="154" y="259"/>
                </a:moveTo>
                <a:lnTo>
                  <a:pt x="267" y="259"/>
                </a:lnTo>
                <a:cubicBezTo>
                  <a:pt x="277" y="259"/>
                  <a:pt x="286" y="250"/>
                  <a:pt x="286" y="239"/>
                </a:cubicBezTo>
                <a:lnTo>
                  <a:pt x="286" y="126"/>
                </a:lnTo>
                <a:lnTo>
                  <a:pt x="154" y="259"/>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13" name="Freeform 16"/>
          <p:cNvSpPr>
            <a:spLocks noEditPoints="1"/>
          </p:cNvSpPr>
          <p:nvPr/>
        </p:nvSpPr>
        <p:spPr bwMode="auto">
          <a:xfrm>
            <a:off x="7078390" y="3076162"/>
            <a:ext cx="800100" cy="1044575"/>
          </a:xfrm>
          <a:custGeom>
            <a:avLst/>
            <a:gdLst>
              <a:gd name="T0" fmla="*/ 394711138 w 1097"/>
              <a:gd name="T1" fmla="*/ 110744604 h 1435"/>
              <a:gd name="T2" fmla="*/ 562808720 w 1097"/>
              <a:gd name="T3" fmla="*/ 139887883 h 1435"/>
              <a:gd name="T4" fmla="*/ 549509701 w 1097"/>
              <a:gd name="T5" fmla="*/ 163201923 h 1435"/>
              <a:gd name="T6" fmla="*/ 448438181 w 1097"/>
              <a:gd name="T7" fmla="*/ 134588575 h 1435"/>
              <a:gd name="T8" fmla="*/ 502697652 w 1097"/>
              <a:gd name="T9" fmla="*/ 181748043 h 1435"/>
              <a:gd name="T10" fmla="*/ 475036218 w 1097"/>
              <a:gd name="T11" fmla="*/ 192345202 h 1435"/>
              <a:gd name="T12" fmla="*/ 394178710 w 1097"/>
              <a:gd name="T13" fmla="*/ 142536808 h 1435"/>
              <a:gd name="T14" fmla="*/ 367581402 w 1097"/>
              <a:gd name="T15" fmla="*/ 126111139 h 1435"/>
              <a:gd name="T16" fmla="*/ 394711138 w 1097"/>
              <a:gd name="T17" fmla="*/ 110744604 h 1435"/>
              <a:gd name="T18" fmla="*/ 295235441 w 1097"/>
              <a:gd name="T19" fmla="*/ 507622686 h 1435"/>
              <a:gd name="T20" fmla="*/ 295235441 w 1097"/>
              <a:gd name="T21" fmla="*/ 507622686 h 1435"/>
              <a:gd name="T22" fmla="*/ 311193680 w 1097"/>
              <a:gd name="T23" fmla="*/ 499674453 h 1435"/>
              <a:gd name="T24" fmla="*/ 315981881 w 1097"/>
              <a:gd name="T25" fmla="*/ 486957571 h 1435"/>
              <a:gd name="T26" fmla="*/ 311726108 w 1097"/>
              <a:gd name="T27" fmla="*/ 475829754 h 1435"/>
              <a:gd name="T28" fmla="*/ 295235441 w 1097"/>
              <a:gd name="T29" fmla="*/ 466822387 h 1435"/>
              <a:gd name="T30" fmla="*/ 295235441 w 1097"/>
              <a:gd name="T31" fmla="*/ 507622686 h 1435"/>
              <a:gd name="T32" fmla="*/ 276084825 w 1097"/>
              <a:gd name="T33" fmla="*/ 382041477 h 1435"/>
              <a:gd name="T34" fmla="*/ 276084825 w 1097"/>
              <a:gd name="T35" fmla="*/ 382041477 h 1435"/>
              <a:gd name="T36" fmla="*/ 264914058 w 1097"/>
              <a:gd name="T37" fmla="*/ 407475969 h 1435"/>
              <a:gd name="T38" fmla="*/ 276084825 w 1097"/>
              <a:gd name="T39" fmla="*/ 414364340 h 1435"/>
              <a:gd name="T40" fmla="*/ 276084825 w 1097"/>
              <a:gd name="T41" fmla="*/ 382041477 h 1435"/>
              <a:gd name="T42" fmla="*/ 358538157 w 1097"/>
              <a:gd name="T43" fmla="*/ 394758359 h 1435"/>
              <a:gd name="T44" fmla="*/ 358538157 w 1097"/>
              <a:gd name="T45" fmla="*/ 394758359 h 1435"/>
              <a:gd name="T46" fmla="*/ 311193680 w 1097"/>
              <a:gd name="T47" fmla="*/ 402176661 h 1435"/>
              <a:gd name="T48" fmla="*/ 295235441 w 1097"/>
              <a:gd name="T49" fmla="*/ 382571408 h 1435"/>
              <a:gd name="T50" fmla="*/ 295235441 w 1097"/>
              <a:gd name="T51" fmla="*/ 419132989 h 1435"/>
              <a:gd name="T52" fmla="*/ 347366661 w 1097"/>
              <a:gd name="T53" fmla="*/ 441387896 h 1435"/>
              <a:gd name="T54" fmla="*/ 336727592 w 1097"/>
              <a:gd name="T55" fmla="*/ 529347662 h 1435"/>
              <a:gd name="T56" fmla="*/ 295235441 w 1097"/>
              <a:gd name="T57" fmla="*/ 540474752 h 1435"/>
              <a:gd name="T58" fmla="*/ 295235441 w 1097"/>
              <a:gd name="T59" fmla="*/ 564849382 h 1435"/>
              <a:gd name="T60" fmla="*/ 276084825 w 1097"/>
              <a:gd name="T61" fmla="*/ 564849382 h 1435"/>
              <a:gd name="T62" fmla="*/ 276084825 w 1097"/>
              <a:gd name="T63" fmla="*/ 540474752 h 1435"/>
              <a:gd name="T64" fmla="*/ 205334688 w 1097"/>
              <a:gd name="T65" fmla="*/ 483777987 h 1435"/>
              <a:gd name="T66" fmla="*/ 257466637 w 1097"/>
              <a:gd name="T67" fmla="*/ 477949477 h 1435"/>
              <a:gd name="T68" fmla="*/ 276084825 w 1097"/>
              <a:gd name="T69" fmla="*/ 506032894 h 1435"/>
              <a:gd name="T70" fmla="*/ 276084825 w 1097"/>
              <a:gd name="T71" fmla="*/ 460993149 h 1435"/>
              <a:gd name="T72" fmla="*/ 239380147 w 1097"/>
              <a:gd name="T73" fmla="*/ 448806198 h 1435"/>
              <a:gd name="T74" fmla="*/ 228741078 w 1097"/>
              <a:gd name="T75" fmla="*/ 365615809 h 1435"/>
              <a:gd name="T76" fmla="*/ 276084825 w 1097"/>
              <a:gd name="T77" fmla="*/ 348659481 h 1435"/>
              <a:gd name="T78" fmla="*/ 276084825 w 1097"/>
              <a:gd name="T79" fmla="*/ 336472530 h 1435"/>
              <a:gd name="T80" fmla="*/ 295235441 w 1097"/>
              <a:gd name="T81" fmla="*/ 336472530 h 1435"/>
              <a:gd name="T82" fmla="*/ 295235441 w 1097"/>
              <a:gd name="T83" fmla="*/ 348659481 h 1435"/>
              <a:gd name="T84" fmla="*/ 358538157 w 1097"/>
              <a:gd name="T85" fmla="*/ 394758359 h 1435"/>
              <a:gd name="T86" fmla="*/ 10107371 w 1097"/>
              <a:gd name="T87" fmla="*/ 535176172 h 1435"/>
              <a:gd name="T88" fmla="*/ 10107371 w 1097"/>
              <a:gd name="T89" fmla="*/ 535176172 h 1435"/>
              <a:gd name="T90" fmla="*/ 552702078 w 1097"/>
              <a:gd name="T91" fmla="*/ 545774059 h 1435"/>
              <a:gd name="T92" fmla="*/ 343111616 w 1097"/>
              <a:gd name="T93" fmla="*/ 125051278 h 1435"/>
              <a:gd name="T94" fmla="*/ 420245049 w 1097"/>
              <a:gd name="T95" fmla="*/ 31263001 h 1435"/>
              <a:gd name="T96" fmla="*/ 290979668 w 1097"/>
              <a:gd name="T97" fmla="*/ 30733071 h 1435"/>
              <a:gd name="T98" fmla="*/ 187780626 w 1097"/>
              <a:gd name="T99" fmla="*/ 64115067 h 1435"/>
              <a:gd name="T100" fmla="*/ 236188499 w 1097"/>
              <a:gd name="T101" fmla="*/ 120811832 h 1435"/>
              <a:gd name="T102" fmla="*/ 10107371 w 1097"/>
              <a:gd name="T103" fmla="*/ 535176172 h 1435"/>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097" h="1435">
                <a:moveTo>
                  <a:pt x="742" y="209"/>
                </a:moveTo>
                <a:cubicBezTo>
                  <a:pt x="861" y="197"/>
                  <a:pt x="958" y="200"/>
                  <a:pt x="1058" y="264"/>
                </a:cubicBezTo>
                <a:cubicBezTo>
                  <a:pt x="1097" y="288"/>
                  <a:pt x="1065" y="329"/>
                  <a:pt x="1033" y="308"/>
                </a:cubicBezTo>
                <a:cubicBezTo>
                  <a:pt x="974" y="271"/>
                  <a:pt x="914" y="256"/>
                  <a:pt x="843" y="254"/>
                </a:cubicBezTo>
                <a:cubicBezTo>
                  <a:pt x="878" y="274"/>
                  <a:pt x="922" y="306"/>
                  <a:pt x="945" y="343"/>
                </a:cubicBezTo>
                <a:cubicBezTo>
                  <a:pt x="967" y="377"/>
                  <a:pt x="916" y="401"/>
                  <a:pt x="893" y="363"/>
                </a:cubicBezTo>
                <a:cubicBezTo>
                  <a:pt x="865" y="316"/>
                  <a:pt x="781" y="273"/>
                  <a:pt x="741" y="269"/>
                </a:cubicBezTo>
                <a:cubicBezTo>
                  <a:pt x="724" y="259"/>
                  <a:pt x="708" y="247"/>
                  <a:pt x="691" y="238"/>
                </a:cubicBezTo>
                <a:cubicBezTo>
                  <a:pt x="708" y="230"/>
                  <a:pt x="726" y="220"/>
                  <a:pt x="742" y="209"/>
                </a:cubicBezTo>
                <a:close/>
                <a:moveTo>
                  <a:pt x="555" y="958"/>
                </a:moveTo>
                <a:lnTo>
                  <a:pt x="555" y="958"/>
                </a:lnTo>
                <a:cubicBezTo>
                  <a:pt x="568" y="955"/>
                  <a:pt x="578" y="950"/>
                  <a:pt x="585" y="943"/>
                </a:cubicBezTo>
                <a:cubicBezTo>
                  <a:pt x="591" y="936"/>
                  <a:pt x="594" y="928"/>
                  <a:pt x="594" y="919"/>
                </a:cubicBezTo>
                <a:cubicBezTo>
                  <a:pt x="594" y="912"/>
                  <a:pt x="592" y="905"/>
                  <a:pt x="586" y="898"/>
                </a:cubicBezTo>
                <a:cubicBezTo>
                  <a:pt x="581" y="892"/>
                  <a:pt x="570" y="886"/>
                  <a:pt x="555" y="881"/>
                </a:cubicBezTo>
                <a:lnTo>
                  <a:pt x="555" y="958"/>
                </a:lnTo>
                <a:close/>
                <a:moveTo>
                  <a:pt x="519" y="721"/>
                </a:moveTo>
                <a:lnTo>
                  <a:pt x="519" y="721"/>
                </a:lnTo>
                <a:cubicBezTo>
                  <a:pt x="497" y="728"/>
                  <a:pt x="481" y="748"/>
                  <a:pt x="498" y="769"/>
                </a:cubicBezTo>
                <a:cubicBezTo>
                  <a:pt x="502" y="774"/>
                  <a:pt x="509" y="779"/>
                  <a:pt x="519" y="782"/>
                </a:cubicBezTo>
                <a:lnTo>
                  <a:pt x="519" y="721"/>
                </a:lnTo>
                <a:close/>
                <a:moveTo>
                  <a:pt x="674" y="745"/>
                </a:moveTo>
                <a:lnTo>
                  <a:pt x="674" y="745"/>
                </a:lnTo>
                <a:lnTo>
                  <a:pt x="585" y="759"/>
                </a:lnTo>
                <a:cubicBezTo>
                  <a:pt x="577" y="740"/>
                  <a:pt x="573" y="732"/>
                  <a:pt x="555" y="722"/>
                </a:cubicBezTo>
                <a:lnTo>
                  <a:pt x="555" y="791"/>
                </a:lnTo>
                <a:cubicBezTo>
                  <a:pt x="604" y="804"/>
                  <a:pt x="636" y="818"/>
                  <a:pt x="653" y="833"/>
                </a:cubicBezTo>
                <a:cubicBezTo>
                  <a:pt x="706" y="880"/>
                  <a:pt x="690" y="962"/>
                  <a:pt x="633" y="999"/>
                </a:cubicBezTo>
                <a:cubicBezTo>
                  <a:pt x="611" y="1013"/>
                  <a:pt x="584" y="1019"/>
                  <a:pt x="555" y="1020"/>
                </a:cubicBezTo>
                <a:lnTo>
                  <a:pt x="555" y="1066"/>
                </a:lnTo>
                <a:lnTo>
                  <a:pt x="519" y="1066"/>
                </a:lnTo>
                <a:lnTo>
                  <a:pt x="519" y="1020"/>
                </a:lnTo>
                <a:cubicBezTo>
                  <a:pt x="447" y="1014"/>
                  <a:pt x="399" y="987"/>
                  <a:pt x="386" y="913"/>
                </a:cubicBezTo>
                <a:lnTo>
                  <a:pt x="484" y="902"/>
                </a:lnTo>
                <a:cubicBezTo>
                  <a:pt x="489" y="929"/>
                  <a:pt x="494" y="943"/>
                  <a:pt x="519" y="955"/>
                </a:cubicBezTo>
                <a:lnTo>
                  <a:pt x="519" y="870"/>
                </a:lnTo>
                <a:cubicBezTo>
                  <a:pt x="487" y="861"/>
                  <a:pt x="464" y="853"/>
                  <a:pt x="450" y="847"/>
                </a:cubicBezTo>
                <a:cubicBezTo>
                  <a:pt x="391" y="818"/>
                  <a:pt x="384" y="735"/>
                  <a:pt x="430" y="690"/>
                </a:cubicBezTo>
                <a:cubicBezTo>
                  <a:pt x="450" y="671"/>
                  <a:pt x="480" y="660"/>
                  <a:pt x="519" y="658"/>
                </a:cubicBezTo>
                <a:lnTo>
                  <a:pt x="519" y="635"/>
                </a:lnTo>
                <a:lnTo>
                  <a:pt x="555" y="635"/>
                </a:lnTo>
                <a:lnTo>
                  <a:pt x="555" y="658"/>
                </a:lnTo>
                <a:cubicBezTo>
                  <a:pt x="613" y="662"/>
                  <a:pt x="661" y="683"/>
                  <a:pt x="674" y="745"/>
                </a:cubicBezTo>
                <a:close/>
                <a:moveTo>
                  <a:pt x="19" y="1010"/>
                </a:moveTo>
                <a:lnTo>
                  <a:pt x="19" y="1010"/>
                </a:lnTo>
                <a:cubicBezTo>
                  <a:pt x="47" y="1410"/>
                  <a:pt x="970" y="1435"/>
                  <a:pt x="1039" y="1030"/>
                </a:cubicBezTo>
                <a:cubicBezTo>
                  <a:pt x="1094" y="711"/>
                  <a:pt x="844" y="315"/>
                  <a:pt x="645" y="236"/>
                </a:cubicBezTo>
                <a:cubicBezTo>
                  <a:pt x="739" y="209"/>
                  <a:pt x="782" y="158"/>
                  <a:pt x="790" y="59"/>
                </a:cubicBezTo>
                <a:cubicBezTo>
                  <a:pt x="691" y="118"/>
                  <a:pt x="643" y="121"/>
                  <a:pt x="547" y="58"/>
                </a:cubicBezTo>
                <a:cubicBezTo>
                  <a:pt x="461" y="0"/>
                  <a:pt x="308" y="2"/>
                  <a:pt x="353" y="121"/>
                </a:cubicBezTo>
                <a:cubicBezTo>
                  <a:pt x="367" y="157"/>
                  <a:pt x="400" y="197"/>
                  <a:pt x="444" y="228"/>
                </a:cubicBezTo>
                <a:cubicBezTo>
                  <a:pt x="118" y="385"/>
                  <a:pt x="0" y="750"/>
                  <a:pt x="19" y="101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14" name="Freeform 17"/>
          <p:cNvSpPr>
            <a:spLocks noEditPoints="1"/>
          </p:cNvSpPr>
          <p:nvPr/>
        </p:nvSpPr>
        <p:spPr bwMode="auto">
          <a:xfrm>
            <a:off x="9440590" y="3139662"/>
            <a:ext cx="876300" cy="876300"/>
          </a:xfrm>
          <a:custGeom>
            <a:avLst/>
            <a:gdLst>
              <a:gd name="T0" fmla="*/ 319426283 w 1203"/>
              <a:gd name="T1" fmla="*/ 638322269 h 1203"/>
              <a:gd name="T2" fmla="*/ 0 w 1203"/>
              <a:gd name="T3" fmla="*/ 318895987 h 1203"/>
              <a:gd name="T4" fmla="*/ 319426283 w 1203"/>
              <a:gd name="T5" fmla="*/ 0 h 1203"/>
              <a:gd name="T6" fmla="*/ 638322269 w 1203"/>
              <a:gd name="T7" fmla="*/ 318895987 h 1203"/>
              <a:gd name="T8" fmla="*/ 319426283 w 1203"/>
              <a:gd name="T9" fmla="*/ 638322269 h 1203"/>
              <a:gd name="T10" fmla="*/ 458976511 w 1203"/>
              <a:gd name="T11" fmla="*/ 486567942 h 1203"/>
              <a:gd name="T12" fmla="*/ 458976511 w 1203"/>
              <a:gd name="T13" fmla="*/ 486567942 h 1203"/>
              <a:gd name="T14" fmla="*/ 340650516 w 1203"/>
              <a:gd name="T15" fmla="*/ 370364589 h 1203"/>
              <a:gd name="T16" fmla="*/ 319426283 w 1203"/>
              <a:gd name="T17" fmla="*/ 374609873 h 1203"/>
              <a:gd name="T18" fmla="*/ 263712396 w 1203"/>
              <a:gd name="T19" fmla="*/ 318895987 h 1203"/>
              <a:gd name="T20" fmla="*/ 288650889 w 1203"/>
              <a:gd name="T21" fmla="*/ 272732532 h 1203"/>
              <a:gd name="T22" fmla="*/ 288650889 w 1203"/>
              <a:gd name="T23" fmla="*/ 113019390 h 1203"/>
              <a:gd name="T24" fmla="*/ 349671380 w 1203"/>
              <a:gd name="T25" fmla="*/ 113019390 h 1203"/>
              <a:gd name="T26" fmla="*/ 349671380 w 1203"/>
              <a:gd name="T27" fmla="*/ 272732532 h 1203"/>
              <a:gd name="T28" fmla="*/ 375140169 w 1203"/>
              <a:gd name="T29" fmla="*/ 318895987 h 1203"/>
              <a:gd name="T30" fmla="*/ 371425910 w 1203"/>
              <a:gd name="T31" fmla="*/ 339058899 h 1203"/>
              <a:gd name="T32" fmla="*/ 489751905 w 1203"/>
              <a:gd name="T33" fmla="*/ 455262252 h 1203"/>
              <a:gd name="T34" fmla="*/ 458976511 w 1203"/>
              <a:gd name="T35" fmla="*/ 486567942 h 1203"/>
              <a:gd name="T36" fmla="*/ 106652193 w 1203"/>
              <a:gd name="T37" fmla="*/ 297671753 h 1203"/>
              <a:gd name="T38" fmla="*/ 106652193 w 1203"/>
              <a:gd name="T39" fmla="*/ 297671753 h 1203"/>
              <a:gd name="T40" fmla="*/ 148040068 w 1203"/>
              <a:gd name="T41" fmla="*/ 297671753 h 1203"/>
              <a:gd name="T42" fmla="*/ 148040068 w 1203"/>
              <a:gd name="T43" fmla="*/ 340650516 h 1203"/>
              <a:gd name="T44" fmla="*/ 106652193 w 1203"/>
              <a:gd name="T45" fmla="*/ 340650516 h 1203"/>
              <a:gd name="T46" fmla="*/ 106652193 w 1203"/>
              <a:gd name="T47" fmla="*/ 297671753 h 1203"/>
              <a:gd name="T48" fmla="*/ 490282201 w 1203"/>
              <a:gd name="T49" fmla="*/ 297671753 h 1203"/>
              <a:gd name="T50" fmla="*/ 490282201 w 1203"/>
              <a:gd name="T51" fmla="*/ 297671753 h 1203"/>
              <a:gd name="T52" fmla="*/ 531670076 w 1203"/>
              <a:gd name="T53" fmla="*/ 297671753 h 1203"/>
              <a:gd name="T54" fmla="*/ 531670076 w 1203"/>
              <a:gd name="T55" fmla="*/ 340650516 h 1203"/>
              <a:gd name="T56" fmla="*/ 490282201 w 1203"/>
              <a:gd name="T57" fmla="*/ 340650516 h 1203"/>
              <a:gd name="T58" fmla="*/ 490282201 w 1203"/>
              <a:gd name="T59" fmla="*/ 297671753 h 1203"/>
              <a:gd name="T60" fmla="*/ 297671753 w 1203"/>
              <a:gd name="T61" fmla="*/ 531670076 h 1203"/>
              <a:gd name="T62" fmla="*/ 297671753 w 1203"/>
              <a:gd name="T63" fmla="*/ 531670076 h 1203"/>
              <a:gd name="T64" fmla="*/ 297671753 w 1203"/>
              <a:gd name="T65" fmla="*/ 490282201 h 1203"/>
              <a:gd name="T66" fmla="*/ 340650516 w 1203"/>
              <a:gd name="T67" fmla="*/ 490282201 h 1203"/>
              <a:gd name="T68" fmla="*/ 340650516 w 1203"/>
              <a:gd name="T69" fmla="*/ 531670076 h 1203"/>
              <a:gd name="T70" fmla="*/ 297671753 w 1203"/>
              <a:gd name="T71" fmla="*/ 531670076 h 1203"/>
              <a:gd name="T72" fmla="*/ 319426283 w 1203"/>
              <a:gd name="T73" fmla="*/ 577302506 h 1203"/>
              <a:gd name="T74" fmla="*/ 319426283 w 1203"/>
              <a:gd name="T75" fmla="*/ 577302506 h 1203"/>
              <a:gd name="T76" fmla="*/ 577302506 w 1203"/>
              <a:gd name="T77" fmla="*/ 318895987 h 1203"/>
              <a:gd name="T78" fmla="*/ 319426283 w 1203"/>
              <a:gd name="T79" fmla="*/ 61019763 h 1203"/>
              <a:gd name="T80" fmla="*/ 61019763 w 1203"/>
              <a:gd name="T81" fmla="*/ 318895987 h 1203"/>
              <a:gd name="T82" fmla="*/ 319426283 w 1203"/>
              <a:gd name="T83" fmla="*/ 577302506 h 1203"/>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203" h="1203">
                <a:moveTo>
                  <a:pt x="602" y="1203"/>
                </a:moveTo>
                <a:cubicBezTo>
                  <a:pt x="269" y="1203"/>
                  <a:pt x="0" y="933"/>
                  <a:pt x="0" y="601"/>
                </a:cubicBezTo>
                <a:cubicBezTo>
                  <a:pt x="0" y="269"/>
                  <a:pt x="269" y="0"/>
                  <a:pt x="602" y="0"/>
                </a:cubicBezTo>
                <a:cubicBezTo>
                  <a:pt x="934" y="0"/>
                  <a:pt x="1203" y="269"/>
                  <a:pt x="1203" y="601"/>
                </a:cubicBezTo>
                <a:cubicBezTo>
                  <a:pt x="1203" y="933"/>
                  <a:pt x="934" y="1203"/>
                  <a:pt x="602" y="1203"/>
                </a:cubicBezTo>
                <a:close/>
                <a:moveTo>
                  <a:pt x="865" y="917"/>
                </a:moveTo>
                <a:lnTo>
                  <a:pt x="865" y="917"/>
                </a:lnTo>
                <a:lnTo>
                  <a:pt x="642" y="698"/>
                </a:lnTo>
                <a:cubicBezTo>
                  <a:pt x="630" y="703"/>
                  <a:pt x="616" y="706"/>
                  <a:pt x="602" y="706"/>
                </a:cubicBezTo>
                <a:cubicBezTo>
                  <a:pt x="544" y="706"/>
                  <a:pt x="497" y="659"/>
                  <a:pt x="497" y="601"/>
                </a:cubicBezTo>
                <a:cubicBezTo>
                  <a:pt x="497" y="565"/>
                  <a:pt x="515" y="532"/>
                  <a:pt x="544" y="514"/>
                </a:cubicBezTo>
                <a:lnTo>
                  <a:pt x="544" y="213"/>
                </a:lnTo>
                <a:cubicBezTo>
                  <a:pt x="544" y="137"/>
                  <a:pt x="659" y="137"/>
                  <a:pt x="659" y="213"/>
                </a:cubicBezTo>
                <a:lnTo>
                  <a:pt x="659" y="514"/>
                </a:lnTo>
                <a:cubicBezTo>
                  <a:pt x="688" y="532"/>
                  <a:pt x="707" y="565"/>
                  <a:pt x="707" y="601"/>
                </a:cubicBezTo>
                <a:cubicBezTo>
                  <a:pt x="707" y="614"/>
                  <a:pt x="704" y="627"/>
                  <a:pt x="700" y="639"/>
                </a:cubicBezTo>
                <a:lnTo>
                  <a:pt x="923" y="858"/>
                </a:lnTo>
                <a:cubicBezTo>
                  <a:pt x="962" y="896"/>
                  <a:pt x="904" y="955"/>
                  <a:pt x="865" y="917"/>
                </a:cubicBezTo>
                <a:close/>
                <a:moveTo>
                  <a:pt x="201" y="561"/>
                </a:moveTo>
                <a:lnTo>
                  <a:pt x="201" y="561"/>
                </a:lnTo>
                <a:lnTo>
                  <a:pt x="279" y="561"/>
                </a:lnTo>
                <a:cubicBezTo>
                  <a:pt x="332" y="561"/>
                  <a:pt x="332" y="642"/>
                  <a:pt x="279" y="642"/>
                </a:cubicBezTo>
                <a:lnTo>
                  <a:pt x="201" y="642"/>
                </a:lnTo>
                <a:cubicBezTo>
                  <a:pt x="147" y="642"/>
                  <a:pt x="147" y="561"/>
                  <a:pt x="201" y="561"/>
                </a:cubicBezTo>
                <a:close/>
                <a:moveTo>
                  <a:pt x="924" y="561"/>
                </a:moveTo>
                <a:lnTo>
                  <a:pt x="924" y="561"/>
                </a:lnTo>
                <a:lnTo>
                  <a:pt x="1002" y="561"/>
                </a:lnTo>
                <a:cubicBezTo>
                  <a:pt x="1056" y="561"/>
                  <a:pt x="1056" y="642"/>
                  <a:pt x="1002" y="642"/>
                </a:cubicBezTo>
                <a:lnTo>
                  <a:pt x="924" y="642"/>
                </a:lnTo>
                <a:cubicBezTo>
                  <a:pt x="871" y="642"/>
                  <a:pt x="871" y="561"/>
                  <a:pt x="924" y="561"/>
                </a:cubicBezTo>
                <a:close/>
                <a:moveTo>
                  <a:pt x="561" y="1002"/>
                </a:moveTo>
                <a:lnTo>
                  <a:pt x="561" y="1002"/>
                </a:lnTo>
                <a:lnTo>
                  <a:pt x="561" y="924"/>
                </a:lnTo>
                <a:cubicBezTo>
                  <a:pt x="561" y="870"/>
                  <a:pt x="642" y="870"/>
                  <a:pt x="642" y="924"/>
                </a:cubicBezTo>
                <a:lnTo>
                  <a:pt x="642" y="1002"/>
                </a:lnTo>
                <a:cubicBezTo>
                  <a:pt x="642" y="1055"/>
                  <a:pt x="561" y="1055"/>
                  <a:pt x="561" y="1002"/>
                </a:cubicBezTo>
                <a:close/>
                <a:moveTo>
                  <a:pt x="602" y="1088"/>
                </a:moveTo>
                <a:lnTo>
                  <a:pt x="602" y="1088"/>
                </a:lnTo>
                <a:cubicBezTo>
                  <a:pt x="870" y="1088"/>
                  <a:pt x="1088" y="870"/>
                  <a:pt x="1088" y="601"/>
                </a:cubicBezTo>
                <a:cubicBezTo>
                  <a:pt x="1088" y="333"/>
                  <a:pt x="870" y="115"/>
                  <a:pt x="602" y="115"/>
                </a:cubicBezTo>
                <a:cubicBezTo>
                  <a:pt x="333" y="115"/>
                  <a:pt x="115" y="333"/>
                  <a:pt x="115" y="601"/>
                </a:cubicBezTo>
                <a:cubicBezTo>
                  <a:pt x="115" y="870"/>
                  <a:pt x="333" y="1088"/>
                  <a:pt x="602" y="1088"/>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15" name="TextBox 17"/>
          <p:cNvSpPr txBox="1">
            <a:spLocks noChangeArrowheads="1"/>
          </p:cNvSpPr>
          <p:nvPr/>
        </p:nvSpPr>
        <p:spPr bwMode="auto">
          <a:xfrm>
            <a:off x="1657077" y="4676362"/>
            <a:ext cx="2065040" cy="461665"/>
          </a:xfrm>
          <a:prstGeom prst="rect">
            <a:avLst/>
          </a:prstGeom>
          <a:noFill/>
          <a:ln>
            <a:noFill/>
          </a:ln>
        </p:spPr>
        <p:txBody>
          <a:bodyPr wrap="square">
            <a:spAutoFit/>
          </a:bodyPr>
          <a:lstStyle>
            <a:lvl1pPr>
              <a:spcBef>
                <a:spcPct val="20000"/>
              </a:spcBef>
              <a:buChar char="•"/>
              <a:defRPr sz="2000">
                <a:solidFill>
                  <a:schemeClr val="accent2"/>
                </a:solidFill>
                <a:latin typeface="Arial" panose="020B0604020202020204" pitchFamily="34" charset="0"/>
                <a:ea typeface="微软雅黑" panose="020B0503020204020204" pitchFamily="34" charset="-122"/>
              </a:defRPr>
            </a:lvl1pPr>
            <a:lvl2pPr marL="742950" indent="-285750">
              <a:spcBef>
                <a:spcPct val="20000"/>
              </a:spcBef>
              <a:buChar char="–"/>
              <a:defRPr sz="2000">
                <a:solidFill>
                  <a:schemeClr val="accent2"/>
                </a:solidFill>
                <a:latin typeface="Arial" panose="020B0604020202020204" pitchFamily="34" charset="0"/>
                <a:ea typeface="仿宋_GB2312" panose="02010609030101010101" pitchFamily="1"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lvl="0" algn="ctr">
              <a:buNone/>
            </a:pPr>
            <a:r>
              <a:rPr lang="zh-CN" altLang="en-US" sz="2400" dirty="0">
                <a:latin typeface="黑体" panose="02010609060101010101" pitchFamily="49" charset="-122"/>
                <a:ea typeface="黑体" panose="02010609060101010101" pitchFamily="49" charset="-122"/>
              </a:rPr>
              <a:t>外贸服务为主</a:t>
            </a:r>
            <a:endParaRPr lang="zh-CN" altLang="en-US" sz="2400" dirty="0">
              <a:latin typeface="黑体" panose="02010609060101010101" pitchFamily="49" charset="-122"/>
              <a:ea typeface="黑体" panose="02010609060101010101" pitchFamily="49" charset="-122"/>
            </a:endParaRPr>
          </a:p>
        </p:txBody>
      </p:sp>
      <p:sp>
        <p:nvSpPr>
          <p:cNvPr id="16" name="TextBox 20"/>
          <p:cNvSpPr txBox="1">
            <a:spLocks noChangeArrowheads="1"/>
          </p:cNvSpPr>
          <p:nvPr/>
        </p:nvSpPr>
        <p:spPr bwMode="auto">
          <a:xfrm>
            <a:off x="4020865" y="4676362"/>
            <a:ext cx="2147887" cy="461665"/>
          </a:xfrm>
          <a:prstGeom prst="rect">
            <a:avLst/>
          </a:prstGeom>
          <a:noFill/>
          <a:ln>
            <a:noFill/>
          </a:ln>
        </p:spPr>
        <p:txBody>
          <a:bodyPr>
            <a:spAutoFit/>
          </a:bodyPr>
          <a:lstStyle>
            <a:lvl1pPr>
              <a:spcBef>
                <a:spcPct val="20000"/>
              </a:spcBef>
              <a:buChar char="•"/>
              <a:defRPr sz="2000">
                <a:solidFill>
                  <a:schemeClr val="accent2"/>
                </a:solidFill>
                <a:latin typeface="Arial" panose="020B0604020202020204" pitchFamily="34" charset="0"/>
                <a:ea typeface="微软雅黑" panose="020B0503020204020204" pitchFamily="34" charset="-122"/>
              </a:defRPr>
            </a:lvl1pPr>
            <a:lvl2pPr marL="742950" indent="-285750">
              <a:spcBef>
                <a:spcPct val="20000"/>
              </a:spcBef>
              <a:buChar char="–"/>
              <a:defRPr sz="2000">
                <a:solidFill>
                  <a:schemeClr val="accent2"/>
                </a:solidFill>
                <a:latin typeface="Arial" panose="020B0604020202020204" pitchFamily="34" charset="0"/>
                <a:ea typeface="仿宋_GB2312" panose="02010609030101010101" pitchFamily="1"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lvl="0" algn="ctr">
              <a:buNone/>
            </a:pPr>
            <a:r>
              <a:rPr lang="zh-CN" altLang="en-US" sz="2400" dirty="0">
                <a:latin typeface="黑体" panose="02010609060101010101" pitchFamily="49" charset="-122"/>
                <a:ea typeface="黑体" panose="02010609060101010101" pitchFamily="49" charset="-122"/>
              </a:rPr>
              <a:t>内贸服务为主</a:t>
            </a:r>
            <a:endParaRPr lang="zh-CN" altLang="en-US" sz="2400" dirty="0">
              <a:latin typeface="黑体" panose="02010609060101010101" pitchFamily="49" charset="-122"/>
              <a:ea typeface="黑体" panose="02010609060101010101" pitchFamily="49" charset="-122"/>
            </a:endParaRPr>
          </a:p>
        </p:txBody>
      </p:sp>
      <p:sp>
        <p:nvSpPr>
          <p:cNvPr id="17" name="TextBox 23"/>
          <p:cNvSpPr txBox="1">
            <a:spLocks noChangeArrowheads="1"/>
          </p:cNvSpPr>
          <p:nvPr/>
        </p:nvSpPr>
        <p:spPr bwMode="auto">
          <a:xfrm>
            <a:off x="6370365" y="4676362"/>
            <a:ext cx="2147887" cy="830997"/>
          </a:xfrm>
          <a:prstGeom prst="rect">
            <a:avLst/>
          </a:prstGeom>
          <a:noFill/>
          <a:ln>
            <a:noFill/>
          </a:ln>
        </p:spPr>
        <p:txBody>
          <a:bodyPr>
            <a:spAutoFit/>
          </a:bodyPr>
          <a:lstStyle>
            <a:lvl1pPr>
              <a:spcBef>
                <a:spcPct val="20000"/>
              </a:spcBef>
              <a:buChar char="•"/>
              <a:defRPr sz="2000">
                <a:solidFill>
                  <a:schemeClr val="accent2"/>
                </a:solidFill>
                <a:latin typeface="Arial" panose="020B0604020202020204" pitchFamily="34" charset="0"/>
                <a:ea typeface="微软雅黑" panose="020B0503020204020204" pitchFamily="34" charset="-122"/>
              </a:defRPr>
            </a:lvl1pPr>
            <a:lvl2pPr marL="742950" indent="-285750">
              <a:spcBef>
                <a:spcPct val="20000"/>
              </a:spcBef>
              <a:buChar char="–"/>
              <a:defRPr sz="2000">
                <a:solidFill>
                  <a:schemeClr val="accent2"/>
                </a:solidFill>
                <a:latin typeface="Arial" panose="020B0604020202020204" pitchFamily="34" charset="0"/>
                <a:ea typeface="仿宋_GB2312" panose="02010609030101010101" pitchFamily="1"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lvl="0" algn="ctr">
              <a:buNone/>
            </a:pPr>
            <a:r>
              <a:rPr lang="zh-CN" altLang="en-US" sz="2400" dirty="0">
                <a:latin typeface="黑体" panose="02010609060101010101" pitchFamily="49" charset="-122"/>
                <a:ea typeface="黑体" panose="02010609060101010101" pitchFamily="49" charset="-122"/>
              </a:rPr>
              <a:t>“行业门户</a:t>
            </a:r>
            <a:r>
              <a:rPr lang="en-US" altLang="zh-CN" sz="2400" dirty="0">
                <a:latin typeface="黑体" panose="02010609060101010101" pitchFamily="49" charset="-122"/>
                <a:ea typeface="黑体" panose="02010609060101010101" pitchFamily="49" charset="-122"/>
              </a:rPr>
              <a:t>+</a:t>
            </a:r>
            <a:r>
              <a:rPr lang="zh-CN" altLang="en-US" sz="2400" dirty="0">
                <a:latin typeface="黑体" panose="02010609060101010101" pitchFamily="49" charset="-122"/>
                <a:ea typeface="黑体" panose="02010609060101010101" pitchFamily="49" charset="-122"/>
              </a:rPr>
              <a:t>联盟”为主</a:t>
            </a:r>
            <a:endParaRPr lang="zh-CN" altLang="en-US" sz="2400" dirty="0">
              <a:latin typeface="黑体" panose="02010609060101010101" pitchFamily="49" charset="-122"/>
              <a:ea typeface="黑体" panose="02010609060101010101" pitchFamily="49" charset="-122"/>
            </a:endParaRPr>
          </a:p>
        </p:txBody>
      </p:sp>
      <p:sp>
        <p:nvSpPr>
          <p:cNvPr id="18" name="TextBox 26"/>
          <p:cNvSpPr txBox="1">
            <a:spLocks noChangeArrowheads="1"/>
          </p:cNvSpPr>
          <p:nvPr/>
        </p:nvSpPr>
        <p:spPr bwMode="auto">
          <a:xfrm>
            <a:off x="8735740" y="4676362"/>
            <a:ext cx="2147887" cy="461665"/>
          </a:xfrm>
          <a:prstGeom prst="rect">
            <a:avLst/>
          </a:prstGeom>
          <a:noFill/>
          <a:ln>
            <a:noFill/>
          </a:ln>
        </p:spPr>
        <p:txBody>
          <a:bodyPr>
            <a:spAutoFit/>
          </a:bodyPr>
          <a:lstStyle>
            <a:lvl1pPr>
              <a:spcBef>
                <a:spcPct val="20000"/>
              </a:spcBef>
              <a:buChar char="•"/>
              <a:defRPr sz="2000">
                <a:solidFill>
                  <a:schemeClr val="accent2"/>
                </a:solidFill>
                <a:latin typeface="Arial" panose="020B0604020202020204" pitchFamily="34" charset="0"/>
                <a:ea typeface="微软雅黑" panose="020B0503020204020204" pitchFamily="34" charset="-122"/>
              </a:defRPr>
            </a:lvl1pPr>
            <a:lvl2pPr marL="742950" indent="-285750">
              <a:spcBef>
                <a:spcPct val="20000"/>
              </a:spcBef>
              <a:buChar char="–"/>
              <a:defRPr sz="2000">
                <a:solidFill>
                  <a:schemeClr val="accent2"/>
                </a:solidFill>
                <a:latin typeface="Arial" panose="020B0604020202020204" pitchFamily="34" charset="0"/>
                <a:ea typeface="仿宋_GB2312" panose="02010609030101010101" pitchFamily="1"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lvl="0" algn="ctr">
              <a:buNone/>
            </a:pPr>
            <a:r>
              <a:rPr lang="zh-CN" altLang="en-US" sz="2400" dirty="0">
                <a:latin typeface="黑体" panose="02010609060101010101" pitchFamily="49" charset="-122"/>
                <a:ea typeface="黑体" panose="02010609060101010101" pitchFamily="49" charset="-122"/>
              </a:rPr>
              <a:t>交易服务为主</a:t>
            </a:r>
            <a:endParaRPr lang="zh-CN" altLang="en-US" sz="2400" dirty="0">
              <a:latin typeface="黑体" panose="02010609060101010101" pitchFamily="49" charset="-122"/>
              <a:ea typeface="黑体" panose="02010609060101010101" pitchFamily="49" charset="-122"/>
            </a:endParaRPr>
          </a:p>
        </p:txBody>
      </p:sp>
      <p:sp>
        <p:nvSpPr>
          <p:cNvPr id="19" name="文本框 18"/>
          <p:cNvSpPr txBox="1"/>
          <p:nvPr/>
        </p:nvSpPr>
        <p:spPr>
          <a:xfrm>
            <a:off x="788327" y="1555337"/>
            <a:ext cx="7110254" cy="492443"/>
          </a:xfrm>
          <a:prstGeom prst="rect">
            <a:avLst/>
          </a:prstGeom>
          <a:noFill/>
        </p:spPr>
        <p:txBody>
          <a:bodyPr wrap="square" rtlCol="0" anchor="t">
            <a:spAutoFit/>
          </a:bodyPr>
          <a:lstStyle/>
          <a:p>
            <a:pPr indent="612140" algn="just"/>
            <a:r>
              <a:rPr lang="zh-CN" altLang="en-US" sz="2600" dirty="0">
                <a:solidFill>
                  <a:schemeClr val="accent2"/>
                </a:solidFill>
                <a:latin typeface="+mj-lt"/>
                <a:ea typeface="黑体" panose="02010609060101010101" pitchFamily="49" charset="-122"/>
                <a:cs typeface="Times New Roman" panose="02020603050405020304" charset="0"/>
              </a:rPr>
              <a:t>水平</a:t>
            </a:r>
            <a:r>
              <a:rPr lang="en-US" altLang="zh-CN" sz="2600" dirty="0">
                <a:solidFill>
                  <a:schemeClr val="accent2"/>
                </a:solidFill>
                <a:latin typeface="+mj-lt"/>
                <a:ea typeface="黑体" panose="02010609060101010101" pitchFamily="49" charset="-122"/>
                <a:cs typeface="Times New Roman" panose="02020603050405020304" charset="0"/>
              </a:rPr>
              <a:t>B2B</a:t>
            </a:r>
            <a:r>
              <a:rPr lang="zh-CN" altLang="en-US" sz="2600" dirty="0">
                <a:solidFill>
                  <a:schemeClr val="accent2"/>
                </a:solidFill>
                <a:latin typeface="+mj-lt"/>
                <a:ea typeface="黑体" panose="02010609060101010101" pitchFamily="49" charset="-122"/>
                <a:cs typeface="Times New Roman" panose="02020603050405020304" charset="0"/>
              </a:rPr>
              <a:t>电商平台又可分为以下几种模式：</a:t>
            </a:r>
            <a:endParaRPr lang="en-US" altLang="zh-CN" sz="2600" dirty="0">
              <a:solidFill>
                <a:schemeClr val="accent2"/>
              </a:solidFill>
              <a:latin typeface="+mj-lt"/>
              <a:ea typeface="黑体" panose="02010609060101010101" pitchFamily="49" charset="-122"/>
              <a:cs typeface="Times New Roman" panose="02020603050405020304" charset="0"/>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up)">
                                      <p:cBhvr>
                                        <p:cTn id="7" dur="1000"/>
                                        <p:tgtEl>
                                          <p:spTgt spid="19"/>
                                        </p:tgtEl>
                                      </p:cBhvr>
                                    </p:animEffect>
                                  </p:childTnLst>
                                </p:cTn>
                              </p:par>
                            </p:childTnLst>
                          </p:cTn>
                        </p:par>
                        <p:par>
                          <p:cTn id="8" fill="hold">
                            <p:stCondLst>
                              <p:cond delay="1000"/>
                            </p:stCondLst>
                            <p:childTnLst>
                              <p:par>
                                <p:cTn id="9" presetID="2" presetClass="entr" presetSubtype="1"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0-#ppt_h/2"/>
                                          </p:val>
                                        </p:tav>
                                        <p:tav tm="100000">
                                          <p:val>
                                            <p:strVal val="#ppt_y"/>
                                          </p:val>
                                        </p:tav>
                                      </p:tavLst>
                                    </p:anim>
                                  </p:childTnLst>
                                </p:cTn>
                              </p:par>
                              <p:par>
                                <p:cTn id="13" presetID="2" presetClass="entr" presetSubtype="1"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500" fill="hold"/>
                                        <p:tgtEl>
                                          <p:spTgt spid="11"/>
                                        </p:tgtEl>
                                        <p:attrNameLst>
                                          <p:attrName>ppt_x</p:attrName>
                                        </p:attrNameLst>
                                      </p:cBhvr>
                                      <p:tavLst>
                                        <p:tav tm="0">
                                          <p:val>
                                            <p:strVal val="#ppt_x"/>
                                          </p:val>
                                        </p:tav>
                                        <p:tav tm="100000">
                                          <p:val>
                                            <p:strVal val="#ppt_x"/>
                                          </p:val>
                                        </p:tav>
                                      </p:tavLst>
                                    </p:anim>
                                    <p:anim calcmode="lin" valueType="num">
                                      <p:cBhvr additive="base">
                                        <p:cTn id="16" dur="500" fill="hold"/>
                                        <p:tgtEl>
                                          <p:spTgt spid="11"/>
                                        </p:tgtEl>
                                        <p:attrNameLst>
                                          <p:attrName>ppt_y</p:attrName>
                                        </p:attrNameLst>
                                      </p:cBhvr>
                                      <p:tavLst>
                                        <p:tav tm="0">
                                          <p:val>
                                            <p:strVal val="0-#ppt_h/2"/>
                                          </p:val>
                                        </p:tav>
                                        <p:tav tm="100000">
                                          <p:val>
                                            <p:strVal val="#ppt_y"/>
                                          </p:val>
                                        </p:tav>
                                      </p:tavLst>
                                    </p:anim>
                                  </p:childTnLst>
                                </p:cTn>
                              </p:par>
                              <p:par>
                                <p:cTn id="17" presetID="2" presetClass="entr" presetSubtype="1" fill="hold" grpId="0" nodeType="withEffect">
                                  <p:stCondLst>
                                    <p:cond delay="10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500" fill="hold"/>
                                        <p:tgtEl>
                                          <p:spTgt spid="12"/>
                                        </p:tgtEl>
                                        <p:attrNameLst>
                                          <p:attrName>ppt_x</p:attrName>
                                        </p:attrNameLst>
                                      </p:cBhvr>
                                      <p:tavLst>
                                        <p:tav tm="0">
                                          <p:val>
                                            <p:strVal val="#ppt_x"/>
                                          </p:val>
                                        </p:tav>
                                        <p:tav tm="100000">
                                          <p:val>
                                            <p:strVal val="#ppt_x"/>
                                          </p:val>
                                        </p:tav>
                                      </p:tavLst>
                                    </p:anim>
                                    <p:anim calcmode="lin" valueType="num">
                                      <p:cBhvr additive="base">
                                        <p:cTn id="20" dur="500" fill="hold"/>
                                        <p:tgtEl>
                                          <p:spTgt spid="12"/>
                                        </p:tgtEl>
                                        <p:attrNameLst>
                                          <p:attrName>ppt_y</p:attrName>
                                        </p:attrNameLst>
                                      </p:cBhvr>
                                      <p:tavLst>
                                        <p:tav tm="0">
                                          <p:val>
                                            <p:strVal val="0-#ppt_h/2"/>
                                          </p:val>
                                        </p:tav>
                                        <p:tav tm="100000">
                                          <p:val>
                                            <p:strVal val="#ppt_y"/>
                                          </p:val>
                                        </p:tav>
                                      </p:tavLst>
                                    </p:anim>
                                  </p:childTnLst>
                                </p:cTn>
                              </p:par>
                              <p:par>
                                <p:cTn id="21" presetID="2" presetClass="entr" presetSubtype="1" fill="hold" grpId="0" nodeType="withEffect">
                                  <p:stCondLst>
                                    <p:cond delay="100"/>
                                  </p:stCondLst>
                                  <p:childTnLst>
                                    <p:set>
                                      <p:cBhvr>
                                        <p:cTn id="22" dur="1" fill="hold">
                                          <p:stCondLst>
                                            <p:cond delay="0"/>
                                          </p:stCondLst>
                                        </p:cTn>
                                        <p:tgtEl>
                                          <p:spTgt spid="5"/>
                                        </p:tgtEl>
                                        <p:attrNameLst>
                                          <p:attrName>style.visibility</p:attrName>
                                        </p:attrNameLst>
                                      </p:cBhvr>
                                      <p:to>
                                        <p:strVal val="visible"/>
                                      </p:to>
                                    </p:set>
                                    <p:anim calcmode="lin" valueType="num">
                                      <p:cBhvr additive="base">
                                        <p:cTn id="23" dur="500" fill="hold"/>
                                        <p:tgtEl>
                                          <p:spTgt spid="5"/>
                                        </p:tgtEl>
                                        <p:attrNameLst>
                                          <p:attrName>ppt_x</p:attrName>
                                        </p:attrNameLst>
                                      </p:cBhvr>
                                      <p:tavLst>
                                        <p:tav tm="0">
                                          <p:val>
                                            <p:strVal val="#ppt_x"/>
                                          </p:val>
                                        </p:tav>
                                        <p:tav tm="100000">
                                          <p:val>
                                            <p:strVal val="#ppt_x"/>
                                          </p:val>
                                        </p:tav>
                                      </p:tavLst>
                                    </p:anim>
                                    <p:anim calcmode="lin" valueType="num">
                                      <p:cBhvr additive="base">
                                        <p:cTn id="24" dur="500" fill="hold"/>
                                        <p:tgtEl>
                                          <p:spTgt spid="5"/>
                                        </p:tgtEl>
                                        <p:attrNameLst>
                                          <p:attrName>ppt_y</p:attrName>
                                        </p:attrNameLst>
                                      </p:cBhvr>
                                      <p:tavLst>
                                        <p:tav tm="0">
                                          <p:val>
                                            <p:strVal val="0-#ppt_h/2"/>
                                          </p:val>
                                        </p:tav>
                                        <p:tav tm="100000">
                                          <p:val>
                                            <p:strVal val="#ppt_y"/>
                                          </p:val>
                                        </p:tav>
                                      </p:tavLst>
                                    </p:anim>
                                  </p:childTnLst>
                                </p:cTn>
                              </p:par>
                              <p:par>
                                <p:cTn id="25" presetID="2" presetClass="entr" presetSubtype="1" fill="hold" grpId="0" nodeType="withEffect">
                                  <p:stCondLst>
                                    <p:cond delay="200"/>
                                  </p:stCondLst>
                                  <p:childTnLst>
                                    <p:set>
                                      <p:cBhvr>
                                        <p:cTn id="26" dur="1" fill="hold">
                                          <p:stCondLst>
                                            <p:cond delay="0"/>
                                          </p:stCondLst>
                                        </p:cTn>
                                        <p:tgtEl>
                                          <p:spTgt spid="13"/>
                                        </p:tgtEl>
                                        <p:attrNameLst>
                                          <p:attrName>style.visibility</p:attrName>
                                        </p:attrNameLst>
                                      </p:cBhvr>
                                      <p:to>
                                        <p:strVal val="visible"/>
                                      </p:to>
                                    </p:set>
                                    <p:anim calcmode="lin" valueType="num">
                                      <p:cBhvr additive="base">
                                        <p:cTn id="27" dur="500" fill="hold"/>
                                        <p:tgtEl>
                                          <p:spTgt spid="13"/>
                                        </p:tgtEl>
                                        <p:attrNameLst>
                                          <p:attrName>ppt_x</p:attrName>
                                        </p:attrNameLst>
                                      </p:cBhvr>
                                      <p:tavLst>
                                        <p:tav tm="0">
                                          <p:val>
                                            <p:strVal val="#ppt_x"/>
                                          </p:val>
                                        </p:tav>
                                        <p:tav tm="100000">
                                          <p:val>
                                            <p:strVal val="#ppt_x"/>
                                          </p:val>
                                        </p:tav>
                                      </p:tavLst>
                                    </p:anim>
                                    <p:anim calcmode="lin" valueType="num">
                                      <p:cBhvr additive="base">
                                        <p:cTn id="28" dur="500" fill="hold"/>
                                        <p:tgtEl>
                                          <p:spTgt spid="13"/>
                                        </p:tgtEl>
                                        <p:attrNameLst>
                                          <p:attrName>ppt_y</p:attrName>
                                        </p:attrNameLst>
                                      </p:cBhvr>
                                      <p:tavLst>
                                        <p:tav tm="0">
                                          <p:val>
                                            <p:strVal val="0-#ppt_h/2"/>
                                          </p:val>
                                        </p:tav>
                                        <p:tav tm="100000">
                                          <p:val>
                                            <p:strVal val="#ppt_y"/>
                                          </p:val>
                                        </p:tav>
                                      </p:tavLst>
                                    </p:anim>
                                  </p:childTnLst>
                                </p:cTn>
                              </p:par>
                              <p:par>
                                <p:cTn id="29" presetID="2" presetClass="entr" presetSubtype="1" fill="hold" grpId="0" nodeType="withEffect">
                                  <p:stCondLst>
                                    <p:cond delay="200"/>
                                  </p:stCondLst>
                                  <p:childTnLst>
                                    <p:set>
                                      <p:cBhvr>
                                        <p:cTn id="30" dur="1" fill="hold">
                                          <p:stCondLst>
                                            <p:cond delay="0"/>
                                          </p:stCondLst>
                                        </p:cTn>
                                        <p:tgtEl>
                                          <p:spTgt spid="7"/>
                                        </p:tgtEl>
                                        <p:attrNameLst>
                                          <p:attrName>style.visibility</p:attrName>
                                        </p:attrNameLst>
                                      </p:cBhvr>
                                      <p:to>
                                        <p:strVal val="visible"/>
                                      </p:to>
                                    </p:set>
                                    <p:anim calcmode="lin" valueType="num">
                                      <p:cBhvr additive="base">
                                        <p:cTn id="31" dur="500" fill="hold"/>
                                        <p:tgtEl>
                                          <p:spTgt spid="7"/>
                                        </p:tgtEl>
                                        <p:attrNameLst>
                                          <p:attrName>ppt_x</p:attrName>
                                        </p:attrNameLst>
                                      </p:cBhvr>
                                      <p:tavLst>
                                        <p:tav tm="0">
                                          <p:val>
                                            <p:strVal val="#ppt_x"/>
                                          </p:val>
                                        </p:tav>
                                        <p:tav tm="100000">
                                          <p:val>
                                            <p:strVal val="#ppt_x"/>
                                          </p:val>
                                        </p:tav>
                                      </p:tavLst>
                                    </p:anim>
                                    <p:anim calcmode="lin" valueType="num">
                                      <p:cBhvr additive="base">
                                        <p:cTn id="32" dur="500" fill="hold"/>
                                        <p:tgtEl>
                                          <p:spTgt spid="7"/>
                                        </p:tgtEl>
                                        <p:attrNameLst>
                                          <p:attrName>ppt_y</p:attrName>
                                        </p:attrNameLst>
                                      </p:cBhvr>
                                      <p:tavLst>
                                        <p:tav tm="0">
                                          <p:val>
                                            <p:strVal val="0-#ppt_h/2"/>
                                          </p:val>
                                        </p:tav>
                                        <p:tav tm="100000">
                                          <p:val>
                                            <p:strVal val="#ppt_y"/>
                                          </p:val>
                                        </p:tav>
                                      </p:tavLst>
                                    </p:anim>
                                  </p:childTnLst>
                                </p:cTn>
                              </p:par>
                              <p:par>
                                <p:cTn id="33" presetID="2" presetClass="entr" presetSubtype="1" fill="hold" grpId="0" nodeType="withEffect">
                                  <p:stCondLst>
                                    <p:cond delay="300"/>
                                  </p:stCondLst>
                                  <p:childTnLst>
                                    <p:set>
                                      <p:cBhvr>
                                        <p:cTn id="34" dur="1" fill="hold">
                                          <p:stCondLst>
                                            <p:cond delay="0"/>
                                          </p:stCondLst>
                                        </p:cTn>
                                        <p:tgtEl>
                                          <p:spTgt spid="14"/>
                                        </p:tgtEl>
                                        <p:attrNameLst>
                                          <p:attrName>style.visibility</p:attrName>
                                        </p:attrNameLst>
                                      </p:cBhvr>
                                      <p:to>
                                        <p:strVal val="visible"/>
                                      </p:to>
                                    </p:set>
                                    <p:anim calcmode="lin" valueType="num">
                                      <p:cBhvr additive="base">
                                        <p:cTn id="35" dur="500" fill="hold"/>
                                        <p:tgtEl>
                                          <p:spTgt spid="14"/>
                                        </p:tgtEl>
                                        <p:attrNameLst>
                                          <p:attrName>ppt_x</p:attrName>
                                        </p:attrNameLst>
                                      </p:cBhvr>
                                      <p:tavLst>
                                        <p:tav tm="0">
                                          <p:val>
                                            <p:strVal val="#ppt_x"/>
                                          </p:val>
                                        </p:tav>
                                        <p:tav tm="100000">
                                          <p:val>
                                            <p:strVal val="#ppt_x"/>
                                          </p:val>
                                        </p:tav>
                                      </p:tavLst>
                                    </p:anim>
                                    <p:anim calcmode="lin" valueType="num">
                                      <p:cBhvr additive="base">
                                        <p:cTn id="36" dur="500" fill="hold"/>
                                        <p:tgtEl>
                                          <p:spTgt spid="14"/>
                                        </p:tgtEl>
                                        <p:attrNameLst>
                                          <p:attrName>ppt_y</p:attrName>
                                        </p:attrNameLst>
                                      </p:cBhvr>
                                      <p:tavLst>
                                        <p:tav tm="0">
                                          <p:val>
                                            <p:strVal val="0-#ppt_h/2"/>
                                          </p:val>
                                        </p:tav>
                                        <p:tav tm="100000">
                                          <p:val>
                                            <p:strVal val="#ppt_y"/>
                                          </p:val>
                                        </p:tav>
                                      </p:tavLst>
                                    </p:anim>
                                  </p:childTnLst>
                                </p:cTn>
                              </p:par>
                              <p:par>
                                <p:cTn id="37" presetID="2" presetClass="entr" presetSubtype="1" fill="hold" grpId="0" nodeType="withEffect">
                                  <p:stCondLst>
                                    <p:cond delay="300"/>
                                  </p:stCondLst>
                                  <p:childTnLst>
                                    <p:set>
                                      <p:cBhvr>
                                        <p:cTn id="38" dur="1" fill="hold">
                                          <p:stCondLst>
                                            <p:cond delay="0"/>
                                          </p:stCondLst>
                                        </p:cTn>
                                        <p:tgtEl>
                                          <p:spTgt spid="9"/>
                                        </p:tgtEl>
                                        <p:attrNameLst>
                                          <p:attrName>style.visibility</p:attrName>
                                        </p:attrNameLst>
                                      </p:cBhvr>
                                      <p:to>
                                        <p:strVal val="visible"/>
                                      </p:to>
                                    </p:set>
                                    <p:anim calcmode="lin" valueType="num">
                                      <p:cBhvr additive="base">
                                        <p:cTn id="39" dur="500" fill="hold"/>
                                        <p:tgtEl>
                                          <p:spTgt spid="9"/>
                                        </p:tgtEl>
                                        <p:attrNameLst>
                                          <p:attrName>ppt_x</p:attrName>
                                        </p:attrNameLst>
                                      </p:cBhvr>
                                      <p:tavLst>
                                        <p:tav tm="0">
                                          <p:val>
                                            <p:strVal val="#ppt_x"/>
                                          </p:val>
                                        </p:tav>
                                        <p:tav tm="100000">
                                          <p:val>
                                            <p:strVal val="#ppt_x"/>
                                          </p:val>
                                        </p:tav>
                                      </p:tavLst>
                                    </p:anim>
                                    <p:anim calcmode="lin" valueType="num">
                                      <p:cBhvr additive="base">
                                        <p:cTn id="40" dur="500" fill="hold"/>
                                        <p:tgtEl>
                                          <p:spTgt spid="9"/>
                                        </p:tgtEl>
                                        <p:attrNameLst>
                                          <p:attrName>ppt_y</p:attrName>
                                        </p:attrNameLst>
                                      </p:cBhvr>
                                      <p:tavLst>
                                        <p:tav tm="0">
                                          <p:val>
                                            <p:strVal val="0-#ppt_h/2"/>
                                          </p:val>
                                        </p:tav>
                                        <p:tav tm="100000">
                                          <p:val>
                                            <p:strVal val="#ppt_y"/>
                                          </p:val>
                                        </p:tav>
                                      </p:tavLst>
                                    </p:anim>
                                  </p:childTnLst>
                                </p:cTn>
                              </p:par>
                            </p:childTnLst>
                          </p:cTn>
                        </p:par>
                        <p:par>
                          <p:cTn id="41" fill="hold">
                            <p:stCondLst>
                              <p:cond delay="1500"/>
                            </p:stCondLst>
                            <p:childTnLst>
                              <p:par>
                                <p:cTn id="42" presetID="1" presetClass="entr" presetSubtype="0" fill="hold" grpId="0" nodeType="afterEffect">
                                  <p:stCondLst>
                                    <p:cond delay="0"/>
                                  </p:stCondLst>
                                  <p:childTnLst>
                                    <p:set>
                                      <p:cBhvr>
                                        <p:cTn id="43" dur="1" fill="hold">
                                          <p:stCondLst>
                                            <p:cond delay="0"/>
                                          </p:stCondLst>
                                        </p:cTn>
                                        <p:tgtEl>
                                          <p:spTgt spid="3"/>
                                        </p:tgtEl>
                                        <p:attrNameLst>
                                          <p:attrName>style.visibility</p:attrName>
                                        </p:attrNameLst>
                                      </p:cBhvr>
                                      <p:to>
                                        <p:strVal val="visible"/>
                                      </p:to>
                                    </p:set>
                                  </p:childTnLst>
                                </p:cTn>
                              </p:par>
                              <p:par>
                                <p:cTn id="44" presetID="1" presetClass="path" presetSubtype="0" accel="50000" decel="50000" fill="hold" grpId="1" nodeType="withEffect">
                                  <p:stCondLst>
                                    <p:cond delay="0"/>
                                  </p:stCondLst>
                                  <p:childTnLst>
                                    <p:animMotion origin="layout" path="M -0.00715 0.00787 C 0.01575 -0.05023 0.06118 -0.06551 0.09411 -0.02407 C 0.12678 0.0169 0.13485 0.09769 0.11168 0.15602 C 0.08877 0.21458 0.04322 0.22894 0.01042 0.18796 C -0.02264 0.14722 -0.03006 0.0662 -0.00715 0.00787 Z " pathEditMode="relative" rAng="18300000" ptsTypes="AAAAA">
                                      <p:cBhvr>
                                        <p:cTn id="45" dur="1000" fill="hold"/>
                                        <p:tgtEl>
                                          <p:spTgt spid="3"/>
                                        </p:tgtEl>
                                        <p:attrNameLst>
                                          <p:attrName>ppt_x</p:attrName>
                                          <p:attrName>ppt_y</p:attrName>
                                        </p:attrNameLst>
                                      </p:cBhvr>
                                      <p:rCtr x="5935" y="7407"/>
                                    </p:animMotion>
                                  </p:childTnLst>
                                </p:cTn>
                              </p:par>
                            </p:childTnLst>
                          </p:cTn>
                        </p:par>
                        <p:par>
                          <p:cTn id="46" fill="hold">
                            <p:stCondLst>
                              <p:cond delay="1500"/>
                            </p:stCondLst>
                            <p:childTnLst>
                              <p:par>
                                <p:cTn id="47" presetID="1" presetClass="entr" presetSubtype="0" fill="hold" grpId="0" nodeType="afterEffect">
                                  <p:stCondLst>
                                    <p:cond delay="0"/>
                                  </p:stCondLst>
                                  <p:childTnLst>
                                    <p:set>
                                      <p:cBhvr>
                                        <p:cTn id="48" dur="1" fill="hold">
                                          <p:stCondLst>
                                            <p:cond delay="0"/>
                                          </p:stCondLst>
                                        </p:cTn>
                                        <p:tgtEl>
                                          <p:spTgt spid="6"/>
                                        </p:tgtEl>
                                        <p:attrNameLst>
                                          <p:attrName>style.visibility</p:attrName>
                                        </p:attrNameLst>
                                      </p:cBhvr>
                                      <p:to>
                                        <p:strVal val="visible"/>
                                      </p:to>
                                    </p:set>
                                  </p:childTnLst>
                                </p:cTn>
                              </p:par>
                              <p:par>
                                <p:cTn id="49" presetID="1" presetClass="path" presetSubtype="0" accel="50000" decel="50000" fill="hold" grpId="1" nodeType="withEffect">
                                  <p:stCondLst>
                                    <p:cond delay="0"/>
                                  </p:stCondLst>
                                  <p:childTnLst>
                                    <p:animMotion origin="layout" path="M -0.00716 0.00787 C 0.01575 -0.05023 0.06117 -0.06551 0.0941 -0.02407 C 0.12677 0.0169 0.13484 0.09769 0.11167 0.15602 C 0.08877 0.21458 0.04321 0.22894 0.01041 0.18796 C -0.02265 0.14722 -0.03007 0.0662 -0.00716 0.00787 Z " pathEditMode="relative" rAng="18300000" ptsTypes="AAAAA">
                                      <p:cBhvr>
                                        <p:cTn id="50" dur="1000" fill="hold"/>
                                        <p:tgtEl>
                                          <p:spTgt spid="6"/>
                                        </p:tgtEl>
                                        <p:attrNameLst>
                                          <p:attrName>ppt_x</p:attrName>
                                          <p:attrName>ppt_y</p:attrName>
                                        </p:attrNameLst>
                                      </p:cBhvr>
                                      <p:rCtr x="5935" y="7407"/>
                                    </p:animMotion>
                                  </p:childTnLst>
                                </p:cTn>
                              </p:par>
                            </p:childTnLst>
                          </p:cTn>
                        </p:par>
                        <p:par>
                          <p:cTn id="51" fill="hold">
                            <p:stCondLst>
                              <p:cond delay="1500"/>
                            </p:stCondLst>
                            <p:childTnLst>
                              <p:par>
                                <p:cTn id="52" presetID="1" presetClass="entr" presetSubtype="0" fill="hold" grpId="0" nodeType="afterEffect">
                                  <p:stCondLst>
                                    <p:cond delay="0"/>
                                  </p:stCondLst>
                                  <p:childTnLst>
                                    <p:set>
                                      <p:cBhvr>
                                        <p:cTn id="53" dur="1" fill="hold">
                                          <p:stCondLst>
                                            <p:cond delay="0"/>
                                          </p:stCondLst>
                                        </p:cTn>
                                        <p:tgtEl>
                                          <p:spTgt spid="8"/>
                                        </p:tgtEl>
                                        <p:attrNameLst>
                                          <p:attrName>style.visibility</p:attrName>
                                        </p:attrNameLst>
                                      </p:cBhvr>
                                      <p:to>
                                        <p:strVal val="visible"/>
                                      </p:to>
                                    </p:set>
                                  </p:childTnLst>
                                </p:cTn>
                              </p:par>
                              <p:par>
                                <p:cTn id="54" presetID="1" presetClass="path" presetSubtype="0" accel="50000" decel="50000" fill="hold" grpId="1" nodeType="withEffect">
                                  <p:stCondLst>
                                    <p:cond delay="0"/>
                                  </p:stCondLst>
                                  <p:childTnLst>
                                    <p:animMotion origin="layout" path="M -0.00716 0.00787 C 0.01575 -0.05023 0.06117 -0.06551 0.0941 -0.02407 C 0.12677 0.0169 0.13484 0.09769 0.11167 0.15602 C 0.08876 0.21458 0.04321 0.22894 0.01041 0.18796 C -0.02265 0.14722 -0.03007 0.0662 -0.00716 0.00787 Z " pathEditMode="relative" rAng="18300000" ptsTypes="AAAAA">
                                      <p:cBhvr>
                                        <p:cTn id="55" dur="1000" fill="hold"/>
                                        <p:tgtEl>
                                          <p:spTgt spid="8"/>
                                        </p:tgtEl>
                                        <p:attrNameLst>
                                          <p:attrName>ppt_x</p:attrName>
                                          <p:attrName>ppt_y</p:attrName>
                                        </p:attrNameLst>
                                      </p:cBhvr>
                                      <p:rCtr x="5935" y="7407"/>
                                    </p:animMotion>
                                  </p:childTnLst>
                                </p:cTn>
                              </p:par>
                            </p:childTnLst>
                          </p:cTn>
                        </p:par>
                        <p:par>
                          <p:cTn id="56" fill="hold">
                            <p:stCondLst>
                              <p:cond delay="1500"/>
                            </p:stCondLst>
                            <p:childTnLst>
                              <p:par>
                                <p:cTn id="57" presetID="1" presetClass="entr" presetSubtype="0" fill="hold" grpId="0" nodeType="afterEffect">
                                  <p:stCondLst>
                                    <p:cond delay="0"/>
                                  </p:stCondLst>
                                  <p:childTnLst>
                                    <p:set>
                                      <p:cBhvr>
                                        <p:cTn id="58" dur="1" fill="hold">
                                          <p:stCondLst>
                                            <p:cond delay="0"/>
                                          </p:stCondLst>
                                        </p:cTn>
                                        <p:tgtEl>
                                          <p:spTgt spid="10"/>
                                        </p:tgtEl>
                                        <p:attrNameLst>
                                          <p:attrName>style.visibility</p:attrName>
                                        </p:attrNameLst>
                                      </p:cBhvr>
                                      <p:to>
                                        <p:strVal val="visible"/>
                                      </p:to>
                                    </p:set>
                                  </p:childTnLst>
                                </p:cTn>
                              </p:par>
                              <p:par>
                                <p:cTn id="59" presetID="1" presetClass="path" presetSubtype="0" accel="50000" decel="50000" fill="hold" grpId="1" nodeType="withEffect">
                                  <p:stCondLst>
                                    <p:cond delay="0"/>
                                  </p:stCondLst>
                                  <p:childTnLst>
                                    <p:animMotion origin="layout" path="M -0.00716 0.00787 C 0.01574 -0.05023 0.06117 -0.06551 0.0941 -0.02407 C 0.12677 0.0169 0.13484 0.09769 0.11167 0.15602 C 0.08876 0.21458 0.04321 0.22894 0.01041 0.18796 C -0.02265 0.14722 -0.03007 0.0662 -0.00716 0.00787 Z " pathEditMode="relative" rAng="18300000" ptsTypes="AAAAA">
                                      <p:cBhvr>
                                        <p:cTn id="60" dur="1000" fill="hold"/>
                                        <p:tgtEl>
                                          <p:spTgt spid="10"/>
                                        </p:tgtEl>
                                        <p:attrNameLst>
                                          <p:attrName>ppt_x</p:attrName>
                                          <p:attrName>ppt_y</p:attrName>
                                        </p:attrNameLst>
                                      </p:cBhvr>
                                      <p:rCtr x="5935" y="7407"/>
                                    </p:animMotion>
                                  </p:childTnLst>
                                </p:cTn>
                              </p:par>
                            </p:childTnLst>
                          </p:cTn>
                        </p:par>
                        <p:par>
                          <p:cTn id="61" fill="hold">
                            <p:stCondLst>
                              <p:cond delay="1500"/>
                            </p:stCondLst>
                            <p:childTnLst>
                              <p:par>
                                <p:cTn id="62" presetID="2" presetClass="entr" presetSubtype="12" fill="hold" grpId="0" nodeType="afterEffect">
                                  <p:stCondLst>
                                    <p:cond delay="0"/>
                                  </p:stCondLst>
                                  <p:childTnLst>
                                    <p:set>
                                      <p:cBhvr>
                                        <p:cTn id="63" dur="1" fill="hold">
                                          <p:stCondLst>
                                            <p:cond delay="0"/>
                                          </p:stCondLst>
                                        </p:cTn>
                                        <p:tgtEl>
                                          <p:spTgt spid="15"/>
                                        </p:tgtEl>
                                        <p:attrNameLst>
                                          <p:attrName>style.visibility</p:attrName>
                                        </p:attrNameLst>
                                      </p:cBhvr>
                                      <p:to>
                                        <p:strVal val="visible"/>
                                      </p:to>
                                    </p:set>
                                    <p:anim calcmode="lin" valueType="num">
                                      <p:cBhvr additive="base">
                                        <p:cTn id="64" dur="500" fill="hold"/>
                                        <p:tgtEl>
                                          <p:spTgt spid="15"/>
                                        </p:tgtEl>
                                        <p:attrNameLst>
                                          <p:attrName>ppt_x</p:attrName>
                                        </p:attrNameLst>
                                      </p:cBhvr>
                                      <p:tavLst>
                                        <p:tav tm="0">
                                          <p:val>
                                            <p:strVal val="0-#ppt_w/2"/>
                                          </p:val>
                                        </p:tav>
                                        <p:tav tm="100000">
                                          <p:val>
                                            <p:strVal val="#ppt_x"/>
                                          </p:val>
                                        </p:tav>
                                      </p:tavLst>
                                    </p:anim>
                                    <p:anim calcmode="lin" valueType="num">
                                      <p:cBhvr additive="base">
                                        <p:cTn id="65" dur="500" fill="hold"/>
                                        <p:tgtEl>
                                          <p:spTgt spid="15"/>
                                        </p:tgtEl>
                                        <p:attrNameLst>
                                          <p:attrName>ppt_y</p:attrName>
                                        </p:attrNameLst>
                                      </p:cBhvr>
                                      <p:tavLst>
                                        <p:tav tm="0">
                                          <p:val>
                                            <p:strVal val="1+#ppt_h/2"/>
                                          </p:val>
                                        </p:tav>
                                        <p:tav tm="100000">
                                          <p:val>
                                            <p:strVal val="#ppt_y"/>
                                          </p:val>
                                        </p:tav>
                                      </p:tavLst>
                                    </p:anim>
                                  </p:childTnLst>
                                </p:cTn>
                              </p:par>
                              <p:par>
                                <p:cTn id="66" presetID="2" presetClass="entr" presetSubtype="12" fill="hold" grpId="0" nodeType="withEffect">
                                  <p:stCondLst>
                                    <p:cond delay="100"/>
                                  </p:stCondLst>
                                  <p:childTnLst>
                                    <p:set>
                                      <p:cBhvr>
                                        <p:cTn id="67" dur="1" fill="hold">
                                          <p:stCondLst>
                                            <p:cond delay="0"/>
                                          </p:stCondLst>
                                        </p:cTn>
                                        <p:tgtEl>
                                          <p:spTgt spid="16"/>
                                        </p:tgtEl>
                                        <p:attrNameLst>
                                          <p:attrName>style.visibility</p:attrName>
                                        </p:attrNameLst>
                                      </p:cBhvr>
                                      <p:to>
                                        <p:strVal val="visible"/>
                                      </p:to>
                                    </p:set>
                                    <p:anim calcmode="lin" valueType="num">
                                      <p:cBhvr additive="base">
                                        <p:cTn id="68" dur="500" fill="hold"/>
                                        <p:tgtEl>
                                          <p:spTgt spid="16"/>
                                        </p:tgtEl>
                                        <p:attrNameLst>
                                          <p:attrName>ppt_x</p:attrName>
                                        </p:attrNameLst>
                                      </p:cBhvr>
                                      <p:tavLst>
                                        <p:tav tm="0">
                                          <p:val>
                                            <p:strVal val="0-#ppt_w/2"/>
                                          </p:val>
                                        </p:tav>
                                        <p:tav tm="100000">
                                          <p:val>
                                            <p:strVal val="#ppt_x"/>
                                          </p:val>
                                        </p:tav>
                                      </p:tavLst>
                                    </p:anim>
                                    <p:anim calcmode="lin" valueType="num">
                                      <p:cBhvr additive="base">
                                        <p:cTn id="69" dur="500" fill="hold"/>
                                        <p:tgtEl>
                                          <p:spTgt spid="16"/>
                                        </p:tgtEl>
                                        <p:attrNameLst>
                                          <p:attrName>ppt_y</p:attrName>
                                        </p:attrNameLst>
                                      </p:cBhvr>
                                      <p:tavLst>
                                        <p:tav tm="0">
                                          <p:val>
                                            <p:strVal val="1+#ppt_h/2"/>
                                          </p:val>
                                        </p:tav>
                                        <p:tav tm="100000">
                                          <p:val>
                                            <p:strVal val="#ppt_y"/>
                                          </p:val>
                                        </p:tav>
                                      </p:tavLst>
                                    </p:anim>
                                  </p:childTnLst>
                                </p:cTn>
                              </p:par>
                              <p:par>
                                <p:cTn id="70" presetID="2" presetClass="entr" presetSubtype="12" fill="hold" grpId="0" nodeType="withEffect">
                                  <p:stCondLst>
                                    <p:cond delay="200"/>
                                  </p:stCondLst>
                                  <p:childTnLst>
                                    <p:set>
                                      <p:cBhvr>
                                        <p:cTn id="71" dur="1" fill="hold">
                                          <p:stCondLst>
                                            <p:cond delay="0"/>
                                          </p:stCondLst>
                                        </p:cTn>
                                        <p:tgtEl>
                                          <p:spTgt spid="17"/>
                                        </p:tgtEl>
                                        <p:attrNameLst>
                                          <p:attrName>style.visibility</p:attrName>
                                        </p:attrNameLst>
                                      </p:cBhvr>
                                      <p:to>
                                        <p:strVal val="visible"/>
                                      </p:to>
                                    </p:set>
                                    <p:anim calcmode="lin" valueType="num">
                                      <p:cBhvr additive="base">
                                        <p:cTn id="72" dur="500" fill="hold"/>
                                        <p:tgtEl>
                                          <p:spTgt spid="17"/>
                                        </p:tgtEl>
                                        <p:attrNameLst>
                                          <p:attrName>ppt_x</p:attrName>
                                        </p:attrNameLst>
                                      </p:cBhvr>
                                      <p:tavLst>
                                        <p:tav tm="0">
                                          <p:val>
                                            <p:strVal val="0-#ppt_w/2"/>
                                          </p:val>
                                        </p:tav>
                                        <p:tav tm="100000">
                                          <p:val>
                                            <p:strVal val="#ppt_x"/>
                                          </p:val>
                                        </p:tav>
                                      </p:tavLst>
                                    </p:anim>
                                    <p:anim calcmode="lin" valueType="num">
                                      <p:cBhvr additive="base">
                                        <p:cTn id="73" dur="500" fill="hold"/>
                                        <p:tgtEl>
                                          <p:spTgt spid="17"/>
                                        </p:tgtEl>
                                        <p:attrNameLst>
                                          <p:attrName>ppt_y</p:attrName>
                                        </p:attrNameLst>
                                      </p:cBhvr>
                                      <p:tavLst>
                                        <p:tav tm="0">
                                          <p:val>
                                            <p:strVal val="1+#ppt_h/2"/>
                                          </p:val>
                                        </p:tav>
                                        <p:tav tm="100000">
                                          <p:val>
                                            <p:strVal val="#ppt_y"/>
                                          </p:val>
                                        </p:tav>
                                      </p:tavLst>
                                    </p:anim>
                                  </p:childTnLst>
                                </p:cTn>
                              </p:par>
                              <p:par>
                                <p:cTn id="74" presetID="2" presetClass="entr" presetSubtype="12" fill="hold" grpId="0" nodeType="withEffect">
                                  <p:stCondLst>
                                    <p:cond delay="300"/>
                                  </p:stCondLst>
                                  <p:childTnLst>
                                    <p:set>
                                      <p:cBhvr>
                                        <p:cTn id="75" dur="1" fill="hold">
                                          <p:stCondLst>
                                            <p:cond delay="0"/>
                                          </p:stCondLst>
                                        </p:cTn>
                                        <p:tgtEl>
                                          <p:spTgt spid="18"/>
                                        </p:tgtEl>
                                        <p:attrNameLst>
                                          <p:attrName>style.visibility</p:attrName>
                                        </p:attrNameLst>
                                      </p:cBhvr>
                                      <p:to>
                                        <p:strVal val="visible"/>
                                      </p:to>
                                    </p:set>
                                    <p:anim calcmode="lin" valueType="num">
                                      <p:cBhvr additive="base">
                                        <p:cTn id="76" dur="500" fill="hold"/>
                                        <p:tgtEl>
                                          <p:spTgt spid="18"/>
                                        </p:tgtEl>
                                        <p:attrNameLst>
                                          <p:attrName>ppt_x</p:attrName>
                                        </p:attrNameLst>
                                      </p:cBhvr>
                                      <p:tavLst>
                                        <p:tav tm="0">
                                          <p:val>
                                            <p:strVal val="0-#ppt_w/2"/>
                                          </p:val>
                                        </p:tav>
                                        <p:tav tm="100000">
                                          <p:val>
                                            <p:strVal val="#ppt_x"/>
                                          </p:val>
                                        </p:tav>
                                      </p:tavLst>
                                    </p:anim>
                                    <p:anim calcmode="lin" valueType="num">
                                      <p:cBhvr additive="base">
                                        <p:cTn id="77"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autoUpdateAnimBg="0"/>
      <p:bldP spid="3" grpId="0" animBg="1" autoUpdateAnimBg="0"/>
      <p:bldP spid="3" grpId="1" animBg="1" autoUpdateAnimBg="0"/>
      <p:bldP spid="5" grpId="0" animBg="1" autoUpdateAnimBg="0"/>
      <p:bldP spid="6" grpId="0" animBg="1" autoUpdateAnimBg="0"/>
      <p:bldP spid="6" grpId="1" animBg="1" autoUpdateAnimBg="0"/>
      <p:bldP spid="7" grpId="0" animBg="1" autoUpdateAnimBg="0"/>
      <p:bldP spid="8" grpId="0" animBg="1" autoUpdateAnimBg="0"/>
      <p:bldP spid="8" grpId="1" animBg="1" autoUpdateAnimBg="0"/>
      <p:bldP spid="9" grpId="0" animBg="1" autoUpdateAnimBg="0"/>
      <p:bldP spid="10" grpId="0" animBg="1" autoUpdateAnimBg="0"/>
      <p:bldP spid="10" grpId="1" animBg="1" autoUpdateAnimBg="0"/>
      <p:bldP spid="11" grpId="0" animBg="1"/>
      <p:bldP spid="12" grpId="0" animBg="1"/>
      <p:bldP spid="13" grpId="0" animBg="1"/>
      <p:bldP spid="14" grpId="0" animBg="1"/>
      <p:bldP spid="15" grpId="0"/>
      <p:bldP spid="16" grpId="0"/>
      <p:bldP spid="17" grpId="0"/>
      <p:bldP spid="18" grpId="0"/>
      <p:bldP spid="19" grpId="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表格 4"/>
          <p:cNvGraphicFramePr>
            <a:graphicFrameLocks noGrp="1"/>
          </p:cNvGraphicFramePr>
          <p:nvPr/>
        </p:nvGraphicFramePr>
        <p:xfrm>
          <a:off x="3488531" y="3107531"/>
          <a:ext cx="5219700" cy="1511300"/>
        </p:xfrm>
        <a:graphic>
          <a:graphicData uri="http://schemas.openxmlformats.org/drawingml/2006/table">
            <a:tbl>
              <a:tblPr firstRow="1" firstCol="1" bandRow="1">
                <a:tableStyleId>{5C22544A-7EE6-4342-B048-85BDC9FD1C3A}</a:tableStyleId>
              </a:tblPr>
              <a:tblGrid>
                <a:gridCol w="597661"/>
                <a:gridCol w="2197134"/>
                <a:gridCol w="1343786"/>
                <a:gridCol w="1081119"/>
              </a:tblGrid>
              <a:tr h="176530">
                <a:tc>
                  <a:txBody>
                    <a:bodyPr/>
                    <a:lstStyle/>
                    <a:p>
                      <a:pPr marL="102235" eaLnBrk="0">
                        <a:lnSpc>
                          <a:spcPct val="100000"/>
                        </a:lnSpc>
                        <a:spcBef>
                          <a:spcPts val="275"/>
                        </a:spcBef>
                        <a:spcAft>
                          <a:spcPts val="0"/>
                        </a:spcAft>
                      </a:pPr>
                      <a:r>
                        <a:rPr lang="zh-CN" sz="800" spc="-5">
                          <a:effectLst/>
                        </a:rPr>
                        <a:t>类</a:t>
                      </a:r>
                      <a:r>
                        <a:rPr lang="en-US" sz="800" spc="-5">
                          <a:effectLst/>
                        </a:rPr>
                        <a:t>   </a:t>
                      </a:r>
                      <a:r>
                        <a:rPr lang="en-US" sz="800">
                          <a:effectLst/>
                        </a:rPr>
                        <a:t> </a:t>
                      </a:r>
                      <a:r>
                        <a:rPr lang="zh-CN" sz="800">
                          <a:effectLst/>
                        </a:rPr>
                        <a:t>型</a:t>
                      </a:r>
                      <a:endParaRPr lang="zh-CN" sz="1050">
                        <a:solidFill>
                          <a:srgbClr val="000000"/>
                        </a:solidFill>
                        <a:effectLst/>
                        <a:latin typeface="Arial" panose="020B0604020202020204" pitchFamily="34" charset="0"/>
                        <a:ea typeface="Arial" panose="020B0604020202020204" pitchFamily="34" charset="0"/>
                      </a:endParaRPr>
                    </a:p>
                  </a:txBody>
                  <a:tcPr marL="0" marR="0" marT="0" marB="0"/>
                </a:tc>
                <a:tc>
                  <a:txBody>
                    <a:bodyPr/>
                    <a:lstStyle/>
                    <a:p>
                      <a:pPr marL="896620" eaLnBrk="0">
                        <a:lnSpc>
                          <a:spcPct val="100000"/>
                        </a:lnSpc>
                        <a:spcBef>
                          <a:spcPts val="275"/>
                        </a:spcBef>
                        <a:spcAft>
                          <a:spcPts val="0"/>
                        </a:spcAft>
                      </a:pPr>
                      <a:r>
                        <a:rPr lang="zh-CN" sz="800" spc="-5">
                          <a:effectLst/>
                        </a:rPr>
                        <a:t>特</a:t>
                      </a:r>
                      <a:r>
                        <a:rPr lang="en-US" sz="800">
                          <a:effectLst/>
                        </a:rPr>
                        <a:t>    </a:t>
                      </a:r>
                      <a:r>
                        <a:rPr lang="zh-CN" sz="800">
                          <a:effectLst/>
                        </a:rPr>
                        <a:t>点</a:t>
                      </a:r>
                      <a:endParaRPr lang="zh-CN" sz="1050">
                        <a:solidFill>
                          <a:srgbClr val="000000"/>
                        </a:solidFill>
                        <a:effectLst/>
                        <a:latin typeface="Arial" panose="020B0604020202020204" pitchFamily="34" charset="0"/>
                        <a:ea typeface="Arial" panose="020B0604020202020204" pitchFamily="34" charset="0"/>
                      </a:endParaRPr>
                    </a:p>
                  </a:txBody>
                  <a:tcPr marL="0" marR="0" marT="0" marB="0"/>
                </a:tc>
                <a:tc>
                  <a:txBody>
                    <a:bodyPr/>
                    <a:lstStyle/>
                    <a:p>
                      <a:pPr marL="468630" eaLnBrk="0">
                        <a:lnSpc>
                          <a:spcPts val="1055"/>
                        </a:lnSpc>
                        <a:spcBef>
                          <a:spcPts val="275"/>
                        </a:spcBef>
                        <a:spcAft>
                          <a:spcPts val="0"/>
                        </a:spcAft>
                      </a:pPr>
                      <a:r>
                        <a:rPr lang="zh-CN" sz="800" spc="5">
                          <a:effectLst/>
                        </a:rPr>
                        <a:t>优</a:t>
                      </a:r>
                      <a:r>
                        <a:rPr lang="en-US" sz="800">
                          <a:effectLst/>
                        </a:rPr>
                        <a:t>    </a:t>
                      </a:r>
                      <a:r>
                        <a:rPr lang="zh-CN" sz="800">
                          <a:effectLst/>
                        </a:rPr>
                        <a:t>点</a:t>
                      </a:r>
                      <a:endParaRPr lang="zh-CN" sz="1050">
                        <a:solidFill>
                          <a:srgbClr val="000000"/>
                        </a:solidFill>
                        <a:effectLst/>
                        <a:latin typeface="Arial" panose="020B0604020202020204" pitchFamily="34" charset="0"/>
                        <a:ea typeface="Arial" panose="020B0604020202020204" pitchFamily="34" charset="0"/>
                      </a:endParaRPr>
                    </a:p>
                  </a:txBody>
                  <a:tcPr marL="0" marR="0" marT="0" marB="0"/>
                </a:tc>
                <a:tc>
                  <a:txBody>
                    <a:bodyPr/>
                    <a:lstStyle/>
                    <a:p>
                      <a:pPr marL="337185" eaLnBrk="0">
                        <a:lnSpc>
                          <a:spcPct val="100000"/>
                        </a:lnSpc>
                        <a:spcBef>
                          <a:spcPts val="275"/>
                        </a:spcBef>
                        <a:spcAft>
                          <a:spcPts val="0"/>
                        </a:spcAft>
                      </a:pPr>
                      <a:r>
                        <a:rPr lang="zh-CN" sz="800" spc="5">
                          <a:effectLst/>
                        </a:rPr>
                        <a:t>缺</a:t>
                      </a:r>
                      <a:r>
                        <a:rPr lang="en-US" sz="800">
                          <a:effectLst/>
                        </a:rPr>
                        <a:t>    </a:t>
                      </a:r>
                      <a:r>
                        <a:rPr lang="zh-CN" sz="800">
                          <a:effectLst/>
                        </a:rPr>
                        <a:t>点</a:t>
                      </a:r>
                      <a:endParaRPr lang="zh-CN" sz="1050">
                        <a:solidFill>
                          <a:srgbClr val="000000"/>
                        </a:solidFill>
                        <a:effectLst/>
                        <a:latin typeface="Arial" panose="020B0604020202020204" pitchFamily="34" charset="0"/>
                        <a:ea typeface="Arial" panose="020B0604020202020204" pitchFamily="34" charset="0"/>
                      </a:endParaRPr>
                    </a:p>
                  </a:txBody>
                  <a:tcPr marL="0" marR="0" marT="0" marB="0"/>
                </a:tc>
              </a:tr>
              <a:tr h="499745">
                <a:tc>
                  <a:txBody>
                    <a:bodyPr/>
                    <a:lstStyle/>
                    <a:p>
                      <a:pPr marL="106045" marR="92075" indent="-635" eaLnBrk="0">
                        <a:lnSpc>
                          <a:spcPct val="102000"/>
                        </a:lnSpc>
                        <a:spcBef>
                          <a:spcPts val="895"/>
                        </a:spcBef>
                        <a:spcAft>
                          <a:spcPts val="0"/>
                        </a:spcAft>
                      </a:pPr>
                      <a:r>
                        <a:rPr lang="zh-CN" sz="800" spc="-5">
                          <a:effectLst/>
                        </a:rPr>
                        <a:t>水平</a:t>
                      </a:r>
                      <a:r>
                        <a:rPr lang="en-US" sz="800">
                          <a:effectLst/>
                        </a:rPr>
                        <a:t>B</a:t>
                      </a:r>
                      <a:r>
                        <a:rPr lang="en-US" sz="800" spc="-5">
                          <a:effectLst/>
                        </a:rPr>
                        <a:t>2</a:t>
                      </a:r>
                      <a:r>
                        <a:rPr lang="en-US" sz="800">
                          <a:effectLst/>
                        </a:rPr>
                        <a:t>B </a:t>
                      </a:r>
                      <a:r>
                        <a:rPr lang="zh-CN" sz="800" spc="-30">
                          <a:effectLst/>
                        </a:rPr>
                        <a:t>电</a:t>
                      </a:r>
                      <a:r>
                        <a:rPr lang="zh-CN" sz="800" spc="-20">
                          <a:effectLst/>
                        </a:rPr>
                        <a:t>商平台</a:t>
                      </a:r>
                      <a:endParaRPr lang="zh-CN" sz="1050">
                        <a:solidFill>
                          <a:srgbClr val="000000"/>
                        </a:solidFill>
                        <a:effectLst/>
                        <a:latin typeface="Arial" panose="020B0604020202020204" pitchFamily="34" charset="0"/>
                        <a:ea typeface="Arial" panose="020B0604020202020204" pitchFamily="34" charset="0"/>
                      </a:endParaRPr>
                    </a:p>
                  </a:txBody>
                  <a:tcPr marL="0" marR="0" marT="0" marB="0"/>
                </a:tc>
                <a:tc>
                  <a:txBody>
                    <a:bodyPr/>
                    <a:lstStyle/>
                    <a:p>
                      <a:pPr marL="34290" marR="32385" indent="3810" eaLnBrk="0">
                        <a:lnSpc>
                          <a:spcPct val="89000"/>
                        </a:lnSpc>
                        <a:spcBef>
                          <a:spcPts val="245"/>
                        </a:spcBef>
                        <a:spcAft>
                          <a:spcPts val="0"/>
                        </a:spcAft>
                      </a:pPr>
                      <a:r>
                        <a:rPr lang="zh-CN" sz="800" spc="50">
                          <a:effectLst/>
                        </a:rPr>
                        <a:t>为交</a:t>
                      </a:r>
                      <a:r>
                        <a:rPr lang="zh-CN" sz="800" spc="30">
                          <a:effectLst/>
                        </a:rPr>
                        <a:t>易</a:t>
                      </a:r>
                      <a:r>
                        <a:rPr lang="zh-CN" sz="800" spc="25">
                          <a:effectLst/>
                        </a:rPr>
                        <a:t>双方创建一个交流信息和交易的平台，</a:t>
                      </a:r>
                      <a:r>
                        <a:rPr lang="zh-CN" sz="800">
                          <a:effectLst/>
                        </a:rPr>
                        <a:t> </a:t>
                      </a:r>
                      <a:r>
                        <a:rPr lang="zh-CN" sz="800" spc="60">
                          <a:effectLst/>
                        </a:rPr>
                        <a:t>涵</a:t>
                      </a:r>
                      <a:r>
                        <a:rPr lang="zh-CN" sz="800" spc="50">
                          <a:effectLst/>
                        </a:rPr>
                        <a:t>盖不同行业和领域，</a:t>
                      </a:r>
                      <a:r>
                        <a:rPr lang="en-US" sz="800" spc="50">
                          <a:effectLst/>
                        </a:rPr>
                        <a:t>  </a:t>
                      </a:r>
                      <a:r>
                        <a:rPr lang="zh-CN" sz="800" spc="50">
                          <a:effectLst/>
                        </a:rPr>
                        <a:t>服务于不同行业的从</a:t>
                      </a:r>
                      <a:r>
                        <a:rPr lang="zh-CN" sz="800">
                          <a:effectLst/>
                        </a:rPr>
                        <a:t> </a:t>
                      </a:r>
                      <a:r>
                        <a:rPr lang="zh-CN" sz="800" spc="-5">
                          <a:effectLst/>
                        </a:rPr>
                        <a:t>业者</a:t>
                      </a:r>
                      <a:endParaRPr lang="zh-CN" sz="1050">
                        <a:solidFill>
                          <a:srgbClr val="000000"/>
                        </a:solidFill>
                        <a:effectLst/>
                        <a:latin typeface="Arial" panose="020B0604020202020204" pitchFamily="34" charset="0"/>
                        <a:ea typeface="Arial" panose="020B0604020202020204" pitchFamily="34" charset="0"/>
                      </a:endParaRPr>
                    </a:p>
                  </a:txBody>
                  <a:tcPr marL="0" marR="0" marT="0" marB="0"/>
                </a:tc>
                <a:tc>
                  <a:txBody>
                    <a:bodyPr/>
                    <a:lstStyle/>
                    <a:p>
                      <a:pPr marL="34925" marR="32385" indent="-635" eaLnBrk="0">
                        <a:lnSpc>
                          <a:spcPct val="89000"/>
                        </a:lnSpc>
                        <a:spcBef>
                          <a:spcPts val="245"/>
                        </a:spcBef>
                        <a:spcAft>
                          <a:spcPts val="0"/>
                        </a:spcAft>
                      </a:pPr>
                      <a:r>
                        <a:rPr lang="zh-CN" sz="800" spc="60">
                          <a:effectLst/>
                        </a:rPr>
                        <a:t>追</a:t>
                      </a:r>
                      <a:r>
                        <a:rPr lang="zh-CN" sz="800" spc="45">
                          <a:effectLst/>
                        </a:rPr>
                        <a:t>求</a:t>
                      </a:r>
                      <a:r>
                        <a:rPr lang="zh-CN" sz="800" spc="30">
                          <a:effectLst/>
                        </a:rPr>
                        <a:t>的是</a:t>
                      </a:r>
                      <a:r>
                        <a:rPr lang="en-US" sz="800" spc="30">
                          <a:effectLst/>
                        </a:rPr>
                        <a:t>“</a:t>
                      </a:r>
                      <a:r>
                        <a:rPr lang="zh-CN" sz="800" spc="30">
                          <a:effectLst/>
                        </a:rPr>
                        <a:t>全</a:t>
                      </a:r>
                      <a:r>
                        <a:rPr lang="en-US" sz="800" spc="30">
                          <a:effectLst/>
                        </a:rPr>
                        <a:t>”</a:t>
                      </a:r>
                      <a:r>
                        <a:rPr lang="zh-CN" sz="800" spc="30">
                          <a:effectLst/>
                        </a:rPr>
                        <a:t>，能够获利</a:t>
                      </a:r>
                      <a:r>
                        <a:rPr lang="zh-CN" sz="800">
                          <a:effectLst/>
                        </a:rPr>
                        <a:t> </a:t>
                      </a:r>
                      <a:r>
                        <a:rPr lang="zh-CN" sz="800" spc="60">
                          <a:effectLst/>
                        </a:rPr>
                        <a:t>的</a:t>
                      </a:r>
                      <a:r>
                        <a:rPr lang="zh-CN" sz="800" spc="40">
                          <a:effectLst/>
                        </a:rPr>
                        <a:t>机</a:t>
                      </a:r>
                      <a:r>
                        <a:rPr lang="zh-CN" sz="800" spc="30">
                          <a:effectLst/>
                        </a:rPr>
                        <a:t>会很多，潜在用户群较</a:t>
                      </a:r>
                      <a:r>
                        <a:rPr lang="zh-CN" sz="800">
                          <a:effectLst/>
                        </a:rPr>
                        <a:t> </a:t>
                      </a:r>
                      <a:r>
                        <a:rPr lang="zh-CN" sz="800" spc="-5">
                          <a:effectLst/>
                        </a:rPr>
                        <a:t>大，能够</a:t>
                      </a:r>
                      <a:r>
                        <a:rPr lang="zh-CN" sz="800">
                          <a:effectLst/>
                        </a:rPr>
                        <a:t>迅速地获得收益</a:t>
                      </a:r>
                      <a:endParaRPr lang="zh-CN" sz="1050">
                        <a:solidFill>
                          <a:srgbClr val="000000"/>
                        </a:solidFill>
                        <a:effectLst/>
                        <a:latin typeface="Arial" panose="020B0604020202020204" pitchFamily="34" charset="0"/>
                        <a:ea typeface="Arial" panose="020B0604020202020204" pitchFamily="34" charset="0"/>
                      </a:endParaRPr>
                    </a:p>
                  </a:txBody>
                  <a:tcPr marL="0" marR="0" marT="0" marB="0"/>
                </a:tc>
                <a:tc>
                  <a:txBody>
                    <a:bodyPr/>
                    <a:lstStyle/>
                    <a:p>
                      <a:pPr marL="34925" marR="35560" indent="3175" eaLnBrk="0">
                        <a:lnSpc>
                          <a:spcPct val="102000"/>
                        </a:lnSpc>
                        <a:spcBef>
                          <a:spcPts val="905"/>
                        </a:spcBef>
                        <a:spcAft>
                          <a:spcPts val="0"/>
                        </a:spcAft>
                      </a:pPr>
                      <a:r>
                        <a:rPr lang="zh-CN" sz="800" spc="80">
                          <a:effectLst/>
                        </a:rPr>
                        <a:t>用户群不稳定，被</a:t>
                      </a:r>
                      <a:r>
                        <a:rPr lang="zh-CN" sz="800" spc="70">
                          <a:effectLst/>
                        </a:rPr>
                        <a:t>模</a:t>
                      </a:r>
                      <a:r>
                        <a:rPr lang="zh-CN" sz="800">
                          <a:effectLst/>
                        </a:rPr>
                        <a:t> </a:t>
                      </a:r>
                      <a:r>
                        <a:rPr lang="zh-CN" sz="800" spc="-5">
                          <a:effectLst/>
                        </a:rPr>
                        <a:t>仿的风</a:t>
                      </a:r>
                      <a:r>
                        <a:rPr lang="zh-CN" sz="800">
                          <a:effectLst/>
                        </a:rPr>
                        <a:t>险大</a:t>
                      </a:r>
                      <a:endParaRPr lang="zh-CN" sz="1050">
                        <a:solidFill>
                          <a:srgbClr val="000000"/>
                        </a:solidFill>
                        <a:effectLst/>
                        <a:latin typeface="Arial" panose="020B0604020202020204" pitchFamily="34" charset="0"/>
                        <a:ea typeface="Arial" panose="020B0604020202020204" pitchFamily="34" charset="0"/>
                      </a:endParaRPr>
                    </a:p>
                  </a:txBody>
                  <a:tcPr marL="0" marR="0" marT="0" marB="0"/>
                </a:tc>
              </a:tr>
              <a:tr h="835025">
                <a:tc>
                  <a:txBody>
                    <a:bodyPr/>
                    <a:lstStyle/>
                    <a:p>
                      <a:pPr eaLnBrk="0">
                        <a:lnSpc>
                          <a:spcPct val="153000"/>
                        </a:lnSpc>
                      </a:pPr>
                      <a:r>
                        <a:rPr lang="en-US" sz="1050">
                          <a:effectLst/>
                        </a:rPr>
                        <a:t> </a:t>
                      </a:r>
                      <a:endParaRPr lang="zh-CN" sz="1050">
                        <a:effectLst/>
                      </a:endParaRPr>
                    </a:p>
                    <a:p>
                      <a:pPr marL="106045" marR="92075" eaLnBrk="0">
                        <a:lnSpc>
                          <a:spcPct val="102000"/>
                        </a:lnSpc>
                        <a:spcBef>
                          <a:spcPts val="345"/>
                        </a:spcBef>
                        <a:spcAft>
                          <a:spcPts val="0"/>
                        </a:spcAft>
                      </a:pPr>
                      <a:r>
                        <a:rPr lang="zh-CN" sz="800" spc="-5">
                          <a:effectLst/>
                        </a:rPr>
                        <a:t>垂直</a:t>
                      </a:r>
                      <a:r>
                        <a:rPr lang="en-US" sz="800" spc="-5">
                          <a:effectLst/>
                        </a:rPr>
                        <a:t>B2</a:t>
                      </a:r>
                      <a:r>
                        <a:rPr lang="en-US" sz="800">
                          <a:effectLst/>
                        </a:rPr>
                        <a:t>B </a:t>
                      </a:r>
                      <a:r>
                        <a:rPr lang="zh-CN" sz="800" spc="-30">
                          <a:effectLst/>
                        </a:rPr>
                        <a:t>电</a:t>
                      </a:r>
                      <a:r>
                        <a:rPr lang="zh-CN" sz="800" spc="-20">
                          <a:effectLst/>
                        </a:rPr>
                        <a:t>商平台</a:t>
                      </a:r>
                      <a:endParaRPr lang="zh-CN" sz="1050">
                        <a:solidFill>
                          <a:srgbClr val="000000"/>
                        </a:solidFill>
                        <a:effectLst/>
                        <a:latin typeface="Arial" panose="020B0604020202020204" pitchFamily="34" charset="0"/>
                        <a:ea typeface="Arial" panose="020B0604020202020204" pitchFamily="34" charset="0"/>
                      </a:endParaRPr>
                    </a:p>
                  </a:txBody>
                  <a:tcPr marL="0" marR="0" marT="0" marB="0"/>
                </a:tc>
                <a:tc>
                  <a:txBody>
                    <a:bodyPr/>
                    <a:lstStyle/>
                    <a:p>
                      <a:pPr marL="34290" marR="33020" eaLnBrk="0">
                        <a:lnSpc>
                          <a:spcPct val="92000"/>
                        </a:lnSpc>
                        <a:spcBef>
                          <a:spcPts val="255"/>
                        </a:spcBef>
                        <a:spcAft>
                          <a:spcPts val="0"/>
                        </a:spcAft>
                      </a:pPr>
                      <a:r>
                        <a:rPr lang="zh-CN" sz="800" spc="65">
                          <a:effectLst/>
                        </a:rPr>
                        <a:t>将</a:t>
                      </a:r>
                      <a:r>
                        <a:rPr lang="zh-CN" sz="800" spc="35">
                          <a:effectLst/>
                        </a:rPr>
                        <a:t>交易双方集合在一个市场中进行交易，网站</a:t>
                      </a:r>
                      <a:r>
                        <a:rPr lang="zh-CN" sz="800">
                          <a:effectLst/>
                        </a:rPr>
                        <a:t> </a:t>
                      </a:r>
                      <a:r>
                        <a:rPr lang="zh-CN" sz="800" spc="65">
                          <a:effectLst/>
                        </a:rPr>
                        <a:t>的</a:t>
                      </a:r>
                      <a:r>
                        <a:rPr lang="zh-CN" sz="800" spc="35">
                          <a:effectLst/>
                        </a:rPr>
                        <a:t>专业性很强，面向某一特定的专业领域，如</a:t>
                      </a:r>
                      <a:r>
                        <a:rPr lang="zh-CN" sz="800">
                          <a:effectLst/>
                        </a:rPr>
                        <a:t> </a:t>
                      </a:r>
                      <a:r>
                        <a:rPr lang="zh-CN" sz="800" spc="65">
                          <a:effectLst/>
                        </a:rPr>
                        <a:t>信</a:t>
                      </a:r>
                      <a:r>
                        <a:rPr lang="zh-CN" sz="800" spc="35">
                          <a:effectLst/>
                        </a:rPr>
                        <a:t>息技术、农业、化工、钢铁等。它将特定产</a:t>
                      </a:r>
                      <a:r>
                        <a:rPr lang="zh-CN" sz="800">
                          <a:effectLst/>
                        </a:rPr>
                        <a:t> </a:t>
                      </a:r>
                      <a:r>
                        <a:rPr lang="zh-CN" sz="800" spc="65">
                          <a:effectLst/>
                        </a:rPr>
                        <a:t>业</a:t>
                      </a:r>
                      <a:r>
                        <a:rPr lang="zh-CN" sz="800" spc="35">
                          <a:effectLst/>
                        </a:rPr>
                        <a:t>的上下游企业聚集在一起，让各层次的企业</a:t>
                      </a:r>
                      <a:r>
                        <a:rPr lang="zh-CN" sz="800">
                          <a:effectLst/>
                        </a:rPr>
                        <a:t> </a:t>
                      </a:r>
                      <a:r>
                        <a:rPr lang="zh-CN" sz="800" spc="-5">
                          <a:effectLst/>
                        </a:rPr>
                        <a:t>都能很</a:t>
                      </a:r>
                      <a:r>
                        <a:rPr lang="zh-CN" sz="800">
                          <a:effectLst/>
                        </a:rPr>
                        <a:t>容易地找到原料供应商或买主</a:t>
                      </a:r>
                      <a:endParaRPr lang="zh-CN" sz="1050">
                        <a:solidFill>
                          <a:srgbClr val="000000"/>
                        </a:solidFill>
                        <a:effectLst/>
                        <a:latin typeface="Arial" panose="020B0604020202020204" pitchFamily="34" charset="0"/>
                        <a:ea typeface="Arial" panose="020B0604020202020204" pitchFamily="34" charset="0"/>
                      </a:endParaRPr>
                    </a:p>
                  </a:txBody>
                  <a:tcPr marL="0" marR="0" marT="0" marB="0"/>
                </a:tc>
                <a:tc>
                  <a:txBody>
                    <a:bodyPr/>
                    <a:lstStyle/>
                    <a:p>
                      <a:pPr marL="33020" marR="32385" indent="3175" eaLnBrk="0">
                        <a:lnSpc>
                          <a:spcPct val="98000"/>
                        </a:lnSpc>
                        <a:spcBef>
                          <a:spcPts val="900"/>
                        </a:spcBef>
                        <a:spcAft>
                          <a:spcPts val="0"/>
                        </a:spcAft>
                      </a:pPr>
                      <a:r>
                        <a:rPr lang="zh-CN" sz="800" spc="55">
                          <a:effectLst/>
                        </a:rPr>
                        <a:t>专</a:t>
                      </a:r>
                      <a:r>
                        <a:rPr lang="zh-CN" sz="800" spc="30">
                          <a:effectLst/>
                        </a:rPr>
                        <a:t>业性很强，容易吸引针对</a:t>
                      </a:r>
                      <a:r>
                        <a:rPr lang="zh-CN" sz="800">
                          <a:effectLst/>
                        </a:rPr>
                        <a:t> </a:t>
                      </a:r>
                      <a:r>
                        <a:rPr lang="zh-CN" sz="800" spc="35">
                          <a:effectLst/>
                        </a:rPr>
                        <a:t>性较强的用户，并易于建</a:t>
                      </a:r>
                      <a:r>
                        <a:rPr lang="zh-CN" sz="800" spc="30">
                          <a:effectLst/>
                        </a:rPr>
                        <a:t>立</a:t>
                      </a:r>
                      <a:r>
                        <a:rPr lang="zh-CN" sz="800">
                          <a:effectLst/>
                        </a:rPr>
                        <a:t> </a:t>
                      </a:r>
                      <a:r>
                        <a:rPr lang="zh-CN" sz="800" spc="35">
                          <a:effectLst/>
                        </a:rPr>
                        <a:t>起忠实的用户群，从而吸</a:t>
                      </a:r>
                      <a:r>
                        <a:rPr lang="zh-CN" sz="800" spc="30">
                          <a:effectLst/>
                        </a:rPr>
                        <a:t>引</a:t>
                      </a:r>
                      <a:r>
                        <a:rPr lang="zh-CN" sz="800">
                          <a:effectLst/>
                        </a:rPr>
                        <a:t> </a:t>
                      </a:r>
                      <a:r>
                        <a:rPr lang="zh-CN" sz="800" spc="-5">
                          <a:effectLst/>
                        </a:rPr>
                        <a:t>固定</a:t>
                      </a:r>
                      <a:r>
                        <a:rPr lang="zh-CN" sz="800">
                          <a:effectLst/>
                        </a:rPr>
                        <a:t>的回头客</a:t>
                      </a:r>
                      <a:endParaRPr lang="zh-CN" sz="1050">
                        <a:solidFill>
                          <a:srgbClr val="000000"/>
                        </a:solidFill>
                        <a:effectLst/>
                        <a:latin typeface="Arial" panose="020B0604020202020204" pitchFamily="34" charset="0"/>
                        <a:ea typeface="Arial" panose="020B0604020202020204" pitchFamily="34" charset="0"/>
                      </a:endParaRPr>
                    </a:p>
                  </a:txBody>
                  <a:tcPr marL="0" marR="0" marT="0" marB="0"/>
                </a:tc>
                <a:tc>
                  <a:txBody>
                    <a:bodyPr/>
                    <a:lstStyle/>
                    <a:p>
                      <a:pPr marL="34925" marR="35560" eaLnBrk="0">
                        <a:lnSpc>
                          <a:spcPct val="98000"/>
                        </a:lnSpc>
                        <a:spcBef>
                          <a:spcPts val="900"/>
                        </a:spcBef>
                        <a:spcAft>
                          <a:spcPts val="0"/>
                        </a:spcAft>
                      </a:pPr>
                      <a:r>
                        <a:rPr lang="zh-CN" sz="800" spc="-10" dirty="0">
                          <a:effectLst/>
                        </a:rPr>
                        <a:t>短 期 内 不 能 </a:t>
                      </a:r>
                      <a:r>
                        <a:rPr lang="zh-CN" sz="800" spc="-5" dirty="0">
                          <a:effectLst/>
                        </a:rPr>
                        <a:t>迅 速 获</a:t>
                      </a:r>
                      <a:r>
                        <a:rPr lang="zh-CN" sz="800" dirty="0">
                          <a:effectLst/>
                        </a:rPr>
                        <a:t> </a:t>
                      </a:r>
                      <a:r>
                        <a:rPr lang="zh-CN" sz="800" spc="95" dirty="0">
                          <a:effectLst/>
                        </a:rPr>
                        <a:t>益</a:t>
                      </a:r>
                      <a:r>
                        <a:rPr lang="zh-CN" sz="800" spc="80" dirty="0">
                          <a:effectLst/>
                        </a:rPr>
                        <a:t>，较难转向多元化</a:t>
                      </a:r>
                      <a:r>
                        <a:rPr lang="zh-CN" sz="800" dirty="0">
                          <a:effectLst/>
                        </a:rPr>
                        <a:t> </a:t>
                      </a:r>
                      <a:r>
                        <a:rPr lang="zh-CN" sz="800" spc="-10" dirty="0">
                          <a:effectLst/>
                        </a:rPr>
                        <a:t>经 营 或 向 其 </a:t>
                      </a:r>
                      <a:r>
                        <a:rPr lang="zh-CN" sz="800" spc="-5" dirty="0">
                          <a:effectLst/>
                        </a:rPr>
                        <a:t>他 领 域</a:t>
                      </a:r>
                      <a:r>
                        <a:rPr lang="zh-CN" sz="800" dirty="0">
                          <a:effectLst/>
                        </a:rPr>
                        <a:t> </a:t>
                      </a:r>
                      <a:r>
                        <a:rPr lang="zh-CN" sz="800" spc="-5" dirty="0">
                          <a:effectLst/>
                        </a:rPr>
                        <a:t>渗透</a:t>
                      </a:r>
                      <a:endParaRPr lang="zh-CN" sz="1050" dirty="0">
                        <a:solidFill>
                          <a:srgbClr val="000000"/>
                        </a:solidFill>
                        <a:effectLst/>
                        <a:latin typeface="Arial" panose="020B0604020202020204" pitchFamily="34" charset="0"/>
                        <a:ea typeface="Arial" panose="020B0604020202020204" pitchFamily="34" charset="0"/>
                      </a:endParaRPr>
                    </a:p>
                  </a:txBody>
                  <a:tcPr marL="0" marR="0" marT="0" marB="0"/>
                </a:tc>
              </a:tr>
            </a:tbl>
          </a:graphicData>
        </a:graphic>
      </p:graphicFrame>
      <p:sp>
        <p:nvSpPr>
          <p:cNvPr id="6" name="Rectangle 1"/>
          <p:cNvSpPr>
            <a:spLocks noChangeArrowheads="1"/>
          </p:cNvSpPr>
          <p:nvPr/>
        </p:nvSpPr>
        <p:spPr bwMode="auto">
          <a:xfrm>
            <a:off x="2534745" y="1052736"/>
            <a:ext cx="7127272"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lvl1pPr indent="3175">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3175" algn="l" defTabSz="914400" rtl="0" eaLnBrk="0" fontAlgn="base" latinLnBrk="0" hangingPunct="0">
              <a:lnSpc>
                <a:spcPct val="100000"/>
              </a:lnSpc>
              <a:spcBef>
                <a:spcPct val="0"/>
              </a:spcBef>
              <a:spcAft>
                <a:spcPct val="0"/>
              </a:spcAft>
              <a:buClrTx/>
              <a:buSzTx/>
              <a:buFontTx/>
              <a:buNone/>
            </a:pPr>
            <a:r>
              <a:rPr kumimoji="0" lang="zh-CN" altLang="zh-CN" sz="2400" b="1" i="0" u="none" strike="noStrike" cap="none" normalizeH="0" baseline="0" dirty="0">
                <a:ln>
                  <a:noFill/>
                </a:ln>
                <a:solidFill>
                  <a:schemeClr val="accent2"/>
                </a:solidFill>
                <a:effectLst/>
                <a:latin typeface="黑体" panose="02010609060101010101" pitchFamily="49" charset="-122"/>
                <a:ea typeface="黑体" panose="02010609060101010101" pitchFamily="49" charset="-122"/>
                <a:cs typeface="黑体" panose="02010609060101010101" pitchFamily="49" charset="-122"/>
              </a:rPr>
              <a:t>表</a:t>
            </a:r>
            <a:r>
              <a:rPr kumimoji="0" lang="en-US" altLang="zh-CN" sz="2400" b="1" i="0" u="none" strike="noStrike" cap="none" normalizeH="0" baseline="0" dirty="0">
                <a:ln>
                  <a:noFill/>
                </a:ln>
                <a:solidFill>
                  <a:schemeClr val="accent2"/>
                </a:solidFill>
                <a:effectLst/>
                <a:latin typeface="黑体" panose="02010609060101010101" pitchFamily="49" charset="-122"/>
                <a:ea typeface="黑体" panose="02010609060101010101" pitchFamily="49" charset="-122"/>
              </a:rPr>
              <a:t>3.5 </a:t>
            </a:r>
            <a:r>
              <a:rPr kumimoji="0" lang="zh-CN" altLang="en-US" sz="2400" b="1" i="0" u="none" strike="noStrike" cap="none" normalizeH="0" baseline="0" dirty="0">
                <a:ln>
                  <a:noFill/>
                </a:ln>
                <a:solidFill>
                  <a:schemeClr val="accent2"/>
                </a:solidFill>
                <a:effectLst/>
                <a:latin typeface="黑体" panose="02010609060101010101" pitchFamily="49" charset="-122"/>
                <a:ea typeface="黑体" panose="02010609060101010101" pitchFamily="49" charset="-122"/>
                <a:cs typeface="黑体" panose="02010609060101010101" pitchFamily="49" charset="-122"/>
              </a:rPr>
              <a:t>水平</a:t>
            </a:r>
            <a:r>
              <a:rPr kumimoji="0" lang="en-US" altLang="zh-CN" sz="2400" b="1" i="0" u="none" strike="noStrike" cap="none" normalizeH="0" baseline="0" dirty="0">
                <a:ln>
                  <a:noFill/>
                </a:ln>
                <a:solidFill>
                  <a:schemeClr val="accent2"/>
                </a:solidFill>
                <a:effectLst/>
                <a:latin typeface="黑体" panose="02010609060101010101" pitchFamily="49" charset="-122"/>
                <a:ea typeface="黑体" panose="02010609060101010101" pitchFamily="49" charset="-122"/>
              </a:rPr>
              <a:t>B2B</a:t>
            </a:r>
            <a:r>
              <a:rPr kumimoji="0" lang="zh-CN" altLang="en-US" sz="2400" b="1" i="0" u="none" strike="noStrike" cap="none" normalizeH="0" baseline="0" dirty="0">
                <a:ln>
                  <a:noFill/>
                </a:ln>
                <a:solidFill>
                  <a:schemeClr val="accent2"/>
                </a:solidFill>
                <a:effectLst/>
                <a:latin typeface="黑体" panose="02010609060101010101" pitchFamily="49" charset="-122"/>
                <a:ea typeface="黑体" panose="02010609060101010101" pitchFamily="49" charset="-122"/>
                <a:cs typeface="黑体" panose="02010609060101010101" pitchFamily="49" charset="-122"/>
              </a:rPr>
              <a:t>电商平台和垂直</a:t>
            </a:r>
            <a:r>
              <a:rPr kumimoji="0" lang="en-US" altLang="zh-CN" sz="2400" b="1" i="0" u="none" strike="noStrike" cap="none" normalizeH="0" baseline="0" dirty="0">
                <a:ln>
                  <a:noFill/>
                </a:ln>
                <a:solidFill>
                  <a:schemeClr val="accent2"/>
                </a:solidFill>
                <a:effectLst/>
                <a:latin typeface="黑体" panose="02010609060101010101" pitchFamily="49" charset="-122"/>
                <a:ea typeface="黑体" panose="02010609060101010101" pitchFamily="49" charset="-122"/>
              </a:rPr>
              <a:t>B2B</a:t>
            </a:r>
            <a:r>
              <a:rPr kumimoji="0" lang="zh-CN" altLang="en-US" sz="2400" b="1" i="0" u="none" strike="noStrike" cap="none" normalizeH="0" baseline="0" dirty="0">
                <a:ln>
                  <a:noFill/>
                </a:ln>
                <a:solidFill>
                  <a:schemeClr val="accent2"/>
                </a:solidFill>
                <a:effectLst/>
                <a:latin typeface="黑体" panose="02010609060101010101" pitchFamily="49" charset="-122"/>
                <a:ea typeface="黑体" panose="02010609060101010101" pitchFamily="49" charset="-122"/>
                <a:cs typeface="黑体" panose="02010609060101010101" pitchFamily="49" charset="-122"/>
              </a:rPr>
              <a:t>电商平台的比较</a:t>
            </a:r>
            <a:endParaRPr kumimoji="0" lang="zh-CN" altLang="en-US" sz="2400" b="1" i="0" u="none" strike="noStrike" cap="none" normalizeH="0" baseline="0" dirty="0">
              <a:ln>
                <a:noFill/>
              </a:ln>
              <a:solidFill>
                <a:schemeClr val="accent2"/>
              </a:solidFill>
              <a:effectLst/>
              <a:latin typeface="黑体" panose="02010609060101010101" pitchFamily="49" charset="-122"/>
              <a:ea typeface="黑体" panose="02010609060101010101" pitchFamily="49" charset="-122"/>
            </a:endParaRPr>
          </a:p>
        </p:txBody>
      </p:sp>
      <p:graphicFrame>
        <p:nvGraphicFramePr>
          <p:cNvPr id="7" name="表格 6"/>
          <p:cNvGraphicFramePr>
            <a:graphicFrameLocks noGrp="1"/>
          </p:cNvGraphicFramePr>
          <p:nvPr/>
        </p:nvGraphicFramePr>
        <p:xfrm>
          <a:off x="715783" y="1633784"/>
          <a:ext cx="10765196" cy="4819552"/>
        </p:xfrm>
        <a:graphic>
          <a:graphicData uri="http://schemas.openxmlformats.org/drawingml/2006/table">
            <a:tbl>
              <a:tblPr firstRow="1" firstCol="1" bandRow="1">
                <a:effectLst>
                  <a:outerShdw blurRad="50800" dist="38100" dir="5400000" algn="t" rotWithShape="0">
                    <a:prstClr val="black">
                      <a:alpha val="40000"/>
                    </a:prstClr>
                  </a:outerShdw>
                </a:effectLst>
                <a:tableStyleId>{5C22544A-7EE6-4342-B048-85BDC9FD1C3A}</a:tableStyleId>
              </a:tblPr>
              <a:tblGrid>
                <a:gridCol w="1516225"/>
                <a:gridCol w="3964238"/>
                <a:gridCol w="2871845"/>
                <a:gridCol w="2412888"/>
              </a:tblGrid>
              <a:tr h="471868">
                <a:tc>
                  <a:txBody>
                    <a:bodyPr/>
                    <a:lstStyle/>
                    <a:p>
                      <a:pPr marL="102235" indent="0" algn="ctr" eaLnBrk="0">
                        <a:lnSpc>
                          <a:spcPct val="100000"/>
                        </a:lnSpc>
                        <a:spcBef>
                          <a:spcPts val="275"/>
                        </a:spcBef>
                        <a:spcAft>
                          <a:spcPts val="0"/>
                        </a:spcAft>
                      </a:pPr>
                      <a:r>
                        <a:rPr lang="zh-CN" sz="1900" spc="-5" dirty="0">
                          <a:solidFill>
                            <a:srgbClr val="F8F8F8"/>
                          </a:solidFill>
                          <a:effectLst/>
                          <a:latin typeface="黑体" panose="02010609060101010101" pitchFamily="49" charset="-122"/>
                          <a:ea typeface="黑体" panose="02010609060101010101" pitchFamily="49" charset="-122"/>
                        </a:rPr>
                        <a:t>类</a:t>
                      </a:r>
                      <a:r>
                        <a:rPr lang="zh-CN" sz="1900" dirty="0">
                          <a:solidFill>
                            <a:srgbClr val="F8F8F8"/>
                          </a:solidFill>
                          <a:effectLst/>
                          <a:latin typeface="黑体" panose="02010609060101010101" pitchFamily="49" charset="-122"/>
                          <a:ea typeface="黑体" panose="02010609060101010101" pitchFamily="49" charset="-122"/>
                        </a:rPr>
                        <a:t>型</a:t>
                      </a:r>
                      <a:endParaRPr lang="zh-CN" sz="1900" dirty="0">
                        <a:solidFill>
                          <a:srgbClr val="F8F8F8"/>
                        </a:solidFill>
                        <a:effectLst/>
                        <a:latin typeface="黑体" panose="02010609060101010101" pitchFamily="49" charset="-122"/>
                        <a:ea typeface="黑体" panose="02010609060101010101" pitchFamily="49" charset="-122"/>
                      </a:endParaRPr>
                    </a:p>
                  </a:txBody>
                  <a:tcPr marL="0" marR="0" marT="0" marB="0" anchor="ctr">
                    <a:lnL w="9525" cap="flat" cmpd="sng" algn="ctr">
                      <a:solidFill>
                        <a:srgbClr val="F8F8F8"/>
                      </a:solidFill>
                      <a:prstDash val="solid"/>
                      <a:round/>
                      <a:headEnd type="none" w="med" len="med"/>
                      <a:tailEnd type="none" w="med" len="med"/>
                    </a:lnL>
                    <a:lnR w="6350" cap="flat" cmpd="sng" algn="ctr">
                      <a:solidFill>
                        <a:srgbClr val="F8F8F8"/>
                      </a:solidFill>
                      <a:prstDash val="solid"/>
                      <a:round/>
                      <a:headEnd type="none" w="med" len="med"/>
                      <a:tailEnd type="none" w="med" len="med"/>
                    </a:lnR>
                    <a:lnT w="9525" cap="flat" cmpd="sng" algn="ctr">
                      <a:solidFill>
                        <a:srgbClr val="F8F8F8"/>
                      </a:solidFill>
                      <a:prstDash val="solid"/>
                      <a:round/>
                      <a:headEnd type="none" w="med" len="med"/>
                      <a:tailEnd type="none" w="med" len="med"/>
                    </a:lnT>
                    <a:lnB w="9525" cap="flat" cmpd="sng" algn="ctr">
                      <a:noFill/>
                      <a:prstDash val="solid"/>
                      <a:round/>
                      <a:headEnd type="none" w="med" len="med"/>
                      <a:tailEnd type="none" w="med" len="med"/>
                    </a:lnB>
                    <a:solidFill>
                      <a:srgbClr val="21A3D0"/>
                    </a:solidFill>
                  </a:tcPr>
                </a:tc>
                <a:tc>
                  <a:txBody>
                    <a:bodyPr/>
                    <a:lstStyle/>
                    <a:p>
                      <a:pPr marL="896620" indent="0" algn="ctr" eaLnBrk="0">
                        <a:lnSpc>
                          <a:spcPct val="100000"/>
                        </a:lnSpc>
                        <a:spcBef>
                          <a:spcPts val="275"/>
                        </a:spcBef>
                        <a:spcAft>
                          <a:spcPts val="0"/>
                        </a:spcAft>
                      </a:pPr>
                      <a:r>
                        <a:rPr lang="zh-CN" sz="1900" spc="-5" dirty="0">
                          <a:solidFill>
                            <a:srgbClr val="F8F8F8"/>
                          </a:solidFill>
                          <a:effectLst/>
                          <a:latin typeface="黑体" panose="02010609060101010101" pitchFamily="49" charset="-122"/>
                          <a:ea typeface="黑体" panose="02010609060101010101" pitchFamily="49" charset="-122"/>
                        </a:rPr>
                        <a:t>特</a:t>
                      </a:r>
                      <a:r>
                        <a:rPr lang="zh-CN" sz="1900" dirty="0">
                          <a:solidFill>
                            <a:srgbClr val="F8F8F8"/>
                          </a:solidFill>
                          <a:effectLst/>
                          <a:latin typeface="黑体" panose="02010609060101010101" pitchFamily="49" charset="-122"/>
                          <a:ea typeface="黑体" panose="02010609060101010101" pitchFamily="49" charset="-122"/>
                        </a:rPr>
                        <a:t>点</a:t>
                      </a:r>
                      <a:endParaRPr lang="zh-CN" sz="1900" dirty="0">
                        <a:solidFill>
                          <a:srgbClr val="F8F8F8"/>
                        </a:solidFill>
                        <a:effectLst/>
                        <a:latin typeface="黑体" panose="02010609060101010101" pitchFamily="49" charset="-122"/>
                        <a:ea typeface="黑体" panose="02010609060101010101" pitchFamily="49" charset="-122"/>
                      </a:endParaRPr>
                    </a:p>
                  </a:txBody>
                  <a:tcPr marL="0" marR="0" marT="0" marB="0" anchor="ctr">
                    <a:lnL w="6350" cap="flat" cmpd="sng" algn="ctr">
                      <a:solidFill>
                        <a:srgbClr val="F8F8F8"/>
                      </a:solidFill>
                      <a:prstDash val="solid"/>
                      <a:round/>
                      <a:headEnd type="none" w="med" len="med"/>
                      <a:tailEnd type="none" w="med" len="med"/>
                    </a:lnL>
                    <a:lnR w="6350" cap="flat" cmpd="sng" algn="ctr">
                      <a:solidFill>
                        <a:srgbClr val="F8F8F8"/>
                      </a:solidFill>
                      <a:prstDash val="solid"/>
                      <a:round/>
                      <a:headEnd type="none" w="med" len="med"/>
                      <a:tailEnd type="none" w="med" len="med"/>
                    </a:lnR>
                    <a:lnT w="9525" cap="flat" cmpd="sng" algn="ctr">
                      <a:solidFill>
                        <a:srgbClr val="F8F8F8"/>
                      </a:solidFill>
                      <a:prstDash val="solid"/>
                      <a:round/>
                      <a:headEnd type="none" w="med" len="med"/>
                      <a:tailEnd type="none" w="med" len="med"/>
                    </a:lnT>
                    <a:lnB w="9525" cap="flat" cmpd="sng" algn="ctr">
                      <a:noFill/>
                      <a:prstDash val="solid"/>
                      <a:round/>
                      <a:headEnd type="none" w="med" len="med"/>
                      <a:tailEnd type="none" w="med" len="med"/>
                    </a:lnB>
                    <a:solidFill>
                      <a:srgbClr val="21A3D0"/>
                    </a:solidFill>
                  </a:tcPr>
                </a:tc>
                <a:tc>
                  <a:txBody>
                    <a:bodyPr/>
                    <a:lstStyle/>
                    <a:p>
                      <a:pPr marL="0" indent="0" algn="ctr" eaLnBrk="0">
                        <a:lnSpc>
                          <a:spcPct val="100000"/>
                        </a:lnSpc>
                        <a:spcBef>
                          <a:spcPts val="0"/>
                        </a:spcBef>
                        <a:spcAft>
                          <a:spcPts val="0"/>
                        </a:spcAft>
                      </a:pPr>
                      <a:r>
                        <a:rPr lang="zh-CN" sz="1900" spc="5" dirty="0">
                          <a:solidFill>
                            <a:srgbClr val="F8F8F8"/>
                          </a:solidFill>
                          <a:effectLst/>
                          <a:latin typeface="黑体" panose="02010609060101010101" pitchFamily="49" charset="-122"/>
                          <a:ea typeface="黑体" panose="02010609060101010101" pitchFamily="49" charset="-122"/>
                        </a:rPr>
                        <a:t>优</a:t>
                      </a:r>
                      <a:r>
                        <a:rPr lang="zh-CN" sz="1900" dirty="0">
                          <a:solidFill>
                            <a:srgbClr val="F8F8F8"/>
                          </a:solidFill>
                          <a:effectLst/>
                          <a:latin typeface="黑体" panose="02010609060101010101" pitchFamily="49" charset="-122"/>
                          <a:ea typeface="黑体" panose="02010609060101010101" pitchFamily="49" charset="-122"/>
                        </a:rPr>
                        <a:t>点</a:t>
                      </a:r>
                      <a:endParaRPr lang="zh-CN" sz="1900" dirty="0">
                        <a:solidFill>
                          <a:srgbClr val="F8F8F8"/>
                        </a:solidFill>
                        <a:effectLst/>
                        <a:latin typeface="黑体" panose="02010609060101010101" pitchFamily="49" charset="-122"/>
                        <a:ea typeface="黑体" panose="02010609060101010101" pitchFamily="49" charset="-122"/>
                      </a:endParaRPr>
                    </a:p>
                  </a:txBody>
                  <a:tcPr marL="0" marR="0" marT="0" marB="0" anchor="ctr">
                    <a:lnL w="6350" cap="flat" cmpd="sng" algn="ctr">
                      <a:solidFill>
                        <a:srgbClr val="F8F8F8"/>
                      </a:solidFill>
                      <a:prstDash val="solid"/>
                      <a:round/>
                      <a:headEnd type="none" w="med" len="med"/>
                      <a:tailEnd type="none" w="med" len="med"/>
                    </a:lnL>
                    <a:lnR w="6350" cap="flat" cmpd="sng" algn="ctr">
                      <a:solidFill>
                        <a:srgbClr val="F8F8F8"/>
                      </a:solidFill>
                      <a:prstDash val="solid"/>
                      <a:round/>
                      <a:headEnd type="none" w="med" len="med"/>
                      <a:tailEnd type="none" w="med" len="med"/>
                    </a:lnR>
                    <a:lnT w="9525" cap="flat" cmpd="sng" algn="ctr">
                      <a:solidFill>
                        <a:srgbClr val="F8F8F8"/>
                      </a:solidFill>
                      <a:prstDash val="solid"/>
                      <a:round/>
                      <a:headEnd type="none" w="med" len="med"/>
                      <a:tailEnd type="none" w="med" len="med"/>
                    </a:lnT>
                    <a:lnB w="9525" cap="flat" cmpd="sng" algn="ctr">
                      <a:noFill/>
                      <a:prstDash val="solid"/>
                      <a:round/>
                      <a:headEnd type="none" w="med" len="med"/>
                      <a:tailEnd type="none" w="med" len="med"/>
                    </a:lnB>
                    <a:solidFill>
                      <a:srgbClr val="21A3D0"/>
                    </a:solidFill>
                  </a:tcPr>
                </a:tc>
                <a:tc>
                  <a:txBody>
                    <a:bodyPr/>
                    <a:lstStyle/>
                    <a:p>
                      <a:pPr marL="337185" indent="0" algn="ctr" eaLnBrk="0">
                        <a:lnSpc>
                          <a:spcPct val="100000"/>
                        </a:lnSpc>
                        <a:spcBef>
                          <a:spcPts val="275"/>
                        </a:spcBef>
                        <a:spcAft>
                          <a:spcPts val="0"/>
                        </a:spcAft>
                      </a:pPr>
                      <a:r>
                        <a:rPr lang="zh-CN" sz="1900" spc="5" dirty="0">
                          <a:solidFill>
                            <a:srgbClr val="F8F8F8"/>
                          </a:solidFill>
                          <a:effectLst/>
                          <a:latin typeface="黑体" panose="02010609060101010101" pitchFamily="49" charset="-122"/>
                          <a:ea typeface="黑体" panose="02010609060101010101" pitchFamily="49" charset="-122"/>
                        </a:rPr>
                        <a:t>缺</a:t>
                      </a:r>
                      <a:r>
                        <a:rPr lang="zh-CN" sz="1900" dirty="0">
                          <a:solidFill>
                            <a:srgbClr val="F8F8F8"/>
                          </a:solidFill>
                          <a:effectLst/>
                          <a:latin typeface="黑体" panose="02010609060101010101" pitchFamily="49" charset="-122"/>
                          <a:ea typeface="黑体" panose="02010609060101010101" pitchFamily="49" charset="-122"/>
                        </a:rPr>
                        <a:t>点</a:t>
                      </a:r>
                      <a:endParaRPr lang="zh-CN" sz="1900" dirty="0">
                        <a:solidFill>
                          <a:srgbClr val="F8F8F8"/>
                        </a:solidFill>
                        <a:effectLst/>
                        <a:latin typeface="黑体" panose="02010609060101010101" pitchFamily="49" charset="-122"/>
                        <a:ea typeface="黑体" panose="02010609060101010101" pitchFamily="49" charset="-122"/>
                      </a:endParaRPr>
                    </a:p>
                  </a:txBody>
                  <a:tcPr marL="0" marR="0" marT="0" marB="0" anchor="ctr">
                    <a:lnL w="6350" cap="flat" cmpd="sng" algn="ctr">
                      <a:solidFill>
                        <a:srgbClr val="F8F8F8"/>
                      </a:solidFill>
                      <a:prstDash val="solid"/>
                      <a:round/>
                      <a:headEnd type="none" w="med" len="med"/>
                      <a:tailEnd type="none" w="med" len="med"/>
                    </a:lnL>
                    <a:lnR w="9525" cap="flat" cmpd="sng" algn="ctr">
                      <a:solidFill>
                        <a:srgbClr val="F8F8F8"/>
                      </a:solidFill>
                      <a:prstDash val="solid"/>
                      <a:round/>
                      <a:headEnd type="none" w="med" len="med"/>
                      <a:tailEnd type="none" w="med" len="med"/>
                    </a:lnR>
                    <a:lnT w="9525" cap="flat" cmpd="sng" algn="ctr">
                      <a:solidFill>
                        <a:srgbClr val="F8F8F8"/>
                      </a:solidFill>
                      <a:prstDash val="solid"/>
                      <a:round/>
                      <a:headEnd type="none" w="med" len="med"/>
                      <a:tailEnd type="none" w="med" len="med"/>
                    </a:lnT>
                    <a:lnB w="9525" cap="flat" cmpd="sng" algn="ctr">
                      <a:noFill/>
                      <a:prstDash val="solid"/>
                      <a:round/>
                      <a:headEnd type="none" w="med" len="med"/>
                      <a:tailEnd type="none" w="med" len="med"/>
                    </a:lnB>
                    <a:solidFill>
                      <a:srgbClr val="21A3D0"/>
                    </a:solidFill>
                  </a:tcPr>
                </a:tc>
              </a:tr>
              <a:tr h="1514738">
                <a:tc>
                  <a:txBody>
                    <a:bodyPr/>
                    <a:lstStyle/>
                    <a:p>
                      <a:pPr marL="102235" marR="92075" indent="0" algn="ctr" defTabSz="914400" rtl="0" eaLnBrk="0" latinLnBrk="0" hangingPunct="1">
                        <a:lnSpc>
                          <a:spcPct val="100000"/>
                        </a:lnSpc>
                        <a:spcBef>
                          <a:spcPts val="275"/>
                        </a:spcBef>
                        <a:spcAft>
                          <a:spcPts val="0"/>
                        </a:spcAft>
                      </a:pPr>
                      <a:r>
                        <a:rPr lang="zh-CN" altLang="en-US" sz="1900" b="1" kern="1200" spc="-5" dirty="0">
                          <a:solidFill>
                            <a:srgbClr val="F8F8F8"/>
                          </a:solidFill>
                          <a:effectLst/>
                          <a:latin typeface="黑体" panose="02010609060101010101" pitchFamily="49" charset="-122"/>
                          <a:ea typeface="黑体" panose="02010609060101010101" pitchFamily="49" charset="-122"/>
                          <a:cs typeface="+mn-cs"/>
                        </a:rPr>
                        <a:t>水平</a:t>
                      </a:r>
                      <a:r>
                        <a:rPr lang="en-US" sz="1900" b="1" kern="1200" spc="-5" dirty="0">
                          <a:solidFill>
                            <a:srgbClr val="F8F8F8"/>
                          </a:solidFill>
                          <a:effectLst/>
                          <a:latin typeface="Arial" panose="020B0604020202020204" pitchFamily="34" charset="0"/>
                          <a:ea typeface="黑体" panose="02010609060101010101" pitchFamily="49" charset="-122"/>
                          <a:cs typeface="Arial" panose="020B0604020202020204" pitchFamily="34" charset="0"/>
                        </a:rPr>
                        <a:t>B2B</a:t>
                      </a:r>
                      <a:r>
                        <a:rPr lang="zh-CN" altLang="en-US" sz="1900" b="1" kern="1200" spc="-5" dirty="0">
                          <a:solidFill>
                            <a:srgbClr val="F8F8F8"/>
                          </a:solidFill>
                          <a:effectLst/>
                          <a:latin typeface="黑体" panose="02010609060101010101" pitchFamily="49" charset="-122"/>
                          <a:ea typeface="黑体" panose="02010609060101010101" pitchFamily="49" charset="-122"/>
                          <a:cs typeface="+mn-cs"/>
                        </a:rPr>
                        <a:t>电商平台</a:t>
                      </a:r>
                      <a:endParaRPr lang="zh-CN" altLang="en-US" sz="1900" b="1" kern="1200" spc="-5" dirty="0">
                        <a:solidFill>
                          <a:srgbClr val="F8F8F8"/>
                        </a:solidFill>
                        <a:effectLst/>
                        <a:latin typeface="黑体" panose="02010609060101010101" pitchFamily="49" charset="-122"/>
                        <a:ea typeface="黑体" panose="02010609060101010101" pitchFamily="49" charset="-122"/>
                        <a:cs typeface="+mn-cs"/>
                      </a:endParaRPr>
                    </a:p>
                  </a:txBody>
                  <a:tcPr marL="0" marR="0" marT="0" marB="0" anchor="ctr">
                    <a:lnL w="9525" cap="flat" cmpd="sng" algn="ctr">
                      <a:solidFill>
                        <a:srgbClr val="F8F8F8"/>
                      </a:solidFill>
                      <a:prstDash val="solid"/>
                      <a:round/>
                      <a:headEnd type="none" w="med" len="med"/>
                      <a:tailEnd type="none" w="med" len="med"/>
                    </a:lnL>
                    <a:lnR w="6350" cap="flat" cmpd="sng" algn="ctr">
                      <a:solidFill>
                        <a:srgbClr val="F8F8F8"/>
                      </a:solidFill>
                      <a:prstDash val="solid"/>
                      <a:round/>
                      <a:headEnd type="none" w="med" len="med"/>
                      <a:tailEnd type="none" w="med" len="med"/>
                    </a:lnR>
                    <a:lnT w="9525" cap="flat" cmpd="sng" algn="ctr">
                      <a:noFill/>
                      <a:prstDash val="solid"/>
                      <a:round/>
                      <a:headEnd type="none" w="med" len="med"/>
                      <a:tailEnd type="none" w="med" len="med"/>
                    </a:lnT>
                    <a:lnB w="6350" cap="flat" cmpd="sng" algn="ctr">
                      <a:solidFill>
                        <a:srgbClr val="F8F8F8"/>
                      </a:solidFill>
                      <a:prstDash val="solid"/>
                      <a:round/>
                      <a:headEnd type="none" w="med" len="med"/>
                      <a:tailEnd type="none" w="med" len="med"/>
                    </a:lnB>
                    <a:solidFill>
                      <a:srgbClr val="21A3D0"/>
                    </a:solidFill>
                  </a:tcPr>
                </a:tc>
                <a:tc>
                  <a:txBody>
                    <a:bodyPr/>
                    <a:lstStyle/>
                    <a:p>
                      <a:pPr marL="0" marR="32385" indent="0" algn="ctr" eaLnBrk="0">
                        <a:lnSpc>
                          <a:spcPct val="140000"/>
                        </a:lnSpc>
                        <a:spcBef>
                          <a:spcPts val="0"/>
                        </a:spcBef>
                        <a:spcAft>
                          <a:spcPts val="0"/>
                        </a:spcAft>
                      </a:pPr>
                      <a:r>
                        <a:rPr lang="zh-CN" sz="1800" spc="50" dirty="0">
                          <a:solidFill>
                            <a:schemeClr val="accent2"/>
                          </a:solidFill>
                          <a:effectLst/>
                          <a:latin typeface="黑体" panose="02010609060101010101" pitchFamily="49" charset="-122"/>
                          <a:ea typeface="黑体" panose="02010609060101010101" pitchFamily="49" charset="-122"/>
                        </a:rPr>
                        <a:t>为交</a:t>
                      </a:r>
                      <a:r>
                        <a:rPr lang="zh-CN" sz="1800" spc="30" dirty="0">
                          <a:solidFill>
                            <a:schemeClr val="accent2"/>
                          </a:solidFill>
                          <a:effectLst/>
                          <a:latin typeface="黑体" panose="02010609060101010101" pitchFamily="49" charset="-122"/>
                          <a:ea typeface="黑体" panose="02010609060101010101" pitchFamily="49" charset="-122"/>
                        </a:rPr>
                        <a:t>易</a:t>
                      </a:r>
                      <a:r>
                        <a:rPr lang="zh-CN" sz="1800" spc="25" dirty="0">
                          <a:solidFill>
                            <a:schemeClr val="accent2"/>
                          </a:solidFill>
                          <a:effectLst/>
                          <a:latin typeface="黑体" panose="02010609060101010101" pitchFamily="49" charset="-122"/>
                          <a:ea typeface="黑体" panose="02010609060101010101" pitchFamily="49" charset="-122"/>
                        </a:rPr>
                        <a:t>双方创建一个交流信息和交易的平台，</a:t>
                      </a:r>
                      <a:r>
                        <a:rPr lang="zh-CN" sz="1800" dirty="0">
                          <a:solidFill>
                            <a:schemeClr val="accent2"/>
                          </a:solidFill>
                          <a:effectLst/>
                          <a:latin typeface="黑体" panose="02010609060101010101" pitchFamily="49" charset="-122"/>
                          <a:ea typeface="黑体" panose="02010609060101010101" pitchFamily="49" charset="-122"/>
                        </a:rPr>
                        <a:t> </a:t>
                      </a:r>
                      <a:r>
                        <a:rPr lang="zh-CN" sz="1800" spc="60" dirty="0">
                          <a:solidFill>
                            <a:schemeClr val="accent2"/>
                          </a:solidFill>
                          <a:effectLst/>
                          <a:latin typeface="黑体" panose="02010609060101010101" pitchFamily="49" charset="-122"/>
                          <a:ea typeface="黑体" panose="02010609060101010101" pitchFamily="49" charset="-122"/>
                        </a:rPr>
                        <a:t>涵</a:t>
                      </a:r>
                      <a:r>
                        <a:rPr lang="zh-CN" sz="1800" spc="50" dirty="0">
                          <a:solidFill>
                            <a:schemeClr val="accent2"/>
                          </a:solidFill>
                          <a:effectLst/>
                          <a:latin typeface="黑体" panose="02010609060101010101" pitchFamily="49" charset="-122"/>
                          <a:ea typeface="黑体" panose="02010609060101010101" pitchFamily="49" charset="-122"/>
                        </a:rPr>
                        <a:t>盖不同行业和领域，服务于不同行业的从</a:t>
                      </a:r>
                      <a:r>
                        <a:rPr lang="zh-CN" sz="1800" dirty="0">
                          <a:solidFill>
                            <a:schemeClr val="accent2"/>
                          </a:solidFill>
                          <a:effectLst/>
                          <a:latin typeface="黑体" panose="02010609060101010101" pitchFamily="49" charset="-122"/>
                          <a:ea typeface="黑体" panose="02010609060101010101" pitchFamily="49" charset="-122"/>
                        </a:rPr>
                        <a:t> </a:t>
                      </a:r>
                      <a:r>
                        <a:rPr lang="zh-CN" sz="1800" spc="-5" dirty="0">
                          <a:solidFill>
                            <a:schemeClr val="accent2"/>
                          </a:solidFill>
                          <a:effectLst/>
                          <a:latin typeface="黑体" panose="02010609060101010101" pitchFamily="49" charset="-122"/>
                          <a:ea typeface="黑体" panose="02010609060101010101" pitchFamily="49" charset="-122"/>
                        </a:rPr>
                        <a:t>业者</a:t>
                      </a:r>
                      <a:endParaRPr lang="zh-CN" sz="1800" dirty="0">
                        <a:solidFill>
                          <a:schemeClr val="accent2"/>
                        </a:solidFill>
                        <a:effectLst/>
                        <a:latin typeface="黑体" panose="02010609060101010101" pitchFamily="49" charset="-122"/>
                        <a:ea typeface="黑体" panose="02010609060101010101" pitchFamily="49" charset="-122"/>
                      </a:endParaRPr>
                    </a:p>
                  </a:txBody>
                  <a:tcPr marL="0" marR="0" marT="0" marB="0" anchor="ctr">
                    <a:lnL w="6350" cap="flat" cmpd="sng" algn="ctr">
                      <a:solidFill>
                        <a:srgbClr val="F8F8F8"/>
                      </a:solidFill>
                      <a:prstDash val="solid"/>
                      <a:round/>
                      <a:headEnd type="none" w="med" len="med"/>
                      <a:tailEnd type="none" w="med" len="med"/>
                    </a:lnL>
                    <a:lnR w="6350" cap="flat" cmpd="sng" algn="ctr">
                      <a:solidFill>
                        <a:srgbClr val="F8F8F8"/>
                      </a:solidFill>
                      <a:prstDash val="solid"/>
                      <a:round/>
                      <a:headEnd type="none" w="med" len="med"/>
                      <a:tailEnd type="none" w="med" len="med"/>
                    </a:lnR>
                    <a:lnT w="9525" cap="flat" cmpd="sng" algn="ctr">
                      <a:noFill/>
                      <a:prstDash val="solid"/>
                      <a:round/>
                      <a:headEnd type="none" w="med" len="med"/>
                      <a:tailEnd type="none" w="med" len="med"/>
                    </a:lnT>
                    <a:lnB w="6350" cap="flat" cmpd="sng" algn="ctr">
                      <a:solidFill>
                        <a:srgbClr val="F8F8F8"/>
                      </a:solidFill>
                      <a:prstDash val="solid"/>
                      <a:round/>
                      <a:headEnd type="none" w="med" len="med"/>
                      <a:tailEnd type="none" w="med" len="med"/>
                    </a:lnB>
                    <a:solidFill>
                      <a:schemeClr val="accent3">
                        <a:lumMod val="60000"/>
                        <a:lumOff val="40000"/>
                      </a:schemeClr>
                    </a:solidFill>
                  </a:tcPr>
                </a:tc>
                <a:tc>
                  <a:txBody>
                    <a:bodyPr/>
                    <a:lstStyle/>
                    <a:p>
                      <a:pPr marL="0" marR="32385" indent="0" algn="ctr" eaLnBrk="0">
                        <a:lnSpc>
                          <a:spcPct val="140000"/>
                        </a:lnSpc>
                        <a:spcBef>
                          <a:spcPts val="0"/>
                        </a:spcBef>
                        <a:spcAft>
                          <a:spcPts val="0"/>
                        </a:spcAft>
                      </a:pPr>
                      <a:r>
                        <a:rPr lang="zh-CN" sz="1800" spc="60" dirty="0">
                          <a:solidFill>
                            <a:schemeClr val="accent2"/>
                          </a:solidFill>
                          <a:effectLst/>
                          <a:latin typeface="黑体" panose="02010609060101010101" pitchFamily="49" charset="-122"/>
                          <a:ea typeface="黑体" panose="02010609060101010101" pitchFamily="49" charset="-122"/>
                        </a:rPr>
                        <a:t>追</a:t>
                      </a:r>
                      <a:r>
                        <a:rPr lang="zh-CN" sz="1800" spc="45" dirty="0">
                          <a:solidFill>
                            <a:schemeClr val="accent2"/>
                          </a:solidFill>
                          <a:effectLst/>
                          <a:latin typeface="黑体" panose="02010609060101010101" pitchFamily="49" charset="-122"/>
                          <a:ea typeface="黑体" panose="02010609060101010101" pitchFamily="49" charset="-122"/>
                        </a:rPr>
                        <a:t>求</a:t>
                      </a:r>
                      <a:r>
                        <a:rPr lang="zh-CN" sz="1800" spc="30" dirty="0">
                          <a:solidFill>
                            <a:schemeClr val="accent2"/>
                          </a:solidFill>
                          <a:effectLst/>
                          <a:latin typeface="黑体" panose="02010609060101010101" pitchFamily="49" charset="-122"/>
                          <a:ea typeface="黑体" panose="02010609060101010101" pitchFamily="49" charset="-122"/>
                        </a:rPr>
                        <a:t>的是</a:t>
                      </a:r>
                      <a:r>
                        <a:rPr lang="en-US" sz="1800" spc="30" dirty="0">
                          <a:solidFill>
                            <a:schemeClr val="accent2"/>
                          </a:solidFill>
                          <a:effectLst/>
                          <a:latin typeface="黑体" panose="02010609060101010101" pitchFamily="49" charset="-122"/>
                          <a:ea typeface="黑体" panose="02010609060101010101" pitchFamily="49" charset="-122"/>
                        </a:rPr>
                        <a:t>“</a:t>
                      </a:r>
                      <a:r>
                        <a:rPr lang="zh-CN" sz="1800" spc="30" dirty="0">
                          <a:solidFill>
                            <a:schemeClr val="accent2"/>
                          </a:solidFill>
                          <a:effectLst/>
                          <a:latin typeface="黑体" panose="02010609060101010101" pitchFamily="49" charset="-122"/>
                          <a:ea typeface="黑体" panose="02010609060101010101" pitchFamily="49" charset="-122"/>
                        </a:rPr>
                        <a:t>全</a:t>
                      </a:r>
                      <a:r>
                        <a:rPr lang="en-US" sz="1800" spc="30" dirty="0">
                          <a:solidFill>
                            <a:schemeClr val="accent2"/>
                          </a:solidFill>
                          <a:effectLst/>
                          <a:latin typeface="黑体" panose="02010609060101010101" pitchFamily="49" charset="-122"/>
                          <a:ea typeface="黑体" panose="02010609060101010101" pitchFamily="49" charset="-122"/>
                        </a:rPr>
                        <a:t>”</a:t>
                      </a:r>
                      <a:r>
                        <a:rPr lang="zh-CN" sz="1800" spc="30" dirty="0">
                          <a:solidFill>
                            <a:schemeClr val="accent2"/>
                          </a:solidFill>
                          <a:effectLst/>
                          <a:latin typeface="黑体" panose="02010609060101010101" pitchFamily="49" charset="-122"/>
                          <a:ea typeface="黑体" panose="02010609060101010101" pitchFamily="49" charset="-122"/>
                        </a:rPr>
                        <a:t>，能够获利</a:t>
                      </a:r>
                      <a:r>
                        <a:rPr lang="zh-CN" sz="1800" dirty="0">
                          <a:solidFill>
                            <a:schemeClr val="accent2"/>
                          </a:solidFill>
                          <a:effectLst/>
                          <a:latin typeface="黑体" panose="02010609060101010101" pitchFamily="49" charset="-122"/>
                          <a:ea typeface="黑体" panose="02010609060101010101" pitchFamily="49" charset="-122"/>
                        </a:rPr>
                        <a:t> </a:t>
                      </a:r>
                      <a:r>
                        <a:rPr lang="zh-CN" sz="1800" spc="60" dirty="0">
                          <a:solidFill>
                            <a:schemeClr val="accent2"/>
                          </a:solidFill>
                          <a:effectLst/>
                          <a:latin typeface="黑体" panose="02010609060101010101" pitchFamily="49" charset="-122"/>
                          <a:ea typeface="黑体" panose="02010609060101010101" pitchFamily="49" charset="-122"/>
                        </a:rPr>
                        <a:t>的</a:t>
                      </a:r>
                      <a:r>
                        <a:rPr lang="zh-CN" sz="1800" spc="40" dirty="0">
                          <a:solidFill>
                            <a:schemeClr val="accent2"/>
                          </a:solidFill>
                          <a:effectLst/>
                          <a:latin typeface="黑体" panose="02010609060101010101" pitchFamily="49" charset="-122"/>
                          <a:ea typeface="黑体" panose="02010609060101010101" pitchFamily="49" charset="-122"/>
                        </a:rPr>
                        <a:t>机</a:t>
                      </a:r>
                      <a:r>
                        <a:rPr lang="zh-CN" sz="1800" spc="30" dirty="0">
                          <a:solidFill>
                            <a:schemeClr val="accent2"/>
                          </a:solidFill>
                          <a:effectLst/>
                          <a:latin typeface="黑体" panose="02010609060101010101" pitchFamily="49" charset="-122"/>
                          <a:ea typeface="黑体" panose="02010609060101010101" pitchFamily="49" charset="-122"/>
                        </a:rPr>
                        <a:t>会很多，潜在用户群较</a:t>
                      </a:r>
                      <a:r>
                        <a:rPr lang="zh-CN" sz="1800" dirty="0">
                          <a:solidFill>
                            <a:schemeClr val="accent2"/>
                          </a:solidFill>
                          <a:effectLst/>
                          <a:latin typeface="黑体" panose="02010609060101010101" pitchFamily="49" charset="-122"/>
                          <a:ea typeface="黑体" panose="02010609060101010101" pitchFamily="49" charset="-122"/>
                        </a:rPr>
                        <a:t> </a:t>
                      </a:r>
                      <a:r>
                        <a:rPr lang="zh-CN" sz="1800" spc="-5" dirty="0">
                          <a:solidFill>
                            <a:schemeClr val="accent2"/>
                          </a:solidFill>
                          <a:effectLst/>
                          <a:latin typeface="黑体" panose="02010609060101010101" pitchFamily="49" charset="-122"/>
                          <a:ea typeface="黑体" panose="02010609060101010101" pitchFamily="49" charset="-122"/>
                        </a:rPr>
                        <a:t>大，能够</a:t>
                      </a:r>
                      <a:r>
                        <a:rPr lang="zh-CN" sz="1800" dirty="0">
                          <a:solidFill>
                            <a:schemeClr val="accent2"/>
                          </a:solidFill>
                          <a:effectLst/>
                          <a:latin typeface="黑体" panose="02010609060101010101" pitchFamily="49" charset="-122"/>
                          <a:ea typeface="黑体" panose="02010609060101010101" pitchFamily="49" charset="-122"/>
                        </a:rPr>
                        <a:t>迅速地获得收益</a:t>
                      </a:r>
                      <a:endParaRPr lang="zh-CN" sz="1800" dirty="0">
                        <a:solidFill>
                          <a:schemeClr val="accent2"/>
                        </a:solidFill>
                        <a:effectLst/>
                        <a:latin typeface="黑体" panose="02010609060101010101" pitchFamily="49" charset="-122"/>
                        <a:ea typeface="黑体" panose="02010609060101010101" pitchFamily="49" charset="-122"/>
                      </a:endParaRPr>
                    </a:p>
                  </a:txBody>
                  <a:tcPr marL="0" marR="0" marT="0" marB="0" anchor="ctr">
                    <a:lnL w="6350" cap="flat" cmpd="sng" algn="ctr">
                      <a:solidFill>
                        <a:srgbClr val="F8F8F8"/>
                      </a:solidFill>
                      <a:prstDash val="solid"/>
                      <a:round/>
                      <a:headEnd type="none" w="med" len="med"/>
                      <a:tailEnd type="none" w="med" len="med"/>
                    </a:lnL>
                    <a:lnR w="6350" cap="flat" cmpd="sng" algn="ctr">
                      <a:solidFill>
                        <a:srgbClr val="F8F8F8"/>
                      </a:solidFill>
                      <a:prstDash val="solid"/>
                      <a:round/>
                      <a:headEnd type="none" w="med" len="med"/>
                      <a:tailEnd type="none" w="med" len="med"/>
                    </a:lnR>
                    <a:lnT w="9525" cap="flat" cmpd="sng" algn="ctr">
                      <a:noFill/>
                      <a:prstDash val="solid"/>
                      <a:round/>
                      <a:headEnd type="none" w="med" len="med"/>
                      <a:tailEnd type="none" w="med" len="med"/>
                    </a:lnT>
                    <a:lnB w="6350" cap="flat" cmpd="sng" algn="ctr">
                      <a:solidFill>
                        <a:srgbClr val="F8F8F8"/>
                      </a:solidFill>
                      <a:prstDash val="solid"/>
                      <a:round/>
                      <a:headEnd type="none" w="med" len="med"/>
                      <a:tailEnd type="none" w="med" len="med"/>
                    </a:lnB>
                    <a:solidFill>
                      <a:schemeClr val="accent3">
                        <a:lumMod val="60000"/>
                        <a:lumOff val="40000"/>
                      </a:schemeClr>
                    </a:solidFill>
                  </a:tcPr>
                </a:tc>
                <a:tc>
                  <a:txBody>
                    <a:bodyPr/>
                    <a:lstStyle/>
                    <a:p>
                      <a:pPr marL="0" marR="35560" indent="0" algn="ctr" eaLnBrk="0">
                        <a:lnSpc>
                          <a:spcPct val="140000"/>
                        </a:lnSpc>
                        <a:spcBef>
                          <a:spcPts val="0"/>
                        </a:spcBef>
                        <a:spcAft>
                          <a:spcPts val="0"/>
                        </a:spcAft>
                      </a:pPr>
                      <a:r>
                        <a:rPr lang="zh-CN" sz="1800" spc="80" dirty="0">
                          <a:solidFill>
                            <a:schemeClr val="accent2"/>
                          </a:solidFill>
                          <a:effectLst/>
                          <a:latin typeface="黑体" panose="02010609060101010101" pitchFamily="49" charset="-122"/>
                          <a:ea typeface="黑体" panose="02010609060101010101" pitchFamily="49" charset="-122"/>
                        </a:rPr>
                        <a:t>用户群不稳定，被</a:t>
                      </a:r>
                      <a:r>
                        <a:rPr lang="zh-CN" sz="1800" spc="70" dirty="0">
                          <a:solidFill>
                            <a:schemeClr val="accent2"/>
                          </a:solidFill>
                          <a:effectLst/>
                          <a:latin typeface="黑体" panose="02010609060101010101" pitchFamily="49" charset="-122"/>
                          <a:ea typeface="黑体" panose="02010609060101010101" pitchFamily="49" charset="-122"/>
                        </a:rPr>
                        <a:t>模</a:t>
                      </a:r>
                      <a:r>
                        <a:rPr lang="zh-CN" sz="1800" spc="-5" dirty="0">
                          <a:solidFill>
                            <a:schemeClr val="accent2"/>
                          </a:solidFill>
                          <a:effectLst/>
                          <a:latin typeface="黑体" panose="02010609060101010101" pitchFamily="49" charset="-122"/>
                          <a:ea typeface="黑体" panose="02010609060101010101" pitchFamily="49" charset="-122"/>
                        </a:rPr>
                        <a:t>仿的风</a:t>
                      </a:r>
                      <a:r>
                        <a:rPr lang="zh-CN" sz="1800" dirty="0">
                          <a:solidFill>
                            <a:schemeClr val="accent2"/>
                          </a:solidFill>
                          <a:effectLst/>
                          <a:latin typeface="黑体" panose="02010609060101010101" pitchFamily="49" charset="-122"/>
                          <a:ea typeface="黑体" panose="02010609060101010101" pitchFamily="49" charset="-122"/>
                        </a:rPr>
                        <a:t>险大</a:t>
                      </a:r>
                      <a:endParaRPr lang="zh-CN" sz="1800" dirty="0">
                        <a:solidFill>
                          <a:schemeClr val="accent2"/>
                        </a:solidFill>
                        <a:effectLst/>
                        <a:latin typeface="黑体" panose="02010609060101010101" pitchFamily="49" charset="-122"/>
                        <a:ea typeface="黑体" panose="02010609060101010101" pitchFamily="49" charset="-122"/>
                      </a:endParaRPr>
                    </a:p>
                  </a:txBody>
                  <a:tcPr marL="0" marR="0" marT="0" marB="0" anchor="ctr">
                    <a:lnL w="6350" cap="flat" cmpd="sng" algn="ctr">
                      <a:solidFill>
                        <a:srgbClr val="F8F8F8"/>
                      </a:solidFill>
                      <a:prstDash val="solid"/>
                      <a:round/>
                      <a:headEnd type="none" w="med" len="med"/>
                      <a:tailEnd type="none" w="med" len="med"/>
                    </a:lnL>
                    <a:lnR w="9525" cap="flat" cmpd="sng" algn="ctr">
                      <a:solidFill>
                        <a:srgbClr val="F8F8F8"/>
                      </a:solidFill>
                      <a:prstDash val="solid"/>
                      <a:round/>
                      <a:headEnd type="none" w="med" len="med"/>
                      <a:tailEnd type="none" w="med" len="med"/>
                    </a:lnR>
                    <a:lnT w="9525" cap="flat" cmpd="sng" algn="ctr">
                      <a:noFill/>
                      <a:prstDash val="solid"/>
                      <a:round/>
                      <a:headEnd type="none" w="med" len="med"/>
                      <a:tailEnd type="none" w="med" len="med"/>
                    </a:lnT>
                    <a:lnB w="6350" cap="flat" cmpd="sng" algn="ctr">
                      <a:solidFill>
                        <a:srgbClr val="F8F8F8"/>
                      </a:solidFill>
                      <a:prstDash val="solid"/>
                      <a:round/>
                      <a:headEnd type="none" w="med" len="med"/>
                      <a:tailEnd type="none" w="med" len="med"/>
                    </a:lnB>
                    <a:solidFill>
                      <a:schemeClr val="accent3">
                        <a:lumMod val="60000"/>
                        <a:lumOff val="40000"/>
                      </a:schemeClr>
                    </a:solidFill>
                  </a:tcPr>
                </a:tc>
              </a:tr>
              <a:tr h="2832946">
                <a:tc>
                  <a:txBody>
                    <a:bodyPr/>
                    <a:lstStyle/>
                    <a:p>
                      <a:pPr marL="102235" indent="0" algn="ctr" defTabSz="914400" rtl="0" eaLnBrk="0" latinLnBrk="0" hangingPunct="1">
                        <a:lnSpc>
                          <a:spcPct val="100000"/>
                        </a:lnSpc>
                        <a:spcBef>
                          <a:spcPts val="275"/>
                        </a:spcBef>
                        <a:spcAft>
                          <a:spcPts val="0"/>
                        </a:spcAft>
                      </a:pPr>
                      <a:r>
                        <a:rPr lang="en-US" sz="1900" b="1" kern="1200" spc="-5" dirty="0">
                          <a:solidFill>
                            <a:srgbClr val="F8F8F8"/>
                          </a:solidFill>
                          <a:effectLst/>
                          <a:latin typeface="黑体" panose="02010609060101010101" pitchFamily="49" charset="-122"/>
                          <a:ea typeface="黑体" panose="02010609060101010101" pitchFamily="49" charset="-122"/>
                          <a:cs typeface="+mn-cs"/>
                        </a:rPr>
                        <a:t> </a:t>
                      </a:r>
                      <a:endParaRPr lang="zh-CN" altLang="en-US" sz="1900" b="1" kern="1200" spc="-5" dirty="0">
                        <a:solidFill>
                          <a:srgbClr val="F8F8F8"/>
                        </a:solidFill>
                        <a:effectLst/>
                        <a:latin typeface="黑体" panose="02010609060101010101" pitchFamily="49" charset="-122"/>
                        <a:ea typeface="黑体" panose="02010609060101010101" pitchFamily="49" charset="-122"/>
                        <a:cs typeface="+mn-cs"/>
                      </a:endParaRPr>
                    </a:p>
                    <a:p>
                      <a:pPr marL="102235" marR="92075" indent="0" algn="ctr" defTabSz="914400" rtl="0" eaLnBrk="0" latinLnBrk="0" hangingPunct="1">
                        <a:lnSpc>
                          <a:spcPct val="100000"/>
                        </a:lnSpc>
                        <a:spcBef>
                          <a:spcPts val="275"/>
                        </a:spcBef>
                        <a:spcAft>
                          <a:spcPts val="0"/>
                        </a:spcAft>
                      </a:pPr>
                      <a:r>
                        <a:rPr lang="zh-CN" altLang="en-US" sz="1900" b="1" kern="1200" spc="-5" dirty="0">
                          <a:solidFill>
                            <a:srgbClr val="F8F8F8"/>
                          </a:solidFill>
                          <a:effectLst/>
                          <a:latin typeface="黑体" panose="02010609060101010101" pitchFamily="49" charset="-122"/>
                          <a:ea typeface="黑体" panose="02010609060101010101" pitchFamily="49" charset="-122"/>
                          <a:cs typeface="+mn-cs"/>
                        </a:rPr>
                        <a:t>垂直</a:t>
                      </a:r>
                      <a:r>
                        <a:rPr lang="en-US" sz="1900" b="1" kern="1200" spc="-5" dirty="0">
                          <a:solidFill>
                            <a:srgbClr val="F8F8F8"/>
                          </a:solidFill>
                          <a:effectLst/>
                          <a:latin typeface="Arial" panose="020B0604020202020204" pitchFamily="34" charset="0"/>
                          <a:ea typeface="黑体" panose="02010609060101010101" pitchFamily="49" charset="-122"/>
                          <a:cs typeface="Arial" panose="020B0604020202020204" pitchFamily="34" charset="0"/>
                        </a:rPr>
                        <a:t>B2B</a:t>
                      </a:r>
                      <a:r>
                        <a:rPr lang="zh-CN" altLang="en-US" sz="1900" b="1" kern="1200" spc="-5" dirty="0">
                          <a:solidFill>
                            <a:srgbClr val="F8F8F8"/>
                          </a:solidFill>
                          <a:effectLst/>
                          <a:latin typeface="黑体" panose="02010609060101010101" pitchFamily="49" charset="-122"/>
                          <a:ea typeface="黑体" panose="02010609060101010101" pitchFamily="49" charset="-122"/>
                          <a:cs typeface="+mn-cs"/>
                        </a:rPr>
                        <a:t>电商平台</a:t>
                      </a:r>
                      <a:endParaRPr lang="zh-CN" altLang="en-US" sz="1900" b="1" kern="1200" spc="-5" dirty="0">
                        <a:solidFill>
                          <a:srgbClr val="F8F8F8"/>
                        </a:solidFill>
                        <a:effectLst/>
                        <a:latin typeface="黑体" panose="02010609060101010101" pitchFamily="49" charset="-122"/>
                        <a:ea typeface="黑体" panose="02010609060101010101" pitchFamily="49" charset="-122"/>
                        <a:cs typeface="+mn-cs"/>
                      </a:endParaRPr>
                    </a:p>
                  </a:txBody>
                  <a:tcPr marL="0" marR="0" marT="0" marB="0" anchor="ctr">
                    <a:lnL w="9525" cap="flat" cmpd="sng" algn="ctr">
                      <a:solidFill>
                        <a:srgbClr val="F8F8F8"/>
                      </a:solidFill>
                      <a:prstDash val="solid"/>
                      <a:round/>
                      <a:headEnd type="none" w="med" len="med"/>
                      <a:tailEnd type="none" w="med" len="med"/>
                    </a:lnL>
                    <a:lnR w="6350" cap="flat" cmpd="sng" algn="ctr">
                      <a:solidFill>
                        <a:srgbClr val="F8F8F8"/>
                      </a:solidFill>
                      <a:prstDash val="solid"/>
                      <a:round/>
                      <a:headEnd type="none" w="med" len="med"/>
                      <a:tailEnd type="none" w="med" len="med"/>
                    </a:lnR>
                    <a:lnT w="6350" cap="flat" cmpd="sng" algn="ctr">
                      <a:solidFill>
                        <a:srgbClr val="F8F8F8"/>
                      </a:solidFill>
                      <a:prstDash val="solid"/>
                      <a:round/>
                      <a:headEnd type="none" w="med" len="med"/>
                      <a:tailEnd type="none" w="med" len="med"/>
                    </a:lnT>
                    <a:lnB w="9525" cap="flat" cmpd="sng" algn="ctr">
                      <a:solidFill>
                        <a:srgbClr val="F8F8F8"/>
                      </a:solidFill>
                      <a:prstDash val="solid"/>
                      <a:round/>
                      <a:headEnd type="none" w="med" len="med"/>
                      <a:tailEnd type="none" w="med" len="med"/>
                    </a:lnB>
                    <a:solidFill>
                      <a:srgbClr val="21A3D0"/>
                    </a:solidFill>
                  </a:tcPr>
                </a:tc>
                <a:tc>
                  <a:txBody>
                    <a:bodyPr/>
                    <a:lstStyle/>
                    <a:p>
                      <a:pPr marL="0" marR="33020" indent="0" algn="ctr" eaLnBrk="0">
                        <a:lnSpc>
                          <a:spcPct val="140000"/>
                        </a:lnSpc>
                        <a:spcBef>
                          <a:spcPts val="0"/>
                        </a:spcBef>
                        <a:spcAft>
                          <a:spcPts val="0"/>
                        </a:spcAft>
                      </a:pPr>
                      <a:r>
                        <a:rPr lang="zh-CN" sz="1800" spc="65" dirty="0">
                          <a:solidFill>
                            <a:schemeClr val="accent2"/>
                          </a:solidFill>
                          <a:effectLst/>
                          <a:latin typeface="黑体" panose="02010609060101010101" pitchFamily="49" charset="-122"/>
                          <a:ea typeface="黑体" panose="02010609060101010101" pitchFamily="49" charset="-122"/>
                        </a:rPr>
                        <a:t>将</a:t>
                      </a:r>
                      <a:r>
                        <a:rPr lang="zh-CN" sz="1800" spc="35" dirty="0">
                          <a:solidFill>
                            <a:schemeClr val="accent2"/>
                          </a:solidFill>
                          <a:effectLst/>
                          <a:latin typeface="黑体" panose="02010609060101010101" pitchFamily="49" charset="-122"/>
                          <a:ea typeface="黑体" panose="02010609060101010101" pitchFamily="49" charset="-122"/>
                        </a:rPr>
                        <a:t>交易双方集合在一个市场中进行交易，网站</a:t>
                      </a:r>
                      <a:r>
                        <a:rPr lang="zh-CN" sz="1800" spc="65" dirty="0">
                          <a:solidFill>
                            <a:schemeClr val="accent2"/>
                          </a:solidFill>
                          <a:effectLst/>
                          <a:latin typeface="黑体" panose="02010609060101010101" pitchFamily="49" charset="-122"/>
                          <a:ea typeface="黑体" panose="02010609060101010101" pitchFamily="49" charset="-122"/>
                        </a:rPr>
                        <a:t>的</a:t>
                      </a:r>
                      <a:r>
                        <a:rPr lang="zh-CN" sz="1800" spc="35" dirty="0">
                          <a:solidFill>
                            <a:schemeClr val="accent2"/>
                          </a:solidFill>
                          <a:effectLst/>
                          <a:latin typeface="黑体" panose="02010609060101010101" pitchFamily="49" charset="-122"/>
                          <a:ea typeface="黑体" panose="02010609060101010101" pitchFamily="49" charset="-122"/>
                        </a:rPr>
                        <a:t>专业性很强，面向某一特定的专业领域，如</a:t>
                      </a:r>
                      <a:r>
                        <a:rPr lang="zh-CN" sz="1800" spc="65" dirty="0">
                          <a:solidFill>
                            <a:schemeClr val="accent2"/>
                          </a:solidFill>
                          <a:effectLst/>
                          <a:latin typeface="黑体" panose="02010609060101010101" pitchFamily="49" charset="-122"/>
                          <a:ea typeface="黑体" panose="02010609060101010101" pitchFamily="49" charset="-122"/>
                        </a:rPr>
                        <a:t>信</a:t>
                      </a:r>
                      <a:r>
                        <a:rPr lang="zh-CN" sz="1800" spc="35" dirty="0">
                          <a:solidFill>
                            <a:schemeClr val="accent2"/>
                          </a:solidFill>
                          <a:effectLst/>
                          <a:latin typeface="黑体" panose="02010609060101010101" pitchFamily="49" charset="-122"/>
                          <a:ea typeface="黑体" panose="02010609060101010101" pitchFamily="49" charset="-122"/>
                        </a:rPr>
                        <a:t>息技术、农业、化工、钢铁等。它将特定产</a:t>
                      </a:r>
                      <a:r>
                        <a:rPr lang="zh-CN" sz="1800" spc="65" dirty="0">
                          <a:solidFill>
                            <a:schemeClr val="accent2"/>
                          </a:solidFill>
                          <a:effectLst/>
                          <a:latin typeface="黑体" panose="02010609060101010101" pitchFamily="49" charset="-122"/>
                          <a:ea typeface="黑体" panose="02010609060101010101" pitchFamily="49" charset="-122"/>
                        </a:rPr>
                        <a:t>业</a:t>
                      </a:r>
                      <a:r>
                        <a:rPr lang="zh-CN" sz="1800" spc="35" dirty="0">
                          <a:solidFill>
                            <a:schemeClr val="accent2"/>
                          </a:solidFill>
                          <a:effectLst/>
                          <a:latin typeface="黑体" panose="02010609060101010101" pitchFamily="49" charset="-122"/>
                          <a:ea typeface="黑体" panose="02010609060101010101" pitchFamily="49" charset="-122"/>
                        </a:rPr>
                        <a:t>的上下游企业聚集在一起，让各层次的企业</a:t>
                      </a:r>
                      <a:r>
                        <a:rPr lang="zh-CN" sz="1800" spc="-5" dirty="0">
                          <a:solidFill>
                            <a:schemeClr val="accent2"/>
                          </a:solidFill>
                          <a:effectLst/>
                          <a:latin typeface="黑体" panose="02010609060101010101" pitchFamily="49" charset="-122"/>
                          <a:ea typeface="黑体" panose="02010609060101010101" pitchFamily="49" charset="-122"/>
                        </a:rPr>
                        <a:t>都能很</a:t>
                      </a:r>
                      <a:r>
                        <a:rPr lang="zh-CN" sz="1800" dirty="0">
                          <a:solidFill>
                            <a:schemeClr val="accent2"/>
                          </a:solidFill>
                          <a:effectLst/>
                          <a:latin typeface="黑体" panose="02010609060101010101" pitchFamily="49" charset="-122"/>
                          <a:ea typeface="黑体" panose="02010609060101010101" pitchFamily="49" charset="-122"/>
                        </a:rPr>
                        <a:t>容易地找到原料供应商或买主</a:t>
                      </a:r>
                      <a:endParaRPr lang="zh-CN" sz="1800" dirty="0">
                        <a:solidFill>
                          <a:schemeClr val="accent2"/>
                        </a:solidFill>
                        <a:effectLst/>
                        <a:latin typeface="黑体" panose="02010609060101010101" pitchFamily="49" charset="-122"/>
                        <a:ea typeface="黑体" panose="02010609060101010101" pitchFamily="49" charset="-122"/>
                      </a:endParaRPr>
                    </a:p>
                  </a:txBody>
                  <a:tcPr marL="0" marR="0" marT="0" marB="0" anchor="ctr">
                    <a:lnL w="6350" cap="flat" cmpd="sng" algn="ctr">
                      <a:solidFill>
                        <a:srgbClr val="F8F8F8"/>
                      </a:solidFill>
                      <a:prstDash val="solid"/>
                      <a:round/>
                      <a:headEnd type="none" w="med" len="med"/>
                      <a:tailEnd type="none" w="med" len="med"/>
                    </a:lnL>
                    <a:lnR w="6350" cap="flat" cmpd="sng" algn="ctr">
                      <a:solidFill>
                        <a:srgbClr val="F8F8F8"/>
                      </a:solidFill>
                      <a:prstDash val="solid"/>
                      <a:round/>
                      <a:headEnd type="none" w="med" len="med"/>
                      <a:tailEnd type="none" w="med" len="med"/>
                    </a:lnR>
                    <a:lnT w="6350" cap="flat" cmpd="sng" algn="ctr">
                      <a:solidFill>
                        <a:srgbClr val="F8F8F8"/>
                      </a:solidFill>
                      <a:prstDash val="solid"/>
                      <a:round/>
                      <a:headEnd type="none" w="med" len="med"/>
                      <a:tailEnd type="none" w="med" len="med"/>
                    </a:lnT>
                    <a:lnB w="9525" cap="flat" cmpd="sng" algn="ctr">
                      <a:solidFill>
                        <a:srgbClr val="F8F8F8"/>
                      </a:solidFill>
                      <a:prstDash val="solid"/>
                      <a:round/>
                      <a:headEnd type="none" w="med" len="med"/>
                      <a:tailEnd type="none" w="med" len="med"/>
                    </a:lnB>
                    <a:solidFill>
                      <a:schemeClr val="accent3">
                        <a:lumMod val="20000"/>
                        <a:lumOff val="80000"/>
                      </a:schemeClr>
                    </a:solidFill>
                  </a:tcPr>
                </a:tc>
                <a:tc>
                  <a:txBody>
                    <a:bodyPr/>
                    <a:lstStyle/>
                    <a:p>
                      <a:pPr marL="33020" marR="32385" indent="0" algn="ctr" eaLnBrk="0">
                        <a:lnSpc>
                          <a:spcPct val="140000"/>
                        </a:lnSpc>
                        <a:spcBef>
                          <a:spcPts val="900"/>
                        </a:spcBef>
                        <a:spcAft>
                          <a:spcPts val="0"/>
                        </a:spcAft>
                      </a:pPr>
                      <a:r>
                        <a:rPr lang="zh-CN" altLang="en-US" sz="1800" kern="1200" spc="35" dirty="0">
                          <a:solidFill>
                            <a:schemeClr val="accent2"/>
                          </a:solidFill>
                          <a:effectLst/>
                          <a:latin typeface="黑体" panose="02010609060101010101" pitchFamily="49" charset="-122"/>
                          <a:ea typeface="黑体" panose="02010609060101010101" pitchFamily="49" charset="-122"/>
                          <a:cs typeface="+mn-cs"/>
                        </a:rPr>
                        <a:t>专业性很强，容易吸引针对 性较强的用户，并易于建立 起忠实的用户群，从而吸引 固定的回头客</a:t>
                      </a:r>
                      <a:endParaRPr lang="zh-CN" altLang="en-US" sz="1800" kern="1200" spc="35" dirty="0">
                        <a:solidFill>
                          <a:schemeClr val="accent2"/>
                        </a:solidFill>
                        <a:effectLst/>
                        <a:latin typeface="黑体" panose="02010609060101010101" pitchFamily="49" charset="-122"/>
                        <a:ea typeface="黑体" panose="02010609060101010101" pitchFamily="49" charset="-122"/>
                        <a:cs typeface="+mn-cs"/>
                      </a:endParaRPr>
                    </a:p>
                  </a:txBody>
                  <a:tcPr marL="0" marR="0" marT="0" marB="0" anchor="ctr">
                    <a:lnL w="6350" cap="flat" cmpd="sng" algn="ctr">
                      <a:solidFill>
                        <a:srgbClr val="F8F8F8"/>
                      </a:solidFill>
                      <a:prstDash val="solid"/>
                      <a:round/>
                      <a:headEnd type="none" w="med" len="med"/>
                      <a:tailEnd type="none" w="med" len="med"/>
                    </a:lnL>
                    <a:lnR w="6350" cap="flat" cmpd="sng" algn="ctr">
                      <a:solidFill>
                        <a:srgbClr val="F8F8F8"/>
                      </a:solidFill>
                      <a:prstDash val="solid"/>
                      <a:round/>
                      <a:headEnd type="none" w="med" len="med"/>
                      <a:tailEnd type="none" w="med" len="med"/>
                    </a:lnR>
                    <a:lnT w="6350" cap="flat" cmpd="sng" algn="ctr">
                      <a:solidFill>
                        <a:srgbClr val="F8F8F8"/>
                      </a:solidFill>
                      <a:prstDash val="solid"/>
                      <a:round/>
                      <a:headEnd type="none" w="med" len="med"/>
                      <a:tailEnd type="none" w="med" len="med"/>
                    </a:lnT>
                    <a:lnB w="9525" cap="flat" cmpd="sng" algn="ctr">
                      <a:solidFill>
                        <a:srgbClr val="F8F8F8"/>
                      </a:solidFill>
                      <a:prstDash val="solid"/>
                      <a:round/>
                      <a:headEnd type="none" w="med" len="med"/>
                      <a:tailEnd type="none" w="med" len="med"/>
                    </a:lnB>
                    <a:solidFill>
                      <a:schemeClr val="accent3">
                        <a:lumMod val="20000"/>
                        <a:lumOff val="80000"/>
                      </a:schemeClr>
                    </a:solidFill>
                  </a:tcPr>
                </a:tc>
                <a:tc>
                  <a:txBody>
                    <a:bodyPr/>
                    <a:lstStyle/>
                    <a:p>
                      <a:pPr marL="34925" marR="35560" indent="0" algn="ctr" eaLnBrk="0">
                        <a:lnSpc>
                          <a:spcPct val="140000"/>
                        </a:lnSpc>
                        <a:spcBef>
                          <a:spcPts val="900"/>
                        </a:spcBef>
                        <a:spcAft>
                          <a:spcPts val="0"/>
                        </a:spcAft>
                      </a:pPr>
                      <a:r>
                        <a:rPr lang="zh-CN" altLang="en-US" sz="1800" kern="1200" spc="35" dirty="0">
                          <a:solidFill>
                            <a:schemeClr val="accent2"/>
                          </a:solidFill>
                          <a:effectLst/>
                          <a:latin typeface="黑体" panose="02010609060101010101" pitchFamily="49" charset="-122"/>
                          <a:ea typeface="黑体" panose="02010609060101010101" pitchFamily="49" charset="-122"/>
                          <a:cs typeface="+mn-cs"/>
                        </a:rPr>
                        <a:t>短期内不能迅速获益，较难转向多元化经营或向其</a:t>
                      </a:r>
                      <a:r>
                        <a:rPr lang="zh-CN" sz="1800" spc="-5" dirty="0">
                          <a:solidFill>
                            <a:schemeClr val="accent2"/>
                          </a:solidFill>
                          <a:effectLst/>
                          <a:latin typeface="黑体" panose="02010609060101010101" pitchFamily="49" charset="-122"/>
                          <a:ea typeface="黑体" panose="02010609060101010101" pitchFamily="49" charset="-122"/>
                        </a:rPr>
                        <a:t>他领域渗透</a:t>
                      </a:r>
                      <a:endParaRPr lang="zh-CN" sz="1800" dirty="0">
                        <a:solidFill>
                          <a:schemeClr val="accent2"/>
                        </a:solidFill>
                        <a:effectLst/>
                        <a:latin typeface="黑体" panose="02010609060101010101" pitchFamily="49" charset="-122"/>
                        <a:ea typeface="黑体" panose="02010609060101010101" pitchFamily="49" charset="-122"/>
                      </a:endParaRPr>
                    </a:p>
                  </a:txBody>
                  <a:tcPr marL="0" marR="0" marT="0" marB="0" anchor="ctr">
                    <a:lnL w="6350" cap="flat" cmpd="sng" algn="ctr">
                      <a:solidFill>
                        <a:srgbClr val="F8F8F8"/>
                      </a:solidFill>
                      <a:prstDash val="solid"/>
                      <a:round/>
                      <a:headEnd type="none" w="med" len="med"/>
                      <a:tailEnd type="none" w="med" len="med"/>
                    </a:lnL>
                    <a:lnR w="9525" cap="flat" cmpd="sng" algn="ctr">
                      <a:solidFill>
                        <a:srgbClr val="F8F8F8"/>
                      </a:solidFill>
                      <a:prstDash val="solid"/>
                      <a:round/>
                      <a:headEnd type="none" w="med" len="med"/>
                      <a:tailEnd type="none" w="med" len="med"/>
                    </a:lnR>
                    <a:lnT w="6350" cap="flat" cmpd="sng" algn="ctr">
                      <a:solidFill>
                        <a:srgbClr val="F8F8F8"/>
                      </a:solidFill>
                      <a:prstDash val="solid"/>
                      <a:round/>
                      <a:headEnd type="none" w="med" len="med"/>
                      <a:tailEnd type="none" w="med" len="med"/>
                    </a:lnT>
                    <a:lnB w="9525" cap="flat" cmpd="sng" algn="ctr">
                      <a:solidFill>
                        <a:srgbClr val="F8F8F8"/>
                      </a:solidFill>
                      <a:prstDash val="solid"/>
                      <a:round/>
                      <a:headEnd type="none" w="med" len="med"/>
                      <a:tailEnd type="none" w="med" len="med"/>
                    </a:lnB>
                    <a:solidFill>
                      <a:schemeClr val="accent3">
                        <a:lumMod val="20000"/>
                        <a:lumOff val="80000"/>
                      </a:schemeClr>
                    </a:solidFill>
                  </a:tcPr>
                </a:tc>
              </a:tr>
            </a:tbl>
          </a:graphicData>
        </a:graphic>
      </p:graphicFrame>
    </p:spTree>
  </p:cSld>
  <p:clrMapOvr>
    <a:masterClrMapping/>
  </p:clrMapOvr>
  <p:transition spd="slow">
    <p:push dir="u"/>
  </p:transition>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650629" y="1340768"/>
            <a:ext cx="10895503" cy="4223977"/>
          </a:xfrm>
          <a:prstGeom prst="rect">
            <a:avLst/>
          </a:prstGeom>
          <a:noFill/>
        </p:spPr>
        <p:txBody>
          <a:bodyPr wrap="square" rtlCol="0" anchor="t">
            <a:spAutoFit/>
          </a:bodyPr>
          <a:lstStyle/>
          <a:p>
            <a:pPr indent="0" algn="ctr" eaLnBrk="1" latinLnBrk="0" hangingPunct="1">
              <a:lnSpc>
                <a:spcPct val="120000"/>
              </a:lnSpc>
              <a:spcBef>
                <a:spcPts val="1000"/>
              </a:spcBef>
            </a:pPr>
            <a:r>
              <a:rPr lang="zh-CN" altLang="en-US" sz="2600" b="1" dirty="0">
                <a:solidFill>
                  <a:schemeClr val="accent2"/>
                </a:solidFill>
                <a:latin typeface="+mj-lt"/>
                <a:ea typeface="黑体" panose="02010609060101010101" pitchFamily="49" charset="-122"/>
                <a:cs typeface="Times New Roman" panose="02020603050405020304" charset="0"/>
              </a:rPr>
              <a:t>阿里巴巴平台交易实训</a:t>
            </a:r>
            <a:endParaRPr lang="zh-CN" altLang="en-US" sz="2600" b="1" dirty="0">
              <a:solidFill>
                <a:schemeClr val="accent2"/>
              </a:solidFill>
              <a:latin typeface="+mj-lt"/>
              <a:ea typeface="黑体" panose="02010609060101010101" pitchFamily="49" charset="-122"/>
              <a:cs typeface="Times New Roman" panose="02020603050405020304" charset="0"/>
            </a:endParaRPr>
          </a:p>
          <a:p>
            <a:pPr indent="612140" algn="just" eaLnBrk="1" latinLnBrk="0" hangingPunct="1">
              <a:lnSpc>
                <a:spcPct val="150000"/>
              </a:lnSpc>
              <a:spcBef>
                <a:spcPts val="1000"/>
              </a:spcBef>
            </a:pPr>
            <a:r>
              <a:rPr lang="zh-CN" altLang="en-US" sz="2600" dirty="0">
                <a:solidFill>
                  <a:schemeClr val="accent2"/>
                </a:solidFill>
                <a:latin typeface="+mj-lt"/>
                <a:ea typeface="黑体" panose="02010609060101010101" pitchFamily="49" charset="-122"/>
                <a:cs typeface="Times New Roman" panose="02020603050405020304" charset="0"/>
              </a:rPr>
              <a:t>阿里巴巴中国站为阿里巴巴</a:t>
            </a:r>
            <a:r>
              <a:rPr lang="en-US" altLang="zh-CN" sz="2600" dirty="0">
                <a:solidFill>
                  <a:schemeClr val="accent2"/>
                </a:solidFill>
                <a:latin typeface="+mj-lt"/>
                <a:ea typeface="黑体" panose="02010609060101010101" pitchFamily="49" charset="-122"/>
                <a:cs typeface="Times New Roman" panose="02020603050405020304" charset="0"/>
              </a:rPr>
              <a:t>1688</a:t>
            </a:r>
            <a:r>
              <a:rPr lang="zh-CN" altLang="en-US" sz="2600" dirty="0">
                <a:solidFill>
                  <a:schemeClr val="accent2"/>
                </a:solidFill>
                <a:latin typeface="+mj-lt"/>
                <a:ea typeface="黑体" panose="02010609060101010101" pitchFamily="49" charset="-122"/>
                <a:cs typeface="Times New Roman" panose="02020603050405020304" charset="0"/>
              </a:rPr>
              <a:t>网站，可注册的会员有普通会员和诚信通会员两种。普通会员享受免费服务；诚信通会员于</a:t>
            </a:r>
            <a:r>
              <a:rPr lang="en-US" altLang="zh-CN" sz="2600" dirty="0">
                <a:solidFill>
                  <a:schemeClr val="accent2"/>
                </a:solidFill>
                <a:latin typeface="+mj-lt"/>
                <a:ea typeface="黑体" panose="02010609060101010101" pitchFamily="49" charset="-122"/>
                <a:cs typeface="Times New Roman" panose="02020603050405020304" charset="0"/>
              </a:rPr>
              <a:t>2002</a:t>
            </a:r>
            <a:r>
              <a:rPr lang="zh-CN" altLang="en-US" sz="2600" dirty="0">
                <a:solidFill>
                  <a:schemeClr val="accent2"/>
                </a:solidFill>
                <a:latin typeface="+mj-lt"/>
                <a:ea typeface="黑体" panose="02010609060101010101" pitchFamily="49" charset="-122"/>
                <a:cs typeface="Times New Roman" panose="02020603050405020304" charset="0"/>
              </a:rPr>
              <a:t>年</a:t>
            </a:r>
            <a:r>
              <a:rPr lang="en-US" altLang="zh-CN" sz="2600" dirty="0">
                <a:solidFill>
                  <a:schemeClr val="accent2"/>
                </a:solidFill>
                <a:latin typeface="+mj-lt"/>
                <a:ea typeface="黑体" panose="02010609060101010101" pitchFamily="49" charset="-122"/>
                <a:cs typeface="Times New Roman" panose="02020603050405020304" charset="0"/>
              </a:rPr>
              <a:t>3</a:t>
            </a:r>
            <a:r>
              <a:rPr lang="zh-CN" altLang="en-US" sz="2600" dirty="0">
                <a:solidFill>
                  <a:schemeClr val="accent2"/>
                </a:solidFill>
                <a:latin typeface="+mj-lt"/>
                <a:ea typeface="黑体" panose="02010609060101010101" pitchFamily="49" charset="-122"/>
                <a:cs typeface="Times New Roman" panose="02020603050405020304" charset="0"/>
              </a:rPr>
              <a:t>月推出，目前，会员费统一为</a:t>
            </a:r>
            <a:r>
              <a:rPr lang="en-US" altLang="zh-CN" sz="2600" dirty="0">
                <a:solidFill>
                  <a:schemeClr val="accent2"/>
                </a:solidFill>
                <a:latin typeface="+mj-lt"/>
                <a:ea typeface="黑体" panose="02010609060101010101" pitchFamily="49" charset="-122"/>
                <a:cs typeface="Times New Roman" panose="02020603050405020304" charset="0"/>
              </a:rPr>
              <a:t>6 688</a:t>
            </a:r>
            <a:r>
              <a:rPr lang="zh-CN" altLang="en-US" sz="2600" dirty="0">
                <a:solidFill>
                  <a:schemeClr val="accent2"/>
                </a:solidFill>
                <a:latin typeface="+mj-lt"/>
                <a:ea typeface="黑体" panose="02010609060101010101" pitchFamily="49" charset="-122"/>
                <a:cs typeface="Times New Roman" panose="02020603050405020304" charset="0"/>
              </a:rPr>
              <a:t>元</a:t>
            </a:r>
            <a:r>
              <a:rPr lang="en-US" altLang="zh-CN" sz="2600" dirty="0">
                <a:solidFill>
                  <a:schemeClr val="accent2"/>
                </a:solidFill>
                <a:latin typeface="+mj-lt"/>
                <a:ea typeface="黑体" panose="02010609060101010101" pitchFamily="49" charset="-122"/>
                <a:cs typeface="Times New Roman" panose="02020603050405020304" charset="0"/>
              </a:rPr>
              <a:t>/</a:t>
            </a:r>
            <a:r>
              <a:rPr lang="zh-CN" altLang="en-US" sz="2600" dirty="0">
                <a:solidFill>
                  <a:schemeClr val="accent2"/>
                </a:solidFill>
                <a:latin typeface="+mj-lt"/>
                <a:ea typeface="黑体" panose="02010609060101010101" pitchFamily="49" charset="-122"/>
                <a:cs typeface="Times New Roman" panose="02020603050405020304" charset="0"/>
              </a:rPr>
              <a:t>年。阿里巴巴为诚信通会员提供旺铺，旺铺域名可以为二级域名，如“</a:t>
            </a:r>
            <a:r>
              <a:rPr lang="en-US" altLang="zh-CN" sz="2600" dirty="0">
                <a:solidFill>
                  <a:schemeClr val="accent2"/>
                </a:solidFill>
                <a:latin typeface="+mj-lt"/>
                <a:ea typeface="黑体" panose="02010609060101010101" pitchFamily="49" charset="-122"/>
                <a:cs typeface="Times New Roman" panose="02020603050405020304" charset="0"/>
              </a:rPr>
              <a:t>http://</a:t>
            </a:r>
            <a:r>
              <a:rPr lang="zh-CN" altLang="en-US" sz="2600" dirty="0">
                <a:solidFill>
                  <a:schemeClr val="accent2"/>
                </a:solidFill>
                <a:latin typeface="+mj-lt"/>
                <a:ea typeface="黑体" panose="02010609060101010101" pitchFamily="49" charset="-122"/>
                <a:cs typeface="Times New Roman" panose="02020603050405020304" charset="0"/>
              </a:rPr>
              <a:t>用户名</a:t>
            </a:r>
            <a:r>
              <a:rPr lang="en-US" altLang="zh-CN" sz="2600" dirty="0">
                <a:solidFill>
                  <a:schemeClr val="accent2"/>
                </a:solidFill>
                <a:latin typeface="+mj-lt"/>
                <a:ea typeface="黑体" panose="02010609060101010101" pitchFamily="49" charset="-122"/>
                <a:cs typeface="Times New Roman" panose="02020603050405020304" charset="0"/>
              </a:rPr>
              <a:t>.cn.1688.com</a:t>
            </a:r>
            <a:r>
              <a:rPr lang="zh-CN" altLang="en-US" sz="2600" dirty="0">
                <a:solidFill>
                  <a:schemeClr val="accent2"/>
                </a:solidFill>
                <a:latin typeface="+mj-lt"/>
                <a:ea typeface="黑体" panose="02010609060101010101" pitchFamily="49" charset="-122"/>
                <a:cs typeface="Times New Roman" panose="02020603050405020304" charset="0"/>
              </a:rPr>
              <a:t>”，也可以是</a:t>
            </a:r>
            <a:r>
              <a:rPr lang="en-US" altLang="zh-CN" sz="2600" dirty="0">
                <a:solidFill>
                  <a:schemeClr val="accent2"/>
                </a:solidFill>
                <a:latin typeface="+mj-lt"/>
                <a:ea typeface="黑体" panose="02010609060101010101" pitchFamily="49" charset="-122"/>
                <a:cs typeface="Times New Roman" panose="02020603050405020304" charset="0"/>
              </a:rPr>
              <a:t>WWW</a:t>
            </a:r>
            <a:r>
              <a:rPr lang="zh-CN" altLang="en-US" sz="2600" dirty="0">
                <a:solidFill>
                  <a:schemeClr val="accent2"/>
                </a:solidFill>
                <a:latin typeface="+mj-lt"/>
                <a:ea typeface="黑体" panose="02010609060101010101" pitchFamily="49" charset="-122"/>
                <a:cs typeface="Times New Roman" panose="02020603050405020304" charset="0"/>
              </a:rPr>
              <a:t>下的一级域名。图</a:t>
            </a:r>
            <a:r>
              <a:rPr lang="en-US" altLang="zh-CN" sz="2600" dirty="0">
                <a:solidFill>
                  <a:schemeClr val="accent2"/>
                </a:solidFill>
                <a:latin typeface="+mj-lt"/>
                <a:ea typeface="黑体" panose="02010609060101010101" pitchFamily="49" charset="-122"/>
                <a:cs typeface="Times New Roman" panose="02020603050405020304" charset="0"/>
              </a:rPr>
              <a:t>3.10</a:t>
            </a:r>
            <a:r>
              <a:rPr lang="zh-CN" altLang="en-US" sz="2600" dirty="0">
                <a:solidFill>
                  <a:schemeClr val="accent2"/>
                </a:solidFill>
                <a:latin typeface="+mj-lt"/>
                <a:ea typeface="黑体" panose="02010609060101010101" pitchFamily="49" charset="-122"/>
                <a:cs typeface="Times New Roman" panose="02020603050405020304" charset="0"/>
              </a:rPr>
              <a:t>所示为阿里巴巴普通会员的业务流程，图</a:t>
            </a:r>
            <a:r>
              <a:rPr lang="en-US" altLang="zh-CN" sz="2600" dirty="0">
                <a:solidFill>
                  <a:schemeClr val="accent2"/>
                </a:solidFill>
                <a:latin typeface="+mj-lt"/>
                <a:ea typeface="黑体" panose="02010609060101010101" pitchFamily="49" charset="-122"/>
                <a:cs typeface="Times New Roman" panose="02020603050405020304" charset="0"/>
              </a:rPr>
              <a:t>3.11</a:t>
            </a:r>
            <a:r>
              <a:rPr lang="zh-CN" altLang="en-US" sz="2600" dirty="0">
                <a:solidFill>
                  <a:schemeClr val="accent2"/>
                </a:solidFill>
                <a:latin typeface="+mj-lt"/>
                <a:ea typeface="黑体" panose="02010609060101010101" pitchFamily="49" charset="-122"/>
                <a:cs typeface="Times New Roman" panose="02020603050405020304" charset="0"/>
              </a:rPr>
              <a:t>所示为阿里巴巴诚信通会员的业务流程。（详细见教材</a:t>
            </a:r>
            <a:r>
              <a:rPr lang="en-US" altLang="zh-CN" sz="2600" dirty="0">
                <a:solidFill>
                  <a:schemeClr val="accent2"/>
                </a:solidFill>
                <a:latin typeface="+mj-lt"/>
                <a:ea typeface="黑体" panose="02010609060101010101" pitchFamily="49" charset="-122"/>
                <a:cs typeface="Times New Roman" panose="02020603050405020304" charset="0"/>
              </a:rPr>
              <a:t>P63</a:t>
            </a:r>
            <a:r>
              <a:rPr lang="zh-CN" altLang="en-US" sz="2600" dirty="0">
                <a:solidFill>
                  <a:schemeClr val="accent2"/>
                </a:solidFill>
                <a:latin typeface="+mj-lt"/>
                <a:ea typeface="黑体" panose="02010609060101010101" pitchFamily="49" charset="-122"/>
                <a:cs typeface="Times New Roman" panose="02020603050405020304" charset="0"/>
              </a:rPr>
              <a:t>）</a:t>
            </a:r>
            <a:endParaRPr lang="zh-CN" altLang="en-US" sz="2600" dirty="0">
              <a:solidFill>
                <a:schemeClr val="accent2"/>
              </a:solidFill>
              <a:latin typeface="+mj-lt"/>
              <a:ea typeface="黑体" panose="02010609060101010101" pitchFamily="49" charset="-122"/>
              <a:cs typeface="Times New Roman" panose="02020603050405020304" charset="0"/>
            </a:endParaRPr>
          </a:p>
        </p:txBody>
      </p:sp>
      <p:sp>
        <p:nvSpPr>
          <p:cNvPr id="3" name="文本框 2"/>
          <p:cNvSpPr txBox="1"/>
          <p:nvPr/>
        </p:nvSpPr>
        <p:spPr>
          <a:xfrm>
            <a:off x="3002037" y="5866498"/>
            <a:ext cx="3888432" cy="430887"/>
          </a:xfrm>
          <a:prstGeom prst="rect">
            <a:avLst/>
          </a:prstGeom>
          <a:solidFill>
            <a:srgbClr val="00B0F0"/>
          </a:solidFill>
          <a:effectLst>
            <a:outerShdw blurRad="50800" dist="38100" dir="5400000" algn="t" rotWithShape="0">
              <a:prstClr val="black">
                <a:alpha val="40000"/>
              </a:prstClr>
            </a:outerShdw>
          </a:effectLst>
        </p:spPr>
        <p:txBody>
          <a:bodyPr wrap="square" rtlCol="0" anchor="ctr">
            <a:spAutoFit/>
          </a:bodyPr>
          <a:p>
            <a:pPr algn="just"/>
            <a:r>
              <a:rPr lang="zh-CN" altLang="en-US" sz="2200" dirty="0">
                <a:solidFill>
                  <a:srgbClr val="F8F8F8"/>
                </a:solidFill>
                <a:latin typeface="黑体" panose="02010609060101010101" pitchFamily="49" charset="-122"/>
                <a:ea typeface="黑体" panose="02010609060101010101" pitchFamily="49" charset="-122"/>
                <a:hlinkClick r:id="rId1" action="ppaction://hlinkfile"/>
              </a:rPr>
              <a:t>点击视频：阿里巴巴平台简介</a:t>
            </a:r>
            <a:endParaRPr lang="zh-CN" altLang="en-US" sz="2200" dirty="0">
              <a:solidFill>
                <a:srgbClr val="F8F8F8"/>
              </a:solidFill>
              <a:latin typeface="黑体" panose="02010609060101010101" pitchFamily="49" charset="-122"/>
              <a:ea typeface="黑体" panose="02010609060101010101" pitchFamily="49" charset="-122"/>
            </a:endParaRPr>
          </a:p>
        </p:txBody>
      </p:sp>
      <p:pic>
        <p:nvPicPr>
          <p:cNvPr id="4" name="图片 3">
            <a:hlinkClick r:id="rId1" action="ppaction://hlinkfile"/>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21917" y="5667978"/>
            <a:ext cx="827927" cy="827927"/>
          </a:xfrm>
          <a:prstGeom prst="rect">
            <a:avLst/>
          </a:prstGeom>
        </p:spPr>
      </p:pic>
    </p:spTree>
  </p:cSld>
  <p:clrMapOvr>
    <a:masterClrMapping/>
  </p:clrMapOvr>
  <p:transition spd="slow">
    <p:push dir="u"/>
  </p:transition>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3639739" y="5321634"/>
            <a:ext cx="5212080" cy="460375"/>
          </a:xfrm>
          <a:prstGeom prst="rect">
            <a:avLst/>
          </a:prstGeom>
          <a:noFill/>
          <a:ln w="9525">
            <a:noFill/>
          </a:ln>
        </p:spPr>
        <p:txBody>
          <a:bodyPr wrap="none" anchor="ctr">
            <a:spAutoFit/>
          </a:bodyPr>
          <a:lstStyle/>
          <a:p>
            <a:pPr algn="ctr"/>
            <a:r>
              <a:rPr lang="zh-CN" altLang="en-US" sz="2400" dirty="0">
                <a:solidFill>
                  <a:schemeClr val="accent2"/>
                </a:solidFill>
                <a:latin typeface="+mj-lt"/>
                <a:ea typeface="黑体" panose="02010609060101010101" pitchFamily="49" charset="-122"/>
                <a:cs typeface="Times New Roman" panose="02020603050405020304" charset="0"/>
              </a:rPr>
              <a:t>图</a:t>
            </a:r>
            <a:r>
              <a:rPr lang="en-US" altLang="zh-CN" sz="2400" dirty="0">
                <a:solidFill>
                  <a:schemeClr val="accent2"/>
                </a:solidFill>
                <a:latin typeface="+mj-lt"/>
                <a:ea typeface="黑体" panose="02010609060101010101" pitchFamily="49" charset="-122"/>
                <a:cs typeface="Times New Roman" panose="02020603050405020304" charset="0"/>
              </a:rPr>
              <a:t>3.10  </a:t>
            </a:r>
            <a:r>
              <a:rPr lang="zh-CN" altLang="en-US" sz="2400" dirty="0">
                <a:solidFill>
                  <a:schemeClr val="accent2"/>
                </a:solidFill>
                <a:latin typeface="+mj-lt"/>
                <a:ea typeface="黑体" panose="02010609060101010101" pitchFamily="49" charset="-122"/>
                <a:cs typeface="Times New Roman" panose="02020603050405020304" charset="0"/>
              </a:rPr>
              <a:t>阿里巴巴普通会员的业务流程</a:t>
            </a:r>
            <a:endParaRPr lang="zh-CN" altLang="en-US" sz="2400" dirty="0">
              <a:solidFill>
                <a:schemeClr val="accent2"/>
              </a:solidFill>
              <a:latin typeface="+mj-lt"/>
              <a:ea typeface="黑体" panose="02010609060101010101" pitchFamily="49" charset="-122"/>
              <a:cs typeface="Times New Roman" panose="02020603050405020304" charset="0"/>
            </a:endParaRPr>
          </a:p>
        </p:txBody>
      </p:sp>
      <p:grpSp>
        <p:nvGrpSpPr>
          <p:cNvPr id="71" name="组合 70"/>
          <p:cNvGrpSpPr/>
          <p:nvPr/>
        </p:nvGrpSpPr>
        <p:grpSpPr>
          <a:xfrm>
            <a:off x="1385241" y="2139041"/>
            <a:ext cx="9721077" cy="2579918"/>
            <a:chOff x="1313232" y="1730512"/>
            <a:chExt cx="9721077" cy="2579918"/>
          </a:xfrm>
        </p:grpSpPr>
        <p:sp>
          <p:nvSpPr>
            <p:cNvPr id="5" name="矩形 4"/>
            <p:cNvSpPr/>
            <p:nvPr/>
          </p:nvSpPr>
          <p:spPr bwMode="auto">
            <a:xfrm>
              <a:off x="1313232" y="1900224"/>
              <a:ext cx="1548176" cy="633161"/>
            </a:xfrm>
            <a:prstGeom prst="rect">
              <a:avLst/>
            </a:prstGeom>
            <a:noFill/>
            <a:ln w="2857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lstStyle/>
            <a:p>
              <a:pPr marL="0" marR="0" indent="0" algn="ctr" defTabSz="914400" rtl="0" eaLnBrk="1" fontAlgn="base" latinLnBrk="0" hangingPunct="1">
                <a:lnSpc>
                  <a:spcPct val="100000"/>
                </a:lnSpc>
                <a:spcBef>
                  <a:spcPct val="0"/>
                </a:spcBef>
                <a:spcAft>
                  <a:spcPct val="0"/>
                </a:spcAft>
                <a:buClrTx/>
                <a:buSzTx/>
                <a:buFont typeface="Arial" panose="020B0604020202020204" pitchFamily="34" charset="0"/>
                <a:buNone/>
              </a:pPr>
              <a:r>
                <a:rPr kumimoji="0" lang="zh-CN" altLang="en-US" sz="2400" b="0" i="0" u="none" strike="noStrike" cap="none" normalizeH="0" baseline="0" dirty="0">
                  <a:ln>
                    <a:noFill/>
                  </a:ln>
                  <a:solidFill>
                    <a:schemeClr val="accent2"/>
                  </a:solidFill>
                  <a:effectLst/>
                  <a:latin typeface="黑体" panose="02010609060101010101" pitchFamily="49" charset="-122"/>
                  <a:ea typeface="黑体" panose="02010609060101010101" pitchFamily="49" charset="-122"/>
                </a:rPr>
                <a:t>注册会员</a:t>
              </a:r>
              <a:endParaRPr kumimoji="0" lang="zh-CN" altLang="en-US" sz="2400" b="0" i="0" u="none" strike="noStrike" cap="none" normalizeH="0" baseline="0" dirty="0">
                <a:ln>
                  <a:noFill/>
                </a:ln>
                <a:solidFill>
                  <a:schemeClr val="accent2"/>
                </a:solidFill>
                <a:effectLst/>
                <a:latin typeface="黑体" panose="02010609060101010101" pitchFamily="49" charset="-122"/>
                <a:ea typeface="黑体" panose="02010609060101010101" pitchFamily="49" charset="-122"/>
              </a:endParaRPr>
            </a:p>
          </p:txBody>
        </p:sp>
        <p:sp>
          <p:nvSpPr>
            <p:cNvPr id="6" name="矩形 5"/>
            <p:cNvSpPr/>
            <p:nvPr/>
          </p:nvSpPr>
          <p:spPr bwMode="auto">
            <a:xfrm>
              <a:off x="3617408" y="1828040"/>
              <a:ext cx="2016392" cy="777528"/>
            </a:xfrm>
            <a:prstGeom prst="rect">
              <a:avLst/>
            </a:prstGeom>
            <a:noFill/>
            <a:ln w="2857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lstStyle/>
            <a:p>
              <a:pPr marL="0" marR="0" indent="0" algn="ctr" defTabSz="914400" rtl="0" eaLnBrk="1" fontAlgn="base" latinLnBrk="0" hangingPunct="1">
                <a:lnSpc>
                  <a:spcPct val="100000"/>
                </a:lnSpc>
                <a:spcBef>
                  <a:spcPct val="0"/>
                </a:spcBef>
                <a:spcAft>
                  <a:spcPct val="0"/>
                </a:spcAft>
                <a:buClrTx/>
                <a:buSzTx/>
                <a:buFont typeface="Arial" panose="020B0604020202020204" pitchFamily="34" charset="0"/>
                <a:buNone/>
              </a:pPr>
              <a:r>
                <a:rPr kumimoji="0" lang="zh-CN" altLang="en-US" sz="2400" b="0" i="0" u="none" strike="noStrike" cap="none" normalizeH="0" baseline="0" dirty="0">
                  <a:ln>
                    <a:noFill/>
                  </a:ln>
                  <a:solidFill>
                    <a:schemeClr val="accent2"/>
                  </a:solidFill>
                  <a:effectLst/>
                  <a:latin typeface="黑体" panose="02010609060101010101" pitchFamily="49" charset="-122"/>
                  <a:ea typeface="黑体" panose="02010609060101010101" pitchFamily="49" charset="-122"/>
                </a:rPr>
                <a:t>登录</a:t>
              </a:r>
              <a:endParaRPr kumimoji="0" lang="en-US" altLang="zh-CN" sz="2400" b="0" i="0" u="none" strike="noStrike" cap="none" normalizeH="0" baseline="0" dirty="0">
                <a:ln>
                  <a:noFill/>
                </a:ln>
                <a:solidFill>
                  <a:schemeClr val="accent2"/>
                </a:solidFill>
                <a:effectLst/>
                <a:latin typeface="黑体" panose="02010609060101010101" pitchFamily="49" charset="-122"/>
                <a:ea typeface="黑体" panose="02010609060101010101" pitchFamily="49" charset="-122"/>
              </a:endParaRPr>
            </a:p>
            <a:p>
              <a:pPr marL="0" marR="0" indent="0" algn="ctr" defTabSz="914400" rtl="0" eaLnBrk="1" fontAlgn="base" latinLnBrk="0" hangingPunct="1">
                <a:lnSpc>
                  <a:spcPct val="100000"/>
                </a:lnSpc>
                <a:spcBef>
                  <a:spcPct val="0"/>
                </a:spcBef>
                <a:spcAft>
                  <a:spcPct val="0"/>
                </a:spcAft>
                <a:buClrTx/>
                <a:buSzTx/>
                <a:buFont typeface="Arial" panose="020B0604020202020204" pitchFamily="34" charset="0"/>
                <a:buNone/>
              </a:pPr>
              <a:r>
                <a:rPr kumimoji="0" lang="zh-CN" altLang="en-US" sz="2400" b="0" i="0" u="none" strike="noStrike" cap="none" normalizeH="0" baseline="0" dirty="0">
                  <a:ln>
                    <a:noFill/>
                  </a:ln>
                  <a:solidFill>
                    <a:schemeClr val="accent2"/>
                  </a:solidFill>
                  <a:effectLst/>
                  <a:latin typeface="黑体" panose="02010609060101010101" pitchFamily="49" charset="-122"/>
                  <a:ea typeface="黑体" panose="02010609060101010101" pitchFamily="49" charset="-122"/>
                </a:rPr>
                <a:t>“我的阿里”</a:t>
              </a:r>
              <a:endParaRPr kumimoji="0" lang="zh-CN" altLang="en-US" sz="2400" b="0" i="0" u="none" strike="noStrike" cap="none" normalizeH="0" baseline="0" dirty="0">
                <a:ln>
                  <a:noFill/>
                </a:ln>
                <a:solidFill>
                  <a:schemeClr val="accent2"/>
                </a:solidFill>
                <a:effectLst/>
                <a:latin typeface="黑体" panose="02010609060101010101" pitchFamily="49" charset="-122"/>
                <a:ea typeface="黑体" panose="02010609060101010101" pitchFamily="49" charset="-122"/>
              </a:endParaRPr>
            </a:p>
          </p:txBody>
        </p:sp>
        <p:sp>
          <p:nvSpPr>
            <p:cNvPr id="7" name="矩形 6"/>
            <p:cNvSpPr/>
            <p:nvPr/>
          </p:nvSpPr>
          <p:spPr bwMode="auto">
            <a:xfrm>
              <a:off x="6461808" y="1802998"/>
              <a:ext cx="1404152" cy="827612"/>
            </a:xfrm>
            <a:prstGeom prst="rect">
              <a:avLst/>
            </a:prstGeom>
            <a:noFill/>
            <a:ln w="2857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lstStyle/>
            <a:p>
              <a:pPr marL="0" marR="0" indent="0" algn="ctr" defTabSz="914400" rtl="0" eaLnBrk="1" fontAlgn="base" latinLnBrk="0" hangingPunct="1">
                <a:lnSpc>
                  <a:spcPct val="100000"/>
                </a:lnSpc>
                <a:spcBef>
                  <a:spcPct val="0"/>
                </a:spcBef>
                <a:spcAft>
                  <a:spcPct val="0"/>
                </a:spcAft>
                <a:buClrTx/>
                <a:buSzTx/>
                <a:buFont typeface="Arial" panose="020B0604020202020204" pitchFamily="34" charset="0"/>
                <a:buNone/>
              </a:pPr>
              <a:r>
                <a:rPr kumimoji="0" lang="zh-CN" altLang="en-US" sz="2400" b="0" i="0" u="none" strike="noStrike" cap="none" normalizeH="0" baseline="0" dirty="0">
                  <a:ln>
                    <a:noFill/>
                  </a:ln>
                  <a:solidFill>
                    <a:schemeClr val="accent2"/>
                  </a:solidFill>
                  <a:effectLst/>
                  <a:latin typeface="黑体" panose="02010609060101010101" pitchFamily="49" charset="-122"/>
                  <a:ea typeface="黑体" panose="02010609060101010101" pitchFamily="49" charset="-122"/>
                </a:rPr>
                <a:t>发布</a:t>
              </a:r>
              <a:endParaRPr kumimoji="0" lang="en-US" altLang="zh-CN" sz="2400" b="0" i="0" u="none" strike="noStrike" cap="none" normalizeH="0" baseline="0" dirty="0">
                <a:ln>
                  <a:noFill/>
                </a:ln>
                <a:solidFill>
                  <a:schemeClr val="accent2"/>
                </a:solidFill>
                <a:effectLst/>
                <a:latin typeface="黑体" panose="02010609060101010101" pitchFamily="49" charset="-122"/>
                <a:ea typeface="黑体" panose="02010609060101010101" pitchFamily="49" charset="-122"/>
              </a:endParaRPr>
            </a:p>
            <a:p>
              <a:pPr marL="0" marR="0" indent="0" algn="ctr" defTabSz="914400" rtl="0" eaLnBrk="1" fontAlgn="base" latinLnBrk="0" hangingPunct="1">
                <a:lnSpc>
                  <a:spcPct val="100000"/>
                </a:lnSpc>
                <a:spcBef>
                  <a:spcPct val="0"/>
                </a:spcBef>
                <a:spcAft>
                  <a:spcPct val="0"/>
                </a:spcAft>
                <a:buClrTx/>
                <a:buSzTx/>
                <a:buFont typeface="Arial" panose="020B0604020202020204" pitchFamily="34" charset="0"/>
                <a:buNone/>
              </a:pPr>
              <a:r>
                <a:rPr kumimoji="0" lang="zh-CN" altLang="en-US" sz="2400" b="0" i="0" u="none" strike="noStrike" cap="none" normalizeH="0" baseline="0" dirty="0">
                  <a:ln>
                    <a:noFill/>
                  </a:ln>
                  <a:solidFill>
                    <a:schemeClr val="accent2"/>
                  </a:solidFill>
                  <a:effectLst/>
                  <a:latin typeface="黑体" panose="02010609060101010101" pitchFamily="49" charset="-122"/>
                  <a:ea typeface="黑体" panose="02010609060101010101" pitchFamily="49" charset="-122"/>
                </a:rPr>
                <a:t>供求信息</a:t>
              </a:r>
              <a:endParaRPr kumimoji="0" lang="zh-CN" altLang="en-US" sz="2400" b="0" i="0" u="none" strike="noStrike" cap="none" normalizeH="0" baseline="0" dirty="0">
                <a:ln>
                  <a:noFill/>
                </a:ln>
                <a:solidFill>
                  <a:schemeClr val="accent2"/>
                </a:solidFill>
                <a:effectLst/>
                <a:latin typeface="黑体" panose="02010609060101010101" pitchFamily="49" charset="-122"/>
                <a:ea typeface="黑体" panose="02010609060101010101" pitchFamily="49" charset="-122"/>
              </a:endParaRPr>
            </a:p>
          </p:txBody>
        </p:sp>
        <p:sp>
          <p:nvSpPr>
            <p:cNvPr id="8" name="矩形 7"/>
            <p:cNvSpPr/>
            <p:nvPr/>
          </p:nvSpPr>
          <p:spPr bwMode="auto">
            <a:xfrm>
              <a:off x="8497518" y="1730512"/>
              <a:ext cx="2536791" cy="972584"/>
            </a:xfrm>
            <a:prstGeom prst="rect">
              <a:avLst/>
            </a:prstGeom>
            <a:noFill/>
            <a:ln w="2857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lstStyle/>
            <a:p>
              <a:pPr marL="0" marR="0" indent="0" algn="ctr" defTabSz="914400" rtl="0" eaLnBrk="1" fontAlgn="base" latinLnBrk="0" hangingPunct="1">
                <a:lnSpc>
                  <a:spcPct val="100000"/>
                </a:lnSpc>
                <a:spcBef>
                  <a:spcPct val="0"/>
                </a:spcBef>
                <a:spcAft>
                  <a:spcPct val="0"/>
                </a:spcAft>
                <a:buClrTx/>
                <a:buSzTx/>
                <a:buFont typeface="Arial" panose="020B0604020202020204" pitchFamily="34" charset="0"/>
                <a:buNone/>
              </a:pPr>
              <a:r>
                <a:rPr kumimoji="0" lang="zh-CN" altLang="en-US" sz="2400" b="0" i="0" u="none" strike="noStrike" cap="none" normalizeH="0" baseline="0" dirty="0">
                  <a:ln>
                    <a:noFill/>
                  </a:ln>
                  <a:solidFill>
                    <a:schemeClr val="accent2"/>
                  </a:solidFill>
                  <a:effectLst/>
                  <a:latin typeface="黑体" panose="02010609060101010101" pitchFamily="49" charset="-122"/>
                  <a:ea typeface="黑体" panose="02010609060101010101" pitchFamily="49" charset="-122"/>
                </a:rPr>
                <a:t>寻求商业合作</a:t>
              </a:r>
              <a:endParaRPr kumimoji="0" lang="en-US" altLang="zh-CN" sz="2400" b="0" i="0" u="none" strike="noStrike" cap="none" normalizeH="0" baseline="0" dirty="0">
                <a:ln>
                  <a:noFill/>
                </a:ln>
                <a:solidFill>
                  <a:schemeClr val="accent2"/>
                </a:solidFill>
                <a:effectLst/>
                <a:latin typeface="黑体" panose="02010609060101010101" pitchFamily="49" charset="-122"/>
                <a:ea typeface="黑体" panose="02010609060101010101" pitchFamily="49" charset="-122"/>
              </a:endParaRPr>
            </a:p>
            <a:p>
              <a:pPr marL="0" marR="0" indent="0" algn="ctr" defTabSz="914400" rtl="0" eaLnBrk="1" fontAlgn="base" latinLnBrk="0" hangingPunct="1">
                <a:lnSpc>
                  <a:spcPct val="100000"/>
                </a:lnSpc>
                <a:spcBef>
                  <a:spcPct val="0"/>
                </a:spcBef>
                <a:spcAft>
                  <a:spcPct val="0"/>
                </a:spcAft>
                <a:buClrTx/>
                <a:buSzTx/>
                <a:buFont typeface="Arial" panose="020B0604020202020204" pitchFamily="34" charset="0"/>
                <a:buNone/>
              </a:pPr>
              <a:r>
                <a:rPr kumimoji="0" lang="zh-CN" altLang="en-US" sz="2400" b="0" i="0" u="none" strike="noStrike" cap="none" normalizeH="0" baseline="0" dirty="0">
                  <a:ln>
                    <a:noFill/>
                  </a:ln>
                  <a:solidFill>
                    <a:schemeClr val="accent2"/>
                  </a:solidFill>
                  <a:effectLst/>
                  <a:latin typeface="黑体" panose="02010609060101010101" pitchFamily="49" charset="-122"/>
                  <a:ea typeface="黑体" panose="02010609060101010101" pitchFamily="49" charset="-122"/>
                </a:rPr>
                <a:t>和交易</a:t>
              </a:r>
              <a:endParaRPr kumimoji="0" lang="zh-CN" altLang="en-US" sz="2400" b="0" i="0" u="none" strike="noStrike" cap="none" normalizeH="0" baseline="0" dirty="0">
                <a:ln>
                  <a:noFill/>
                </a:ln>
                <a:solidFill>
                  <a:schemeClr val="accent2"/>
                </a:solidFill>
                <a:effectLst/>
                <a:latin typeface="黑体" panose="02010609060101010101" pitchFamily="49" charset="-122"/>
                <a:ea typeface="黑体" panose="02010609060101010101" pitchFamily="49" charset="-122"/>
              </a:endParaRPr>
            </a:p>
          </p:txBody>
        </p:sp>
        <p:cxnSp>
          <p:nvCxnSpPr>
            <p:cNvPr id="10" name="直接箭头连接符 9"/>
            <p:cNvCxnSpPr/>
            <p:nvPr/>
          </p:nvCxnSpPr>
          <p:spPr bwMode="auto">
            <a:xfrm>
              <a:off x="9765913" y="2762342"/>
              <a:ext cx="0" cy="756000"/>
            </a:xfrm>
            <a:prstGeom prst="straightConnector1">
              <a:avLst/>
            </a:prstGeom>
            <a:solidFill>
              <a:schemeClr val="accent1"/>
            </a:solidFill>
            <a:ln w="28575" cap="flat" cmpd="sng" algn="ctr">
              <a:solidFill>
                <a:schemeClr val="tx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1" name="矩形 10"/>
            <p:cNvSpPr/>
            <p:nvPr/>
          </p:nvSpPr>
          <p:spPr bwMode="auto">
            <a:xfrm>
              <a:off x="8690669" y="3580045"/>
              <a:ext cx="2150489" cy="633155"/>
            </a:xfrm>
            <a:prstGeom prst="rect">
              <a:avLst/>
            </a:prstGeom>
            <a:noFill/>
            <a:ln w="2857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lstStyle/>
            <a:p>
              <a:pPr marL="0" marR="0" indent="0" algn="ctr" defTabSz="914400" rtl="0" eaLnBrk="1" fontAlgn="base" latinLnBrk="0" hangingPunct="1">
                <a:lnSpc>
                  <a:spcPct val="100000"/>
                </a:lnSpc>
                <a:spcBef>
                  <a:spcPct val="0"/>
                </a:spcBef>
                <a:spcAft>
                  <a:spcPct val="0"/>
                </a:spcAft>
                <a:buClrTx/>
                <a:buSzTx/>
                <a:buFont typeface="Arial" panose="020B0604020202020204" pitchFamily="34" charset="0"/>
                <a:buNone/>
              </a:pPr>
              <a:r>
                <a:rPr kumimoji="0" lang="zh-CN" altLang="en-US" sz="2400" b="0" i="0" u="none" strike="noStrike" cap="none" normalizeH="0" baseline="0" dirty="0">
                  <a:ln>
                    <a:noFill/>
                  </a:ln>
                  <a:solidFill>
                    <a:schemeClr val="accent2"/>
                  </a:solidFill>
                  <a:effectLst/>
                  <a:latin typeface="黑体" panose="02010609060101010101" pitchFamily="49" charset="-122"/>
                  <a:ea typeface="黑体" panose="02010609060101010101" pitchFamily="49" charset="-122"/>
                </a:rPr>
                <a:t>获得反馈信息</a:t>
              </a:r>
              <a:endParaRPr kumimoji="0" lang="zh-CN" altLang="en-US" sz="2400" b="0" i="0" u="none" strike="noStrike" cap="none" normalizeH="0" baseline="0" dirty="0">
                <a:ln>
                  <a:noFill/>
                </a:ln>
                <a:solidFill>
                  <a:schemeClr val="accent2"/>
                </a:solidFill>
                <a:effectLst/>
                <a:latin typeface="黑体" panose="02010609060101010101" pitchFamily="49" charset="-122"/>
                <a:ea typeface="黑体" panose="02010609060101010101" pitchFamily="49" charset="-122"/>
              </a:endParaRPr>
            </a:p>
          </p:txBody>
        </p:sp>
        <p:sp>
          <p:nvSpPr>
            <p:cNvPr id="12" name="矩形 11"/>
            <p:cNvSpPr/>
            <p:nvPr/>
          </p:nvSpPr>
          <p:spPr bwMode="auto">
            <a:xfrm>
              <a:off x="6749836" y="3482815"/>
              <a:ext cx="1404152" cy="827614"/>
            </a:xfrm>
            <a:prstGeom prst="rect">
              <a:avLst/>
            </a:prstGeom>
            <a:noFill/>
            <a:ln w="2857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lstStyle/>
            <a:p>
              <a:pPr marL="0" marR="0" indent="0" algn="ctr" defTabSz="914400" rtl="0" eaLnBrk="1" fontAlgn="base" latinLnBrk="0" hangingPunct="1">
                <a:lnSpc>
                  <a:spcPct val="100000"/>
                </a:lnSpc>
                <a:spcBef>
                  <a:spcPct val="0"/>
                </a:spcBef>
                <a:spcAft>
                  <a:spcPct val="0"/>
                </a:spcAft>
                <a:buClrTx/>
                <a:buSzTx/>
                <a:buFont typeface="Arial" panose="020B0604020202020204" pitchFamily="34" charset="0"/>
                <a:buNone/>
              </a:pPr>
              <a:r>
                <a:rPr kumimoji="0" lang="zh-CN" altLang="en-US" sz="2400" b="0" i="0" u="none" strike="noStrike" cap="none" normalizeH="0" baseline="0" dirty="0">
                  <a:ln>
                    <a:noFill/>
                  </a:ln>
                  <a:solidFill>
                    <a:schemeClr val="accent2"/>
                  </a:solidFill>
                  <a:effectLst/>
                  <a:latin typeface="黑体" panose="02010609060101010101" pitchFamily="49" charset="-122"/>
                  <a:ea typeface="黑体" panose="02010609060101010101" pitchFamily="49" charset="-122"/>
                </a:rPr>
                <a:t>买卖</a:t>
              </a:r>
              <a:endParaRPr kumimoji="0" lang="en-US" altLang="zh-CN" sz="2400" b="0" i="0" u="none" strike="noStrike" cap="none" normalizeH="0" baseline="0" dirty="0">
                <a:ln>
                  <a:noFill/>
                </a:ln>
                <a:solidFill>
                  <a:schemeClr val="accent2"/>
                </a:solidFill>
                <a:effectLst/>
                <a:latin typeface="黑体" panose="02010609060101010101" pitchFamily="49" charset="-122"/>
                <a:ea typeface="黑体" panose="02010609060101010101" pitchFamily="49" charset="-122"/>
              </a:endParaRPr>
            </a:p>
            <a:p>
              <a:pPr marL="0" marR="0" indent="0" algn="ctr" defTabSz="914400" rtl="0" eaLnBrk="1" fontAlgn="base" latinLnBrk="0" hangingPunct="1">
                <a:lnSpc>
                  <a:spcPct val="100000"/>
                </a:lnSpc>
                <a:spcBef>
                  <a:spcPct val="0"/>
                </a:spcBef>
                <a:spcAft>
                  <a:spcPct val="0"/>
                </a:spcAft>
                <a:buClrTx/>
                <a:buSzTx/>
                <a:buFont typeface="Arial" panose="020B0604020202020204" pitchFamily="34" charset="0"/>
                <a:buNone/>
              </a:pPr>
              <a:r>
                <a:rPr kumimoji="0" lang="zh-CN" altLang="en-US" sz="2400" b="0" i="0" u="none" strike="noStrike" cap="none" normalizeH="0" baseline="0" dirty="0">
                  <a:ln>
                    <a:noFill/>
                  </a:ln>
                  <a:solidFill>
                    <a:schemeClr val="accent2"/>
                  </a:solidFill>
                  <a:effectLst/>
                  <a:latin typeface="黑体" panose="02010609060101010101" pitchFamily="49" charset="-122"/>
                  <a:ea typeface="黑体" panose="02010609060101010101" pitchFamily="49" charset="-122"/>
                </a:rPr>
                <a:t>双方接触</a:t>
              </a:r>
              <a:endParaRPr kumimoji="0" lang="zh-CN" altLang="en-US" sz="2400" b="0" i="0" u="none" strike="noStrike" cap="none" normalizeH="0" baseline="0" dirty="0">
                <a:ln>
                  <a:noFill/>
                </a:ln>
                <a:solidFill>
                  <a:schemeClr val="accent2"/>
                </a:solidFill>
                <a:effectLst/>
                <a:latin typeface="黑体" panose="02010609060101010101" pitchFamily="49" charset="-122"/>
                <a:ea typeface="黑体" panose="02010609060101010101" pitchFamily="49" charset="-122"/>
              </a:endParaRPr>
            </a:p>
          </p:txBody>
        </p:sp>
        <p:sp>
          <p:nvSpPr>
            <p:cNvPr id="13" name="矩形 12"/>
            <p:cNvSpPr/>
            <p:nvPr/>
          </p:nvSpPr>
          <p:spPr bwMode="auto">
            <a:xfrm>
              <a:off x="4985636" y="3482815"/>
              <a:ext cx="1224136" cy="827614"/>
            </a:xfrm>
            <a:prstGeom prst="rect">
              <a:avLst/>
            </a:prstGeom>
            <a:noFill/>
            <a:ln w="2857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lstStyle/>
            <a:p>
              <a:pPr marL="0" marR="0" indent="0" algn="ctr" defTabSz="914400" rtl="0" eaLnBrk="1" fontAlgn="base" latinLnBrk="0" hangingPunct="1">
                <a:lnSpc>
                  <a:spcPct val="100000"/>
                </a:lnSpc>
                <a:spcBef>
                  <a:spcPct val="0"/>
                </a:spcBef>
                <a:spcAft>
                  <a:spcPct val="0"/>
                </a:spcAft>
                <a:buClrTx/>
                <a:buSzTx/>
                <a:buFont typeface="Arial" panose="020B0604020202020204" pitchFamily="34" charset="0"/>
                <a:buNone/>
              </a:pPr>
              <a:r>
                <a:rPr kumimoji="0" lang="zh-CN" altLang="en-US" sz="2400" b="0" i="0" u="none" strike="noStrike" cap="none" normalizeH="0" baseline="0" dirty="0">
                  <a:ln>
                    <a:noFill/>
                  </a:ln>
                  <a:solidFill>
                    <a:schemeClr val="accent2"/>
                  </a:solidFill>
                  <a:effectLst/>
                  <a:latin typeface="黑体" panose="02010609060101010101" pitchFamily="49" charset="-122"/>
                  <a:ea typeface="黑体" panose="02010609060101010101" pitchFamily="49" charset="-122"/>
                </a:rPr>
                <a:t>达成</a:t>
              </a:r>
              <a:endParaRPr kumimoji="0" lang="en-US" altLang="zh-CN" sz="2400" b="0" i="0" u="none" strike="noStrike" cap="none" normalizeH="0" baseline="0" dirty="0">
                <a:ln>
                  <a:noFill/>
                </a:ln>
                <a:solidFill>
                  <a:schemeClr val="accent2"/>
                </a:solidFill>
                <a:effectLst/>
                <a:latin typeface="黑体" panose="02010609060101010101" pitchFamily="49" charset="-122"/>
                <a:ea typeface="黑体" panose="02010609060101010101" pitchFamily="49" charset="-122"/>
              </a:endParaRPr>
            </a:p>
            <a:p>
              <a:pPr marL="0" marR="0" indent="0" algn="ctr" defTabSz="914400" rtl="0" eaLnBrk="1" fontAlgn="base" latinLnBrk="0" hangingPunct="1">
                <a:lnSpc>
                  <a:spcPct val="100000"/>
                </a:lnSpc>
                <a:spcBef>
                  <a:spcPct val="0"/>
                </a:spcBef>
                <a:spcAft>
                  <a:spcPct val="0"/>
                </a:spcAft>
                <a:buClrTx/>
                <a:buSzTx/>
                <a:buFont typeface="Arial" panose="020B0604020202020204" pitchFamily="34" charset="0"/>
                <a:buNone/>
              </a:pPr>
              <a:r>
                <a:rPr kumimoji="0" lang="zh-CN" altLang="en-US" sz="2400" b="0" i="0" u="none" strike="noStrike" cap="none" normalizeH="0" baseline="0" dirty="0">
                  <a:ln>
                    <a:noFill/>
                  </a:ln>
                  <a:solidFill>
                    <a:schemeClr val="accent2"/>
                  </a:solidFill>
                  <a:effectLst/>
                  <a:latin typeface="黑体" panose="02010609060101010101" pitchFamily="49" charset="-122"/>
                  <a:ea typeface="黑体" panose="02010609060101010101" pitchFamily="49" charset="-122"/>
                </a:rPr>
                <a:t>交易</a:t>
              </a:r>
              <a:endParaRPr kumimoji="0" lang="zh-CN" altLang="en-US" sz="2400" b="0" i="0" u="none" strike="noStrike" cap="none" normalizeH="0" baseline="0" dirty="0">
                <a:ln>
                  <a:noFill/>
                </a:ln>
                <a:solidFill>
                  <a:schemeClr val="accent2"/>
                </a:solidFill>
                <a:effectLst/>
                <a:latin typeface="黑体" panose="02010609060101010101" pitchFamily="49" charset="-122"/>
                <a:ea typeface="黑体" panose="02010609060101010101" pitchFamily="49" charset="-122"/>
              </a:endParaRPr>
            </a:p>
          </p:txBody>
        </p:sp>
        <p:sp>
          <p:nvSpPr>
            <p:cNvPr id="14" name="矩形 13"/>
            <p:cNvSpPr/>
            <p:nvPr/>
          </p:nvSpPr>
          <p:spPr bwMode="auto">
            <a:xfrm>
              <a:off x="2321340" y="3482814"/>
              <a:ext cx="2466316" cy="827616"/>
            </a:xfrm>
            <a:prstGeom prst="rect">
              <a:avLst/>
            </a:prstGeom>
            <a:noFill/>
            <a:ln w="2857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lstStyle/>
            <a:p>
              <a:pPr marL="0" marR="0" indent="0" algn="ctr" defTabSz="914400" rtl="0" eaLnBrk="1" fontAlgn="base" latinLnBrk="0" hangingPunct="1">
                <a:lnSpc>
                  <a:spcPct val="100000"/>
                </a:lnSpc>
                <a:spcBef>
                  <a:spcPct val="0"/>
                </a:spcBef>
                <a:spcAft>
                  <a:spcPct val="0"/>
                </a:spcAft>
                <a:buClrTx/>
                <a:buSzTx/>
                <a:buFont typeface="Arial" panose="020B0604020202020204" pitchFamily="34" charset="0"/>
                <a:buNone/>
              </a:pPr>
              <a:r>
                <a:rPr kumimoji="0" lang="zh-CN" altLang="en-US" sz="2400" b="0" i="0" u="none" strike="noStrike" cap="none" normalizeH="0" baseline="0" dirty="0">
                  <a:ln>
                    <a:noFill/>
                  </a:ln>
                  <a:solidFill>
                    <a:schemeClr val="accent2"/>
                  </a:solidFill>
                  <a:effectLst/>
                  <a:latin typeface="黑体" panose="02010609060101010101" pitchFamily="49" charset="-122"/>
                  <a:ea typeface="黑体" panose="02010609060101010101" pitchFamily="49" charset="-122"/>
                </a:rPr>
                <a:t>老会员</a:t>
              </a:r>
              <a:endParaRPr kumimoji="0" lang="en-US" altLang="zh-CN" sz="2400" b="0" i="0" u="none" strike="noStrike" cap="none" normalizeH="0" baseline="0" dirty="0">
                <a:ln>
                  <a:noFill/>
                </a:ln>
                <a:solidFill>
                  <a:schemeClr val="accent2"/>
                </a:solidFill>
                <a:effectLst/>
                <a:latin typeface="黑体" panose="02010609060101010101" pitchFamily="49" charset="-122"/>
                <a:ea typeface="黑体" panose="02010609060101010101" pitchFamily="49" charset="-122"/>
              </a:endParaRPr>
            </a:p>
            <a:p>
              <a:pPr marL="0" marR="0" indent="0" algn="ctr" defTabSz="914400" rtl="0" eaLnBrk="1" fontAlgn="base" latinLnBrk="0" hangingPunct="1">
                <a:lnSpc>
                  <a:spcPct val="100000"/>
                </a:lnSpc>
                <a:spcBef>
                  <a:spcPct val="0"/>
                </a:spcBef>
                <a:spcAft>
                  <a:spcPct val="0"/>
                </a:spcAft>
                <a:buClrTx/>
                <a:buSzTx/>
                <a:buFont typeface="Arial" panose="020B0604020202020204" pitchFamily="34" charset="0"/>
                <a:buNone/>
              </a:pPr>
              <a:r>
                <a:rPr kumimoji="0" lang="zh-CN" altLang="en-US" sz="2400" b="0" i="0" u="none" strike="noStrike" cap="none" normalizeH="0" baseline="0" dirty="0">
                  <a:ln>
                    <a:noFill/>
                  </a:ln>
                  <a:solidFill>
                    <a:schemeClr val="accent2"/>
                  </a:solidFill>
                  <a:effectLst/>
                  <a:latin typeface="黑体" panose="02010609060101010101" pitchFamily="49" charset="-122"/>
                  <a:ea typeface="黑体" panose="02010609060101010101" pitchFamily="49" charset="-122"/>
                </a:rPr>
                <a:t>登录网站</a:t>
              </a:r>
              <a:endParaRPr kumimoji="0" lang="zh-CN" altLang="en-US" sz="2400" b="0" i="0" u="none" strike="noStrike" cap="none" normalizeH="0" baseline="0" dirty="0">
                <a:ln>
                  <a:noFill/>
                </a:ln>
                <a:solidFill>
                  <a:schemeClr val="accent2"/>
                </a:solidFill>
                <a:effectLst/>
                <a:latin typeface="黑体" panose="02010609060101010101" pitchFamily="49" charset="-122"/>
                <a:ea typeface="黑体" panose="02010609060101010101" pitchFamily="49" charset="-122"/>
              </a:endParaRPr>
            </a:p>
          </p:txBody>
        </p:sp>
        <p:cxnSp>
          <p:nvCxnSpPr>
            <p:cNvPr id="16" name="直接箭头连接符 15"/>
            <p:cNvCxnSpPr/>
            <p:nvPr/>
          </p:nvCxnSpPr>
          <p:spPr bwMode="auto">
            <a:xfrm flipH="1">
              <a:off x="8189996" y="3896622"/>
              <a:ext cx="468052" cy="0"/>
            </a:xfrm>
            <a:prstGeom prst="straightConnector1">
              <a:avLst/>
            </a:prstGeom>
            <a:solidFill>
              <a:schemeClr val="accent1"/>
            </a:solidFill>
            <a:ln w="28575" cap="flat" cmpd="sng" algn="ctr">
              <a:solidFill>
                <a:schemeClr val="tx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8" name="直接箭头连接符 17"/>
            <p:cNvCxnSpPr/>
            <p:nvPr/>
          </p:nvCxnSpPr>
          <p:spPr bwMode="auto">
            <a:xfrm flipH="1">
              <a:off x="6245780" y="3896622"/>
              <a:ext cx="504056" cy="0"/>
            </a:xfrm>
            <a:prstGeom prst="straightConnector1">
              <a:avLst/>
            </a:prstGeom>
            <a:solidFill>
              <a:schemeClr val="accent1"/>
            </a:solidFill>
            <a:ln w="28575" cap="flat" cmpd="sng" algn="ctr">
              <a:solidFill>
                <a:schemeClr val="tx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0" name="直接箭头连接符 19"/>
            <p:cNvCxnSpPr/>
            <p:nvPr/>
          </p:nvCxnSpPr>
          <p:spPr bwMode="auto">
            <a:xfrm flipV="1">
              <a:off x="4391616" y="2619269"/>
              <a:ext cx="0" cy="828000"/>
            </a:xfrm>
            <a:prstGeom prst="straightConnector1">
              <a:avLst/>
            </a:prstGeom>
            <a:solidFill>
              <a:schemeClr val="accent1"/>
            </a:solidFill>
            <a:ln w="28575" cap="flat" cmpd="sng" algn="ctr">
              <a:solidFill>
                <a:schemeClr val="tx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2" name="直接箭头连接符 21"/>
            <p:cNvCxnSpPr/>
            <p:nvPr/>
          </p:nvCxnSpPr>
          <p:spPr bwMode="auto">
            <a:xfrm>
              <a:off x="2861408" y="2216804"/>
              <a:ext cx="756000" cy="0"/>
            </a:xfrm>
            <a:prstGeom prst="straightConnector1">
              <a:avLst/>
            </a:prstGeom>
            <a:solidFill>
              <a:schemeClr val="accent1"/>
            </a:solidFill>
            <a:ln w="28575" cap="flat" cmpd="sng" algn="ctr">
              <a:solidFill>
                <a:schemeClr val="tx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4" name="直接箭头连接符 23"/>
            <p:cNvCxnSpPr/>
            <p:nvPr/>
          </p:nvCxnSpPr>
          <p:spPr bwMode="auto">
            <a:xfrm>
              <a:off x="5669720" y="2216804"/>
              <a:ext cx="756000" cy="0"/>
            </a:xfrm>
            <a:prstGeom prst="straightConnector1">
              <a:avLst/>
            </a:prstGeom>
            <a:solidFill>
              <a:schemeClr val="accent1"/>
            </a:solidFill>
            <a:ln w="28575" cap="flat" cmpd="sng" algn="ctr">
              <a:solidFill>
                <a:schemeClr val="tx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6" name="直接箭头连接符 25"/>
            <p:cNvCxnSpPr/>
            <p:nvPr/>
          </p:nvCxnSpPr>
          <p:spPr bwMode="auto">
            <a:xfrm>
              <a:off x="7865960" y="2216804"/>
              <a:ext cx="576000" cy="0"/>
            </a:xfrm>
            <a:prstGeom prst="straightConnector1">
              <a:avLst/>
            </a:prstGeom>
            <a:solidFill>
              <a:schemeClr val="accent1"/>
            </a:solidFill>
            <a:ln w="28575" cap="flat" cmpd="sng" algn="ctr">
              <a:solidFill>
                <a:schemeClr val="tx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spTree>
  </p:cSld>
  <p:clrMapOvr>
    <a:masterClrMapping/>
  </p:clrMapOvr>
  <p:transition spd="slow">
    <p:push dir="u"/>
  </p:transition>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矩形 28"/>
          <p:cNvSpPr/>
          <p:nvPr/>
        </p:nvSpPr>
        <p:spPr>
          <a:xfrm>
            <a:off x="3291852" y="5658802"/>
            <a:ext cx="5494020" cy="460375"/>
          </a:xfrm>
          <a:prstGeom prst="rect">
            <a:avLst/>
          </a:prstGeom>
          <a:noFill/>
          <a:ln w="9525">
            <a:noFill/>
          </a:ln>
        </p:spPr>
        <p:txBody>
          <a:bodyPr wrap="none" anchor="ctr">
            <a:spAutoFit/>
          </a:bodyPr>
          <a:lstStyle/>
          <a:p>
            <a:pPr algn="ctr"/>
            <a:r>
              <a:rPr lang="zh-CN" altLang="en-US" sz="2400" dirty="0">
                <a:solidFill>
                  <a:schemeClr val="accent2"/>
                </a:solidFill>
                <a:latin typeface="+mj-lt"/>
                <a:ea typeface="黑体" panose="02010609060101010101" pitchFamily="49" charset="-122"/>
                <a:cs typeface="Times New Roman" panose="02020603050405020304" charset="0"/>
              </a:rPr>
              <a:t>图</a:t>
            </a:r>
            <a:r>
              <a:rPr lang="en-US" altLang="zh-CN" sz="2400" dirty="0">
                <a:solidFill>
                  <a:schemeClr val="accent2"/>
                </a:solidFill>
                <a:latin typeface="+mj-lt"/>
                <a:ea typeface="黑体" panose="02010609060101010101" pitchFamily="49" charset="-122"/>
                <a:cs typeface="Times New Roman" panose="02020603050405020304" charset="0"/>
              </a:rPr>
              <a:t>3.11  </a:t>
            </a:r>
            <a:r>
              <a:rPr lang="zh-CN" altLang="en-US" sz="2400" dirty="0">
                <a:solidFill>
                  <a:schemeClr val="accent2"/>
                </a:solidFill>
                <a:latin typeface="+mj-lt"/>
                <a:ea typeface="黑体" panose="02010609060101010101" pitchFamily="49" charset="-122"/>
                <a:cs typeface="Times New Roman" panose="02020603050405020304" charset="0"/>
              </a:rPr>
              <a:t>阿里巴巴诚信通会员的业务流程</a:t>
            </a:r>
            <a:endParaRPr lang="zh-CN" altLang="en-US" sz="2400" dirty="0">
              <a:solidFill>
                <a:schemeClr val="accent2"/>
              </a:solidFill>
              <a:latin typeface="+mj-lt"/>
              <a:ea typeface="黑体" panose="02010609060101010101" pitchFamily="49" charset="-122"/>
              <a:cs typeface="Times New Roman" panose="02020603050405020304" charset="0"/>
            </a:endParaRPr>
          </a:p>
        </p:txBody>
      </p:sp>
      <p:grpSp>
        <p:nvGrpSpPr>
          <p:cNvPr id="3" name="组合 2"/>
          <p:cNvGrpSpPr/>
          <p:nvPr/>
        </p:nvGrpSpPr>
        <p:grpSpPr>
          <a:xfrm>
            <a:off x="841797" y="1628800"/>
            <a:ext cx="10394129" cy="3512941"/>
            <a:chOff x="841797" y="1628800"/>
            <a:chExt cx="10394129" cy="3512941"/>
          </a:xfrm>
        </p:grpSpPr>
        <p:sp>
          <p:nvSpPr>
            <p:cNvPr id="30" name="矩形 29"/>
            <p:cNvSpPr/>
            <p:nvPr/>
          </p:nvSpPr>
          <p:spPr bwMode="auto">
            <a:xfrm>
              <a:off x="960824" y="1628800"/>
              <a:ext cx="2834499" cy="1059507"/>
            </a:xfrm>
            <a:prstGeom prst="rect">
              <a:avLst/>
            </a:prstGeom>
            <a:noFill/>
            <a:ln w="2857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lstStyle/>
            <a:p>
              <a:pPr marL="0" marR="0" indent="0" algn="ctr" defTabSz="914400" rtl="0" eaLnBrk="1" fontAlgn="base" latinLnBrk="0" hangingPunct="1">
                <a:lnSpc>
                  <a:spcPct val="100000"/>
                </a:lnSpc>
                <a:spcBef>
                  <a:spcPct val="0"/>
                </a:spcBef>
                <a:spcAft>
                  <a:spcPct val="0"/>
                </a:spcAft>
                <a:buClrTx/>
                <a:buSzTx/>
                <a:buFont typeface="Arial" panose="020B0604020202020204" pitchFamily="34" charset="0"/>
                <a:buNone/>
              </a:pPr>
              <a:r>
                <a:rPr kumimoji="0" lang="zh-CN" altLang="en-US" sz="2400" b="0" i="0" u="none" strike="noStrike" cap="none" normalizeH="0" baseline="0" dirty="0">
                  <a:ln>
                    <a:noFill/>
                  </a:ln>
                  <a:solidFill>
                    <a:schemeClr val="accent2"/>
                  </a:solidFill>
                  <a:effectLst/>
                  <a:latin typeface="黑体" panose="02010609060101010101" pitchFamily="49" charset="-122"/>
                  <a:ea typeface="黑体" panose="02010609060101010101" pitchFamily="49" charset="-122"/>
                </a:rPr>
                <a:t>诚信通会员申请</a:t>
              </a:r>
              <a:endParaRPr kumimoji="0" lang="en-US" altLang="zh-CN" sz="2400" b="0" i="0" u="none" strike="noStrike" cap="none" normalizeH="0" baseline="0" dirty="0">
                <a:ln>
                  <a:noFill/>
                </a:ln>
                <a:solidFill>
                  <a:schemeClr val="accent2"/>
                </a:solidFill>
                <a:effectLst/>
                <a:latin typeface="黑体" panose="02010609060101010101" pitchFamily="49" charset="-122"/>
                <a:ea typeface="黑体" panose="02010609060101010101" pitchFamily="49" charset="-122"/>
              </a:endParaRPr>
            </a:p>
            <a:p>
              <a:pPr marL="0" marR="0" indent="0" algn="ctr" defTabSz="914400" rtl="0" eaLnBrk="1" fontAlgn="base" latinLnBrk="0" hangingPunct="1">
                <a:lnSpc>
                  <a:spcPct val="100000"/>
                </a:lnSpc>
                <a:spcBef>
                  <a:spcPct val="0"/>
                </a:spcBef>
                <a:spcAft>
                  <a:spcPct val="0"/>
                </a:spcAft>
                <a:buClrTx/>
                <a:buSzTx/>
                <a:buFont typeface="Arial" panose="020B0604020202020204" pitchFamily="34" charset="0"/>
                <a:buNone/>
              </a:pPr>
              <a:r>
                <a:rPr kumimoji="0" lang="zh-CN" altLang="en-US" sz="2400" b="0" i="0" u="none" strike="noStrike" cap="none" normalizeH="0" baseline="0" dirty="0">
                  <a:ln>
                    <a:noFill/>
                  </a:ln>
                  <a:solidFill>
                    <a:schemeClr val="accent2"/>
                  </a:solidFill>
                  <a:effectLst/>
                  <a:latin typeface="黑体" panose="02010609060101010101" pitchFamily="49" charset="-122"/>
                  <a:ea typeface="黑体" panose="02010609060101010101" pitchFamily="49" charset="-122"/>
                </a:rPr>
                <a:t>普通会员在线升级</a:t>
              </a:r>
              <a:endParaRPr kumimoji="0" lang="zh-CN" altLang="en-US" sz="2400" b="0" i="0" u="none" strike="noStrike" cap="none" normalizeH="0" baseline="0" dirty="0">
                <a:ln>
                  <a:noFill/>
                </a:ln>
                <a:solidFill>
                  <a:schemeClr val="accent2"/>
                </a:solidFill>
                <a:effectLst/>
                <a:latin typeface="黑体" panose="02010609060101010101" pitchFamily="49" charset="-122"/>
                <a:ea typeface="黑体" panose="02010609060101010101" pitchFamily="49" charset="-122"/>
              </a:endParaRPr>
            </a:p>
          </p:txBody>
        </p:sp>
        <p:cxnSp>
          <p:nvCxnSpPr>
            <p:cNvPr id="32" name="直接连接符 31"/>
            <p:cNvCxnSpPr/>
            <p:nvPr/>
          </p:nvCxnSpPr>
          <p:spPr bwMode="auto">
            <a:xfrm>
              <a:off x="941189" y="2158553"/>
              <a:ext cx="2844000" cy="0"/>
            </a:xfrm>
            <a:prstGeom prst="line">
              <a:avLst/>
            </a:prstGeom>
            <a:solidFill>
              <a:schemeClr val="accent1"/>
            </a:solidFill>
            <a:ln w="285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3" name="矩形 32"/>
            <p:cNvSpPr/>
            <p:nvPr/>
          </p:nvSpPr>
          <p:spPr bwMode="auto">
            <a:xfrm>
              <a:off x="4371387" y="1690504"/>
              <a:ext cx="2834499" cy="936099"/>
            </a:xfrm>
            <a:prstGeom prst="rect">
              <a:avLst/>
            </a:prstGeom>
            <a:noFill/>
            <a:ln w="2857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lstStyle/>
            <a:p>
              <a:pPr marL="0" marR="0" indent="0" algn="ctr" defTabSz="914400" rtl="0" eaLnBrk="1" fontAlgn="base" latinLnBrk="0" hangingPunct="1">
                <a:lnSpc>
                  <a:spcPct val="100000"/>
                </a:lnSpc>
                <a:spcBef>
                  <a:spcPct val="0"/>
                </a:spcBef>
                <a:spcAft>
                  <a:spcPct val="0"/>
                </a:spcAft>
                <a:buClrTx/>
                <a:buSzTx/>
                <a:buFont typeface="Arial" panose="020B0604020202020204" pitchFamily="34" charset="0"/>
                <a:buNone/>
              </a:pPr>
              <a:r>
                <a:rPr kumimoji="0" lang="zh-CN" altLang="en-US" sz="2400" b="0" i="0" u="none" strike="noStrike" cap="none" normalizeH="0" baseline="0" dirty="0">
                  <a:ln>
                    <a:noFill/>
                  </a:ln>
                  <a:solidFill>
                    <a:schemeClr val="accent2"/>
                  </a:solidFill>
                  <a:effectLst/>
                  <a:latin typeface="黑体" panose="02010609060101010101" pitchFamily="49" charset="-122"/>
                  <a:ea typeface="黑体" panose="02010609060101010101" pitchFamily="49" charset="-122"/>
                </a:rPr>
                <a:t>支付费用、经过验证、获取会员账号</a:t>
              </a:r>
              <a:endParaRPr kumimoji="0" lang="zh-CN" altLang="en-US" sz="2400" b="0" i="0" u="none" strike="noStrike" cap="none" normalizeH="0" baseline="0" dirty="0">
                <a:ln>
                  <a:noFill/>
                </a:ln>
                <a:solidFill>
                  <a:schemeClr val="accent2"/>
                </a:solidFill>
                <a:effectLst/>
                <a:latin typeface="黑体" panose="02010609060101010101" pitchFamily="49" charset="-122"/>
                <a:ea typeface="黑体" panose="02010609060101010101" pitchFamily="49" charset="-122"/>
              </a:endParaRPr>
            </a:p>
          </p:txBody>
        </p:sp>
        <p:sp>
          <p:nvSpPr>
            <p:cNvPr id="34" name="矩形 33"/>
            <p:cNvSpPr/>
            <p:nvPr/>
          </p:nvSpPr>
          <p:spPr bwMode="auto">
            <a:xfrm>
              <a:off x="7738966" y="1919109"/>
              <a:ext cx="825861" cy="478888"/>
            </a:xfrm>
            <a:prstGeom prst="rect">
              <a:avLst/>
            </a:prstGeom>
            <a:noFill/>
            <a:ln w="2857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lstStyle/>
            <a:p>
              <a:pPr marL="0" marR="0" indent="0" algn="ctr" defTabSz="914400" rtl="0" eaLnBrk="1" fontAlgn="base" latinLnBrk="0" hangingPunct="1">
                <a:lnSpc>
                  <a:spcPct val="100000"/>
                </a:lnSpc>
                <a:spcBef>
                  <a:spcPct val="0"/>
                </a:spcBef>
                <a:spcAft>
                  <a:spcPct val="0"/>
                </a:spcAft>
                <a:buClrTx/>
                <a:buSzTx/>
                <a:buFont typeface="Arial" panose="020B0604020202020204" pitchFamily="34" charset="0"/>
                <a:buNone/>
              </a:pPr>
              <a:r>
                <a:rPr kumimoji="0" lang="zh-CN" altLang="en-US" sz="2400" b="0" i="0" u="none" strike="noStrike" cap="none" normalizeH="0" baseline="0" dirty="0">
                  <a:ln>
                    <a:noFill/>
                  </a:ln>
                  <a:solidFill>
                    <a:schemeClr val="accent2"/>
                  </a:solidFill>
                  <a:effectLst/>
                  <a:latin typeface="黑体" panose="02010609060101010101" pitchFamily="49" charset="-122"/>
                  <a:ea typeface="黑体" panose="02010609060101010101" pitchFamily="49" charset="-122"/>
                </a:rPr>
                <a:t>登录</a:t>
              </a:r>
              <a:endParaRPr kumimoji="0" lang="zh-CN" altLang="en-US" sz="2400" b="0" i="0" u="none" strike="noStrike" cap="none" normalizeH="0" baseline="0" dirty="0">
                <a:ln>
                  <a:noFill/>
                </a:ln>
                <a:solidFill>
                  <a:schemeClr val="accent2"/>
                </a:solidFill>
                <a:effectLst/>
                <a:latin typeface="黑体" panose="02010609060101010101" pitchFamily="49" charset="-122"/>
                <a:ea typeface="黑体" panose="02010609060101010101" pitchFamily="49" charset="-122"/>
              </a:endParaRPr>
            </a:p>
          </p:txBody>
        </p:sp>
        <p:sp>
          <p:nvSpPr>
            <p:cNvPr id="35" name="矩形 34"/>
            <p:cNvSpPr/>
            <p:nvPr/>
          </p:nvSpPr>
          <p:spPr bwMode="auto">
            <a:xfrm>
              <a:off x="9376521" y="1703359"/>
              <a:ext cx="1859405" cy="910389"/>
            </a:xfrm>
            <a:prstGeom prst="rect">
              <a:avLst/>
            </a:prstGeom>
            <a:noFill/>
            <a:ln w="2857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lstStyle/>
            <a:p>
              <a:pPr marL="0" marR="0" indent="0" algn="ctr" defTabSz="914400" rtl="0" eaLnBrk="1" fontAlgn="base" latinLnBrk="0" hangingPunct="1">
                <a:lnSpc>
                  <a:spcPct val="100000"/>
                </a:lnSpc>
                <a:spcBef>
                  <a:spcPct val="0"/>
                </a:spcBef>
                <a:spcAft>
                  <a:spcPct val="0"/>
                </a:spcAft>
                <a:buClrTx/>
                <a:buSzTx/>
                <a:buFont typeface="Arial" panose="020B0604020202020204" pitchFamily="34" charset="0"/>
                <a:buNone/>
              </a:pPr>
              <a:r>
                <a:rPr kumimoji="0" lang="zh-CN" altLang="en-US" sz="2400" b="0" i="0" u="none" strike="noStrike" cap="none" normalizeH="0" baseline="0" dirty="0">
                  <a:ln>
                    <a:noFill/>
                  </a:ln>
                  <a:solidFill>
                    <a:schemeClr val="accent2"/>
                  </a:solidFill>
                  <a:effectLst/>
                  <a:latin typeface="黑体" panose="02010609060101010101" pitchFamily="49" charset="-122"/>
                  <a:ea typeface="黑体" panose="02010609060101010101" pitchFamily="49" charset="-122"/>
                </a:rPr>
                <a:t>专家指导、获取技巧</a:t>
              </a:r>
              <a:endParaRPr kumimoji="0" lang="zh-CN" altLang="en-US" sz="2400" b="0" i="0" u="none" strike="noStrike" cap="none" normalizeH="0" baseline="0" dirty="0">
                <a:ln>
                  <a:noFill/>
                </a:ln>
                <a:solidFill>
                  <a:schemeClr val="accent2"/>
                </a:solidFill>
                <a:effectLst/>
                <a:latin typeface="黑体" panose="02010609060101010101" pitchFamily="49" charset="-122"/>
                <a:ea typeface="黑体" panose="02010609060101010101" pitchFamily="49" charset="-122"/>
              </a:endParaRPr>
            </a:p>
          </p:txBody>
        </p:sp>
        <p:sp>
          <p:nvSpPr>
            <p:cNvPr id="36" name="矩形 35"/>
            <p:cNvSpPr/>
            <p:nvPr/>
          </p:nvSpPr>
          <p:spPr bwMode="auto">
            <a:xfrm>
              <a:off x="841797" y="4238535"/>
              <a:ext cx="1846022" cy="903206"/>
            </a:xfrm>
            <a:prstGeom prst="rect">
              <a:avLst/>
            </a:prstGeom>
            <a:noFill/>
            <a:ln w="2857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lstStyle/>
            <a:p>
              <a:pPr marL="0" marR="0" indent="0" algn="ctr" defTabSz="914400" rtl="0" eaLnBrk="1" fontAlgn="base" latinLnBrk="0" hangingPunct="1">
                <a:lnSpc>
                  <a:spcPct val="100000"/>
                </a:lnSpc>
                <a:spcBef>
                  <a:spcPct val="0"/>
                </a:spcBef>
                <a:spcAft>
                  <a:spcPct val="0"/>
                </a:spcAft>
                <a:buClrTx/>
                <a:buSzTx/>
                <a:buFont typeface="Arial" panose="020B0604020202020204" pitchFamily="34" charset="0"/>
                <a:buNone/>
              </a:pPr>
              <a:r>
                <a:rPr kumimoji="0" lang="zh-CN" altLang="en-US" sz="2400" b="0" i="0" u="none" strike="noStrike" cap="none" normalizeH="0" baseline="0" dirty="0">
                  <a:ln>
                    <a:noFill/>
                  </a:ln>
                  <a:solidFill>
                    <a:schemeClr val="accent2"/>
                  </a:solidFill>
                  <a:effectLst/>
                  <a:latin typeface="黑体" panose="02010609060101010101" pitchFamily="49" charset="-122"/>
                  <a:ea typeface="黑体" panose="02010609060101010101" pitchFamily="49" charset="-122"/>
                </a:rPr>
                <a:t>获取订单、</a:t>
              </a:r>
              <a:endParaRPr kumimoji="0" lang="en-US" altLang="zh-CN" sz="2400" b="0" i="0" u="none" strike="noStrike" cap="none" normalizeH="0" baseline="0" dirty="0">
                <a:ln>
                  <a:noFill/>
                </a:ln>
                <a:solidFill>
                  <a:schemeClr val="accent2"/>
                </a:solidFill>
                <a:effectLst/>
                <a:latin typeface="黑体" panose="02010609060101010101" pitchFamily="49" charset="-122"/>
                <a:ea typeface="黑体" panose="02010609060101010101" pitchFamily="49" charset="-122"/>
              </a:endParaRPr>
            </a:p>
            <a:p>
              <a:pPr marL="0" marR="0" indent="0" algn="ctr" defTabSz="914400" rtl="0" eaLnBrk="1" fontAlgn="base" latinLnBrk="0" hangingPunct="1">
                <a:lnSpc>
                  <a:spcPct val="100000"/>
                </a:lnSpc>
                <a:spcBef>
                  <a:spcPct val="0"/>
                </a:spcBef>
                <a:spcAft>
                  <a:spcPct val="0"/>
                </a:spcAft>
                <a:buClrTx/>
                <a:buSzTx/>
                <a:buFont typeface="Arial" panose="020B0604020202020204" pitchFamily="34" charset="0"/>
                <a:buNone/>
              </a:pPr>
              <a:r>
                <a:rPr kumimoji="0" lang="zh-CN" altLang="en-US" sz="2400" b="0" i="0" u="none" strike="noStrike" cap="none" normalizeH="0" baseline="0" dirty="0">
                  <a:ln>
                    <a:noFill/>
                  </a:ln>
                  <a:solidFill>
                    <a:schemeClr val="accent2"/>
                  </a:solidFill>
                  <a:effectLst/>
                  <a:latin typeface="黑体" panose="02010609060101010101" pitchFamily="49" charset="-122"/>
                  <a:ea typeface="黑体" panose="02010609060101010101" pitchFamily="49" charset="-122"/>
                </a:rPr>
                <a:t>达成交易</a:t>
              </a:r>
              <a:endParaRPr kumimoji="0" lang="zh-CN" altLang="en-US" sz="2400" b="0" i="0" u="none" strike="noStrike" cap="none" normalizeH="0" baseline="0" dirty="0">
                <a:ln>
                  <a:noFill/>
                </a:ln>
                <a:solidFill>
                  <a:schemeClr val="accent2"/>
                </a:solidFill>
                <a:effectLst/>
                <a:latin typeface="黑体" panose="02010609060101010101" pitchFamily="49" charset="-122"/>
                <a:ea typeface="黑体" panose="02010609060101010101" pitchFamily="49" charset="-122"/>
              </a:endParaRPr>
            </a:p>
          </p:txBody>
        </p:sp>
        <p:sp>
          <p:nvSpPr>
            <p:cNvPr id="37" name="矩形 36"/>
            <p:cNvSpPr/>
            <p:nvPr/>
          </p:nvSpPr>
          <p:spPr bwMode="auto">
            <a:xfrm>
              <a:off x="3075243" y="3252453"/>
              <a:ext cx="1440160" cy="978941"/>
            </a:xfrm>
            <a:prstGeom prst="rect">
              <a:avLst/>
            </a:prstGeom>
            <a:noFill/>
            <a:ln w="2857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lstStyle/>
            <a:p>
              <a:pPr marL="0" marR="0" indent="0" algn="ctr" defTabSz="914400" rtl="0" eaLnBrk="1" fontAlgn="base" latinLnBrk="0" hangingPunct="1">
                <a:lnSpc>
                  <a:spcPct val="100000"/>
                </a:lnSpc>
                <a:spcBef>
                  <a:spcPct val="0"/>
                </a:spcBef>
                <a:spcAft>
                  <a:spcPct val="0"/>
                </a:spcAft>
                <a:buClrTx/>
                <a:buSzTx/>
                <a:buFont typeface="Arial" panose="020B0604020202020204" pitchFamily="34" charset="0"/>
                <a:buNone/>
              </a:pPr>
              <a:r>
                <a:rPr kumimoji="0" lang="zh-CN" altLang="en-US" sz="2400" b="0" i="0" u="none" strike="noStrike" cap="none" normalizeH="0" baseline="0" dirty="0">
                  <a:ln>
                    <a:noFill/>
                  </a:ln>
                  <a:solidFill>
                    <a:schemeClr val="accent2"/>
                  </a:solidFill>
                  <a:effectLst/>
                  <a:latin typeface="黑体" panose="02010609060101010101" pitchFamily="49" charset="-122"/>
                  <a:ea typeface="黑体" panose="02010609060101010101" pitchFamily="49" charset="-122"/>
                </a:rPr>
                <a:t>诚信</a:t>
              </a:r>
              <a:endParaRPr kumimoji="0" lang="en-US" altLang="zh-CN" sz="2400" b="0" i="0" u="none" strike="noStrike" cap="none" normalizeH="0" baseline="0" dirty="0">
                <a:ln>
                  <a:noFill/>
                </a:ln>
                <a:solidFill>
                  <a:schemeClr val="accent2"/>
                </a:solidFill>
                <a:effectLst/>
                <a:latin typeface="黑体" panose="02010609060101010101" pitchFamily="49" charset="-122"/>
                <a:ea typeface="黑体" panose="02010609060101010101" pitchFamily="49" charset="-122"/>
              </a:endParaRPr>
            </a:p>
            <a:p>
              <a:pPr marL="0" marR="0" indent="0" algn="ctr" defTabSz="914400" rtl="0" eaLnBrk="1" fontAlgn="base" latinLnBrk="0" hangingPunct="1">
                <a:lnSpc>
                  <a:spcPct val="100000"/>
                </a:lnSpc>
                <a:spcBef>
                  <a:spcPct val="0"/>
                </a:spcBef>
                <a:spcAft>
                  <a:spcPct val="0"/>
                </a:spcAft>
                <a:buClrTx/>
                <a:buSzTx/>
                <a:buFont typeface="Arial" panose="020B0604020202020204" pitchFamily="34" charset="0"/>
                <a:buNone/>
              </a:pPr>
              <a:r>
                <a:rPr kumimoji="0" lang="zh-CN" altLang="en-US" sz="2400" b="0" i="0" u="none" strike="noStrike" cap="none" normalizeH="0" baseline="0" dirty="0">
                  <a:ln>
                    <a:noFill/>
                  </a:ln>
                  <a:solidFill>
                    <a:schemeClr val="accent2"/>
                  </a:solidFill>
                  <a:effectLst/>
                  <a:latin typeface="黑体" panose="02010609060101010101" pitchFamily="49" charset="-122"/>
                  <a:ea typeface="黑体" panose="02010609060101010101" pitchFamily="49" charset="-122"/>
                </a:rPr>
                <a:t>档案验证</a:t>
              </a:r>
              <a:endParaRPr kumimoji="0" lang="zh-CN" altLang="en-US" sz="2400" b="0" i="0" u="none" strike="noStrike" cap="none" normalizeH="0" baseline="0" dirty="0">
                <a:ln>
                  <a:noFill/>
                </a:ln>
                <a:solidFill>
                  <a:schemeClr val="accent2"/>
                </a:solidFill>
                <a:effectLst/>
                <a:latin typeface="黑体" panose="02010609060101010101" pitchFamily="49" charset="-122"/>
                <a:ea typeface="黑体" panose="02010609060101010101" pitchFamily="49" charset="-122"/>
              </a:endParaRPr>
            </a:p>
          </p:txBody>
        </p:sp>
        <p:sp>
          <p:nvSpPr>
            <p:cNvPr id="38" name="矩形 37"/>
            <p:cNvSpPr/>
            <p:nvPr/>
          </p:nvSpPr>
          <p:spPr bwMode="auto">
            <a:xfrm>
              <a:off x="5109270" y="3252453"/>
              <a:ext cx="1440160" cy="944715"/>
            </a:xfrm>
            <a:prstGeom prst="rect">
              <a:avLst/>
            </a:prstGeom>
            <a:noFill/>
            <a:ln w="2857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lstStyle/>
            <a:p>
              <a:pPr marL="0" marR="0" indent="0" algn="ctr" defTabSz="914400" rtl="0" eaLnBrk="1" fontAlgn="base" latinLnBrk="0" hangingPunct="1">
                <a:lnSpc>
                  <a:spcPct val="100000"/>
                </a:lnSpc>
                <a:spcBef>
                  <a:spcPct val="0"/>
                </a:spcBef>
                <a:spcAft>
                  <a:spcPct val="0"/>
                </a:spcAft>
                <a:buClrTx/>
                <a:buSzTx/>
                <a:buFont typeface="Arial" panose="020B0604020202020204" pitchFamily="34" charset="0"/>
                <a:buNone/>
              </a:pPr>
              <a:r>
                <a:rPr kumimoji="0" lang="zh-CN" altLang="en-US" sz="2400" b="0" i="0" u="none" strike="noStrike" cap="none" normalizeH="0" baseline="0" dirty="0">
                  <a:ln>
                    <a:noFill/>
                  </a:ln>
                  <a:solidFill>
                    <a:schemeClr val="accent2"/>
                  </a:solidFill>
                  <a:effectLst/>
                  <a:latin typeface="黑体" panose="02010609060101010101" pitchFamily="49" charset="-122"/>
                  <a:ea typeface="黑体" panose="02010609060101010101" pitchFamily="49" charset="-122"/>
                </a:rPr>
                <a:t>获得</a:t>
              </a:r>
              <a:endParaRPr kumimoji="0" lang="en-US" altLang="zh-CN" sz="2400" b="0" i="0" u="none" strike="noStrike" cap="none" normalizeH="0" baseline="0" dirty="0">
                <a:ln>
                  <a:noFill/>
                </a:ln>
                <a:solidFill>
                  <a:schemeClr val="accent2"/>
                </a:solidFill>
                <a:effectLst/>
                <a:latin typeface="黑体" panose="02010609060101010101" pitchFamily="49" charset="-122"/>
                <a:ea typeface="黑体" panose="02010609060101010101" pitchFamily="49" charset="-122"/>
              </a:endParaRPr>
            </a:p>
            <a:p>
              <a:pPr marL="0" marR="0" indent="0" algn="ctr" defTabSz="914400" rtl="0" eaLnBrk="1" fontAlgn="base" latinLnBrk="0" hangingPunct="1">
                <a:lnSpc>
                  <a:spcPct val="100000"/>
                </a:lnSpc>
                <a:spcBef>
                  <a:spcPct val="0"/>
                </a:spcBef>
                <a:spcAft>
                  <a:spcPct val="0"/>
                </a:spcAft>
                <a:buClrTx/>
                <a:buSzTx/>
                <a:buFont typeface="Arial" panose="020B0604020202020204" pitchFamily="34" charset="0"/>
                <a:buNone/>
              </a:pPr>
              <a:r>
                <a:rPr kumimoji="0" lang="zh-CN" altLang="en-US" sz="2400" b="0" i="0" u="none" strike="noStrike" cap="none" normalizeH="0" baseline="0" dirty="0">
                  <a:ln>
                    <a:noFill/>
                  </a:ln>
                  <a:solidFill>
                    <a:schemeClr val="accent2"/>
                  </a:solidFill>
                  <a:effectLst/>
                  <a:latin typeface="黑体" panose="02010609060101010101" pitchFamily="49" charset="-122"/>
                  <a:ea typeface="黑体" panose="02010609060101010101" pitchFamily="49" charset="-122"/>
                </a:rPr>
                <a:t>反馈信息</a:t>
              </a:r>
              <a:endParaRPr kumimoji="0" lang="zh-CN" altLang="en-US" sz="2400" b="0" i="0" u="none" strike="noStrike" cap="none" normalizeH="0" baseline="0" dirty="0">
                <a:ln>
                  <a:noFill/>
                </a:ln>
                <a:solidFill>
                  <a:schemeClr val="accent2"/>
                </a:solidFill>
                <a:effectLst/>
                <a:latin typeface="黑体" panose="02010609060101010101" pitchFamily="49" charset="-122"/>
                <a:ea typeface="黑体" panose="02010609060101010101" pitchFamily="49" charset="-122"/>
              </a:endParaRPr>
            </a:p>
          </p:txBody>
        </p:sp>
        <p:sp>
          <p:nvSpPr>
            <p:cNvPr id="39" name="矩形 38"/>
            <p:cNvSpPr/>
            <p:nvPr/>
          </p:nvSpPr>
          <p:spPr bwMode="auto">
            <a:xfrm>
              <a:off x="6990896" y="3286782"/>
              <a:ext cx="1649781" cy="910382"/>
            </a:xfrm>
            <a:prstGeom prst="rect">
              <a:avLst/>
            </a:prstGeom>
            <a:noFill/>
            <a:ln w="2857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lstStyle/>
            <a:p>
              <a:pPr marL="0" marR="0" indent="0" algn="ctr" defTabSz="914400" rtl="0" eaLnBrk="1" fontAlgn="base" latinLnBrk="0" hangingPunct="1">
                <a:lnSpc>
                  <a:spcPct val="100000"/>
                </a:lnSpc>
                <a:spcBef>
                  <a:spcPct val="0"/>
                </a:spcBef>
                <a:spcAft>
                  <a:spcPct val="0"/>
                </a:spcAft>
                <a:buClrTx/>
                <a:buSzTx/>
                <a:buFont typeface="Arial" panose="020B0604020202020204" pitchFamily="34" charset="0"/>
                <a:buNone/>
              </a:pPr>
              <a:r>
                <a:rPr kumimoji="0" lang="zh-CN" altLang="en-US" sz="2400" b="0" i="0" u="none" strike="noStrike" cap="none" normalizeH="0" baseline="0" dirty="0">
                  <a:ln>
                    <a:noFill/>
                  </a:ln>
                  <a:solidFill>
                    <a:schemeClr val="accent2"/>
                  </a:solidFill>
                  <a:effectLst/>
                  <a:latin typeface="黑体" panose="02010609060101010101" pitchFamily="49" charset="-122"/>
                  <a:ea typeface="黑体" panose="02010609060101010101" pitchFamily="49" charset="-122"/>
                </a:rPr>
                <a:t>网上推广、网下推广</a:t>
              </a:r>
              <a:endParaRPr kumimoji="0" lang="zh-CN" altLang="en-US" sz="2400" b="0" i="0" u="none" strike="noStrike" cap="none" normalizeH="0" baseline="0" dirty="0">
                <a:ln>
                  <a:noFill/>
                </a:ln>
                <a:solidFill>
                  <a:schemeClr val="accent2"/>
                </a:solidFill>
                <a:effectLst/>
                <a:latin typeface="黑体" panose="02010609060101010101" pitchFamily="49" charset="-122"/>
                <a:ea typeface="黑体" panose="02010609060101010101" pitchFamily="49" charset="-122"/>
              </a:endParaRPr>
            </a:p>
          </p:txBody>
        </p:sp>
        <p:sp>
          <p:nvSpPr>
            <p:cNvPr id="40" name="矩形 39"/>
            <p:cNvSpPr/>
            <p:nvPr/>
          </p:nvSpPr>
          <p:spPr bwMode="auto">
            <a:xfrm>
              <a:off x="9586143" y="3286782"/>
              <a:ext cx="1440160" cy="910387"/>
            </a:xfrm>
            <a:prstGeom prst="rect">
              <a:avLst/>
            </a:prstGeom>
            <a:noFill/>
            <a:ln w="2857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lstStyle/>
            <a:p>
              <a:pPr marL="0" marR="0" indent="0" algn="ctr" defTabSz="914400" rtl="0" eaLnBrk="1" fontAlgn="base" latinLnBrk="0" hangingPunct="1">
                <a:lnSpc>
                  <a:spcPct val="100000"/>
                </a:lnSpc>
                <a:spcBef>
                  <a:spcPct val="0"/>
                </a:spcBef>
                <a:spcAft>
                  <a:spcPct val="0"/>
                </a:spcAft>
                <a:buClrTx/>
                <a:buSzTx/>
                <a:buFont typeface="Arial" panose="020B0604020202020204" pitchFamily="34" charset="0"/>
                <a:buNone/>
              </a:pPr>
              <a:r>
                <a:rPr kumimoji="0" lang="zh-CN" altLang="en-US" sz="2400" b="0" i="0" u="none" strike="noStrike" cap="none" normalizeH="0" baseline="0" dirty="0">
                  <a:ln>
                    <a:noFill/>
                  </a:ln>
                  <a:solidFill>
                    <a:schemeClr val="accent2"/>
                  </a:solidFill>
                  <a:effectLst/>
                  <a:latin typeface="黑体" panose="02010609060101010101" pitchFamily="49" charset="-122"/>
                  <a:ea typeface="黑体" panose="02010609060101010101" pitchFamily="49" charset="-122"/>
                </a:rPr>
                <a:t>发布、</a:t>
              </a:r>
              <a:endParaRPr kumimoji="0" lang="en-US" altLang="zh-CN" sz="2400" b="0" i="0" u="none" strike="noStrike" cap="none" normalizeH="0" baseline="0" dirty="0">
                <a:ln>
                  <a:noFill/>
                </a:ln>
                <a:solidFill>
                  <a:schemeClr val="accent2"/>
                </a:solidFill>
                <a:effectLst/>
                <a:latin typeface="黑体" panose="02010609060101010101" pitchFamily="49" charset="-122"/>
                <a:ea typeface="黑体" panose="02010609060101010101" pitchFamily="49" charset="-122"/>
              </a:endParaRPr>
            </a:p>
            <a:p>
              <a:pPr marL="0" marR="0" indent="0" algn="ctr" defTabSz="914400" rtl="0" eaLnBrk="1" fontAlgn="base" latinLnBrk="0" hangingPunct="1">
                <a:lnSpc>
                  <a:spcPct val="100000"/>
                </a:lnSpc>
                <a:spcBef>
                  <a:spcPct val="0"/>
                </a:spcBef>
                <a:spcAft>
                  <a:spcPct val="0"/>
                </a:spcAft>
                <a:buClrTx/>
                <a:buSzTx/>
                <a:buFont typeface="Arial" panose="020B0604020202020204" pitchFamily="34" charset="0"/>
                <a:buNone/>
              </a:pPr>
              <a:r>
                <a:rPr kumimoji="0" lang="zh-CN" altLang="en-US" sz="2400" b="0" i="0" u="none" strike="noStrike" cap="none" normalizeH="0" baseline="0" dirty="0">
                  <a:ln>
                    <a:noFill/>
                  </a:ln>
                  <a:solidFill>
                    <a:schemeClr val="accent2"/>
                  </a:solidFill>
                  <a:effectLst/>
                  <a:latin typeface="黑体" panose="02010609060101010101" pitchFamily="49" charset="-122"/>
                  <a:ea typeface="黑体" panose="02010609060101010101" pitchFamily="49" charset="-122"/>
                </a:rPr>
                <a:t>查找信息</a:t>
              </a:r>
              <a:endParaRPr kumimoji="0" lang="zh-CN" altLang="en-US" sz="2400" b="0" i="0" u="none" strike="noStrike" cap="none" normalizeH="0" baseline="0" dirty="0">
                <a:ln>
                  <a:noFill/>
                </a:ln>
                <a:solidFill>
                  <a:schemeClr val="accent2"/>
                </a:solidFill>
                <a:effectLst/>
                <a:latin typeface="黑体" panose="02010609060101010101" pitchFamily="49" charset="-122"/>
                <a:ea typeface="黑体" panose="02010609060101010101" pitchFamily="49" charset="-122"/>
              </a:endParaRPr>
            </a:p>
          </p:txBody>
        </p:sp>
        <p:cxnSp>
          <p:nvCxnSpPr>
            <p:cNvPr id="42" name="直接箭头连接符 41"/>
            <p:cNvCxnSpPr/>
            <p:nvPr/>
          </p:nvCxnSpPr>
          <p:spPr bwMode="auto">
            <a:xfrm>
              <a:off x="10306223" y="2676390"/>
              <a:ext cx="0" cy="592720"/>
            </a:xfrm>
            <a:prstGeom prst="straightConnector1">
              <a:avLst/>
            </a:prstGeom>
            <a:solidFill>
              <a:schemeClr val="accent1"/>
            </a:solidFill>
            <a:ln w="28575" cap="flat" cmpd="sng" algn="ctr">
              <a:solidFill>
                <a:schemeClr val="tx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4" name="直接箭头连接符 43"/>
            <p:cNvCxnSpPr/>
            <p:nvPr/>
          </p:nvCxnSpPr>
          <p:spPr bwMode="auto">
            <a:xfrm>
              <a:off x="3795323" y="2158553"/>
              <a:ext cx="576064" cy="0"/>
            </a:xfrm>
            <a:prstGeom prst="straightConnector1">
              <a:avLst/>
            </a:prstGeom>
            <a:solidFill>
              <a:schemeClr val="accent1"/>
            </a:solidFill>
            <a:ln w="28575" cap="flat" cmpd="sng" algn="ctr">
              <a:solidFill>
                <a:schemeClr val="tx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1" name="直接箭头连接符 50"/>
            <p:cNvCxnSpPr/>
            <p:nvPr/>
          </p:nvCxnSpPr>
          <p:spPr bwMode="auto">
            <a:xfrm>
              <a:off x="7205886" y="2158553"/>
              <a:ext cx="533080" cy="0"/>
            </a:xfrm>
            <a:prstGeom prst="straightConnector1">
              <a:avLst/>
            </a:prstGeom>
            <a:solidFill>
              <a:schemeClr val="accent1"/>
            </a:solidFill>
            <a:ln w="28575" cap="flat" cmpd="sng" algn="ctr">
              <a:solidFill>
                <a:schemeClr val="tx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3" name="直接箭头连接符 52"/>
            <p:cNvCxnSpPr/>
            <p:nvPr/>
          </p:nvCxnSpPr>
          <p:spPr bwMode="auto">
            <a:xfrm>
              <a:off x="8564827" y="2158553"/>
              <a:ext cx="811695" cy="0"/>
            </a:xfrm>
            <a:prstGeom prst="straightConnector1">
              <a:avLst/>
            </a:prstGeom>
            <a:solidFill>
              <a:schemeClr val="accent1"/>
            </a:solidFill>
            <a:ln w="28575" cap="flat" cmpd="sng" algn="ctr">
              <a:solidFill>
                <a:schemeClr val="tx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5" name="直接箭头连接符 54"/>
            <p:cNvCxnSpPr/>
            <p:nvPr/>
          </p:nvCxnSpPr>
          <p:spPr bwMode="auto">
            <a:xfrm flipH="1">
              <a:off x="8640678" y="3661348"/>
              <a:ext cx="945465" cy="0"/>
            </a:xfrm>
            <a:prstGeom prst="straightConnector1">
              <a:avLst/>
            </a:prstGeom>
            <a:solidFill>
              <a:schemeClr val="accent1"/>
            </a:solidFill>
            <a:ln w="28575" cap="flat" cmpd="sng" algn="ctr">
              <a:solidFill>
                <a:schemeClr val="tx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7" name="直接箭头连接符 56"/>
            <p:cNvCxnSpPr/>
            <p:nvPr/>
          </p:nvCxnSpPr>
          <p:spPr bwMode="auto">
            <a:xfrm flipH="1">
              <a:off x="6531627" y="3661348"/>
              <a:ext cx="441467" cy="0"/>
            </a:xfrm>
            <a:prstGeom prst="straightConnector1">
              <a:avLst/>
            </a:prstGeom>
            <a:solidFill>
              <a:schemeClr val="accent1"/>
            </a:solidFill>
            <a:ln w="28575" cap="flat" cmpd="sng" algn="ctr">
              <a:solidFill>
                <a:schemeClr val="tx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9" name="直接箭头连接符 58"/>
            <p:cNvCxnSpPr/>
            <p:nvPr/>
          </p:nvCxnSpPr>
          <p:spPr bwMode="auto">
            <a:xfrm flipH="1">
              <a:off x="4515403" y="3661348"/>
              <a:ext cx="593867" cy="0"/>
            </a:xfrm>
            <a:prstGeom prst="straightConnector1">
              <a:avLst/>
            </a:prstGeom>
            <a:solidFill>
              <a:schemeClr val="accent1"/>
            </a:solidFill>
            <a:ln w="28575" cap="flat" cmpd="sng" algn="ctr">
              <a:solidFill>
                <a:schemeClr val="tx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1" name="直接连接符 60"/>
            <p:cNvCxnSpPr/>
            <p:nvPr/>
          </p:nvCxnSpPr>
          <p:spPr bwMode="auto">
            <a:xfrm flipH="1" flipV="1">
              <a:off x="1777901" y="3661348"/>
              <a:ext cx="1296000" cy="1"/>
            </a:xfrm>
            <a:prstGeom prst="line">
              <a:avLst/>
            </a:prstGeom>
            <a:solidFill>
              <a:schemeClr val="accent1"/>
            </a:solidFill>
            <a:ln w="285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3" name="直接箭头连接符 62"/>
            <p:cNvCxnSpPr/>
            <p:nvPr/>
          </p:nvCxnSpPr>
          <p:spPr bwMode="auto">
            <a:xfrm>
              <a:off x="1777901" y="3645024"/>
              <a:ext cx="0" cy="540000"/>
            </a:xfrm>
            <a:prstGeom prst="straightConnector1">
              <a:avLst/>
            </a:prstGeom>
            <a:solidFill>
              <a:schemeClr val="accent1"/>
            </a:solidFill>
            <a:ln w="28575" cap="flat" cmpd="sng" algn="ctr">
              <a:solidFill>
                <a:schemeClr val="tx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spTree>
  </p:cSld>
  <p:clrMapOvr>
    <a:masterClrMapping/>
  </p:clrMapOvr>
  <p:transition spd="slow">
    <p:push dir="u"/>
  </p:transition>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616772" y="1412776"/>
            <a:ext cx="10963218" cy="4580806"/>
          </a:xfrm>
          <a:prstGeom prst="rect">
            <a:avLst/>
          </a:prstGeom>
          <a:noFill/>
        </p:spPr>
        <p:txBody>
          <a:bodyPr wrap="square" rtlCol="0" anchor="t">
            <a:spAutoFit/>
          </a:bodyPr>
          <a:lstStyle/>
          <a:p>
            <a:pPr indent="612140" algn="just">
              <a:lnSpc>
                <a:spcPct val="150000"/>
              </a:lnSpc>
              <a:spcBef>
                <a:spcPts val="1000"/>
              </a:spcBef>
            </a:pPr>
            <a:r>
              <a:rPr lang="zh-CN" altLang="en-US" sz="2400" dirty="0">
                <a:solidFill>
                  <a:schemeClr val="accent2"/>
                </a:solidFill>
                <a:latin typeface="+mj-lt"/>
                <a:ea typeface="黑体" panose="02010609060101010101" pitchFamily="49" charset="-122"/>
                <a:cs typeface="+mn-ea"/>
              </a:rPr>
              <a:t>通过本章的学习，我们熟知网络零售可分为</a:t>
            </a:r>
            <a:r>
              <a:rPr lang="en-US" altLang="zh-CN" sz="2400" dirty="0">
                <a:solidFill>
                  <a:schemeClr val="accent2"/>
                </a:solidFill>
                <a:latin typeface="+mj-lt"/>
                <a:ea typeface="黑体" panose="02010609060101010101" pitchFamily="49" charset="-122"/>
                <a:cs typeface="+mn-ea"/>
              </a:rPr>
              <a:t>B2C</a:t>
            </a:r>
            <a:r>
              <a:rPr lang="zh-CN" altLang="en-US" sz="2400" dirty="0">
                <a:solidFill>
                  <a:schemeClr val="accent2"/>
                </a:solidFill>
                <a:latin typeface="+mj-lt"/>
                <a:ea typeface="黑体" panose="02010609060101010101" pitchFamily="49" charset="-122"/>
                <a:cs typeface="+mn-ea"/>
              </a:rPr>
              <a:t>电子商务和</a:t>
            </a:r>
            <a:r>
              <a:rPr lang="en-US" altLang="zh-CN" sz="2400" dirty="0">
                <a:solidFill>
                  <a:schemeClr val="accent2"/>
                </a:solidFill>
                <a:latin typeface="+mj-lt"/>
                <a:ea typeface="黑体" panose="02010609060101010101" pitchFamily="49" charset="-122"/>
                <a:cs typeface="+mn-ea"/>
              </a:rPr>
              <a:t>C2C</a:t>
            </a:r>
            <a:r>
              <a:rPr lang="zh-CN" altLang="en-US" sz="2400" dirty="0">
                <a:solidFill>
                  <a:schemeClr val="accent2"/>
                </a:solidFill>
                <a:latin typeface="+mj-lt"/>
                <a:ea typeface="黑体" panose="02010609060101010101" pitchFamily="49" charset="-122"/>
                <a:cs typeface="+mn-ea"/>
              </a:rPr>
              <a:t>电子商务两种模式。“</a:t>
            </a:r>
            <a:r>
              <a:rPr lang="en-US" altLang="zh-CN" sz="2400" dirty="0">
                <a:solidFill>
                  <a:schemeClr val="accent2"/>
                </a:solidFill>
                <a:latin typeface="+mj-lt"/>
                <a:ea typeface="黑体" panose="02010609060101010101" pitchFamily="49" charset="-122"/>
                <a:cs typeface="+mn-ea"/>
              </a:rPr>
              <a:t>B2C</a:t>
            </a:r>
            <a:r>
              <a:rPr lang="zh-CN" altLang="en-US" sz="2400" dirty="0">
                <a:solidFill>
                  <a:schemeClr val="accent2"/>
                </a:solidFill>
                <a:latin typeface="+mj-lt"/>
                <a:ea typeface="黑体" panose="02010609060101010101" pitchFamily="49" charset="-122"/>
                <a:cs typeface="+mn-ea"/>
              </a:rPr>
              <a:t>电子商务”主要介绍了</a:t>
            </a:r>
            <a:r>
              <a:rPr lang="en-US" altLang="zh-CN" sz="2400" dirty="0">
                <a:solidFill>
                  <a:schemeClr val="accent2"/>
                </a:solidFill>
                <a:latin typeface="+mj-lt"/>
                <a:ea typeface="黑体" panose="02010609060101010101" pitchFamily="49" charset="-122"/>
                <a:cs typeface="+mn-ea"/>
              </a:rPr>
              <a:t>B2C</a:t>
            </a:r>
            <a:r>
              <a:rPr lang="zh-CN" altLang="en-US" sz="2400" dirty="0">
                <a:solidFill>
                  <a:schemeClr val="accent2"/>
                </a:solidFill>
                <a:latin typeface="+mj-lt"/>
                <a:ea typeface="黑体" panose="02010609060101010101" pitchFamily="49" charset="-122"/>
                <a:cs typeface="+mn-ea"/>
              </a:rPr>
              <a:t>电子商务的分类、</a:t>
            </a:r>
            <a:r>
              <a:rPr lang="en-US" altLang="zh-CN" sz="2400" dirty="0">
                <a:solidFill>
                  <a:schemeClr val="accent2"/>
                </a:solidFill>
                <a:latin typeface="+mj-lt"/>
                <a:ea typeface="黑体" panose="02010609060101010101" pitchFamily="49" charset="-122"/>
                <a:cs typeface="+mn-ea"/>
              </a:rPr>
              <a:t>B2C</a:t>
            </a:r>
            <a:r>
              <a:rPr lang="zh-CN" altLang="en-US" sz="2400" dirty="0">
                <a:solidFill>
                  <a:schemeClr val="accent2"/>
                </a:solidFill>
                <a:latin typeface="+mj-lt"/>
                <a:ea typeface="黑体" panose="02010609060101010101" pitchFamily="49" charset="-122"/>
                <a:cs typeface="+mn-ea"/>
              </a:rPr>
              <a:t>网站的主要赢利模式等。“</a:t>
            </a:r>
            <a:r>
              <a:rPr lang="en-US" altLang="zh-CN" sz="2400" dirty="0">
                <a:solidFill>
                  <a:schemeClr val="accent2"/>
                </a:solidFill>
                <a:latin typeface="+mj-lt"/>
                <a:ea typeface="黑体" panose="02010609060101010101" pitchFamily="49" charset="-122"/>
                <a:cs typeface="+mn-ea"/>
              </a:rPr>
              <a:t>C2C </a:t>
            </a:r>
            <a:r>
              <a:rPr lang="zh-CN" altLang="en-US" sz="2400" dirty="0">
                <a:solidFill>
                  <a:schemeClr val="accent2"/>
                </a:solidFill>
                <a:latin typeface="+mj-lt"/>
                <a:ea typeface="黑体" panose="02010609060101010101" pitchFamily="49" charset="-122"/>
                <a:cs typeface="+mn-ea"/>
              </a:rPr>
              <a:t>电子商务”主要介绍了拍卖平台与店铺平台的相关知识等。</a:t>
            </a:r>
            <a:endParaRPr lang="zh-CN" altLang="en-US" sz="2400" dirty="0">
              <a:solidFill>
                <a:schemeClr val="accent2"/>
              </a:solidFill>
              <a:latin typeface="+mj-lt"/>
              <a:ea typeface="黑体" panose="02010609060101010101" pitchFamily="49" charset="-122"/>
              <a:cs typeface="+mn-ea"/>
            </a:endParaRPr>
          </a:p>
          <a:p>
            <a:pPr indent="612140" algn="just">
              <a:lnSpc>
                <a:spcPct val="150000"/>
              </a:lnSpc>
              <a:spcBef>
                <a:spcPts val="1000"/>
              </a:spcBef>
            </a:pPr>
            <a:r>
              <a:rPr lang="zh-CN" altLang="en-US" sz="2400" dirty="0">
                <a:solidFill>
                  <a:schemeClr val="accent2"/>
                </a:solidFill>
                <a:latin typeface="+mj-lt"/>
                <a:ea typeface="黑体" panose="02010609060101010101" pitchFamily="49" charset="-122"/>
                <a:cs typeface="+mn-ea"/>
              </a:rPr>
              <a:t>通过本章的学习，我们掌握了什么是新零售、新零售的主要特征与本质。新零售具有渠道一体化、经营数字化、门店智能化、物流智能化等主要特征。新零售的本质是对人、货、场三者关系的重构。本章还介绍了新兴技术赋能新零售的发展、新零售全渠道的融通（“六通”，即商品通、会员通、服务通、数据通、分销通、区域通）等知识。</a:t>
            </a:r>
            <a:endParaRPr lang="zh-CN" altLang="en-US" sz="2400" dirty="0">
              <a:solidFill>
                <a:schemeClr val="accent2"/>
              </a:solidFill>
              <a:latin typeface="+mj-lt"/>
              <a:ea typeface="黑体" panose="02010609060101010101" pitchFamily="49" charset="-122"/>
              <a:cs typeface="+mn-ea"/>
            </a:endParaRPr>
          </a:p>
        </p:txBody>
      </p:sp>
    </p:spTree>
  </p:cSld>
  <p:clrMapOvr>
    <a:masterClrMapping/>
  </p:clrMapOvr>
  <p:transition spd="slow">
    <p:push dir="u"/>
  </p:transition>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832796" y="1700808"/>
            <a:ext cx="10531170" cy="2790572"/>
          </a:xfrm>
          <a:prstGeom prst="rect">
            <a:avLst/>
          </a:prstGeom>
          <a:noFill/>
        </p:spPr>
        <p:txBody>
          <a:bodyPr wrap="square" rtlCol="0" anchor="t">
            <a:spAutoFit/>
          </a:bodyPr>
          <a:lstStyle/>
          <a:p>
            <a:pPr indent="612140" algn="just">
              <a:lnSpc>
                <a:spcPct val="150000"/>
              </a:lnSpc>
              <a:spcBef>
                <a:spcPts val="1000"/>
              </a:spcBef>
            </a:pPr>
            <a:r>
              <a:rPr lang="zh-CN" altLang="en-US" sz="2400" dirty="0">
                <a:solidFill>
                  <a:schemeClr val="accent2"/>
                </a:solidFill>
                <a:latin typeface="+mj-lt"/>
                <a:ea typeface="黑体" panose="02010609060101010101" pitchFamily="49" charset="-122"/>
                <a:cs typeface="+mn-ea"/>
              </a:rPr>
              <a:t>同时，本章还介绍了</a:t>
            </a:r>
            <a:r>
              <a:rPr lang="en-US" altLang="zh-CN" sz="2400" dirty="0">
                <a:solidFill>
                  <a:schemeClr val="accent2"/>
                </a:solidFill>
                <a:latin typeface="+mj-lt"/>
                <a:ea typeface="黑体" panose="02010609060101010101" pitchFamily="49" charset="-122"/>
                <a:cs typeface="+mn-ea"/>
              </a:rPr>
              <a:t>B2B</a:t>
            </a:r>
            <a:r>
              <a:rPr lang="zh-CN" altLang="en-US" sz="2400" dirty="0">
                <a:solidFill>
                  <a:schemeClr val="accent2"/>
                </a:solidFill>
                <a:latin typeface="+mj-lt"/>
                <a:ea typeface="黑体" panose="02010609060101010101" pitchFamily="49" charset="-122"/>
                <a:cs typeface="+mn-ea"/>
              </a:rPr>
              <a:t>电子商务的相关内容。</a:t>
            </a:r>
            <a:r>
              <a:rPr lang="en-US" altLang="zh-CN" sz="2400" dirty="0">
                <a:solidFill>
                  <a:schemeClr val="accent2"/>
                </a:solidFill>
                <a:latin typeface="+mj-lt"/>
                <a:ea typeface="黑体" panose="02010609060101010101" pitchFamily="49" charset="-122"/>
                <a:cs typeface="+mn-ea"/>
              </a:rPr>
              <a:t>B2B</a:t>
            </a:r>
            <a:r>
              <a:rPr lang="zh-CN" altLang="en-US" sz="2400" dirty="0">
                <a:solidFill>
                  <a:schemeClr val="accent2"/>
                </a:solidFill>
                <a:latin typeface="+mj-lt"/>
                <a:ea typeface="黑体" panose="02010609060101010101" pitchFamily="49" charset="-122"/>
                <a:cs typeface="+mn-ea"/>
              </a:rPr>
              <a:t>电子商务根据</a:t>
            </a:r>
            <a:r>
              <a:rPr lang="en-US" altLang="zh-CN" sz="2400" dirty="0">
                <a:solidFill>
                  <a:schemeClr val="accent2"/>
                </a:solidFill>
                <a:latin typeface="+mj-lt"/>
                <a:ea typeface="黑体" panose="02010609060101010101" pitchFamily="49" charset="-122"/>
                <a:cs typeface="+mn-ea"/>
              </a:rPr>
              <a:t>B2B </a:t>
            </a:r>
            <a:r>
              <a:rPr lang="zh-CN" altLang="en-US" sz="2400" dirty="0">
                <a:solidFill>
                  <a:schemeClr val="accent2"/>
                </a:solidFill>
                <a:latin typeface="+mj-lt"/>
                <a:ea typeface="黑体" panose="02010609060101010101" pitchFamily="49" charset="-122"/>
                <a:cs typeface="+mn-ea"/>
              </a:rPr>
              <a:t>交易平台构建主体的不同，可以分为基于企业自有网站的</a:t>
            </a:r>
            <a:r>
              <a:rPr lang="en-US" altLang="zh-CN" sz="2400" dirty="0">
                <a:solidFill>
                  <a:schemeClr val="accent2"/>
                </a:solidFill>
                <a:latin typeface="+mj-lt"/>
                <a:ea typeface="黑体" panose="02010609060101010101" pitchFamily="49" charset="-122"/>
                <a:cs typeface="+mn-ea"/>
              </a:rPr>
              <a:t>B2B</a:t>
            </a:r>
            <a:r>
              <a:rPr lang="zh-CN" altLang="en-US" sz="2400" dirty="0">
                <a:solidFill>
                  <a:schemeClr val="accent2"/>
                </a:solidFill>
                <a:latin typeface="+mj-lt"/>
                <a:ea typeface="黑体" panose="02010609060101010101" pitchFamily="49" charset="-122"/>
                <a:cs typeface="+mn-ea"/>
              </a:rPr>
              <a:t>交易和基于第三方平台的</a:t>
            </a:r>
            <a:r>
              <a:rPr lang="en-US" altLang="zh-CN" sz="2400" dirty="0">
                <a:solidFill>
                  <a:schemeClr val="accent2"/>
                </a:solidFill>
                <a:latin typeface="+mj-lt"/>
                <a:ea typeface="黑体" panose="02010609060101010101" pitchFamily="49" charset="-122"/>
                <a:cs typeface="+mn-ea"/>
              </a:rPr>
              <a:t>B2B</a:t>
            </a:r>
            <a:r>
              <a:rPr lang="zh-CN" altLang="en-US" sz="2400" dirty="0">
                <a:solidFill>
                  <a:schemeClr val="accent2"/>
                </a:solidFill>
                <a:latin typeface="+mj-lt"/>
                <a:ea typeface="黑体" panose="02010609060101010101" pitchFamily="49" charset="-122"/>
                <a:cs typeface="+mn-ea"/>
              </a:rPr>
              <a:t>交易两类。按照面向的行业范围的不同，第三方</a:t>
            </a:r>
            <a:r>
              <a:rPr lang="en-US" altLang="zh-CN" sz="2400" dirty="0">
                <a:solidFill>
                  <a:schemeClr val="accent2"/>
                </a:solidFill>
                <a:latin typeface="+mj-lt"/>
                <a:ea typeface="黑体" panose="02010609060101010101" pitchFamily="49" charset="-122"/>
                <a:cs typeface="+mn-ea"/>
              </a:rPr>
              <a:t>B2B</a:t>
            </a:r>
            <a:r>
              <a:rPr lang="zh-CN" altLang="en-US" sz="2400" dirty="0">
                <a:solidFill>
                  <a:schemeClr val="accent2"/>
                </a:solidFill>
                <a:latin typeface="+mj-lt"/>
                <a:ea typeface="黑体" panose="02010609060101010101" pitchFamily="49" charset="-122"/>
                <a:cs typeface="+mn-ea"/>
              </a:rPr>
              <a:t>电商平台可以分为垂直</a:t>
            </a:r>
            <a:r>
              <a:rPr lang="en-US" altLang="zh-CN" sz="2400" dirty="0">
                <a:solidFill>
                  <a:schemeClr val="accent2"/>
                </a:solidFill>
                <a:latin typeface="+mj-lt"/>
                <a:ea typeface="黑体" panose="02010609060101010101" pitchFamily="49" charset="-122"/>
                <a:cs typeface="+mn-ea"/>
              </a:rPr>
              <a:t>B2B</a:t>
            </a:r>
            <a:r>
              <a:rPr lang="zh-CN" altLang="en-US" sz="2400" dirty="0">
                <a:solidFill>
                  <a:schemeClr val="accent2"/>
                </a:solidFill>
                <a:latin typeface="+mj-lt"/>
                <a:ea typeface="黑体" panose="02010609060101010101" pitchFamily="49" charset="-122"/>
                <a:cs typeface="+mn-ea"/>
              </a:rPr>
              <a:t>电商平台和水平</a:t>
            </a:r>
            <a:r>
              <a:rPr lang="en-US" altLang="zh-CN" sz="2400" dirty="0">
                <a:solidFill>
                  <a:schemeClr val="accent2"/>
                </a:solidFill>
                <a:latin typeface="+mj-lt"/>
                <a:ea typeface="黑体" panose="02010609060101010101" pitchFamily="49" charset="-122"/>
                <a:cs typeface="+mn-ea"/>
              </a:rPr>
              <a:t>B2B</a:t>
            </a:r>
            <a:r>
              <a:rPr lang="zh-CN" altLang="en-US" sz="2400" dirty="0">
                <a:solidFill>
                  <a:schemeClr val="accent2"/>
                </a:solidFill>
                <a:latin typeface="+mj-lt"/>
                <a:ea typeface="黑体" panose="02010609060101010101" pitchFamily="49" charset="-122"/>
                <a:cs typeface="+mn-ea"/>
              </a:rPr>
              <a:t>电商平台。其中，垂直</a:t>
            </a:r>
            <a:r>
              <a:rPr lang="en-US" altLang="zh-CN" sz="2400" dirty="0">
                <a:solidFill>
                  <a:schemeClr val="accent2"/>
                </a:solidFill>
                <a:latin typeface="+mj-lt"/>
                <a:ea typeface="黑体" panose="02010609060101010101" pitchFamily="49" charset="-122"/>
                <a:cs typeface="+mn-ea"/>
              </a:rPr>
              <a:t>B2B</a:t>
            </a:r>
            <a:r>
              <a:rPr lang="zh-CN" altLang="en-US" sz="2400" dirty="0">
                <a:solidFill>
                  <a:schemeClr val="accent2"/>
                </a:solidFill>
                <a:latin typeface="+mj-lt"/>
                <a:ea typeface="黑体" panose="02010609060101010101" pitchFamily="49" charset="-122"/>
                <a:cs typeface="+mn-ea"/>
              </a:rPr>
              <a:t>电商平台面向某一专业市场，水平</a:t>
            </a:r>
            <a:r>
              <a:rPr lang="en-US" altLang="zh-CN" sz="2400" dirty="0">
                <a:solidFill>
                  <a:schemeClr val="accent2"/>
                </a:solidFill>
                <a:latin typeface="+mj-lt"/>
                <a:ea typeface="黑体" panose="02010609060101010101" pitchFamily="49" charset="-122"/>
                <a:cs typeface="+mn-ea"/>
              </a:rPr>
              <a:t>B2B</a:t>
            </a:r>
            <a:r>
              <a:rPr lang="zh-CN" altLang="en-US" sz="2400" dirty="0">
                <a:solidFill>
                  <a:schemeClr val="accent2"/>
                </a:solidFill>
                <a:latin typeface="+mj-lt"/>
                <a:ea typeface="黑体" panose="02010609060101010101" pitchFamily="49" charset="-122"/>
                <a:cs typeface="+mn-ea"/>
              </a:rPr>
              <a:t>电商平台面向多个行业。</a:t>
            </a:r>
            <a:endParaRPr lang="en-US" altLang="zh-CN" sz="2400" dirty="0">
              <a:solidFill>
                <a:schemeClr val="accent2"/>
              </a:solidFill>
              <a:latin typeface="+mj-lt"/>
              <a:ea typeface="黑体" panose="02010609060101010101" pitchFamily="49" charset="-122"/>
              <a:cs typeface="+mn-ea"/>
            </a:endParaRPr>
          </a:p>
        </p:txBody>
      </p:sp>
    </p:spTree>
  </p:cSld>
  <p:clrMapOvr>
    <a:masterClrMapping/>
  </p:clrMapOvr>
  <p:transition spd="slow">
    <p:push dir="u"/>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814794" y="1844824"/>
            <a:ext cx="10567174" cy="3240311"/>
          </a:xfrm>
          <a:prstGeom prst="rect">
            <a:avLst/>
          </a:prstGeom>
        </p:spPr>
        <p:txBody>
          <a:bodyPr wrap="square" anchor="ctr">
            <a:spAutoFit/>
          </a:bodyPr>
          <a:lstStyle/>
          <a:p>
            <a:pPr indent="612140" algn="just">
              <a:lnSpc>
                <a:spcPct val="150000"/>
              </a:lnSpc>
            </a:pPr>
            <a:r>
              <a:rPr lang="zh-CN" altLang="en-US" sz="2800" dirty="0">
                <a:solidFill>
                  <a:srgbClr val="C00000"/>
                </a:solidFill>
                <a:latin typeface="+mj-lt"/>
                <a:ea typeface="黑体" panose="02010609060101010101" pitchFamily="49" charset="-122"/>
              </a:rPr>
              <a:t>网络零售</a:t>
            </a:r>
            <a:r>
              <a:rPr lang="zh-CN" altLang="en-US" sz="2800" dirty="0">
                <a:solidFill>
                  <a:schemeClr val="accent2"/>
                </a:solidFill>
                <a:latin typeface="+mj-lt"/>
                <a:ea typeface="黑体" panose="02010609060101010101" pitchFamily="49" charset="-122"/>
              </a:rPr>
              <a:t>是指交易双方以互联网为媒介进行的商品交易活动，即通过互联网进行的信息组织和传递，以实现有形商品和无形商品所有权的转移或服务的消费。买卖双方通过电子商务（线上）应用实现交易信息的查询（信息流）、交易（资金流）和交付（物流）等行为。</a:t>
            </a:r>
            <a:endParaRPr lang="zh-CN" altLang="en-US" sz="2800" dirty="0">
              <a:solidFill>
                <a:schemeClr val="accent2"/>
              </a:solidFill>
              <a:latin typeface="+mj-lt"/>
              <a:ea typeface="黑体" panose="02010609060101010101" pitchFamily="49" charset="-122"/>
            </a:endParaRPr>
          </a:p>
        </p:txBody>
      </p:sp>
      <p:sp>
        <p:nvSpPr>
          <p:cNvPr id="2" name="文本框 1"/>
          <p:cNvSpPr txBox="1"/>
          <p:nvPr/>
        </p:nvSpPr>
        <p:spPr>
          <a:xfrm>
            <a:off x="4585970" y="5085080"/>
            <a:ext cx="5168900" cy="398780"/>
          </a:xfrm>
          <a:prstGeom prst="rect">
            <a:avLst/>
          </a:prstGeom>
          <a:solidFill>
            <a:schemeClr val="bg1"/>
          </a:solidFill>
        </p:spPr>
        <p:txBody>
          <a:bodyPr wrap="square" rtlCol="0" anchor="t">
            <a:spAutoFit/>
          </a:bodyPr>
          <a:p>
            <a:r>
              <a:rPr lang="zh-CN" altLang="en-US" sz="2000">
                <a:solidFill>
                  <a:srgbClr val="292929"/>
                </a:solidFill>
                <a:latin typeface="+mj-ea"/>
                <a:ea typeface="+mj-ea"/>
                <a:cs typeface="+mj-ea"/>
                <a:hlinkClick r:id="rId1" action="ppaction://hlinkfile"/>
              </a:rPr>
              <a:t>中国连续11年成全球第一大网络零售市场</a:t>
            </a:r>
            <a:endParaRPr lang="zh-CN" altLang="en-US" sz="2000">
              <a:solidFill>
                <a:srgbClr val="292929"/>
              </a:solidFill>
              <a:latin typeface="+mj-ea"/>
              <a:ea typeface="+mj-ea"/>
              <a:cs typeface="+mj-ea"/>
            </a:endParaRPr>
          </a:p>
        </p:txBody>
      </p:sp>
      <p:pic>
        <p:nvPicPr>
          <p:cNvPr id="5" name="图片 4">
            <a:hlinkClick r:id="rId1" action="ppaction://hlinkfile"/>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721661" y="4921737"/>
            <a:ext cx="827927" cy="827927"/>
          </a:xfrm>
          <a:prstGeom prst="rect">
            <a:avLst/>
          </a:prstGeom>
        </p:spPr>
      </p:pic>
    </p:spTree>
  </p:cSld>
  <p:clrMapOvr>
    <a:masterClrMapping/>
  </p:clrMapOvr>
  <p:transition spd="slow">
    <p:push dir="u"/>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35"/>
          <p:cNvSpPr txBox="1"/>
          <p:nvPr/>
        </p:nvSpPr>
        <p:spPr>
          <a:xfrm>
            <a:off x="7390402" y="2855471"/>
            <a:ext cx="3188610" cy="432426"/>
          </a:xfrm>
          <a:prstGeom prst="rect">
            <a:avLst/>
          </a:prstGeom>
          <a:noFill/>
        </p:spPr>
        <p:txBody>
          <a:bodyPr wrap="square" lIns="0" tIns="0" rIns="0" bIns="0" rtlCol="0" anchor="t" anchorCtr="0">
            <a:spAutoFit/>
          </a:bodyPr>
          <a:lstStyle/>
          <a:p>
            <a:pPr algn="just">
              <a:lnSpc>
                <a:spcPct val="120000"/>
              </a:lnSpc>
              <a:buClrTx/>
              <a:buSzTx/>
              <a:buFontTx/>
            </a:pPr>
            <a:r>
              <a:rPr lang="zh-CN" altLang="en-US" sz="2600" dirty="0">
                <a:solidFill>
                  <a:schemeClr val="accent2"/>
                </a:solidFill>
                <a:latin typeface="+mj-lt"/>
                <a:ea typeface="黑体" panose="02010609060101010101" pitchFamily="49" charset="-122"/>
                <a:cs typeface="+mn-ea"/>
                <a:sym typeface="Arial" panose="020B0604020202020204" pitchFamily="34" charset="0"/>
              </a:rPr>
              <a:t>按</a:t>
            </a:r>
            <a:r>
              <a:rPr lang="en-US" altLang="zh-CN" sz="2600" dirty="0">
                <a:solidFill>
                  <a:schemeClr val="accent2"/>
                </a:solidFill>
                <a:latin typeface="+mj-lt"/>
                <a:ea typeface="黑体" panose="02010609060101010101" pitchFamily="49" charset="-122"/>
                <a:cs typeface="+mn-ea"/>
                <a:sym typeface="Arial" panose="020B0604020202020204" pitchFamily="34" charset="0"/>
              </a:rPr>
              <a:t>B2C</a:t>
            </a:r>
            <a:r>
              <a:rPr lang="zh-CN" altLang="en-US" sz="2600" dirty="0">
                <a:solidFill>
                  <a:schemeClr val="accent2"/>
                </a:solidFill>
                <a:latin typeface="+mj-lt"/>
                <a:ea typeface="黑体" panose="02010609060101010101" pitchFamily="49" charset="-122"/>
                <a:cs typeface="+mn-ea"/>
                <a:sym typeface="Arial" panose="020B0604020202020204" pitchFamily="34" charset="0"/>
              </a:rPr>
              <a:t>网购模式分类</a:t>
            </a:r>
            <a:endParaRPr lang="zh-CN" altLang="en-US" sz="2600" dirty="0">
              <a:solidFill>
                <a:schemeClr val="accent2"/>
              </a:solidFill>
              <a:latin typeface="+mj-lt"/>
              <a:ea typeface="黑体" panose="02010609060101010101" pitchFamily="49" charset="-122"/>
              <a:cs typeface="+mn-ea"/>
              <a:sym typeface="Arial" panose="020B0604020202020204" pitchFamily="34" charset="0"/>
            </a:endParaRPr>
          </a:p>
        </p:txBody>
      </p:sp>
      <p:sp>
        <p:nvSpPr>
          <p:cNvPr id="7" name="TextBox 36"/>
          <p:cNvSpPr txBox="1"/>
          <p:nvPr/>
        </p:nvSpPr>
        <p:spPr>
          <a:xfrm>
            <a:off x="7390402" y="4868996"/>
            <a:ext cx="3188608" cy="432426"/>
          </a:xfrm>
          <a:prstGeom prst="rect">
            <a:avLst/>
          </a:prstGeom>
          <a:noFill/>
        </p:spPr>
        <p:txBody>
          <a:bodyPr wrap="square" lIns="0" tIns="0" rIns="0" bIns="0" rtlCol="0" anchor="t" anchorCtr="0">
            <a:spAutoFit/>
          </a:bodyPr>
          <a:lstStyle/>
          <a:p>
            <a:pPr algn="just">
              <a:lnSpc>
                <a:spcPct val="120000"/>
              </a:lnSpc>
              <a:buClrTx/>
              <a:buSzTx/>
              <a:buFontTx/>
            </a:pPr>
            <a:r>
              <a:rPr lang="zh-CN" altLang="en-US" sz="2600" dirty="0">
                <a:solidFill>
                  <a:schemeClr val="accent2"/>
                </a:solidFill>
                <a:latin typeface="+mj-lt"/>
                <a:ea typeface="黑体" panose="02010609060101010101" pitchFamily="49" charset="-122"/>
                <a:cs typeface="+mn-ea"/>
                <a:sym typeface="Arial" panose="020B0604020202020204" pitchFamily="34" charset="0"/>
              </a:rPr>
              <a:t>按商品品类多少分类</a:t>
            </a:r>
            <a:endParaRPr lang="zh-CN" altLang="en-US" sz="2600" dirty="0">
              <a:solidFill>
                <a:schemeClr val="accent2"/>
              </a:solidFill>
              <a:latin typeface="+mj-lt"/>
              <a:ea typeface="黑体" panose="02010609060101010101" pitchFamily="49" charset="-122"/>
              <a:cs typeface="+mn-ea"/>
              <a:sym typeface="Arial" panose="020B0604020202020204" pitchFamily="34" charset="0"/>
            </a:endParaRPr>
          </a:p>
        </p:txBody>
      </p:sp>
      <p:cxnSp>
        <p:nvCxnSpPr>
          <p:cNvPr id="43" name="直接连接符 5"/>
          <p:cNvCxnSpPr>
            <a:cxnSpLocks noChangeShapeType="1"/>
          </p:cNvCxnSpPr>
          <p:nvPr/>
        </p:nvCxnSpPr>
        <p:spPr bwMode="auto">
          <a:xfrm>
            <a:off x="7064375" y="2668662"/>
            <a:ext cx="0" cy="944563"/>
          </a:xfrm>
          <a:prstGeom prst="line">
            <a:avLst/>
          </a:prstGeom>
          <a:noFill/>
          <a:ln w="9525">
            <a:solidFill>
              <a:schemeClr val="accent1"/>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57" name="组合 56"/>
          <p:cNvGrpSpPr/>
          <p:nvPr/>
        </p:nvGrpSpPr>
        <p:grpSpPr>
          <a:xfrm>
            <a:off x="5911850" y="2636912"/>
            <a:ext cx="1004888" cy="1008063"/>
            <a:chOff x="5911850" y="1553879"/>
            <a:chExt cx="1004888" cy="1008063"/>
          </a:xfrm>
        </p:grpSpPr>
        <p:sp>
          <p:nvSpPr>
            <p:cNvPr id="42" name="Freeform 5"/>
            <p:cNvSpPr>
              <a:spLocks noChangeAspect="1"/>
            </p:cNvSpPr>
            <p:nvPr/>
          </p:nvSpPr>
          <p:spPr bwMode="auto">
            <a:xfrm>
              <a:off x="5911850" y="1553879"/>
              <a:ext cx="1004888" cy="1008063"/>
            </a:xfrm>
            <a:custGeom>
              <a:avLst/>
              <a:gdLst>
                <a:gd name="T0" fmla="*/ 153789358 w 1114"/>
                <a:gd name="T1" fmla="*/ 725351912 h 1116"/>
                <a:gd name="T2" fmla="*/ 185523613 w 1114"/>
                <a:gd name="T3" fmla="*/ 135442658 h 1116"/>
                <a:gd name="T4" fmla="*/ 626549472 w 1114"/>
                <a:gd name="T5" fmla="*/ 62009424 h 1116"/>
                <a:gd name="T6" fmla="*/ 866591417 w 1114"/>
                <a:gd name="T7" fmla="*/ 74248898 h 1116"/>
                <a:gd name="T8" fmla="*/ 863336806 w 1114"/>
                <a:gd name="T9" fmla="*/ 328815517 h 1116"/>
                <a:gd name="T10" fmla="*/ 742095355 w 1114"/>
                <a:gd name="T11" fmla="*/ 756357076 h 1116"/>
                <a:gd name="T12" fmla="*/ 153789358 w 1114"/>
                <a:gd name="T13" fmla="*/ 725351912 h 111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114" h="1116">
                  <a:moveTo>
                    <a:pt x="189" y="889"/>
                  </a:moveTo>
                  <a:cubicBezTo>
                    <a:pt x="0" y="679"/>
                    <a:pt x="17" y="355"/>
                    <a:pt x="228" y="166"/>
                  </a:cubicBezTo>
                  <a:cubicBezTo>
                    <a:pt x="380" y="29"/>
                    <a:pt x="593" y="0"/>
                    <a:pt x="770" y="76"/>
                  </a:cubicBezTo>
                  <a:cubicBezTo>
                    <a:pt x="837" y="104"/>
                    <a:pt x="998" y="91"/>
                    <a:pt x="1065" y="91"/>
                  </a:cubicBezTo>
                  <a:cubicBezTo>
                    <a:pt x="1056" y="194"/>
                    <a:pt x="1040" y="332"/>
                    <a:pt x="1061" y="403"/>
                  </a:cubicBezTo>
                  <a:cubicBezTo>
                    <a:pt x="1114" y="586"/>
                    <a:pt x="1063" y="791"/>
                    <a:pt x="912" y="927"/>
                  </a:cubicBezTo>
                  <a:cubicBezTo>
                    <a:pt x="702" y="1116"/>
                    <a:pt x="378" y="1099"/>
                    <a:pt x="189" y="889"/>
                  </a:cubicBezTo>
                  <a:close/>
                </a:path>
              </a:pathLst>
            </a:custGeom>
            <a:solidFill>
              <a:schemeClr val="tx1"/>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lang="zh-CN" altLang="en-US" sz="2600">
                <a:latin typeface="+mj-lt"/>
              </a:endParaRPr>
            </a:p>
          </p:txBody>
        </p:sp>
        <p:sp>
          <p:nvSpPr>
            <p:cNvPr id="44" name="TextBox 6"/>
            <p:cNvSpPr txBox="1">
              <a:spLocks noChangeArrowheads="1"/>
            </p:cNvSpPr>
            <p:nvPr/>
          </p:nvSpPr>
          <p:spPr bwMode="auto">
            <a:xfrm>
              <a:off x="6011068" y="1811689"/>
              <a:ext cx="854075"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2000">
                  <a:solidFill>
                    <a:schemeClr val="accent2"/>
                  </a:solidFill>
                  <a:latin typeface="Arial" panose="020B0604020202020204" pitchFamily="34" charset="0"/>
                  <a:ea typeface="微软雅黑" panose="020B0503020204020204" pitchFamily="34" charset="-122"/>
                </a:defRPr>
              </a:lvl1pPr>
              <a:lvl2pPr marL="742950" indent="-285750">
                <a:spcBef>
                  <a:spcPct val="20000"/>
                </a:spcBef>
                <a:buChar char="–"/>
                <a:defRPr sz="2000">
                  <a:solidFill>
                    <a:schemeClr val="accent2"/>
                  </a:solidFill>
                  <a:latin typeface="Arial" panose="020B0604020202020204" pitchFamily="34" charset="0"/>
                  <a:ea typeface="仿宋_GB2312" panose="02010609030101010101" pitchFamily="1"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lgn="ctr" eaLnBrk="1" hangingPunct="1">
                <a:spcBef>
                  <a:spcPct val="0"/>
                </a:spcBef>
                <a:buFontTx/>
                <a:buNone/>
              </a:pPr>
              <a:r>
                <a:rPr lang="en-US" altLang="zh-CN" sz="2600" b="1" dirty="0">
                  <a:solidFill>
                    <a:srgbClr val="F8F8F8"/>
                  </a:solidFill>
                  <a:latin typeface="+mj-lt"/>
                </a:rPr>
                <a:t>1</a:t>
              </a:r>
              <a:endParaRPr lang="zh-CN" altLang="en-US" sz="2600" b="1" dirty="0">
                <a:solidFill>
                  <a:srgbClr val="F8F8F8"/>
                </a:solidFill>
                <a:latin typeface="+mj-lt"/>
              </a:endParaRPr>
            </a:p>
          </p:txBody>
        </p:sp>
      </p:grpSp>
      <p:grpSp>
        <p:nvGrpSpPr>
          <p:cNvPr id="58" name="组合 57"/>
          <p:cNvGrpSpPr/>
          <p:nvPr/>
        </p:nvGrpSpPr>
        <p:grpSpPr>
          <a:xfrm>
            <a:off x="5911850" y="4581178"/>
            <a:ext cx="1004888" cy="1008062"/>
            <a:chOff x="5911850" y="2830513"/>
            <a:chExt cx="1004888" cy="1008062"/>
          </a:xfrm>
        </p:grpSpPr>
        <p:sp>
          <p:nvSpPr>
            <p:cNvPr id="45" name="Freeform 5"/>
            <p:cNvSpPr>
              <a:spLocks noChangeAspect="1"/>
            </p:cNvSpPr>
            <p:nvPr/>
          </p:nvSpPr>
          <p:spPr bwMode="auto">
            <a:xfrm>
              <a:off x="5911850" y="2830513"/>
              <a:ext cx="1004888" cy="1008062"/>
            </a:xfrm>
            <a:custGeom>
              <a:avLst/>
              <a:gdLst>
                <a:gd name="T0" fmla="*/ 153789358 w 1114"/>
                <a:gd name="T1" fmla="*/ 725350289 h 1116"/>
                <a:gd name="T2" fmla="*/ 185523613 w 1114"/>
                <a:gd name="T3" fmla="*/ 135442524 h 1116"/>
                <a:gd name="T4" fmla="*/ 626549472 w 1114"/>
                <a:gd name="T5" fmla="*/ 62009362 h 1116"/>
                <a:gd name="T6" fmla="*/ 866591417 w 1114"/>
                <a:gd name="T7" fmla="*/ 74248825 h 1116"/>
                <a:gd name="T8" fmla="*/ 863336806 w 1114"/>
                <a:gd name="T9" fmla="*/ 328814288 h 1116"/>
                <a:gd name="T10" fmla="*/ 742095355 w 1114"/>
                <a:gd name="T11" fmla="*/ 756355422 h 1116"/>
                <a:gd name="T12" fmla="*/ 153789358 w 1114"/>
                <a:gd name="T13" fmla="*/ 725350289 h 111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114" h="1116">
                  <a:moveTo>
                    <a:pt x="189" y="889"/>
                  </a:moveTo>
                  <a:cubicBezTo>
                    <a:pt x="0" y="679"/>
                    <a:pt x="17" y="355"/>
                    <a:pt x="228" y="166"/>
                  </a:cubicBezTo>
                  <a:cubicBezTo>
                    <a:pt x="380" y="29"/>
                    <a:pt x="593" y="0"/>
                    <a:pt x="770" y="76"/>
                  </a:cubicBezTo>
                  <a:cubicBezTo>
                    <a:pt x="837" y="104"/>
                    <a:pt x="998" y="91"/>
                    <a:pt x="1065" y="91"/>
                  </a:cubicBezTo>
                  <a:cubicBezTo>
                    <a:pt x="1056" y="194"/>
                    <a:pt x="1040" y="332"/>
                    <a:pt x="1061" y="403"/>
                  </a:cubicBezTo>
                  <a:cubicBezTo>
                    <a:pt x="1114" y="586"/>
                    <a:pt x="1063" y="791"/>
                    <a:pt x="912" y="927"/>
                  </a:cubicBezTo>
                  <a:cubicBezTo>
                    <a:pt x="702" y="1116"/>
                    <a:pt x="378" y="1099"/>
                    <a:pt x="189" y="889"/>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lang="zh-CN" altLang="en-US" sz="2600">
                <a:latin typeface="+mj-lt"/>
              </a:endParaRPr>
            </a:p>
          </p:txBody>
        </p:sp>
        <p:sp>
          <p:nvSpPr>
            <p:cNvPr id="46" name="TextBox 9"/>
            <p:cNvSpPr txBox="1">
              <a:spLocks noChangeArrowheads="1"/>
            </p:cNvSpPr>
            <p:nvPr/>
          </p:nvSpPr>
          <p:spPr bwMode="auto">
            <a:xfrm>
              <a:off x="6010276" y="3075203"/>
              <a:ext cx="808037"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2000">
                  <a:solidFill>
                    <a:schemeClr val="accent2"/>
                  </a:solidFill>
                  <a:latin typeface="Arial" panose="020B0604020202020204" pitchFamily="34" charset="0"/>
                  <a:ea typeface="微软雅黑" panose="020B0503020204020204" pitchFamily="34" charset="-122"/>
                </a:defRPr>
              </a:lvl1pPr>
              <a:lvl2pPr marL="742950" indent="-285750">
                <a:spcBef>
                  <a:spcPct val="20000"/>
                </a:spcBef>
                <a:buChar char="–"/>
                <a:defRPr sz="2000">
                  <a:solidFill>
                    <a:schemeClr val="accent2"/>
                  </a:solidFill>
                  <a:latin typeface="Arial" panose="020B0604020202020204" pitchFamily="34" charset="0"/>
                  <a:ea typeface="仿宋_GB2312" panose="02010609030101010101" pitchFamily="1"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lgn="ctr" eaLnBrk="1" hangingPunct="1">
                <a:spcBef>
                  <a:spcPct val="0"/>
                </a:spcBef>
                <a:buFontTx/>
                <a:buNone/>
              </a:pPr>
              <a:r>
                <a:rPr lang="en-US" altLang="zh-CN" sz="2600" b="1" dirty="0">
                  <a:solidFill>
                    <a:srgbClr val="F8F8F8"/>
                  </a:solidFill>
                  <a:latin typeface="+mj-lt"/>
                </a:rPr>
                <a:t>2</a:t>
              </a:r>
              <a:endParaRPr lang="zh-CN" altLang="en-US" sz="2600" b="1" dirty="0">
                <a:solidFill>
                  <a:srgbClr val="F8F8F8"/>
                </a:solidFill>
                <a:latin typeface="+mj-lt"/>
              </a:endParaRPr>
            </a:p>
          </p:txBody>
        </p:sp>
      </p:grpSp>
      <p:cxnSp>
        <p:nvCxnSpPr>
          <p:cNvPr id="51" name="直接连接符 17"/>
          <p:cNvCxnSpPr>
            <a:cxnSpLocks noChangeShapeType="1"/>
          </p:cNvCxnSpPr>
          <p:nvPr/>
        </p:nvCxnSpPr>
        <p:spPr bwMode="auto">
          <a:xfrm>
            <a:off x="7064375" y="4566890"/>
            <a:ext cx="0" cy="1004888"/>
          </a:xfrm>
          <a:prstGeom prst="line">
            <a:avLst/>
          </a:prstGeom>
          <a:noFill/>
          <a:ln w="9525">
            <a:solidFill>
              <a:schemeClr val="accent1"/>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56" name="Picture 2" descr="E:\我的文档\鼎.png"/>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174750" y="2451100"/>
            <a:ext cx="3786188" cy="4021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矩形 1"/>
          <p:cNvSpPr/>
          <p:nvPr/>
        </p:nvSpPr>
        <p:spPr>
          <a:xfrm>
            <a:off x="683988" y="1054477"/>
            <a:ext cx="3823483" cy="646331"/>
          </a:xfrm>
          <a:prstGeom prst="rect">
            <a:avLst/>
          </a:prstGeom>
        </p:spPr>
        <p:txBody>
          <a:bodyPr wrap="none">
            <a:spAutoFit/>
          </a:bodyPr>
          <a:lstStyle/>
          <a:p>
            <a:r>
              <a:rPr lang="zh-CN" altLang="en-US" sz="3600" dirty="0">
                <a:solidFill>
                  <a:schemeClr val="accent2"/>
                </a:solidFill>
                <a:latin typeface="方正大黑简体" panose="03000509000000000000" pitchFamily="65" charset="-122"/>
                <a:ea typeface="方正大黑简体" panose="03000509000000000000" pitchFamily="65" charset="-122"/>
              </a:rPr>
              <a:t>一、B2C电子商务</a:t>
            </a:r>
            <a:endParaRPr lang="zh-CN" altLang="en-US" sz="3600" dirty="0">
              <a:solidFill>
                <a:schemeClr val="accent2"/>
              </a:solidFill>
              <a:latin typeface="方正大黑简体" panose="03000509000000000000" pitchFamily="65" charset="-122"/>
              <a:ea typeface="方正大黑简体" panose="03000509000000000000" pitchFamily="65" charset="-122"/>
            </a:endParaRPr>
          </a:p>
        </p:txBody>
      </p:sp>
      <p:sp>
        <p:nvSpPr>
          <p:cNvPr id="4" name="文本框 3"/>
          <p:cNvSpPr txBox="1"/>
          <p:nvPr/>
        </p:nvSpPr>
        <p:spPr>
          <a:xfrm>
            <a:off x="683988" y="1836113"/>
            <a:ext cx="5630417" cy="584775"/>
          </a:xfrm>
          <a:prstGeom prst="rect">
            <a:avLst/>
          </a:prstGeom>
          <a:noFill/>
        </p:spPr>
        <p:txBody>
          <a:bodyPr wrap="square">
            <a:spAutoFit/>
          </a:bodyPr>
          <a:lstStyle/>
          <a:p>
            <a:pPr indent="612140"/>
            <a:r>
              <a:rPr lang="zh-CN" altLang="en-US" sz="3200" dirty="0">
                <a:solidFill>
                  <a:schemeClr val="accent2"/>
                </a:solidFill>
                <a:latin typeface="方正大黑简体" panose="03000509000000000000" pitchFamily="65" charset="-122"/>
                <a:ea typeface="方正大黑简体" panose="03000509000000000000" pitchFamily="65" charset="-122"/>
                <a:cs typeface="Times New Roman" panose="02020603050405020304" charset="0"/>
              </a:rPr>
              <a:t>（一）B2C电子商务的分类</a:t>
            </a:r>
            <a:endParaRPr lang="zh-CN" altLang="en-US" sz="3200" dirty="0">
              <a:solidFill>
                <a:schemeClr val="accent2"/>
              </a:solidFill>
              <a:latin typeface="方正大黑简体" panose="03000509000000000000" pitchFamily="65" charset="-122"/>
              <a:ea typeface="方正大黑简体" panose="03000509000000000000" pitchFamily="65" charset="-122"/>
              <a:cs typeface="Times New Roman" panose="02020603050405020304" charset="0"/>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left)">
                                      <p:cBhvr>
                                        <p:cTn id="11" dur="500"/>
                                        <p:tgtEl>
                                          <p:spTgt spid="4"/>
                                        </p:tgtEl>
                                      </p:cBhvr>
                                    </p:animEffect>
                                  </p:childTnLst>
                                </p:cTn>
                              </p:par>
                              <p:par>
                                <p:cTn id="12" presetID="42" presetClass="entr" presetSubtype="0" fill="hold" nodeType="withEffect">
                                  <p:stCondLst>
                                    <p:cond delay="0"/>
                                  </p:stCondLst>
                                  <p:childTnLst>
                                    <p:set>
                                      <p:cBhvr>
                                        <p:cTn id="13" dur="1" fill="hold">
                                          <p:stCondLst>
                                            <p:cond delay="0"/>
                                          </p:stCondLst>
                                        </p:cTn>
                                        <p:tgtEl>
                                          <p:spTgt spid="56"/>
                                        </p:tgtEl>
                                        <p:attrNameLst>
                                          <p:attrName>style.visibility</p:attrName>
                                        </p:attrNameLst>
                                      </p:cBhvr>
                                      <p:to>
                                        <p:strVal val="visible"/>
                                      </p:to>
                                    </p:set>
                                    <p:animEffect transition="in" filter="fade">
                                      <p:cBhvr>
                                        <p:cTn id="14" dur="1000"/>
                                        <p:tgtEl>
                                          <p:spTgt spid="56"/>
                                        </p:tgtEl>
                                      </p:cBhvr>
                                    </p:animEffect>
                                    <p:anim calcmode="lin" valueType="num">
                                      <p:cBhvr>
                                        <p:cTn id="15" dur="1000" fill="hold"/>
                                        <p:tgtEl>
                                          <p:spTgt spid="56"/>
                                        </p:tgtEl>
                                        <p:attrNameLst>
                                          <p:attrName>ppt_x</p:attrName>
                                        </p:attrNameLst>
                                      </p:cBhvr>
                                      <p:tavLst>
                                        <p:tav tm="0">
                                          <p:val>
                                            <p:strVal val="#ppt_x"/>
                                          </p:val>
                                        </p:tav>
                                        <p:tav tm="100000">
                                          <p:val>
                                            <p:strVal val="#ppt_x"/>
                                          </p:val>
                                        </p:tav>
                                      </p:tavLst>
                                    </p:anim>
                                    <p:anim calcmode="lin" valueType="num">
                                      <p:cBhvr>
                                        <p:cTn id="16" dur="1000" fill="hold"/>
                                        <p:tgtEl>
                                          <p:spTgt spid="56"/>
                                        </p:tgtEl>
                                        <p:attrNameLst>
                                          <p:attrName>ppt_y</p:attrName>
                                        </p:attrNameLst>
                                      </p:cBhvr>
                                      <p:tavLst>
                                        <p:tav tm="0">
                                          <p:val>
                                            <p:strVal val="#ppt_y+.1"/>
                                          </p:val>
                                        </p:tav>
                                        <p:tav tm="100000">
                                          <p:val>
                                            <p:strVal val="#ppt_y"/>
                                          </p:val>
                                        </p:tav>
                                      </p:tavLst>
                                    </p:anim>
                                  </p:childTnLst>
                                </p:cTn>
                              </p:par>
                            </p:childTnLst>
                          </p:cTn>
                        </p:par>
                        <p:par>
                          <p:cTn id="17" fill="hold">
                            <p:stCondLst>
                              <p:cond delay="1000"/>
                            </p:stCondLst>
                            <p:childTnLst>
                              <p:par>
                                <p:cTn id="18" presetID="31" presetClass="entr" presetSubtype="0" fill="hold" nodeType="afterEffect">
                                  <p:stCondLst>
                                    <p:cond delay="0"/>
                                  </p:stCondLst>
                                  <p:childTnLst>
                                    <p:set>
                                      <p:cBhvr>
                                        <p:cTn id="19" dur="1" fill="hold">
                                          <p:stCondLst>
                                            <p:cond delay="0"/>
                                          </p:stCondLst>
                                        </p:cTn>
                                        <p:tgtEl>
                                          <p:spTgt spid="57"/>
                                        </p:tgtEl>
                                        <p:attrNameLst>
                                          <p:attrName>style.visibility</p:attrName>
                                        </p:attrNameLst>
                                      </p:cBhvr>
                                      <p:to>
                                        <p:strVal val="visible"/>
                                      </p:to>
                                    </p:set>
                                    <p:anim calcmode="lin" valueType="num">
                                      <p:cBhvr>
                                        <p:cTn id="20" dur="1000" fill="hold"/>
                                        <p:tgtEl>
                                          <p:spTgt spid="57"/>
                                        </p:tgtEl>
                                        <p:attrNameLst>
                                          <p:attrName>ppt_w</p:attrName>
                                        </p:attrNameLst>
                                      </p:cBhvr>
                                      <p:tavLst>
                                        <p:tav tm="0">
                                          <p:val>
                                            <p:fltVal val="0"/>
                                          </p:val>
                                        </p:tav>
                                        <p:tav tm="100000">
                                          <p:val>
                                            <p:strVal val="#ppt_w"/>
                                          </p:val>
                                        </p:tav>
                                      </p:tavLst>
                                    </p:anim>
                                    <p:anim calcmode="lin" valueType="num">
                                      <p:cBhvr>
                                        <p:cTn id="21" dur="1000" fill="hold"/>
                                        <p:tgtEl>
                                          <p:spTgt spid="57"/>
                                        </p:tgtEl>
                                        <p:attrNameLst>
                                          <p:attrName>ppt_h</p:attrName>
                                        </p:attrNameLst>
                                      </p:cBhvr>
                                      <p:tavLst>
                                        <p:tav tm="0">
                                          <p:val>
                                            <p:fltVal val="0"/>
                                          </p:val>
                                        </p:tav>
                                        <p:tav tm="100000">
                                          <p:val>
                                            <p:strVal val="#ppt_h"/>
                                          </p:val>
                                        </p:tav>
                                      </p:tavLst>
                                    </p:anim>
                                    <p:anim calcmode="lin" valueType="num">
                                      <p:cBhvr>
                                        <p:cTn id="22" dur="1000" fill="hold"/>
                                        <p:tgtEl>
                                          <p:spTgt spid="57"/>
                                        </p:tgtEl>
                                        <p:attrNameLst>
                                          <p:attrName>style.rotation</p:attrName>
                                        </p:attrNameLst>
                                      </p:cBhvr>
                                      <p:tavLst>
                                        <p:tav tm="0">
                                          <p:val>
                                            <p:fltVal val="90"/>
                                          </p:val>
                                        </p:tav>
                                        <p:tav tm="100000">
                                          <p:val>
                                            <p:fltVal val="0"/>
                                          </p:val>
                                        </p:tav>
                                      </p:tavLst>
                                    </p:anim>
                                    <p:animEffect transition="in" filter="fade">
                                      <p:cBhvr>
                                        <p:cTn id="23" dur="1000"/>
                                        <p:tgtEl>
                                          <p:spTgt spid="57"/>
                                        </p:tgtEl>
                                      </p:cBhvr>
                                    </p:animEffect>
                                  </p:childTnLst>
                                </p:cTn>
                              </p:par>
                            </p:childTnLst>
                          </p:cTn>
                        </p:par>
                        <p:par>
                          <p:cTn id="24" fill="hold">
                            <p:stCondLst>
                              <p:cond delay="2000"/>
                            </p:stCondLst>
                            <p:childTnLst>
                              <p:par>
                                <p:cTn id="25" presetID="16" presetClass="entr" presetSubtype="42" fill="hold" nodeType="afterEffect">
                                  <p:stCondLst>
                                    <p:cond delay="0"/>
                                  </p:stCondLst>
                                  <p:childTnLst>
                                    <p:set>
                                      <p:cBhvr>
                                        <p:cTn id="26" dur="1" fill="hold">
                                          <p:stCondLst>
                                            <p:cond delay="0"/>
                                          </p:stCondLst>
                                        </p:cTn>
                                        <p:tgtEl>
                                          <p:spTgt spid="43"/>
                                        </p:tgtEl>
                                        <p:attrNameLst>
                                          <p:attrName>style.visibility</p:attrName>
                                        </p:attrNameLst>
                                      </p:cBhvr>
                                      <p:to>
                                        <p:strVal val="visible"/>
                                      </p:to>
                                    </p:set>
                                    <p:animEffect transition="in" filter="barn(outHorizontal)">
                                      <p:cBhvr>
                                        <p:cTn id="27" dur="500"/>
                                        <p:tgtEl>
                                          <p:spTgt spid="43"/>
                                        </p:tgtEl>
                                      </p:cBhvr>
                                    </p:animEffect>
                                  </p:childTnLst>
                                </p:cTn>
                              </p:par>
                              <p:par>
                                <p:cTn id="28" presetID="2" presetClass="entr" presetSubtype="4" accel="50000" decel="50000" fill="hold" grpId="0" nodeType="withEffect">
                                  <p:stCondLst>
                                    <p:cond delay="0"/>
                                  </p:stCondLst>
                                  <p:childTnLst>
                                    <p:set>
                                      <p:cBhvr>
                                        <p:cTn id="29" dur="1" fill="hold">
                                          <p:stCondLst>
                                            <p:cond delay="0"/>
                                          </p:stCondLst>
                                        </p:cTn>
                                        <p:tgtEl>
                                          <p:spTgt spid="6"/>
                                        </p:tgtEl>
                                        <p:attrNameLst>
                                          <p:attrName>style.visibility</p:attrName>
                                        </p:attrNameLst>
                                      </p:cBhvr>
                                      <p:to>
                                        <p:strVal val="visible"/>
                                      </p:to>
                                    </p:set>
                                    <p:anim calcmode="lin" valueType="num">
                                      <p:cBhvr additive="base">
                                        <p:cTn id="30" dur="1000" fill="hold"/>
                                        <p:tgtEl>
                                          <p:spTgt spid="6"/>
                                        </p:tgtEl>
                                        <p:attrNameLst>
                                          <p:attrName>ppt_x</p:attrName>
                                        </p:attrNameLst>
                                      </p:cBhvr>
                                      <p:tavLst>
                                        <p:tav tm="0">
                                          <p:val>
                                            <p:strVal val="#ppt_x"/>
                                          </p:val>
                                        </p:tav>
                                        <p:tav tm="100000">
                                          <p:val>
                                            <p:strVal val="#ppt_x"/>
                                          </p:val>
                                        </p:tav>
                                      </p:tavLst>
                                    </p:anim>
                                    <p:anim calcmode="lin" valueType="num">
                                      <p:cBhvr additive="base">
                                        <p:cTn id="31" dur="1000" fill="hold"/>
                                        <p:tgtEl>
                                          <p:spTgt spid="6"/>
                                        </p:tgtEl>
                                        <p:attrNameLst>
                                          <p:attrName>ppt_y</p:attrName>
                                        </p:attrNameLst>
                                      </p:cBhvr>
                                      <p:tavLst>
                                        <p:tav tm="0">
                                          <p:val>
                                            <p:strVal val="1+#ppt_h/2"/>
                                          </p:val>
                                        </p:tav>
                                        <p:tav tm="100000">
                                          <p:val>
                                            <p:strVal val="#ppt_y"/>
                                          </p:val>
                                        </p:tav>
                                      </p:tavLst>
                                    </p:anim>
                                  </p:childTnLst>
                                </p:cTn>
                              </p:par>
                            </p:childTnLst>
                          </p:cTn>
                        </p:par>
                        <p:par>
                          <p:cTn id="32" fill="hold">
                            <p:stCondLst>
                              <p:cond delay="2500"/>
                            </p:stCondLst>
                            <p:childTnLst>
                              <p:par>
                                <p:cTn id="33" presetID="31" presetClass="entr" presetSubtype="0" fill="hold" nodeType="afterEffect">
                                  <p:stCondLst>
                                    <p:cond delay="0"/>
                                  </p:stCondLst>
                                  <p:childTnLst>
                                    <p:set>
                                      <p:cBhvr>
                                        <p:cTn id="34" dur="1" fill="hold">
                                          <p:stCondLst>
                                            <p:cond delay="0"/>
                                          </p:stCondLst>
                                        </p:cTn>
                                        <p:tgtEl>
                                          <p:spTgt spid="58"/>
                                        </p:tgtEl>
                                        <p:attrNameLst>
                                          <p:attrName>style.visibility</p:attrName>
                                        </p:attrNameLst>
                                      </p:cBhvr>
                                      <p:to>
                                        <p:strVal val="visible"/>
                                      </p:to>
                                    </p:set>
                                    <p:anim calcmode="lin" valueType="num">
                                      <p:cBhvr>
                                        <p:cTn id="35" dur="1000" fill="hold"/>
                                        <p:tgtEl>
                                          <p:spTgt spid="58"/>
                                        </p:tgtEl>
                                        <p:attrNameLst>
                                          <p:attrName>ppt_w</p:attrName>
                                        </p:attrNameLst>
                                      </p:cBhvr>
                                      <p:tavLst>
                                        <p:tav tm="0">
                                          <p:val>
                                            <p:fltVal val="0"/>
                                          </p:val>
                                        </p:tav>
                                        <p:tav tm="100000">
                                          <p:val>
                                            <p:strVal val="#ppt_w"/>
                                          </p:val>
                                        </p:tav>
                                      </p:tavLst>
                                    </p:anim>
                                    <p:anim calcmode="lin" valueType="num">
                                      <p:cBhvr>
                                        <p:cTn id="36" dur="1000" fill="hold"/>
                                        <p:tgtEl>
                                          <p:spTgt spid="58"/>
                                        </p:tgtEl>
                                        <p:attrNameLst>
                                          <p:attrName>ppt_h</p:attrName>
                                        </p:attrNameLst>
                                      </p:cBhvr>
                                      <p:tavLst>
                                        <p:tav tm="0">
                                          <p:val>
                                            <p:fltVal val="0"/>
                                          </p:val>
                                        </p:tav>
                                        <p:tav tm="100000">
                                          <p:val>
                                            <p:strVal val="#ppt_h"/>
                                          </p:val>
                                        </p:tav>
                                      </p:tavLst>
                                    </p:anim>
                                    <p:anim calcmode="lin" valueType="num">
                                      <p:cBhvr>
                                        <p:cTn id="37" dur="1000" fill="hold"/>
                                        <p:tgtEl>
                                          <p:spTgt spid="58"/>
                                        </p:tgtEl>
                                        <p:attrNameLst>
                                          <p:attrName>style.rotation</p:attrName>
                                        </p:attrNameLst>
                                      </p:cBhvr>
                                      <p:tavLst>
                                        <p:tav tm="0">
                                          <p:val>
                                            <p:fltVal val="90"/>
                                          </p:val>
                                        </p:tav>
                                        <p:tav tm="100000">
                                          <p:val>
                                            <p:fltVal val="0"/>
                                          </p:val>
                                        </p:tav>
                                      </p:tavLst>
                                    </p:anim>
                                    <p:animEffect transition="in" filter="fade">
                                      <p:cBhvr>
                                        <p:cTn id="38" dur="1000"/>
                                        <p:tgtEl>
                                          <p:spTgt spid="58"/>
                                        </p:tgtEl>
                                      </p:cBhvr>
                                    </p:animEffect>
                                  </p:childTnLst>
                                </p:cTn>
                              </p:par>
                            </p:childTnLst>
                          </p:cTn>
                        </p:par>
                        <p:par>
                          <p:cTn id="39" fill="hold">
                            <p:stCondLst>
                              <p:cond delay="3500"/>
                            </p:stCondLst>
                            <p:childTnLst>
                              <p:par>
                                <p:cTn id="40" presetID="16" presetClass="entr" presetSubtype="42" fill="hold" nodeType="afterEffect">
                                  <p:stCondLst>
                                    <p:cond delay="0"/>
                                  </p:stCondLst>
                                  <p:childTnLst>
                                    <p:set>
                                      <p:cBhvr>
                                        <p:cTn id="41" dur="1" fill="hold">
                                          <p:stCondLst>
                                            <p:cond delay="0"/>
                                          </p:stCondLst>
                                        </p:cTn>
                                        <p:tgtEl>
                                          <p:spTgt spid="51"/>
                                        </p:tgtEl>
                                        <p:attrNameLst>
                                          <p:attrName>style.visibility</p:attrName>
                                        </p:attrNameLst>
                                      </p:cBhvr>
                                      <p:to>
                                        <p:strVal val="visible"/>
                                      </p:to>
                                    </p:set>
                                    <p:animEffect transition="in" filter="barn(outHorizontal)">
                                      <p:cBhvr>
                                        <p:cTn id="42" dur="500"/>
                                        <p:tgtEl>
                                          <p:spTgt spid="51"/>
                                        </p:tgtEl>
                                      </p:cBhvr>
                                    </p:animEffect>
                                  </p:childTnLst>
                                </p:cTn>
                              </p:par>
                              <p:par>
                                <p:cTn id="43" presetID="2" presetClass="entr" presetSubtype="4" accel="50000" decel="50000" fill="hold" grpId="0" nodeType="withEffect">
                                  <p:stCondLst>
                                    <p:cond delay="0"/>
                                  </p:stCondLst>
                                  <p:childTnLst>
                                    <p:set>
                                      <p:cBhvr>
                                        <p:cTn id="44" dur="1" fill="hold">
                                          <p:stCondLst>
                                            <p:cond delay="0"/>
                                          </p:stCondLst>
                                        </p:cTn>
                                        <p:tgtEl>
                                          <p:spTgt spid="7"/>
                                        </p:tgtEl>
                                        <p:attrNameLst>
                                          <p:attrName>style.visibility</p:attrName>
                                        </p:attrNameLst>
                                      </p:cBhvr>
                                      <p:to>
                                        <p:strVal val="visible"/>
                                      </p:to>
                                    </p:set>
                                    <p:anim calcmode="lin" valueType="num">
                                      <p:cBhvr additive="base">
                                        <p:cTn id="45" dur="1000" fill="hold"/>
                                        <p:tgtEl>
                                          <p:spTgt spid="7"/>
                                        </p:tgtEl>
                                        <p:attrNameLst>
                                          <p:attrName>ppt_x</p:attrName>
                                        </p:attrNameLst>
                                      </p:cBhvr>
                                      <p:tavLst>
                                        <p:tav tm="0">
                                          <p:val>
                                            <p:strVal val="#ppt_x"/>
                                          </p:val>
                                        </p:tav>
                                        <p:tav tm="100000">
                                          <p:val>
                                            <p:strVal val="#ppt_x"/>
                                          </p:val>
                                        </p:tav>
                                      </p:tavLst>
                                    </p:anim>
                                    <p:anim calcmode="lin" valueType="num">
                                      <p:cBhvr additive="base">
                                        <p:cTn id="46" dur="10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2" grpId="0"/>
      <p:bldP spid="4" grpId="0"/>
    </p:bldLst>
  </p:timing>
</p:sld>
</file>

<file path=ppt/tags/tag1.xml><?xml version="1.0" encoding="utf-8"?>
<p:tagLst xmlns:p="http://schemas.openxmlformats.org/presentationml/2006/main">
  <p:tag name="KSO_WM_UNIT_ISCONTENTSTITLE" val="0"/>
  <p:tag name="KSO_WM_UNIT_PRESET_TEXT" val="盈利模式"/>
  <p:tag name="KSO_WM_UNIT_NOCLEAR" val="0"/>
  <p:tag name="KSO_WM_UNIT_VALUE" val="4"/>
  <p:tag name="KSO_WM_UNIT_HIGHLIGHT" val="0"/>
  <p:tag name="KSO_WM_UNIT_COMPATIBLE" val="0"/>
  <p:tag name="KSO_WM_UNIT_DIAGRAM_ISNUMVISUAL" val="0"/>
  <p:tag name="KSO_WM_UNIT_DIAGRAM_ISREFERUNIT" val="0"/>
  <p:tag name="KSO_WM_DIAGRAM_GROUP_CODE" val="l1-1"/>
  <p:tag name="KSO_WM_UNIT_TYPE" val="a"/>
  <p:tag name="KSO_WM_UNIT_INDEX" val="1"/>
  <p:tag name="KSO_WM_UNIT_ID" val="diagram20198943_3*a*1"/>
  <p:tag name="KSO_WM_TEMPLATE_CATEGORY" val="diagram"/>
  <p:tag name="KSO_WM_TEMPLATE_INDEX" val="20198943"/>
  <p:tag name="KSO_WM_UNIT_LAYERLEVEL" val="1"/>
  <p:tag name="KSO_WM_TAG_VERSION" val="1.0"/>
  <p:tag name="KSO_WM_BEAUTIFY_FLAG" val="#wm#"/>
  <p:tag name="KSO_WM_UNIT_TEXT_FILL_FORE_SCHEMECOLOR_INDEX" val="13"/>
  <p:tag name="KSO_WM_UNIT_TEXT_FILL_TYPE" val="1"/>
  <p:tag name="KSO_WM_UNIT_USESOURCEFORMAT_APPLY" val="1"/>
</p:tagLst>
</file>

<file path=ppt/tags/tag10.xml><?xml version="1.0" encoding="utf-8"?>
<p:tagLst xmlns:p="http://schemas.openxmlformats.org/presentationml/2006/main">
  <p:tag name="KSO_WM_UNIT_DIAGRAM_MODELTYPE" val="stripeEnum"/>
  <p:tag name="KSO_WM_UNIT_ISCONTENTSTITLE" val="0"/>
  <p:tag name="KSO_WM_UNIT_PRESET_TEXT" val="添加标题"/>
  <p:tag name="KSO_WM_UNIT_NOCLEAR" val="0"/>
  <p:tag name="KSO_WM_UNIT_VALUE" val="7"/>
  <p:tag name="KSO_WM_UNIT_HIGHLIGHT" val="0"/>
  <p:tag name="KSO_WM_UNIT_COMPATIBLE" val="0"/>
  <p:tag name="KSO_WM_UNIT_DIAGRAM_ISNUMVISUAL" val="0"/>
  <p:tag name="KSO_WM_UNIT_DIAGRAM_ISREFERUNIT" val="0"/>
  <p:tag name="KSO_WM_DIAGRAM_GROUP_CODE" val="l1-1"/>
  <p:tag name="KSO_WM_UNIT_TYPE" val="l_h_a"/>
  <p:tag name="KSO_WM_UNIT_INDEX" val="1_2_1"/>
  <p:tag name="KSO_WM_UNIT_ID" val="diagram20198943_3*l_h_a*1_2_1"/>
  <p:tag name="KSO_WM_TEMPLATE_CATEGORY" val="diagram"/>
  <p:tag name="KSO_WM_TEMPLATE_INDEX" val="20198943"/>
  <p:tag name="KSO_WM_UNIT_LAYERLEVEL" val="1_1_1"/>
  <p:tag name="KSO_WM_TAG_VERSION" val="1.0"/>
  <p:tag name="KSO_WM_BEAUTIFY_FLAG" val="#wm#"/>
  <p:tag name="KSO_WM_UNIT_TEXT_FILL_FORE_SCHEMECOLOR_INDEX" val="7"/>
  <p:tag name="KSO_WM_UNIT_TEXT_FILL_TYPE" val="1"/>
  <p:tag name="KSO_WM_UNIT_USESOURCEFORMAT_APPLY" val="1"/>
</p:tagLst>
</file>

<file path=ppt/tags/tag11.xml><?xml version="1.0" encoding="utf-8"?>
<p:tagLst xmlns:p="http://schemas.openxmlformats.org/presentationml/2006/main">
  <p:tag name="KSO_WM_UNIT_DIAGRAM_MODELTYPE" val="stripeEnum"/>
  <p:tag name="KSO_WM_UNIT_PRESET_TEXT" val="单击此处添加文本"/>
  <p:tag name="KSO_WM_UNIT_NOCLEAR" val="0"/>
  <p:tag name="KSO_WM_UNIT_VALUE" val="33"/>
  <p:tag name="KSO_WM_UNIT_HIGHLIGHT" val="0"/>
  <p:tag name="KSO_WM_UNIT_COMPATIBLE" val="0"/>
  <p:tag name="KSO_WM_UNIT_DIAGRAM_ISNUMVISUAL" val="0"/>
  <p:tag name="KSO_WM_UNIT_DIAGRAM_ISREFERUNIT" val="0"/>
  <p:tag name="KSO_WM_DIAGRAM_GROUP_CODE" val="l1-1"/>
  <p:tag name="KSO_WM_UNIT_TYPE" val="l_h_f"/>
  <p:tag name="KSO_WM_UNIT_INDEX" val="1_2_1"/>
  <p:tag name="KSO_WM_UNIT_ID" val="diagram20198943_3*l_h_f*1_2_1"/>
  <p:tag name="KSO_WM_TEMPLATE_CATEGORY" val="diagram"/>
  <p:tag name="KSO_WM_TEMPLATE_INDEX" val="20198943"/>
  <p:tag name="KSO_WM_UNIT_LAYERLEVEL" val="1_1_1"/>
  <p:tag name="KSO_WM_TAG_VERSION" val="1.0"/>
  <p:tag name="KSO_WM_BEAUTIFY_FLAG" val="#wm#"/>
  <p:tag name="KSO_WM_UNIT_TEXT_FILL_FORE_SCHEMECOLOR_INDEX" val="13"/>
  <p:tag name="KSO_WM_UNIT_TEXT_FILL_TYPE" val="1"/>
  <p:tag name="KSO_WM_UNIT_USESOURCEFORMAT_APPLY" val="1"/>
</p:tagLst>
</file>

<file path=ppt/tags/tag12.xml><?xml version="1.0" encoding="utf-8"?>
<p:tagLst xmlns:p="http://schemas.openxmlformats.org/presentationml/2006/main">
  <p:tag name="KSO_WM_UNIT_DIAGRAM_MODELTYPE" val="stripeEnum"/>
  <p:tag name="KSO_WM_UNIT_HIGHLIGHT" val="0"/>
  <p:tag name="KSO_WM_UNIT_COMPATIBLE" val="0"/>
  <p:tag name="KSO_WM_UNIT_DIAGRAM_ISNUMVISUAL" val="0"/>
  <p:tag name="KSO_WM_UNIT_DIAGRAM_ISREFERUNIT" val="0"/>
  <p:tag name="KSO_WM_DIAGRAM_GROUP_CODE" val="l1-1"/>
  <p:tag name="KSO_WM_UNIT_TYPE" val="l_h_i"/>
  <p:tag name="KSO_WM_UNIT_INDEX" val="1_1_2"/>
  <p:tag name="KSO_WM_UNIT_ID" val="diagram20198943_3*l_h_i*1_1_2"/>
  <p:tag name="KSO_WM_TEMPLATE_CATEGORY" val="diagram"/>
  <p:tag name="KSO_WM_TEMPLATE_INDEX" val="20198943"/>
  <p:tag name="KSO_WM_UNIT_LAYERLEVEL" val="1_1_1"/>
  <p:tag name="KSO_WM_TAG_VERSION" val="1.0"/>
  <p:tag name="KSO_WM_BEAUTIFY_FLAG" val="#wm#"/>
  <p:tag name="KSO_WM_UNIT_LINE_FORE_SCHEMECOLOR_INDEX" val="6"/>
  <p:tag name="KSO_WM_UNIT_LINE_FILL_TYPE" val="2"/>
  <p:tag name="KSO_WM_UNIT_USESOURCEFORMAT_APPLY" val="1"/>
</p:tagLst>
</file>

<file path=ppt/tags/tag13.xml><?xml version="1.0" encoding="utf-8"?>
<p:tagLst xmlns:p="http://schemas.openxmlformats.org/presentationml/2006/main">
  <p:tag name="KSO_WM_UNIT_DIAGRAM_MODELTYPE" val="stripeEnum"/>
  <p:tag name="KSO_WM_UNIT_HIGHLIGHT" val="0"/>
  <p:tag name="KSO_WM_UNIT_COMPATIBLE" val="0"/>
  <p:tag name="KSO_WM_UNIT_DIAGRAM_ISNUMVISUAL" val="0"/>
  <p:tag name="KSO_WM_UNIT_DIAGRAM_ISREFERUNIT" val="0"/>
  <p:tag name="KSO_WM_DIAGRAM_GROUP_CODE" val="l1-1"/>
  <p:tag name="KSO_WM_UNIT_TYPE" val="l_h_i"/>
  <p:tag name="KSO_WM_UNIT_INDEX" val="1_1_1"/>
  <p:tag name="KSO_WM_UNIT_ID" val="diagram20198943_3*l_h_i*1_1_1"/>
  <p:tag name="KSO_WM_TEMPLATE_CATEGORY" val="diagram"/>
  <p:tag name="KSO_WM_TEMPLATE_INDEX" val="20198943"/>
  <p:tag name="KSO_WM_UNIT_LAYERLEVEL" val="1_1_1"/>
  <p:tag name="KSO_WM_TAG_VERSION" val="1.0"/>
  <p:tag name="KSO_WM_BEAUTIFY_FLAG" val="#wm#"/>
  <p:tag name="KSO_WM_UNIT_FILL_FORE_SCHEMECOLOR_INDEX" val="6"/>
  <p:tag name="KSO_WM_UNIT_FILL_TYPE" val="1"/>
  <p:tag name="KSO_WM_UNIT_USESOURCEFORMAT_APPLY" val="1"/>
</p:tagLst>
</file>

<file path=ppt/tags/tag14.xml><?xml version="1.0" encoding="utf-8"?>
<p:tagLst xmlns:p="http://schemas.openxmlformats.org/presentationml/2006/main">
  <p:tag name="KSO_WM_UNIT_DIAGRAM_MODELTYPE" val="stripeEnum"/>
  <p:tag name="KSO_WM_UNIT_VALUE" val="79*94"/>
  <p:tag name="KSO_WM_UNIT_HIGHLIGHT" val="0"/>
  <p:tag name="KSO_WM_UNIT_COMPATIBLE" val="0"/>
  <p:tag name="KSO_WM_UNIT_DIAGRAM_ISNUMVISUAL" val="0"/>
  <p:tag name="KSO_WM_UNIT_DIAGRAM_ISREFERUNIT" val="0"/>
  <p:tag name="KSO_WM_DIAGRAM_GROUP_CODE" val="l1-1"/>
  <p:tag name="KSO_WM_UNIT_TYPE" val="l_h_x"/>
  <p:tag name="KSO_WM_UNIT_INDEX" val="1_1_1"/>
  <p:tag name="KSO_WM_UNIT_ID" val="diagram20198943_3*l_h_x*1_1_1"/>
  <p:tag name="KSO_WM_TEMPLATE_CATEGORY" val="diagram"/>
  <p:tag name="KSO_WM_TEMPLATE_INDEX" val="20198943"/>
  <p:tag name="KSO_WM_UNIT_LAYERLEVEL" val="1_1_1"/>
  <p:tag name="KSO_WM_TAG_VERSION" val="1.0"/>
  <p:tag name="KSO_WM_BEAUTIFY_FLAG" val="#wm#"/>
  <p:tag name="KSO_WM_UNIT_FILL_FORE_SCHEMECOLOR_INDEX" val="14"/>
  <p:tag name="KSO_WM_UNIT_FILL_TYPE" val="1"/>
  <p:tag name="KSO_WM_UNIT_TEXT_FILL_FORE_SCHEMECOLOR_INDEX" val="13"/>
  <p:tag name="KSO_WM_UNIT_TEXT_FILL_TYPE" val="1"/>
  <p:tag name="KSO_WM_UNIT_USESOURCEFORMAT_APPLY" val="1"/>
</p:tagLst>
</file>

<file path=ppt/tags/tag15.xml><?xml version="1.0" encoding="utf-8"?>
<p:tagLst xmlns:p="http://schemas.openxmlformats.org/presentationml/2006/main">
  <p:tag name="KSO_WM_UNIT_DIAGRAM_MODELTYPE" val="stripeEnum"/>
  <p:tag name="KSO_WM_UNIT_ISCONTENTSTITLE" val="0"/>
  <p:tag name="KSO_WM_UNIT_PRESET_TEXT" val="添加标题"/>
  <p:tag name="KSO_WM_UNIT_NOCLEAR" val="0"/>
  <p:tag name="KSO_WM_UNIT_VALUE" val="7"/>
  <p:tag name="KSO_WM_UNIT_HIGHLIGHT" val="0"/>
  <p:tag name="KSO_WM_UNIT_COMPATIBLE" val="0"/>
  <p:tag name="KSO_WM_UNIT_DIAGRAM_ISNUMVISUAL" val="0"/>
  <p:tag name="KSO_WM_UNIT_DIAGRAM_ISREFERUNIT" val="0"/>
  <p:tag name="KSO_WM_DIAGRAM_GROUP_CODE" val="l1-1"/>
  <p:tag name="KSO_WM_UNIT_TYPE" val="l_h_a"/>
  <p:tag name="KSO_WM_UNIT_INDEX" val="1_1_1"/>
  <p:tag name="KSO_WM_UNIT_ID" val="diagram20198943_3*l_h_a*1_1_1"/>
  <p:tag name="KSO_WM_TEMPLATE_CATEGORY" val="diagram"/>
  <p:tag name="KSO_WM_TEMPLATE_INDEX" val="20198943"/>
  <p:tag name="KSO_WM_UNIT_LAYERLEVEL" val="1_1_1"/>
  <p:tag name="KSO_WM_TAG_VERSION" val="1.0"/>
  <p:tag name="KSO_WM_BEAUTIFY_FLAG" val="#wm#"/>
  <p:tag name="KSO_WM_UNIT_TEXT_FILL_FORE_SCHEMECOLOR_INDEX" val="6"/>
  <p:tag name="KSO_WM_UNIT_TEXT_FILL_TYPE" val="1"/>
  <p:tag name="KSO_WM_UNIT_USESOURCEFORMAT_APPLY" val="1"/>
</p:tagLst>
</file>

<file path=ppt/tags/tag16.xml><?xml version="1.0" encoding="utf-8"?>
<p:tagLst xmlns:p="http://schemas.openxmlformats.org/presentationml/2006/main">
  <p:tag name="KSO_WM_UNIT_DIAGRAM_MODELTYPE" val="stripeEnum"/>
  <p:tag name="KSO_WM_UNIT_PRESET_TEXT" val="单击此处添加文本"/>
  <p:tag name="KSO_WM_UNIT_NOCLEAR" val="0"/>
  <p:tag name="KSO_WM_UNIT_VALUE" val="33"/>
  <p:tag name="KSO_WM_UNIT_HIGHLIGHT" val="0"/>
  <p:tag name="KSO_WM_UNIT_COMPATIBLE" val="0"/>
  <p:tag name="KSO_WM_UNIT_DIAGRAM_ISNUMVISUAL" val="0"/>
  <p:tag name="KSO_WM_UNIT_DIAGRAM_ISREFERUNIT" val="0"/>
  <p:tag name="KSO_WM_DIAGRAM_GROUP_CODE" val="l1-1"/>
  <p:tag name="KSO_WM_UNIT_TYPE" val="l_h_f"/>
  <p:tag name="KSO_WM_UNIT_INDEX" val="1_1_1"/>
  <p:tag name="KSO_WM_UNIT_ID" val="diagram20198943_3*l_h_f*1_1_1"/>
  <p:tag name="KSO_WM_TEMPLATE_CATEGORY" val="diagram"/>
  <p:tag name="KSO_WM_TEMPLATE_INDEX" val="20198943"/>
  <p:tag name="KSO_WM_UNIT_LAYERLEVEL" val="1_1_1"/>
  <p:tag name="KSO_WM_TAG_VERSION" val="1.0"/>
  <p:tag name="KSO_WM_BEAUTIFY_FLAG" val="#wm#"/>
  <p:tag name="KSO_WM_UNIT_TEXT_FILL_FORE_SCHEMECOLOR_INDEX" val="13"/>
  <p:tag name="KSO_WM_UNIT_TEXT_FILL_TYPE" val="1"/>
  <p:tag name="KSO_WM_UNIT_USESOURCEFORMAT_APPLY" val="1"/>
</p:tagLst>
</file>

<file path=ppt/tags/tag17.xml><?xml version="1.0" encoding="utf-8"?>
<p:tagLst xmlns:p="http://schemas.openxmlformats.org/presentationml/2006/main">
  <p:tag name="KSO_WM_UNIT_DIAGRAM_MODELTYPE" val="stripeEnum"/>
  <p:tag name="KSO_WM_UNIT_HIGHLIGHT" val="0"/>
  <p:tag name="KSO_WM_UNIT_COMPATIBLE" val="0"/>
  <p:tag name="KSO_WM_UNIT_DIAGRAM_ISNUMVISUAL" val="0"/>
  <p:tag name="KSO_WM_UNIT_DIAGRAM_ISREFERUNIT" val="0"/>
  <p:tag name="KSO_WM_DIAGRAM_GROUP_CODE" val="l1-1"/>
  <p:tag name="KSO_WM_UNIT_TYPE" val="l_h_i"/>
  <p:tag name="KSO_WM_UNIT_INDEX" val="1_2_1"/>
  <p:tag name="KSO_WM_UNIT_ID" val="diagram20198943_3*l_h_i*1_2_1"/>
  <p:tag name="KSO_WM_TEMPLATE_CATEGORY" val="diagram"/>
  <p:tag name="KSO_WM_TEMPLATE_INDEX" val="20198943"/>
  <p:tag name="KSO_WM_UNIT_LAYERLEVEL" val="1_1_1"/>
  <p:tag name="KSO_WM_TAG_VERSION" val="1.0"/>
  <p:tag name="KSO_WM_BEAUTIFY_FLAG" val="#wm#"/>
  <p:tag name="KSO_WM_UNIT_LINE_FORE_SCHEMECOLOR_INDEX" val="7"/>
  <p:tag name="KSO_WM_UNIT_LINE_FILL_TYPE" val="2"/>
  <p:tag name="KSO_WM_UNIT_USESOURCEFORMAT_APPLY" val="1"/>
</p:tagLst>
</file>

<file path=ppt/tags/tag18.xml><?xml version="1.0" encoding="utf-8"?>
<p:tagLst xmlns:p="http://schemas.openxmlformats.org/presentationml/2006/main">
  <p:tag name="KSO_WM_UNIT_DIAGRAM_MODELTYPE" val="stripeEnum"/>
  <p:tag name="KSO_WM_UNIT_HIGHLIGHT" val="0"/>
  <p:tag name="KSO_WM_UNIT_COMPATIBLE" val="0"/>
  <p:tag name="KSO_WM_UNIT_DIAGRAM_ISNUMVISUAL" val="0"/>
  <p:tag name="KSO_WM_UNIT_DIAGRAM_ISREFERUNIT" val="0"/>
  <p:tag name="KSO_WM_DIAGRAM_GROUP_CODE" val="l1-1"/>
  <p:tag name="KSO_WM_UNIT_TYPE" val="l_h_i"/>
  <p:tag name="KSO_WM_UNIT_INDEX" val="1_2_2"/>
  <p:tag name="KSO_WM_UNIT_ID" val="diagram20198943_3*l_h_i*1_2_2"/>
  <p:tag name="KSO_WM_TEMPLATE_CATEGORY" val="diagram"/>
  <p:tag name="KSO_WM_TEMPLATE_INDEX" val="20198943"/>
  <p:tag name="KSO_WM_UNIT_LAYERLEVEL" val="1_1_1"/>
  <p:tag name="KSO_WM_TAG_VERSION" val="1.0"/>
  <p:tag name="KSO_WM_BEAUTIFY_FLAG" val="#wm#"/>
  <p:tag name="KSO_WM_UNIT_FILL_FORE_SCHEMECOLOR_INDEX" val="7"/>
  <p:tag name="KSO_WM_UNIT_FILL_TYPE" val="1"/>
  <p:tag name="KSO_WM_UNIT_USESOURCEFORMAT_APPLY" val="1"/>
</p:tagLst>
</file>

<file path=ppt/tags/tag19.xml><?xml version="1.0" encoding="utf-8"?>
<p:tagLst xmlns:p="http://schemas.openxmlformats.org/presentationml/2006/main">
  <p:tag name="KSO_WM_UNIT_DIAGRAM_MODELTYPE" val="stripeEnum"/>
  <p:tag name="KSO_WM_UNIT_VALUE" val="77*94"/>
  <p:tag name="KSO_WM_UNIT_HIGHLIGHT" val="0"/>
  <p:tag name="KSO_WM_UNIT_COMPATIBLE" val="0"/>
  <p:tag name="KSO_WM_UNIT_DIAGRAM_ISNUMVISUAL" val="0"/>
  <p:tag name="KSO_WM_UNIT_DIAGRAM_ISREFERUNIT" val="0"/>
  <p:tag name="KSO_WM_DIAGRAM_GROUP_CODE" val="l1-1"/>
  <p:tag name="KSO_WM_UNIT_TYPE" val="l_h_x"/>
  <p:tag name="KSO_WM_UNIT_INDEX" val="1_2_1"/>
  <p:tag name="KSO_WM_UNIT_ID" val="diagram20198943_3*l_h_x*1_2_1"/>
  <p:tag name="KSO_WM_TEMPLATE_CATEGORY" val="diagram"/>
  <p:tag name="KSO_WM_TEMPLATE_INDEX" val="20198943"/>
  <p:tag name="KSO_WM_UNIT_LAYERLEVEL" val="1_1_1"/>
  <p:tag name="KSO_WM_TAG_VERSION" val="1.0"/>
  <p:tag name="KSO_WM_BEAUTIFY_FLAG" val="#wm#"/>
  <p:tag name="KSO_WM_UNIT_FILL_FORE_SCHEMECOLOR_INDEX" val="14"/>
  <p:tag name="KSO_WM_UNIT_FILL_TYPE" val="1"/>
  <p:tag name="KSO_WM_UNIT_USESOURCEFORMAT_APPLY" val="1"/>
</p:tagLst>
</file>

<file path=ppt/tags/tag2.xml><?xml version="1.0" encoding="utf-8"?>
<p:tagLst xmlns:p="http://schemas.openxmlformats.org/presentationml/2006/main">
  <p:tag name="KSO_WM_UNIT_DIAGRAM_MODELTYPE" val="stripeEnum"/>
  <p:tag name="KSO_WM_UNIT_HIGHLIGHT" val="0"/>
  <p:tag name="KSO_WM_UNIT_COMPATIBLE" val="0"/>
  <p:tag name="KSO_WM_UNIT_DIAGRAM_ISNUMVISUAL" val="0"/>
  <p:tag name="KSO_WM_UNIT_DIAGRAM_ISREFERUNIT" val="0"/>
  <p:tag name="KSO_WM_DIAGRAM_GROUP_CODE" val="l1-1"/>
  <p:tag name="KSO_WM_UNIT_TYPE" val="l_h_i"/>
  <p:tag name="KSO_WM_UNIT_INDEX" val="1_1_2"/>
  <p:tag name="KSO_WM_UNIT_ID" val="diagram20198943_3*l_h_i*1_1_2"/>
  <p:tag name="KSO_WM_TEMPLATE_CATEGORY" val="diagram"/>
  <p:tag name="KSO_WM_TEMPLATE_INDEX" val="20198943"/>
  <p:tag name="KSO_WM_UNIT_LAYERLEVEL" val="1_1_1"/>
  <p:tag name="KSO_WM_TAG_VERSION" val="1.0"/>
  <p:tag name="KSO_WM_BEAUTIFY_FLAG" val="#wm#"/>
  <p:tag name="KSO_WM_UNIT_LINE_FORE_SCHEMECOLOR_INDEX" val="6"/>
  <p:tag name="KSO_WM_UNIT_LINE_FILL_TYPE" val="2"/>
  <p:tag name="KSO_WM_UNIT_USESOURCEFORMAT_APPLY" val="1"/>
</p:tagLst>
</file>

<file path=ppt/tags/tag20.xml><?xml version="1.0" encoding="utf-8"?>
<p:tagLst xmlns:p="http://schemas.openxmlformats.org/presentationml/2006/main">
  <p:tag name="KSO_WM_UNIT_DIAGRAM_MODELTYPE" val="stripeEnum"/>
  <p:tag name="KSO_WM_UNIT_ISCONTENTSTITLE" val="0"/>
  <p:tag name="KSO_WM_UNIT_PRESET_TEXT" val="添加标题"/>
  <p:tag name="KSO_WM_UNIT_NOCLEAR" val="0"/>
  <p:tag name="KSO_WM_UNIT_VALUE" val="7"/>
  <p:tag name="KSO_WM_UNIT_HIGHLIGHT" val="0"/>
  <p:tag name="KSO_WM_UNIT_COMPATIBLE" val="0"/>
  <p:tag name="KSO_WM_UNIT_DIAGRAM_ISNUMVISUAL" val="0"/>
  <p:tag name="KSO_WM_UNIT_DIAGRAM_ISREFERUNIT" val="0"/>
  <p:tag name="KSO_WM_DIAGRAM_GROUP_CODE" val="l1-1"/>
  <p:tag name="KSO_WM_UNIT_TYPE" val="l_h_a"/>
  <p:tag name="KSO_WM_UNIT_INDEX" val="1_2_1"/>
  <p:tag name="KSO_WM_UNIT_ID" val="diagram20198943_3*l_h_a*1_2_1"/>
  <p:tag name="KSO_WM_TEMPLATE_CATEGORY" val="diagram"/>
  <p:tag name="KSO_WM_TEMPLATE_INDEX" val="20198943"/>
  <p:tag name="KSO_WM_UNIT_LAYERLEVEL" val="1_1_1"/>
  <p:tag name="KSO_WM_TAG_VERSION" val="1.0"/>
  <p:tag name="KSO_WM_BEAUTIFY_FLAG" val="#wm#"/>
  <p:tag name="KSO_WM_UNIT_TEXT_FILL_FORE_SCHEMECOLOR_INDEX" val="7"/>
  <p:tag name="KSO_WM_UNIT_TEXT_FILL_TYPE" val="1"/>
  <p:tag name="KSO_WM_UNIT_USESOURCEFORMAT_APPLY" val="1"/>
</p:tagLst>
</file>

<file path=ppt/tags/tag21.xml><?xml version="1.0" encoding="utf-8"?>
<p:tagLst xmlns:p="http://schemas.openxmlformats.org/presentationml/2006/main">
  <p:tag name="KSO_WM_UNIT_DIAGRAM_MODELTYPE" val="stripeEnum"/>
  <p:tag name="KSO_WM_UNIT_PRESET_TEXT" val="单击此处添加文本"/>
  <p:tag name="KSO_WM_UNIT_NOCLEAR" val="0"/>
  <p:tag name="KSO_WM_UNIT_VALUE" val="33"/>
  <p:tag name="KSO_WM_UNIT_HIGHLIGHT" val="0"/>
  <p:tag name="KSO_WM_UNIT_COMPATIBLE" val="0"/>
  <p:tag name="KSO_WM_UNIT_DIAGRAM_ISNUMVISUAL" val="0"/>
  <p:tag name="KSO_WM_UNIT_DIAGRAM_ISREFERUNIT" val="0"/>
  <p:tag name="KSO_WM_DIAGRAM_GROUP_CODE" val="l1-1"/>
  <p:tag name="KSO_WM_UNIT_TYPE" val="l_h_f"/>
  <p:tag name="KSO_WM_UNIT_INDEX" val="1_2_1"/>
  <p:tag name="KSO_WM_UNIT_ID" val="diagram20198943_3*l_h_f*1_2_1"/>
  <p:tag name="KSO_WM_TEMPLATE_CATEGORY" val="diagram"/>
  <p:tag name="KSO_WM_TEMPLATE_INDEX" val="20198943"/>
  <p:tag name="KSO_WM_UNIT_LAYERLEVEL" val="1_1_1"/>
  <p:tag name="KSO_WM_TAG_VERSION" val="1.0"/>
  <p:tag name="KSO_WM_BEAUTIFY_FLAG" val="#wm#"/>
  <p:tag name="KSO_WM_UNIT_TEXT_FILL_FORE_SCHEMECOLOR_INDEX" val="13"/>
  <p:tag name="KSO_WM_UNIT_TEXT_FILL_TYPE" val="1"/>
  <p:tag name="KSO_WM_UNIT_USESOURCEFORMAT_APPLY" val="1"/>
</p:tagLst>
</file>

<file path=ppt/tags/tag3.xml><?xml version="1.0" encoding="utf-8"?>
<p:tagLst xmlns:p="http://schemas.openxmlformats.org/presentationml/2006/main">
  <p:tag name="KSO_WM_UNIT_DIAGRAM_MODELTYPE" val="stripeEnum"/>
  <p:tag name="KSO_WM_UNIT_HIGHLIGHT" val="0"/>
  <p:tag name="KSO_WM_UNIT_COMPATIBLE" val="0"/>
  <p:tag name="KSO_WM_UNIT_DIAGRAM_ISNUMVISUAL" val="0"/>
  <p:tag name="KSO_WM_UNIT_DIAGRAM_ISREFERUNIT" val="0"/>
  <p:tag name="KSO_WM_DIAGRAM_GROUP_CODE" val="l1-1"/>
  <p:tag name="KSO_WM_UNIT_TYPE" val="l_h_i"/>
  <p:tag name="KSO_WM_UNIT_INDEX" val="1_1_1"/>
  <p:tag name="KSO_WM_UNIT_ID" val="diagram20198943_3*l_h_i*1_1_1"/>
  <p:tag name="KSO_WM_TEMPLATE_CATEGORY" val="diagram"/>
  <p:tag name="KSO_WM_TEMPLATE_INDEX" val="20198943"/>
  <p:tag name="KSO_WM_UNIT_LAYERLEVEL" val="1_1_1"/>
  <p:tag name="KSO_WM_TAG_VERSION" val="1.0"/>
  <p:tag name="KSO_WM_BEAUTIFY_FLAG" val="#wm#"/>
  <p:tag name="KSO_WM_UNIT_FILL_FORE_SCHEMECOLOR_INDEX" val="6"/>
  <p:tag name="KSO_WM_UNIT_FILL_TYPE" val="1"/>
  <p:tag name="KSO_WM_UNIT_USESOURCEFORMAT_APPLY" val="1"/>
</p:tagLst>
</file>

<file path=ppt/tags/tag4.xml><?xml version="1.0" encoding="utf-8"?>
<p:tagLst xmlns:p="http://schemas.openxmlformats.org/presentationml/2006/main">
  <p:tag name="KSO_WM_UNIT_DIAGRAM_MODELTYPE" val="stripeEnum"/>
  <p:tag name="KSO_WM_UNIT_VALUE" val="79*94"/>
  <p:tag name="KSO_WM_UNIT_HIGHLIGHT" val="0"/>
  <p:tag name="KSO_WM_UNIT_COMPATIBLE" val="0"/>
  <p:tag name="KSO_WM_UNIT_DIAGRAM_ISNUMVISUAL" val="0"/>
  <p:tag name="KSO_WM_UNIT_DIAGRAM_ISREFERUNIT" val="0"/>
  <p:tag name="KSO_WM_DIAGRAM_GROUP_CODE" val="l1-1"/>
  <p:tag name="KSO_WM_UNIT_TYPE" val="l_h_x"/>
  <p:tag name="KSO_WM_UNIT_INDEX" val="1_1_1"/>
  <p:tag name="KSO_WM_UNIT_ID" val="diagram20198943_3*l_h_x*1_1_1"/>
  <p:tag name="KSO_WM_TEMPLATE_CATEGORY" val="diagram"/>
  <p:tag name="KSO_WM_TEMPLATE_INDEX" val="20198943"/>
  <p:tag name="KSO_WM_UNIT_LAYERLEVEL" val="1_1_1"/>
  <p:tag name="KSO_WM_TAG_VERSION" val="1.0"/>
  <p:tag name="KSO_WM_BEAUTIFY_FLAG" val="#wm#"/>
  <p:tag name="KSO_WM_UNIT_FILL_FORE_SCHEMECOLOR_INDEX" val="14"/>
  <p:tag name="KSO_WM_UNIT_FILL_TYPE" val="1"/>
  <p:tag name="KSO_WM_UNIT_TEXT_FILL_FORE_SCHEMECOLOR_INDEX" val="13"/>
  <p:tag name="KSO_WM_UNIT_TEXT_FILL_TYPE" val="1"/>
  <p:tag name="KSO_WM_UNIT_USESOURCEFORMAT_APPLY" val="1"/>
</p:tagLst>
</file>

<file path=ppt/tags/tag5.xml><?xml version="1.0" encoding="utf-8"?>
<p:tagLst xmlns:p="http://schemas.openxmlformats.org/presentationml/2006/main">
  <p:tag name="KSO_WM_UNIT_DIAGRAM_MODELTYPE" val="stripeEnum"/>
  <p:tag name="KSO_WM_UNIT_ISCONTENTSTITLE" val="0"/>
  <p:tag name="KSO_WM_UNIT_PRESET_TEXT" val="添加标题"/>
  <p:tag name="KSO_WM_UNIT_NOCLEAR" val="0"/>
  <p:tag name="KSO_WM_UNIT_VALUE" val="7"/>
  <p:tag name="KSO_WM_UNIT_HIGHLIGHT" val="0"/>
  <p:tag name="KSO_WM_UNIT_COMPATIBLE" val="0"/>
  <p:tag name="KSO_WM_UNIT_DIAGRAM_ISNUMVISUAL" val="0"/>
  <p:tag name="KSO_WM_UNIT_DIAGRAM_ISREFERUNIT" val="0"/>
  <p:tag name="KSO_WM_DIAGRAM_GROUP_CODE" val="l1-1"/>
  <p:tag name="KSO_WM_UNIT_TYPE" val="l_h_a"/>
  <p:tag name="KSO_WM_UNIT_INDEX" val="1_1_1"/>
  <p:tag name="KSO_WM_UNIT_ID" val="diagram20198943_3*l_h_a*1_1_1"/>
  <p:tag name="KSO_WM_TEMPLATE_CATEGORY" val="diagram"/>
  <p:tag name="KSO_WM_TEMPLATE_INDEX" val="20198943"/>
  <p:tag name="KSO_WM_UNIT_LAYERLEVEL" val="1_1_1"/>
  <p:tag name="KSO_WM_TAG_VERSION" val="1.0"/>
  <p:tag name="KSO_WM_BEAUTIFY_FLAG" val="#wm#"/>
  <p:tag name="KSO_WM_UNIT_TEXT_FILL_FORE_SCHEMECOLOR_INDEX" val="6"/>
  <p:tag name="KSO_WM_UNIT_TEXT_FILL_TYPE" val="1"/>
  <p:tag name="KSO_WM_UNIT_USESOURCEFORMAT_APPLY" val="1"/>
</p:tagLst>
</file>

<file path=ppt/tags/tag6.xml><?xml version="1.0" encoding="utf-8"?>
<p:tagLst xmlns:p="http://schemas.openxmlformats.org/presentationml/2006/main">
  <p:tag name="KSO_WM_UNIT_DIAGRAM_MODELTYPE" val="stripeEnum"/>
  <p:tag name="KSO_WM_UNIT_PRESET_TEXT" val="单击此处添加文本"/>
  <p:tag name="KSO_WM_UNIT_NOCLEAR" val="0"/>
  <p:tag name="KSO_WM_UNIT_VALUE" val="33"/>
  <p:tag name="KSO_WM_UNIT_HIGHLIGHT" val="0"/>
  <p:tag name="KSO_WM_UNIT_COMPATIBLE" val="0"/>
  <p:tag name="KSO_WM_UNIT_DIAGRAM_ISNUMVISUAL" val="0"/>
  <p:tag name="KSO_WM_UNIT_DIAGRAM_ISREFERUNIT" val="0"/>
  <p:tag name="KSO_WM_DIAGRAM_GROUP_CODE" val="l1-1"/>
  <p:tag name="KSO_WM_UNIT_TYPE" val="l_h_f"/>
  <p:tag name="KSO_WM_UNIT_INDEX" val="1_1_1"/>
  <p:tag name="KSO_WM_UNIT_ID" val="diagram20198943_3*l_h_f*1_1_1"/>
  <p:tag name="KSO_WM_TEMPLATE_CATEGORY" val="diagram"/>
  <p:tag name="KSO_WM_TEMPLATE_INDEX" val="20198943"/>
  <p:tag name="KSO_WM_UNIT_LAYERLEVEL" val="1_1_1"/>
  <p:tag name="KSO_WM_TAG_VERSION" val="1.0"/>
  <p:tag name="KSO_WM_BEAUTIFY_FLAG" val="#wm#"/>
  <p:tag name="KSO_WM_UNIT_TEXT_FILL_FORE_SCHEMECOLOR_INDEX" val="13"/>
  <p:tag name="KSO_WM_UNIT_TEXT_FILL_TYPE" val="1"/>
  <p:tag name="KSO_WM_UNIT_USESOURCEFORMAT_APPLY" val="1"/>
</p:tagLst>
</file>

<file path=ppt/tags/tag7.xml><?xml version="1.0" encoding="utf-8"?>
<p:tagLst xmlns:p="http://schemas.openxmlformats.org/presentationml/2006/main">
  <p:tag name="KSO_WM_UNIT_DIAGRAM_MODELTYPE" val="stripeEnum"/>
  <p:tag name="KSO_WM_UNIT_HIGHLIGHT" val="0"/>
  <p:tag name="KSO_WM_UNIT_COMPATIBLE" val="0"/>
  <p:tag name="KSO_WM_UNIT_DIAGRAM_ISNUMVISUAL" val="0"/>
  <p:tag name="KSO_WM_UNIT_DIAGRAM_ISREFERUNIT" val="0"/>
  <p:tag name="KSO_WM_DIAGRAM_GROUP_CODE" val="l1-1"/>
  <p:tag name="KSO_WM_UNIT_TYPE" val="l_h_i"/>
  <p:tag name="KSO_WM_UNIT_INDEX" val="1_2_1"/>
  <p:tag name="KSO_WM_UNIT_ID" val="diagram20198943_3*l_h_i*1_2_1"/>
  <p:tag name="KSO_WM_TEMPLATE_CATEGORY" val="diagram"/>
  <p:tag name="KSO_WM_TEMPLATE_INDEX" val="20198943"/>
  <p:tag name="KSO_WM_UNIT_LAYERLEVEL" val="1_1_1"/>
  <p:tag name="KSO_WM_TAG_VERSION" val="1.0"/>
  <p:tag name="KSO_WM_BEAUTIFY_FLAG" val="#wm#"/>
  <p:tag name="KSO_WM_UNIT_LINE_FORE_SCHEMECOLOR_INDEX" val="7"/>
  <p:tag name="KSO_WM_UNIT_LINE_FILL_TYPE" val="2"/>
  <p:tag name="KSO_WM_UNIT_USESOURCEFORMAT_APPLY" val="1"/>
</p:tagLst>
</file>

<file path=ppt/tags/tag8.xml><?xml version="1.0" encoding="utf-8"?>
<p:tagLst xmlns:p="http://schemas.openxmlformats.org/presentationml/2006/main">
  <p:tag name="KSO_WM_UNIT_DIAGRAM_MODELTYPE" val="stripeEnum"/>
  <p:tag name="KSO_WM_UNIT_HIGHLIGHT" val="0"/>
  <p:tag name="KSO_WM_UNIT_COMPATIBLE" val="0"/>
  <p:tag name="KSO_WM_UNIT_DIAGRAM_ISNUMVISUAL" val="0"/>
  <p:tag name="KSO_WM_UNIT_DIAGRAM_ISREFERUNIT" val="0"/>
  <p:tag name="KSO_WM_DIAGRAM_GROUP_CODE" val="l1-1"/>
  <p:tag name="KSO_WM_UNIT_TYPE" val="l_h_i"/>
  <p:tag name="KSO_WM_UNIT_INDEX" val="1_2_2"/>
  <p:tag name="KSO_WM_UNIT_ID" val="diagram20198943_3*l_h_i*1_2_2"/>
  <p:tag name="KSO_WM_TEMPLATE_CATEGORY" val="diagram"/>
  <p:tag name="KSO_WM_TEMPLATE_INDEX" val="20198943"/>
  <p:tag name="KSO_WM_UNIT_LAYERLEVEL" val="1_1_1"/>
  <p:tag name="KSO_WM_TAG_VERSION" val="1.0"/>
  <p:tag name="KSO_WM_BEAUTIFY_FLAG" val="#wm#"/>
  <p:tag name="KSO_WM_UNIT_FILL_FORE_SCHEMECOLOR_INDEX" val="7"/>
  <p:tag name="KSO_WM_UNIT_FILL_TYPE" val="1"/>
  <p:tag name="KSO_WM_UNIT_USESOURCEFORMAT_APPLY" val="1"/>
</p:tagLst>
</file>

<file path=ppt/tags/tag9.xml><?xml version="1.0" encoding="utf-8"?>
<p:tagLst xmlns:p="http://schemas.openxmlformats.org/presentationml/2006/main">
  <p:tag name="KSO_WM_UNIT_DIAGRAM_MODELTYPE" val="stripeEnum"/>
  <p:tag name="KSO_WM_UNIT_VALUE" val="77*94"/>
  <p:tag name="KSO_WM_UNIT_HIGHLIGHT" val="0"/>
  <p:tag name="KSO_WM_UNIT_COMPATIBLE" val="0"/>
  <p:tag name="KSO_WM_UNIT_DIAGRAM_ISNUMVISUAL" val="0"/>
  <p:tag name="KSO_WM_UNIT_DIAGRAM_ISREFERUNIT" val="0"/>
  <p:tag name="KSO_WM_DIAGRAM_GROUP_CODE" val="l1-1"/>
  <p:tag name="KSO_WM_UNIT_TYPE" val="l_h_x"/>
  <p:tag name="KSO_WM_UNIT_INDEX" val="1_2_1"/>
  <p:tag name="KSO_WM_UNIT_ID" val="diagram20198943_3*l_h_x*1_2_1"/>
  <p:tag name="KSO_WM_TEMPLATE_CATEGORY" val="diagram"/>
  <p:tag name="KSO_WM_TEMPLATE_INDEX" val="20198943"/>
  <p:tag name="KSO_WM_UNIT_LAYERLEVEL" val="1_1_1"/>
  <p:tag name="KSO_WM_TAG_VERSION" val="1.0"/>
  <p:tag name="KSO_WM_BEAUTIFY_FLAG" val="#wm#"/>
  <p:tag name="KSO_WM_UNIT_FILL_FORE_SCHEMECOLOR_INDEX" val="14"/>
  <p:tag name="KSO_WM_UNIT_FILL_TYPE" val="1"/>
  <p:tag name="KSO_WM_UNIT_USESOURCEFORMAT_APPLY" val="1"/>
</p:tagLst>
</file>

<file path=ppt/theme/theme1.xml><?xml version="1.0" encoding="utf-8"?>
<a:theme xmlns:a="http://schemas.openxmlformats.org/drawingml/2006/main" name="2_默认设计模板">
  <a:themeElements>
    <a:clrScheme name="">
      <a:dk1>
        <a:srgbClr val="007DA7"/>
      </a:dk1>
      <a:lt1>
        <a:srgbClr val="00A7D9"/>
      </a:lt1>
      <a:dk2>
        <a:srgbClr val="F2B500"/>
      </a:dk2>
      <a:lt2>
        <a:srgbClr val="EA5F25"/>
      </a:lt2>
      <a:accent1>
        <a:srgbClr val="777777"/>
      </a:accent1>
      <a:accent2>
        <a:srgbClr val="292929"/>
      </a:accent2>
      <a:accent3>
        <a:srgbClr val="AAD0E9"/>
      </a:accent3>
      <a:accent4>
        <a:srgbClr val="006A8E"/>
      </a:accent4>
      <a:accent5>
        <a:srgbClr val="BDBDBD"/>
      </a:accent5>
      <a:accent6>
        <a:srgbClr val="242424"/>
      </a:accent6>
      <a:hlink>
        <a:srgbClr val="292929"/>
      </a:hlink>
      <a:folHlink>
        <a:srgbClr val="F2B500"/>
      </a:folHlink>
    </a:clrScheme>
    <a:fontScheme name="2_默认设计模板">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defRPr kumimoji="0" lang="zh-CN" sz="1800" b="0" i="0" u="none" strike="noStrike" cap="none" normalizeH="0" baseline="0" smtClean="0">
            <a:ln>
              <a:noFill/>
            </a:ln>
            <a:solidFill>
              <a:schemeClr val="tx1"/>
            </a:solidFill>
            <a:effectLst/>
            <a:latin typeface="Arial" panose="020B0604020202020204" pitchFamily="34" charset="0"/>
            <a:ea typeface="宋体" panose="02010600030101010101" pitchFamily="2" charset="-12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defRPr kumimoji="0" lang="zh-CN" sz="1800" b="0" i="0" u="none" strike="noStrike" cap="none" normalizeH="0" baseline="0" smtClean="0">
            <a:ln>
              <a:noFill/>
            </a:ln>
            <a:solidFill>
              <a:schemeClr val="tx1"/>
            </a:solidFill>
            <a:effectLst/>
            <a:latin typeface="Arial" panose="020B0604020202020204" pitchFamily="34" charset="0"/>
            <a:ea typeface="宋体" panose="02010600030101010101" pitchFamily="2" charset="-122"/>
          </a:defRPr>
        </a:defPPr>
      </a:lstStyle>
    </a:lnDef>
  </a:objectDefaults>
  <a:extraClrSchemeLst>
    <a:extraClrScheme>
      <a:clrScheme name="2_默认设计模板 1">
        <a:dk1>
          <a:srgbClr val="000000"/>
        </a:dk1>
        <a:lt1>
          <a:srgbClr val="FFFFFF"/>
        </a:lt1>
        <a:dk2>
          <a:srgbClr val="000000"/>
        </a:dk2>
        <a:lt2>
          <a:srgbClr val="808080"/>
        </a:lt2>
        <a:accent1>
          <a:srgbClr val="CFDEF3"/>
        </a:accent1>
        <a:accent2>
          <a:srgbClr val="333399"/>
        </a:accent2>
        <a:accent3>
          <a:srgbClr val="FFFFFF"/>
        </a:accent3>
        <a:accent4>
          <a:srgbClr val="000000"/>
        </a:accent4>
        <a:accent5>
          <a:srgbClr val="E4ECF8"/>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默认设计模板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默认设计模板 3">
        <a:dk1>
          <a:srgbClr val="000000"/>
        </a:dk1>
        <a:lt1>
          <a:srgbClr val="FFFFFF"/>
        </a:lt1>
        <a:dk2>
          <a:srgbClr val="000000"/>
        </a:dk2>
        <a:lt2>
          <a:srgbClr val="808080"/>
        </a:lt2>
        <a:accent1>
          <a:srgbClr val="97CCFF"/>
        </a:accent1>
        <a:accent2>
          <a:srgbClr val="CCCCFF"/>
        </a:accent2>
        <a:accent3>
          <a:srgbClr val="FFFFFF"/>
        </a:accent3>
        <a:accent4>
          <a:srgbClr val="000000"/>
        </a:accent4>
        <a:accent5>
          <a:srgbClr val="C9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默认设计模板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默认设计模板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默认设计模板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默认设计模板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默认设计模板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默认设计模板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默认设计模板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默认设计模板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默认设计模板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2_默认设计模板 13">
        <a:dk1>
          <a:srgbClr val="000000"/>
        </a:dk1>
        <a:lt1>
          <a:srgbClr val="FFFFD9"/>
        </a:lt1>
        <a:dk2>
          <a:srgbClr val="2B2E30"/>
        </a:dk2>
        <a:lt2>
          <a:srgbClr val="777777"/>
        </a:lt2>
        <a:accent1>
          <a:srgbClr val="7FBA00"/>
        </a:accent1>
        <a:accent2>
          <a:srgbClr val="FCDB00"/>
        </a:accent2>
        <a:accent3>
          <a:srgbClr val="FFFFE9"/>
        </a:accent3>
        <a:accent4>
          <a:srgbClr val="000000"/>
        </a:accent4>
        <a:accent5>
          <a:srgbClr val="C0D9AA"/>
        </a:accent5>
        <a:accent6>
          <a:srgbClr val="E4C600"/>
        </a:accent6>
        <a:hlink>
          <a:srgbClr val="21A3D0"/>
        </a:hlink>
        <a:folHlink>
          <a:srgbClr val="DA251D"/>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_默认设计模板">
  <a:themeElements>
    <a:clrScheme name="">
      <a:dk1>
        <a:srgbClr val="007DA7"/>
      </a:dk1>
      <a:lt1>
        <a:srgbClr val="00A7D9"/>
      </a:lt1>
      <a:dk2>
        <a:srgbClr val="F2B500"/>
      </a:dk2>
      <a:lt2>
        <a:srgbClr val="EA5F25"/>
      </a:lt2>
      <a:accent1>
        <a:srgbClr val="777777"/>
      </a:accent1>
      <a:accent2>
        <a:srgbClr val="292929"/>
      </a:accent2>
      <a:accent3>
        <a:srgbClr val="AAD0E9"/>
      </a:accent3>
      <a:accent4>
        <a:srgbClr val="006A8E"/>
      </a:accent4>
      <a:accent5>
        <a:srgbClr val="BDBDBD"/>
      </a:accent5>
      <a:accent6>
        <a:srgbClr val="242424"/>
      </a:accent6>
      <a:hlink>
        <a:srgbClr val="292929"/>
      </a:hlink>
      <a:folHlink>
        <a:srgbClr val="F2B500"/>
      </a:folHlink>
    </a:clrScheme>
    <a:fontScheme name="3_默认设计模板">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defRPr kumimoji="0" lang="zh-CN" sz="1800" b="0" i="0" u="none" strike="noStrike" cap="none" normalizeH="0" baseline="0" smtClean="0">
            <a:ln>
              <a:noFill/>
            </a:ln>
            <a:solidFill>
              <a:schemeClr val="tx1"/>
            </a:solidFill>
            <a:effectLst/>
            <a:latin typeface="Arial" panose="020B0604020202020204" pitchFamily="34" charset="0"/>
            <a:ea typeface="宋体" panose="02010600030101010101" pitchFamily="2" charset="-12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defRPr kumimoji="0" lang="zh-CN" sz="1800" b="0" i="0" u="none" strike="noStrike" cap="none" normalizeH="0" baseline="0" smtClean="0">
            <a:ln>
              <a:noFill/>
            </a:ln>
            <a:solidFill>
              <a:schemeClr val="tx1"/>
            </a:solidFill>
            <a:effectLst/>
            <a:latin typeface="Arial" panose="020B0604020202020204" pitchFamily="34" charset="0"/>
            <a:ea typeface="宋体" panose="02010600030101010101" pitchFamily="2" charset="-122"/>
          </a:defRPr>
        </a:defPPr>
      </a:lstStyle>
    </a:lnDef>
  </a:objectDefaults>
  <a:extraClrSchemeLst>
    <a:extraClrScheme>
      <a:clrScheme name="3_默认设计模板 1">
        <a:dk1>
          <a:srgbClr val="000000"/>
        </a:dk1>
        <a:lt1>
          <a:srgbClr val="FFFFFF"/>
        </a:lt1>
        <a:dk2>
          <a:srgbClr val="000000"/>
        </a:dk2>
        <a:lt2>
          <a:srgbClr val="808080"/>
        </a:lt2>
        <a:accent1>
          <a:srgbClr val="CFDEF3"/>
        </a:accent1>
        <a:accent2>
          <a:srgbClr val="333399"/>
        </a:accent2>
        <a:accent3>
          <a:srgbClr val="FFFFFF"/>
        </a:accent3>
        <a:accent4>
          <a:srgbClr val="000000"/>
        </a:accent4>
        <a:accent5>
          <a:srgbClr val="E4ECF8"/>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3_默认设计模板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3_默认设计模板 3">
        <a:dk1>
          <a:srgbClr val="000000"/>
        </a:dk1>
        <a:lt1>
          <a:srgbClr val="FFFFFF"/>
        </a:lt1>
        <a:dk2>
          <a:srgbClr val="000000"/>
        </a:dk2>
        <a:lt2>
          <a:srgbClr val="808080"/>
        </a:lt2>
        <a:accent1>
          <a:srgbClr val="97CCFF"/>
        </a:accent1>
        <a:accent2>
          <a:srgbClr val="CCCCFF"/>
        </a:accent2>
        <a:accent3>
          <a:srgbClr val="FFFFFF"/>
        </a:accent3>
        <a:accent4>
          <a:srgbClr val="000000"/>
        </a:accent4>
        <a:accent5>
          <a:srgbClr val="C9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3_默认设计模板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3_默认设计模板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3_默认设计模板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3_默认设计模板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3_默认设计模板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3_默认设计模板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3_默认设计模板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3_默认设计模板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3_默认设计模板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3_默认设计模板 13">
        <a:dk1>
          <a:srgbClr val="000000"/>
        </a:dk1>
        <a:lt1>
          <a:srgbClr val="FFFFD9"/>
        </a:lt1>
        <a:dk2>
          <a:srgbClr val="2B2E30"/>
        </a:dk2>
        <a:lt2>
          <a:srgbClr val="777777"/>
        </a:lt2>
        <a:accent1>
          <a:srgbClr val="7FBA00"/>
        </a:accent1>
        <a:accent2>
          <a:srgbClr val="FCDB00"/>
        </a:accent2>
        <a:accent3>
          <a:srgbClr val="FFFFE9"/>
        </a:accent3>
        <a:accent4>
          <a:srgbClr val="000000"/>
        </a:accent4>
        <a:accent5>
          <a:srgbClr val="C0D9AA"/>
        </a:accent5>
        <a:accent6>
          <a:srgbClr val="E4C600"/>
        </a:accent6>
        <a:hlink>
          <a:srgbClr val="21A3D0"/>
        </a:hlink>
        <a:folHlink>
          <a:srgbClr val="DA251D"/>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4_默认设计模板">
  <a:themeElements>
    <a:clrScheme name="">
      <a:dk1>
        <a:srgbClr val="007DA7"/>
      </a:dk1>
      <a:lt1>
        <a:srgbClr val="00A7D9"/>
      </a:lt1>
      <a:dk2>
        <a:srgbClr val="F2B500"/>
      </a:dk2>
      <a:lt2>
        <a:srgbClr val="EA5F25"/>
      </a:lt2>
      <a:accent1>
        <a:srgbClr val="777777"/>
      </a:accent1>
      <a:accent2>
        <a:srgbClr val="292929"/>
      </a:accent2>
      <a:accent3>
        <a:srgbClr val="AAD0E9"/>
      </a:accent3>
      <a:accent4>
        <a:srgbClr val="006A8E"/>
      </a:accent4>
      <a:accent5>
        <a:srgbClr val="BDBDBD"/>
      </a:accent5>
      <a:accent6>
        <a:srgbClr val="242424"/>
      </a:accent6>
      <a:hlink>
        <a:srgbClr val="292929"/>
      </a:hlink>
      <a:folHlink>
        <a:srgbClr val="F2B500"/>
      </a:folHlink>
    </a:clrScheme>
    <a:fontScheme name="4_默认设计模板">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defRPr kumimoji="0" lang="zh-CN" sz="1800" b="0" i="0" u="none" strike="noStrike" cap="none" normalizeH="0" baseline="0" smtClean="0">
            <a:ln>
              <a:noFill/>
            </a:ln>
            <a:solidFill>
              <a:schemeClr val="tx1"/>
            </a:solidFill>
            <a:effectLst/>
            <a:latin typeface="Arial" panose="020B0604020202020204" pitchFamily="34" charset="0"/>
            <a:ea typeface="宋体" panose="02010600030101010101" pitchFamily="2" charset="-12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defRPr kumimoji="0" lang="zh-CN" sz="1800" b="0" i="0" u="none" strike="noStrike" cap="none" normalizeH="0" baseline="0" smtClean="0">
            <a:ln>
              <a:noFill/>
            </a:ln>
            <a:solidFill>
              <a:schemeClr val="tx1"/>
            </a:solidFill>
            <a:effectLst/>
            <a:latin typeface="Arial" panose="020B0604020202020204" pitchFamily="34" charset="0"/>
            <a:ea typeface="宋体" panose="02010600030101010101" pitchFamily="2" charset="-122"/>
          </a:defRPr>
        </a:defPPr>
      </a:lstStyle>
    </a:lnDef>
  </a:objectDefaults>
  <a:extraClrSchemeLst>
    <a:extraClrScheme>
      <a:clrScheme name="4_默认设计模板 1">
        <a:dk1>
          <a:srgbClr val="000000"/>
        </a:dk1>
        <a:lt1>
          <a:srgbClr val="FFFFFF"/>
        </a:lt1>
        <a:dk2>
          <a:srgbClr val="000000"/>
        </a:dk2>
        <a:lt2>
          <a:srgbClr val="808080"/>
        </a:lt2>
        <a:accent1>
          <a:srgbClr val="CFDEF3"/>
        </a:accent1>
        <a:accent2>
          <a:srgbClr val="333399"/>
        </a:accent2>
        <a:accent3>
          <a:srgbClr val="FFFFFF"/>
        </a:accent3>
        <a:accent4>
          <a:srgbClr val="000000"/>
        </a:accent4>
        <a:accent5>
          <a:srgbClr val="E4ECF8"/>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4_默认设计模板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4_默认设计模板 3">
        <a:dk1>
          <a:srgbClr val="000000"/>
        </a:dk1>
        <a:lt1>
          <a:srgbClr val="FFFFFF"/>
        </a:lt1>
        <a:dk2>
          <a:srgbClr val="000000"/>
        </a:dk2>
        <a:lt2>
          <a:srgbClr val="808080"/>
        </a:lt2>
        <a:accent1>
          <a:srgbClr val="97CCFF"/>
        </a:accent1>
        <a:accent2>
          <a:srgbClr val="CCCCFF"/>
        </a:accent2>
        <a:accent3>
          <a:srgbClr val="FFFFFF"/>
        </a:accent3>
        <a:accent4>
          <a:srgbClr val="000000"/>
        </a:accent4>
        <a:accent5>
          <a:srgbClr val="C9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4_默认设计模板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4_默认设计模板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4_默认设计模板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4_默认设计模板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4_默认设计模板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4_默认设计模板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4_默认设计模板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4_默认设计模板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4_默认设计模板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4_默认设计模板 13">
        <a:dk1>
          <a:srgbClr val="000000"/>
        </a:dk1>
        <a:lt1>
          <a:srgbClr val="FFFFD9"/>
        </a:lt1>
        <a:dk2>
          <a:srgbClr val="2B2E30"/>
        </a:dk2>
        <a:lt2>
          <a:srgbClr val="777777"/>
        </a:lt2>
        <a:accent1>
          <a:srgbClr val="7FBA00"/>
        </a:accent1>
        <a:accent2>
          <a:srgbClr val="FCDB00"/>
        </a:accent2>
        <a:accent3>
          <a:srgbClr val="FFFFE9"/>
        </a:accent3>
        <a:accent4>
          <a:srgbClr val="000000"/>
        </a:accent4>
        <a:accent5>
          <a:srgbClr val="C0D9AA"/>
        </a:accent5>
        <a:accent6>
          <a:srgbClr val="E4C600"/>
        </a:accent6>
        <a:hlink>
          <a:srgbClr val="21A3D0"/>
        </a:hlink>
        <a:folHlink>
          <a:srgbClr val="DA251D"/>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11628</Words>
  <Application>WPS 演示</Application>
  <PresentationFormat>自定义</PresentationFormat>
  <Paragraphs>991</Paragraphs>
  <Slides>78</Slides>
  <Notes>14</Notes>
  <HiddenSlides>0</HiddenSlides>
  <MMClips>0</MMClips>
  <ScaleCrop>false</ScaleCrop>
  <HeadingPairs>
    <vt:vector size="6" baseType="variant">
      <vt:variant>
        <vt:lpstr>已用的字体</vt:lpstr>
      </vt:variant>
      <vt:variant>
        <vt:i4>19</vt:i4>
      </vt:variant>
      <vt:variant>
        <vt:lpstr>主题</vt:lpstr>
      </vt:variant>
      <vt:variant>
        <vt:i4>3</vt:i4>
      </vt:variant>
      <vt:variant>
        <vt:lpstr>幻灯片标题</vt:lpstr>
      </vt:variant>
      <vt:variant>
        <vt:i4>78</vt:i4>
      </vt:variant>
    </vt:vector>
  </HeadingPairs>
  <TitlesOfParts>
    <vt:vector size="100" baseType="lpstr">
      <vt:lpstr>Arial</vt:lpstr>
      <vt:lpstr>宋体</vt:lpstr>
      <vt:lpstr>Wingdings</vt:lpstr>
      <vt:lpstr>微软雅黑</vt:lpstr>
      <vt:lpstr>仿宋_GB2312</vt:lpstr>
      <vt:lpstr>仿宋</vt:lpstr>
      <vt:lpstr>黑体</vt:lpstr>
      <vt:lpstr>Calibri</vt:lpstr>
      <vt:lpstr>方正粗倩简体</vt:lpstr>
      <vt:lpstr>方正大黑简体</vt:lpstr>
      <vt:lpstr>Times New Roman</vt:lpstr>
      <vt:lpstr>楷体e眠副浡渀.</vt:lpstr>
      <vt:lpstr>方正宋一副浡渀.</vt:lpstr>
      <vt:lpstr>Arial Unicode MS</vt:lpstr>
      <vt:lpstr>Dotum</vt:lpstr>
      <vt:lpstr>Aller Light</vt:lpstr>
      <vt:lpstr>Arial Black</vt:lpstr>
      <vt:lpstr>Malgun Gothic</vt:lpstr>
      <vt:lpstr>Segoe Print</vt:lpstr>
      <vt:lpstr>2_默认设计模板</vt:lpstr>
      <vt:lpstr>3_默认设计模板</vt:lpstr>
      <vt:lpstr>4_默认设计模板</vt:lpstr>
      <vt:lpstr>第三章</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本页所有文字均可更改，整个模板有创意动画效果</dc:title>
  <dc:creator/>
  <cp:keywords>ppt模板</cp:keywords>
  <cp:lastModifiedBy>feng</cp:lastModifiedBy>
  <cp:revision>652</cp:revision>
  <dcterms:created xsi:type="dcterms:W3CDTF">2024-08-28T11:07:00Z</dcterms:created>
  <dcterms:modified xsi:type="dcterms:W3CDTF">2026-03-05T12:35:37Z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A4B1C77485394860ABEA1A630DF085A0</vt:lpwstr>
  </property>
  <property fmtid="{D5CDD505-2E9C-101B-9397-08002B2CF9AE}" pid="3" name="KSOProductBuildVer">
    <vt:lpwstr>2052-12.1.0.25225</vt:lpwstr>
  </property>
</Properties>
</file>