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89" r:id="rId4"/>
  </p:sldMasterIdLst>
  <p:notesMasterIdLst>
    <p:notesMasterId r:id="rId69"/>
  </p:notesMasterIdLst>
  <p:handoutMasterIdLst>
    <p:handoutMasterId r:id="rId70"/>
  </p:handoutMasterIdLst>
  <p:sldIdLst>
    <p:sldId id="485" r:id="rId5"/>
    <p:sldId id="531" r:id="rId6"/>
    <p:sldId id="413" r:id="rId7"/>
    <p:sldId id="566" r:id="rId8"/>
    <p:sldId id="632" r:id="rId9"/>
    <p:sldId id="914" r:id="rId10"/>
    <p:sldId id="486" r:id="rId11"/>
    <p:sldId id="920" r:id="rId12"/>
    <p:sldId id="917" r:id="rId13"/>
    <p:sldId id="921" r:id="rId14"/>
    <p:sldId id="938" r:id="rId15"/>
    <p:sldId id="939" r:id="rId16"/>
    <p:sldId id="940" r:id="rId17"/>
    <p:sldId id="941" r:id="rId18"/>
    <p:sldId id="942" r:id="rId19"/>
    <p:sldId id="943" r:id="rId20"/>
    <p:sldId id="953" r:id="rId21"/>
    <p:sldId id="954" r:id="rId22"/>
    <p:sldId id="932" r:id="rId23"/>
    <p:sldId id="963" r:id="rId24"/>
    <p:sldId id="965" r:id="rId25"/>
    <p:sldId id="1008" r:id="rId26"/>
    <p:sldId id="1040" r:id="rId27"/>
    <p:sldId id="968" r:id="rId28"/>
    <p:sldId id="969" r:id="rId29"/>
    <p:sldId id="1041" r:id="rId30"/>
    <p:sldId id="972" r:id="rId31"/>
    <p:sldId id="973" r:id="rId32"/>
    <p:sldId id="974" r:id="rId33"/>
    <p:sldId id="1051" r:id="rId34"/>
    <p:sldId id="978" r:id="rId35"/>
    <p:sldId id="979" r:id="rId36"/>
    <p:sldId id="981" r:id="rId37"/>
    <p:sldId id="1043" r:id="rId38"/>
    <p:sldId id="983" r:id="rId39"/>
    <p:sldId id="984" r:id="rId40"/>
    <p:sldId id="985" r:id="rId41"/>
    <p:sldId id="987" r:id="rId42"/>
    <p:sldId id="986" r:id="rId43"/>
    <p:sldId id="951" r:id="rId44"/>
    <p:sldId id="988" r:id="rId45"/>
    <p:sldId id="989" r:id="rId46"/>
    <p:sldId id="990" r:id="rId47"/>
    <p:sldId id="991" r:id="rId48"/>
    <p:sldId id="994" r:id="rId49"/>
    <p:sldId id="992" r:id="rId50"/>
    <p:sldId id="993" r:id="rId51"/>
    <p:sldId id="1038" r:id="rId52"/>
    <p:sldId id="995" r:id="rId53"/>
    <p:sldId id="1003" r:id="rId54"/>
    <p:sldId id="997" r:id="rId55"/>
    <p:sldId id="1006" r:id="rId56"/>
    <p:sldId id="1045" r:id="rId57"/>
    <p:sldId id="1007" r:id="rId58"/>
    <p:sldId id="1046" r:id="rId59"/>
    <p:sldId id="1047" r:id="rId60"/>
    <p:sldId id="1044" r:id="rId61"/>
    <p:sldId id="1010" r:id="rId62"/>
    <p:sldId id="1011" r:id="rId63"/>
    <p:sldId id="1049" r:id="rId64"/>
    <p:sldId id="1012" r:id="rId65"/>
    <p:sldId id="1050" r:id="rId66"/>
    <p:sldId id="958" r:id="rId67"/>
    <p:sldId id="687" r:id="rId68"/>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3D0"/>
    <a:srgbClr val="F8F8F8"/>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280" autoAdjust="0"/>
  </p:normalViewPr>
  <p:slideViewPr>
    <p:cSldViewPr snapToObjects="1">
      <p:cViewPr varScale="1">
        <p:scale>
          <a:sx n="71" d="100"/>
          <a:sy n="71" d="100"/>
        </p:scale>
        <p:origin x="77" y="307"/>
      </p:cViewPr>
      <p:guideLst>
        <p:guide orient="horz" pos="2142"/>
        <p:guide pos="3867"/>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3.xml"/><Relationship Id="rId69" Type="http://schemas.openxmlformats.org/officeDocument/2006/relationships/notesMaster" Target="notesMasters/notesMaster1.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电子商务安全</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159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黑体" panose="02010609060101010101" pitchFamily="49" charset="-122"/>
                <a:ea typeface="黑体" panose="02010609060101010101" pitchFamily="49" charset="-122"/>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电子支付</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第三方支付与互联网金融</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9" Type="http://schemas.openxmlformats.org/officeDocument/2006/relationships/theme" Target="../theme/theme2.xml"/><Relationship Id="rId28" Type="http://schemas.openxmlformats.org/officeDocument/2006/relationships/slide" Target="../slides/slide1.xml"/><Relationship Id="rId27" Type="http://schemas.openxmlformats.org/officeDocument/2006/relationships/image" Target="../media/image2.jpeg"/><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8"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8.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8220;&#21047;&#33080;&#8221;&#26102;&#20195;&#65292;&#20320;&#30340;&#20154;&#33080;&#20449;&#24687;&#23433;&#20840;&#21527;&#65311;.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20160;&#20040;&#26159;&#25968;&#23383;&#35777;&#20070;&#65311;.mp4"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315&#26202;&#20250;&#26333;&#20809;&#65281;&#20813;&#36153;WiFi&#26263;&#34255;&#28431;&#27934;.mp4"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png"/><Relationship Id="rId2" Type="http://schemas.openxmlformats.org/officeDocument/2006/relationships/hyperlink" Target="&#25903;&#20184;&#31995;&#32479;&#35814;&#35299;%20-%20&#21103;&#26412;.mp4" TargetMode="Externa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png"/><Relationship Id="rId2" Type="http://schemas.openxmlformats.org/officeDocument/2006/relationships/hyperlink" Target="ATM&#26426;&#22823;&#25209;&#8220;&#28040;&#22833;&#8221;&#65292;%20&#22830;&#34892;&#25968;&#23383;&#36135;&#24065;&#24320;&#21551;&#25968;&#23383;&#27861;&#24065;&#26102;&#20195;.mp4" TargetMode="Externa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8.png"/><Relationship Id="rId1" Type="http://schemas.openxmlformats.org/officeDocument/2006/relationships/image" Target="../media/image2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0.png"/><Relationship Id="rId1" Type="http://schemas.openxmlformats.org/officeDocument/2006/relationships/hyperlink" Target="&#20102;&#35299;&#20160;&#20040;&#26159;&#25968;&#23383;&#36135;&#24065;.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image" Target="../media/image2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30.png"/><Relationship Id="rId1" Type="http://schemas.openxmlformats.org/officeDocument/2006/relationships/hyperlink" Target="&#31532;&#19977;&#26041;&#25903;&#20184;&#27169;&#24335;&#30340;&#20132;&#26131;&#27969;&#31243;.mp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3.png"/><Relationship Id="rId1" Type="http://schemas.openxmlformats.org/officeDocument/2006/relationships/hyperlink" Target="&#31532;&#19977;&#26041;&#25903;&#20184;&#30452;&#36830;&#26102;&#20195;&#32467;&#26463;&#65292;&#32593;&#38142;&#26469;&#20102;.mp4"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25903;&#20184;&#23453;&#27809;&#20102;&#23454;&#25511;&#20154;&#24847;&#21619;&#30528;&#20160;&#20040;&#65311;.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20114;&#32852;&#32593;&#37329;&#34701;&#30340;&#27491;&#36884;&#26159;&#26222;&#24800;&#37329;&#34701;&#65292;&#19981;&#33021;&#35201;&#26292;&#21033;.mp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3.png"/><Relationship Id="rId1" Type="http://schemas.openxmlformats.org/officeDocument/2006/relationships/hyperlink" Target="&#22823;&#23398;&#29983;&#38519;&#20837;&#21047;&#21333;&#39575;&#23616;&#65292;&#20004;&#20998;&#38047;&#36186;&#20102;105&#20803;&#65292;&#38543;&#21518;&#21322;&#24180;&#29983;&#27963;&#36153;&#20840;&#34987;&#39575;.mp4"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3.png"/><Relationship Id="rId1" Type="http://schemas.openxmlformats.org/officeDocument/2006/relationships/hyperlink" Target="&#24120;&#29992;&#30340;&#21508;&#20010;&#24179;&#21488;&#65292;&#24590;&#26679;&#20851;&#38381;&#20813;&#23494;&#25903;&#20184;.mp4"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audio1.wav"/><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38450;&#30005;&#20449;&#35784;&#39575;&#23459;&#20256;&#29255;.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371"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96"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334"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359"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359"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1459"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8584"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1534"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7259"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34"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407321"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9088263" y="1073012"/>
            <a:ext cx="2698750" cy="1046440"/>
          </a:xfrm>
        </p:spPr>
        <p:txBody>
          <a:bodyPr wrap="square">
            <a:spAutoFit/>
          </a:bodyPr>
          <a:lstStyle/>
          <a:p>
            <a:pPr algn="r" eaLnBrk="1" hangingPunct="1">
              <a:defRPr/>
            </a:pPr>
            <a:r>
              <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第七章</a:t>
            </a:r>
            <a:endPar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3978102" y="2352357"/>
            <a:ext cx="78089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5800" dirty="0">
                <a:solidFill>
                  <a:srgbClr val="FFFFFF"/>
                </a:solidFill>
                <a:effectLst>
                  <a:outerShdw blurRad="38100" dist="38100" dir="2700000" algn="tl">
                    <a:srgbClr val="000000"/>
                  </a:outerShdw>
                </a:effectLst>
                <a:latin typeface="+mj-lt"/>
                <a:ea typeface="方正粗倩简体" panose="03000509000000000000" pitchFamily="65" charset="-122"/>
              </a:rPr>
              <a:t>电子商务安全与支付</a:t>
            </a:r>
            <a:endParaRPr lang="zh-CN" altLang="en-US" sz="58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4384"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9196"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7259"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671"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496"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7896"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4184"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8596"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68921"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占位符 105474"/>
          <p:cNvSpPr>
            <a:spLocks noGrp="1"/>
          </p:cNvSpPr>
          <p:nvPr/>
        </p:nvSpPr>
        <p:spPr>
          <a:xfrm>
            <a:off x="1162556" y="961757"/>
            <a:ext cx="6418663" cy="1331134"/>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spcAft>
                <a:spcPts val="1500"/>
              </a:spcAft>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二、电子商务的安全认证技术</a:t>
            </a:r>
            <a:endParaRPr lang="en-US" altLang="zh-CN"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marL="0" indent="612140">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（一）认证技术</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cxnSp>
        <p:nvCxnSpPr>
          <p:cNvPr id="2" name="肘形连接符 13"/>
          <p:cNvCxnSpPr/>
          <p:nvPr/>
        </p:nvCxnSpPr>
        <p:spPr>
          <a:xfrm flipV="1">
            <a:off x="3750790" y="2857609"/>
            <a:ext cx="2909448" cy="757210"/>
          </a:xfrm>
          <a:prstGeom prst="bentConnector3">
            <a:avLst>
              <a:gd name="adj1" fmla="val 62381"/>
            </a:avLst>
          </a:prstGeom>
          <a:ln w="9525"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6660238" y="2597701"/>
            <a:ext cx="546935" cy="546935"/>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8F8F8"/>
              </a:solidFill>
              <a:latin typeface="+mj-lt"/>
              <a:ea typeface="黑体" panose="02010609060101010101" pitchFamily="49" charset="-122"/>
            </a:endParaRPr>
          </a:p>
        </p:txBody>
      </p:sp>
      <p:sp>
        <p:nvSpPr>
          <p:cNvPr id="47" name="标题 4"/>
          <p:cNvSpPr txBox="1"/>
          <p:nvPr/>
        </p:nvSpPr>
        <p:spPr>
          <a:xfrm>
            <a:off x="6689367" y="269114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1</a:t>
            </a:r>
            <a:endParaRPr lang="en-US" altLang="zh-CN" sz="2400" b="1" dirty="0">
              <a:solidFill>
                <a:srgbClr val="F8F8F8"/>
              </a:solidFill>
              <a:ea typeface="黑体" panose="02010609060101010101" pitchFamily="49" charset="-122"/>
            </a:endParaRPr>
          </a:p>
        </p:txBody>
      </p:sp>
      <p:cxnSp>
        <p:nvCxnSpPr>
          <p:cNvPr id="51" name="肘形连接符 18"/>
          <p:cNvCxnSpPr/>
          <p:nvPr/>
        </p:nvCxnSpPr>
        <p:spPr>
          <a:xfrm>
            <a:off x="4326854" y="4635227"/>
            <a:ext cx="3096344" cy="812358"/>
          </a:xfrm>
          <a:prstGeom prst="bentConnector3">
            <a:avLst>
              <a:gd name="adj1" fmla="val 55369"/>
            </a:avLst>
          </a:prstGeom>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7308311" y="5159553"/>
            <a:ext cx="546935" cy="546935"/>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8F8F8"/>
              </a:solidFill>
              <a:latin typeface="+mj-lt"/>
              <a:ea typeface="黑体" panose="02010609060101010101" pitchFamily="49" charset="-122"/>
            </a:endParaRPr>
          </a:p>
        </p:txBody>
      </p:sp>
      <p:sp>
        <p:nvSpPr>
          <p:cNvPr id="55" name="标题 4"/>
          <p:cNvSpPr txBox="1"/>
          <p:nvPr/>
        </p:nvSpPr>
        <p:spPr>
          <a:xfrm>
            <a:off x="7337440" y="525412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2</a:t>
            </a:r>
            <a:endParaRPr lang="en-US" altLang="zh-CN" sz="2400" b="1" dirty="0">
              <a:solidFill>
                <a:srgbClr val="F8F8F8"/>
              </a:solidFill>
              <a:ea typeface="黑体" panose="02010609060101010101" pitchFamily="49" charset="-122"/>
            </a:endParaRPr>
          </a:p>
        </p:txBody>
      </p:sp>
      <p:sp>
        <p:nvSpPr>
          <p:cNvPr id="56" name="Freeform 9"/>
          <p:cNvSpPr/>
          <p:nvPr/>
        </p:nvSpPr>
        <p:spPr bwMode="auto">
          <a:xfrm flipH="1">
            <a:off x="1676144" y="3305289"/>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4">
              <a:lumMod val="60000"/>
              <a:lumOff val="40000"/>
            </a:schemeClr>
          </a:solidFill>
          <a:ln>
            <a:noFill/>
          </a:ln>
          <a:effectLst>
            <a:innerShdw blurRad="63500" dist="50800" dir="13500000">
              <a:prstClr val="black">
                <a:alpha val="50000"/>
              </a:prstClr>
            </a:inn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7" name="KSO_Shape"/>
          <p:cNvSpPr/>
          <p:nvPr/>
        </p:nvSpPr>
        <p:spPr bwMode="auto">
          <a:xfrm>
            <a:off x="2712726" y="3909912"/>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7372425" y="1994065"/>
            <a:ext cx="1651786" cy="523212"/>
          </a:xfrm>
          <a:prstGeom prst="rect">
            <a:avLst/>
          </a:prstGeom>
        </p:spPr>
        <p:txBody>
          <a:bodyPr wrap="square" lIns="91431" tIns="45716" rIns="91431" bIns="45716">
            <a:spAutoFit/>
          </a:bodyPr>
          <a:lstStyle/>
          <a:p>
            <a:r>
              <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rPr>
              <a:t>身份认证</a:t>
            </a:r>
            <a:endPar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59" name="矩形 58"/>
          <p:cNvSpPr/>
          <p:nvPr/>
        </p:nvSpPr>
        <p:spPr>
          <a:xfrm>
            <a:off x="8186613" y="4829949"/>
            <a:ext cx="2233005" cy="523212"/>
          </a:xfrm>
          <a:prstGeom prst="rect">
            <a:avLst/>
          </a:prstGeom>
        </p:spPr>
        <p:txBody>
          <a:bodyPr wrap="square" lIns="91431" tIns="45716" rIns="91431" bIns="45716">
            <a:spAutoFit/>
          </a:bodyPr>
          <a:lstStyle/>
          <a:p>
            <a:r>
              <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rPr>
              <a:t>消息认证</a:t>
            </a:r>
            <a:endPar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61" name="矩形 60"/>
          <p:cNvSpPr/>
          <p:nvPr/>
        </p:nvSpPr>
        <p:spPr>
          <a:xfrm>
            <a:off x="7372425" y="2643880"/>
            <a:ext cx="3096344" cy="1483090"/>
          </a:xfrm>
          <a:prstGeom prst="rect">
            <a:avLst/>
          </a:prstGeom>
        </p:spPr>
        <p:txBody>
          <a:bodyPr wrap="square" lIns="91431" tIns="45716" rIns="91431" bIns="45716">
            <a:spAutoFit/>
          </a:bodyPr>
          <a:lstStyle/>
          <a:p>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用户所知道的</a:t>
            </a:r>
            <a:endPar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用户所拥有的</a:t>
            </a:r>
            <a:endPar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用户所具有的特征</a:t>
            </a:r>
            <a:endPar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62" name="矩形 61"/>
          <p:cNvSpPr/>
          <p:nvPr/>
        </p:nvSpPr>
        <p:spPr>
          <a:xfrm>
            <a:off x="8186613" y="5353161"/>
            <a:ext cx="2233005" cy="929092"/>
          </a:xfrm>
          <a:prstGeom prst="rect">
            <a:avLst/>
          </a:prstGeom>
        </p:spPr>
        <p:txBody>
          <a:bodyPr wrap="square" lIns="91431" tIns="45716" rIns="91431" bIns="45716">
            <a:spAutoFit/>
          </a:bodyPr>
          <a:lstStyle/>
          <a:p>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数字签名</a:t>
            </a:r>
            <a:endPar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数字时间戳</a:t>
            </a:r>
            <a:endPar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3" name="文本框 2"/>
          <p:cNvSpPr txBox="1"/>
          <p:nvPr/>
        </p:nvSpPr>
        <p:spPr>
          <a:xfrm>
            <a:off x="8330565" y="962025"/>
            <a:ext cx="3098165" cy="768350"/>
          </a:xfrm>
          <a:prstGeom prst="rect">
            <a:avLst/>
          </a:prstGeom>
          <a:solidFill>
            <a:srgbClr val="21A3D0"/>
          </a:solidFill>
          <a:effectLst>
            <a:outerShdw blurRad="50800" dist="38100" dir="5400000" algn="t" rotWithShape="0">
              <a:prstClr val="black">
                <a:alpha val="40000"/>
              </a:prstClr>
            </a:outerShdw>
          </a:effectLst>
        </p:spPr>
        <p:txBody>
          <a:bodyPr wrap="square" rtlCol="0" anchor="t">
            <a:spAutoFit/>
          </a:bodyPr>
          <a:p>
            <a:pPr algn="just"/>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“刷脸”时代，你的人脸信息安全吗？</a:t>
            </a:r>
            <a:endParaRPr lang="zh-CN" altLang="en-US" sz="2200" dirty="0">
              <a:solidFill>
                <a:srgbClr val="F8F8F8"/>
              </a:solidFill>
              <a:latin typeface="黑体" panose="02010609060101010101" pitchFamily="49" charset="-122"/>
              <a:ea typeface="黑体" panose="02010609060101010101" pitchFamily="49" charset="-122"/>
              <a:hlinkClick r:id="rId1" action="ppaction://hlinkfile"/>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4331" y="955010"/>
            <a:ext cx="867340" cy="8673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fill="hold" grpId="1" nodeType="afterEffect">
                                  <p:stCondLst>
                                    <p:cond delay="0"/>
                                  </p:stCondLst>
                                  <p:childTnLst>
                                    <p:animRot by="120000">
                                      <p:cBhvr>
                                        <p:cTn id="18" dur="100" fill="hold">
                                          <p:stCondLst>
                                            <p:cond delay="0"/>
                                          </p:stCondLst>
                                        </p:cTn>
                                        <p:tgtEl>
                                          <p:spTgt spid="56"/>
                                        </p:tgtEl>
                                        <p:attrNameLst>
                                          <p:attrName>r</p:attrName>
                                        </p:attrNameLst>
                                      </p:cBhvr>
                                    </p:animRot>
                                    <p:animRot by="-240000">
                                      <p:cBhvr>
                                        <p:cTn id="19" dur="200" fill="hold">
                                          <p:stCondLst>
                                            <p:cond delay="200"/>
                                          </p:stCondLst>
                                        </p:cTn>
                                        <p:tgtEl>
                                          <p:spTgt spid="56"/>
                                        </p:tgtEl>
                                        <p:attrNameLst>
                                          <p:attrName>r</p:attrName>
                                        </p:attrNameLst>
                                      </p:cBhvr>
                                    </p:animRot>
                                    <p:animRot by="240000">
                                      <p:cBhvr>
                                        <p:cTn id="20" dur="200" fill="hold">
                                          <p:stCondLst>
                                            <p:cond delay="400"/>
                                          </p:stCondLst>
                                        </p:cTn>
                                        <p:tgtEl>
                                          <p:spTgt spid="56"/>
                                        </p:tgtEl>
                                        <p:attrNameLst>
                                          <p:attrName>r</p:attrName>
                                        </p:attrNameLst>
                                      </p:cBhvr>
                                    </p:animRot>
                                    <p:animRot by="-240000">
                                      <p:cBhvr>
                                        <p:cTn id="21" dur="200" fill="hold">
                                          <p:stCondLst>
                                            <p:cond delay="600"/>
                                          </p:stCondLst>
                                        </p:cTn>
                                        <p:tgtEl>
                                          <p:spTgt spid="56"/>
                                        </p:tgtEl>
                                        <p:attrNameLst>
                                          <p:attrName>r</p:attrName>
                                        </p:attrNameLst>
                                      </p:cBhvr>
                                    </p:animRot>
                                    <p:animRot by="120000">
                                      <p:cBhvr>
                                        <p:cTn id="22" dur="200" fill="hold">
                                          <p:stCondLst>
                                            <p:cond delay="800"/>
                                          </p:stCondLst>
                                        </p:cTn>
                                        <p:tgtEl>
                                          <p:spTgt spid="56"/>
                                        </p:tgtEl>
                                        <p:attrNameLst>
                                          <p:attrName>r</p:attrName>
                                        </p:attrNameLst>
                                      </p:cBhvr>
                                    </p:animRo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ppt_w</p:attrName>
                                        </p:attrNameLst>
                                      </p:cBhvr>
                                      <p:tavLst>
                                        <p:tav tm="0">
                                          <p:val>
                                            <p:fltVal val="0"/>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fltVal val="0.5"/>
                                          </p:val>
                                        </p:tav>
                                        <p:tav tm="100000">
                                          <p:val>
                                            <p:strVal val="#ppt_x"/>
                                          </p:val>
                                        </p:tav>
                                      </p:tavLst>
                                    </p:anim>
                                    <p:anim calcmode="lin" valueType="num">
                                      <p:cBhvr>
                                        <p:cTn id="55" dur="500" fill="hold"/>
                                        <p:tgtEl>
                                          <p:spTgt spid="61"/>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500"/>
                                        <p:tgtEl>
                                          <p:spTgt spid="5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fltVal val="0"/>
                                          </p:val>
                                        </p:tav>
                                        <p:tav tm="100000">
                                          <p:val>
                                            <p:strVal val="#ppt_h"/>
                                          </p:val>
                                        </p:tav>
                                      </p:tavLst>
                                    </p:anim>
                                    <p:animEffect transition="in" filter="fade">
                                      <p:cBhvr>
                                        <p:cTn id="81" dur="500"/>
                                        <p:tgtEl>
                                          <p:spTgt spid="62"/>
                                        </p:tgtEl>
                                      </p:cBhvr>
                                    </p:animEffect>
                                    <p:anim calcmode="lin" valueType="num">
                                      <p:cBhvr>
                                        <p:cTn id="82" dur="500" fill="hold"/>
                                        <p:tgtEl>
                                          <p:spTgt spid="62"/>
                                        </p:tgtEl>
                                        <p:attrNameLst>
                                          <p:attrName>ppt_x</p:attrName>
                                        </p:attrNameLst>
                                      </p:cBhvr>
                                      <p:tavLst>
                                        <p:tav tm="0">
                                          <p:val>
                                            <p:fltVal val="0.5"/>
                                          </p:val>
                                        </p:tav>
                                        <p:tav tm="100000">
                                          <p:val>
                                            <p:strVal val="#ppt_x"/>
                                          </p:val>
                                        </p:tav>
                                      </p:tavLst>
                                    </p:anim>
                                    <p:anim calcmode="lin" valueType="num">
                                      <p:cBhvr>
                                        <p:cTn id="8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7" grpId="0"/>
      <p:bldP spid="54" grpId="0" animBg="1"/>
      <p:bldP spid="55" grpId="0"/>
      <p:bldP spid="56" grpId="0" animBg="1"/>
      <p:bldP spid="56" grpId="1" animBg="1"/>
      <p:bldP spid="57" grpId="0" animBg="1"/>
      <p:bldP spid="58" grpId="0"/>
      <p:bldP spid="59"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7870" y="980728"/>
            <a:ext cx="10401021" cy="4956742"/>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（二）数字证书</a:t>
            </a:r>
            <a:endParaRPr lang="en-US" altLang="zh-CN"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数字证书认证中心</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实现网上安全支付是顺利开展电子商务的前提，建立安全的数字证书认证中心（也称</a:t>
            </a:r>
            <a:r>
              <a:rPr lang="en-US" altLang="zh-CN" sz="2600" dirty="0">
                <a:solidFill>
                  <a:schemeClr val="accent2"/>
                </a:solidFill>
                <a:latin typeface="+mj-lt"/>
                <a:ea typeface="黑体" panose="02010609060101010101" pitchFamily="49" charset="-122"/>
              </a:rPr>
              <a:t>CA</a:t>
            </a:r>
            <a:r>
              <a:rPr lang="zh-CN" altLang="en-US" sz="2600" dirty="0">
                <a:solidFill>
                  <a:schemeClr val="accent2"/>
                </a:solidFill>
                <a:latin typeface="+mj-lt"/>
                <a:ea typeface="黑体" panose="02010609060101010101" pitchFamily="49" charset="-122"/>
              </a:rPr>
              <a:t>认证中心、</a:t>
            </a:r>
            <a:r>
              <a:rPr lang="en-US" altLang="zh-CN" sz="2600" dirty="0">
                <a:solidFill>
                  <a:schemeClr val="accent2"/>
                </a:solidFill>
                <a:latin typeface="+mj-lt"/>
                <a:ea typeface="黑体" panose="02010609060101010101" pitchFamily="49" charset="-122"/>
              </a:rPr>
              <a:t>CA </a:t>
            </a:r>
            <a:r>
              <a:rPr lang="zh-CN" altLang="en-US" sz="2600" dirty="0">
                <a:solidFill>
                  <a:schemeClr val="accent2"/>
                </a:solidFill>
                <a:latin typeface="+mj-lt"/>
                <a:ea typeface="黑体" panose="02010609060101010101" pitchFamily="49" charset="-122"/>
              </a:rPr>
              <a:t>认证机构，以下简称“认证中心”）是电子商务的中心环节，其目的是加强数字证书和密钥的管理，加强网上交易各方的相互信任，提高网上交易的安全性，控制网上交易的风险，从而推动电子商务的发展。认证中心是提供网上安全电子交易认证服务、签发数字证书并确认用户身份的服务机构。</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570425" y="2898027"/>
            <a:ext cx="1414667" cy="1619124"/>
            <a:chOff x="1617366" y="2778213"/>
            <a:chExt cx="1414667" cy="1619124"/>
          </a:xfrm>
          <a:solidFill>
            <a:srgbClr val="00B0F0"/>
          </a:solidFill>
        </p:grpSpPr>
        <p:grpSp>
          <p:nvGrpSpPr>
            <p:cNvPr id="13" name="Group 11"/>
            <p:cNvGrpSpPr/>
            <p:nvPr/>
          </p:nvGrpSpPr>
          <p:grpSpPr>
            <a:xfrm>
              <a:off x="1617366" y="2778213"/>
              <a:ext cx="1414667" cy="1619124"/>
              <a:chOff x="1743076" y="2991066"/>
              <a:chExt cx="1414666" cy="1619124"/>
            </a:xfrm>
            <a:grpFill/>
          </p:grpSpPr>
          <p:sp>
            <p:nvSpPr>
              <p:cNvPr id="14" name="Shape 1721"/>
              <p:cNvSpPr/>
              <p:nvPr/>
            </p:nvSpPr>
            <p:spPr>
              <a:xfrm rot="18900000">
                <a:off x="1743076"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15" name="Shape 1732"/>
              <p:cNvSpPr/>
              <p:nvPr/>
            </p:nvSpPr>
            <p:spPr>
              <a:xfrm rot="18900000">
                <a:off x="1743076" y="3195523"/>
                <a:ext cx="1414666" cy="1414667"/>
              </a:xfrm>
              <a:prstGeom prst="roundRect">
                <a:avLst>
                  <a:gd name="adj" fmla="val 15000"/>
                </a:avLst>
              </a:prstGeom>
              <a:grpFill/>
              <a:ln w="508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2" name="Text Placeholder 4"/>
            <p:cNvSpPr txBox="1"/>
            <p:nvPr/>
          </p:nvSpPr>
          <p:spPr>
            <a:xfrm>
              <a:off x="1678892" y="3140968"/>
              <a:ext cx="1280624" cy="936104"/>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证书</a:t>
              </a:r>
              <a:endParaRPr lang="en-US" altLang="zh-CN"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的颁发</a:t>
              </a:r>
              <a:endPar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8" name="组合 27"/>
          <p:cNvGrpSpPr/>
          <p:nvPr/>
        </p:nvGrpSpPr>
        <p:grpSpPr>
          <a:xfrm>
            <a:off x="3471138" y="3106370"/>
            <a:ext cx="1414667" cy="1619124"/>
            <a:chOff x="3531586" y="2986556"/>
            <a:chExt cx="1414667" cy="1619124"/>
          </a:xfrm>
        </p:grpSpPr>
        <p:grpSp>
          <p:nvGrpSpPr>
            <p:cNvPr id="10" name="Group 12"/>
            <p:cNvGrpSpPr/>
            <p:nvPr/>
          </p:nvGrpSpPr>
          <p:grpSpPr>
            <a:xfrm>
              <a:off x="3531586" y="2986556"/>
              <a:ext cx="1414667" cy="1619124"/>
              <a:chOff x="3563871" y="3199409"/>
              <a:chExt cx="1414666" cy="1619124"/>
            </a:xfrm>
            <a:solidFill>
              <a:schemeClr val="tx2">
                <a:lumMod val="60000"/>
                <a:lumOff val="40000"/>
              </a:schemeClr>
            </a:solidFill>
          </p:grpSpPr>
          <p:sp>
            <p:nvSpPr>
              <p:cNvPr id="11" name="Shape 1722"/>
              <p:cNvSpPr/>
              <p:nvPr/>
            </p:nvSpPr>
            <p:spPr>
              <a:xfrm rot="8100000">
                <a:off x="3563871" y="3403867"/>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12" name="Shape 1729"/>
              <p:cNvSpPr/>
              <p:nvPr/>
            </p:nvSpPr>
            <p:spPr>
              <a:xfrm rot="8100000">
                <a:off x="3563871" y="3199409"/>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3" name="Text Placeholder 4"/>
            <p:cNvSpPr txBox="1"/>
            <p:nvPr/>
          </p:nvSpPr>
          <p:spPr>
            <a:xfrm>
              <a:off x="3630747" y="3389452"/>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sym typeface="Arial" panose="020B0604020202020204" pitchFamily="34" charset="0"/>
                </a:rPr>
                <a:t>证书</a:t>
              </a:r>
              <a:endParaRPr lang="en-US" altLang="zh-CN" sz="2400" kern="0" dirty="0">
                <a:solidFill>
                  <a:srgbClr val="F8F8F8"/>
                </a:solidFill>
                <a:latin typeface="黑体" panose="02010609060101010101" pitchFamily="49" charset="-122"/>
                <a:ea typeface="黑体" panose="02010609060101010101" pitchFamily="49" charset="-122"/>
                <a:sym typeface="Arial" panose="020B0604020202020204" pitchFamily="34" charset="0"/>
              </a:endParaRPr>
            </a:p>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sym typeface="Arial" panose="020B0604020202020204" pitchFamily="34" charset="0"/>
                </a:rPr>
                <a:t>的查询</a:t>
              </a:r>
              <a:endParaRPr lang="zh-CN" altLang="en-US" sz="2400" kern="0" dirty="0">
                <a:solidFill>
                  <a:srgbClr val="F8F8F8"/>
                </a:solidFill>
                <a:latin typeface="黑体" panose="02010609060101010101" pitchFamily="49" charset="-122"/>
                <a:ea typeface="黑体" panose="02010609060101010101" pitchFamily="49" charset="-122"/>
                <a:sym typeface="Arial" panose="020B0604020202020204" pitchFamily="34" charset="0"/>
              </a:endParaRPr>
            </a:p>
          </p:txBody>
        </p:sp>
      </p:grpSp>
      <p:grpSp>
        <p:nvGrpSpPr>
          <p:cNvPr id="29" name="组合 28"/>
          <p:cNvGrpSpPr/>
          <p:nvPr/>
        </p:nvGrpSpPr>
        <p:grpSpPr>
          <a:xfrm>
            <a:off x="5371851" y="2898027"/>
            <a:ext cx="1414667" cy="1619124"/>
            <a:chOff x="5403794" y="2778213"/>
            <a:chExt cx="1414667" cy="1619124"/>
          </a:xfrm>
          <a:solidFill>
            <a:srgbClr val="00B0F0"/>
          </a:solidFill>
        </p:grpSpPr>
        <p:grpSp>
          <p:nvGrpSpPr>
            <p:cNvPr id="7" name="Group 14"/>
            <p:cNvGrpSpPr/>
            <p:nvPr/>
          </p:nvGrpSpPr>
          <p:grpSpPr>
            <a:xfrm>
              <a:off x="5403794" y="2778213"/>
              <a:ext cx="1414667" cy="1619124"/>
              <a:chOff x="5379142" y="2991066"/>
              <a:chExt cx="1414667" cy="1619124"/>
            </a:xfrm>
            <a:grpFill/>
          </p:grpSpPr>
          <p:sp>
            <p:nvSpPr>
              <p:cNvPr id="8" name="Shape 1723"/>
              <p:cNvSpPr/>
              <p:nvPr/>
            </p:nvSpPr>
            <p:spPr>
              <a:xfrm rot="18900000">
                <a:off x="5379143"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9" name="Shape 1726"/>
              <p:cNvSpPr/>
              <p:nvPr/>
            </p:nvSpPr>
            <p:spPr>
              <a:xfrm rot="18900000">
                <a:off x="5379142" y="3195523"/>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4" name="Text Placeholder 4"/>
            <p:cNvSpPr txBox="1"/>
            <p:nvPr/>
          </p:nvSpPr>
          <p:spPr>
            <a:xfrm>
              <a:off x="5505004" y="3202354"/>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证书</a:t>
              </a:r>
              <a:endParaRPr lang="en-US" altLang="zh-CN" sz="2400"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a:p>
              <a:pPr marL="0" indent="0" algn="ctr">
                <a:spcBef>
                  <a:spcPts val="0"/>
                </a:spcBef>
                <a:buClrTx/>
                <a:buSzTx/>
                <a:buNone/>
              </a:pPr>
              <a:r>
                <a:rPr lang="zh-CN" altLang="en-US" sz="2400"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的更新</a:t>
              </a:r>
              <a:endParaRPr lang="zh-CN" altLang="en-US" sz="2400"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30" name="组合 29"/>
          <p:cNvGrpSpPr/>
          <p:nvPr/>
        </p:nvGrpSpPr>
        <p:grpSpPr>
          <a:xfrm>
            <a:off x="7272564" y="3106370"/>
            <a:ext cx="1414667" cy="1619125"/>
            <a:chOff x="7348010" y="2986556"/>
            <a:chExt cx="1414667" cy="1619125"/>
          </a:xfrm>
        </p:grpSpPr>
        <p:grpSp>
          <p:nvGrpSpPr>
            <p:cNvPr id="16" name="Group 15"/>
            <p:cNvGrpSpPr/>
            <p:nvPr/>
          </p:nvGrpSpPr>
          <p:grpSpPr>
            <a:xfrm>
              <a:off x="7348010" y="2986556"/>
              <a:ext cx="1414667" cy="1619125"/>
              <a:chOff x="7199937" y="3199409"/>
              <a:chExt cx="1414666" cy="1619125"/>
            </a:xfrm>
            <a:solidFill>
              <a:schemeClr val="tx2">
                <a:lumMod val="60000"/>
                <a:lumOff val="40000"/>
              </a:schemeClr>
            </a:solidFill>
          </p:grpSpPr>
          <p:sp>
            <p:nvSpPr>
              <p:cNvPr id="17" name="Shape 1724"/>
              <p:cNvSpPr/>
              <p:nvPr/>
            </p:nvSpPr>
            <p:spPr>
              <a:xfrm rot="8100000">
                <a:off x="7199937" y="3403868"/>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18" name="Shape 1735"/>
              <p:cNvSpPr/>
              <p:nvPr/>
            </p:nvSpPr>
            <p:spPr>
              <a:xfrm rot="8100000">
                <a:off x="7199937" y="3199409"/>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5" name="Text Placeholder 4"/>
            <p:cNvSpPr txBox="1"/>
            <p:nvPr/>
          </p:nvSpPr>
          <p:spPr>
            <a:xfrm>
              <a:off x="7446458" y="3389452"/>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证书</a:t>
              </a:r>
              <a:endParaRPr lang="en-US" altLang="zh-CN"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的作废</a:t>
              </a:r>
              <a:endPar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31" name="组合 30"/>
          <p:cNvGrpSpPr/>
          <p:nvPr/>
        </p:nvGrpSpPr>
        <p:grpSpPr>
          <a:xfrm>
            <a:off x="9173277" y="2898027"/>
            <a:ext cx="1414667" cy="1619124"/>
            <a:chOff x="9220218" y="2778213"/>
            <a:chExt cx="1414667" cy="1619124"/>
          </a:xfrm>
          <a:solidFill>
            <a:srgbClr val="00B0F0"/>
          </a:solidFill>
        </p:grpSpPr>
        <p:grpSp>
          <p:nvGrpSpPr>
            <p:cNvPr id="19" name="Group 16"/>
            <p:cNvGrpSpPr/>
            <p:nvPr/>
          </p:nvGrpSpPr>
          <p:grpSpPr>
            <a:xfrm>
              <a:off x="9220218" y="2778213"/>
              <a:ext cx="1414667" cy="1619124"/>
              <a:chOff x="9015209" y="2991066"/>
              <a:chExt cx="1414666" cy="1619124"/>
            </a:xfrm>
            <a:grpFill/>
          </p:grpSpPr>
          <p:sp>
            <p:nvSpPr>
              <p:cNvPr id="20" name="Shape 1725"/>
              <p:cNvSpPr/>
              <p:nvPr/>
            </p:nvSpPr>
            <p:spPr>
              <a:xfrm rot="18900000">
                <a:off x="9015209"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21" name="Shape 1738"/>
              <p:cNvSpPr/>
              <p:nvPr/>
            </p:nvSpPr>
            <p:spPr>
              <a:xfrm rot="18900000">
                <a:off x="9015209" y="3195523"/>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6" name="Text Placeholder 4"/>
            <p:cNvSpPr txBox="1"/>
            <p:nvPr/>
          </p:nvSpPr>
          <p:spPr>
            <a:xfrm>
              <a:off x="9322142" y="3202354"/>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证书</a:t>
              </a:r>
              <a:endParaRPr lang="en-US" altLang="zh-CN"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None/>
              </a:pPr>
              <a:r>
                <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的归档</a:t>
              </a:r>
              <a:endParaRPr lang="zh-CN" altLang="en-US" sz="2400"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sp>
        <p:nvSpPr>
          <p:cNvPr id="32" name="矩形 31"/>
          <p:cNvSpPr/>
          <p:nvPr/>
        </p:nvSpPr>
        <p:spPr>
          <a:xfrm>
            <a:off x="973582" y="1667562"/>
            <a:ext cx="4493538" cy="523220"/>
          </a:xfrm>
          <a:prstGeom prst="rect">
            <a:avLst/>
          </a:prstGeom>
        </p:spPr>
        <p:txBody>
          <a:bodyPr wrap="none">
            <a:spAutoFit/>
          </a:bodyPr>
          <a:lstStyle/>
          <a:p>
            <a:r>
              <a:rPr lang="zh-CN" altLang="en-US" sz="2800" b="1" dirty="0">
                <a:solidFill>
                  <a:schemeClr val="accent2"/>
                </a:solidFill>
                <a:latin typeface="+mj-lt"/>
                <a:ea typeface="黑体" panose="02010609060101010101" pitchFamily="49" charset="-122"/>
                <a:cs typeface="Times New Roman" panose="02020603050405020304" charset="0"/>
              </a:rPr>
              <a:t>认证中心的主要功能如下：</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19215" y="1341755"/>
            <a:ext cx="4057650" cy="42989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点击视频：什么是数字证书</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557" y="477461"/>
            <a:ext cx="864468" cy="864468"/>
          </a:xfrm>
          <a:prstGeom prst="rect">
            <a:avLst/>
          </a:prstGeom>
        </p:spPr>
      </p:pic>
      <p:sp>
        <p:nvSpPr>
          <p:cNvPr id="5" name="矩形 4"/>
          <p:cNvSpPr/>
          <p:nvPr/>
        </p:nvSpPr>
        <p:spPr>
          <a:xfrm>
            <a:off x="553462" y="1413049"/>
            <a:ext cx="10809168" cy="5026056"/>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数字证书的定义</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数字证书又称为数字凭证或数字标识，类似于现实生活中的身份证，但是数字证书不是实体证照，而是经过电子商务认证中心审核签发的电子数据，可以更加方便、灵活地应用在电子商务和电子政务活动中。</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例如，我们在各种电子商务平台购物消费时，必须在计算机或手机上安装数字证书。通过数字证书，认证中心才可以对互联网上所传输的各种信息进行加密或解密、消息认证、数字签名认证等各种处理，同时保障数字传输过程不被非法第三方侵入，或者即使被侵入，第三方也无法查看其中的内容，即确保客户信息、商品信息、资金流信息的安全。</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3765" y="980728"/>
            <a:ext cx="6480720" cy="5708294"/>
          </a:xfrm>
          <a:prstGeom prst="rect">
            <a:avLst/>
          </a:prstGeom>
        </p:spPr>
        <p:txBody>
          <a:bodyPr wrap="square">
            <a:spAutoFit/>
          </a:bodyPr>
          <a:lstStyle/>
          <a:p>
            <a:pPr indent="612140" algn="just">
              <a:lnSpc>
                <a:spcPct val="120000"/>
              </a:lnSpc>
              <a:spcBef>
                <a:spcPts val="1000"/>
              </a:spcBef>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数字证书的结构</a:t>
            </a:r>
            <a:endParaRPr lang="zh-CN" altLang="en-US" sz="2800" b="1"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数字证书的详细信息至少包含以下几项：</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证书拥有者的姓名；</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证书的版本信息；</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证书的序列号；</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证书所使用的签名算法；</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证书发行机构的名称；</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证书的有效期；</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证书所有人的公钥；</a:t>
            </a:r>
            <a:endParaRPr lang="zh-CN" altLang="en-US" sz="2400" dirty="0">
              <a:solidFill>
                <a:schemeClr val="accent2"/>
              </a:solidFill>
              <a:latin typeface="+mj-lt"/>
              <a:ea typeface="黑体" panose="02010609060101010101" pitchFamily="49" charset="-122"/>
            </a:endParaRPr>
          </a:p>
          <a:p>
            <a:pPr marL="972185" indent="-342900" algn="just">
              <a:lnSpc>
                <a:spcPct val="12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证书发行者对证书的签名。</a:t>
            </a:r>
            <a:endParaRPr lang="zh-CN" altLang="en-US" sz="2400" dirty="0">
              <a:solidFill>
                <a:schemeClr val="accent2"/>
              </a:solidFill>
              <a:latin typeface="+mj-lt"/>
              <a:ea typeface="黑体" panose="02010609060101010101" pitchFamily="49" charset="-122"/>
            </a:endParaRPr>
          </a:p>
        </p:txBody>
      </p:sp>
      <p:pic>
        <p:nvPicPr>
          <p:cNvPr id="3" name="图片 119"/>
          <p:cNvPicPr>
            <a:picLocks noChangeAspect="1"/>
          </p:cNvPicPr>
          <p:nvPr/>
        </p:nvPicPr>
        <p:blipFill>
          <a:blip r:embed="rId1"/>
          <a:stretch>
            <a:fillRect/>
          </a:stretch>
        </p:blipFill>
        <p:spPr>
          <a:xfrm>
            <a:off x="6818461" y="1082775"/>
            <a:ext cx="4515348" cy="5014389"/>
          </a:xfrm>
          <a:prstGeom prst="rect">
            <a:avLst/>
          </a:prstGeom>
          <a:noFill/>
          <a:ln w="9525">
            <a:noFill/>
          </a:ln>
          <a:effectLst>
            <a:outerShdw blurRad="50800" dist="38100" dir="5400000" algn="t" rotWithShape="0">
              <a:prstClr val="black">
                <a:alpha val="40000"/>
              </a:prstClr>
            </a:outerShdw>
          </a:effectLst>
        </p:spPr>
      </p:pic>
      <p:sp>
        <p:nvSpPr>
          <p:cNvPr id="4" name="文本框 3"/>
          <p:cNvSpPr txBox="1"/>
          <p:nvPr/>
        </p:nvSpPr>
        <p:spPr>
          <a:xfrm>
            <a:off x="7661760" y="6258630"/>
            <a:ext cx="2828750" cy="429895"/>
          </a:xfrm>
          <a:prstGeom prst="rect">
            <a:avLst/>
          </a:prstGeom>
          <a:noFill/>
        </p:spPr>
        <p:txBody>
          <a:bodyPr wrap="square" rtlCol="0" anchor="ctr">
            <a:spAutoFit/>
          </a:bodyPr>
          <a:lstStyle/>
          <a:p>
            <a:pPr algn="ctr">
              <a:spcBef>
                <a:spcPts val="0"/>
              </a:spcBef>
            </a:pPr>
            <a:r>
              <a:rPr lang="zh-CN" altLang="en-US" sz="2200" dirty="0">
                <a:solidFill>
                  <a:schemeClr val="accent2"/>
                </a:solidFill>
                <a:latin typeface="+mj-lt"/>
                <a:ea typeface="黑体" panose="02010609060101010101" pitchFamily="49" charset="-122"/>
                <a:sym typeface="+mn-ea"/>
              </a:rPr>
              <a:t>图</a:t>
            </a:r>
            <a:r>
              <a:rPr lang="en-US" altLang="zh-CN" sz="2200" dirty="0">
                <a:solidFill>
                  <a:schemeClr val="accent2"/>
                </a:solidFill>
                <a:latin typeface="+mj-lt"/>
                <a:ea typeface="黑体" panose="02010609060101010101" pitchFamily="49" charset="-122"/>
                <a:sym typeface="+mn-ea"/>
              </a:rPr>
              <a:t>7</a:t>
            </a: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  数字证书示例</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0"/>
                                        <p:tgtEl>
                                          <p:spTgt spid="2"/>
                                        </p:tgtEl>
                                      </p:cBhvr>
                                    </p:animEffect>
                                  </p:childTnLst>
                                </p:cTn>
                              </p:par>
                              <p:par>
                                <p:cTn id="8" presetID="10" presetClass="entr" presetSubtype="0" fill="hold" nodeType="withEffect">
                                  <p:stCondLst>
                                    <p:cond delay="17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31" y="1916832"/>
            <a:ext cx="10153128" cy="2004203"/>
          </a:xfrm>
          <a:prstGeom prst="rect">
            <a:avLst/>
          </a:prstGeom>
        </p:spPr>
        <p:txBody>
          <a:bodyPr wrap="square">
            <a:spAutoFit/>
          </a:bodyPr>
          <a:lstStyle/>
          <a:p>
            <a:pPr indent="612140">
              <a:lnSpc>
                <a:spcPct val="140000"/>
              </a:lnSpc>
              <a:spcBef>
                <a:spcPts val="1500"/>
              </a:spcBef>
            </a:pPr>
            <a:r>
              <a:rPr lang="zh-CN" altLang="en-US" sz="2800" b="1" dirty="0">
                <a:solidFill>
                  <a:srgbClr val="C00000"/>
                </a:solidFill>
                <a:latin typeface="黑体" panose="02010609060101010101" pitchFamily="49" charset="-122"/>
                <a:ea typeface="黑体" panose="02010609060101010101" pitchFamily="49" charset="-122"/>
              </a:rPr>
              <a:t>问：</a:t>
            </a:r>
            <a:r>
              <a:rPr lang="zh-CN" altLang="en-US" sz="2800" dirty="0">
                <a:solidFill>
                  <a:schemeClr val="accent2"/>
                </a:solidFill>
                <a:latin typeface="黑体" panose="02010609060101010101" pitchFamily="49" charset="-122"/>
                <a:ea typeface="黑体" panose="02010609060101010101" pitchFamily="49" charset="-122"/>
              </a:rPr>
              <a:t>图</a:t>
            </a:r>
            <a:r>
              <a:rPr lang="en-US" altLang="zh-CN" sz="2800" dirty="0">
                <a:solidFill>
                  <a:schemeClr val="accent2"/>
                </a:solidFill>
                <a:latin typeface="黑体" panose="02010609060101010101" pitchFamily="49" charset="-122"/>
                <a:ea typeface="黑体" panose="02010609060101010101" pitchFamily="49" charset="-122"/>
              </a:rPr>
              <a:t>7</a:t>
            </a:r>
            <a:r>
              <a:rPr lang="zh-CN" altLang="en-US" sz="2800" dirty="0">
                <a:solidFill>
                  <a:schemeClr val="accent2"/>
                </a:solidFill>
                <a:latin typeface="黑体" panose="02010609060101010101" pitchFamily="49" charset="-122"/>
                <a:ea typeface="黑体" panose="02010609060101010101" pitchFamily="49" charset="-122"/>
              </a:rPr>
              <a:t>.</a:t>
            </a:r>
            <a:r>
              <a:rPr lang="en-US" altLang="zh-CN" sz="2800" dirty="0">
                <a:solidFill>
                  <a:schemeClr val="accent2"/>
                </a:solidFill>
                <a:latin typeface="黑体" panose="02010609060101010101" pitchFamily="49" charset="-122"/>
                <a:ea typeface="黑体" panose="02010609060101010101" pitchFamily="49" charset="-122"/>
              </a:rPr>
              <a:t>1</a:t>
            </a:r>
            <a:r>
              <a:rPr lang="zh-CN" altLang="en-US" sz="2800" dirty="0">
                <a:solidFill>
                  <a:schemeClr val="accent2"/>
                </a:solidFill>
                <a:latin typeface="黑体" panose="02010609060101010101" pitchFamily="49" charset="-122"/>
                <a:ea typeface="黑体" panose="02010609060101010101" pitchFamily="49" charset="-122"/>
              </a:rPr>
              <a:t>所示的数字证书含有公钥和私钥吗？</a:t>
            </a:r>
            <a:endParaRPr lang="zh-CN" altLang="en-US" sz="2800" dirty="0">
              <a:solidFill>
                <a:schemeClr val="accent2"/>
              </a:solidFill>
              <a:latin typeface="黑体" panose="02010609060101010101" pitchFamily="49" charset="-122"/>
              <a:ea typeface="黑体" panose="02010609060101010101" pitchFamily="49" charset="-122"/>
            </a:endParaRPr>
          </a:p>
          <a:p>
            <a:pPr indent="612140">
              <a:lnSpc>
                <a:spcPct val="140000"/>
              </a:lnSpc>
              <a:spcBef>
                <a:spcPts val="1500"/>
              </a:spcBef>
            </a:pPr>
            <a:r>
              <a:rPr lang="zh-CN" altLang="en-US" sz="2800" b="1" dirty="0">
                <a:solidFill>
                  <a:srgbClr val="C00000"/>
                </a:solidFill>
                <a:latin typeface="黑体" panose="02010609060101010101" pitchFamily="49" charset="-122"/>
                <a:ea typeface="黑体" panose="02010609060101010101" pitchFamily="49" charset="-122"/>
              </a:rPr>
              <a:t>答：</a:t>
            </a:r>
            <a:r>
              <a:rPr lang="zh-CN" altLang="en-US" sz="2800" dirty="0">
                <a:solidFill>
                  <a:schemeClr val="accent2"/>
                </a:solidFill>
                <a:latin typeface="黑体" panose="02010609060101010101" pitchFamily="49" charset="-122"/>
                <a:ea typeface="黑体" panose="02010609060101010101" pitchFamily="49" charset="-122"/>
              </a:rPr>
              <a:t>图</a:t>
            </a:r>
            <a:r>
              <a:rPr lang="en-US" altLang="zh-CN" sz="2800" dirty="0">
                <a:solidFill>
                  <a:schemeClr val="accent2"/>
                </a:solidFill>
                <a:latin typeface="黑体" panose="02010609060101010101" pitchFamily="49" charset="-122"/>
                <a:ea typeface="黑体" panose="02010609060101010101" pitchFamily="49" charset="-122"/>
              </a:rPr>
              <a:t>7</a:t>
            </a:r>
            <a:r>
              <a:rPr lang="zh-CN" altLang="en-US" sz="2800" dirty="0">
                <a:solidFill>
                  <a:schemeClr val="accent2"/>
                </a:solidFill>
                <a:latin typeface="黑体" panose="02010609060101010101" pitchFamily="49" charset="-122"/>
                <a:ea typeface="黑体" panose="02010609060101010101" pitchFamily="49" charset="-122"/>
              </a:rPr>
              <a:t>.</a:t>
            </a:r>
            <a:r>
              <a:rPr lang="en-US" altLang="zh-CN" sz="2800" dirty="0">
                <a:solidFill>
                  <a:schemeClr val="accent2"/>
                </a:solidFill>
                <a:latin typeface="黑体" panose="02010609060101010101" pitchFamily="49" charset="-122"/>
                <a:ea typeface="黑体" panose="02010609060101010101" pitchFamily="49" charset="-122"/>
              </a:rPr>
              <a:t>1</a:t>
            </a:r>
            <a:r>
              <a:rPr lang="zh-CN" altLang="en-US" sz="2800" dirty="0">
                <a:solidFill>
                  <a:schemeClr val="accent2"/>
                </a:solidFill>
                <a:latin typeface="黑体" panose="02010609060101010101" pitchFamily="49" charset="-122"/>
                <a:ea typeface="黑体" panose="02010609060101010101" pitchFamily="49" charset="-122"/>
              </a:rPr>
              <a:t>所示的数字证书只含有公钥，私钥是保密的，只有证书所有者才能拥有。</a:t>
            </a:r>
            <a:endParaRPr lang="zh-CN" altLang="en-US" sz="28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1"/>
          <p:cNvSpPr/>
          <p:nvPr/>
        </p:nvSpPr>
        <p:spPr>
          <a:xfrm>
            <a:off x="1016279" y="4364183"/>
            <a:ext cx="11158454"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等腰三角形 1"/>
          <p:cNvSpPr/>
          <p:nvPr/>
        </p:nvSpPr>
        <p:spPr bwMode="auto">
          <a:xfrm rot="5400000">
            <a:off x="-340431" y="3860447"/>
            <a:ext cx="1705939" cy="102441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4"/>
          <p:cNvGrpSpPr/>
          <p:nvPr/>
        </p:nvGrpSpPr>
        <p:grpSpPr bwMode="auto">
          <a:xfrm>
            <a:off x="2801100" y="3987438"/>
            <a:ext cx="734442" cy="736559"/>
            <a:chOff x="2307521" y="2283162"/>
            <a:chExt cx="551398" cy="551398"/>
          </a:xfrm>
          <a:solidFill>
            <a:srgbClr val="FFC000"/>
          </a:solidFill>
        </p:grpSpPr>
        <p:sp>
          <p:nvSpPr>
            <p:cNvPr id="4" name="矩形 3"/>
            <p:cNvSpPr/>
            <p:nvPr/>
          </p:nvSpPr>
          <p:spPr>
            <a:xfrm>
              <a:off x="2307521" y="2283162"/>
              <a:ext cx="551398" cy="551398"/>
            </a:xfrm>
            <a:prstGeom prst="rec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五角星 3"/>
            <p:cNvSpPr/>
            <p:nvPr/>
          </p:nvSpPr>
          <p:spPr>
            <a:xfrm>
              <a:off x="2456891" y="2427350"/>
              <a:ext cx="252658" cy="255100"/>
            </a:xfrm>
            <a:prstGeom prst="star5">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42"/>
          <p:cNvGrpSpPr/>
          <p:nvPr/>
        </p:nvGrpSpPr>
        <p:grpSpPr bwMode="auto">
          <a:xfrm>
            <a:off x="5762154" y="3987438"/>
            <a:ext cx="734444" cy="736559"/>
            <a:chOff x="2307521" y="2283162"/>
            <a:chExt cx="551398" cy="551398"/>
          </a:xfrm>
          <a:solidFill>
            <a:srgbClr val="00B0F0"/>
          </a:solidFill>
        </p:grpSpPr>
        <p:sp>
          <p:nvSpPr>
            <p:cNvPr id="7" name="矩形 6"/>
            <p:cNvSpPr/>
            <p:nvPr/>
          </p:nvSpPr>
          <p:spPr>
            <a:xfrm>
              <a:off x="2307521" y="2283162"/>
              <a:ext cx="551398" cy="551398"/>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五角星 44"/>
            <p:cNvSpPr/>
            <p:nvPr/>
          </p:nvSpPr>
          <p:spPr>
            <a:xfrm>
              <a:off x="2456891" y="2427350"/>
              <a:ext cx="252658" cy="255100"/>
            </a:xfrm>
            <a:prstGeom prst="star5">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55"/>
          <p:cNvGrpSpPr/>
          <p:nvPr/>
        </p:nvGrpSpPr>
        <p:grpSpPr bwMode="auto">
          <a:xfrm>
            <a:off x="8856550" y="3987438"/>
            <a:ext cx="736559" cy="736559"/>
            <a:chOff x="2307521" y="2283162"/>
            <a:chExt cx="551398" cy="551398"/>
          </a:xfrm>
          <a:solidFill>
            <a:srgbClr val="FFC000"/>
          </a:solidFill>
        </p:grpSpPr>
        <p:sp>
          <p:nvSpPr>
            <p:cNvPr id="10" name="矩形 9"/>
            <p:cNvSpPr/>
            <p:nvPr/>
          </p:nvSpPr>
          <p:spPr>
            <a:xfrm>
              <a:off x="2307521" y="2283162"/>
              <a:ext cx="551398" cy="551398"/>
            </a:xfrm>
            <a:prstGeom prst="rec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五角星 57"/>
            <p:cNvSpPr/>
            <p:nvPr/>
          </p:nvSpPr>
          <p:spPr>
            <a:xfrm>
              <a:off x="2456462" y="2427350"/>
              <a:ext cx="253516" cy="255100"/>
            </a:xfrm>
            <a:prstGeom prst="star5">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eaLnBrk="0" fontAlgn="base" hangingPunct="0">
                <a:lnSpc>
                  <a:spcPct val="150000"/>
                </a:lnSpc>
                <a:spcBef>
                  <a:spcPct val="0"/>
                </a:spcBef>
                <a:spcAft>
                  <a:spcPct val="0"/>
                </a:spcAft>
                <a:defRPr/>
              </a:pPr>
              <a:endParaRPr lang="zh-CN" alt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7"/>
          <p:cNvGrpSpPr/>
          <p:nvPr/>
        </p:nvGrpSpPr>
        <p:grpSpPr bwMode="auto">
          <a:xfrm>
            <a:off x="912573" y="2204864"/>
            <a:ext cx="4511493" cy="1621785"/>
            <a:chOff x="4259108" y="880115"/>
            <a:chExt cx="3166007" cy="1168963"/>
          </a:xfrm>
        </p:grpSpPr>
        <p:sp>
          <p:nvSpPr>
            <p:cNvPr id="13" name="文本框 12"/>
            <p:cNvSpPr txBox="1">
              <a:spLocks noChangeArrowheads="1"/>
            </p:cNvSpPr>
            <p:nvPr/>
          </p:nvSpPr>
          <p:spPr bwMode="auto">
            <a:xfrm>
              <a:off x="4259108" y="1209453"/>
              <a:ext cx="3166007" cy="83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866775">
                <a:lnSpc>
                  <a:spcPct val="120000"/>
                </a:lnSpc>
              </a:pPr>
              <a:r>
                <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个人证书</a:t>
              </a:r>
              <a:endPar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a:p>
              <a:pPr defTabSz="866775">
                <a:lnSpc>
                  <a:spcPct val="120000"/>
                </a:lnSpc>
              </a:pPr>
              <a:r>
                <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单位证书（包含商家、银行等企业）</a:t>
              </a:r>
              <a:endPar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a:p>
              <a:pPr defTabSz="866775">
                <a:lnSpc>
                  <a:spcPct val="120000"/>
                </a:lnSpc>
              </a:pPr>
              <a:r>
                <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服务器证书</a:t>
              </a:r>
              <a:endParaRPr lang="en-GB" altLang="zh-CN"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4" name="文本框 66"/>
            <p:cNvSpPr txBox="1">
              <a:spLocks noChangeArrowheads="1"/>
            </p:cNvSpPr>
            <p:nvPr/>
          </p:nvSpPr>
          <p:spPr bwMode="auto">
            <a:xfrm>
              <a:off x="4259108" y="880115"/>
              <a:ext cx="2171117" cy="26621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866775"/>
              <a:r>
                <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rPr>
                <a:t>依照证书的持有者分类</a:t>
              </a:r>
              <a:endPar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grpSp>
      <p:grpSp>
        <p:nvGrpSpPr>
          <p:cNvPr id="15" name="组合 7"/>
          <p:cNvGrpSpPr/>
          <p:nvPr/>
        </p:nvGrpSpPr>
        <p:grpSpPr bwMode="auto">
          <a:xfrm>
            <a:off x="7677929" y="2204864"/>
            <a:ext cx="3093797" cy="1222782"/>
            <a:chOff x="4267634" y="880115"/>
            <a:chExt cx="2172694" cy="937035"/>
          </a:xfrm>
        </p:grpSpPr>
        <p:sp>
          <p:nvSpPr>
            <p:cNvPr id="16" name="文本框 66"/>
            <p:cNvSpPr txBox="1">
              <a:spLocks noChangeArrowheads="1"/>
            </p:cNvSpPr>
            <p:nvPr/>
          </p:nvSpPr>
          <p:spPr bwMode="auto">
            <a:xfrm>
              <a:off x="4267634" y="1225453"/>
              <a:ext cx="967435" cy="59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866775">
                <a:lnSpc>
                  <a:spcPct val="120000"/>
                </a:lnSpc>
              </a:pPr>
              <a:r>
                <a:rPr lang="en-US" altLang="zh-CN" sz="2200" dirty="0">
                  <a:solidFill>
                    <a:schemeClr val="accent2"/>
                  </a:solidFill>
                  <a:latin typeface="+mj-lt"/>
                  <a:ea typeface="黑体" panose="02010609060101010101" pitchFamily="49" charset="-122"/>
                  <a:cs typeface="+mn-ea"/>
                  <a:sym typeface="Arial" panose="020B0604020202020204" pitchFamily="34" charset="0"/>
                </a:rPr>
                <a:t>SSL</a:t>
              </a:r>
              <a:r>
                <a:rPr lang="zh-CN" altLang="en-US" sz="2200" dirty="0">
                  <a:solidFill>
                    <a:schemeClr val="accent2"/>
                  </a:solidFill>
                  <a:latin typeface="+mj-lt"/>
                  <a:ea typeface="黑体" panose="02010609060101010101" pitchFamily="49" charset="-122"/>
                  <a:cs typeface="+mn-ea"/>
                  <a:sym typeface="Arial" panose="020B0604020202020204" pitchFamily="34" charset="0"/>
                </a:rPr>
                <a:t>证书</a:t>
              </a:r>
              <a:endParaRPr lang="zh-CN" altLang="en-US" sz="2200" dirty="0">
                <a:solidFill>
                  <a:schemeClr val="accent2"/>
                </a:solidFill>
                <a:latin typeface="+mj-lt"/>
                <a:ea typeface="黑体" panose="02010609060101010101" pitchFamily="49" charset="-122"/>
                <a:cs typeface="+mn-ea"/>
                <a:sym typeface="Arial" panose="020B0604020202020204" pitchFamily="34" charset="0"/>
              </a:endParaRPr>
            </a:p>
            <a:p>
              <a:pPr defTabSz="866775">
                <a:lnSpc>
                  <a:spcPct val="120000"/>
                </a:lnSpc>
              </a:pPr>
              <a:r>
                <a:rPr lang="en-US" altLang="zh-CN" sz="2200" dirty="0">
                  <a:solidFill>
                    <a:schemeClr val="accent2"/>
                  </a:solidFill>
                  <a:latin typeface="+mj-lt"/>
                  <a:ea typeface="黑体" panose="02010609060101010101" pitchFamily="49" charset="-122"/>
                  <a:cs typeface="+mn-ea"/>
                  <a:sym typeface="Arial" panose="020B0604020202020204" pitchFamily="34" charset="0"/>
                </a:rPr>
                <a:t>SET</a:t>
              </a:r>
              <a:r>
                <a:rPr lang="zh-CN" altLang="en-US" sz="2200" dirty="0">
                  <a:solidFill>
                    <a:schemeClr val="accent2"/>
                  </a:solidFill>
                  <a:latin typeface="+mj-lt"/>
                  <a:ea typeface="黑体" panose="02010609060101010101" pitchFamily="49" charset="-122"/>
                  <a:cs typeface="+mn-ea"/>
                  <a:sym typeface="Arial" panose="020B0604020202020204" pitchFamily="34" charset="0"/>
                </a:rPr>
                <a:t>证书</a:t>
              </a:r>
              <a:endParaRPr lang="en-GB" altLang="zh-CN" sz="2200" dirty="0">
                <a:solidFill>
                  <a:schemeClr val="accent2"/>
                </a:solidFill>
                <a:latin typeface="+mj-lt"/>
                <a:ea typeface="黑体" panose="02010609060101010101" pitchFamily="49" charset="-122"/>
                <a:cs typeface="+mn-ea"/>
                <a:sym typeface="Arial" panose="020B0604020202020204" pitchFamily="34" charset="0"/>
              </a:endParaRPr>
            </a:p>
          </p:txBody>
        </p:sp>
        <p:sp>
          <p:nvSpPr>
            <p:cNvPr id="17" name="文本框 66"/>
            <p:cNvSpPr txBox="1">
              <a:spLocks noChangeArrowheads="1"/>
            </p:cNvSpPr>
            <p:nvPr/>
          </p:nvSpPr>
          <p:spPr bwMode="auto">
            <a:xfrm>
              <a:off x="4267635" y="880115"/>
              <a:ext cx="2172693" cy="283024"/>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866775"/>
              <a:r>
                <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rPr>
                <a:t>按照安全协议类型分类</a:t>
              </a:r>
              <a:endPar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grpSp>
      <p:grpSp>
        <p:nvGrpSpPr>
          <p:cNvPr id="18" name="组合 7"/>
          <p:cNvGrpSpPr/>
          <p:nvPr/>
        </p:nvGrpSpPr>
        <p:grpSpPr bwMode="auto">
          <a:xfrm>
            <a:off x="4427788" y="5105403"/>
            <a:ext cx="3403176" cy="1218244"/>
            <a:chOff x="4267635" y="880115"/>
            <a:chExt cx="2380737" cy="921549"/>
          </a:xfrm>
        </p:grpSpPr>
        <p:sp>
          <p:nvSpPr>
            <p:cNvPr id="19" name="文本框 66"/>
            <p:cNvSpPr txBox="1">
              <a:spLocks noChangeArrowheads="1"/>
            </p:cNvSpPr>
            <p:nvPr/>
          </p:nvSpPr>
          <p:spPr bwMode="auto">
            <a:xfrm>
              <a:off x="4267635" y="1227811"/>
              <a:ext cx="2320294" cy="57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866775">
                <a:lnSpc>
                  <a:spcPct val="120000"/>
                </a:lnSpc>
              </a:pPr>
              <a:r>
                <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支付宝证书</a:t>
              </a:r>
              <a:endPar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a:p>
              <a:pPr defTabSz="866775">
                <a:lnSpc>
                  <a:spcPct val="120000"/>
                </a:lnSpc>
              </a:pPr>
              <a:r>
                <a:rPr lang="zh-CN" altLang="en-US"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微信支付证书</a:t>
              </a:r>
              <a:endParaRPr lang="en-GB" altLang="zh-CN" sz="22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20" name="文本框 66"/>
            <p:cNvSpPr txBox="1">
              <a:spLocks noChangeArrowheads="1"/>
            </p:cNvSpPr>
            <p:nvPr/>
          </p:nvSpPr>
          <p:spPr bwMode="auto">
            <a:xfrm>
              <a:off x="4267635" y="880115"/>
              <a:ext cx="2380737" cy="279384"/>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866775"/>
              <a:r>
                <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rPr>
                <a:t>根据适用的支付平台分类</a:t>
              </a:r>
              <a:endParaRPr lang="zh-CN" altLang="en-US" sz="2400" b="1"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grpSp>
      <p:sp>
        <p:nvSpPr>
          <p:cNvPr id="22" name="矩形 21"/>
          <p:cNvSpPr/>
          <p:nvPr/>
        </p:nvSpPr>
        <p:spPr>
          <a:xfrm>
            <a:off x="265733" y="1254397"/>
            <a:ext cx="3925540" cy="523220"/>
          </a:xfrm>
          <a:prstGeom prst="rect">
            <a:avLst/>
          </a:prstGeom>
        </p:spPr>
        <p:txBody>
          <a:bodyPr wrap="square">
            <a:spAutoFit/>
          </a:bodyPr>
          <a:lstStyle/>
          <a:p>
            <a:pPr marL="0" indent="612140" algn="just" eaLnBrk="1" latinLnBrk="0" hangingPunct="1">
              <a:spcBef>
                <a:spcPts val="1000"/>
              </a:spcBef>
              <a:spcAft>
                <a:spcPts val="0"/>
              </a:spcAft>
            </a:pPr>
            <a:r>
              <a:rPr lang="en-US" altLang="zh-CN" sz="2800" b="1" dirty="0">
                <a:solidFill>
                  <a:schemeClr val="accent2"/>
                </a:solidFill>
                <a:latin typeface="+mj-lt"/>
                <a:ea typeface="黑体" panose="02010609060101010101" pitchFamily="49" charset="-122"/>
              </a:rPr>
              <a:t>4. </a:t>
            </a:r>
            <a:r>
              <a:rPr lang="zh-CN" altLang="en-US" sz="2800" b="1" dirty="0">
                <a:solidFill>
                  <a:schemeClr val="accent2"/>
                </a:solidFill>
                <a:latin typeface="+mj-lt"/>
                <a:ea typeface="黑体" panose="02010609060101010101" pitchFamily="49" charset="-122"/>
              </a:rPr>
              <a:t>数字证书的类型       </a:t>
            </a:r>
            <a:endParaRPr lang="zh-CN" altLang="en-US" sz="28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fltVal val="0"/>
                                          </p:val>
                                        </p:tav>
                                        <p:tav tm="100000">
                                          <p:val>
                                            <p:strVal val="#ppt_w"/>
                                          </p:val>
                                        </p:tav>
                                      </p:tavLst>
                                    </p:anim>
                                    <p:anim calcmode="lin" valueType="num">
                                      <p:cBhvr>
                                        <p:cTn id="31" dur="750" fill="hold"/>
                                        <p:tgtEl>
                                          <p:spTgt spid="6"/>
                                        </p:tgtEl>
                                        <p:attrNameLst>
                                          <p:attrName>ppt_h</p:attrName>
                                        </p:attrNameLst>
                                      </p:cBhvr>
                                      <p:tavLst>
                                        <p:tav tm="0">
                                          <p:val>
                                            <p:fltVal val="0"/>
                                          </p:val>
                                        </p:tav>
                                        <p:tav tm="100000">
                                          <p:val>
                                            <p:strVal val="#ppt_h"/>
                                          </p:val>
                                        </p:tav>
                                      </p:tavLst>
                                    </p:anim>
                                    <p:animEffect transition="in" filter="fade">
                                      <p:cBhvr>
                                        <p:cTn id="32" dur="750"/>
                                        <p:tgtEl>
                                          <p:spTgt spid="6"/>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ppt_x"/>
                                          </p:val>
                                        </p:tav>
                                        <p:tav tm="100000">
                                          <p:val>
                                            <p:strVal val="#ppt_x"/>
                                          </p:val>
                                        </p:tav>
                                      </p:tavLst>
                                    </p:anim>
                                    <p:anim calcmode="lin" valueType="num">
                                      <p:cBhvr additive="base">
                                        <p:cTn id="37" dur="10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750" fill="hold"/>
                                        <p:tgtEl>
                                          <p:spTgt spid="9"/>
                                        </p:tgtEl>
                                        <p:attrNameLst>
                                          <p:attrName>ppt_w</p:attrName>
                                        </p:attrNameLst>
                                      </p:cBhvr>
                                      <p:tavLst>
                                        <p:tav tm="0">
                                          <p:val>
                                            <p:fltVal val="0"/>
                                          </p:val>
                                        </p:tav>
                                        <p:tav tm="100000">
                                          <p:val>
                                            <p:strVal val="#ppt_w"/>
                                          </p:val>
                                        </p:tav>
                                      </p:tavLst>
                                    </p:anim>
                                    <p:anim calcmode="lin" valueType="num">
                                      <p:cBhvr>
                                        <p:cTn id="42" dur="750" fill="hold"/>
                                        <p:tgtEl>
                                          <p:spTgt spid="9"/>
                                        </p:tgtEl>
                                        <p:attrNameLst>
                                          <p:attrName>ppt_h</p:attrName>
                                        </p:attrNameLst>
                                      </p:cBhvr>
                                      <p:tavLst>
                                        <p:tav tm="0">
                                          <p:val>
                                            <p:fltVal val="0"/>
                                          </p:val>
                                        </p:tav>
                                        <p:tav tm="100000">
                                          <p:val>
                                            <p:strVal val="#ppt_h"/>
                                          </p:val>
                                        </p:tav>
                                      </p:tavLst>
                                    </p:anim>
                                    <p:animEffect transition="in" filter="fade">
                                      <p:cBhvr>
                                        <p:cTn id="43" dur="750"/>
                                        <p:tgtEl>
                                          <p:spTgt spid="9"/>
                                        </p:tgtEl>
                                      </p:cBhvr>
                                    </p:animEffect>
                                  </p:childTnLst>
                                </p:cTn>
                              </p:par>
                            </p:childTnLst>
                          </p:cTn>
                        </p:par>
                        <p:par>
                          <p:cTn id="44" fill="hold">
                            <p:stCondLst>
                              <p:cond delay="5500"/>
                            </p:stCondLst>
                            <p:childTnLst>
                              <p:par>
                                <p:cTn id="45" presetID="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1+#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4" y="4357076"/>
            <a:ext cx="12195177"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70558" y="4042461"/>
            <a:ext cx="639384" cy="629230"/>
            <a:chOff x="1762551" y="3008791"/>
            <a:chExt cx="639384" cy="629230"/>
          </a:xfrm>
        </p:grpSpPr>
        <p:sp>
          <p:nvSpPr>
            <p:cNvPr id="4" name="Oval 4"/>
            <p:cNvSpPr/>
            <p:nvPr/>
          </p:nvSpPr>
          <p:spPr>
            <a:xfrm>
              <a:off x="1762551" y="3008791"/>
              <a:ext cx="626458" cy="629230"/>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lumMod val="95000"/>
                  </a:schemeClr>
                </a:solidFill>
                <a:latin typeface="Arial" panose="020B0604020202020204" pitchFamily="34" charset="0"/>
                <a:ea typeface="黑体" panose="02010609060101010101" pitchFamily="49" charset="-122"/>
                <a:cs typeface="Arial" panose="020B0604020202020204" pitchFamily="34" charset="0"/>
              </a:endParaRPr>
            </a:p>
          </p:txBody>
        </p:sp>
        <p:sp>
          <p:nvSpPr>
            <p:cNvPr id="5"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1</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 name="组合 5"/>
          <p:cNvGrpSpPr/>
          <p:nvPr/>
        </p:nvGrpSpPr>
        <p:grpSpPr>
          <a:xfrm>
            <a:off x="2552510" y="4030622"/>
            <a:ext cx="639384" cy="629230"/>
            <a:chOff x="3338039" y="2996952"/>
            <a:chExt cx="639384" cy="629230"/>
          </a:xfrm>
        </p:grpSpPr>
        <p:sp>
          <p:nvSpPr>
            <p:cNvPr id="7" name="Oval 4"/>
            <p:cNvSpPr/>
            <p:nvPr/>
          </p:nvSpPr>
          <p:spPr>
            <a:xfrm>
              <a:off x="3338039" y="2996952"/>
              <a:ext cx="626458" cy="629230"/>
            </a:xfrm>
            <a:prstGeom prst="ellips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8"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2</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9" name="组合 8"/>
          <p:cNvGrpSpPr/>
          <p:nvPr/>
        </p:nvGrpSpPr>
        <p:grpSpPr>
          <a:xfrm>
            <a:off x="4145374" y="4049464"/>
            <a:ext cx="639384" cy="629230"/>
            <a:chOff x="4930903" y="3015794"/>
            <a:chExt cx="639384" cy="629230"/>
          </a:xfrm>
        </p:grpSpPr>
        <p:sp>
          <p:nvSpPr>
            <p:cNvPr id="10" name="Oval 4"/>
            <p:cNvSpPr/>
            <p:nvPr/>
          </p:nvSpPr>
          <p:spPr>
            <a:xfrm>
              <a:off x="4930903" y="3015794"/>
              <a:ext cx="626458" cy="629230"/>
            </a:xfrm>
            <a:prstGeom prst="ellipse">
              <a:avLst/>
            </a:prstGeom>
            <a:solidFill>
              <a:schemeClr val="bg1">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1"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3</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2" name="组合 11"/>
          <p:cNvGrpSpPr/>
          <p:nvPr/>
        </p:nvGrpSpPr>
        <p:grpSpPr>
          <a:xfrm>
            <a:off x="5657542" y="4049464"/>
            <a:ext cx="639384" cy="629230"/>
            <a:chOff x="6443071" y="3015794"/>
            <a:chExt cx="639384" cy="629230"/>
          </a:xfrm>
        </p:grpSpPr>
        <p:sp>
          <p:nvSpPr>
            <p:cNvPr id="13" name="Oval 4"/>
            <p:cNvSpPr/>
            <p:nvPr/>
          </p:nvSpPr>
          <p:spPr>
            <a:xfrm>
              <a:off x="6443071" y="3015794"/>
              <a:ext cx="626458" cy="629230"/>
            </a:xfrm>
            <a:prstGeom prst="ellipse">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4"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4</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5" name="组合 14"/>
          <p:cNvGrpSpPr/>
          <p:nvPr/>
        </p:nvGrpSpPr>
        <p:grpSpPr>
          <a:xfrm>
            <a:off x="7231754" y="4049464"/>
            <a:ext cx="639384" cy="629230"/>
            <a:chOff x="8027247" y="3015794"/>
            <a:chExt cx="639384" cy="629230"/>
          </a:xfrm>
        </p:grpSpPr>
        <p:sp>
          <p:nvSpPr>
            <p:cNvPr id="16" name="Oval 4"/>
            <p:cNvSpPr/>
            <p:nvPr/>
          </p:nvSpPr>
          <p:spPr>
            <a:xfrm>
              <a:off x="8027247" y="3015794"/>
              <a:ext cx="626458" cy="629230"/>
            </a:xfrm>
            <a:prstGeom prst="ellipse">
              <a:avLst/>
            </a:prstGeom>
            <a:solidFill>
              <a:srgbClr val="009397"/>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17" name="Rectangle 4"/>
            <p:cNvSpPr txBox="1">
              <a:spLocks noChangeArrowheads="1"/>
            </p:cNvSpPr>
            <p:nvPr/>
          </p:nvSpPr>
          <p:spPr bwMode="auto">
            <a:xfrm>
              <a:off x="8027247"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5</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18" name="组合 17"/>
          <p:cNvGrpSpPr/>
          <p:nvPr/>
        </p:nvGrpSpPr>
        <p:grpSpPr>
          <a:xfrm>
            <a:off x="8856733" y="4083050"/>
            <a:ext cx="639384" cy="629230"/>
            <a:chOff x="9642262" y="3049380"/>
            <a:chExt cx="639384" cy="629230"/>
          </a:xfrm>
        </p:grpSpPr>
        <p:sp>
          <p:nvSpPr>
            <p:cNvPr id="19" name="Oval 4"/>
            <p:cNvSpPr/>
            <p:nvPr/>
          </p:nvSpPr>
          <p:spPr>
            <a:xfrm>
              <a:off x="9642262" y="3049380"/>
              <a:ext cx="626458" cy="629230"/>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20"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6</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21" name="TextBox 6"/>
          <p:cNvSpPr txBox="1"/>
          <p:nvPr/>
        </p:nvSpPr>
        <p:spPr>
          <a:xfrm>
            <a:off x="269779" y="5026296"/>
            <a:ext cx="2040943" cy="830997"/>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选择合适的</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虚拟主机服务</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2" name="TextBox 8"/>
          <p:cNvSpPr txBox="1"/>
          <p:nvPr/>
        </p:nvSpPr>
        <p:spPr>
          <a:xfrm>
            <a:off x="2161110" y="2852936"/>
            <a:ext cx="1422184" cy="830997"/>
          </a:xfrm>
          <a:prstGeom prst="rect">
            <a:avLst/>
          </a:prstGeom>
          <a:noFill/>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更新系统</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应用软件</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3" name="TextBox 10"/>
          <p:cNvSpPr txBox="1"/>
          <p:nvPr/>
        </p:nvSpPr>
        <p:spPr>
          <a:xfrm>
            <a:off x="8465332" y="2852936"/>
            <a:ext cx="1422184"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定期</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备份数据</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4" name="TextBox 11"/>
          <p:cNvSpPr txBox="1"/>
          <p:nvPr/>
        </p:nvSpPr>
        <p:spPr>
          <a:xfrm>
            <a:off x="3753974" y="5026296"/>
            <a:ext cx="1422184"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正确配置</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防火墙</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5" name="TextBox 11"/>
          <p:cNvSpPr txBox="1"/>
          <p:nvPr/>
        </p:nvSpPr>
        <p:spPr>
          <a:xfrm>
            <a:off x="5259679" y="2852936"/>
            <a:ext cx="1422184"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强制使用</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强密码</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6" name="TextBox 11"/>
          <p:cNvSpPr txBox="1"/>
          <p:nvPr/>
        </p:nvSpPr>
        <p:spPr>
          <a:xfrm>
            <a:off x="6530975" y="5026296"/>
            <a:ext cx="2040942" cy="830997"/>
          </a:xfrm>
          <a:prstGeom prst="rect">
            <a:avLst/>
          </a:prstGeom>
          <a:noFill/>
          <a:effectLst/>
        </p:spPr>
        <p:txBody>
          <a:bodyPr wrap="squar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不要存储用户的敏感信息</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27" name="矩形 26"/>
          <p:cNvSpPr/>
          <p:nvPr/>
        </p:nvSpPr>
        <p:spPr>
          <a:xfrm>
            <a:off x="736785" y="1063308"/>
            <a:ext cx="5560141" cy="1269578"/>
          </a:xfrm>
          <a:prstGeom prst="rect">
            <a:avLst/>
          </a:prstGeom>
        </p:spPr>
        <p:txBody>
          <a:bodyPr wrap="squar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三、电子商务安全防范</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a:p>
            <a:pPr indent="612140">
              <a:spcBef>
                <a:spcPts val="15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电子商务网站的安全防范</a:t>
            </a:r>
            <a:endParaRPr lang="zh-CN" altLang="en-US" sz="2800" b="1" dirty="0">
              <a:solidFill>
                <a:schemeClr val="accent2"/>
              </a:solidFill>
              <a:latin typeface="黑体" panose="02010609060101010101" pitchFamily="49" charset="-122"/>
              <a:ea typeface="黑体" panose="02010609060101010101" pitchFamily="49" charset="-122"/>
            </a:endParaRPr>
          </a:p>
        </p:txBody>
      </p:sp>
      <p:grpSp>
        <p:nvGrpSpPr>
          <p:cNvPr id="28" name="组合 27"/>
          <p:cNvGrpSpPr/>
          <p:nvPr/>
        </p:nvGrpSpPr>
        <p:grpSpPr>
          <a:xfrm>
            <a:off x="10518857" y="4029719"/>
            <a:ext cx="639384" cy="629230"/>
            <a:chOff x="9642262" y="3049380"/>
            <a:chExt cx="639384" cy="629230"/>
          </a:xfrm>
        </p:grpSpPr>
        <p:sp>
          <p:nvSpPr>
            <p:cNvPr id="29" name="Oval 4"/>
            <p:cNvSpPr/>
            <p:nvPr/>
          </p:nvSpPr>
          <p:spPr>
            <a:xfrm>
              <a:off x="9642262" y="3049380"/>
              <a:ext cx="626458" cy="629230"/>
            </a:xfrm>
            <a:prstGeom prst="ellips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sp>
          <p:nvSpPr>
            <p:cNvPr id="30" name="Rectangle 4"/>
            <p:cNvSpPr txBox="1">
              <a:spLocks noChangeArrowheads="1"/>
            </p:cNvSpPr>
            <p:nvPr/>
          </p:nvSpPr>
          <p:spPr bwMode="auto">
            <a:xfrm>
              <a:off x="9642262" y="3199497"/>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800" dirty="0">
                  <a:solidFill>
                    <a:srgbClr val="F8F8F8"/>
                  </a:solidFill>
                  <a:latin typeface="Arial" panose="020B0604020202020204" pitchFamily="34" charset="0"/>
                  <a:ea typeface="黑体" panose="02010609060101010101" pitchFamily="49" charset="-122"/>
                  <a:cs typeface="Arial" panose="020B0604020202020204" pitchFamily="34" charset="0"/>
                </a:rPr>
                <a:t>7</a:t>
              </a:r>
              <a:endParaRPr lang="zh-CN" sz="2800" dirty="0">
                <a:solidFill>
                  <a:srgbClr val="F8F8F8"/>
                </a:solidFill>
                <a:latin typeface="Arial" panose="020B0604020202020204" pitchFamily="34" charset="0"/>
                <a:ea typeface="黑体" panose="02010609060101010101" pitchFamily="49" charset="-122"/>
                <a:cs typeface="Arial" panose="020B0604020202020204" pitchFamily="34" charset="0"/>
              </a:endParaRPr>
            </a:p>
          </p:txBody>
        </p:sp>
      </p:grpSp>
      <p:sp>
        <p:nvSpPr>
          <p:cNvPr id="31" name="TextBox 10"/>
          <p:cNvSpPr txBox="1"/>
          <p:nvPr/>
        </p:nvSpPr>
        <p:spPr>
          <a:xfrm>
            <a:off x="9818078" y="5026296"/>
            <a:ext cx="2040943" cy="830997"/>
          </a:xfrm>
          <a:prstGeom prst="rect">
            <a:avLst/>
          </a:prstGeom>
          <a:noFill/>
          <a:effectLst/>
        </p:spPr>
        <p:txBody>
          <a:bodyPr wrap="none" rtlCol="0">
            <a:spAutoFit/>
          </a:bodyPr>
          <a:lstStyle/>
          <a:p>
            <a:pPr algn="ctr" defTabSz="1219200"/>
            <a:r>
              <a:rPr lang="zh-CN" altLang="en-US" sz="2400" dirty="0">
                <a:solidFill>
                  <a:schemeClr val="accent2"/>
                </a:solidFill>
                <a:latin typeface="黑体" panose="02010609060101010101" pitchFamily="49" charset="-122"/>
                <a:ea typeface="黑体" panose="02010609060101010101" pitchFamily="49" charset="-122"/>
              </a:rPr>
              <a:t>加强员工数据</a:t>
            </a:r>
            <a:endParaRPr lang="en-US" altLang="zh-CN" sz="2400" dirty="0">
              <a:solidFill>
                <a:schemeClr val="accent2"/>
              </a:solidFill>
              <a:latin typeface="黑体" panose="02010609060101010101" pitchFamily="49" charset="-122"/>
              <a:ea typeface="黑体" panose="02010609060101010101" pitchFamily="49" charset="-122"/>
            </a:endParaRPr>
          </a:p>
          <a:p>
            <a:pPr algn="ctr" defTabSz="1219200"/>
            <a:r>
              <a:rPr lang="zh-CN" altLang="en-US" sz="2400" dirty="0">
                <a:solidFill>
                  <a:schemeClr val="accent2"/>
                </a:solidFill>
                <a:latin typeface="黑体" panose="02010609060101010101" pitchFamily="49" charset="-122"/>
                <a:ea typeface="黑体" panose="02010609060101010101" pitchFamily="49" charset="-122"/>
              </a:rPr>
              <a:t>安全意识培训</a:t>
            </a:r>
            <a:endParaRPr lang="zh-CN" altLang="en-US" sz="24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45"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750"/>
                                        <p:tgtEl>
                                          <p:spTgt spid="3"/>
                                        </p:tgtEl>
                                      </p:cBhvr>
                                    </p:animEffect>
                                    <p:anim calcmode="lin" valueType="num">
                                      <p:cBhvr>
                                        <p:cTn id="26" dur="1750" fill="hold"/>
                                        <p:tgtEl>
                                          <p:spTgt spid="3"/>
                                        </p:tgtEl>
                                        <p:attrNameLst>
                                          <p:attrName>ppt_w</p:attrName>
                                        </p:attrNameLst>
                                      </p:cBhvr>
                                      <p:tavLst>
                                        <p:tav tm="0" fmla="#ppt_w*sin(2.5*pi*$)">
                                          <p:val>
                                            <p:fltVal val="0"/>
                                          </p:val>
                                        </p:tav>
                                        <p:tav tm="100000">
                                          <p:val>
                                            <p:fltVal val="1"/>
                                          </p:val>
                                        </p:tav>
                                      </p:tavLst>
                                    </p:anim>
                                    <p:anim calcmode="lin" valueType="num">
                                      <p:cBhvr>
                                        <p:cTn id="27" dur="1750" fill="hold"/>
                                        <p:tgtEl>
                                          <p:spTgt spid="3"/>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750"/>
                                        <p:tgtEl>
                                          <p:spTgt spid="6"/>
                                        </p:tgtEl>
                                      </p:cBhvr>
                                    </p:animEffect>
                                    <p:anim calcmode="lin" valueType="num">
                                      <p:cBhvr>
                                        <p:cTn id="31" dur="1750" fill="hold"/>
                                        <p:tgtEl>
                                          <p:spTgt spid="6"/>
                                        </p:tgtEl>
                                        <p:attrNameLst>
                                          <p:attrName>ppt_w</p:attrName>
                                        </p:attrNameLst>
                                      </p:cBhvr>
                                      <p:tavLst>
                                        <p:tav tm="0" fmla="#ppt_w*sin(2.5*pi*$)">
                                          <p:val>
                                            <p:fltVal val="0"/>
                                          </p:val>
                                        </p:tav>
                                        <p:tav tm="100000">
                                          <p:val>
                                            <p:fltVal val="1"/>
                                          </p:val>
                                        </p:tav>
                                      </p:tavLst>
                                    </p:anim>
                                    <p:anim calcmode="lin" valueType="num">
                                      <p:cBhvr>
                                        <p:cTn id="32" dur="1750" fill="hold"/>
                                        <p:tgtEl>
                                          <p:spTgt spid="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750"/>
                                        <p:tgtEl>
                                          <p:spTgt spid="9"/>
                                        </p:tgtEl>
                                      </p:cBhvr>
                                    </p:animEffect>
                                    <p:anim calcmode="lin" valueType="num">
                                      <p:cBhvr>
                                        <p:cTn id="36" dur="1750" fill="hold"/>
                                        <p:tgtEl>
                                          <p:spTgt spid="9"/>
                                        </p:tgtEl>
                                        <p:attrNameLst>
                                          <p:attrName>ppt_w</p:attrName>
                                        </p:attrNameLst>
                                      </p:cBhvr>
                                      <p:tavLst>
                                        <p:tav tm="0" fmla="#ppt_w*sin(2.5*pi*$)">
                                          <p:val>
                                            <p:fltVal val="0"/>
                                          </p:val>
                                        </p:tav>
                                        <p:tav tm="100000">
                                          <p:val>
                                            <p:fltVal val="1"/>
                                          </p:val>
                                        </p:tav>
                                      </p:tavLst>
                                    </p:anim>
                                    <p:anim calcmode="lin" valueType="num">
                                      <p:cBhvr>
                                        <p:cTn id="37" dur="1750" fill="hold"/>
                                        <p:tgtEl>
                                          <p:spTgt spid="9"/>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750"/>
                                        <p:tgtEl>
                                          <p:spTgt spid="12"/>
                                        </p:tgtEl>
                                      </p:cBhvr>
                                    </p:animEffect>
                                    <p:anim calcmode="lin" valueType="num">
                                      <p:cBhvr>
                                        <p:cTn id="41" dur="1750" fill="hold"/>
                                        <p:tgtEl>
                                          <p:spTgt spid="12"/>
                                        </p:tgtEl>
                                        <p:attrNameLst>
                                          <p:attrName>ppt_w</p:attrName>
                                        </p:attrNameLst>
                                      </p:cBhvr>
                                      <p:tavLst>
                                        <p:tav tm="0" fmla="#ppt_w*sin(2.5*pi*$)">
                                          <p:val>
                                            <p:fltVal val="0"/>
                                          </p:val>
                                        </p:tav>
                                        <p:tav tm="100000">
                                          <p:val>
                                            <p:fltVal val="1"/>
                                          </p:val>
                                        </p:tav>
                                      </p:tavLst>
                                    </p:anim>
                                    <p:anim calcmode="lin" valueType="num">
                                      <p:cBhvr>
                                        <p:cTn id="42" dur="1750" fill="hold"/>
                                        <p:tgtEl>
                                          <p:spTgt spid="12"/>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5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750"/>
                                        <p:tgtEl>
                                          <p:spTgt spid="15"/>
                                        </p:tgtEl>
                                      </p:cBhvr>
                                    </p:animEffect>
                                    <p:anim calcmode="lin" valueType="num">
                                      <p:cBhvr>
                                        <p:cTn id="46" dur="1750" fill="hold"/>
                                        <p:tgtEl>
                                          <p:spTgt spid="15"/>
                                        </p:tgtEl>
                                        <p:attrNameLst>
                                          <p:attrName>ppt_w</p:attrName>
                                        </p:attrNameLst>
                                      </p:cBhvr>
                                      <p:tavLst>
                                        <p:tav tm="0" fmla="#ppt_w*sin(2.5*pi*$)">
                                          <p:val>
                                            <p:fltVal val="0"/>
                                          </p:val>
                                        </p:tav>
                                        <p:tav tm="100000">
                                          <p:val>
                                            <p:fltVal val="1"/>
                                          </p:val>
                                        </p:tav>
                                      </p:tavLst>
                                    </p:anim>
                                    <p:anim calcmode="lin" valueType="num">
                                      <p:cBhvr>
                                        <p:cTn id="47" dur="1750" fill="hold"/>
                                        <p:tgtEl>
                                          <p:spTgt spid="15"/>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750"/>
                                        <p:tgtEl>
                                          <p:spTgt spid="18"/>
                                        </p:tgtEl>
                                      </p:cBhvr>
                                    </p:animEffect>
                                    <p:anim calcmode="lin" valueType="num">
                                      <p:cBhvr>
                                        <p:cTn id="51" dur="1750" fill="hold"/>
                                        <p:tgtEl>
                                          <p:spTgt spid="18"/>
                                        </p:tgtEl>
                                        <p:attrNameLst>
                                          <p:attrName>ppt_w</p:attrName>
                                        </p:attrNameLst>
                                      </p:cBhvr>
                                      <p:tavLst>
                                        <p:tav tm="0" fmla="#ppt_w*sin(2.5*pi*$)">
                                          <p:val>
                                            <p:fltVal val="0"/>
                                          </p:val>
                                        </p:tav>
                                        <p:tav tm="100000">
                                          <p:val>
                                            <p:fltVal val="1"/>
                                          </p:val>
                                        </p:tav>
                                      </p:tavLst>
                                    </p:anim>
                                    <p:anim calcmode="lin" valueType="num">
                                      <p:cBhvr>
                                        <p:cTn id="52" dur="1750" fill="hold"/>
                                        <p:tgtEl>
                                          <p:spTgt spid="18"/>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5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750"/>
                                        <p:tgtEl>
                                          <p:spTgt spid="28"/>
                                        </p:tgtEl>
                                      </p:cBhvr>
                                    </p:animEffect>
                                    <p:anim calcmode="lin" valueType="num">
                                      <p:cBhvr>
                                        <p:cTn id="56" dur="1750" fill="hold"/>
                                        <p:tgtEl>
                                          <p:spTgt spid="28"/>
                                        </p:tgtEl>
                                        <p:attrNameLst>
                                          <p:attrName>ppt_w</p:attrName>
                                        </p:attrNameLst>
                                      </p:cBhvr>
                                      <p:tavLst>
                                        <p:tav tm="0" fmla="#ppt_w*sin(2.5*pi*$)">
                                          <p:val>
                                            <p:fltVal val="0"/>
                                          </p:val>
                                        </p:tav>
                                        <p:tav tm="100000">
                                          <p:val>
                                            <p:fltVal val="1"/>
                                          </p:val>
                                        </p:tav>
                                      </p:tavLst>
                                    </p:anim>
                                    <p:anim calcmode="lin" valueType="num">
                                      <p:cBhvr>
                                        <p:cTn id="57" dur="1750" fill="hold"/>
                                        <p:tgtEl>
                                          <p:spTgt spid="28"/>
                                        </p:tgtEl>
                                        <p:attrNameLst>
                                          <p:attrName>ppt_h</p:attrName>
                                        </p:attrNameLst>
                                      </p:cBhvr>
                                      <p:tavLst>
                                        <p:tav tm="0">
                                          <p:val>
                                            <p:strVal val="#ppt_h"/>
                                          </p:val>
                                        </p:tav>
                                        <p:tav tm="100000">
                                          <p:val>
                                            <p:strVal val="#ppt_h"/>
                                          </p:val>
                                        </p:tav>
                                      </p:tavLst>
                                    </p:anim>
                                  </p:childTnLst>
                                </p:cTn>
                              </p:par>
                            </p:childTnLst>
                          </p:cTn>
                        </p:par>
                        <p:par>
                          <p:cTn id="58" fill="hold">
                            <p:stCondLst>
                              <p:cond delay="2500"/>
                            </p:stCondLst>
                            <p:childTnLst>
                              <p:par>
                                <p:cTn id="59" presetID="1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left)">
                                      <p:cBhvr>
                                        <p:cTn id="62" dur="500"/>
                                        <p:tgtEl>
                                          <p:spTgt spid="21"/>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p:tgtEl>
                                          <p:spTgt spid="22"/>
                                        </p:tgtEl>
                                        <p:attrNameLst>
                                          <p:attrName>ppt_x</p:attrName>
                                        </p:attrNameLst>
                                      </p:cBhvr>
                                      <p:tavLst>
                                        <p:tav tm="0">
                                          <p:val>
                                            <p:strVal val="#ppt_x+#ppt_w*1.125000"/>
                                          </p:val>
                                        </p:tav>
                                        <p:tav tm="100000">
                                          <p:val>
                                            <p:strVal val="#ppt_x"/>
                                          </p:val>
                                        </p:tav>
                                      </p:tavLst>
                                    </p:anim>
                                    <p:animEffect transition="in" filter="wipe(left)">
                                      <p:cBhvr>
                                        <p:cTn id="66" dur="500"/>
                                        <p:tgtEl>
                                          <p:spTgt spid="22"/>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left)">
                                      <p:cBhvr>
                                        <p:cTn id="70" dur="500"/>
                                        <p:tgtEl>
                                          <p:spTgt spid="24"/>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ppt_x</p:attrName>
                                        </p:attrNameLst>
                                      </p:cBhvr>
                                      <p:tavLst>
                                        <p:tav tm="0">
                                          <p:val>
                                            <p:strVal val="#ppt_x-#ppt_w*1.125000"/>
                                          </p:val>
                                        </p:tav>
                                        <p:tav tm="100000">
                                          <p:val>
                                            <p:strVal val="#ppt_x"/>
                                          </p:val>
                                        </p:tav>
                                      </p:tavLst>
                                    </p:anim>
                                    <p:animEffect transition="in" filter="wipe(right)">
                                      <p:cBhvr>
                                        <p:cTn id="74" dur="500"/>
                                        <p:tgtEl>
                                          <p:spTgt spid="23"/>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ppt_x</p:attrName>
                                        </p:attrNameLst>
                                      </p:cBhvr>
                                      <p:tavLst>
                                        <p:tav tm="0">
                                          <p:val>
                                            <p:strVal val="#ppt_x+#ppt_w*1.125000"/>
                                          </p:val>
                                        </p:tav>
                                        <p:tav tm="100000">
                                          <p:val>
                                            <p:strVal val="#ppt_x"/>
                                          </p:val>
                                        </p:tav>
                                      </p:tavLst>
                                    </p:anim>
                                    <p:animEffect transition="in" filter="wipe(left)">
                                      <p:cBhvr>
                                        <p:cTn id="78" dur="500"/>
                                        <p:tgtEl>
                                          <p:spTgt spid="25"/>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ppt_x</p:attrName>
                                        </p:attrNameLst>
                                      </p:cBhvr>
                                      <p:tavLst>
                                        <p:tav tm="0">
                                          <p:val>
                                            <p:strVal val="#ppt_x+#ppt_w*1.125000"/>
                                          </p:val>
                                        </p:tav>
                                        <p:tav tm="100000">
                                          <p:val>
                                            <p:strVal val="#ppt_x"/>
                                          </p:val>
                                        </p:tav>
                                      </p:tavLst>
                                    </p:anim>
                                    <p:animEffect transition="in" filter="wipe(left)">
                                      <p:cBhvr>
                                        <p:cTn id="82" dur="500"/>
                                        <p:tgtEl>
                                          <p:spTgt spid="26"/>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p:tgtEl>
                                          <p:spTgt spid="31"/>
                                        </p:tgtEl>
                                        <p:attrNameLst>
                                          <p:attrName>ppt_x</p:attrName>
                                        </p:attrNameLst>
                                      </p:cBhvr>
                                      <p:tavLst>
                                        <p:tav tm="0">
                                          <p:val>
                                            <p:strVal val="#ppt_x-#ppt_w*1.125000"/>
                                          </p:val>
                                        </p:tav>
                                        <p:tav tm="100000">
                                          <p:val>
                                            <p:strVal val="#ppt_x"/>
                                          </p:val>
                                        </p:tav>
                                      </p:tavLst>
                                    </p:anim>
                                    <p:animEffect transition="in" filter="wipe(right)">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bldLvl="0"/>
      <p:bldP spid="24" grpId="0" bldLvl="0"/>
      <p:bldP spid="25" grpId="0" bldLvl="0"/>
      <p:bldP spid="26" grpId="0" bldLvl="0"/>
      <p:bldP spid="27" grpId="0"/>
      <p:bldP spid="31"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2"/>
          <p:cNvGrpSpPr/>
          <p:nvPr/>
        </p:nvGrpSpPr>
        <p:grpSpPr>
          <a:xfrm>
            <a:off x="5931644" y="3880497"/>
            <a:ext cx="1188247" cy="2344292"/>
            <a:chOff x="4281488" y="2009843"/>
            <a:chExt cx="1204912" cy="2428808"/>
          </a:xfrm>
          <a:solidFill>
            <a:srgbClr val="00B0F0"/>
          </a:solidFill>
        </p:grpSpPr>
        <p:sp>
          <p:nvSpPr>
            <p:cNvPr id="13"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207"/>
          <p:cNvGrpSpPr/>
          <p:nvPr/>
        </p:nvGrpSpPr>
        <p:grpSpPr>
          <a:xfrm>
            <a:off x="5316609" y="3284309"/>
            <a:ext cx="1069730" cy="3097019"/>
            <a:chOff x="4089129" y="1275606"/>
            <a:chExt cx="1084733" cy="3208672"/>
          </a:xfrm>
          <a:solidFill>
            <a:schemeClr val="tx2"/>
          </a:solidFill>
        </p:grpSpPr>
        <p:sp>
          <p:nvSpPr>
            <p:cNvPr id="10"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208"/>
          <p:cNvGrpSpPr/>
          <p:nvPr/>
        </p:nvGrpSpPr>
        <p:grpSpPr>
          <a:xfrm>
            <a:off x="4585596" y="4650678"/>
            <a:ext cx="1168997" cy="1707488"/>
            <a:chOff x="3347864" y="2691235"/>
            <a:chExt cx="1185392" cy="1769046"/>
          </a:xfrm>
          <a:solidFill>
            <a:srgbClr val="00B0F0"/>
          </a:solidFill>
        </p:grpSpPr>
        <p:sp>
          <p:nvSpPr>
            <p:cNvPr id="6"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矩形 47"/>
          <p:cNvSpPr>
            <a:spLocks noChangeArrowheads="1"/>
          </p:cNvSpPr>
          <p:nvPr/>
        </p:nvSpPr>
        <p:spPr bwMode="auto">
          <a:xfrm>
            <a:off x="2771170" y="4676207"/>
            <a:ext cx="1644238"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增强安全</a:t>
            </a:r>
            <a:endParaRPr lang="en-US" altLang="zh-CN"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a:p>
            <a:pPr algn="ctr">
              <a:spcBef>
                <a:spcPct val="0"/>
              </a:spcBef>
              <a:buNone/>
            </a:pPr>
            <a:r>
              <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防护意识</a:t>
            </a:r>
            <a:endPar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8" name="矩形 47"/>
          <p:cNvSpPr>
            <a:spLocks noChangeArrowheads="1"/>
          </p:cNvSpPr>
          <p:nvPr/>
        </p:nvSpPr>
        <p:spPr bwMode="auto">
          <a:xfrm>
            <a:off x="4867078" y="2418578"/>
            <a:ext cx="2038428"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增强手机</a:t>
            </a:r>
            <a:endParaRPr lang="en-US" altLang="zh-CN"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a:p>
            <a:pPr algn="ctr">
              <a:spcBef>
                <a:spcPct val="0"/>
              </a:spcBef>
              <a:buNone/>
            </a:pPr>
            <a:r>
              <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保密意识</a:t>
            </a:r>
            <a:endParaRPr lang="zh-CN" altLang="en-US" sz="24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9" name="矩形 47"/>
          <p:cNvSpPr>
            <a:spLocks noChangeArrowheads="1"/>
          </p:cNvSpPr>
          <p:nvPr/>
        </p:nvSpPr>
        <p:spPr bwMode="auto">
          <a:xfrm>
            <a:off x="7652756" y="4369075"/>
            <a:ext cx="2262050" cy="4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2400" dirty="0">
                <a:solidFill>
                  <a:schemeClr val="accent2"/>
                </a:solidFill>
                <a:latin typeface="+mj-lt"/>
                <a:ea typeface="黑体" panose="02010609060101010101" pitchFamily="49" charset="-122"/>
                <a:sym typeface="微软雅黑" panose="020B0503020204020204" pitchFamily="34" charset="-122"/>
              </a:rPr>
              <a:t>安全使用</a:t>
            </a:r>
            <a:r>
              <a:rPr lang="en-US" altLang="zh-CN" sz="2400" dirty="0">
                <a:solidFill>
                  <a:schemeClr val="accent2"/>
                </a:solidFill>
                <a:latin typeface="+mj-lt"/>
                <a:ea typeface="黑体" panose="02010609060101010101" pitchFamily="49" charset="-122"/>
                <a:sym typeface="微软雅黑" panose="020B0503020204020204" pitchFamily="34" charset="-122"/>
              </a:rPr>
              <a:t>Wi-Fi </a:t>
            </a:r>
            <a:endParaRPr lang="zh-CN" altLang="en-US" sz="2400" dirty="0">
              <a:solidFill>
                <a:schemeClr val="accent2"/>
              </a:solidFill>
              <a:latin typeface="+mj-lt"/>
              <a:ea typeface="黑体" panose="02010609060101010101" pitchFamily="49" charset="-122"/>
              <a:sym typeface="微软雅黑" panose="020B0503020204020204" pitchFamily="34" charset="-122"/>
            </a:endParaRPr>
          </a:p>
        </p:txBody>
      </p:sp>
      <p:sp>
        <p:nvSpPr>
          <p:cNvPr id="20" name="矩形 19"/>
          <p:cNvSpPr/>
          <p:nvPr/>
        </p:nvSpPr>
        <p:spPr>
          <a:xfrm>
            <a:off x="1100983" y="1277254"/>
            <a:ext cx="4440594" cy="523220"/>
          </a:xfrm>
          <a:prstGeom prst="rect">
            <a:avLst/>
          </a:prstGeom>
        </p:spPr>
        <p:txBody>
          <a:bodyPr wrap="square">
            <a:spAutoFit/>
          </a:bodyPr>
          <a:lstStyle/>
          <a:p>
            <a:pPr indent="612140">
              <a:spcBef>
                <a:spcPts val="150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手机用户安全防范</a:t>
            </a:r>
            <a:endParaRPr lang="zh-CN" altLang="en-US" sz="2800" b="1" dirty="0">
              <a:solidFill>
                <a:schemeClr val="accent2"/>
              </a:solidFill>
              <a:latin typeface="黑体" panose="02010609060101010101" pitchFamily="49" charset="-122"/>
              <a:ea typeface="黑体" panose="02010609060101010101" pitchFamily="49" charset="-122"/>
            </a:endParaRPr>
          </a:p>
        </p:txBody>
      </p:sp>
      <p:sp>
        <p:nvSpPr>
          <p:cNvPr id="2" name="文本框 1"/>
          <p:cNvSpPr txBox="1"/>
          <p:nvPr/>
        </p:nvSpPr>
        <p:spPr>
          <a:xfrm>
            <a:off x="7178040" y="1772920"/>
            <a:ext cx="3996055" cy="768350"/>
          </a:xfrm>
          <a:prstGeom prst="rect">
            <a:avLst/>
          </a:prstGeom>
          <a:solidFill>
            <a:srgbClr val="21A3D0"/>
          </a:solidFill>
          <a:effectLst>
            <a:outerShdw blurRad="50800" dist="38100" dir="5400000" algn="t" rotWithShape="0">
              <a:prstClr val="black">
                <a:alpha val="40000"/>
              </a:prstClr>
            </a:outerShdw>
          </a:effectLst>
        </p:spPr>
        <p:txBody>
          <a:bodyPr wrap="square" rtlCol="0">
            <a:spAutoFit/>
          </a:bodyPr>
          <a:p>
            <a:pPr algn="just"/>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a:t>
            </a:r>
            <a:r>
              <a:rPr sz="2200" dirty="0">
                <a:solidFill>
                  <a:srgbClr val="F8F8F8"/>
                </a:solidFill>
                <a:latin typeface="黑体" panose="02010609060101010101" pitchFamily="49" charset="-122"/>
                <a:ea typeface="黑体" panose="02010609060101010101" pitchFamily="49" charset="-122"/>
                <a:hlinkClick r:id="rId1" action="ppaction://hlinkfile"/>
              </a:rPr>
              <a:t>315晚会曝光！免费WiFi暗藏漏洞</a:t>
            </a:r>
            <a:endParaRPr sz="2200" dirty="0">
              <a:solidFill>
                <a:srgbClr val="F8F8F8"/>
              </a:solidFill>
              <a:latin typeface="黑体" panose="02010609060101010101" pitchFamily="49" charset="-122"/>
              <a:ea typeface="黑体" panose="02010609060101010101" pitchFamily="49" charset="-122"/>
            </a:endParaRPr>
          </a:p>
        </p:txBody>
      </p:sp>
      <p:pic>
        <p:nvPicPr>
          <p:cNvPr id="21" name="图片 20">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707" y="771455"/>
            <a:ext cx="867340" cy="8673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4464897"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2998047"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375872"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3764760" y="351933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3985472"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3933084"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3756872" y="2969501"/>
            <a:ext cx="0" cy="168363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 name="TextBox 77"/>
          <p:cNvSpPr txBox="1">
            <a:spLocks noChangeArrowheads="1"/>
          </p:cNvSpPr>
          <p:nvPr/>
        </p:nvSpPr>
        <p:spPr bwMode="auto">
          <a:xfrm>
            <a:off x="265736" y="3044617"/>
            <a:ext cx="3379742"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一、电子支付系统</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二、电子支付工具</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三、网上银行与手机银行</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4161883" y="3320895"/>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4161883"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4161883" y="4666917"/>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 name="TextBox 80"/>
          <p:cNvSpPr txBox="1">
            <a:spLocks noChangeArrowheads="1"/>
          </p:cNvSpPr>
          <p:nvPr/>
        </p:nvSpPr>
        <p:spPr bwMode="auto">
          <a:xfrm>
            <a:off x="4969676" y="1894405"/>
            <a:ext cx="3944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电子商务安全</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3" name="TextBox 83"/>
          <p:cNvSpPr txBox="1">
            <a:spLocks noChangeArrowheads="1"/>
          </p:cNvSpPr>
          <p:nvPr/>
        </p:nvSpPr>
        <p:spPr bwMode="auto">
          <a:xfrm>
            <a:off x="4969677" y="3307114"/>
            <a:ext cx="3498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电子支付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4" name="TextBox 83"/>
          <p:cNvSpPr txBox="1">
            <a:spLocks noChangeArrowheads="1"/>
          </p:cNvSpPr>
          <p:nvPr/>
        </p:nvSpPr>
        <p:spPr bwMode="auto">
          <a:xfrm>
            <a:off x="4969676" y="4653136"/>
            <a:ext cx="4664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第三方支付与互联网金融</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42" name="组合 41"/>
          <p:cNvGrpSpPr/>
          <p:nvPr/>
        </p:nvGrpSpPr>
        <p:grpSpPr bwMode="auto">
          <a:xfrm>
            <a:off x="3968010" y="3140968"/>
            <a:ext cx="982662" cy="935037"/>
            <a:chOff x="0" y="0"/>
            <a:chExt cx="650875" cy="620712"/>
          </a:xfrm>
        </p:grpSpPr>
        <p:sp>
          <p:nvSpPr>
            <p:cNvPr id="45"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6"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8678122"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 tmFilter="0, 0; .2, .5; .8, .5; 1, 0"/>
                                        <p:tgtEl>
                                          <p:spTgt spid="8230"/>
                                        </p:tgtEl>
                                      </p:cBhvr>
                                    </p:animEffect>
                                    <p:animScale>
                                      <p:cBhvr>
                                        <p:cTn id="7" dur="100" autoRev="1" fill="hold"/>
                                        <p:tgtEl>
                                          <p:spTgt spid="82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00117 0.15231 L -0.35454 -0.51412 " pathEditMode="relative" rAng="0" ptsTypes="AA">
                                      <p:cBhvr>
                                        <p:cTn id="10" dur="1000" fill="hold"/>
                                        <p:tgtEl>
                                          <p:spTgt spid="8230"/>
                                        </p:tgtEl>
                                        <p:attrNameLst>
                                          <p:attrName>ppt_x</p:attrName>
                                          <p:attrName>ppt_y</p:attrName>
                                        </p:attrNameLst>
                                      </p:cBhvr>
                                      <p:rCtr x="-17675" y="-33333"/>
                                    </p:animMotion>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300" fill="hold"/>
                                        <p:tgtEl>
                                          <p:spTgt spid="42"/>
                                        </p:tgtEl>
                                        <p:attrNameLst>
                                          <p:attrName>ppt_w</p:attrName>
                                        </p:attrNameLst>
                                      </p:cBhvr>
                                      <p:tavLst>
                                        <p:tav tm="0">
                                          <p:val>
                                            <p:fltVal val="0"/>
                                          </p:val>
                                        </p:tav>
                                        <p:tav tm="100000">
                                          <p:val>
                                            <p:strVal val="#ppt_w"/>
                                          </p:val>
                                        </p:tav>
                                      </p:tavLst>
                                    </p:anim>
                                    <p:anim calcmode="lin" valueType="num">
                                      <p:cBhvr>
                                        <p:cTn id="14" dur="300" fill="hold"/>
                                        <p:tgtEl>
                                          <p:spTgt spid="42"/>
                                        </p:tgtEl>
                                        <p:attrNameLst>
                                          <p:attrName>ppt_h</p:attrName>
                                        </p:attrNameLst>
                                      </p:cBhvr>
                                      <p:tavLst>
                                        <p:tav tm="0">
                                          <p:val>
                                            <p:fltVal val="0"/>
                                          </p:val>
                                        </p:tav>
                                        <p:tav tm="100000">
                                          <p:val>
                                            <p:strVal val="#ppt_h"/>
                                          </p:val>
                                        </p:tav>
                                      </p:tavLst>
                                    </p:anim>
                                    <p:animEffect transition="in" filter="fade">
                                      <p:cBhvr>
                                        <p:cTn id="15" dur="300"/>
                                        <p:tgtEl>
                                          <p:spTgt spid="42"/>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3"/>
                                        </p:tgtEl>
                                      </p:cBhvr>
                                    </p:animEffect>
                                    <p:animScale>
                                      <p:cBhvr>
                                        <p:cTn id="19" dur="250" autoRev="1" fill="hold"/>
                                        <p:tgtEl>
                                          <p:spTgt spid="43"/>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5813" y="985127"/>
            <a:ext cx="9794862" cy="5468209"/>
            <a:chOff x="985813" y="714671"/>
            <a:chExt cx="9794862" cy="5468209"/>
          </a:xfrm>
        </p:grpSpPr>
        <p:sp>
          <p:nvSpPr>
            <p:cNvPr id="5" name="矩形 4"/>
            <p:cNvSpPr/>
            <p:nvPr/>
          </p:nvSpPr>
          <p:spPr bwMode="auto">
            <a:xfrm>
              <a:off x="985813" y="1539569"/>
              <a:ext cx="854877" cy="4499295"/>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000" b="0" i="0" u="none" strike="noStrike" cap="none" normalizeH="0" baseline="0" dirty="0">
                  <a:ln>
                    <a:noFill/>
                  </a:ln>
                  <a:solidFill>
                    <a:schemeClr val="accent2"/>
                  </a:solidFill>
                  <a:effectLst/>
                  <a:latin typeface="+mj-lt"/>
                  <a:ea typeface="黑体" panose="02010609060101010101" pitchFamily="49" charset="-122"/>
                </a:rPr>
                <a:t>电子商务安全</a:t>
              </a:r>
              <a:endParaRPr kumimoji="0" lang="en-US" altLang="zh-CN" sz="3000" b="0" i="0" u="none" strike="noStrike" cap="none" normalizeH="0" baseline="0" dirty="0">
                <a:ln>
                  <a:noFill/>
                </a:ln>
                <a:solidFill>
                  <a:schemeClr val="accent2"/>
                </a:solidFill>
                <a:effectLst/>
                <a:latin typeface="+mj-lt"/>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3000" dirty="0">
                  <a:solidFill>
                    <a:schemeClr val="accent2"/>
                  </a:solidFill>
                  <a:latin typeface="+mj-lt"/>
                  <a:ea typeface="黑体" panose="02010609060101010101" pitchFamily="49" charset="-122"/>
                </a:rPr>
                <a:t>与支付</a:t>
              </a:r>
              <a:endParaRPr kumimoji="0" lang="zh-CN" altLang="en-US" sz="30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972211" y="3536908"/>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3171617" y="1532214"/>
              <a:ext cx="3647775"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电子商务安全</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3168964" y="5318784"/>
              <a:ext cx="3652415"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lang="zh-CN" altLang="en-US" sz="2400" dirty="0">
                  <a:solidFill>
                    <a:schemeClr val="accent2"/>
                  </a:solidFill>
                  <a:ea typeface="黑体" panose="02010609060101010101" pitchFamily="49" charset="-122"/>
                </a:rPr>
                <a:t>第三方支付与互联网金融</a:t>
              </a:r>
              <a:endParaRPr lang="zh-CN" altLang="en-US" sz="2400" dirty="0">
                <a:solidFill>
                  <a:schemeClr val="accent2"/>
                </a:solidFill>
                <a:ea typeface="黑体" panose="02010609060101010101" pitchFamily="49" charset="-122"/>
              </a:endParaRPr>
            </a:p>
          </p:txBody>
        </p:sp>
        <p:sp>
          <p:nvSpPr>
            <p:cNvPr id="8" name="矩形 7"/>
            <p:cNvSpPr/>
            <p:nvPr/>
          </p:nvSpPr>
          <p:spPr bwMode="auto">
            <a:xfrm>
              <a:off x="7995740" y="714671"/>
              <a:ext cx="2784933"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a:solidFill>
                    <a:schemeClr val="accent2"/>
                  </a:solidFill>
                  <a:latin typeface="+mj-lt"/>
                  <a:ea typeface="黑体" panose="02010609060101010101" pitchFamily="49" charset="-122"/>
                </a:rPr>
                <a:t>电子商务面临的安全威胁</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4" name="矩形 83"/>
            <p:cNvSpPr/>
            <p:nvPr/>
          </p:nvSpPr>
          <p:spPr bwMode="auto">
            <a:xfrm>
              <a:off x="7995738" y="1481186"/>
              <a:ext cx="2784935"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smtClean="0">
                  <a:ln>
                    <a:noFill/>
                  </a:ln>
                  <a:solidFill>
                    <a:schemeClr val="accent2"/>
                  </a:solidFill>
                  <a:effectLst/>
                  <a:latin typeface="+mj-lt"/>
                  <a:ea typeface="黑体" panose="02010609060101010101" pitchFamily="49" charset="-122"/>
                </a:rPr>
                <a:t> 电子商务</a:t>
              </a:r>
              <a:r>
                <a:rPr kumimoji="0" lang="zh-CN" altLang="en-US" b="0" i="0" u="none" strike="noStrike" cap="none" normalizeH="0" baseline="0" dirty="0">
                  <a:ln>
                    <a:noFill/>
                  </a:ln>
                  <a:solidFill>
                    <a:schemeClr val="accent2"/>
                  </a:solidFill>
                  <a:effectLst/>
                  <a:latin typeface="+mj-lt"/>
                  <a:ea typeface="黑体" panose="02010609060101010101" pitchFamily="49" charset="-122"/>
                </a:rPr>
                <a:t>安全认证技术</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8" name="直接连接符 17"/>
            <p:cNvCxnSpPr/>
            <p:nvPr/>
          </p:nvCxnSpPr>
          <p:spPr bwMode="auto">
            <a:xfrm>
              <a:off x="2739147" y="1728070"/>
              <a:ext cx="0" cy="3816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739147" y="1727614"/>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箭头连接符 100"/>
            <p:cNvCxnSpPr/>
            <p:nvPr/>
          </p:nvCxnSpPr>
          <p:spPr bwMode="auto">
            <a:xfrm>
              <a:off x="2728347" y="3779224"/>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7466533" y="993157"/>
              <a:ext cx="0" cy="144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7466533" y="993158"/>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箭头连接符 25"/>
            <p:cNvCxnSpPr/>
            <p:nvPr/>
          </p:nvCxnSpPr>
          <p:spPr bwMode="auto">
            <a:xfrm>
              <a:off x="7466533" y="1731969"/>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818461" y="1748238"/>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3"/>
            <p:cNvSpPr/>
            <p:nvPr/>
          </p:nvSpPr>
          <p:spPr bwMode="auto">
            <a:xfrm>
              <a:off x="3168964" y="3563200"/>
              <a:ext cx="3647775"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电子支付</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19" name="矩形 18"/>
            <p:cNvSpPr/>
            <p:nvPr/>
          </p:nvSpPr>
          <p:spPr bwMode="auto">
            <a:xfrm>
              <a:off x="7995740" y="2154831"/>
              <a:ext cx="2784935"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smtClean="0">
                  <a:ln>
                    <a:noFill/>
                  </a:ln>
                  <a:solidFill>
                    <a:schemeClr val="accent2"/>
                  </a:solidFill>
                  <a:effectLst/>
                  <a:latin typeface="+mj-lt"/>
                  <a:ea typeface="黑体" panose="02010609060101010101" pitchFamily="49" charset="-122"/>
                </a:rPr>
                <a:t> 电子商务</a:t>
              </a:r>
              <a:r>
                <a:rPr kumimoji="0" lang="zh-CN" altLang="en-US" b="0" i="0" u="none" strike="noStrike" cap="none" normalizeH="0" baseline="0" dirty="0">
                  <a:ln>
                    <a:noFill/>
                  </a:ln>
                  <a:solidFill>
                    <a:schemeClr val="accent2"/>
                  </a:solidFill>
                  <a:effectLst/>
                  <a:latin typeface="+mj-lt"/>
                  <a:ea typeface="黑体" panose="02010609060101010101" pitchFamily="49" charset="-122"/>
                </a:rPr>
                <a:t>安全防范</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1" name="直接箭头连接符 20"/>
            <p:cNvCxnSpPr/>
            <p:nvPr/>
          </p:nvCxnSpPr>
          <p:spPr bwMode="auto">
            <a:xfrm>
              <a:off x="7466535" y="2438464"/>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矩形 22"/>
            <p:cNvSpPr/>
            <p:nvPr/>
          </p:nvSpPr>
          <p:spPr bwMode="auto">
            <a:xfrm>
              <a:off x="8007150" y="2780928"/>
              <a:ext cx="1764654"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accent2"/>
                  </a:solidFill>
                  <a:effectLst/>
                  <a:latin typeface="+mj-lt"/>
                  <a:ea typeface="黑体" panose="02010609060101010101" pitchFamily="49" charset="-122"/>
                </a:rPr>
                <a:t> 电子</a:t>
              </a: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支付系统</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25" name="矩形 24"/>
            <p:cNvSpPr/>
            <p:nvPr/>
          </p:nvSpPr>
          <p:spPr bwMode="auto">
            <a:xfrm>
              <a:off x="8007150" y="3502180"/>
              <a:ext cx="1764654"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smtClean="0">
                  <a:ln>
                    <a:noFill/>
                  </a:ln>
                  <a:solidFill>
                    <a:schemeClr val="accent2"/>
                  </a:solidFill>
                  <a:effectLst/>
                  <a:latin typeface="+mj-lt"/>
                  <a:ea typeface="黑体" panose="02010609060101010101" pitchFamily="49" charset="-122"/>
                </a:rPr>
                <a:t> 电子</a:t>
              </a:r>
              <a:r>
                <a:rPr kumimoji="0" lang="zh-CN" altLang="en-US" b="0" i="0" u="none" strike="noStrike" cap="none" normalizeH="0" baseline="0" dirty="0">
                  <a:ln>
                    <a:noFill/>
                  </a:ln>
                  <a:solidFill>
                    <a:schemeClr val="accent2"/>
                  </a:solidFill>
                  <a:effectLst/>
                  <a:latin typeface="+mj-lt"/>
                  <a:ea typeface="黑体" panose="02010609060101010101" pitchFamily="49" charset="-122"/>
                </a:rPr>
                <a:t>支付工具</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7" name="直接连接符 26"/>
            <p:cNvCxnSpPr/>
            <p:nvPr/>
          </p:nvCxnSpPr>
          <p:spPr bwMode="auto">
            <a:xfrm>
              <a:off x="7477944" y="3059414"/>
              <a:ext cx="0" cy="1368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p:cNvCxnSpPr/>
            <p:nvPr/>
          </p:nvCxnSpPr>
          <p:spPr bwMode="auto">
            <a:xfrm>
              <a:off x="7477944" y="3059415"/>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a:off x="7477944" y="3779224"/>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a:off x="6829872" y="3779224"/>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31"/>
            <p:cNvSpPr/>
            <p:nvPr/>
          </p:nvSpPr>
          <p:spPr bwMode="auto">
            <a:xfrm>
              <a:off x="8007151" y="4171055"/>
              <a:ext cx="2484733"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smtClean="0">
                  <a:ln>
                    <a:noFill/>
                  </a:ln>
                  <a:solidFill>
                    <a:schemeClr val="accent2"/>
                  </a:solidFill>
                  <a:effectLst/>
                  <a:latin typeface="+mj-lt"/>
                  <a:ea typeface="黑体" panose="02010609060101010101" pitchFamily="49" charset="-122"/>
                </a:rPr>
                <a:t> 网上</a:t>
              </a:r>
              <a:r>
                <a:rPr kumimoji="0" lang="zh-CN" altLang="en-US" b="0" i="0" u="none" strike="noStrike" cap="none" normalizeH="0" baseline="0" dirty="0">
                  <a:ln>
                    <a:noFill/>
                  </a:ln>
                  <a:solidFill>
                    <a:schemeClr val="accent2"/>
                  </a:solidFill>
                  <a:effectLst/>
                  <a:latin typeface="+mj-lt"/>
                  <a:ea typeface="黑体" panose="02010609060101010101" pitchFamily="49" charset="-122"/>
                </a:rPr>
                <a:t>银行与手机银行</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3" name="直接箭头连接符 32"/>
            <p:cNvCxnSpPr/>
            <p:nvPr/>
          </p:nvCxnSpPr>
          <p:spPr bwMode="auto">
            <a:xfrm>
              <a:off x="7477946" y="4421838"/>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矩形 34"/>
            <p:cNvSpPr/>
            <p:nvPr/>
          </p:nvSpPr>
          <p:spPr bwMode="auto">
            <a:xfrm>
              <a:off x="8024364" y="4869160"/>
              <a:ext cx="1764654"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accent2"/>
                  </a:solidFill>
                  <a:effectLst/>
                  <a:latin typeface="+mj-lt"/>
                  <a:ea typeface="黑体" panose="02010609060101010101" pitchFamily="49" charset="-122"/>
                </a:rPr>
                <a:t> 第三</a:t>
              </a: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方支付</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7" name="直接连接符 36"/>
            <p:cNvCxnSpPr/>
            <p:nvPr/>
          </p:nvCxnSpPr>
          <p:spPr bwMode="auto">
            <a:xfrm>
              <a:off x="7495158" y="5147646"/>
              <a:ext cx="0" cy="792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p:nvPr/>
          </p:nvCxnSpPr>
          <p:spPr bwMode="auto">
            <a:xfrm>
              <a:off x="7495158" y="5147647"/>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矩形 38"/>
            <p:cNvSpPr/>
            <p:nvPr/>
          </p:nvSpPr>
          <p:spPr bwMode="auto">
            <a:xfrm>
              <a:off x="8024365" y="5628791"/>
              <a:ext cx="1764653"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eaLnBrk="1" hangingPunct="1"/>
              <a:r>
                <a:rPr kumimoji="0" lang="zh-CN" altLang="en-US" b="0" i="0" u="none" strike="noStrike" cap="none" normalizeH="0" baseline="0" dirty="0" smtClean="0">
                  <a:ln>
                    <a:noFill/>
                  </a:ln>
                  <a:solidFill>
                    <a:schemeClr val="accent2"/>
                  </a:solidFill>
                  <a:effectLst/>
                  <a:latin typeface="+mj-lt"/>
                  <a:ea typeface="黑体" panose="02010609060101010101" pitchFamily="49" charset="-122"/>
                </a:rPr>
                <a:t> 互联网</a:t>
              </a:r>
              <a:r>
                <a:rPr kumimoji="0" lang="zh-CN" altLang="en-US" b="0" i="0" u="none" strike="noStrike" cap="none" normalizeH="0" baseline="0" dirty="0">
                  <a:ln>
                    <a:noFill/>
                  </a:ln>
                  <a:solidFill>
                    <a:schemeClr val="accent2"/>
                  </a:solidFill>
                  <a:effectLst/>
                  <a:latin typeface="+mj-lt"/>
                  <a:ea typeface="黑体" panose="02010609060101010101" pitchFamily="49" charset="-122"/>
                </a:rPr>
                <a:t>金融</a:t>
              </a:r>
              <a:endParaRPr kumimoji="0" lang="zh-CN" altLang="en-US"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40" name="直接箭头连接符 39"/>
            <p:cNvCxnSpPr/>
            <p:nvPr/>
          </p:nvCxnSpPr>
          <p:spPr bwMode="auto">
            <a:xfrm>
              <a:off x="7495160" y="5924588"/>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6829874" y="5534808"/>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nvCxnSpPr>
          <p:spPr bwMode="auto">
            <a:xfrm>
              <a:off x="2736917" y="5534808"/>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0594" y="1144115"/>
            <a:ext cx="3877985"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一、电子支付系统</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21" name="组合 20"/>
          <p:cNvGrpSpPr/>
          <p:nvPr/>
        </p:nvGrpSpPr>
        <p:grpSpPr>
          <a:xfrm>
            <a:off x="1129829" y="3191014"/>
            <a:ext cx="1414667" cy="1619124"/>
            <a:chOff x="1617366" y="2778213"/>
            <a:chExt cx="1414667" cy="1619124"/>
          </a:xfrm>
          <a:solidFill>
            <a:srgbClr val="00B0F0"/>
          </a:solidFill>
        </p:grpSpPr>
        <p:grpSp>
          <p:nvGrpSpPr>
            <p:cNvPr id="22" name="Group 11"/>
            <p:cNvGrpSpPr/>
            <p:nvPr/>
          </p:nvGrpSpPr>
          <p:grpSpPr>
            <a:xfrm>
              <a:off x="1617366" y="2778213"/>
              <a:ext cx="1414667" cy="1619124"/>
              <a:chOff x="1743076" y="2991066"/>
              <a:chExt cx="1414666" cy="1619124"/>
            </a:xfrm>
            <a:grpFill/>
          </p:grpSpPr>
          <p:sp>
            <p:nvSpPr>
              <p:cNvPr id="24" name="Shape 1721"/>
              <p:cNvSpPr/>
              <p:nvPr/>
            </p:nvSpPr>
            <p:spPr>
              <a:xfrm rot="18900000">
                <a:off x="1743076"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25" name="Shape 1732"/>
              <p:cNvSpPr/>
              <p:nvPr/>
            </p:nvSpPr>
            <p:spPr>
              <a:xfrm rot="18900000">
                <a:off x="1743076" y="3195523"/>
                <a:ext cx="1414666" cy="1414667"/>
              </a:xfrm>
              <a:prstGeom prst="roundRect">
                <a:avLst>
                  <a:gd name="adj" fmla="val 15000"/>
                </a:avLst>
              </a:prstGeom>
              <a:grpFill/>
              <a:ln w="508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3" name="Text Placeholder 4"/>
            <p:cNvSpPr txBox="1"/>
            <p:nvPr/>
          </p:nvSpPr>
          <p:spPr>
            <a:xfrm>
              <a:off x="1678892" y="3140968"/>
              <a:ext cx="1280624" cy="936104"/>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发行</a:t>
              </a:r>
              <a:endParaRPr lang="en-US" altLang="zh-CN"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ClrTx/>
                <a:buSzTx/>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银行</a:t>
              </a:r>
              <a:endPar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6" name="组合 25"/>
          <p:cNvGrpSpPr/>
          <p:nvPr/>
        </p:nvGrpSpPr>
        <p:grpSpPr>
          <a:xfrm>
            <a:off x="3225198" y="3399357"/>
            <a:ext cx="1414667" cy="1619124"/>
            <a:chOff x="3531586" y="2986556"/>
            <a:chExt cx="1414667" cy="1619124"/>
          </a:xfrm>
        </p:grpSpPr>
        <p:grpSp>
          <p:nvGrpSpPr>
            <p:cNvPr id="27" name="Group 12"/>
            <p:cNvGrpSpPr/>
            <p:nvPr/>
          </p:nvGrpSpPr>
          <p:grpSpPr>
            <a:xfrm>
              <a:off x="3531586" y="2986556"/>
              <a:ext cx="1414667" cy="1619124"/>
              <a:chOff x="3563871" y="3199409"/>
              <a:chExt cx="1414666" cy="1619124"/>
            </a:xfrm>
            <a:solidFill>
              <a:schemeClr val="tx2">
                <a:lumMod val="60000"/>
                <a:lumOff val="40000"/>
              </a:schemeClr>
            </a:solidFill>
          </p:grpSpPr>
          <p:sp>
            <p:nvSpPr>
              <p:cNvPr id="29" name="Shape 1722"/>
              <p:cNvSpPr/>
              <p:nvPr/>
            </p:nvSpPr>
            <p:spPr>
              <a:xfrm rot="8100000">
                <a:off x="3563871" y="3403867"/>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30" name="Shape 1729"/>
              <p:cNvSpPr/>
              <p:nvPr/>
            </p:nvSpPr>
            <p:spPr>
              <a:xfrm rot="8100000">
                <a:off x="3563871" y="3199409"/>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28" name="Text Placeholder 4"/>
            <p:cNvSpPr txBox="1"/>
            <p:nvPr/>
          </p:nvSpPr>
          <p:spPr>
            <a:xfrm>
              <a:off x="3630747" y="3389452"/>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b="1" kern="0" dirty="0">
                  <a:solidFill>
                    <a:srgbClr val="F8F8F8"/>
                  </a:solidFill>
                  <a:latin typeface="黑体" panose="02010609060101010101" pitchFamily="49" charset="-122"/>
                  <a:ea typeface="黑体" panose="02010609060101010101" pitchFamily="49" charset="-122"/>
                  <a:sym typeface="Arial" panose="020B0604020202020204" pitchFamily="34" charset="0"/>
                </a:rPr>
                <a:t>支付者</a:t>
              </a:r>
              <a:endParaRPr lang="zh-CN" altLang="en-US" sz="2400" b="1" kern="0" dirty="0">
                <a:solidFill>
                  <a:srgbClr val="F8F8F8"/>
                </a:solidFill>
                <a:latin typeface="黑体" panose="02010609060101010101" pitchFamily="49" charset="-122"/>
                <a:ea typeface="黑体" panose="02010609060101010101" pitchFamily="49" charset="-122"/>
                <a:sym typeface="Arial" panose="020B0604020202020204" pitchFamily="34" charset="0"/>
              </a:endParaRPr>
            </a:p>
          </p:txBody>
        </p:sp>
      </p:grpSp>
      <p:grpSp>
        <p:nvGrpSpPr>
          <p:cNvPr id="31" name="组合 30"/>
          <p:cNvGrpSpPr/>
          <p:nvPr/>
        </p:nvGrpSpPr>
        <p:grpSpPr>
          <a:xfrm>
            <a:off x="5346784" y="3191014"/>
            <a:ext cx="1414667" cy="1619124"/>
            <a:chOff x="5403794" y="2778213"/>
            <a:chExt cx="1414667" cy="1619124"/>
          </a:xfrm>
          <a:solidFill>
            <a:srgbClr val="00B0F0"/>
          </a:solidFill>
        </p:grpSpPr>
        <p:grpSp>
          <p:nvGrpSpPr>
            <p:cNvPr id="32" name="Group 14"/>
            <p:cNvGrpSpPr/>
            <p:nvPr/>
          </p:nvGrpSpPr>
          <p:grpSpPr>
            <a:xfrm>
              <a:off x="5403794" y="2778213"/>
              <a:ext cx="1414667" cy="1619124"/>
              <a:chOff x="5379142" y="2991066"/>
              <a:chExt cx="1414667" cy="1619124"/>
            </a:xfrm>
            <a:grpFill/>
          </p:grpSpPr>
          <p:sp>
            <p:nvSpPr>
              <p:cNvPr id="34" name="Shape 1723"/>
              <p:cNvSpPr/>
              <p:nvPr/>
            </p:nvSpPr>
            <p:spPr>
              <a:xfrm rot="18900000">
                <a:off x="5379143"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35" name="Shape 1726"/>
              <p:cNvSpPr/>
              <p:nvPr/>
            </p:nvSpPr>
            <p:spPr>
              <a:xfrm rot="18900000">
                <a:off x="5379142" y="3195523"/>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33" name="Text Placeholder 4"/>
            <p:cNvSpPr txBox="1"/>
            <p:nvPr/>
          </p:nvSpPr>
          <p:spPr>
            <a:xfrm>
              <a:off x="5505004" y="3202354"/>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SzTx/>
                <a:buNone/>
              </a:pPr>
              <a:r>
                <a:rPr lang="zh-CN" altLang="en-US" sz="2400" b="1"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商家</a:t>
              </a:r>
              <a:endParaRPr lang="zh-CN" altLang="en-US" sz="2400" b="1" kern="0"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36" name="组合 35"/>
          <p:cNvGrpSpPr/>
          <p:nvPr/>
        </p:nvGrpSpPr>
        <p:grpSpPr>
          <a:xfrm>
            <a:off x="7463521" y="3399357"/>
            <a:ext cx="1414667" cy="1619125"/>
            <a:chOff x="7348010" y="2986556"/>
            <a:chExt cx="1414667" cy="1619125"/>
          </a:xfrm>
        </p:grpSpPr>
        <p:grpSp>
          <p:nvGrpSpPr>
            <p:cNvPr id="37" name="Group 15"/>
            <p:cNvGrpSpPr/>
            <p:nvPr/>
          </p:nvGrpSpPr>
          <p:grpSpPr>
            <a:xfrm>
              <a:off x="7348010" y="2986556"/>
              <a:ext cx="1414667" cy="1619125"/>
              <a:chOff x="7199937" y="3199409"/>
              <a:chExt cx="1414666" cy="1619125"/>
            </a:xfrm>
            <a:solidFill>
              <a:schemeClr val="tx2">
                <a:lumMod val="60000"/>
                <a:lumOff val="40000"/>
              </a:schemeClr>
            </a:solidFill>
          </p:grpSpPr>
          <p:sp>
            <p:nvSpPr>
              <p:cNvPr id="39" name="Shape 1724"/>
              <p:cNvSpPr/>
              <p:nvPr/>
            </p:nvSpPr>
            <p:spPr>
              <a:xfrm rot="8100000">
                <a:off x="7199937" y="3403868"/>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40" name="Shape 1735"/>
              <p:cNvSpPr/>
              <p:nvPr/>
            </p:nvSpPr>
            <p:spPr>
              <a:xfrm rot="8100000">
                <a:off x="7199937" y="3199409"/>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38" name="Text Placeholder 4"/>
            <p:cNvSpPr txBox="1"/>
            <p:nvPr/>
          </p:nvSpPr>
          <p:spPr>
            <a:xfrm>
              <a:off x="7446458" y="3389452"/>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接收</a:t>
              </a:r>
              <a:endParaRPr lang="en-US" altLang="zh-CN"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银行</a:t>
              </a:r>
              <a:endPar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41" name="组合 40"/>
          <p:cNvGrpSpPr/>
          <p:nvPr/>
        </p:nvGrpSpPr>
        <p:grpSpPr>
          <a:xfrm>
            <a:off x="9580258" y="3191014"/>
            <a:ext cx="1414667" cy="1619124"/>
            <a:chOff x="9220218" y="2778213"/>
            <a:chExt cx="1414667" cy="1619124"/>
          </a:xfrm>
          <a:solidFill>
            <a:srgbClr val="00B0F0"/>
          </a:solidFill>
        </p:grpSpPr>
        <p:grpSp>
          <p:nvGrpSpPr>
            <p:cNvPr id="42" name="Group 16"/>
            <p:cNvGrpSpPr/>
            <p:nvPr/>
          </p:nvGrpSpPr>
          <p:grpSpPr>
            <a:xfrm>
              <a:off x="9220218" y="2778213"/>
              <a:ext cx="1414667" cy="1619124"/>
              <a:chOff x="9015209" y="2991066"/>
              <a:chExt cx="1414666" cy="1619124"/>
            </a:xfrm>
            <a:grpFill/>
          </p:grpSpPr>
          <p:sp>
            <p:nvSpPr>
              <p:cNvPr id="44" name="Shape 1725"/>
              <p:cNvSpPr/>
              <p:nvPr/>
            </p:nvSpPr>
            <p:spPr>
              <a:xfrm rot="18900000">
                <a:off x="9015209"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sp>
            <p:nvSpPr>
              <p:cNvPr id="45" name="Shape 1738"/>
              <p:cNvSpPr/>
              <p:nvPr/>
            </p:nvSpPr>
            <p:spPr>
              <a:xfrm rot="18900000">
                <a:off x="9015209" y="3195523"/>
                <a:ext cx="1414666" cy="1414667"/>
              </a:xfrm>
              <a:prstGeom prst="roundRect">
                <a:avLst>
                  <a:gd name="adj" fmla="val 15000"/>
                </a:avLst>
              </a:prstGeom>
              <a:grpFill/>
              <a:ln w="38100" cap="flat">
                <a:no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2400" kern="0">
                  <a:solidFill>
                    <a:srgbClr val="F8F8F8"/>
                  </a:solidFill>
                  <a:latin typeface="黑体" panose="02010609060101010101" pitchFamily="49" charset="-122"/>
                  <a:ea typeface="黑体" panose="02010609060101010101" pitchFamily="49" charset="-122"/>
                  <a:sym typeface="Aller Light"/>
                </a:endParaRPr>
              </a:p>
            </p:txBody>
          </p:sp>
        </p:grpSp>
        <p:sp>
          <p:nvSpPr>
            <p:cNvPr id="43" name="Text Placeholder 4"/>
            <p:cNvSpPr txBox="1"/>
            <p:nvPr/>
          </p:nvSpPr>
          <p:spPr>
            <a:xfrm>
              <a:off x="9322142" y="3202354"/>
              <a:ext cx="1210819" cy="813332"/>
            </a:xfrm>
            <a:prstGeom prst="rect">
              <a:avLst/>
            </a:prstGeom>
            <a:noFill/>
            <a:ln>
              <a:no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清算</a:t>
              </a:r>
              <a:endParaRPr lang="en-US" altLang="zh-CN"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a:p>
              <a:pPr marL="0" indent="0" algn="ctr">
                <a:spcBef>
                  <a:spcPts val="0"/>
                </a:spcBef>
                <a:buNone/>
              </a:pPr>
              <a:r>
                <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中心</a:t>
              </a:r>
              <a:endParaRPr lang="zh-CN" altLang="en-US" sz="2400" b="1" kern="0"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sp>
        <p:nvSpPr>
          <p:cNvPr id="2" name="矩形 1"/>
          <p:cNvSpPr/>
          <p:nvPr/>
        </p:nvSpPr>
        <p:spPr>
          <a:xfrm>
            <a:off x="1170594" y="2052137"/>
            <a:ext cx="4711763" cy="584775"/>
          </a:xfrm>
          <a:prstGeom prst="rect">
            <a:avLst/>
          </a:prstGeom>
        </p:spPr>
        <p:txBody>
          <a:bodyPr wrap="square">
            <a:spAutoFit/>
          </a:bodyPr>
          <a:lstStyle/>
          <a:p>
            <a:pPr marL="0" indent="612140" algn="just">
              <a:lnSpc>
                <a:spcPct val="100000"/>
              </a:lnSpc>
              <a:spcBef>
                <a:spcPts val="0"/>
              </a:spcBef>
              <a:buNone/>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（一）电子支付概述</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299756" y="6067393"/>
            <a:ext cx="3812540" cy="400110"/>
          </a:xfrm>
          <a:prstGeom prst="rect">
            <a:avLst/>
          </a:prstGeom>
          <a:noFill/>
          <a:ln w="9525">
            <a:noFill/>
          </a:ln>
        </p:spPr>
        <p:txBody>
          <a:bodyPr wrap="square">
            <a:spAutoFit/>
          </a:bodyPr>
          <a:lstStyle/>
          <a:p>
            <a:pPr marL="0" indent="0"/>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7</a:t>
            </a:r>
            <a:r>
              <a:rPr lang="zh-CN" sz="2000" dirty="0">
                <a:solidFill>
                  <a:schemeClr val="accent2"/>
                </a:solidFill>
                <a:latin typeface="+mj-lt"/>
                <a:ea typeface="黑体" panose="02010609060101010101" pitchFamily="49" charset="-122"/>
                <a:cs typeface="Times New Roman" panose="02020603050405020304" charset="0"/>
              </a:rPr>
              <a:t>.</a:t>
            </a:r>
            <a:r>
              <a:rPr lang="en-US" altLang="zh-CN" sz="2000" dirty="0">
                <a:solidFill>
                  <a:schemeClr val="accent2"/>
                </a:solidFill>
                <a:latin typeface="+mj-lt"/>
                <a:ea typeface="黑体" panose="02010609060101010101" pitchFamily="49" charset="-122"/>
                <a:cs typeface="Times New Roman" panose="02020603050405020304" charset="0"/>
              </a:rPr>
              <a:t>4</a:t>
            </a:r>
            <a:r>
              <a:rPr lang="zh-CN" sz="2000" dirty="0">
                <a:solidFill>
                  <a:schemeClr val="accent2"/>
                </a:solidFill>
                <a:latin typeface="+mj-lt"/>
                <a:ea typeface="黑体" panose="02010609060101010101" pitchFamily="49" charset="-122"/>
                <a:cs typeface="Times New Roman" panose="02020603050405020304" charset="0"/>
              </a:rPr>
              <a:t>  电子支付系统的一般模型</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pic>
        <p:nvPicPr>
          <p:cNvPr id="9" name="图片 -2147482261" descr="9-1"/>
          <p:cNvPicPr>
            <a:picLocks noChangeAspect="1"/>
          </p:cNvPicPr>
          <p:nvPr/>
        </p:nvPicPr>
        <p:blipFill>
          <a:blip r:embed="rId1">
            <a:clrChange>
              <a:clrFrom>
                <a:srgbClr val="FFFFFF"/>
              </a:clrFrom>
              <a:clrTo>
                <a:srgbClr val="FFFFFF">
                  <a:alpha val="0"/>
                </a:srgbClr>
              </a:clrTo>
            </a:clrChange>
          </a:blip>
          <a:stretch>
            <a:fillRect/>
          </a:stretch>
        </p:blipFill>
        <p:spPr>
          <a:xfrm>
            <a:off x="2564108" y="1731146"/>
            <a:ext cx="7068546" cy="4144526"/>
          </a:xfrm>
          <a:prstGeom prst="rect">
            <a:avLst/>
          </a:prstGeom>
          <a:noFill/>
          <a:ln w="9525">
            <a:noFill/>
          </a:ln>
          <a:effectLst/>
        </p:spPr>
      </p:pic>
      <p:sp>
        <p:nvSpPr>
          <p:cNvPr id="11" name="文本框 10"/>
          <p:cNvSpPr txBox="1"/>
          <p:nvPr/>
        </p:nvSpPr>
        <p:spPr>
          <a:xfrm>
            <a:off x="6098381" y="811439"/>
            <a:ext cx="3774856"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2" action="ppaction://hlinkfile"/>
              </a:rPr>
              <a:t>点击视频：电子支付系统详解</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5" name="图片 4">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134" y="545910"/>
            <a:ext cx="931168" cy="9311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6791350" y="2134149"/>
            <a:ext cx="3699516" cy="369332"/>
          </a:xfrm>
          <a:prstGeom prst="rect">
            <a:avLst/>
          </a:prstGeom>
          <a:noFill/>
        </p:spPr>
        <p:txBody>
          <a:bodyPr wrap="square" lIns="0" tIns="0" rIns="0" bIns="0" rtlCol="0" anchor="ctr">
            <a:spAutoFit/>
          </a:bodyPr>
          <a:lstStyle/>
          <a:p>
            <a:pPr eaLnBrk="1" hangingPunct="1">
              <a:spcBef>
                <a:spcPct val="50000"/>
              </a:spcBef>
            </a:pPr>
            <a:r>
              <a:rPr lang="zh-CN" altLang="en-US" sz="2400" dirty="0">
                <a:solidFill>
                  <a:schemeClr val="accent2"/>
                </a:solidFill>
                <a:ea typeface="黑体" panose="02010609060101010101" pitchFamily="49" charset="-122"/>
                <a:cs typeface="Arial" panose="020B0604020202020204" pitchFamily="34" charset="0"/>
              </a:rPr>
              <a:t>自动柜员机系统（</a:t>
            </a:r>
            <a:r>
              <a:rPr lang="en-US" altLang="zh-CN" sz="2400" dirty="0">
                <a:solidFill>
                  <a:schemeClr val="accent2"/>
                </a:solidFill>
                <a:ea typeface="黑体" panose="02010609060101010101" pitchFamily="49" charset="-122"/>
                <a:cs typeface="Arial" panose="020B0604020202020204" pitchFamily="34" charset="0"/>
              </a:rPr>
              <a:t>ATM</a:t>
            </a:r>
            <a:r>
              <a:rPr lang="zh-CN" altLang="en-US" sz="2400" dirty="0">
                <a:solidFill>
                  <a:schemeClr val="accent2"/>
                </a:solidFill>
                <a:ea typeface="黑体" panose="02010609060101010101" pitchFamily="49" charset="-122"/>
                <a:cs typeface="Arial" panose="020B0604020202020204" pitchFamily="34" charset="0"/>
              </a:rPr>
              <a:t>）</a:t>
            </a:r>
            <a:endParaRPr lang="en-US" altLang="zh-CN" sz="2400" dirty="0">
              <a:solidFill>
                <a:schemeClr val="accent2"/>
              </a:solidFill>
              <a:ea typeface="黑体" panose="02010609060101010101" pitchFamily="49" charset="-122"/>
              <a:cs typeface="Arial" panose="020B0604020202020204" pitchFamily="34" charset="0"/>
            </a:endParaRPr>
          </a:p>
        </p:txBody>
      </p:sp>
      <p:sp>
        <p:nvSpPr>
          <p:cNvPr id="3" name="TextBox 29"/>
          <p:cNvSpPr txBox="1"/>
          <p:nvPr/>
        </p:nvSpPr>
        <p:spPr>
          <a:xfrm>
            <a:off x="6791350" y="4658274"/>
            <a:ext cx="2115343" cy="369332"/>
          </a:xfrm>
          <a:prstGeom prst="rect">
            <a:avLst/>
          </a:prstGeom>
          <a:noFill/>
        </p:spPr>
        <p:txBody>
          <a:bodyPr wrap="square" lIns="0" tIns="0" rIns="0" bIns="0" rtlCol="0" anchor="ctr">
            <a:spAutoFit/>
          </a:bodyPr>
          <a:lstStyle/>
          <a:p>
            <a:pP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电子汇兑系统</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 name="TextBox 32"/>
          <p:cNvSpPr txBox="1"/>
          <p:nvPr/>
        </p:nvSpPr>
        <p:spPr>
          <a:xfrm>
            <a:off x="6791351" y="3389068"/>
            <a:ext cx="2259357" cy="369332"/>
          </a:xfrm>
          <a:prstGeom prst="rect">
            <a:avLst/>
          </a:prstGeom>
          <a:noFill/>
        </p:spPr>
        <p:txBody>
          <a:bodyPr wrap="square" lIns="0" tIns="0" rIns="0" bIns="0" rtlCol="0" anchor="ctr">
            <a:spAutoFit/>
          </a:bodyPr>
          <a:lstStyle/>
          <a:p>
            <a:pP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销售终端系统</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5" name="TextBox 35"/>
          <p:cNvSpPr txBox="1"/>
          <p:nvPr/>
        </p:nvSpPr>
        <p:spPr>
          <a:xfrm>
            <a:off x="6791350" y="5958437"/>
            <a:ext cx="2259357" cy="369332"/>
          </a:xfrm>
          <a:prstGeom prst="rect">
            <a:avLst/>
          </a:prstGeom>
          <a:noFill/>
        </p:spPr>
        <p:txBody>
          <a:bodyPr wrap="square" lIns="0" tIns="0" rIns="0" bIns="0" rtlCol="0" anchor="ctr">
            <a:spAutoFit/>
          </a:bodyPr>
          <a:lstStyle/>
          <a:p>
            <a:pPr algn="ctr" eaLnBrk="1" hangingPunct="1">
              <a:spcBef>
                <a:spcPts val="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网上支付系统 </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cxnSp>
        <p:nvCxnSpPr>
          <p:cNvPr id="7" name="直接连接符 5"/>
          <p:cNvCxnSpPr>
            <a:cxnSpLocks noChangeShapeType="1"/>
          </p:cNvCxnSpPr>
          <p:nvPr/>
        </p:nvCxnSpPr>
        <p:spPr bwMode="auto">
          <a:xfrm>
            <a:off x="6602834" y="1846534"/>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组合 7"/>
          <p:cNvGrpSpPr/>
          <p:nvPr/>
        </p:nvGrpSpPr>
        <p:grpSpPr>
          <a:xfrm>
            <a:off x="5450309" y="1814784"/>
            <a:ext cx="1004888" cy="1008063"/>
            <a:chOff x="5911850" y="1850280"/>
            <a:chExt cx="1004888" cy="1008063"/>
          </a:xfrm>
        </p:grpSpPr>
        <p:sp>
          <p:nvSpPr>
            <p:cNvPr id="9"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0"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11" name="组合 10"/>
          <p:cNvGrpSpPr/>
          <p:nvPr/>
        </p:nvGrpSpPr>
        <p:grpSpPr>
          <a:xfrm>
            <a:off x="5450309" y="3069703"/>
            <a:ext cx="1004888" cy="1008062"/>
            <a:chOff x="5911850" y="3105199"/>
            <a:chExt cx="1004888" cy="1008062"/>
          </a:xfrm>
        </p:grpSpPr>
        <p:sp>
          <p:nvSpPr>
            <p:cNvPr id="12"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3"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14" name="组合 13"/>
          <p:cNvGrpSpPr/>
          <p:nvPr/>
        </p:nvGrpSpPr>
        <p:grpSpPr>
          <a:xfrm>
            <a:off x="5450309" y="4338909"/>
            <a:ext cx="1004888" cy="1008062"/>
            <a:chOff x="5911850" y="4374405"/>
            <a:chExt cx="1004888" cy="1008062"/>
          </a:xfrm>
        </p:grpSpPr>
        <p:sp>
          <p:nvSpPr>
            <p:cNvPr id="15"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6"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17" name="组合 16"/>
          <p:cNvGrpSpPr/>
          <p:nvPr/>
        </p:nvGrpSpPr>
        <p:grpSpPr>
          <a:xfrm>
            <a:off x="5450309" y="5639072"/>
            <a:ext cx="1004888" cy="1008063"/>
            <a:chOff x="5911850" y="5733305"/>
            <a:chExt cx="1004888" cy="1008063"/>
          </a:xfrm>
        </p:grpSpPr>
        <p:sp>
          <p:nvSpPr>
            <p:cNvPr id="18"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9"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20" name="直接连接符 17"/>
          <p:cNvCxnSpPr>
            <a:cxnSpLocks noChangeShapeType="1"/>
          </p:cNvCxnSpPr>
          <p:nvPr/>
        </p:nvCxnSpPr>
        <p:spPr bwMode="auto">
          <a:xfrm>
            <a:off x="6602834" y="3071290"/>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8"/>
          <p:cNvCxnSpPr>
            <a:cxnSpLocks noChangeShapeType="1"/>
          </p:cNvCxnSpPr>
          <p:nvPr/>
        </p:nvCxnSpPr>
        <p:spPr bwMode="auto">
          <a:xfrm>
            <a:off x="6602834" y="4337322"/>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19"/>
          <p:cNvCxnSpPr>
            <a:cxnSpLocks noChangeShapeType="1"/>
          </p:cNvCxnSpPr>
          <p:nvPr/>
        </p:nvCxnSpPr>
        <p:spPr bwMode="auto">
          <a:xfrm>
            <a:off x="6602834" y="5616847"/>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205"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p:nvPr/>
        </p:nvSpPr>
        <p:spPr>
          <a:xfrm>
            <a:off x="7442571" y="1298757"/>
            <a:ext cx="4104456"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hlinkClick r:id="rId2" action="ppaction://hlinkfile"/>
              </a:rPr>
              <a:t>点击视频：ATM机大批“消失”， 央行数字货币开启数字法币时代</a:t>
            </a:r>
            <a:endParaRPr lang="zh-CN" altLang="en-US" sz="2000" dirty="0">
              <a:solidFill>
                <a:srgbClr val="F8F8F8"/>
              </a:solidFill>
              <a:latin typeface="+mj-lt"/>
              <a:ea typeface="黑体" panose="02010609060101010101" pitchFamily="49" charset="-122"/>
            </a:endParaRPr>
          </a:p>
        </p:txBody>
      </p:sp>
      <p:pic>
        <p:nvPicPr>
          <p:cNvPr id="25" name="图片 24">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24" y="205092"/>
            <a:ext cx="931168" cy="931168"/>
          </a:xfrm>
          <a:prstGeom prst="rect">
            <a:avLst/>
          </a:prstGeom>
        </p:spPr>
      </p:pic>
      <p:sp>
        <p:nvSpPr>
          <p:cNvPr id="26" name="矩形 25"/>
          <p:cNvSpPr/>
          <p:nvPr/>
        </p:nvSpPr>
        <p:spPr>
          <a:xfrm>
            <a:off x="964222" y="908720"/>
            <a:ext cx="6286287" cy="584775"/>
          </a:xfrm>
          <a:prstGeom prst="rect">
            <a:avLst/>
          </a:prstGeom>
        </p:spPr>
        <p:txBody>
          <a:bodyPr wrap="square">
            <a:spAutoFit/>
          </a:bodyPr>
          <a:lstStyle/>
          <a:p>
            <a:pPr marL="0" indent="612140" algn="just">
              <a:lnSpc>
                <a:spcPct val="100000"/>
              </a:lnSpc>
              <a:spcBef>
                <a:spcPts val="0"/>
              </a:spcBef>
              <a:buNone/>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（二）常用的电子支付系统 </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4"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05474"/>
          <p:cNvSpPr>
            <a:spLocks noGrp="1"/>
          </p:cNvSpPr>
          <p:nvPr/>
        </p:nvSpPr>
        <p:spPr>
          <a:xfrm>
            <a:off x="501845" y="1416593"/>
            <a:ext cx="5812560"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dirty="0">
                <a:solidFill>
                  <a:schemeClr val="accent2"/>
                </a:solidFill>
                <a:latin typeface="黑体" panose="02010609060101010101" pitchFamily="49" charset="-122"/>
                <a:ea typeface="黑体" panose="02010609060101010101" pitchFamily="49" charset="-122"/>
                <a:cs typeface="Times New Roman" panose="02020603050405020304" charset="0"/>
              </a:rPr>
              <a:t>常见的网上支付系统模式有</a:t>
            </a:r>
            <a:endParaRPr lang="zh-CN" altLang="en-US"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22" name="Rectangle 10"/>
          <p:cNvSpPr/>
          <p:nvPr/>
        </p:nvSpPr>
        <p:spPr>
          <a:xfrm>
            <a:off x="9107081" y="4697268"/>
            <a:ext cx="1619999" cy="430887"/>
          </a:xfrm>
          <a:prstGeom prst="rect">
            <a:avLst/>
          </a:prstGeom>
        </p:spPr>
        <p:txBody>
          <a:bodyPr wrap="square" lIns="72013" tIns="0" rIns="72013" bIns="0">
            <a:spAutoFit/>
          </a:bodyPr>
          <a:lstStyle/>
          <a:p>
            <a:pPr algn="ctr" defTabSz="914400" eaLnBrk="1" latinLnBrk="0" hangingPunct="1">
              <a:buClrTx/>
              <a:buSzTx/>
              <a:buFontTx/>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移动支付</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23" name="Rectangle 13"/>
          <p:cNvSpPr/>
          <p:nvPr/>
        </p:nvSpPr>
        <p:spPr>
          <a:xfrm>
            <a:off x="6291852" y="4697268"/>
            <a:ext cx="2038777" cy="430887"/>
          </a:xfrm>
          <a:prstGeom prst="rect">
            <a:avLst/>
          </a:prstGeom>
        </p:spPr>
        <p:txBody>
          <a:bodyPr wrap="square" lIns="72013" tIns="0" rIns="72013" bIns="0">
            <a:spAutoFit/>
          </a:bodyPr>
          <a:lstStyle/>
          <a:p>
            <a:pPr algn="ctr" defTabSz="914400">
              <a:buClrTx/>
              <a:buSzTx/>
              <a:buFontTx/>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第三方支付</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24" name="Rectangle 16"/>
          <p:cNvSpPr/>
          <p:nvPr/>
        </p:nvSpPr>
        <p:spPr>
          <a:xfrm>
            <a:off x="3794125" y="4697268"/>
            <a:ext cx="1757804" cy="861774"/>
          </a:xfrm>
          <a:prstGeom prst="rect">
            <a:avLst/>
          </a:prstGeom>
        </p:spPr>
        <p:txBody>
          <a:bodyPr wrap="square" lIns="72013" tIns="0" rIns="72013" bIns="0">
            <a:spAutoFit/>
          </a:bodyPr>
          <a:lstStyle/>
          <a:p>
            <a:pPr algn="ctr" defTabSz="914400">
              <a:buClrTx/>
              <a:buSzTx/>
              <a:buFontTx/>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用户直连网银支付</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25" name="Rectangle 19"/>
          <p:cNvSpPr/>
          <p:nvPr/>
        </p:nvSpPr>
        <p:spPr>
          <a:xfrm>
            <a:off x="1133763" y="4697268"/>
            <a:ext cx="1757804" cy="861774"/>
          </a:xfrm>
          <a:prstGeom prst="rect">
            <a:avLst/>
          </a:prstGeom>
        </p:spPr>
        <p:txBody>
          <a:bodyPr wrap="square" lIns="72013" tIns="0" rIns="72013" bIns="0">
            <a:spAutoFit/>
          </a:bodyPr>
          <a:lstStyle/>
          <a:p>
            <a:pPr algn="ctr" defTabSz="914400">
              <a:defRPr/>
            </a:pP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网银转账支付</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26" name="组合 25"/>
          <p:cNvGrpSpPr/>
          <p:nvPr/>
        </p:nvGrpSpPr>
        <p:grpSpPr>
          <a:xfrm>
            <a:off x="1271568" y="2695439"/>
            <a:ext cx="1620000" cy="1620000"/>
            <a:chOff x="1506614" y="2695439"/>
            <a:chExt cx="1620000" cy="1620000"/>
          </a:xfrm>
        </p:grpSpPr>
        <p:sp>
          <p:nvSpPr>
            <p:cNvPr id="27"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8"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29" name="组合 28"/>
          <p:cNvGrpSpPr/>
          <p:nvPr/>
        </p:nvGrpSpPr>
        <p:grpSpPr>
          <a:xfrm>
            <a:off x="3876677" y="2695439"/>
            <a:ext cx="1620000" cy="1620000"/>
            <a:chOff x="3514488" y="2695439"/>
            <a:chExt cx="1620000" cy="1620000"/>
          </a:xfrm>
        </p:grpSpPr>
        <p:sp>
          <p:nvSpPr>
            <p:cNvPr id="30"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31"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32" name="组合 31"/>
          <p:cNvGrpSpPr/>
          <p:nvPr/>
        </p:nvGrpSpPr>
        <p:grpSpPr>
          <a:xfrm>
            <a:off x="6484060" y="2695439"/>
            <a:ext cx="1620000" cy="1620000"/>
            <a:chOff x="5594119" y="2695439"/>
            <a:chExt cx="1620000" cy="1620000"/>
          </a:xfrm>
        </p:grpSpPr>
        <p:sp>
          <p:nvSpPr>
            <p:cNvPr id="33"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34" name="Picture 29"/>
            <p:cNvPicPr>
              <a:picLocks noChangeAspect="1"/>
            </p:cNvPicPr>
            <p:nvPr/>
          </p:nvPicPr>
          <p:blipFill>
            <a:blip r:embed="rId2" cstate="print"/>
            <a:stretch>
              <a:fillRect/>
            </a:stretch>
          </p:blipFill>
          <p:spPr>
            <a:xfrm>
              <a:off x="5986196" y="3166581"/>
              <a:ext cx="835847" cy="677716"/>
            </a:xfrm>
            <a:prstGeom prst="rect">
              <a:avLst/>
            </a:prstGeom>
          </p:spPr>
        </p:pic>
      </p:grpSp>
      <p:grpSp>
        <p:nvGrpSpPr>
          <p:cNvPr id="35" name="组合 34"/>
          <p:cNvGrpSpPr/>
          <p:nvPr/>
        </p:nvGrpSpPr>
        <p:grpSpPr>
          <a:xfrm>
            <a:off x="9107080" y="2695439"/>
            <a:ext cx="1620000" cy="1620000"/>
            <a:chOff x="7601994" y="2695439"/>
            <a:chExt cx="1620000" cy="1620000"/>
          </a:xfrm>
        </p:grpSpPr>
        <p:sp>
          <p:nvSpPr>
            <p:cNvPr id="36"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37"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5931644" y="4168529"/>
            <a:ext cx="1188247" cy="2344292"/>
            <a:chOff x="4281488" y="2009843"/>
            <a:chExt cx="1204912" cy="2428808"/>
          </a:xfrm>
          <a:solidFill>
            <a:srgbClr val="00B0F0"/>
          </a:solidFill>
        </p:grpSpPr>
        <p:sp>
          <p:nvSpPr>
            <p:cNvPr id="3"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207"/>
          <p:cNvGrpSpPr/>
          <p:nvPr/>
        </p:nvGrpSpPr>
        <p:grpSpPr>
          <a:xfrm>
            <a:off x="5316609" y="3572341"/>
            <a:ext cx="1069730" cy="3097019"/>
            <a:chOff x="4089129" y="1275606"/>
            <a:chExt cx="1084733" cy="3208672"/>
          </a:xfrm>
          <a:solidFill>
            <a:schemeClr val="tx2"/>
          </a:solidFill>
        </p:grpSpPr>
        <p:sp>
          <p:nvSpPr>
            <p:cNvPr id="8"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208"/>
          <p:cNvGrpSpPr/>
          <p:nvPr/>
        </p:nvGrpSpPr>
        <p:grpSpPr>
          <a:xfrm>
            <a:off x="4585596" y="4938710"/>
            <a:ext cx="1168997" cy="1707488"/>
            <a:chOff x="3347864" y="2691235"/>
            <a:chExt cx="1185392" cy="1769046"/>
          </a:xfrm>
          <a:solidFill>
            <a:srgbClr val="00B0F0"/>
          </a:solidFill>
        </p:grpSpPr>
        <p:sp>
          <p:nvSpPr>
            <p:cNvPr id="12"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矩形 47"/>
          <p:cNvSpPr>
            <a:spLocks noChangeArrowheads="1"/>
          </p:cNvSpPr>
          <p:nvPr/>
        </p:nvSpPr>
        <p:spPr bwMode="auto">
          <a:xfrm>
            <a:off x="2569989" y="5077043"/>
            <a:ext cx="1495824"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贷记卡</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7" name="矩形 47"/>
          <p:cNvSpPr>
            <a:spLocks noChangeArrowheads="1"/>
          </p:cNvSpPr>
          <p:nvPr/>
        </p:nvSpPr>
        <p:spPr bwMode="auto">
          <a:xfrm>
            <a:off x="5026724" y="2976674"/>
            <a:ext cx="1389533"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借记卡</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8" name="矩形 47"/>
          <p:cNvSpPr>
            <a:spLocks noChangeArrowheads="1"/>
          </p:cNvSpPr>
          <p:nvPr/>
        </p:nvSpPr>
        <p:spPr bwMode="auto">
          <a:xfrm>
            <a:off x="7340866" y="4386047"/>
            <a:ext cx="1757993" cy="5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2800" dirty="0">
                <a:solidFill>
                  <a:schemeClr val="accent2"/>
                </a:solidFill>
                <a:latin typeface="+mj-lt"/>
                <a:ea typeface="黑体" panose="02010609060101010101" pitchFamily="49" charset="-122"/>
                <a:sym typeface="微软雅黑" panose="020B0503020204020204" pitchFamily="34" charset="-122"/>
              </a:rPr>
              <a:t>准贷记卡</a:t>
            </a:r>
            <a:endParaRPr lang="zh-CN" altLang="en-US" sz="2800" dirty="0">
              <a:solidFill>
                <a:schemeClr val="accent2"/>
              </a:solidFill>
              <a:latin typeface="+mj-lt"/>
              <a:ea typeface="黑体" panose="02010609060101010101" pitchFamily="49" charset="-122"/>
              <a:sym typeface="微软雅黑" panose="020B0503020204020204" pitchFamily="34" charset="-122"/>
            </a:endParaRPr>
          </a:p>
        </p:txBody>
      </p:sp>
      <p:sp>
        <p:nvSpPr>
          <p:cNvPr id="19" name="矩形 18"/>
          <p:cNvSpPr/>
          <p:nvPr/>
        </p:nvSpPr>
        <p:spPr>
          <a:xfrm>
            <a:off x="1283225" y="2329716"/>
            <a:ext cx="3500085" cy="523220"/>
          </a:xfrm>
          <a:prstGeom prst="rect">
            <a:avLst/>
          </a:prstGeom>
        </p:spPr>
        <p:txBody>
          <a:bodyPr wrap="square">
            <a:spAutoFit/>
          </a:bodyPr>
          <a:lstStyle/>
          <a:p>
            <a:pPr indent="612140">
              <a:spcBef>
                <a:spcPts val="15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银行卡的种类</a:t>
            </a:r>
            <a:endParaRPr lang="zh-CN" altLang="en-US" sz="2800" b="1" dirty="0">
              <a:solidFill>
                <a:schemeClr val="accent2"/>
              </a:solidFill>
              <a:latin typeface="黑体" panose="02010609060101010101" pitchFamily="49" charset="-122"/>
              <a:ea typeface="黑体" panose="02010609060101010101" pitchFamily="49" charset="-122"/>
            </a:endParaRPr>
          </a:p>
        </p:txBody>
      </p:sp>
      <p:sp>
        <p:nvSpPr>
          <p:cNvPr id="20" name="矩形 19"/>
          <p:cNvSpPr/>
          <p:nvPr/>
        </p:nvSpPr>
        <p:spPr>
          <a:xfrm>
            <a:off x="1283225" y="908720"/>
            <a:ext cx="3877985"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一、电子支付工具</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21" name="矩形 20"/>
          <p:cNvSpPr/>
          <p:nvPr/>
        </p:nvSpPr>
        <p:spPr>
          <a:xfrm>
            <a:off x="1283225" y="1629611"/>
            <a:ext cx="3757669" cy="584775"/>
          </a:xfrm>
          <a:prstGeom prst="rect">
            <a:avLst/>
          </a:prstGeom>
        </p:spPr>
        <p:txBody>
          <a:bodyPr wrap="square">
            <a:spAutoFit/>
          </a:bodyPr>
          <a:lstStyle/>
          <a:p>
            <a:pPr marL="0" indent="612140" algn="just">
              <a:lnSpc>
                <a:spcPct val="100000"/>
              </a:lnSpc>
              <a:spcBef>
                <a:spcPts val="0"/>
              </a:spcBef>
              <a:buNone/>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（一）银行卡</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7890" y="1370488"/>
            <a:ext cx="10040981" cy="2436564"/>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银行卡的应用领域</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银行卡使用范围大、应用领域广，可用于线下无现金购物、线上电子商务支付，可使用</a:t>
            </a:r>
            <a:r>
              <a:rPr lang="en-US" altLang="zh-CN" sz="2600" dirty="0">
                <a:solidFill>
                  <a:schemeClr val="accent2"/>
                </a:solidFill>
                <a:latin typeface="+mj-lt"/>
                <a:ea typeface="黑体" panose="02010609060101010101" pitchFamily="49" charset="-122"/>
              </a:rPr>
              <a:t>ATM</a:t>
            </a:r>
            <a:r>
              <a:rPr lang="zh-CN" altLang="en-US" sz="2600" dirty="0">
                <a:solidFill>
                  <a:schemeClr val="accent2"/>
                </a:solidFill>
                <a:latin typeface="+mj-lt"/>
                <a:ea typeface="黑体" panose="02010609060101010101" pitchFamily="49" charset="-122"/>
              </a:rPr>
              <a:t>机、网络银行、手机</a:t>
            </a:r>
            <a:r>
              <a:rPr lang="en-US" altLang="zh-CN" sz="2600" dirty="0">
                <a:solidFill>
                  <a:schemeClr val="accent2"/>
                </a:solidFill>
                <a:latin typeface="+mj-lt"/>
                <a:ea typeface="黑体" panose="02010609060101010101" pitchFamily="49" charset="-122"/>
              </a:rPr>
              <a:t>App</a:t>
            </a:r>
            <a:r>
              <a:rPr lang="zh-CN" altLang="en-US" sz="2600" dirty="0">
                <a:solidFill>
                  <a:schemeClr val="accent2"/>
                </a:solidFill>
                <a:latin typeface="+mj-lt"/>
                <a:ea typeface="黑体" panose="02010609060101010101" pitchFamily="49" charset="-122"/>
              </a:rPr>
              <a:t>或银行柜台等方式进行账户操作。</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4786" y="1306367"/>
            <a:ext cx="11007190" cy="4331442"/>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（二）电子货币</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广义：</a:t>
            </a:r>
            <a:r>
              <a:rPr lang="zh-CN" altLang="en-US" sz="2600" dirty="0">
                <a:solidFill>
                  <a:schemeClr val="accent2"/>
                </a:solidFill>
                <a:latin typeface="+mj-lt"/>
                <a:ea typeface="黑体" panose="02010609060101010101" pitchFamily="49" charset="-122"/>
              </a:rPr>
              <a:t>电子货币是指依靠硬件设备或计算机网络实现存储和支付功能的货币，银行账户存款、数字人民币等均是电子货币的具体形式。</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狭义：</a:t>
            </a:r>
            <a:r>
              <a:rPr lang="zh-CN" altLang="en-US" sz="2600" dirty="0">
                <a:solidFill>
                  <a:schemeClr val="accent2"/>
                </a:solidFill>
                <a:latin typeface="+mj-lt"/>
                <a:ea typeface="黑体" panose="02010609060101010101" pitchFamily="49" charset="-122"/>
              </a:rPr>
              <a:t>电子货币不同，数字货币（</a:t>
            </a:r>
            <a:r>
              <a:rPr lang="en-US" altLang="zh-CN" sz="2600" dirty="0">
                <a:solidFill>
                  <a:schemeClr val="accent2"/>
                </a:solidFill>
                <a:latin typeface="+mj-lt"/>
                <a:ea typeface="黑体" panose="02010609060101010101" pitchFamily="49" charset="-122"/>
              </a:rPr>
              <a:t>Digital Currency</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DC</a:t>
            </a:r>
            <a:r>
              <a:rPr lang="zh-CN" altLang="en-US" sz="2600" dirty="0">
                <a:solidFill>
                  <a:schemeClr val="accent2"/>
                </a:solidFill>
                <a:latin typeface="+mj-lt"/>
                <a:ea typeface="黑体" panose="02010609060101010101" pitchFamily="49" charset="-122"/>
              </a:rPr>
              <a:t>）是一组脱离“账本”的加密数据，它和钱包中的纸币、硬币类似，能存放在电子设备的数字钱包中，交易双方收付款时不再通过银行系统，通过数字钱包即可直接进行“一手交钱一手交货”的交易。</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1655763" y="2841327"/>
            <a:ext cx="3709987" cy="37068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Oval 7"/>
          <p:cNvSpPr>
            <a:spLocks noChangeArrowheads="1"/>
          </p:cNvSpPr>
          <p:nvPr/>
        </p:nvSpPr>
        <p:spPr bwMode="auto">
          <a:xfrm>
            <a:off x="4564063" y="1776114"/>
            <a:ext cx="3709987" cy="37068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Oval 8"/>
          <p:cNvSpPr>
            <a:spLocks noChangeArrowheads="1"/>
          </p:cNvSpPr>
          <p:nvPr/>
        </p:nvSpPr>
        <p:spPr bwMode="auto">
          <a:xfrm>
            <a:off x="7466013" y="2793702"/>
            <a:ext cx="3709987" cy="3706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Oval 9"/>
          <p:cNvSpPr>
            <a:spLocks noChangeArrowheads="1"/>
          </p:cNvSpPr>
          <p:nvPr/>
        </p:nvSpPr>
        <p:spPr bwMode="auto">
          <a:xfrm>
            <a:off x="614363" y="1731664"/>
            <a:ext cx="2646362" cy="2646363"/>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Freeform 10"/>
          <p:cNvSpPr/>
          <p:nvPr/>
        </p:nvSpPr>
        <p:spPr bwMode="auto">
          <a:xfrm>
            <a:off x="4545013" y="5517232"/>
            <a:ext cx="2143125" cy="1000125"/>
          </a:xfrm>
          <a:custGeom>
            <a:avLst/>
            <a:gdLst>
              <a:gd name="T0" fmla="*/ 1731241902 w 2653"/>
              <a:gd name="T1" fmla="*/ 0 h 1238"/>
              <a:gd name="T2" fmla="*/ 810479306 w 2653"/>
              <a:gd name="T3" fmla="*/ 762272170 h 1238"/>
              <a:gd name="T4" fmla="*/ 0 w 2653"/>
              <a:gd name="T5" fmla="*/ 590630362 h 1238"/>
              <a:gd name="T6" fmla="*/ 0 60000 65536"/>
              <a:gd name="T7" fmla="*/ 0 60000 65536"/>
              <a:gd name="T8" fmla="*/ 0 60000 65536"/>
            </a:gdLst>
            <a:ahLst/>
            <a:cxnLst>
              <a:cxn ang="T6">
                <a:pos x="T0" y="T1"/>
              </a:cxn>
              <a:cxn ang="T7">
                <a:pos x="T2" y="T3"/>
              </a:cxn>
              <a:cxn ang="T8">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Freeform 11"/>
          <p:cNvSpPr/>
          <p:nvPr/>
        </p:nvSpPr>
        <p:spPr bwMode="auto">
          <a:xfrm>
            <a:off x="7443788" y="1774453"/>
            <a:ext cx="2139950" cy="1006475"/>
          </a:xfrm>
          <a:custGeom>
            <a:avLst/>
            <a:gdLst>
              <a:gd name="T0" fmla="*/ 1729375379 w 2648"/>
              <a:gd name="T1" fmla="*/ 811692248 h 1248"/>
              <a:gd name="T2" fmla="*/ 812440745 w 2648"/>
              <a:gd name="T3" fmla="*/ 47478523 h 1248"/>
              <a:gd name="T4" fmla="*/ 0 w 2648"/>
              <a:gd name="T5" fmla="*/ 213979972 h 1248"/>
              <a:gd name="T6" fmla="*/ 0 60000 65536"/>
              <a:gd name="T7" fmla="*/ 0 60000 65536"/>
              <a:gd name="T8" fmla="*/ 0 60000 65536"/>
            </a:gdLst>
            <a:ahLst/>
            <a:cxnLst>
              <a:cxn ang="T6">
                <a:pos x="T0" y="T1"/>
              </a:cxn>
              <a:cxn ang="T7">
                <a:pos x="T2" y="T3"/>
              </a:cxn>
              <a:cxn ang="T8">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TextBox 101"/>
          <p:cNvSpPr txBox="1">
            <a:spLocks noChangeArrowheads="1"/>
          </p:cNvSpPr>
          <p:nvPr/>
        </p:nvSpPr>
        <p:spPr bwMode="auto">
          <a:xfrm>
            <a:off x="3290183" y="3803314"/>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1</a:t>
            </a:r>
            <a:endParaRPr lang="zh-CN" altLang="en-US" sz="3600" b="1" dirty="0">
              <a:solidFill>
                <a:srgbClr val="FFFFFF"/>
              </a:solidFill>
              <a:latin typeface="+mj-lt"/>
              <a:ea typeface="黑体" panose="02010609060101010101" pitchFamily="49" charset="-122"/>
            </a:endParaRPr>
          </a:p>
        </p:txBody>
      </p:sp>
      <p:sp>
        <p:nvSpPr>
          <p:cNvPr id="9" name="TextBox 102"/>
          <p:cNvSpPr txBox="1">
            <a:spLocks noChangeArrowheads="1"/>
          </p:cNvSpPr>
          <p:nvPr/>
        </p:nvSpPr>
        <p:spPr bwMode="auto">
          <a:xfrm>
            <a:off x="2126456" y="4528839"/>
            <a:ext cx="276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dirty="0">
                <a:solidFill>
                  <a:srgbClr val="FFFFFF"/>
                </a:solidFill>
                <a:latin typeface="黑体" panose="02010609060101010101" pitchFamily="49" charset="-122"/>
                <a:ea typeface="黑体" panose="02010609060101010101" pitchFamily="49" charset="-122"/>
              </a:rPr>
              <a:t>用户与银行执行提取协议，从银行提取电子现金</a:t>
            </a: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10" name="TextBox 103"/>
          <p:cNvSpPr txBox="1">
            <a:spLocks noChangeArrowheads="1"/>
          </p:cNvSpPr>
          <p:nvPr/>
        </p:nvSpPr>
        <p:spPr bwMode="auto">
          <a:xfrm>
            <a:off x="6198483" y="2329139"/>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2</a:t>
            </a:r>
            <a:endParaRPr lang="zh-CN" altLang="en-US" sz="3600" b="1" dirty="0">
              <a:solidFill>
                <a:srgbClr val="FFFFFF"/>
              </a:solidFill>
              <a:latin typeface="+mj-lt"/>
              <a:ea typeface="黑体" panose="02010609060101010101" pitchFamily="49" charset="-122"/>
            </a:endParaRPr>
          </a:p>
        </p:txBody>
      </p:sp>
      <p:sp>
        <p:nvSpPr>
          <p:cNvPr id="11" name="TextBox 104"/>
          <p:cNvSpPr txBox="1">
            <a:spLocks noChangeArrowheads="1"/>
          </p:cNvSpPr>
          <p:nvPr/>
        </p:nvSpPr>
        <p:spPr bwMode="auto">
          <a:xfrm>
            <a:off x="5034756" y="3109614"/>
            <a:ext cx="276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dirty="0">
                <a:solidFill>
                  <a:srgbClr val="FFFFFF"/>
                </a:solidFill>
                <a:latin typeface="黑体" panose="02010609060101010101" pitchFamily="49" charset="-122"/>
                <a:ea typeface="黑体" panose="02010609060101010101" pitchFamily="49" charset="-122"/>
              </a:rPr>
              <a:t>用户与商家执行支付协议，使用电子现金进行支付</a:t>
            </a: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12" name="TextBox 105"/>
          <p:cNvSpPr txBox="1">
            <a:spLocks noChangeArrowheads="1"/>
          </p:cNvSpPr>
          <p:nvPr/>
        </p:nvSpPr>
        <p:spPr bwMode="auto">
          <a:xfrm>
            <a:off x="9100433" y="3339802"/>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3</a:t>
            </a:r>
            <a:endParaRPr lang="zh-CN" altLang="en-US" sz="3600" b="1" dirty="0">
              <a:solidFill>
                <a:srgbClr val="FFFFFF"/>
              </a:solidFill>
              <a:latin typeface="+mj-lt"/>
              <a:ea typeface="黑体" panose="02010609060101010101" pitchFamily="49" charset="-122"/>
            </a:endParaRPr>
          </a:p>
        </p:txBody>
      </p:sp>
      <p:sp>
        <p:nvSpPr>
          <p:cNvPr id="13" name="TextBox 106"/>
          <p:cNvSpPr txBox="1">
            <a:spLocks noChangeArrowheads="1"/>
          </p:cNvSpPr>
          <p:nvPr/>
        </p:nvSpPr>
        <p:spPr bwMode="auto">
          <a:xfrm>
            <a:off x="7831931" y="4343102"/>
            <a:ext cx="2978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dirty="0">
                <a:solidFill>
                  <a:srgbClr val="FFFFFF"/>
                </a:solidFill>
                <a:latin typeface="黑体" panose="02010609060101010101" pitchFamily="49" charset="-122"/>
                <a:ea typeface="黑体" panose="02010609060101010101" pitchFamily="49" charset="-122"/>
              </a:rPr>
              <a:t>商家与银行执行存款协议，将交易所得的电子现金存入银行</a:t>
            </a: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14" name="矩形 13"/>
          <p:cNvSpPr/>
          <p:nvPr/>
        </p:nvSpPr>
        <p:spPr>
          <a:xfrm>
            <a:off x="895129" y="1021119"/>
            <a:ext cx="5238971" cy="523220"/>
          </a:xfrm>
          <a:prstGeom prst="rect">
            <a:avLst/>
          </a:prstGeom>
        </p:spPr>
        <p:txBody>
          <a:bodyPr wrap="square">
            <a:spAutoFit/>
          </a:bodyPr>
          <a:lstStyle/>
          <a:p>
            <a:pPr indent="612140" algn="just">
              <a:spcBef>
                <a:spcPts val="10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使用电子现金的基本流程</a:t>
            </a:r>
            <a:endParaRPr lang="zh-CN" altLang="en-US" sz="28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
                                        </p:tgtEl>
                                        <p:attrNameLst>
                                          <p:attrName>ppt_x</p:attrName>
                                          <p:attrName>ppt_y</p:attrName>
                                        </p:attrNameLst>
                                      </p:cBhvr>
                                      <p:rCtr x="0" y="0"/>
                                    </p:animMotion>
                                    <p:animEffect transition="in" filter="fade">
                                      <p:cBhvr>
                                        <p:cTn id="14" dur="1000"/>
                                        <p:tgtEl>
                                          <p:spTgt spid="5"/>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2"/>
                                        </p:tgtEl>
                                        <p:attrNameLst>
                                          <p:attrName>ppt_x</p:attrName>
                                          <p:attrName>ppt_y</p:attrName>
                                        </p:attrNameLst>
                                      </p:cBhvr>
                                      <p:rCtr x="0" y="0"/>
                                    </p:animMotion>
                                    <p:animEffect transition="in" filter="fade">
                                      <p:cBhvr>
                                        <p:cTn id="19" dur="1000"/>
                                        <p:tgtEl>
                                          <p:spTgt spid="2"/>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3"/>
                                        </p:tgtEl>
                                        <p:attrNameLst>
                                          <p:attrName>style.visibility</p:attrName>
                                        </p:attrNameLst>
                                      </p:cBhvr>
                                      <p:to>
                                        <p:strVal val="visible"/>
                                      </p:to>
                                    </p:set>
                                    <p:animScale>
                                      <p:cBhvr>
                                        <p:cTn id="2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
                                        </p:tgtEl>
                                        <p:attrNameLst>
                                          <p:attrName>ppt_x</p:attrName>
                                          <p:attrName>ppt_y</p:attrName>
                                        </p:attrNameLst>
                                      </p:cBhvr>
                                      <p:rCtr x="0" y="0"/>
                                    </p:animMotion>
                                    <p:animEffect transition="in" filter="fade">
                                      <p:cBhvr>
                                        <p:cTn id="24" dur="1000"/>
                                        <p:tgtEl>
                                          <p:spTgt spid="3"/>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
                                        </p:tgtEl>
                                        <p:attrNameLst>
                                          <p:attrName>ppt_x</p:attrName>
                                          <p:attrName>ppt_y</p:attrName>
                                        </p:attrNameLst>
                                      </p:cBhvr>
                                      <p:rCtr x="0" y="0"/>
                                    </p:animMotion>
                                    <p:animEffect transition="in" filter="fade">
                                      <p:cBhvr>
                                        <p:cTn id="29" dur="1000"/>
                                        <p:tgtEl>
                                          <p:spTgt spid="4"/>
                                        </p:tgtEl>
                                      </p:cBhvr>
                                    </p:animEffect>
                                  </p:childTnLst>
                                </p:cTn>
                              </p:par>
                            </p:childTnLst>
                          </p:cTn>
                        </p:par>
                        <p:par>
                          <p:cTn id="30" fill="hold">
                            <p:stCondLst>
                              <p:cond delay="1500"/>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90"/>
                                          </p:val>
                                        </p:tav>
                                        <p:tav tm="100000">
                                          <p:val>
                                            <p:fltVal val="0"/>
                                          </p:val>
                                        </p:tav>
                                      </p:tavLst>
                                    </p:anim>
                                    <p:animEffect transition="in" filter="fade">
                                      <p:cBhvr>
                                        <p:cTn id="36" dur="500"/>
                                        <p:tgtEl>
                                          <p:spTgt spid="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3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90"/>
                                          </p:val>
                                        </p:tav>
                                        <p:tav tm="100000">
                                          <p:val>
                                            <p:fltVal val="0"/>
                                          </p:val>
                                        </p:tav>
                                      </p:tavLst>
                                    </p:anim>
                                    <p:animEffect transition="in" filter="fade">
                                      <p:cBhvr>
                                        <p:cTn id="66" dur="500"/>
                                        <p:tgtEl>
                                          <p:spTgt spid="12"/>
                                        </p:tgtEl>
                                      </p:cBhvr>
                                    </p:animEffect>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animBg="1"/>
      <p:bldP spid="7" grpId="0" animBg="1"/>
      <p:bldP spid="8" grpId="0" autoUpdateAnimBg="0"/>
      <p:bldP spid="9" grpId="0" autoUpdateAnimBg="0"/>
      <p:bldP spid="10" grpId="0" autoUpdateAnimBg="0"/>
      <p:bldP spid="11" grpId="0" autoUpdateAnimBg="0"/>
      <p:bldP spid="12" grpId="0" autoUpdateAnimBg="0"/>
      <p:bldP spid="13" grpId="0" autoUpdateAnimBg="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2281" y="1347703"/>
            <a:ext cx="10792199" cy="4868064"/>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我国数字货币的发展情况</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rPr>
              <a:t>数字货币和电子支付工具（</a:t>
            </a:r>
            <a:r>
              <a:rPr lang="en-US" altLang="zh-CN" sz="2400" dirty="0">
                <a:solidFill>
                  <a:schemeClr val="accent2"/>
                </a:solidFill>
                <a:latin typeface="+mj-lt"/>
                <a:ea typeface="黑体" panose="02010609060101010101" pitchFamily="49" charset="-122"/>
              </a:rPr>
              <a:t>Digital Currency Electronic Payment</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DCEP</a:t>
            </a:r>
            <a:r>
              <a:rPr lang="zh-CN" altLang="en-US" sz="2400" dirty="0">
                <a:solidFill>
                  <a:schemeClr val="accent2"/>
                </a:solidFill>
                <a:latin typeface="+mj-lt"/>
                <a:ea typeface="黑体" panose="02010609060101010101" pitchFamily="49" charset="-122"/>
              </a:rPr>
              <a:t>），是中国人民银行（央行）创建和批准的法定数字货币。</a:t>
            </a:r>
            <a:r>
              <a:rPr lang="en-US" altLang="zh-CN" sz="2400" dirty="0">
                <a:solidFill>
                  <a:schemeClr val="accent2"/>
                </a:solidFill>
                <a:latin typeface="+mj-lt"/>
                <a:ea typeface="黑体" panose="02010609060101010101" pitchFamily="49" charset="-122"/>
              </a:rPr>
              <a:t>DCEP</a:t>
            </a:r>
            <a:r>
              <a:rPr lang="zh-CN" altLang="en-US" sz="2400" dirty="0">
                <a:solidFill>
                  <a:schemeClr val="accent2"/>
                </a:solidFill>
                <a:latin typeface="+mj-lt"/>
                <a:ea typeface="黑体" panose="02010609060101010101" pitchFamily="49" charset="-122"/>
              </a:rPr>
              <a:t>可以看作数字化的人民币现金，它由区块链和加密技术构建。</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rPr>
              <a:t>使用数字人民币需下载数字人民币</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，注册、开通个人数字钱包后即可使用，无须绑定银行卡，支持双离线支付，只要手机等电子设备有电就能完成转账，日常支付更便利。</a:t>
            </a:r>
            <a:endParaRPr lang="en-US" altLang="zh-CN" sz="24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rPr>
              <a:t>数字人民币的运行不依赖于传统的银行账户体系，可大大提高交易效率并降低交易成本，能让我们的生活更便捷，还会加快推进人民币的国际化进程。</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7442571" y="1132260"/>
            <a:ext cx="3912394" cy="43088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点击视频：什么是数字货币？</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428" y="971672"/>
            <a:ext cx="752063" cy="752063"/>
          </a:xfrm>
          <a:prstGeom prst="rect">
            <a:avLst/>
          </a:prstGeom>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40" y="908685"/>
            <a:ext cx="11874500" cy="5739130"/>
          </a:xfrm>
          <a:prstGeom prst="rect">
            <a:avLst/>
          </a:prstGeom>
          <a:noFill/>
        </p:spPr>
        <p:txBody>
          <a:bodyPr wrap="square" rtlCol="0" anchor="t">
            <a:spAutoFit/>
          </a:bodyPr>
          <a:lstStyle/>
          <a:p>
            <a:pPr algn="ctr">
              <a:spcBef>
                <a:spcPts val="1000"/>
              </a:spcBef>
            </a:pPr>
            <a:r>
              <a:rPr lang="zh-CN" altLang="en-US" sz="3200" dirty="0">
                <a:solidFill>
                  <a:srgbClr val="FF0000"/>
                </a:solidFill>
                <a:latin typeface="方正大黑简体" panose="03000509000000000000" pitchFamily="65" charset="-122"/>
                <a:ea typeface="方正大黑简体" panose="03000509000000000000" pitchFamily="65" charset="-122"/>
                <a:cs typeface="+mn-ea"/>
              </a:rPr>
              <a:t>数字人民币与微信支付、支付宝等第三方支付的应用比较</a:t>
            </a:r>
            <a:endParaRPr lang="zh-CN" altLang="en-US" sz="3200" dirty="0">
              <a:solidFill>
                <a:srgbClr val="FF0000"/>
              </a:solidFill>
              <a:latin typeface="方正大黑简体" panose="03000509000000000000" pitchFamily="65" charset="-122"/>
              <a:ea typeface="方正大黑简体" panose="03000509000000000000" pitchFamily="65" charset="-122"/>
              <a:cs typeface="+mn-ea"/>
            </a:endParaRPr>
          </a:p>
          <a:p>
            <a:pPr indent="612140" algn="just" latinLnBrk="0">
              <a:lnSpc>
                <a:spcPts val="4020"/>
              </a:lnSpc>
              <a:spcBef>
                <a:spcPts val="0"/>
              </a:spcBef>
            </a:pPr>
            <a:endParaRPr lang="zh-CN" altLang="en-US" sz="2600" dirty="0">
              <a:solidFill>
                <a:schemeClr val="accent2"/>
              </a:solidFill>
              <a:latin typeface="+mj-lt"/>
              <a:ea typeface="黑体" panose="02010609060101010101" pitchFamily="49" charset="-122"/>
              <a:cs typeface="+mn-ea"/>
            </a:endParaRPr>
          </a:p>
          <a:p>
            <a:pPr indent="612140" algn="just" latinLnBrk="0">
              <a:lnSpc>
                <a:spcPts val="4020"/>
              </a:lnSpc>
              <a:spcBef>
                <a:spcPts val="0"/>
              </a:spcBef>
            </a:pPr>
            <a:r>
              <a:rPr lang="zh-CN" altLang="en-US" sz="2400" dirty="0">
                <a:solidFill>
                  <a:schemeClr val="accent2"/>
                </a:solidFill>
                <a:latin typeface="+mj-lt"/>
                <a:ea typeface="黑体" panose="02010609060101010101" pitchFamily="49" charset="-122"/>
                <a:cs typeface="+mn-ea"/>
              </a:rPr>
              <a:t>数字人民币是中国人民银行发行的数字货币，是国家的法定货币，是能在网络中流通的人民币现金，微信支付、支付宝等第三方支付是由企业推出和管理的支付工具，两者不能直接比较。 </a:t>
            </a:r>
            <a:endParaRPr lang="zh-CN" altLang="en-US" sz="2400" dirty="0">
              <a:solidFill>
                <a:schemeClr val="accent2"/>
              </a:solidFill>
              <a:latin typeface="+mj-lt"/>
              <a:ea typeface="黑体" panose="02010609060101010101" pitchFamily="49" charset="-122"/>
              <a:cs typeface="+mn-ea"/>
            </a:endParaRPr>
          </a:p>
          <a:p>
            <a:pPr indent="612140" algn="just" latinLnBrk="0">
              <a:lnSpc>
                <a:spcPts val="4020"/>
              </a:lnSpc>
              <a:spcBef>
                <a:spcPts val="0"/>
              </a:spcBef>
            </a:pPr>
            <a:r>
              <a:rPr lang="zh-CN" altLang="en-US" sz="2400" dirty="0">
                <a:solidFill>
                  <a:schemeClr val="accent2"/>
                </a:solidFill>
                <a:latin typeface="+mj-lt"/>
                <a:ea typeface="黑体" panose="02010609060101010101" pitchFamily="49" charset="-122"/>
                <a:cs typeface="+mn-ea"/>
              </a:rPr>
              <a:t>（1）数字人民币具有法定地位和强制流通性；第三方支付只是一种支付工具，不具有法偿性和强制流通性。</a:t>
            </a:r>
            <a:endParaRPr lang="zh-CN" altLang="en-US" sz="2400" dirty="0">
              <a:solidFill>
                <a:schemeClr val="accent2"/>
              </a:solidFill>
              <a:latin typeface="+mj-lt"/>
              <a:ea typeface="黑体" panose="02010609060101010101" pitchFamily="49" charset="-122"/>
              <a:cs typeface="+mn-ea"/>
            </a:endParaRPr>
          </a:p>
          <a:p>
            <a:pPr indent="612140" algn="just" latinLnBrk="0">
              <a:lnSpc>
                <a:spcPts val="4020"/>
              </a:lnSpc>
              <a:spcBef>
                <a:spcPts val="0"/>
              </a:spcBef>
            </a:pPr>
            <a:r>
              <a:rPr lang="zh-CN" altLang="en-US" sz="2400" dirty="0">
                <a:solidFill>
                  <a:schemeClr val="accent2"/>
                </a:solidFill>
                <a:latin typeface="+mj-lt"/>
                <a:ea typeface="黑体" panose="02010609060101010101" pitchFamily="49" charset="-122"/>
                <a:cs typeface="+mn-ea"/>
              </a:rPr>
              <a:t>（2）第三方支付中流通的可以是基于银行账户的记账货币，也可以是离开了银行账本的数字人民币。 </a:t>
            </a:r>
            <a:endParaRPr lang="zh-CN" altLang="en-US" sz="2400" dirty="0">
              <a:solidFill>
                <a:schemeClr val="accent2"/>
              </a:solidFill>
              <a:latin typeface="+mj-lt"/>
              <a:ea typeface="黑体" panose="02010609060101010101" pitchFamily="49" charset="-122"/>
              <a:cs typeface="+mn-ea"/>
            </a:endParaRPr>
          </a:p>
          <a:p>
            <a:pPr indent="612140" algn="just" latinLnBrk="0">
              <a:lnSpc>
                <a:spcPts val="4020"/>
              </a:lnSpc>
              <a:spcBef>
                <a:spcPts val="0"/>
              </a:spcBef>
            </a:pPr>
            <a:r>
              <a:rPr lang="zh-CN" altLang="en-US" sz="2400" dirty="0">
                <a:solidFill>
                  <a:schemeClr val="accent2"/>
                </a:solidFill>
                <a:latin typeface="+mj-lt"/>
                <a:ea typeface="黑体" panose="02010609060101010101" pitchFamily="49" charset="-122"/>
                <a:cs typeface="+mn-ea"/>
              </a:rPr>
              <a:t>（3）数字人民币支持双离线支付，支持数字人民币的第三方支付也可实现双离线支付，使用只支持记账货币的第三方支付时需要网络支持。</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7" y="1918573"/>
            <a:ext cx="3028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方正大黑简体" panose="03000509000000000000" pitchFamily="65" charset="-122"/>
                <a:ea typeface="方正大黑简体" panose="03000509000000000000" pitchFamily="65" charset="-122"/>
              </a:rPr>
              <a:t>电子商务安全</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sp>
        <p:nvSpPr>
          <p:cNvPr id="7182" name="TextBox 83"/>
          <p:cNvSpPr txBox="1">
            <a:spLocks noChangeArrowheads="1"/>
          </p:cNvSpPr>
          <p:nvPr/>
        </p:nvSpPr>
        <p:spPr bwMode="auto">
          <a:xfrm>
            <a:off x="5373688" y="3286725"/>
            <a:ext cx="22529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mj-lt"/>
                <a:ea typeface="方正大黑简体" panose="03000509000000000000" pitchFamily="65" charset="-122"/>
              </a:rPr>
              <a:t>电子支付</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pic>
        <p:nvPicPr>
          <p:cNvPr id="7186" name="Picture 3" descr="F:\快盘\WPS上传PPT\互联网生活\导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组合 46"/>
          <p:cNvGrpSpPr/>
          <p:nvPr/>
        </p:nvGrpSpPr>
        <p:grpSpPr bwMode="auto">
          <a:xfrm>
            <a:off x="4594225" y="3331284"/>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963132"/>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47"/>
          <p:cNvGrpSpPr/>
          <p:nvPr/>
        </p:nvGrpSpPr>
        <p:grpSpPr bwMode="auto">
          <a:xfrm>
            <a:off x="4594225" y="4671988"/>
            <a:ext cx="584200" cy="557212"/>
            <a:chOff x="0" y="0"/>
            <a:chExt cx="650875" cy="620712"/>
          </a:xfrm>
        </p:grpSpPr>
        <p:sp>
          <p:nvSpPr>
            <p:cNvPr id="23"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 name="TextBox 83"/>
          <p:cNvSpPr txBox="1">
            <a:spLocks noChangeArrowheads="1"/>
          </p:cNvSpPr>
          <p:nvPr/>
        </p:nvSpPr>
        <p:spPr bwMode="auto">
          <a:xfrm>
            <a:off x="5373686" y="4654877"/>
            <a:ext cx="5333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mj-lt"/>
                <a:ea typeface="方正大黑简体" panose="03000509000000000000" pitchFamily="65" charset="-122"/>
              </a:rPr>
              <a:t>第三方支付与互联网金融</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additive="base">
                                        <p:cTn id="42" dur="500" fill="hold"/>
                                        <p:tgtEl>
                                          <p:spTgt spid="7181"/>
                                        </p:tgtEl>
                                        <p:attrNameLst>
                                          <p:attrName>ppt_x</p:attrName>
                                        </p:attrNameLst>
                                      </p:cBhvr>
                                      <p:tavLst>
                                        <p:tav tm="0">
                                          <p:val>
                                            <p:strVal val="1+#ppt_w/2"/>
                                          </p:val>
                                        </p:tav>
                                        <p:tav tm="100000">
                                          <p:val>
                                            <p:strVal val="#ppt_x"/>
                                          </p:val>
                                        </p:tav>
                                      </p:tavLst>
                                    </p:anim>
                                    <p:anim calcmode="lin" valueType="num">
                                      <p:cBhvr additive="base">
                                        <p:cTn id="43" dur="500" fill="hold"/>
                                        <p:tgtEl>
                                          <p:spTgt spid="718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100"/>
                                  </p:stCondLst>
                                  <p:childTnLst>
                                    <p:set>
                                      <p:cBhvr>
                                        <p:cTn id="45" dur="1" fill="hold">
                                          <p:stCondLst>
                                            <p:cond delay="0"/>
                                          </p:stCondLst>
                                        </p:cTn>
                                        <p:tgtEl>
                                          <p:spTgt spid="7182"/>
                                        </p:tgtEl>
                                        <p:attrNameLst>
                                          <p:attrName>style.visibility</p:attrName>
                                        </p:attrNameLst>
                                      </p:cBhvr>
                                      <p:to>
                                        <p:strVal val="visible"/>
                                      </p:to>
                                    </p:set>
                                    <p:anim calcmode="lin" valueType="num">
                                      <p:cBhvr additive="base">
                                        <p:cTn id="46" dur="500" fill="hold"/>
                                        <p:tgtEl>
                                          <p:spTgt spid="7182"/>
                                        </p:tgtEl>
                                        <p:attrNameLst>
                                          <p:attrName>ppt_x</p:attrName>
                                        </p:attrNameLst>
                                      </p:cBhvr>
                                      <p:tavLst>
                                        <p:tav tm="0">
                                          <p:val>
                                            <p:strVal val="1+#ppt_w/2"/>
                                          </p:val>
                                        </p:tav>
                                        <p:tav tm="100000">
                                          <p:val>
                                            <p:strVal val="#ppt_x"/>
                                          </p:val>
                                        </p:tav>
                                      </p:tavLst>
                                    </p:anim>
                                    <p:anim calcmode="lin" valueType="num">
                                      <p:cBhvr additive="base">
                                        <p:cTn id="47" dur="500" fill="hold"/>
                                        <p:tgtEl>
                                          <p:spTgt spid="7182"/>
                                        </p:tgtEl>
                                        <p:attrNameLst>
                                          <p:attrName>ppt_y</p:attrName>
                                        </p:attrNameLst>
                                      </p:cBhvr>
                                      <p:tavLst>
                                        <p:tav tm="0">
                                          <p:val>
                                            <p:strVal val="0-#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86"/>
                                        </p:tgtEl>
                                        <p:attrNameLst>
                                          <p:attrName>style.visibility</p:attrName>
                                        </p:attrNameLst>
                                      </p:cBhvr>
                                      <p:to>
                                        <p:strVal val="visible"/>
                                      </p:to>
                                    </p:set>
                                    <p:animEffect transition="in" filter="fade">
                                      <p:cBhvr>
                                        <p:cTn id="50" dur="1000"/>
                                        <p:tgtEl>
                                          <p:spTgt spid="7186"/>
                                        </p:tgtEl>
                                      </p:cBhvr>
                                    </p:animEffect>
                                    <p:anim calcmode="lin" valueType="num">
                                      <p:cBhvr>
                                        <p:cTn id="51" dur="1000" fill="hold"/>
                                        <p:tgtEl>
                                          <p:spTgt spid="7186"/>
                                        </p:tgtEl>
                                        <p:attrNameLst>
                                          <p:attrName>ppt_x</p:attrName>
                                        </p:attrNameLst>
                                      </p:cBhvr>
                                      <p:tavLst>
                                        <p:tav tm="0">
                                          <p:val>
                                            <p:strVal val="#ppt_x"/>
                                          </p:val>
                                        </p:tav>
                                        <p:tav tm="100000">
                                          <p:val>
                                            <p:strVal val="#ppt_x"/>
                                          </p:val>
                                        </p:tav>
                                      </p:tavLst>
                                    </p:anim>
                                    <p:anim calcmode="lin" valueType="num">
                                      <p:cBhvr>
                                        <p:cTn id="52" dur="1000" fill="hold"/>
                                        <p:tgtEl>
                                          <p:spTgt spid="7186"/>
                                        </p:tgtEl>
                                        <p:attrNameLst>
                                          <p:attrName>ppt_y</p:attrName>
                                        </p:attrNameLst>
                                      </p:cBhvr>
                                      <p:tavLst>
                                        <p:tav tm="0">
                                          <p:val>
                                            <p:strVal val="#ppt_y+.1"/>
                                          </p:val>
                                        </p:tav>
                                        <p:tav tm="100000">
                                          <p:val>
                                            <p:strVal val="#ppt_y"/>
                                          </p:val>
                                        </p:tav>
                                      </p:tavLst>
                                    </p:anim>
                                  </p:childTnLst>
                                </p:cTn>
                              </p:par>
                              <p:par>
                                <p:cTn id="53" presetID="2" presetClass="entr" presetSubtype="6" fill="hold"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3" fill="hold" grpId="0" nodeType="withEffect">
                                  <p:stCondLst>
                                    <p:cond delay="1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1098" y="1187745"/>
            <a:ext cx="10654566" cy="4482509"/>
          </a:xfrm>
          <a:prstGeom prst="rect">
            <a:avLst/>
          </a:prstGeom>
          <a:noFill/>
        </p:spPr>
        <p:txBody>
          <a:bodyPr wrap="square" rtlCol="0" anchor="t">
            <a:spAutoFit/>
          </a:bodyPr>
          <a:lstStyle/>
          <a:p>
            <a:pPr indent="612140" algn="just">
              <a:lnSpc>
                <a:spcPct val="15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（三）电子支票</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电子支票是一种借鉴纸质支票转移支付的优点，利用数字传递将资金从一个账户转移到另一个账户的电子付款形式。将传统方式下的支票改变为带有数字签名的电子报文，或利用其他数字电文代替传统支票的全部信息，就是电子支票。网上银行和大多数银行金融机构通过建立电子支票支付系统，在各个银行之间发出和接收电子支票，向客户提供电子支付服务。</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7920" y="1259539"/>
            <a:ext cx="10720922" cy="2129750"/>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三、网上银行与手机银行</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网上银行也称在线银行或网络银行，是指银行利用互联网</a:t>
            </a:r>
            <a:r>
              <a:rPr lang="en-US" altLang="zh-CN" sz="2800" dirty="0">
                <a:solidFill>
                  <a:schemeClr val="accent2"/>
                </a:solidFill>
                <a:latin typeface="+mj-lt"/>
                <a:ea typeface="黑体" panose="02010609060101010101" pitchFamily="49" charset="-122"/>
              </a:rPr>
              <a:t>/</a:t>
            </a:r>
            <a:r>
              <a:rPr lang="zh-CN" altLang="en-US" sz="2800" dirty="0">
                <a:solidFill>
                  <a:schemeClr val="accent2"/>
                </a:solidFill>
                <a:latin typeface="+mj-lt"/>
                <a:ea typeface="黑体" panose="02010609060101010101" pitchFamily="49" charset="-122"/>
              </a:rPr>
              <a:t>内联网及相关技术，处理传统的非现金类银行业务的虚拟柜台。</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621365" y="2866143"/>
            <a:ext cx="5866945" cy="3443177"/>
          </a:xfrm>
          <a:prstGeom prst="rect">
            <a:avLst/>
          </a:prstGeom>
          <a:blipFill>
            <a:blip r:embed="rId1"/>
            <a:srcRect/>
            <a:stretch>
              <a:fillRect/>
            </a:stretch>
          </a:bli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11" name="组合 10"/>
          <p:cNvGrpSpPr/>
          <p:nvPr/>
        </p:nvGrpSpPr>
        <p:grpSpPr>
          <a:xfrm>
            <a:off x="6025664" y="3946263"/>
            <a:ext cx="3745125" cy="555325"/>
            <a:chOff x="5738341" y="3140968"/>
            <a:chExt cx="3745125" cy="555325"/>
          </a:xfrm>
          <a:effectLst>
            <a:outerShdw blurRad="50800" dist="38100" dir="5400000" algn="t" rotWithShape="0">
              <a:prstClr val="black">
                <a:alpha val="40000"/>
              </a:prstClr>
            </a:outerShdw>
          </a:effectLst>
        </p:grpSpPr>
        <p:sp>
          <p:nvSpPr>
            <p:cNvPr id="7" name="Rectangle 3"/>
            <p:cNvSpPr/>
            <p:nvPr/>
          </p:nvSpPr>
          <p:spPr>
            <a:xfrm>
              <a:off x="5738341" y="3140968"/>
              <a:ext cx="3745125"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8" name="矩形 7"/>
            <p:cNvSpPr/>
            <p:nvPr/>
          </p:nvSpPr>
          <p:spPr>
            <a:xfrm>
              <a:off x="5934821" y="3199336"/>
              <a:ext cx="3352165"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传统银行自办网上银行</a:t>
              </a:r>
              <a:endParaRPr lang="zh-CN" altLang="en-US" sz="2400" b="1" dirty="0">
                <a:solidFill>
                  <a:srgbClr val="F8F8F8"/>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6026373" y="5282347"/>
            <a:ext cx="3744416" cy="523739"/>
            <a:chOff x="5738341" y="4273413"/>
            <a:chExt cx="3744416" cy="523739"/>
          </a:xfrm>
          <a:effectLst>
            <a:outerShdw blurRad="50800" dist="38100" dir="5400000" algn="t" rotWithShape="0">
              <a:prstClr val="black">
                <a:alpha val="40000"/>
              </a:prstClr>
            </a:outerShdw>
          </a:effectLst>
        </p:grpSpPr>
        <p:sp>
          <p:nvSpPr>
            <p:cNvPr id="9" name="Rectangle 3"/>
            <p:cNvSpPr/>
            <p:nvPr/>
          </p:nvSpPr>
          <p:spPr>
            <a:xfrm>
              <a:off x="5738341" y="4273413"/>
              <a:ext cx="3744416" cy="52373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chemeClr val="bg1">
                    <a:lumMod val="95000"/>
                  </a:schemeClr>
                </a:solidFill>
              </a:endParaRPr>
            </a:p>
          </p:txBody>
        </p:sp>
        <p:sp>
          <p:nvSpPr>
            <p:cNvPr id="10" name="矩形 9"/>
            <p:cNvSpPr/>
            <p:nvPr/>
          </p:nvSpPr>
          <p:spPr>
            <a:xfrm>
              <a:off x="5992252" y="4315988"/>
              <a:ext cx="3236595" cy="469365"/>
            </a:xfrm>
            <a:prstGeom prst="rect">
              <a:avLst/>
            </a:prstGeom>
            <a:noFill/>
          </p:spPr>
          <p:txBody>
            <a:bodyPr wrap="square" lIns="68585" tIns="34293" rIns="68585" bIns="34293">
              <a:spAutoFit/>
            </a:bodyPr>
            <a:lstStyle/>
            <a:p>
              <a:pPr algn="ctr"/>
              <a:r>
                <a:rPr lang="zh-CN" altLang="en-US" sz="2600" b="1" dirty="0">
                  <a:solidFill>
                    <a:srgbClr val="F8F8F8"/>
                  </a:solidFill>
                  <a:latin typeface="黑体" panose="02010609060101010101" pitchFamily="49" charset="-122"/>
                  <a:ea typeface="黑体" panose="02010609060101010101" pitchFamily="49" charset="-122"/>
                </a:rPr>
                <a:t>纯网上银行</a:t>
              </a:r>
              <a:endParaRPr lang="zh-CN" altLang="en-US" sz="2600" b="1" dirty="0">
                <a:solidFill>
                  <a:srgbClr val="F8F8F8"/>
                </a:solidFill>
                <a:latin typeface="黑体" panose="02010609060101010101" pitchFamily="49" charset="-122"/>
                <a:ea typeface="黑体" panose="02010609060101010101" pitchFamily="49" charset="-122"/>
              </a:endParaRPr>
            </a:p>
          </p:txBody>
        </p:sp>
      </p:grpSp>
      <p:sp>
        <p:nvSpPr>
          <p:cNvPr id="13" name="文本占位符 105474"/>
          <p:cNvSpPr>
            <a:spLocks noGrp="1"/>
          </p:cNvSpPr>
          <p:nvPr/>
        </p:nvSpPr>
        <p:spPr>
          <a:xfrm>
            <a:off x="746760" y="1157148"/>
            <a:ext cx="5475384" cy="603499"/>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（一）网上银行的分类</a:t>
            </a:r>
            <a:endParaRPr lang="zh-CN" altLang="en-US"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14" name="文本框 13"/>
          <p:cNvSpPr txBox="1"/>
          <p:nvPr/>
        </p:nvSpPr>
        <p:spPr>
          <a:xfrm>
            <a:off x="746760" y="1869618"/>
            <a:ext cx="4848325" cy="523220"/>
          </a:xfrm>
          <a:prstGeom prst="rect">
            <a:avLst/>
          </a:prstGeom>
          <a:noFill/>
        </p:spPr>
        <p:txBody>
          <a:bodyPr wrap="square" rtlCol="0" anchor="t">
            <a:spAutoFit/>
          </a:bodyPr>
          <a:lstStyle/>
          <a:p>
            <a:pPr indent="612140" algn="l"/>
            <a:r>
              <a:rPr lang="en-US" sz="2800" b="1" dirty="0">
                <a:solidFill>
                  <a:schemeClr val="accent2"/>
                </a:solidFill>
                <a:latin typeface="+mj-lt"/>
                <a:ea typeface="黑体" panose="02010609060101010101" pitchFamily="49" charset="-122"/>
                <a:cs typeface="Times New Roman" panose="02020603050405020304" charset="0"/>
                <a:sym typeface="+mn-ea"/>
              </a:rPr>
              <a:t>1. </a:t>
            </a:r>
            <a:r>
              <a:rPr sz="2800" b="1" dirty="0" err="1">
                <a:solidFill>
                  <a:schemeClr val="accent2"/>
                </a:solidFill>
                <a:latin typeface="+mj-lt"/>
                <a:ea typeface="黑体" panose="02010609060101010101" pitchFamily="49" charset="-122"/>
                <a:cs typeface="华文中宋" panose="02010600040101010101" charset="-122"/>
                <a:sym typeface="+mn-ea"/>
              </a:rPr>
              <a:t>按照经营组织方式分类</a:t>
            </a:r>
            <a:endParaRPr sz="2800" b="1" dirty="0">
              <a:solidFill>
                <a:schemeClr val="accent2"/>
              </a:solidFill>
              <a:latin typeface="+mj-lt"/>
              <a:ea typeface="黑体" panose="02010609060101010101" pitchFamily="49" charset="-122"/>
              <a:cs typeface="华文中宋"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p:nvPr/>
        </p:nvSpPr>
        <p:spPr>
          <a:xfrm>
            <a:off x="697781" y="2420888"/>
            <a:ext cx="6062541" cy="3600400"/>
          </a:xfrm>
          <a:prstGeom prst="rect">
            <a:avLst/>
          </a:prstGeom>
          <a:blipFill>
            <a:blip r:embed="rId1"/>
            <a:srcRect/>
            <a:stretch>
              <a:fillRect/>
            </a:stretch>
          </a:bli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29" name="组合 28"/>
          <p:cNvGrpSpPr/>
          <p:nvPr/>
        </p:nvGrpSpPr>
        <p:grpSpPr>
          <a:xfrm>
            <a:off x="6309222" y="3335763"/>
            <a:ext cx="3745125" cy="555325"/>
            <a:chOff x="5738341" y="3140968"/>
            <a:chExt cx="3745125" cy="555325"/>
          </a:xfrm>
          <a:effectLst>
            <a:outerShdw blurRad="50800" dist="38100" dir="5400000" algn="t" rotWithShape="0">
              <a:prstClr val="black">
                <a:alpha val="40000"/>
              </a:prstClr>
            </a:outerShdw>
          </a:effectLst>
        </p:grpSpPr>
        <p:sp>
          <p:nvSpPr>
            <p:cNvPr id="30" name="Rectangle 3"/>
            <p:cNvSpPr/>
            <p:nvPr/>
          </p:nvSpPr>
          <p:spPr>
            <a:xfrm>
              <a:off x="5738341" y="3140968"/>
              <a:ext cx="3745125"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31" name="矩形 30"/>
            <p:cNvSpPr/>
            <p:nvPr/>
          </p:nvSpPr>
          <p:spPr>
            <a:xfrm>
              <a:off x="5934821" y="3199336"/>
              <a:ext cx="3352165"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个人网上银行</a:t>
              </a:r>
              <a:endParaRPr lang="zh-CN" altLang="en-US" sz="2400" b="1" dirty="0">
                <a:solidFill>
                  <a:srgbClr val="F8F8F8"/>
                </a:solidFill>
                <a:latin typeface="黑体" panose="02010609060101010101" pitchFamily="49" charset="-122"/>
                <a:ea typeface="黑体" panose="02010609060101010101" pitchFamily="49" charset="-122"/>
              </a:endParaRPr>
            </a:p>
          </p:txBody>
        </p:sp>
      </p:grpSp>
      <p:grpSp>
        <p:nvGrpSpPr>
          <p:cNvPr id="32" name="组合 31"/>
          <p:cNvGrpSpPr/>
          <p:nvPr/>
        </p:nvGrpSpPr>
        <p:grpSpPr>
          <a:xfrm>
            <a:off x="6309931" y="4671847"/>
            <a:ext cx="3744416" cy="523739"/>
            <a:chOff x="5738341" y="4273413"/>
            <a:chExt cx="3744416" cy="523739"/>
          </a:xfrm>
          <a:effectLst>
            <a:outerShdw blurRad="50800" dist="38100" dir="5400000" algn="t" rotWithShape="0">
              <a:prstClr val="black">
                <a:alpha val="40000"/>
              </a:prstClr>
            </a:outerShdw>
          </a:effectLst>
        </p:grpSpPr>
        <p:sp>
          <p:nvSpPr>
            <p:cNvPr id="33" name="Rectangle 3"/>
            <p:cNvSpPr/>
            <p:nvPr/>
          </p:nvSpPr>
          <p:spPr>
            <a:xfrm>
              <a:off x="5738341" y="4273413"/>
              <a:ext cx="3744416" cy="52373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chemeClr val="bg1">
                    <a:lumMod val="95000"/>
                  </a:schemeClr>
                </a:solidFill>
              </a:endParaRPr>
            </a:p>
          </p:txBody>
        </p:sp>
        <p:sp>
          <p:nvSpPr>
            <p:cNvPr id="34" name="矩形 33"/>
            <p:cNvSpPr/>
            <p:nvPr/>
          </p:nvSpPr>
          <p:spPr>
            <a:xfrm>
              <a:off x="5992252" y="4315988"/>
              <a:ext cx="3236595" cy="469365"/>
            </a:xfrm>
            <a:prstGeom prst="rect">
              <a:avLst/>
            </a:prstGeom>
            <a:noFill/>
          </p:spPr>
          <p:txBody>
            <a:bodyPr wrap="square" lIns="68585" tIns="34293" rIns="68585" bIns="34293">
              <a:spAutoFit/>
            </a:bodyPr>
            <a:lstStyle/>
            <a:p>
              <a:pPr algn="ctr"/>
              <a:r>
                <a:rPr lang="zh-CN" altLang="en-US" sz="2600" b="1" dirty="0">
                  <a:solidFill>
                    <a:srgbClr val="F8F8F8"/>
                  </a:solidFill>
                  <a:latin typeface="黑体" panose="02010609060101010101" pitchFamily="49" charset="-122"/>
                  <a:ea typeface="黑体" panose="02010609060101010101" pitchFamily="49" charset="-122"/>
                </a:rPr>
                <a:t>企业网上银行</a:t>
              </a:r>
              <a:endParaRPr lang="zh-CN" altLang="en-US" sz="2600" b="1" dirty="0">
                <a:solidFill>
                  <a:srgbClr val="F8F8F8"/>
                </a:solidFill>
                <a:latin typeface="黑体" panose="02010609060101010101" pitchFamily="49" charset="-122"/>
                <a:ea typeface="黑体" panose="02010609060101010101" pitchFamily="49" charset="-122"/>
              </a:endParaRPr>
            </a:p>
          </p:txBody>
        </p:sp>
      </p:grpSp>
      <p:sp>
        <p:nvSpPr>
          <p:cNvPr id="35" name="文本框 34"/>
          <p:cNvSpPr txBox="1"/>
          <p:nvPr/>
        </p:nvSpPr>
        <p:spPr>
          <a:xfrm>
            <a:off x="746760" y="1537628"/>
            <a:ext cx="4127485" cy="523220"/>
          </a:xfrm>
          <a:prstGeom prst="rect">
            <a:avLst/>
          </a:prstGeom>
          <a:noFill/>
        </p:spPr>
        <p:txBody>
          <a:bodyPr wrap="square" rtlCol="0" anchor="t">
            <a:spAutoFit/>
          </a:bodyPr>
          <a:lstStyle/>
          <a:p>
            <a:pPr indent="612140"/>
            <a:r>
              <a:rPr lang="en-US" altLang="zh-CN" sz="2800" b="1" dirty="0">
                <a:solidFill>
                  <a:schemeClr val="accent2"/>
                </a:solidFill>
                <a:latin typeface="+mj-lt"/>
                <a:ea typeface="黑体" panose="02010609060101010101" pitchFamily="49" charset="-122"/>
                <a:cs typeface="Times New Roman" panose="02020603050405020304" charset="0"/>
                <a:sym typeface="+mn-ea"/>
              </a:rPr>
              <a:t>2. </a:t>
            </a:r>
            <a:r>
              <a:rPr lang="zh-CN" altLang="en-US" sz="2800" b="1" dirty="0">
                <a:solidFill>
                  <a:schemeClr val="accent2"/>
                </a:solidFill>
                <a:latin typeface="+mj-lt"/>
                <a:ea typeface="黑体" panose="02010609060101010101" pitchFamily="49" charset="-122"/>
                <a:cs typeface="Times New Roman" panose="02020603050405020304" charset="0"/>
                <a:sym typeface="+mn-ea"/>
              </a:rPr>
              <a:t>按照服务对象分类</a:t>
            </a:r>
            <a:endParaRPr sz="2800" b="1" dirty="0">
              <a:solidFill>
                <a:schemeClr val="accent2"/>
              </a:solidFill>
              <a:latin typeface="+mj-lt"/>
              <a:ea typeface="黑体" panose="02010609060101010101" pitchFamily="49" charset="-122"/>
              <a:cs typeface="华文中宋"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right)">
                                      <p:cBhvr>
                                        <p:cTn id="17" dur="500"/>
                                        <p:tgtEl>
                                          <p:spTgt spid="2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0399" y="1621197"/>
            <a:ext cx="10795964" cy="2075889"/>
          </a:xfrm>
          <a:prstGeom prst="rect">
            <a:avLst/>
          </a:prstGeom>
          <a:noFill/>
        </p:spPr>
        <p:txBody>
          <a:bodyPr wrap="square" rtlCol="0" anchor="t">
            <a:spAutoFit/>
          </a:bodyPr>
          <a:lstStyle/>
          <a:p>
            <a:pPr indent="612140" algn="just">
              <a:lnSpc>
                <a:spcPct val="150000"/>
              </a:lnSpc>
              <a:spcBef>
                <a:spcPts val="1000"/>
              </a:spcBef>
            </a:pPr>
            <a:r>
              <a:rPr lang="zh-CN" altLang="en-US" sz="2800" dirty="0">
                <a:solidFill>
                  <a:srgbClr val="C00000"/>
                </a:solidFill>
                <a:latin typeface="+mn-lt"/>
                <a:ea typeface="黑体" panose="02010609060101010101" pitchFamily="49" charset="-122"/>
                <a:cs typeface="+mn-ea"/>
              </a:rPr>
              <a:t>问：</a:t>
            </a:r>
            <a:r>
              <a:rPr lang="zh-CN" altLang="en-US" sz="2800" dirty="0">
                <a:solidFill>
                  <a:schemeClr val="accent2"/>
                </a:solidFill>
                <a:latin typeface="+mn-lt"/>
                <a:ea typeface="黑体" panose="02010609060101010101" pitchFamily="49" charset="-122"/>
                <a:cs typeface="+mn-ea"/>
              </a:rPr>
              <a:t>纯网上银行与传统银行的业务有何异同？</a:t>
            </a:r>
            <a:endParaRPr lang="en-US" altLang="zh-CN" sz="2800" dirty="0">
              <a:solidFill>
                <a:schemeClr val="accent2"/>
              </a:solidFill>
              <a:latin typeface="+mn-lt"/>
              <a:ea typeface="黑体" panose="02010609060101010101" pitchFamily="49" charset="-122"/>
              <a:cs typeface="+mn-ea"/>
            </a:endParaRPr>
          </a:p>
          <a:p>
            <a:pPr indent="612140" algn="just">
              <a:lnSpc>
                <a:spcPct val="150000"/>
              </a:lnSpc>
              <a:spcBef>
                <a:spcPts val="1000"/>
              </a:spcBef>
            </a:pPr>
            <a:r>
              <a:rPr lang="zh-CN" altLang="en-US" sz="2800" dirty="0">
                <a:solidFill>
                  <a:srgbClr val="C00000"/>
                </a:solidFill>
                <a:latin typeface="+mn-lt"/>
                <a:ea typeface="黑体" panose="02010609060101010101" pitchFamily="49" charset="-122"/>
                <a:cs typeface="+mn-ea"/>
              </a:rPr>
              <a:t>答：</a:t>
            </a:r>
            <a:r>
              <a:rPr lang="zh-CN" altLang="en-US" sz="2800" dirty="0">
                <a:solidFill>
                  <a:schemeClr val="accent2"/>
                </a:solidFill>
                <a:latin typeface="+mn-lt"/>
                <a:ea typeface="黑体" panose="02010609060101010101" pitchFamily="49" charset="-122"/>
                <a:cs typeface="+mn-ea"/>
              </a:rPr>
              <a:t>两者的业务基本相同，纯网上银行在办理现金存取业务时仍依赖于传统银行的</a:t>
            </a:r>
            <a:r>
              <a:rPr lang="en-US" altLang="zh-CN" sz="2800" dirty="0">
                <a:solidFill>
                  <a:schemeClr val="accent2"/>
                </a:solidFill>
                <a:latin typeface="+mn-lt"/>
                <a:ea typeface="黑体" panose="02010609060101010101" pitchFamily="49" charset="-122"/>
                <a:cs typeface="+mn-ea"/>
              </a:rPr>
              <a:t>ATM</a:t>
            </a:r>
            <a:r>
              <a:rPr lang="zh-CN" altLang="en-US" sz="2800" dirty="0">
                <a:solidFill>
                  <a:schemeClr val="accent2"/>
                </a:solidFill>
                <a:latin typeface="+mn-lt"/>
                <a:ea typeface="黑体" panose="02010609060101010101" pitchFamily="49" charset="-122"/>
                <a:cs typeface="+mn-ea"/>
              </a:rPr>
              <a:t>系统。</a:t>
            </a:r>
            <a:endParaRPr lang="zh-CN" altLang="en-US" sz="2800" dirty="0">
              <a:solidFill>
                <a:schemeClr val="accent2"/>
              </a:solidFill>
              <a:latin typeface="+mn-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7920" y="1412776"/>
            <a:ext cx="10720922" cy="3853299"/>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（二）手机银行</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手机银行又称移动银行，指银行通过移动终端设备（主要是手机）为个人与企业客户提供各项金融服务。手机银行是网上银行的延伸，也是继网上银行、电话银行之后又一种方便银行客户的金融业务服务方式。手机银行按照服务对象分为个人手机银行与企业手机银行。</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90899" y="6269250"/>
            <a:ext cx="4068122" cy="400110"/>
          </a:xfrm>
          <a:prstGeom prst="rect">
            <a:avLst/>
          </a:prstGeom>
          <a:noFill/>
          <a:ln w="9525">
            <a:noFill/>
          </a:ln>
        </p:spPr>
        <p:txBody>
          <a:bodyPr wrap="square">
            <a:spAutoFit/>
          </a:bodyPr>
          <a:lstStyle/>
          <a:p>
            <a:pPr marL="0" indent="0"/>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7</a:t>
            </a:r>
            <a:r>
              <a:rPr lang="zh-CN" sz="2000" dirty="0">
                <a:solidFill>
                  <a:schemeClr val="accent2"/>
                </a:solidFill>
                <a:latin typeface="+mj-lt"/>
                <a:ea typeface="黑体" panose="02010609060101010101" pitchFamily="49" charset="-122"/>
                <a:cs typeface="Times New Roman" panose="02020603050405020304" charset="0"/>
              </a:rPr>
              <a:t>.</a:t>
            </a:r>
            <a:r>
              <a:rPr lang="en-US" altLang="zh-CN" sz="2000" dirty="0">
                <a:solidFill>
                  <a:schemeClr val="accent2"/>
                </a:solidFill>
                <a:latin typeface="+mj-lt"/>
                <a:ea typeface="黑体" panose="02010609060101010101" pitchFamily="49" charset="-122"/>
                <a:cs typeface="Times New Roman" panose="02020603050405020304" charset="0"/>
              </a:rPr>
              <a:t>5</a:t>
            </a:r>
            <a:r>
              <a:rPr lang="zh-CN" sz="2000" dirty="0">
                <a:solidFill>
                  <a:schemeClr val="accent2"/>
                </a:solidFill>
                <a:latin typeface="+mj-lt"/>
                <a:ea typeface="黑体" panose="02010609060101010101" pitchFamily="49" charset="-122"/>
                <a:cs typeface="Times New Roman" panose="02020603050405020304" charset="0"/>
              </a:rPr>
              <a:t> 工行手机银行</a:t>
            </a:r>
            <a:r>
              <a:rPr lang="en-US" altLang="zh-CN" sz="20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zh-CN" sz="2000" dirty="0">
                <a:solidFill>
                  <a:schemeClr val="accent2"/>
                </a:solidFill>
                <a:latin typeface="+mj-lt"/>
                <a:ea typeface="黑体" panose="02010609060101010101" pitchFamily="49" charset="-122"/>
                <a:cs typeface="Times New Roman" panose="02020603050405020304" charset="0"/>
              </a:rPr>
              <a:t>账户服务”</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pic>
        <p:nvPicPr>
          <p:cNvPr id="3" name="图片 -2147482593" descr="截屏_20190222_174538"/>
          <p:cNvPicPr>
            <a:picLocks noChangeAspect="1"/>
          </p:cNvPicPr>
          <p:nvPr/>
        </p:nvPicPr>
        <p:blipFill>
          <a:blip r:embed="rId1"/>
          <a:stretch>
            <a:fillRect/>
          </a:stretch>
        </p:blipFill>
        <p:spPr>
          <a:xfrm>
            <a:off x="8186613" y="866081"/>
            <a:ext cx="2995572" cy="5327665"/>
          </a:xfrm>
          <a:prstGeom prst="rect">
            <a:avLst/>
          </a:prstGeom>
          <a:noFill/>
          <a:ln w="3175" cap="flat" cmpd="sng">
            <a:solidFill>
              <a:srgbClr val="000000"/>
            </a:solidFill>
            <a:prstDash val="solid"/>
            <a:miter/>
            <a:headEnd type="none" w="med" len="med"/>
            <a:tailEnd type="none" w="med" len="med"/>
          </a:ln>
          <a:effectLst>
            <a:outerShdw blurRad="50800" dist="38100" dir="5400000" algn="t" rotWithShape="0">
              <a:prstClr val="black">
                <a:alpha val="40000"/>
              </a:prstClr>
            </a:outerShdw>
          </a:effectLst>
        </p:spPr>
      </p:pic>
      <p:sp>
        <p:nvSpPr>
          <p:cNvPr id="4" name="矩形 3"/>
          <p:cNvSpPr/>
          <p:nvPr/>
        </p:nvSpPr>
        <p:spPr>
          <a:xfrm>
            <a:off x="495434" y="1096350"/>
            <a:ext cx="7232669" cy="4891596"/>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latin typeface="黑体" panose="02010609060101010101" pitchFamily="49" charset="-122"/>
                <a:ea typeface="黑体" panose="02010609060101010101" pitchFamily="49" charset="-122"/>
              </a:rPr>
              <a:t>1.</a:t>
            </a:r>
            <a:r>
              <a:rPr lang="zh-CN" altLang="en-US" sz="2800" b="1" dirty="0">
                <a:solidFill>
                  <a:schemeClr val="accent2"/>
                </a:solidFill>
                <a:latin typeface="黑体" panose="02010609060101010101" pitchFamily="49" charset="-122"/>
                <a:ea typeface="黑体" panose="02010609060101010101" pitchFamily="49" charset="-122"/>
              </a:rPr>
              <a:t>个人手机银行的功能</a:t>
            </a:r>
            <a:endParaRPr lang="en-US" altLang="zh-CN" sz="2800" b="1" dirty="0">
              <a:solidFill>
                <a:schemeClr val="accent2"/>
              </a:solidFill>
              <a:latin typeface="黑体" panose="02010609060101010101" pitchFamily="49" charset="-122"/>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以中国工商银行为例，个人手机银行的功能有账户服务、转账支付、投资理财、信用卡、存贷款、生活缴费、金融助手、专属服务、本地服务及其他功能。</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工行手机银行“账户服务”功能包括：我的账户、随心查、工银信使、电子工资单、扫码取款、无卡取现、住房公积金、养老金等。</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0"/>
                                        <p:tgtEl>
                                          <p:spTgt spid="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8" descr="截屏_20190222_174602"/>
          <p:cNvPicPr>
            <a:picLocks noChangeAspect="1"/>
          </p:cNvPicPr>
          <p:nvPr/>
        </p:nvPicPr>
        <p:blipFill>
          <a:blip r:embed="rId1"/>
          <a:stretch>
            <a:fillRect/>
          </a:stretch>
        </p:blipFill>
        <p:spPr>
          <a:xfrm>
            <a:off x="7826573" y="1042114"/>
            <a:ext cx="2683629" cy="4773771"/>
          </a:xfrm>
          <a:prstGeom prst="rect">
            <a:avLst/>
          </a:prstGeom>
          <a:noFill/>
          <a:ln w="3175" cap="flat" cmpd="sng">
            <a:solidFill>
              <a:srgbClr val="000000"/>
            </a:solidFill>
            <a:prstDash val="solid"/>
            <a:miter/>
            <a:headEnd type="none" w="med" len="med"/>
            <a:tailEnd type="none" w="med" len="med"/>
          </a:ln>
          <a:effectLst>
            <a:outerShdw blurRad="50800" dist="38100" dir="5400000" algn="t" rotWithShape="0">
              <a:prstClr val="black">
                <a:alpha val="40000"/>
              </a:prstClr>
            </a:outerShdw>
          </a:effectLst>
        </p:spPr>
      </p:pic>
      <p:sp>
        <p:nvSpPr>
          <p:cNvPr id="3" name="文本框 2"/>
          <p:cNvSpPr txBox="1"/>
          <p:nvPr/>
        </p:nvSpPr>
        <p:spPr>
          <a:xfrm>
            <a:off x="7512203" y="5878750"/>
            <a:ext cx="3312368" cy="707886"/>
          </a:xfrm>
          <a:prstGeom prst="rect">
            <a:avLst/>
          </a:prstGeom>
          <a:noFill/>
          <a:ln w="9525">
            <a:noFill/>
          </a:ln>
        </p:spPr>
        <p:txBody>
          <a:bodyPr wrap="square">
            <a:spAutoFit/>
          </a:bodyPr>
          <a:lstStyle/>
          <a:p>
            <a:pPr marL="0" indent="0" algn="ctr"/>
            <a:r>
              <a:rPr lang="zh-CN"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7</a:t>
            </a:r>
            <a:r>
              <a:rPr lang="zh-CN" sz="2000" dirty="0">
                <a:solidFill>
                  <a:schemeClr val="accent2"/>
                </a:solidFill>
                <a:latin typeface="+mj-lt"/>
                <a:ea typeface="黑体" panose="02010609060101010101" pitchFamily="49" charset="-122"/>
                <a:cs typeface="Times New Roman" panose="02020603050405020304" charset="0"/>
              </a:rPr>
              <a:t>.</a:t>
            </a:r>
            <a:r>
              <a:rPr lang="en-US" altLang="zh-CN" sz="2000" dirty="0">
                <a:solidFill>
                  <a:schemeClr val="accent2"/>
                </a:solidFill>
                <a:latin typeface="+mj-lt"/>
                <a:ea typeface="黑体" panose="02010609060101010101" pitchFamily="49" charset="-122"/>
                <a:cs typeface="Times New Roman" panose="02020603050405020304" charset="0"/>
              </a:rPr>
              <a:t>6</a:t>
            </a:r>
            <a:r>
              <a:rPr lang="zh-CN" sz="2000" dirty="0">
                <a:solidFill>
                  <a:schemeClr val="accent2"/>
                </a:solidFill>
                <a:latin typeface="+mj-lt"/>
                <a:ea typeface="黑体" panose="02010609060101010101" pitchFamily="49" charset="-122"/>
                <a:cs typeface="Times New Roman" panose="02020603050405020304" charset="0"/>
              </a:rPr>
              <a:t> 工行手机银行</a:t>
            </a:r>
            <a:endParaRPr lang="zh-CN" sz="2000" dirty="0">
              <a:solidFill>
                <a:schemeClr val="accent2"/>
              </a:solidFill>
              <a:latin typeface="+mj-lt"/>
              <a:ea typeface="黑体" panose="02010609060101010101" pitchFamily="49" charset="-122"/>
              <a:cs typeface="Times New Roman" panose="02020603050405020304" charset="0"/>
            </a:endParaRPr>
          </a:p>
          <a:p>
            <a:pPr marL="0" indent="0" algn="ctr"/>
            <a:r>
              <a:rPr lang="zh-CN" sz="2000" dirty="0">
                <a:solidFill>
                  <a:schemeClr val="accent2"/>
                </a:solidFill>
                <a:latin typeface="+mj-lt"/>
                <a:ea typeface="黑体" panose="02010609060101010101" pitchFamily="49" charset="-122"/>
                <a:cs typeface="Times New Roman" panose="02020603050405020304" charset="0"/>
              </a:rPr>
              <a:t>“转账支付”“投资理财”</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sp>
        <p:nvSpPr>
          <p:cNvPr id="4" name="矩形 3"/>
          <p:cNvSpPr/>
          <p:nvPr/>
        </p:nvSpPr>
        <p:spPr>
          <a:xfrm>
            <a:off x="841797" y="2060848"/>
            <a:ext cx="6539051" cy="2393476"/>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“转账支付”包括转账汇款、资金自动归集、工银</a:t>
            </a:r>
            <a:r>
              <a:rPr lang="en-US" altLang="zh-CN" sz="2600" dirty="0">
                <a:solidFill>
                  <a:schemeClr val="accent2"/>
                </a:solidFill>
                <a:latin typeface="+mj-lt"/>
                <a:ea typeface="黑体" panose="02010609060101010101" pitchFamily="49" charset="-122"/>
              </a:rPr>
              <a:t>e</a:t>
            </a:r>
            <a:r>
              <a:rPr lang="zh-CN" altLang="en-US" sz="2600" dirty="0">
                <a:solidFill>
                  <a:schemeClr val="accent2"/>
                </a:solidFill>
                <a:latin typeface="+mj-lt"/>
                <a:ea typeface="黑体" panose="02010609060101010101" pitchFamily="49" charset="-122"/>
              </a:rPr>
              <a:t>支付、云闪付、一键绑卡等；</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“投资理财”包括理财、基金、证券、结售汇、债券等。</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0"/>
                                        <p:tgtEl>
                                          <p:spTgt spid="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1220" y="1359685"/>
            <a:ext cx="10434322" cy="3384516"/>
          </a:xfrm>
          <a:prstGeom prst="rect">
            <a:avLst/>
          </a:prstGeom>
        </p:spPr>
        <p:txBody>
          <a:bodyPr wrap="square">
            <a:spAutoFit/>
          </a:bodyPr>
          <a:lstStyle/>
          <a:p>
            <a:pPr indent="612140" algn="just">
              <a:spcBef>
                <a:spcPts val="1000"/>
              </a:spcBef>
            </a:pPr>
            <a:r>
              <a:rPr lang="en-US" altLang="zh-CN" sz="2800" b="1" dirty="0">
                <a:solidFill>
                  <a:schemeClr val="accent2"/>
                </a:solidFill>
                <a:latin typeface="黑体" panose="02010609060101010101" pitchFamily="49" charset="-122"/>
                <a:ea typeface="黑体" panose="02010609060101010101" pitchFamily="49" charset="-122"/>
              </a:rPr>
              <a:t>2.</a:t>
            </a:r>
            <a:r>
              <a:rPr lang="zh-CN" altLang="en-US" sz="2800" b="1" dirty="0">
                <a:solidFill>
                  <a:schemeClr val="accent2"/>
                </a:solidFill>
                <a:latin typeface="黑体" panose="02010609060101010101" pitchFamily="49" charset="-122"/>
                <a:ea typeface="黑体" panose="02010609060101010101" pitchFamily="49" charset="-122"/>
              </a:rPr>
              <a:t>企业手机银行的功能</a:t>
            </a:r>
            <a:endParaRPr lang="en-US" altLang="zh-CN" sz="2800" b="1" dirty="0">
              <a:solidFill>
                <a:schemeClr val="accent2"/>
              </a:solidFill>
              <a:latin typeface="黑体" panose="02010609060101010101" pitchFamily="49" charset="-122"/>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对公客户可使用通用</a:t>
            </a:r>
            <a:r>
              <a:rPr lang="en-US" altLang="zh-CN" sz="2600" dirty="0">
                <a:solidFill>
                  <a:schemeClr val="accent2"/>
                </a:solidFill>
                <a:latin typeface="+mj-lt"/>
                <a:ea typeface="黑体" panose="02010609060101010101" pitchFamily="49" charset="-122"/>
              </a:rPr>
              <a:t>U</a:t>
            </a:r>
            <a:r>
              <a:rPr lang="zh-CN" altLang="en-US" sz="2600" dirty="0">
                <a:solidFill>
                  <a:schemeClr val="accent2"/>
                </a:solidFill>
                <a:latin typeface="+mj-lt"/>
                <a:ea typeface="黑体" panose="02010609060101010101" pitchFamily="49" charset="-122"/>
              </a:rPr>
              <a:t>盾直接登录企业手机银行，或前往柜台换领通用</a:t>
            </a:r>
            <a:r>
              <a:rPr lang="en-US" altLang="zh-CN" sz="2600" dirty="0">
                <a:solidFill>
                  <a:schemeClr val="accent2"/>
                </a:solidFill>
                <a:latin typeface="+mj-lt"/>
                <a:ea typeface="黑体" panose="02010609060101010101" pitchFamily="49" charset="-122"/>
              </a:rPr>
              <a:t>U</a:t>
            </a:r>
            <a:r>
              <a:rPr lang="zh-CN" altLang="en-US" sz="2600" dirty="0">
                <a:solidFill>
                  <a:schemeClr val="accent2"/>
                </a:solidFill>
                <a:latin typeface="+mj-lt"/>
                <a:ea typeface="黑体" panose="02010609060101010101" pitchFamily="49" charset="-122"/>
              </a:rPr>
              <a:t>盾证书，还可设置使用手机号或银行账号进行登录。登录后，对公客户可通过手机银行快捷办理账户管理、转账汇款、指令授权、资产分析、定期存款、通知存款、投资理财、融资、对账、电子回单、网点预约等业务。</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1757" y="512088"/>
            <a:ext cx="11233248" cy="6181949"/>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扫码取款、无卡取现</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扫码取款：①打开中国工商银行的</a:t>
            </a:r>
            <a:r>
              <a:rPr lang="en-US" altLang="zh-CN" sz="2600" dirty="0">
                <a:solidFill>
                  <a:schemeClr val="accent2"/>
                </a:solidFill>
                <a:latin typeface="+mj-lt"/>
                <a:ea typeface="黑体" panose="02010609060101010101" pitchFamily="49" charset="-122"/>
                <a:cs typeface="+mn-ea"/>
              </a:rPr>
              <a:t>App</a:t>
            </a:r>
            <a:r>
              <a:rPr lang="zh-CN" altLang="en-US" sz="2600" dirty="0">
                <a:solidFill>
                  <a:schemeClr val="accent2"/>
                </a:solidFill>
                <a:latin typeface="+mj-lt"/>
                <a:ea typeface="黑体" panose="02010609060101010101" pitchFamily="49" charset="-122"/>
                <a:cs typeface="+mn-ea"/>
              </a:rPr>
              <a:t>，登录个人手机银行后点击“全部”→“账户服务”→“扫码取款”；②在中国工商银行</a:t>
            </a:r>
            <a:r>
              <a:rPr lang="en-US" altLang="zh-CN" sz="2600" dirty="0">
                <a:solidFill>
                  <a:schemeClr val="accent2"/>
                </a:solidFill>
                <a:latin typeface="+mj-lt"/>
                <a:ea typeface="黑体" panose="02010609060101010101" pitchFamily="49" charset="-122"/>
                <a:cs typeface="+mn-ea"/>
              </a:rPr>
              <a:t>ATM</a:t>
            </a:r>
            <a:r>
              <a:rPr lang="zh-CN" altLang="en-US" sz="2600" dirty="0">
                <a:solidFill>
                  <a:schemeClr val="accent2"/>
                </a:solidFill>
                <a:latin typeface="+mj-lt"/>
                <a:ea typeface="黑体" panose="02010609060101010101" pitchFamily="49" charset="-122"/>
                <a:cs typeface="+mn-ea"/>
              </a:rPr>
              <a:t>选择“无卡取现”→“扫码取款”；③在联网状态下用手机扫描</a:t>
            </a:r>
            <a:r>
              <a:rPr lang="en-US" altLang="zh-CN" sz="2600" dirty="0">
                <a:solidFill>
                  <a:schemeClr val="accent2"/>
                </a:solidFill>
                <a:latin typeface="+mj-lt"/>
                <a:ea typeface="黑体" panose="02010609060101010101" pitchFamily="49" charset="-122"/>
                <a:cs typeface="+mn-ea"/>
              </a:rPr>
              <a:t>ATM</a:t>
            </a:r>
            <a:r>
              <a:rPr lang="zh-CN" altLang="en-US" sz="2600" dirty="0">
                <a:solidFill>
                  <a:schemeClr val="accent2"/>
                </a:solidFill>
                <a:latin typeface="+mj-lt"/>
                <a:ea typeface="黑体" panose="02010609060101010101" pitchFamily="49" charset="-122"/>
                <a:cs typeface="+mn-ea"/>
              </a:rPr>
              <a:t>屏幕上的二维码；④按照手机银行页面的提示进行操作，即可完成取款。</a:t>
            </a:r>
            <a:endParaRPr lang="zh-CN" altLang="en-US" sz="26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cs typeface="+mn-ea"/>
              </a:rPr>
              <a:t>无卡取现：①打开中国工商银行的</a:t>
            </a:r>
            <a:r>
              <a:rPr lang="en-US" altLang="zh-CN" sz="2600" dirty="0">
                <a:solidFill>
                  <a:schemeClr val="accent2"/>
                </a:solidFill>
                <a:latin typeface="+mj-lt"/>
                <a:ea typeface="黑体" panose="02010609060101010101" pitchFamily="49" charset="-122"/>
                <a:cs typeface="+mn-ea"/>
              </a:rPr>
              <a:t>App</a:t>
            </a:r>
            <a:r>
              <a:rPr lang="zh-CN" altLang="en-US" sz="2600" dirty="0">
                <a:solidFill>
                  <a:schemeClr val="accent2"/>
                </a:solidFill>
                <a:latin typeface="+mj-lt"/>
                <a:ea typeface="黑体" panose="02010609060101010101" pitchFamily="49" charset="-122"/>
                <a:cs typeface="+mn-ea"/>
              </a:rPr>
              <a:t>，登录个人手机银行后点击“无卡取现”；②输入取现金额，输入预约码，选择预约卡号；③选择验签方式，核对中国工商银行发给你的验证码，便可完成预约取现；④找到附近的中国工商银行</a:t>
            </a:r>
            <a:r>
              <a:rPr lang="en-US" altLang="zh-CN" sz="2600" dirty="0">
                <a:solidFill>
                  <a:schemeClr val="accent2"/>
                </a:solidFill>
                <a:latin typeface="+mj-lt"/>
                <a:ea typeface="黑体" panose="02010609060101010101" pitchFamily="49" charset="-122"/>
                <a:cs typeface="+mn-ea"/>
              </a:rPr>
              <a:t>ATM</a:t>
            </a:r>
            <a:r>
              <a:rPr lang="zh-CN" altLang="en-US" sz="2600" dirty="0">
                <a:solidFill>
                  <a:schemeClr val="accent2"/>
                </a:solidFill>
                <a:latin typeface="+mj-lt"/>
                <a:ea typeface="黑体" panose="02010609060101010101" pitchFamily="49" charset="-122"/>
                <a:cs typeface="+mn-ea"/>
              </a:rPr>
              <a:t>，就可以在</a:t>
            </a:r>
            <a:r>
              <a:rPr lang="en-US" altLang="zh-CN" sz="2600" dirty="0">
                <a:solidFill>
                  <a:schemeClr val="accent2"/>
                </a:solidFill>
                <a:latin typeface="+mj-lt"/>
                <a:ea typeface="黑体" panose="02010609060101010101" pitchFamily="49" charset="-122"/>
                <a:cs typeface="+mn-ea"/>
              </a:rPr>
              <a:t>ATM</a:t>
            </a:r>
            <a:r>
              <a:rPr lang="zh-CN" altLang="en-US" sz="2600" dirty="0">
                <a:solidFill>
                  <a:schemeClr val="accent2"/>
                </a:solidFill>
                <a:latin typeface="+mj-lt"/>
                <a:ea typeface="黑体" panose="02010609060101010101" pitchFamily="49" charset="-122"/>
                <a:cs typeface="+mn-ea"/>
              </a:rPr>
              <a:t>上取钱了。注意：预约码在客户取款时需要在</a:t>
            </a:r>
            <a:r>
              <a:rPr lang="en-US" altLang="zh-CN" sz="2600" dirty="0">
                <a:solidFill>
                  <a:schemeClr val="accent2"/>
                </a:solidFill>
                <a:latin typeface="+mj-lt"/>
                <a:ea typeface="黑体" panose="02010609060101010101" pitchFamily="49" charset="-122"/>
                <a:cs typeface="+mn-ea"/>
              </a:rPr>
              <a:t>ATM</a:t>
            </a:r>
            <a:r>
              <a:rPr lang="zh-CN" altLang="en-US" sz="2600" dirty="0">
                <a:solidFill>
                  <a:schemeClr val="accent2"/>
                </a:solidFill>
                <a:latin typeface="+mj-lt"/>
                <a:ea typeface="黑体" panose="02010609060101010101" pitchFamily="49" charset="-122"/>
                <a:cs typeface="+mn-ea"/>
              </a:rPr>
              <a:t>上输入；无卡取现金额上限与认证方式有关；只有与手机银行绑定的借记卡才可以进行无卡取现。</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2065203"/>
            <a:ext cx="10081120" cy="1741502"/>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．了解电子商务面临的安全威胁及保障电子商务安全的技术。</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．熟悉电子支付系统，网上银行与手机银行的功能。</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．了解第三方支付模式的交易流程。</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417131"/>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3200" b="1" dirty="0">
              <a:latin typeface="方正大黑简体" panose="03000509000000000000" pitchFamily="65" charset="-122"/>
              <a:ea typeface="方正大黑简体" panose="03000509000000000000" pitchFamily="65" charset="-122"/>
              <a:sym typeface="+mn-ea"/>
            </a:endParaRPr>
          </a:p>
        </p:txBody>
      </p:sp>
      <p:sp>
        <p:nvSpPr>
          <p:cNvPr id="4" name="文本框 3"/>
          <p:cNvSpPr txBox="1"/>
          <p:nvPr/>
        </p:nvSpPr>
        <p:spPr>
          <a:xfrm>
            <a:off x="985813" y="4810461"/>
            <a:ext cx="10225136" cy="1549142"/>
          </a:xfrm>
          <a:prstGeom prst="rect">
            <a:avLst/>
          </a:prstGeom>
          <a:noFill/>
        </p:spPr>
        <p:txBody>
          <a:bodyPr wrap="square" rtlCol="0" anchor="t">
            <a:spAutoFit/>
          </a:bodyPr>
          <a:lstStyle/>
          <a:p>
            <a:pPr>
              <a:spcBef>
                <a:spcPts val="10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．利用数字证书，实现安全电子支付和安全移动支付。</a:t>
            </a:r>
            <a:endParaRPr lang="zh-CN" altLang="en-US" sz="2600" dirty="0">
              <a:solidFill>
                <a:schemeClr val="accent2"/>
              </a:solidFill>
              <a:latin typeface="+mj-lt"/>
              <a:ea typeface="黑体" panose="02010609060101010101" pitchFamily="49" charset="-122"/>
              <a:cs typeface="+mj-ea"/>
              <a:sym typeface="+mn-ea"/>
            </a:endParaRPr>
          </a:p>
          <a:p>
            <a:pPr>
              <a:spcBef>
                <a:spcPts val="10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．掌握电子商务活动中商家和客户的日常安全防范措施。</a:t>
            </a:r>
            <a:endParaRPr lang="zh-CN" altLang="en-US" sz="2600" dirty="0">
              <a:solidFill>
                <a:schemeClr val="accent2"/>
              </a:solidFill>
              <a:latin typeface="+mj-lt"/>
              <a:ea typeface="黑体" panose="02010609060101010101" pitchFamily="49" charset="-122"/>
              <a:cs typeface="+mj-ea"/>
              <a:sym typeface="+mn-ea"/>
            </a:endParaRPr>
          </a:p>
          <a:p>
            <a:pPr>
              <a:spcBef>
                <a:spcPts val="1000"/>
              </a:spcBef>
            </a:pPr>
            <a:r>
              <a:rPr lang="en-US" altLang="zh-CN" sz="2600" dirty="0">
                <a:solidFill>
                  <a:schemeClr val="accent2"/>
                </a:solidFill>
                <a:latin typeface="+mj-lt"/>
                <a:ea typeface="黑体" panose="02010609060101010101" pitchFamily="49" charset="-122"/>
                <a:cs typeface="+mj-ea"/>
                <a:sym typeface="+mn-ea"/>
              </a:rPr>
              <a:t>3</a:t>
            </a:r>
            <a:r>
              <a:rPr lang="zh-CN" altLang="en-US" sz="2600" dirty="0">
                <a:solidFill>
                  <a:schemeClr val="accent2"/>
                </a:solidFill>
                <a:latin typeface="+mj-lt"/>
                <a:ea typeface="黑体" panose="02010609060101010101" pitchFamily="49" charset="-122"/>
                <a:cs typeface="+mj-ea"/>
                <a:sym typeface="+mn-ea"/>
              </a:rPr>
              <a:t>．能够使用网上银行及手机银行完成在线支付和转账等基本操作。</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4126000"/>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endPar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4096792"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2629942"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007767"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3396655" y="4879071"/>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3617367"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3564979"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3388767" y="4329240"/>
            <a:ext cx="0" cy="126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 name="TextBox 77"/>
          <p:cNvSpPr txBox="1">
            <a:spLocks noChangeArrowheads="1"/>
          </p:cNvSpPr>
          <p:nvPr/>
        </p:nvSpPr>
        <p:spPr bwMode="auto">
          <a:xfrm>
            <a:off x="1129829" y="4444900"/>
            <a:ext cx="2174876" cy="10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一、第三方支付</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二、互联网金融</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3793778" y="3320895"/>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3793778"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3793778" y="4680634"/>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 name="TextBox 80"/>
          <p:cNvSpPr txBox="1">
            <a:spLocks noChangeArrowheads="1"/>
          </p:cNvSpPr>
          <p:nvPr/>
        </p:nvSpPr>
        <p:spPr bwMode="auto">
          <a:xfrm>
            <a:off x="4601571" y="1894405"/>
            <a:ext cx="3944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电子商务安全</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3" name="TextBox 83"/>
          <p:cNvSpPr txBox="1">
            <a:spLocks noChangeArrowheads="1"/>
          </p:cNvSpPr>
          <p:nvPr/>
        </p:nvSpPr>
        <p:spPr bwMode="auto">
          <a:xfrm>
            <a:off x="4601572" y="3307114"/>
            <a:ext cx="3498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电子支付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4" name="TextBox 83"/>
          <p:cNvSpPr txBox="1">
            <a:spLocks noChangeArrowheads="1"/>
          </p:cNvSpPr>
          <p:nvPr/>
        </p:nvSpPr>
        <p:spPr bwMode="auto">
          <a:xfrm>
            <a:off x="4601571" y="4666853"/>
            <a:ext cx="48088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第三方支付与互联网金融</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42" name="组合 44"/>
          <p:cNvGrpSpPr/>
          <p:nvPr/>
        </p:nvGrpSpPr>
        <p:grpSpPr bwMode="auto">
          <a:xfrm>
            <a:off x="3604791" y="4490928"/>
            <a:ext cx="981075" cy="936625"/>
            <a:chOff x="0" y="0"/>
            <a:chExt cx="650875" cy="620712"/>
          </a:xfrm>
        </p:grpSpPr>
        <p:sp>
          <p:nvSpPr>
            <p:cNvPr id="45" name="Oval 20"/>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8310017"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 tmFilter="0, 0; .2, .5; .8, .5; 1, 0"/>
                                        <p:tgtEl>
                                          <p:spTgt spid="8230"/>
                                        </p:tgtEl>
                                      </p:cBhvr>
                                    </p:animEffect>
                                    <p:animScale>
                                      <p:cBhvr>
                                        <p:cTn id="7" dur="100" autoRev="1" fill="hold"/>
                                        <p:tgtEl>
                                          <p:spTgt spid="82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3.47651E-6 -2.22222E-6 L -0.35416 -0.31736 " pathEditMode="relative" rAng="0" ptsTypes="AA">
                                      <p:cBhvr>
                                        <p:cTn id="10" dur="1000" fill="hold"/>
                                        <p:tgtEl>
                                          <p:spTgt spid="8230"/>
                                        </p:tgtEl>
                                        <p:attrNameLst>
                                          <p:attrName>ppt_x</p:attrName>
                                          <p:attrName>ppt_y</p:attrName>
                                        </p:attrNameLst>
                                      </p:cBhvr>
                                      <p:rCtr x="-17910" y="-16065"/>
                                    </p:animMotion>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300" fill="hold"/>
                                        <p:tgtEl>
                                          <p:spTgt spid="42"/>
                                        </p:tgtEl>
                                        <p:attrNameLst>
                                          <p:attrName>ppt_w</p:attrName>
                                        </p:attrNameLst>
                                      </p:cBhvr>
                                      <p:tavLst>
                                        <p:tav tm="0">
                                          <p:val>
                                            <p:fltVal val="0"/>
                                          </p:val>
                                        </p:tav>
                                        <p:tav tm="100000">
                                          <p:val>
                                            <p:strVal val="#ppt_w"/>
                                          </p:val>
                                        </p:tav>
                                      </p:tavLst>
                                    </p:anim>
                                    <p:anim calcmode="lin" valueType="num">
                                      <p:cBhvr>
                                        <p:cTn id="14" dur="300" fill="hold"/>
                                        <p:tgtEl>
                                          <p:spTgt spid="42"/>
                                        </p:tgtEl>
                                        <p:attrNameLst>
                                          <p:attrName>ppt_h</p:attrName>
                                        </p:attrNameLst>
                                      </p:cBhvr>
                                      <p:tavLst>
                                        <p:tav tm="0">
                                          <p:val>
                                            <p:fltVal val="0"/>
                                          </p:val>
                                        </p:tav>
                                        <p:tav tm="100000">
                                          <p:val>
                                            <p:strVal val="#ppt_h"/>
                                          </p:val>
                                        </p:tav>
                                      </p:tavLst>
                                    </p:anim>
                                    <p:animEffect transition="in" filter="fade">
                                      <p:cBhvr>
                                        <p:cTn id="15" dur="300"/>
                                        <p:tgtEl>
                                          <p:spTgt spid="42"/>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459" y="2584597"/>
            <a:ext cx="10392589" cy="702885"/>
          </a:xfrm>
          <a:prstGeom prst="rect">
            <a:avLst/>
          </a:prstGeom>
        </p:spPr>
        <p:txBody>
          <a:bodyPr wrap="none">
            <a:spAutoFit/>
          </a:bodyPr>
          <a:lstStyle/>
          <a:p>
            <a:pPr indent="508000" algn="just" eaLnBrk="1" latinLnBrk="0" hangingPunct="1">
              <a:lnSpc>
                <a:spcPct val="120000"/>
              </a:lnSpc>
              <a:spcBef>
                <a:spcPts val="1000"/>
              </a:spcBef>
            </a:pPr>
            <a:r>
              <a:rPr lang="zh-CN" altLang="en-US" sz="3600" dirty="0">
                <a:solidFill>
                  <a:srgbClr val="FF0000"/>
                </a:solidFill>
                <a:latin typeface="方正毡笔黑简体" panose="03000509000000000000" pitchFamily="65" charset="-122"/>
                <a:ea typeface="方正毡笔黑简体" panose="03000509000000000000" pitchFamily="65" charset="-122"/>
              </a:rPr>
              <a:t>你知道的第三方支付机构有哪些？试举例说明。</a:t>
            </a:r>
            <a:endParaRPr lang="zh-CN" altLang="en-US" sz="3600" dirty="0">
              <a:solidFill>
                <a:srgbClr val="FF0000"/>
              </a:solidFill>
              <a:latin typeface="方正毡笔黑简体" panose="03000509000000000000" pitchFamily="65" charset="-122"/>
              <a:ea typeface="方正毡笔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1906" y="1628800"/>
            <a:ext cx="10061051" cy="3464475"/>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一、第三方支付简介</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第三方支付，是指非金融机构作为卖家与买家的支付中介，通过网络对接而促成交易双方进行交易的网络支付模式。</a:t>
            </a:r>
            <a:endParaRPr lang="en-US" altLang="zh-CN" sz="28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第三方支付是网上支付的主要方式，移动支付是近年来发展最快的支付方式，线下支付已成为移动支付新的增长点。</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3"/>
          <p:cNvCxnSpPr/>
          <p:nvPr/>
        </p:nvCxnSpPr>
        <p:spPr>
          <a:xfrm flipV="1">
            <a:off x="3509804" y="2968828"/>
            <a:ext cx="2909448" cy="757210"/>
          </a:xfrm>
          <a:prstGeom prst="bentConnector3">
            <a:avLst>
              <a:gd name="adj1" fmla="val 62381"/>
            </a:avLst>
          </a:prstGeom>
          <a:ln w="9525"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419252" y="2708920"/>
            <a:ext cx="546935" cy="546935"/>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8F8F8"/>
              </a:solidFill>
              <a:latin typeface="+mj-lt"/>
              <a:ea typeface="黑体" panose="02010609060101010101" pitchFamily="49" charset="-122"/>
            </a:endParaRPr>
          </a:p>
        </p:txBody>
      </p:sp>
      <p:sp>
        <p:nvSpPr>
          <p:cNvPr id="5" name="标题 4"/>
          <p:cNvSpPr txBox="1"/>
          <p:nvPr/>
        </p:nvSpPr>
        <p:spPr>
          <a:xfrm>
            <a:off x="6448381" y="280236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1</a:t>
            </a:r>
            <a:endParaRPr lang="en-US" altLang="zh-CN" sz="2400" b="1" dirty="0">
              <a:solidFill>
                <a:srgbClr val="F8F8F8"/>
              </a:solidFill>
              <a:ea typeface="黑体" panose="02010609060101010101" pitchFamily="49" charset="-122"/>
            </a:endParaRPr>
          </a:p>
        </p:txBody>
      </p:sp>
      <p:cxnSp>
        <p:nvCxnSpPr>
          <p:cNvPr id="6" name="肘形连接符 17"/>
          <p:cNvCxnSpPr/>
          <p:nvPr/>
        </p:nvCxnSpPr>
        <p:spPr>
          <a:xfrm flipV="1">
            <a:off x="4128748" y="4163645"/>
            <a:ext cx="3010585" cy="777523"/>
          </a:xfrm>
          <a:prstGeom prst="bentConnector3">
            <a:avLst>
              <a:gd name="adj1" fmla="val 50000"/>
            </a:avLst>
          </a:prstGeom>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肘形连接符 18"/>
          <p:cNvCxnSpPr/>
          <p:nvPr/>
        </p:nvCxnSpPr>
        <p:spPr>
          <a:xfrm>
            <a:off x="4085868" y="4746446"/>
            <a:ext cx="3096344" cy="812358"/>
          </a:xfrm>
          <a:prstGeom prst="bentConnector3">
            <a:avLst>
              <a:gd name="adj1" fmla="val 55369"/>
            </a:avLst>
          </a:prstGeom>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7139333" y="3849636"/>
            <a:ext cx="546935" cy="546935"/>
          </a:xfrm>
          <a:prstGeom prst="ellips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ea typeface="黑体" panose="02010609060101010101" pitchFamily="49" charset="-122"/>
            </a:endParaRPr>
          </a:p>
        </p:txBody>
      </p:sp>
      <p:sp>
        <p:nvSpPr>
          <p:cNvPr id="9" name="标题 4"/>
          <p:cNvSpPr txBox="1"/>
          <p:nvPr/>
        </p:nvSpPr>
        <p:spPr>
          <a:xfrm>
            <a:off x="7168462" y="394420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2</a:t>
            </a:r>
            <a:endParaRPr lang="en-US" altLang="zh-CN" sz="2400" b="1" dirty="0">
              <a:solidFill>
                <a:srgbClr val="F8F8F8"/>
              </a:solidFill>
              <a:ea typeface="黑体" panose="02010609060101010101" pitchFamily="49" charset="-122"/>
            </a:endParaRPr>
          </a:p>
        </p:txBody>
      </p:sp>
      <p:sp>
        <p:nvSpPr>
          <p:cNvPr id="12" name="椭圆 11"/>
          <p:cNvSpPr/>
          <p:nvPr/>
        </p:nvSpPr>
        <p:spPr>
          <a:xfrm>
            <a:off x="7067325" y="5270772"/>
            <a:ext cx="546935" cy="546935"/>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8F8F8"/>
              </a:solidFill>
              <a:latin typeface="+mj-lt"/>
              <a:ea typeface="黑体" panose="02010609060101010101" pitchFamily="49" charset="-122"/>
            </a:endParaRPr>
          </a:p>
        </p:txBody>
      </p:sp>
      <p:sp>
        <p:nvSpPr>
          <p:cNvPr id="13" name="标题 4"/>
          <p:cNvSpPr txBox="1"/>
          <p:nvPr/>
        </p:nvSpPr>
        <p:spPr>
          <a:xfrm>
            <a:off x="7096454" y="536534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3</a:t>
            </a:r>
            <a:endParaRPr lang="en-US" altLang="zh-CN" sz="2400" b="1" dirty="0">
              <a:solidFill>
                <a:srgbClr val="F8F8F8"/>
              </a:solidFill>
              <a:ea typeface="黑体" panose="02010609060101010101" pitchFamily="49" charset="-122"/>
            </a:endParaRPr>
          </a:p>
        </p:txBody>
      </p:sp>
      <p:sp>
        <p:nvSpPr>
          <p:cNvPr id="14" name="Freeform 9"/>
          <p:cNvSpPr/>
          <p:nvPr/>
        </p:nvSpPr>
        <p:spPr bwMode="auto">
          <a:xfrm flipH="1">
            <a:off x="1435158" y="3416508"/>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4">
              <a:lumMod val="60000"/>
              <a:lumOff val="40000"/>
            </a:schemeClr>
          </a:solidFill>
          <a:ln>
            <a:noFill/>
          </a:ln>
          <a:effectLst>
            <a:innerShdw blurRad="63500" dist="50800" dir="13500000">
              <a:prstClr val="black">
                <a:alpha val="50000"/>
              </a:prstClr>
            </a:inn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15" name="KSO_Shape"/>
          <p:cNvSpPr/>
          <p:nvPr/>
        </p:nvSpPr>
        <p:spPr bwMode="auto">
          <a:xfrm>
            <a:off x="2471740" y="4021131"/>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82900" y="2720781"/>
            <a:ext cx="1651786" cy="523212"/>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中国银联</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3" name="矩形 22"/>
          <p:cNvSpPr/>
          <p:nvPr/>
        </p:nvSpPr>
        <p:spPr>
          <a:xfrm>
            <a:off x="7945627" y="5067189"/>
            <a:ext cx="2233005" cy="954099"/>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独立第三方支付机构</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25" name="矩形 24"/>
          <p:cNvSpPr/>
          <p:nvPr/>
        </p:nvSpPr>
        <p:spPr>
          <a:xfrm>
            <a:off x="7974300" y="3443234"/>
            <a:ext cx="2588577" cy="954099"/>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互联网公司推出的支付产品</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0" name="文本框 9"/>
          <p:cNvSpPr txBox="1"/>
          <p:nvPr/>
        </p:nvSpPr>
        <p:spPr>
          <a:xfrm>
            <a:off x="766071" y="1753652"/>
            <a:ext cx="4227701" cy="523220"/>
          </a:xfrm>
          <a:prstGeom prst="rect">
            <a:avLst/>
          </a:prstGeom>
          <a:noFill/>
        </p:spPr>
        <p:txBody>
          <a:bodyPr wrap="square">
            <a:spAutoFit/>
          </a:bodyPr>
          <a:lstStyle/>
          <a:p>
            <a:pPr indent="612140"/>
            <a:r>
              <a:rPr lang="zh-CN" altLang="en-US" sz="2800" b="1" dirty="0">
                <a:solidFill>
                  <a:schemeClr val="accent2"/>
                </a:solidFill>
                <a:ea typeface="黑体" panose="02010609060101010101" pitchFamily="49" charset="-122"/>
                <a:cs typeface="Arial" panose="020B0604020202020204" pitchFamily="34" charset="0"/>
              </a:rPr>
              <a:t>1</a:t>
            </a:r>
            <a:r>
              <a:rPr lang="zh-CN" altLang="en-US" sz="2800" b="1" dirty="0">
                <a:solidFill>
                  <a:schemeClr val="accent2"/>
                </a:solidFill>
                <a:latin typeface="黑体" panose="02010609060101010101" pitchFamily="49" charset="-122"/>
                <a:ea typeface="黑体" panose="02010609060101010101" pitchFamily="49" charset="-122"/>
              </a:rPr>
              <a:t>．第三方支付的类别</a:t>
            </a:r>
            <a:endParaRPr lang="zh-CN" altLang="en-US" sz="2800" b="1" dirty="0">
              <a:solidFill>
                <a:schemeClr val="accent2"/>
              </a:solidFill>
              <a:latin typeface="黑体" panose="02010609060101010101" pitchFamily="49" charset="-122"/>
              <a:ea typeface="黑体" panose="02010609060101010101" pitchFamily="49" charset="-122"/>
            </a:endParaRPr>
          </a:p>
        </p:txBody>
      </p:sp>
      <p:sp>
        <p:nvSpPr>
          <p:cNvPr id="11" name="文本框 10"/>
          <p:cNvSpPr txBox="1"/>
          <p:nvPr/>
        </p:nvSpPr>
        <p:spPr>
          <a:xfrm>
            <a:off x="766071" y="1052736"/>
            <a:ext cx="5300910" cy="584775"/>
          </a:xfrm>
          <a:prstGeom prst="rect">
            <a:avLst/>
          </a:prstGeom>
          <a:noFill/>
        </p:spPr>
        <p:txBody>
          <a:bodyPr wrap="square">
            <a:spAutoFit/>
          </a:bodyPr>
          <a:lstStyle/>
          <a:p>
            <a:pPr indent="612140"/>
            <a:r>
              <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（一）第三方支付概述</a:t>
            </a:r>
            <a:endParaRPr lang="zh-CN" altLang="en-US" sz="32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2" presetClass="emph" presetSubtype="0" fill="hold" grpId="1" nodeType="after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000"/>
                            </p:stCondLst>
                            <p:childTnLst>
                              <p:par>
                                <p:cTn id="51" presetID="22" presetClass="entr" presetSubtype="4"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2" grpId="0" animBg="1"/>
      <p:bldP spid="13" grpId="0"/>
      <p:bldP spid="14" grpId="0" animBg="1"/>
      <p:bldP spid="14" grpId="1" animBg="1"/>
      <p:bldP spid="15" grpId="0" animBg="1"/>
      <p:bldP spid="18" grpId="0"/>
      <p:bldP spid="23" grpId="0"/>
      <p:bldP spid="25"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7835" y="1268760"/>
            <a:ext cx="10421091" cy="4674100"/>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ea typeface="黑体" panose="02010609060101010101" pitchFamily="49" charset="-122"/>
                <a:cs typeface="Arial" panose="020B0604020202020204" pitchFamily="34" charset="0"/>
              </a:rPr>
              <a:t>2</a:t>
            </a:r>
            <a:r>
              <a:rPr lang="en-US" altLang="zh-CN" sz="2800" b="1" dirty="0">
                <a:solidFill>
                  <a:schemeClr val="accent2"/>
                </a:solidFill>
                <a:latin typeface="黑体" panose="02010609060101010101" pitchFamily="49" charset="-122"/>
                <a:ea typeface="黑体" panose="02010609060101010101" pitchFamily="49" charset="-122"/>
              </a:rPr>
              <a:t>.</a:t>
            </a:r>
            <a:r>
              <a:rPr lang="zh-CN" altLang="en-US" sz="2800" b="1" dirty="0">
                <a:solidFill>
                  <a:schemeClr val="accent2"/>
                </a:solidFill>
                <a:latin typeface="黑体" panose="02010609060101010101" pitchFamily="49" charset="-122"/>
                <a:ea typeface="黑体" panose="02010609060101010101" pitchFamily="49" charset="-122"/>
              </a:rPr>
              <a:t>第三方支付模式的交易流程</a:t>
            </a:r>
            <a:endParaRPr lang="en-US" altLang="zh-CN" sz="2800" b="1" dirty="0">
              <a:solidFill>
                <a:schemeClr val="accent2"/>
              </a:solidFill>
              <a:latin typeface="黑体" panose="02010609060101010101" pitchFamily="49" charset="-122"/>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假设商户和消费者均已拥有第三方支付平台账号，下面以</a:t>
            </a:r>
            <a:r>
              <a:rPr lang="en-US" altLang="zh-CN" sz="2600" dirty="0">
                <a:solidFill>
                  <a:schemeClr val="accent2"/>
                </a:solidFill>
                <a:latin typeface="+mj-lt"/>
                <a:ea typeface="黑体" panose="02010609060101010101" pitchFamily="49" charset="-122"/>
              </a:rPr>
              <a:t>B2C</a:t>
            </a:r>
            <a:r>
              <a:rPr lang="zh-CN" altLang="en-US" sz="2600" dirty="0">
                <a:solidFill>
                  <a:schemeClr val="accent2"/>
                </a:solidFill>
                <a:latin typeface="+mj-lt"/>
                <a:ea typeface="黑体" panose="02010609060101010101" pitchFamily="49" charset="-122"/>
              </a:rPr>
              <a:t>交易为例说明第三方支付模式的流程：</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）消费者检索网上商城并选择商品。</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）消费者在网上商城下订单。</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）消费者选择第三方支付平台，直接连接到其支付平台上，在支付页面选择自己需要的支付方式之后，在支付页面进行支付操作。</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4225925" y="5949315"/>
            <a:ext cx="5315585" cy="42989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点击视频：第三方支付模式的交易流程</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518" y="5788782"/>
            <a:ext cx="752063" cy="752063"/>
          </a:xfrm>
          <a:prstGeom prst="rect">
            <a:avLst/>
          </a:prstGeom>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7835" y="1412776"/>
            <a:ext cx="10421091" cy="4458656"/>
          </a:xfrm>
          <a:prstGeom prst="rect">
            <a:avLst/>
          </a:prstGeom>
        </p:spPr>
        <p:txBody>
          <a:bodyPr wrap="square">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4</a:t>
            </a:r>
            <a:r>
              <a:rPr lang="zh-CN" altLang="en-US" sz="2600" dirty="0">
                <a:solidFill>
                  <a:schemeClr val="accent2"/>
                </a:solidFill>
                <a:latin typeface="+mj-lt"/>
                <a:ea typeface="黑体" panose="02010609060101010101" pitchFamily="49" charset="-122"/>
              </a:rPr>
              <a:t>）第三方支付平台将消费者的支付信息按照网联支付网关的技术要求传递至网联，再由网联向相关银行（银联）发起支付请求。</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5</a:t>
            </a:r>
            <a:r>
              <a:rPr lang="zh-CN" altLang="en-US" sz="2600" dirty="0">
                <a:solidFill>
                  <a:schemeClr val="accent2"/>
                </a:solidFill>
                <a:latin typeface="+mj-lt"/>
                <a:ea typeface="黑体" panose="02010609060101010101" pitchFamily="49" charset="-122"/>
              </a:rPr>
              <a:t>）相关银行检查消费者的支付能力，实行冻结、扣账或划账操作，并将结果信息传至网联，再由网联传至第三方支付平台。</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6</a:t>
            </a:r>
            <a:r>
              <a:rPr lang="zh-CN" altLang="en-US" sz="2600" dirty="0">
                <a:solidFill>
                  <a:schemeClr val="accent2"/>
                </a:solidFill>
                <a:latin typeface="+mj-lt"/>
                <a:ea typeface="黑体" panose="02010609060101010101" pitchFamily="49" charset="-122"/>
              </a:rPr>
              <a:t>）第三方支付平台通知网上商城消费者已经付款。</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7</a:t>
            </a:r>
            <a:r>
              <a:rPr lang="zh-CN" altLang="en-US" sz="2600" dirty="0">
                <a:solidFill>
                  <a:schemeClr val="accent2"/>
                </a:solidFill>
                <a:latin typeface="+mj-lt"/>
                <a:ea typeface="黑体" panose="02010609060101010101" pitchFamily="49" charset="-122"/>
              </a:rPr>
              <a:t>）网上商城向消费者发货或提供服务。</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8</a:t>
            </a:r>
            <a:r>
              <a:rPr lang="zh-CN" altLang="en-US" sz="2600" dirty="0">
                <a:solidFill>
                  <a:schemeClr val="accent2"/>
                </a:solidFill>
                <a:latin typeface="+mj-lt"/>
                <a:ea typeface="黑体" panose="02010609060101010101" pitchFamily="49" charset="-122"/>
              </a:rPr>
              <a:t>）相关银行和第三方支付平台通过网联完成资金清算。</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0552" y="6072230"/>
            <a:ext cx="4595207" cy="429895"/>
          </a:xfrm>
          <a:prstGeom prst="rect">
            <a:avLst/>
          </a:prstGeom>
          <a:noFill/>
          <a:ln w="9525">
            <a:noFill/>
          </a:ln>
        </p:spPr>
        <p:txBody>
          <a:bodyPr wrap="square">
            <a:spAutoFit/>
          </a:bodyPr>
          <a:lstStyle/>
          <a:p>
            <a:pPr marL="0" indent="0" algn="ctr"/>
            <a:r>
              <a:rPr lang="zh-CN"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7</a:t>
            </a:r>
            <a:r>
              <a:rPr lang="zh-CN" sz="2200" dirty="0">
                <a:solidFill>
                  <a:schemeClr val="accent2"/>
                </a:solidFill>
                <a:latin typeface="+mj-lt"/>
                <a:ea typeface="黑体" panose="02010609060101010101" pitchFamily="49" charset="-122"/>
                <a:cs typeface="Times New Roman" panose="02020603050405020304" charset="0"/>
              </a:rPr>
              <a:t>.</a:t>
            </a:r>
            <a:r>
              <a:rPr lang="en-US" altLang="zh-CN" sz="2200" dirty="0">
                <a:solidFill>
                  <a:schemeClr val="accent2"/>
                </a:solidFill>
                <a:latin typeface="+mj-lt"/>
                <a:ea typeface="黑体" panose="02010609060101010101" pitchFamily="49" charset="-122"/>
                <a:cs typeface="Times New Roman" panose="02020603050405020304" charset="0"/>
              </a:rPr>
              <a:t>7</a:t>
            </a:r>
            <a:r>
              <a:rPr lang="zh-CN" sz="2200" dirty="0">
                <a:solidFill>
                  <a:schemeClr val="accent2"/>
                </a:solidFill>
                <a:latin typeface="+mj-lt"/>
                <a:ea typeface="黑体" panose="02010609060101010101" pitchFamily="49" charset="-122"/>
                <a:cs typeface="Times New Roman" panose="02020603050405020304" charset="0"/>
              </a:rPr>
              <a:t>  第三方支付模式的交易流程</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41" descr="0804"/>
          <p:cNvPicPr>
            <a:picLocks noChangeAspect="1"/>
          </p:cNvPicPr>
          <p:nvPr/>
        </p:nvPicPr>
        <p:blipFill>
          <a:blip r:embed="rId1">
            <a:clrChange>
              <a:clrFrom>
                <a:srgbClr val="FFFFFF"/>
              </a:clrFrom>
              <a:clrTo>
                <a:srgbClr val="FFFFFF">
                  <a:alpha val="0"/>
                </a:srgbClr>
              </a:clrTo>
            </a:clrChange>
          </a:blip>
          <a:stretch>
            <a:fillRect/>
          </a:stretch>
        </p:blipFill>
        <p:spPr>
          <a:xfrm>
            <a:off x="2526639" y="1412776"/>
            <a:ext cx="7223033" cy="4450452"/>
          </a:xfrm>
          <a:prstGeom prst="rect">
            <a:avLst/>
          </a:prstGeom>
          <a:noFill/>
          <a:ln w="9525">
            <a:noFill/>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6093" y="5317177"/>
            <a:ext cx="6696744" cy="461665"/>
          </a:xfrm>
          <a:prstGeom prst="rect">
            <a:avLst/>
          </a:prstGeom>
          <a:solidFill>
            <a:srgbClr val="00B0F0"/>
          </a:solidFill>
        </p:spPr>
        <p:txBody>
          <a:bodyPr wrap="square" rtlCol="0">
            <a:spAutoFit/>
          </a:bodyPr>
          <a:lstStyle/>
          <a:p>
            <a:r>
              <a:rPr lang="zh-CN" altLang="en-US" sz="2400" dirty="0">
                <a:solidFill>
                  <a:srgbClr val="F8F8F8"/>
                </a:solidFill>
                <a:latin typeface="黑体" panose="02010609060101010101" pitchFamily="49" charset="-122"/>
                <a:ea typeface="黑体" panose="02010609060101010101" pitchFamily="49" charset="-122"/>
                <a:hlinkClick r:id="rId1" action="ppaction://hlinkfile"/>
              </a:rPr>
              <a:t>点击视频：第三方支付直连时代结束，网联来了</a:t>
            </a:r>
            <a:endParaRPr lang="zh-CN" altLang="en-US" sz="2400" dirty="0">
              <a:solidFill>
                <a:srgbClr val="F8F8F8"/>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965" y="5084998"/>
            <a:ext cx="864468" cy="864468"/>
          </a:xfrm>
          <a:prstGeom prst="rect">
            <a:avLst/>
          </a:prstGeom>
        </p:spPr>
      </p:pic>
      <p:sp>
        <p:nvSpPr>
          <p:cNvPr id="5" name="文本框 4"/>
          <p:cNvSpPr txBox="1"/>
          <p:nvPr/>
        </p:nvSpPr>
        <p:spPr>
          <a:xfrm>
            <a:off x="1345853" y="1340768"/>
            <a:ext cx="9649072" cy="3344570"/>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网联清算有限公司（</a:t>
            </a:r>
            <a:r>
              <a:rPr lang="en-US" altLang="zh-CN" sz="2400" dirty="0" err="1">
                <a:solidFill>
                  <a:schemeClr val="accent2"/>
                </a:solidFill>
                <a:latin typeface="+mj-lt"/>
                <a:ea typeface="黑体" panose="02010609060101010101" pitchFamily="49" charset="-122"/>
                <a:cs typeface="+mn-ea"/>
              </a:rPr>
              <a:t>NetsUnion</a:t>
            </a:r>
            <a:r>
              <a:rPr lang="en-US" altLang="zh-CN" sz="2400" dirty="0">
                <a:solidFill>
                  <a:schemeClr val="accent2"/>
                </a:solidFill>
                <a:latin typeface="+mj-lt"/>
                <a:ea typeface="黑体" panose="02010609060101010101" pitchFamily="49" charset="-122"/>
                <a:cs typeface="+mn-ea"/>
              </a:rPr>
              <a:t> Clearing Corporation</a:t>
            </a: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NUCC</a:t>
            </a:r>
            <a:r>
              <a:rPr lang="zh-CN" altLang="en-US" sz="2400" dirty="0">
                <a:solidFill>
                  <a:schemeClr val="accent2"/>
                </a:solidFill>
                <a:latin typeface="+mj-lt"/>
                <a:ea typeface="黑体" panose="02010609060101010101" pitchFamily="49" charset="-122"/>
                <a:cs typeface="+mn-ea"/>
              </a:rPr>
              <a:t>，网联）是经央行批准成立的非银行支付机构，是连接第三方支付平台和银行网络支付清算平台的运营机构，由中国支付清算协会按照市场化方式组织非银行支付机构以“共建、共有、共享”原则共同参股出资，于</a:t>
            </a:r>
            <a:r>
              <a:rPr lang="en-US" altLang="zh-CN" sz="2400" dirty="0">
                <a:solidFill>
                  <a:schemeClr val="accent2"/>
                </a:solidFill>
                <a:latin typeface="+mj-lt"/>
                <a:ea typeface="黑体" panose="02010609060101010101" pitchFamily="49" charset="-122"/>
                <a:cs typeface="+mn-ea"/>
              </a:rPr>
              <a:t>2017</a:t>
            </a:r>
            <a:r>
              <a:rPr lang="zh-CN" altLang="en-US" sz="2400" dirty="0">
                <a:solidFill>
                  <a:schemeClr val="accent2"/>
                </a:solidFill>
                <a:latin typeface="+mj-lt"/>
                <a:ea typeface="黑体" panose="02010609060101010101" pitchFamily="49" charset="-122"/>
                <a:cs typeface="+mn-ea"/>
              </a:rPr>
              <a:t>年</a:t>
            </a:r>
            <a:r>
              <a:rPr lang="en-US" altLang="zh-CN" sz="2400" dirty="0">
                <a:solidFill>
                  <a:schemeClr val="accent2"/>
                </a:solidFill>
                <a:latin typeface="+mj-lt"/>
                <a:ea typeface="黑体" panose="02010609060101010101" pitchFamily="49" charset="-122"/>
                <a:cs typeface="+mn-ea"/>
              </a:rPr>
              <a:t>9</a:t>
            </a:r>
            <a:r>
              <a:rPr lang="zh-CN" altLang="en-US" sz="2400" dirty="0">
                <a:solidFill>
                  <a:schemeClr val="accent2"/>
                </a:solidFill>
                <a:latin typeface="+mj-lt"/>
                <a:ea typeface="黑体" panose="02010609060101010101" pitchFamily="49" charset="-122"/>
                <a:cs typeface="+mn-ea"/>
              </a:rPr>
              <a:t>月注册成立。</a:t>
            </a:r>
            <a:r>
              <a:rPr lang="en-US" altLang="zh-CN" sz="2400" dirty="0">
                <a:solidFill>
                  <a:schemeClr val="accent2"/>
                </a:solidFill>
                <a:latin typeface="+mj-lt"/>
                <a:ea typeface="黑体" panose="02010609060101010101" pitchFamily="49" charset="-122"/>
                <a:cs typeface="+mn-ea"/>
              </a:rPr>
              <a:t>45</a:t>
            </a:r>
            <a:r>
              <a:rPr lang="zh-CN" altLang="en-US" sz="2400" dirty="0">
                <a:solidFill>
                  <a:schemeClr val="accent2"/>
                </a:solidFill>
                <a:latin typeface="+mj-lt"/>
                <a:ea typeface="黑体" panose="02010609060101010101" pitchFamily="49" charset="-122"/>
                <a:cs typeface="+mn-ea"/>
              </a:rPr>
              <a:t>家机构和公司签署了网联清算有限公司设立协议书，其中包括支付宝、财付通在内的</a:t>
            </a:r>
            <a:r>
              <a:rPr lang="en-US" altLang="zh-CN" sz="2400" dirty="0">
                <a:solidFill>
                  <a:schemeClr val="accent2"/>
                </a:solidFill>
                <a:latin typeface="+mj-lt"/>
                <a:ea typeface="黑体" panose="02010609060101010101" pitchFamily="49" charset="-122"/>
                <a:cs typeface="+mn-ea"/>
              </a:rPr>
              <a:t>29</a:t>
            </a:r>
            <a:r>
              <a:rPr lang="zh-CN" altLang="en-US" sz="2400" dirty="0">
                <a:solidFill>
                  <a:schemeClr val="accent2"/>
                </a:solidFill>
                <a:latin typeface="+mj-lt"/>
                <a:ea typeface="黑体" panose="02010609060101010101" pitchFamily="49" charset="-122"/>
                <a:cs typeface="+mn-ea"/>
              </a:rPr>
              <a:t>家第三方支付机构。</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49809" y="1280690"/>
            <a:ext cx="10297144" cy="4452566"/>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接入网联之前，用户在通过支付宝、财付通等第三方支付机构付款和转账时采取的是单一第三方支付和单一银行直联的模式。这种“一对一”模式绕开了央行的清算系统，使央行和银行无法掌握具体的交易信息，也无法得知资金的具体流向，给监管机构和金融机构带来了金融监管、货币政策实施及金融数据分析等方面的难题。</a:t>
            </a:r>
            <a:r>
              <a:rPr lang="en-US" altLang="zh-CN" sz="2400" dirty="0">
                <a:solidFill>
                  <a:schemeClr val="accent2"/>
                </a:solidFill>
                <a:latin typeface="+mj-lt"/>
                <a:ea typeface="黑体" panose="02010609060101010101" pitchFamily="49" charset="-122"/>
                <a:cs typeface="+mn-ea"/>
              </a:rPr>
              <a:t>2018</a:t>
            </a:r>
            <a:r>
              <a:rPr lang="zh-CN" altLang="en-US" sz="2400" dirty="0">
                <a:solidFill>
                  <a:schemeClr val="accent2"/>
                </a:solidFill>
                <a:latin typeface="+mj-lt"/>
                <a:ea typeface="黑体" panose="02010609060101010101" pitchFamily="49" charset="-122"/>
                <a:cs typeface="+mn-ea"/>
              </a:rPr>
              <a:t>年</a:t>
            </a:r>
            <a:r>
              <a:rPr lang="en-US" altLang="zh-CN" sz="2400" dirty="0">
                <a:solidFill>
                  <a:schemeClr val="accent2"/>
                </a:solidFill>
                <a:latin typeface="+mj-lt"/>
                <a:ea typeface="黑体" panose="02010609060101010101" pitchFamily="49" charset="-122"/>
                <a:cs typeface="+mn-ea"/>
              </a:rPr>
              <a:t>6</a:t>
            </a:r>
            <a:r>
              <a:rPr lang="zh-CN" altLang="en-US" sz="2400" dirty="0">
                <a:solidFill>
                  <a:schemeClr val="accent2"/>
                </a:solidFill>
                <a:latin typeface="+mj-lt"/>
                <a:ea typeface="黑体" panose="02010609060101010101" pitchFamily="49" charset="-122"/>
                <a:cs typeface="+mn-ea"/>
              </a:rPr>
              <a:t>月</a:t>
            </a:r>
            <a:r>
              <a:rPr lang="en-US" altLang="zh-CN" sz="2400" dirty="0">
                <a:solidFill>
                  <a:schemeClr val="accent2"/>
                </a:solidFill>
                <a:latin typeface="+mj-lt"/>
                <a:ea typeface="黑体" panose="02010609060101010101" pitchFamily="49" charset="-122"/>
                <a:cs typeface="+mn-ea"/>
              </a:rPr>
              <a:t>30</a:t>
            </a:r>
            <a:r>
              <a:rPr lang="zh-CN" altLang="en-US" sz="2400" dirty="0">
                <a:solidFill>
                  <a:schemeClr val="accent2"/>
                </a:solidFill>
                <a:latin typeface="+mj-lt"/>
                <a:ea typeface="黑体" panose="02010609060101010101" pitchFamily="49" charset="-122"/>
                <a:cs typeface="+mn-ea"/>
              </a:rPr>
              <a:t>日，第三方支付机构接入网联之后，各第三方支付机构不再和各银行直联，而必须先接入网联，网联再和银行对接。这样，央行可以获取具体的交易信息和资金流向，清查洗钱和挪用备付金等行为，有效防范第三方支付行业的风险。</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769789" y="2759400"/>
            <a:ext cx="1683755"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支付宝</a:t>
            </a:r>
            <a:endParaRPr lang="en-US" altLang="zh-CN" sz="2400" dirty="0">
              <a:solidFill>
                <a:schemeClr val="accent2"/>
              </a:solidFill>
              <a:latin typeface="黑体" panose="02010609060101010101" pitchFamily="49" charset="-122"/>
              <a:ea typeface="黑体" panose="02010609060101010101" pitchFamily="49" charset="-122"/>
            </a:endParaRPr>
          </a:p>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账户余额</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3" name="Line 21"/>
          <p:cNvSpPr>
            <a:spLocks noChangeShapeType="1"/>
          </p:cNvSpPr>
          <p:nvPr/>
        </p:nvSpPr>
        <p:spPr bwMode="auto">
          <a:xfrm flipV="1">
            <a:off x="1631473" y="3670262"/>
            <a:ext cx="0" cy="720000"/>
          </a:xfrm>
          <a:prstGeom prst="line">
            <a:avLst/>
          </a:prstGeom>
          <a:noFill/>
          <a:ln w="12700" cmpd="sng">
            <a:solidFill>
              <a:srgbClr val="7F7F7F"/>
            </a:solidFill>
            <a:round/>
            <a:tail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4" name="Line 23"/>
          <p:cNvSpPr>
            <a:spLocks noChangeShapeType="1"/>
          </p:cNvSpPr>
          <p:nvPr/>
        </p:nvSpPr>
        <p:spPr bwMode="auto">
          <a:xfrm flipV="1">
            <a:off x="4313566" y="3639311"/>
            <a:ext cx="0" cy="720000"/>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 name="Line 25"/>
          <p:cNvSpPr>
            <a:spLocks noChangeShapeType="1"/>
          </p:cNvSpPr>
          <p:nvPr/>
        </p:nvSpPr>
        <p:spPr bwMode="auto">
          <a:xfrm flipV="1">
            <a:off x="6458421" y="3665499"/>
            <a:ext cx="0" cy="720000"/>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6" name="Line 27"/>
          <p:cNvSpPr>
            <a:spLocks noChangeShapeType="1"/>
          </p:cNvSpPr>
          <p:nvPr/>
        </p:nvSpPr>
        <p:spPr bwMode="auto">
          <a:xfrm flipV="1">
            <a:off x="3179490" y="5135664"/>
            <a:ext cx="0" cy="720000"/>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7" name="Line 29"/>
          <p:cNvSpPr>
            <a:spLocks noChangeShapeType="1"/>
          </p:cNvSpPr>
          <p:nvPr/>
        </p:nvSpPr>
        <p:spPr bwMode="auto">
          <a:xfrm flipV="1">
            <a:off x="5361220" y="5100889"/>
            <a:ext cx="0" cy="720000"/>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8" name="Line 31"/>
          <p:cNvSpPr>
            <a:spLocks noChangeShapeType="1"/>
          </p:cNvSpPr>
          <p:nvPr/>
        </p:nvSpPr>
        <p:spPr bwMode="auto">
          <a:xfrm flipV="1">
            <a:off x="7659310" y="5075886"/>
            <a:ext cx="386" cy="720000"/>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9" name="Freeform 39"/>
          <p:cNvSpPr/>
          <p:nvPr/>
        </p:nvSpPr>
        <p:spPr bwMode="auto">
          <a:xfrm>
            <a:off x="2591243" y="5541314"/>
            <a:ext cx="17862" cy="1191"/>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10" name="Rectangle 20"/>
          <p:cNvSpPr>
            <a:spLocks noChangeArrowheads="1"/>
          </p:cNvSpPr>
          <p:nvPr/>
        </p:nvSpPr>
        <p:spPr bwMode="auto">
          <a:xfrm>
            <a:off x="5724365" y="2759400"/>
            <a:ext cx="1526144"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花呗</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1" name="Rectangle 20"/>
          <p:cNvSpPr>
            <a:spLocks noChangeArrowheads="1"/>
          </p:cNvSpPr>
          <p:nvPr/>
        </p:nvSpPr>
        <p:spPr bwMode="auto">
          <a:xfrm>
            <a:off x="3549421" y="2759400"/>
            <a:ext cx="1577968"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银行卡</a:t>
            </a:r>
            <a:endParaRPr lang="en-US" altLang="zh-CN" sz="2400" dirty="0">
              <a:solidFill>
                <a:schemeClr val="accent2"/>
              </a:solidFill>
              <a:latin typeface="黑体" panose="02010609060101010101" pitchFamily="49" charset="-122"/>
              <a:ea typeface="黑体" panose="02010609060101010101" pitchFamily="49" charset="-122"/>
            </a:endParaRPr>
          </a:p>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快捷支付</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2" name="Rectangle 20"/>
          <p:cNvSpPr>
            <a:spLocks noChangeArrowheads="1"/>
          </p:cNvSpPr>
          <p:nvPr/>
        </p:nvSpPr>
        <p:spPr bwMode="auto">
          <a:xfrm>
            <a:off x="8134773" y="2759400"/>
            <a:ext cx="1652761"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智能</a:t>
            </a:r>
            <a:endParaRPr lang="en-US" altLang="zh-CN" sz="2400" dirty="0">
              <a:solidFill>
                <a:schemeClr val="accent2"/>
              </a:solidFill>
              <a:latin typeface="黑体" panose="02010609060101010101" pitchFamily="49" charset="-122"/>
              <a:ea typeface="黑体" panose="02010609060101010101" pitchFamily="49" charset="-122"/>
            </a:endParaRPr>
          </a:p>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设备支付</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3" name="Rectangle 20"/>
          <p:cNvSpPr>
            <a:spLocks noChangeArrowheads="1"/>
          </p:cNvSpPr>
          <p:nvPr/>
        </p:nvSpPr>
        <p:spPr bwMode="auto">
          <a:xfrm>
            <a:off x="2354142" y="5855744"/>
            <a:ext cx="1650696" cy="4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网上银行</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4" name="Rectangle 20"/>
          <p:cNvSpPr>
            <a:spLocks noChangeArrowheads="1"/>
          </p:cNvSpPr>
          <p:nvPr/>
        </p:nvSpPr>
        <p:spPr bwMode="auto">
          <a:xfrm>
            <a:off x="6962477" y="5855744"/>
            <a:ext cx="1394052" cy="4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生物支付</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5" name="Rectangle 20"/>
          <p:cNvSpPr>
            <a:spLocks noChangeArrowheads="1"/>
          </p:cNvSpPr>
          <p:nvPr/>
        </p:nvSpPr>
        <p:spPr bwMode="auto">
          <a:xfrm>
            <a:off x="4789833" y="5855744"/>
            <a:ext cx="1164532" cy="4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余额宝</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6" name="Rectangle 20"/>
          <p:cNvSpPr>
            <a:spLocks noChangeArrowheads="1"/>
          </p:cNvSpPr>
          <p:nvPr/>
        </p:nvSpPr>
        <p:spPr bwMode="auto">
          <a:xfrm>
            <a:off x="9266736" y="5855744"/>
            <a:ext cx="2088229"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chemeClr val="accent2"/>
                </a:solidFill>
                <a:latin typeface="黑体" panose="02010609060101010101" pitchFamily="49" charset="-122"/>
                <a:ea typeface="黑体" panose="02010609060101010101" pitchFamily="49" charset="-122"/>
              </a:rPr>
              <a:t>找朋友帮忙付</a:t>
            </a:r>
            <a:endParaRPr lang="zh-CN" altLang="zh-CN" sz="2400" dirty="0">
              <a:solidFill>
                <a:schemeClr val="accent2"/>
              </a:solidFill>
              <a:latin typeface="黑体" panose="02010609060101010101" pitchFamily="49" charset="-122"/>
              <a:ea typeface="黑体" panose="02010609060101010101" pitchFamily="49" charset="-122"/>
            </a:endParaRPr>
          </a:p>
        </p:txBody>
      </p:sp>
      <p:sp>
        <p:nvSpPr>
          <p:cNvPr id="17" name="Line 31"/>
          <p:cNvSpPr>
            <a:spLocks noChangeShapeType="1"/>
          </p:cNvSpPr>
          <p:nvPr/>
        </p:nvSpPr>
        <p:spPr bwMode="auto">
          <a:xfrm flipV="1">
            <a:off x="10291590" y="5146118"/>
            <a:ext cx="0" cy="720000"/>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18" name="Line 25"/>
          <p:cNvSpPr>
            <a:spLocks noChangeShapeType="1"/>
          </p:cNvSpPr>
          <p:nvPr/>
        </p:nvSpPr>
        <p:spPr bwMode="auto">
          <a:xfrm flipV="1">
            <a:off x="8936619" y="3682166"/>
            <a:ext cx="0" cy="720000"/>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grpSp>
        <p:nvGrpSpPr>
          <p:cNvPr id="54" name="组合 53"/>
          <p:cNvGrpSpPr/>
          <p:nvPr/>
        </p:nvGrpSpPr>
        <p:grpSpPr>
          <a:xfrm>
            <a:off x="1628455" y="4253355"/>
            <a:ext cx="1065760" cy="984622"/>
            <a:chOff x="1700463" y="4331076"/>
            <a:chExt cx="1065760" cy="984622"/>
          </a:xfrm>
        </p:grpSpPr>
        <p:sp>
          <p:nvSpPr>
            <p:cNvPr id="26" name="Freeform 8"/>
            <p:cNvSpPr/>
            <p:nvPr/>
          </p:nvSpPr>
          <p:spPr bwMode="auto">
            <a:xfrm>
              <a:off x="1969446" y="4331076"/>
              <a:ext cx="796777" cy="984622"/>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9"/>
            <p:cNvSpPr/>
            <p:nvPr/>
          </p:nvSpPr>
          <p:spPr bwMode="auto">
            <a:xfrm>
              <a:off x="1700463" y="4331076"/>
              <a:ext cx="268983" cy="984622"/>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WordArt 33"/>
            <p:cNvSpPr>
              <a:spLocks noChangeArrowheads="1" noChangeShapeType="1" noTextEdit="1"/>
            </p:cNvSpPr>
            <p:nvPr/>
          </p:nvSpPr>
          <p:spPr bwMode="auto">
            <a:xfrm>
              <a:off x="2159316" y="4488228"/>
              <a:ext cx="336794" cy="68067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1</a:t>
              </a:r>
              <a:endParaRPr lang="zh-CN" altLang="en-US" sz="4100" dirty="0">
                <a:solidFill>
                  <a:srgbClr val="FFFFFF"/>
                </a:solidFill>
                <a:latin typeface="Impact" panose="020B0806030902050204"/>
              </a:endParaRPr>
            </a:p>
          </p:txBody>
        </p:sp>
      </p:grpSp>
      <p:grpSp>
        <p:nvGrpSpPr>
          <p:cNvPr id="55" name="组合 54"/>
          <p:cNvGrpSpPr/>
          <p:nvPr/>
        </p:nvGrpSpPr>
        <p:grpSpPr>
          <a:xfrm>
            <a:off x="3027712" y="4311736"/>
            <a:ext cx="919965" cy="885823"/>
            <a:chOff x="3099720" y="4389457"/>
            <a:chExt cx="919965" cy="885823"/>
          </a:xfrm>
        </p:grpSpPr>
        <p:sp>
          <p:nvSpPr>
            <p:cNvPr id="28" name="Freeform 10"/>
            <p:cNvSpPr/>
            <p:nvPr/>
          </p:nvSpPr>
          <p:spPr bwMode="auto">
            <a:xfrm>
              <a:off x="3248903" y="4399561"/>
              <a:ext cx="770782" cy="840915"/>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1"/>
            <p:cNvSpPr/>
            <p:nvPr/>
          </p:nvSpPr>
          <p:spPr bwMode="auto">
            <a:xfrm>
              <a:off x="3099720" y="4389457"/>
              <a:ext cx="155965" cy="840915"/>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2"/>
            <p:cNvSpPr/>
            <p:nvPr/>
          </p:nvSpPr>
          <p:spPr bwMode="auto">
            <a:xfrm>
              <a:off x="3198045" y="5274158"/>
              <a:ext cx="16953" cy="1122"/>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WordArt 34"/>
            <p:cNvSpPr>
              <a:spLocks noChangeArrowheads="1" noChangeShapeType="1" noTextEdit="1"/>
            </p:cNvSpPr>
            <p:nvPr/>
          </p:nvSpPr>
          <p:spPr bwMode="auto">
            <a:xfrm>
              <a:off x="3408515" y="4458521"/>
              <a:ext cx="425829" cy="68067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2</a:t>
              </a:r>
              <a:endParaRPr lang="zh-CN" altLang="en-US" sz="4100" dirty="0">
                <a:solidFill>
                  <a:srgbClr val="FFFFFF"/>
                </a:solidFill>
                <a:latin typeface="Impact" panose="020B0806030902050204"/>
              </a:endParaRPr>
            </a:p>
          </p:txBody>
        </p:sp>
      </p:grpSp>
      <p:grpSp>
        <p:nvGrpSpPr>
          <p:cNvPr id="56" name="组合 55"/>
          <p:cNvGrpSpPr/>
          <p:nvPr/>
        </p:nvGrpSpPr>
        <p:grpSpPr>
          <a:xfrm>
            <a:off x="4309160" y="4349908"/>
            <a:ext cx="723315" cy="764569"/>
            <a:chOff x="4381168" y="4427629"/>
            <a:chExt cx="723315" cy="764569"/>
          </a:xfrm>
        </p:grpSpPr>
        <p:sp>
          <p:nvSpPr>
            <p:cNvPr id="30" name="Freeform 12"/>
            <p:cNvSpPr/>
            <p:nvPr/>
          </p:nvSpPr>
          <p:spPr bwMode="auto">
            <a:xfrm>
              <a:off x="4381168" y="4427629"/>
              <a:ext cx="723315" cy="764569"/>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3"/>
            <p:cNvSpPr/>
            <p:nvPr/>
          </p:nvSpPr>
          <p:spPr bwMode="auto">
            <a:xfrm>
              <a:off x="4387949" y="4427629"/>
              <a:ext cx="54248" cy="764569"/>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41" name="WordArt 35"/>
            <p:cNvSpPr>
              <a:spLocks noChangeArrowheads="1" noChangeShapeType="1" noTextEdit="1"/>
            </p:cNvSpPr>
            <p:nvPr/>
          </p:nvSpPr>
          <p:spPr bwMode="auto">
            <a:xfrm>
              <a:off x="4492964" y="4469579"/>
              <a:ext cx="425829" cy="68067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3</a:t>
              </a:r>
              <a:endParaRPr lang="zh-CN" altLang="en-US" sz="4100" dirty="0">
                <a:solidFill>
                  <a:srgbClr val="FFFFFF"/>
                </a:solidFill>
                <a:latin typeface="Impact" panose="020B0806030902050204"/>
              </a:endParaRPr>
            </a:p>
          </p:txBody>
        </p:sp>
      </p:grpSp>
      <p:grpSp>
        <p:nvGrpSpPr>
          <p:cNvPr id="57" name="组合 56"/>
          <p:cNvGrpSpPr/>
          <p:nvPr/>
        </p:nvGrpSpPr>
        <p:grpSpPr>
          <a:xfrm>
            <a:off x="5360869" y="4349908"/>
            <a:ext cx="777563" cy="764569"/>
            <a:chOff x="5432877" y="4427629"/>
            <a:chExt cx="777563" cy="764569"/>
          </a:xfrm>
        </p:grpSpPr>
        <p:sp>
          <p:nvSpPr>
            <p:cNvPr id="36" name="Freeform 18"/>
            <p:cNvSpPr/>
            <p:nvPr/>
          </p:nvSpPr>
          <p:spPr bwMode="auto">
            <a:xfrm flipH="1">
              <a:off x="5432877" y="4427629"/>
              <a:ext cx="723315" cy="764569"/>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9"/>
            <p:cNvSpPr/>
            <p:nvPr/>
          </p:nvSpPr>
          <p:spPr bwMode="auto">
            <a:xfrm flipH="1">
              <a:off x="6156192" y="4427629"/>
              <a:ext cx="54248" cy="764569"/>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WordArt 36"/>
            <p:cNvSpPr>
              <a:spLocks noChangeArrowheads="1" noChangeShapeType="1" noTextEdit="1"/>
            </p:cNvSpPr>
            <p:nvPr/>
          </p:nvSpPr>
          <p:spPr bwMode="auto">
            <a:xfrm>
              <a:off x="5541197" y="4469579"/>
              <a:ext cx="425829" cy="68067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4</a:t>
              </a:r>
              <a:endParaRPr lang="zh-CN" altLang="en-US" sz="4100" dirty="0">
                <a:solidFill>
                  <a:srgbClr val="FFFFFF"/>
                </a:solidFill>
                <a:latin typeface="Impact" panose="020B0806030902050204"/>
              </a:endParaRPr>
            </a:p>
          </p:txBody>
        </p:sp>
      </p:grpSp>
      <p:grpSp>
        <p:nvGrpSpPr>
          <p:cNvPr id="58" name="组合 57"/>
          <p:cNvGrpSpPr/>
          <p:nvPr/>
        </p:nvGrpSpPr>
        <p:grpSpPr>
          <a:xfrm>
            <a:off x="6429214" y="4349908"/>
            <a:ext cx="893303" cy="802742"/>
            <a:chOff x="6501222" y="4427629"/>
            <a:chExt cx="893303" cy="802742"/>
          </a:xfrm>
        </p:grpSpPr>
        <p:sp>
          <p:nvSpPr>
            <p:cNvPr id="34" name="Freeform 16"/>
            <p:cNvSpPr/>
            <p:nvPr/>
          </p:nvSpPr>
          <p:spPr bwMode="auto">
            <a:xfrm flipH="1">
              <a:off x="6501222" y="4427629"/>
              <a:ext cx="759481" cy="802742"/>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7"/>
            <p:cNvSpPr/>
            <p:nvPr/>
          </p:nvSpPr>
          <p:spPr bwMode="auto">
            <a:xfrm flipH="1">
              <a:off x="7240846" y="4427629"/>
              <a:ext cx="153679" cy="802742"/>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WordArt 37"/>
            <p:cNvSpPr>
              <a:spLocks noChangeArrowheads="1" noChangeShapeType="1" noTextEdit="1"/>
            </p:cNvSpPr>
            <p:nvPr/>
          </p:nvSpPr>
          <p:spPr bwMode="auto">
            <a:xfrm>
              <a:off x="6669072" y="4503676"/>
              <a:ext cx="390862" cy="64977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a:solidFill>
                    <a:srgbClr val="FFFFFF"/>
                  </a:solidFill>
                  <a:latin typeface="Impact" panose="020B0806030902050204"/>
                </a:rPr>
                <a:t>5</a:t>
              </a:r>
              <a:endParaRPr lang="zh-CN" altLang="en-US" sz="4100">
                <a:solidFill>
                  <a:srgbClr val="FFFFFF"/>
                </a:solidFill>
                <a:latin typeface="Impact" panose="020B0806030902050204"/>
              </a:endParaRPr>
            </a:p>
          </p:txBody>
        </p:sp>
      </p:grpSp>
      <p:grpSp>
        <p:nvGrpSpPr>
          <p:cNvPr id="61" name="组合 60"/>
          <p:cNvGrpSpPr/>
          <p:nvPr/>
        </p:nvGrpSpPr>
        <p:grpSpPr>
          <a:xfrm>
            <a:off x="10289205" y="4311735"/>
            <a:ext cx="1065760" cy="929610"/>
            <a:chOff x="10361213" y="4389456"/>
            <a:chExt cx="1065760" cy="929610"/>
          </a:xfrm>
        </p:grpSpPr>
        <p:sp>
          <p:nvSpPr>
            <p:cNvPr id="32" name="Freeform 14"/>
            <p:cNvSpPr>
              <a:spLocks noChangeArrowheads="1"/>
            </p:cNvSpPr>
            <p:nvPr/>
          </p:nvSpPr>
          <p:spPr bwMode="auto">
            <a:xfrm flipH="1">
              <a:off x="10361213" y="4389456"/>
              <a:ext cx="796777" cy="929610"/>
            </a:xfrm>
            <a:custGeom>
              <a:avLst/>
              <a:gdLst>
                <a:gd name="T0" fmla="*/ 0 w 1006"/>
                <a:gd name="T1" fmla="*/ 0 h 1251"/>
                <a:gd name="T2" fmla="*/ 0 w 1006"/>
                <a:gd name="T3" fmla="*/ 1239104 h 1251"/>
                <a:gd name="T4" fmla="*/ 1062160 w 1006"/>
                <a:gd name="T5" fmla="*/ 1143026 h 1251"/>
                <a:gd name="T6" fmla="*/ 1062160 w 1006"/>
                <a:gd name="T7" fmla="*/ 80230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000000"/>
                  </a:solidFill>
                  <a:latin typeface="隶书" panose="02010509060101010101" pitchFamily="49" charset="-122"/>
                  <a:ea typeface="隶书" panose="02010509060101010101" pitchFamily="49" charset="-122"/>
                </a:rPr>
                <a:t>`</a:t>
              </a:r>
              <a:endParaRPr lang="zh-CN" altLang="en-US">
                <a:solidFill>
                  <a:srgbClr val="000000"/>
                </a:solidFill>
                <a:latin typeface="隶书" panose="02010509060101010101" pitchFamily="49" charset="-122"/>
                <a:ea typeface="隶书" panose="02010509060101010101" pitchFamily="49" charset="-122"/>
              </a:endParaRPr>
            </a:p>
          </p:txBody>
        </p:sp>
        <p:sp>
          <p:nvSpPr>
            <p:cNvPr id="33" name="Freeform 15"/>
            <p:cNvSpPr/>
            <p:nvPr/>
          </p:nvSpPr>
          <p:spPr bwMode="auto">
            <a:xfrm flipH="1">
              <a:off x="11157991" y="4389456"/>
              <a:ext cx="268982" cy="929610"/>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WordArt 38"/>
            <p:cNvSpPr>
              <a:spLocks noChangeArrowheads="1" noChangeShapeType="1" noTextEdit="1"/>
            </p:cNvSpPr>
            <p:nvPr/>
          </p:nvSpPr>
          <p:spPr bwMode="auto">
            <a:xfrm>
              <a:off x="10545107" y="4509666"/>
              <a:ext cx="445186" cy="68918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8</a:t>
              </a:r>
              <a:endParaRPr lang="zh-CN" altLang="en-US" sz="4100" dirty="0">
                <a:solidFill>
                  <a:srgbClr val="FFFFFF"/>
                </a:solidFill>
                <a:latin typeface="Impact" panose="020B0806030902050204"/>
              </a:endParaRPr>
            </a:p>
          </p:txBody>
        </p:sp>
      </p:grpSp>
      <p:grpSp>
        <p:nvGrpSpPr>
          <p:cNvPr id="60" name="组合 59"/>
          <p:cNvGrpSpPr/>
          <p:nvPr/>
        </p:nvGrpSpPr>
        <p:grpSpPr>
          <a:xfrm>
            <a:off x="8931843" y="4311735"/>
            <a:ext cx="1026785" cy="914534"/>
            <a:chOff x="9003851" y="4389456"/>
            <a:chExt cx="1026785" cy="914534"/>
          </a:xfrm>
        </p:grpSpPr>
        <p:sp>
          <p:nvSpPr>
            <p:cNvPr id="45" name="Freeform 14"/>
            <p:cNvSpPr/>
            <p:nvPr/>
          </p:nvSpPr>
          <p:spPr bwMode="auto">
            <a:xfrm flipH="1">
              <a:off x="9003851" y="4389456"/>
              <a:ext cx="796777" cy="906425"/>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5"/>
            <p:cNvSpPr/>
            <p:nvPr/>
          </p:nvSpPr>
          <p:spPr bwMode="auto">
            <a:xfrm flipH="1">
              <a:off x="9800626" y="4394763"/>
              <a:ext cx="230010" cy="90922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WordArt 38"/>
            <p:cNvSpPr>
              <a:spLocks noChangeArrowheads="1" noChangeShapeType="1" noTextEdit="1"/>
            </p:cNvSpPr>
            <p:nvPr/>
          </p:nvSpPr>
          <p:spPr bwMode="auto">
            <a:xfrm>
              <a:off x="9166588" y="4488223"/>
              <a:ext cx="445183" cy="68067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7</a:t>
              </a:r>
              <a:endParaRPr lang="zh-CN" altLang="en-US" sz="4100" dirty="0">
                <a:solidFill>
                  <a:srgbClr val="FFFFFF"/>
                </a:solidFill>
                <a:latin typeface="Impact" panose="020B0806030902050204"/>
              </a:endParaRPr>
            </a:p>
          </p:txBody>
        </p:sp>
      </p:grpSp>
      <p:grpSp>
        <p:nvGrpSpPr>
          <p:cNvPr id="59" name="组合 58"/>
          <p:cNvGrpSpPr/>
          <p:nvPr/>
        </p:nvGrpSpPr>
        <p:grpSpPr>
          <a:xfrm>
            <a:off x="7660375" y="4349905"/>
            <a:ext cx="898227" cy="808632"/>
            <a:chOff x="7732383" y="4427626"/>
            <a:chExt cx="898227" cy="808632"/>
          </a:xfrm>
        </p:grpSpPr>
        <p:sp>
          <p:nvSpPr>
            <p:cNvPr id="48" name="Freeform 16"/>
            <p:cNvSpPr/>
            <p:nvPr/>
          </p:nvSpPr>
          <p:spPr bwMode="auto">
            <a:xfrm flipH="1">
              <a:off x="7732383" y="4427626"/>
              <a:ext cx="770782" cy="808632"/>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7"/>
            <p:cNvSpPr/>
            <p:nvPr/>
          </p:nvSpPr>
          <p:spPr bwMode="auto">
            <a:xfrm flipH="1">
              <a:off x="8474645" y="4427626"/>
              <a:ext cx="155965" cy="808632"/>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WordArt 37"/>
            <p:cNvSpPr>
              <a:spLocks noChangeArrowheads="1" noChangeShapeType="1" noTextEdit="1"/>
            </p:cNvSpPr>
            <p:nvPr/>
          </p:nvSpPr>
          <p:spPr bwMode="auto">
            <a:xfrm>
              <a:off x="7898581" y="4473482"/>
              <a:ext cx="404425" cy="6801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100" dirty="0">
                  <a:solidFill>
                    <a:srgbClr val="FFFFFF"/>
                  </a:solidFill>
                  <a:latin typeface="Impact" panose="020B0806030902050204"/>
                </a:rPr>
                <a:t>6</a:t>
              </a:r>
              <a:endParaRPr lang="zh-CN" altLang="en-US" sz="4100" dirty="0">
                <a:solidFill>
                  <a:srgbClr val="FFFFFF"/>
                </a:solidFill>
                <a:latin typeface="Impact" panose="020B0806030902050204"/>
              </a:endParaRPr>
            </a:p>
          </p:txBody>
        </p:sp>
      </p:grpSp>
      <p:sp>
        <p:nvSpPr>
          <p:cNvPr id="51" name="文本占位符 105474"/>
          <p:cNvSpPr>
            <a:spLocks noGrp="1"/>
          </p:cNvSpPr>
          <p:nvPr/>
        </p:nvSpPr>
        <p:spPr>
          <a:xfrm>
            <a:off x="913805" y="1177588"/>
            <a:ext cx="6408712"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00000"/>
              </a:lnSpc>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rPr>
              <a:t>（二）典型的第三方支付平台</a:t>
            </a:r>
            <a:endParaRPr lang="zh-CN" altLang="en-US" dirty="0">
              <a:solidFill>
                <a:schemeClr val="accent2"/>
              </a:solidFill>
              <a:latin typeface="方正大黑简体" panose="03000509000000000000" pitchFamily="65" charset="-122"/>
              <a:ea typeface="方正大黑简体" panose="03000509000000000000" pitchFamily="65" charset="-122"/>
            </a:endParaRPr>
          </a:p>
        </p:txBody>
      </p:sp>
      <p:sp>
        <p:nvSpPr>
          <p:cNvPr id="52" name="文本占位符 105474"/>
          <p:cNvSpPr>
            <a:spLocks noGrp="1"/>
          </p:cNvSpPr>
          <p:nvPr/>
        </p:nvSpPr>
        <p:spPr>
          <a:xfrm>
            <a:off x="913805" y="1969676"/>
            <a:ext cx="3347080"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00000"/>
              </a:lnSpc>
              <a:spcBef>
                <a:spcPts val="0"/>
              </a:spcBef>
              <a:buNone/>
            </a:pPr>
            <a:r>
              <a:rPr lang="en-US" altLang="zh-CN" sz="2800" b="1" dirty="0">
                <a:solidFill>
                  <a:schemeClr val="accent2"/>
                </a:solidFill>
                <a:latin typeface="黑体" panose="02010609060101010101" pitchFamily="49" charset="-122"/>
                <a:ea typeface="黑体" panose="02010609060101010101" pitchFamily="49" charset="-122"/>
                <a:cs typeface="华文中宋" panose="02010600040101010101" charset="-122"/>
              </a:rPr>
              <a:t>1.</a:t>
            </a:r>
            <a:r>
              <a:rPr lang="zh-CN" altLang="en-US" sz="2800" b="1" dirty="0">
                <a:solidFill>
                  <a:schemeClr val="accent2"/>
                </a:solidFill>
                <a:latin typeface="黑体" panose="02010609060101010101" pitchFamily="49" charset="-122"/>
                <a:ea typeface="黑体" panose="02010609060101010101" pitchFamily="49" charset="-122"/>
                <a:cs typeface="华文中宋" panose="02010600040101010101" charset="-122"/>
              </a:rPr>
              <a:t>支付宝</a:t>
            </a:r>
            <a:endParaRPr lang="zh-CN" altLang="en-US" sz="2800" b="1" dirty="0">
              <a:solidFill>
                <a:schemeClr val="accent2"/>
              </a:solidFill>
              <a:latin typeface="黑体" panose="02010609060101010101" pitchFamily="49" charset="-122"/>
              <a:ea typeface="黑体" panose="02010609060101010101" pitchFamily="49" charset="-122"/>
              <a:cs typeface="华文中宋" panose="02010600040101010101" charset="-122"/>
            </a:endParaRPr>
          </a:p>
        </p:txBody>
      </p:sp>
      <p:sp>
        <p:nvSpPr>
          <p:cNvPr id="20" name="文本框 19"/>
          <p:cNvSpPr txBox="1"/>
          <p:nvPr/>
        </p:nvSpPr>
        <p:spPr>
          <a:xfrm>
            <a:off x="8558530" y="1762125"/>
            <a:ext cx="3390900" cy="829945"/>
          </a:xfrm>
          <a:prstGeom prst="rect">
            <a:avLst/>
          </a:prstGeom>
          <a:solidFill>
            <a:srgbClr val="00B0F0"/>
          </a:solidFill>
        </p:spPr>
        <p:txBody>
          <a:bodyPr wrap="square" rtlCol="0">
            <a:spAutoFit/>
          </a:bodyPr>
          <a:p>
            <a:r>
              <a:rPr lang="zh-CN" altLang="en-US" sz="2400" dirty="0">
                <a:solidFill>
                  <a:srgbClr val="F8F8F8"/>
                </a:solidFill>
                <a:latin typeface="黑体" panose="02010609060101010101" pitchFamily="49" charset="-122"/>
                <a:ea typeface="黑体" panose="02010609060101010101" pitchFamily="49" charset="-122"/>
                <a:hlinkClick r:id="rId1" action="ppaction://hlinkfile"/>
              </a:rPr>
              <a:t>点击视频：支付宝没了实控人意味着什么？</a:t>
            </a:r>
            <a:endParaRPr lang="zh-CN" altLang="en-US" sz="2400" dirty="0">
              <a:solidFill>
                <a:srgbClr val="F8F8F8"/>
              </a:solidFill>
              <a:latin typeface="黑体" panose="02010609060101010101" pitchFamily="49" charset="-122"/>
              <a:ea typeface="黑体" panose="02010609060101010101" pitchFamily="49" charset="-122"/>
            </a:endParaRPr>
          </a:p>
        </p:txBody>
      </p:sp>
      <p:pic>
        <p:nvPicPr>
          <p:cNvPr id="21" name="图片 20">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315" y="1727753"/>
            <a:ext cx="864468" cy="8644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500" fill="hold"/>
                                        <p:tgtEl>
                                          <p:spTgt spid="58"/>
                                        </p:tgtEl>
                                        <p:attrNameLst>
                                          <p:attrName>ppt_w</p:attrName>
                                        </p:attrNameLst>
                                      </p:cBhvr>
                                      <p:tavLst>
                                        <p:tav tm="0">
                                          <p:val>
                                            <p:fltVal val="0"/>
                                          </p:val>
                                        </p:tav>
                                        <p:tav tm="100000">
                                          <p:val>
                                            <p:strVal val="#ppt_w"/>
                                          </p:val>
                                        </p:tav>
                                      </p:tavLst>
                                    </p:anim>
                                    <p:anim calcmode="lin" valueType="num">
                                      <p:cBhvr>
                                        <p:cTn id="74" dur="500" fill="hold"/>
                                        <p:tgtEl>
                                          <p:spTgt spid="58"/>
                                        </p:tgtEl>
                                        <p:attrNameLst>
                                          <p:attrName>ppt_h</p:attrName>
                                        </p:attrNameLst>
                                      </p:cBhvr>
                                      <p:tavLst>
                                        <p:tav tm="0">
                                          <p:val>
                                            <p:fltVal val="0"/>
                                          </p:val>
                                        </p:tav>
                                        <p:tav tm="100000">
                                          <p:val>
                                            <p:strVal val="#ppt_h"/>
                                          </p:val>
                                        </p:tav>
                                      </p:tavLst>
                                    </p:anim>
                                    <p:animEffect transition="in" filter="fade">
                                      <p:cBhvr>
                                        <p:cTn id="75" dur="500"/>
                                        <p:tgtEl>
                                          <p:spTgt spid="58"/>
                                        </p:tgtEl>
                                      </p:cBhvr>
                                    </p:animEffect>
                                  </p:childTnLst>
                                </p:cTn>
                              </p:par>
                            </p:childTnLst>
                          </p:cTn>
                        </p:par>
                        <p:par>
                          <p:cTn id="76" fill="hold">
                            <p:stCondLst>
                              <p:cond delay="8000"/>
                            </p:stCondLst>
                            <p:childTnLst>
                              <p:par>
                                <p:cTn id="77" presetID="22" presetClass="entr" presetSubtype="4"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95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500"/>
                                        <p:tgtEl>
                                          <p:spTgt spid="14"/>
                                        </p:tgtEl>
                                      </p:cBhvr>
                                    </p:animEffect>
                                  </p:childTnLst>
                                </p:cTn>
                              </p:par>
                            </p:childTnLst>
                          </p:cTn>
                        </p:par>
                        <p:par>
                          <p:cTn id="98" fill="hold">
                            <p:stCondLst>
                              <p:cond delay="10500"/>
                            </p:stCondLst>
                            <p:childTnLst>
                              <p:par>
                                <p:cTn id="99" presetID="53" presetClass="entr" presetSubtype="16"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11000"/>
                            </p:stCondLst>
                            <p:childTnLst>
                              <p:par>
                                <p:cTn id="105" presetID="22" presetClass="entr" presetSubtype="4"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00"/>
                                        <p:tgtEl>
                                          <p:spTgt spid="18"/>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500"/>
                                        <p:tgtEl>
                                          <p:spTgt spid="12"/>
                                        </p:tgtEl>
                                      </p:cBhvr>
                                    </p:animEffect>
                                  </p:childTnLst>
                                </p:cTn>
                              </p:par>
                            </p:childTnLst>
                          </p:cTn>
                        </p:par>
                        <p:par>
                          <p:cTn id="112" fill="hold">
                            <p:stCondLst>
                              <p:cond delay="12000"/>
                            </p:stCondLst>
                            <p:childTnLst>
                              <p:par>
                                <p:cTn id="113" presetID="53" presetClass="entr" presetSubtype="16"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childTnLst>
                                </p:cTn>
                              </p:par>
                            </p:childTnLst>
                          </p:cTn>
                        </p:par>
                        <p:par>
                          <p:cTn id="118" fill="hold">
                            <p:stCondLst>
                              <p:cond delay="12500"/>
                            </p:stCondLst>
                            <p:childTnLst>
                              <p:par>
                                <p:cTn id="119" presetID="22" presetClass="entr" presetSubtype="1"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up)">
                                      <p:cBhvr>
                                        <p:cTn id="121" dur="500"/>
                                        <p:tgtEl>
                                          <p:spTgt spid="17"/>
                                        </p:tgtEl>
                                      </p:cBhvr>
                                    </p:animEffect>
                                  </p:childTnLst>
                                </p:cTn>
                              </p:par>
                            </p:childTnLst>
                          </p:cTn>
                        </p:par>
                        <p:par>
                          <p:cTn id="122" fill="hold">
                            <p:stCondLst>
                              <p:cond delay="13000"/>
                            </p:stCondLst>
                            <p:childTnLst>
                              <p:par>
                                <p:cTn id="123" presetID="22" presetClass="entr" presetSubtype="8" fill="hold" grpId="0"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left)">
                                      <p:cBhvr>
                                        <p:cTn id="125" dur="500"/>
                                        <p:tgtEl>
                                          <p:spTgt spid="16"/>
                                        </p:tgtEl>
                                      </p:cBhvr>
                                    </p:animEffect>
                                  </p:childTnLst>
                                </p:cTn>
                              </p:par>
                            </p:childTnLst>
                          </p:cTn>
                        </p:par>
                        <p:par>
                          <p:cTn id="126" fill="hold">
                            <p:stCondLst>
                              <p:cond delay="13500"/>
                            </p:stCondLst>
                            <p:childTnLst>
                              <p:par>
                                <p:cTn id="127" presetID="53" presetClass="entr" presetSubtype="16" fill="hold" grpId="0" nodeType="afterEffect">
                                  <p:stCondLst>
                                    <p:cond delay="0"/>
                                  </p:stCondLst>
                                  <p:childTnLst>
                                    <p:set>
                                      <p:cBhvr>
                                        <p:cTn id="128" dur="1" fill="hold">
                                          <p:stCondLst>
                                            <p:cond delay="0"/>
                                          </p:stCondLst>
                                        </p:cTn>
                                        <p:tgtEl>
                                          <p:spTgt spid="9"/>
                                        </p:tgtEl>
                                        <p:attrNameLst>
                                          <p:attrName>style.visibility</p:attrName>
                                        </p:attrNameLst>
                                      </p:cBhvr>
                                      <p:to>
                                        <p:strVal val="visible"/>
                                      </p:to>
                                    </p:set>
                                    <p:anim calcmode="lin" valueType="num">
                                      <p:cBhvr>
                                        <p:cTn id="129" dur="500" fill="hold"/>
                                        <p:tgtEl>
                                          <p:spTgt spid="9"/>
                                        </p:tgtEl>
                                        <p:attrNameLst>
                                          <p:attrName>ppt_w</p:attrName>
                                        </p:attrNameLst>
                                      </p:cBhvr>
                                      <p:tavLst>
                                        <p:tav tm="0">
                                          <p:val>
                                            <p:fltVal val="0"/>
                                          </p:val>
                                        </p:tav>
                                        <p:tav tm="100000">
                                          <p:val>
                                            <p:strVal val="#ppt_w"/>
                                          </p:val>
                                        </p:tav>
                                      </p:tavLst>
                                    </p:anim>
                                    <p:anim calcmode="lin" valueType="num">
                                      <p:cBhvr>
                                        <p:cTn id="130" dur="500" fill="hold"/>
                                        <p:tgtEl>
                                          <p:spTgt spid="9"/>
                                        </p:tgtEl>
                                        <p:attrNameLst>
                                          <p:attrName>ppt_h</p:attrName>
                                        </p:attrNameLst>
                                      </p:cBhvr>
                                      <p:tavLst>
                                        <p:tav tm="0">
                                          <p:val>
                                            <p:fltVal val="0"/>
                                          </p:val>
                                        </p:tav>
                                        <p:tav tm="100000">
                                          <p:val>
                                            <p:strVal val="#ppt_h"/>
                                          </p:val>
                                        </p:tav>
                                      </p:tavLst>
                                    </p:anim>
                                    <p:animEffect transition="in" filter="fade">
                                      <p:cBhvr>
                                        <p:cTn id="1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animBg="1"/>
      <p:bldP spid="18" grpId="0" animBg="1"/>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712" y="1196752"/>
            <a:ext cx="11047337" cy="5090368"/>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有数字证书保护，骗子再也盗不了我的钱</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800"/>
              </a:spcBef>
            </a:pPr>
            <a:r>
              <a:rPr lang="zh-CN" altLang="en-US" sz="2600" dirty="0">
                <a:solidFill>
                  <a:schemeClr val="accent2"/>
                </a:solidFill>
                <a:latin typeface="+mj-lt"/>
                <a:ea typeface="黑体" panose="02010609060101010101" pitchFamily="49" charset="-122"/>
                <a:cs typeface="+mn-ea"/>
              </a:rPr>
              <a:t>龙龙是一名上班族，平时放假的时候喜欢和老同学一起玩游戏，有在财付通保留余额的习惯。一天，他接到一个自称是“财付通客服”的人打来的电话，对方说他的账号被盗，为保护资金安全，需要他提供登录密码和支付密码。龙龙担心账号余额被盗，一着急就告知了“客服”自己的密码信息。其实，这个所谓的“客服”是一个不折不扣的网络骗子。</a:t>
            </a:r>
            <a:endParaRPr lang="en-US" altLang="zh-CN" sz="2600" dirty="0">
              <a:solidFill>
                <a:schemeClr val="accent2"/>
              </a:solidFill>
              <a:latin typeface="+mj-lt"/>
              <a:ea typeface="黑体" panose="02010609060101010101" pitchFamily="49" charset="-122"/>
              <a:cs typeface="+mn-ea"/>
            </a:endParaRPr>
          </a:p>
          <a:p>
            <a:pPr indent="612140" algn="just">
              <a:lnSpc>
                <a:spcPct val="130000"/>
              </a:lnSpc>
              <a:spcBef>
                <a:spcPts val="800"/>
              </a:spcBef>
            </a:pPr>
            <a:r>
              <a:rPr lang="zh-CN" altLang="en-US" sz="2600" dirty="0">
                <a:solidFill>
                  <a:schemeClr val="accent2"/>
                </a:solidFill>
                <a:latin typeface="+mj-lt"/>
                <a:ea typeface="黑体" panose="02010609060101010101" pitchFamily="49" charset="-122"/>
                <a:cs typeface="+mn-ea"/>
              </a:rPr>
              <a:t>骗子拿到登录密码和支付密码后，想要立刻用龙龙的财付通余额进行消费。可是他万万没想到，龙龙的财付通账号启用了数字证书，骗子如果要用掉龙龙的余额，需要在他自己的计算机上安装数字证书才能进行支付</a:t>
            </a:r>
            <a:r>
              <a:rPr lang="zh-CN" altLang="en-US" sz="2600" dirty="0">
                <a:solidFill>
                  <a:schemeClr val="accent2"/>
                </a:solidFill>
                <a:ea typeface="黑体" panose="02010609060101010101" pitchFamily="49" charset="-122"/>
                <a:cs typeface="+mn-ea"/>
              </a:rPr>
              <a:t>。</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809" y="1356538"/>
            <a:ext cx="10297144" cy="4252446"/>
          </a:xfrm>
          <a:prstGeom prst="rect">
            <a:avLst/>
          </a:prstGeom>
        </p:spPr>
        <p:txBody>
          <a:bodyPr wrap="square">
            <a:spAutoFit/>
          </a:bodyPr>
          <a:lstStyle/>
          <a:p>
            <a:pPr indent="612140" algn="just">
              <a:spcBef>
                <a:spcPts val="1000"/>
              </a:spcBef>
            </a:pPr>
            <a:r>
              <a:rPr lang="en-US" altLang="zh-CN" sz="2800" b="1" dirty="0">
                <a:solidFill>
                  <a:schemeClr val="accent2"/>
                </a:solidFill>
                <a:ea typeface="黑体" panose="02010609060101010101" pitchFamily="49" charset="-122"/>
                <a:cs typeface="Arial" panose="020B0604020202020204" pitchFamily="34" charset="0"/>
              </a:rPr>
              <a:t>2</a:t>
            </a:r>
            <a:r>
              <a:rPr lang="en-US" altLang="zh-CN" sz="2800" b="1"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财付通</a:t>
            </a:r>
            <a:endParaRPr lang="en-US" altLang="zh-CN"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财付通是腾讯公司于</a:t>
            </a:r>
            <a:r>
              <a:rPr lang="en-US" altLang="zh-CN" sz="2600" dirty="0">
                <a:solidFill>
                  <a:schemeClr val="accent2"/>
                </a:solidFill>
                <a:latin typeface="+mj-lt"/>
                <a:ea typeface="黑体" panose="02010609060101010101" pitchFamily="49" charset="-122"/>
              </a:rPr>
              <a:t>2005</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9</a:t>
            </a:r>
            <a:r>
              <a:rPr lang="zh-CN" altLang="en-US" sz="2600" dirty="0">
                <a:solidFill>
                  <a:schemeClr val="accent2"/>
                </a:solidFill>
                <a:latin typeface="+mj-lt"/>
                <a:ea typeface="黑体" panose="02010609060101010101" pitchFamily="49" charset="-122"/>
              </a:rPr>
              <a:t>月正式推出的专业在线支付平台，致力于为互联网用户和企业提供安全、便捷、专业的在线支付服务。财付通作为综合支付平台，业务覆盖</a:t>
            </a:r>
            <a:r>
              <a:rPr lang="en-US" altLang="zh-CN" sz="2600" dirty="0">
                <a:solidFill>
                  <a:schemeClr val="accent2"/>
                </a:solidFill>
                <a:latin typeface="+mj-lt"/>
                <a:ea typeface="黑体" panose="02010609060101010101" pitchFamily="49" charset="-122"/>
              </a:rPr>
              <a:t>B2B</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B2C</a:t>
            </a:r>
            <a:r>
              <a:rPr lang="zh-CN" altLang="en-US" sz="2600" dirty="0">
                <a:solidFill>
                  <a:schemeClr val="accent2"/>
                </a:solidFill>
                <a:latin typeface="+mj-lt"/>
                <a:ea typeface="黑体" panose="02010609060101010101" pitchFamily="49" charset="-122"/>
              </a:rPr>
              <a:t>和</a:t>
            </a:r>
            <a:r>
              <a:rPr lang="en-US" altLang="zh-CN" sz="2600" dirty="0">
                <a:solidFill>
                  <a:schemeClr val="accent2"/>
                </a:solidFill>
                <a:latin typeface="+mj-lt"/>
                <a:ea typeface="黑体" panose="02010609060101010101" pitchFamily="49" charset="-122"/>
              </a:rPr>
              <a:t>C2C</a:t>
            </a:r>
            <a:r>
              <a:rPr lang="zh-CN" altLang="en-US" sz="2600" dirty="0">
                <a:solidFill>
                  <a:schemeClr val="accent2"/>
                </a:solidFill>
                <a:latin typeface="+mj-lt"/>
                <a:ea typeface="黑体" panose="02010609060101010101" pitchFamily="49" charset="-122"/>
              </a:rPr>
              <a:t>各领域，提供网上支付及清算服务。它可为个人用户提供在线充值、提现、支付、交易管理等服务，为企业用户提供安全、可靠的支付清算服务和极富特色的</a:t>
            </a:r>
            <a:r>
              <a:rPr lang="en-US" altLang="zh-CN" sz="2600" dirty="0">
                <a:solidFill>
                  <a:schemeClr val="accent2"/>
                </a:solidFill>
                <a:latin typeface="+mj-lt"/>
                <a:ea typeface="黑体" panose="02010609060101010101" pitchFamily="49" charset="-122"/>
              </a:rPr>
              <a:t>QQ</a:t>
            </a:r>
            <a:r>
              <a:rPr lang="zh-CN" altLang="en-US" sz="2600" dirty="0">
                <a:solidFill>
                  <a:schemeClr val="accent2"/>
                </a:solidFill>
                <a:latin typeface="+mj-lt"/>
                <a:ea typeface="黑体" panose="02010609060101010101" pitchFamily="49" charset="-122"/>
              </a:rPr>
              <a:t>营销资源支持。</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24"/>
          <p:cNvSpPr>
            <a:spLocks noChangeShapeType="1"/>
          </p:cNvSpPr>
          <p:nvPr/>
        </p:nvSpPr>
        <p:spPr bwMode="auto">
          <a:xfrm>
            <a:off x="2061121" y="3335626"/>
            <a:ext cx="8303322" cy="0"/>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83" tIns="34291" rIns="68583" bIns="34291"/>
          <a:lstStyle/>
          <a:p>
            <a:endParaRPr lang="zh-CN" altLang="en-US"/>
          </a:p>
        </p:txBody>
      </p:sp>
      <p:sp>
        <p:nvSpPr>
          <p:cNvPr id="3" name="文本占位符 105474"/>
          <p:cNvSpPr>
            <a:spLocks noGrp="1"/>
          </p:cNvSpPr>
          <p:nvPr/>
        </p:nvSpPr>
        <p:spPr>
          <a:xfrm>
            <a:off x="840919" y="1328325"/>
            <a:ext cx="4214414" cy="523220"/>
          </a:xfrm>
          <a:prstGeom prst="rect">
            <a:avLst/>
          </a:prstGeom>
          <a:noFill/>
          <a:ln w="9525">
            <a:noFill/>
          </a:ln>
        </p:spPr>
        <p:txBody>
          <a:bodyPr wrap="square" anchor="ctr">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zh-CN" altLang="en-US" sz="2800" dirty="0">
                <a:solidFill>
                  <a:schemeClr val="accent2"/>
                </a:solidFill>
                <a:latin typeface="+mj-lt"/>
                <a:ea typeface="黑体" panose="02010609060101010101" pitchFamily="49" charset="-122"/>
                <a:cs typeface="Times New Roman" panose="02020603050405020304" charset="0"/>
              </a:rPr>
              <a:t>财</a:t>
            </a: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rPr>
              <a:t>付通的支付方式</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4" name="文本框 13"/>
          <p:cNvSpPr>
            <a:spLocks noChangeArrowheads="1"/>
          </p:cNvSpPr>
          <p:nvPr/>
        </p:nvSpPr>
        <p:spPr bwMode="auto">
          <a:xfrm>
            <a:off x="853738" y="4541063"/>
            <a:ext cx="1472204" cy="4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即时到账</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5" name="文本框 14"/>
          <p:cNvSpPr>
            <a:spLocks noChangeArrowheads="1"/>
          </p:cNvSpPr>
          <p:nvPr/>
        </p:nvSpPr>
        <p:spPr bwMode="auto">
          <a:xfrm>
            <a:off x="2971372" y="4541063"/>
            <a:ext cx="1472204" cy="8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财付通</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余额支付</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6" name="文本框 15"/>
          <p:cNvSpPr>
            <a:spLocks noChangeArrowheads="1"/>
          </p:cNvSpPr>
          <p:nvPr/>
        </p:nvSpPr>
        <p:spPr bwMode="auto">
          <a:xfrm>
            <a:off x="7579011" y="4541063"/>
            <a:ext cx="2103788" cy="47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en-US" altLang="zh-CN" sz="2600" dirty="0">
                <a:solidFill>
                  <a:schemeClr val="accent2"/>
                </a:solidFill>
                <a:latin typeface="+mn-lt"/>
                <a:ea typeface="黑体" panose="02010609060101010101" pitchFamily="49" charset="-122"/>
                <a:sym typeface="Calibri" panose="020F0502020204030204" pitchFamily="34" charset="0"/>
              </a:rPr>
              <a:t>B2B</a:t>
            </a: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在线支付</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7" name="文本框 16"/>
          <p:cNvSpPr>
            <a:spLocks noChangeArrowheads="1"/>
          </p:cNvSpPr>
          <p:nvPr/>
        </p:nvSpPr>
        <p:spPr bwMode="auto">
          <a:xfrm>
            <a:off x="9918874" y="4541063"/>
            <a:ext cx="1472204" cy="8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企业</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付款功能</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8" name="文本框 17"/>
          <p:cNvSpPr>
            <a:spLocks noChangeArrowheads="1"/>
          </p:cNvSpPr>
          <p:nvPr/>
        </p:nvSpPr>
        <p:spPr bwMode="auto">
          <a:xfrm>
            <a:off x="5389102" y="4541063"/>
            <a:ext cx="1472204" cy="4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sym typeface="Calibri" panose="020F0502020204030204" pitchFamily="34" charset="0"/>
              </a:rPr>
              <a:t>手机支付</a:t>
            </a:r>
            <a:endParaRPr lang="en-US" altLang="zh-CN" sz="26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9" name="组合 8"/>
          <p:cNvGrpSpPr/>
          <p:nvPr/>
        </p:nvGrpSpPr>
        <p:grpSpPr>
          <a:xfrm>
            <a:off x="8000904" y="2715873"/>
            <a:ext cx="1260000" cy="1260000"/>
            <a:chOff x="6737060" y="1985722"/>
            <a:chExt cx="981373" cy="981018"/>
          </a:xfrm>
          <a:solidFill>
            <a:srgbClr val="92D050"/>
          </a:solidFill>
        </p:grpSpPr>
        <p:sp>
          <p:nvSpPr>
            <p:cNvPr id="10" name="椭圆 9"/>
            <p:cNvSpPr>
              <a:spLocks noChangeArrowheads="1"/>
            </p:cNvSpPr>
            <p:nvPr/>
          </p:nvSpPr>
          <p:spPr bwMode="auto">
            <a:xfrm>
              <a:off x="6737060" y="1985722"/>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1" name="图片 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33616" y="2273838"/>
              <a:ext cx="426373" cy="404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3077474" y="2715873"/>
            <a:ext cx="1260000" cy="1260000"/>
            <a:chOff x="2948531" y="1978579"/>
            <a:chExt cx="981373" cy="981018"/>
          </a:xfrm>
          <a:solidFill>
            <a:srgbClr val="00B0F0"/>
          </a:solidFill>
        </p:grpSpPr>
        <p:sp>
          <p:nvSpPr>
            <p:cNvPr id="13" name="椭圆 12"/>
            <p:cNvSpPr>
              <a:spLocks noChangeArrowheads="1"/>
            </p:cNvSpPr>
            <p:nvPr/>
          </p:nvSpPr>
          <p:spPr bwMode="auto">
            <a:xfrm>
              <a:off x="2948531" y="1978579"/>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4" name="图片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740" y="2233359"/>
              <a:ext cx="496641" cy="4857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a:xfrm>
            <a:off x="10024976" y="2715873"/>
            <a:ext cx="1260000" cy="1260000"/>
            <a:chOff x="8349655" y="1986913"/>
            <a:chExt cx="981373" cy="981018"/>
          </a:xfrm>
          <a:solidFill>
            <a:srgbClr val="00B0F0"/>
          </a:solidFill>
        </p:grpSpPr>
        <p:sp>
          <p:nvSpPr>
            <p:cNvPr id="16" name="椭圆 15"/>
            <p:cNvSpPr>
              <a:spLocks noChangeArrowheads="1"/>
            </p:cNvSpPr>
            <p:nvPr/>
          </p:nvSpPr>
          <p:spPr bwMode="auto">
            <a:xfrm>
              <a:off x="8349655"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7"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4055" y="2253599"/>
              <a:ext cx="450193" cy="453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5118803" y="2337873"/>
            <a:ext cx="2016000" cy="2016000"/>
            <a:chOff x="4564700" y="1707133"/>
            <a:chExt cx="1539945" cy="1539389"/>
          </a:xfrm>
          <a:solidFill>
            <a:schemeClr val="tx2">
              <a:lumMod val="60000"/>
              <a:lumOff val="40000"/>
            </a:schemeClr>
          </a:solidFill>
        </p:grpSpPr>
        <p:sp>
          <p:nvSpPr>
            <p:cNvPr id="19" name="椭圆 18"/>
            <p:cNvSpPr>
              <a:spLocks noChangeArrowheads="1"/>
            </p:cNvSpPr>
            <p:nvPr/>
          </p:nvSpPr>
          <p:spPr bwMode="auto">
            <a:xfrm>
              <a:off x="4564700" y="1707133"/>
              <a:ext cx="1539945" cy="1539389"/>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0"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860" y="2151210"/>
              <a:ext cx="789625" cy="567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959840" y="2715873"/>
            <a:ext cx="1260000" cy="1260000"/>
            <a:chOff x="1337126" y="1986913"/>
            <a:chExt cx="981373" cy="981018"/>
          </a:xfrm>
          <a:solidFill>
            <a:srgbClr val="92D050"/>
          </a:solidFill>
        </p:grpSpPr>
        <p:sp>
          <p:nvSpPr>
            <p:cNvPr id="22" name="椭圆 21"/>
            <p:cNvSpPr>
              <a:spLocks noChangeArrowheads="1"/>
            </p:cNvSpPr>
            <p:nvPr/>
          </p:nvSpPr>
          <p:spPr bwMode="auto">
            <a:xfrm>
              <a:off x="1337126"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3" name="图片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805" y="2253598"/>
              <a:ext cx="431137" cy="430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50"/>
                                        <p:tgtEl>
                                          <p:spTgt spid="4"/>
                                        </p:tgtEl>
                                      </p:cBhvr>
                                    </p:animEffect>
                                    <p:anim calcmode="lin" valueType="num">
                                      <p:cBhvr>
                                        <p:cTn id="21" dur="250" fill="hold"/>
                                        <p:tgtEl>
                                          <p:spTgt spid="4"/>
                                        </p:tgtEl>
                                        <p:attrNameLst>
                                          <p:attrName>ppt_x</p:attrName>
                                        </p:attrNameLst>
                                      </p:cBhvr>
                                      <p:tavLst>
                                        <p:tav tm="0">
                                          <p:val>
                                            <p:strVal val="#ppt_x"/>
                                          </p:val>
                                        </p:tav>
                                        <p:tav tm="100000">
                                          <p:val>
                                            <p:strVal val="#ppt_x"/>
                                          </p:val>
                                        </p:tav>
                                      </p:tavLst>
                                    </p:anim>
                                    <p:anim calcmode="lin" valueType="num">
                                      <p:cBhvr>
                                        <p:cTn id="22" dur="25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50"/>
                                        <p:tgtEl>
                                          <p:spTgt spid="5"/>
                                        </p:tgtEl>
                                      </p:cBhvr>
                                    </p:animEffect>
                                    <p:anim calcmode="lin" valueType="num">
                                      <p:cBhvr>
                                        <p:cTn id="33" dur="250" fill="hold"/>
                                        <p:tgtEl>
                                          <p:spTgt spid="5"/>
                                        </p:tgtEl>
                                        <p:attrNameLst>
                                          <p:attrName>ppt_x</p:attrName>
                                        </p:attrNameLst>
                                      </p:cBhvr>
                                      <p:tavLst>
                                        <p:tav tm="0">
                                          <p:val>
                                            <p:strVal val="#ppt_x"/>
                                          </p:val>
                                        </p:tav>
                                        <p:tav tm="100000">
                                          <p:val>
                                            <p:strVal val="#ppt_x"/>
                                          </p:val>
                                        </p:tav>
                                      </p:tavLst>
                                    </p:anim>
                                    <p:anim calcmode="lin" valueType="num">
                                      <p:cBhvr>
                                        <p:cTn id="34" dur="25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anim calcmode="lin" valueType="num">
                                      <p:cBhvr>
                                        <p:cTn id="45" dur="250" fill="hold"/>
                                        <p:tgtEl>
                                          <p:spTgt spid="8"/>
                                        </p:tgtEl>
                                        <p:attrNameLst>
                                          <p:attrName>ppt_x</p:attrName>
                                        </p:attrNameLst>
                                      </p:cBhvr>
                                      <p:tavLst>
                                        <p:tav tm="0">
                                          <p:val>
                                            <p:strVal val="#ppt_x"/>
                                          </p:val>
                                        </p:tav>
                                        <p:tav tm="100000">
                                          <p:val>
                                            <p:strVal val="#ppt_x"/>
                                          </p:val>
                                        </p:tav>
                                      </p:tavLst>
                                    </p:anim>
                                    <p:anim calcmode="lin" valueType="num">
                                      <p:cBhvr>
                                        <p:cTn id="46" dur="2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50"/>
                                        <p:tgtEl>
                                          <p:spTgt spid="6"/>
                                        </p:tgtEl>
                                      </p:cBhvr>
                                    </p:animEffect>
                                    <p:anim calcmode="lin" valueType="num">
                                      <p:cBhvr>
                                        <p:cTn id="57" dur="250" fill="hold"/>
                                        <p:tgtEl>
                                          <p:spTgt spid="6"/>
                                        </p:tgtEl>
                                        <p:attrNameLst>
                                          <p:attrName>ppt_x</p:attrName>
                                        </p:attrNameLst>
                                      </p:cBhvr>
                                      <p:tavLst>
                                        <p:tav tm="0">
                                          <p:val>
                                            <p:strVal val="#ppt_x"/>
                                          </p:val>
                                        </p:tav>
                                        <p:tav tm="100000">
                                          <p:val>
                                            <p:strVal val="#ppt_x"/>
                                          </p:val>
                                        </p:tav>
                                      </p:tavLst>
                                    </p:anim>
                                    <p:anim calcmode="lin" valueType="num">
                                      <p:cBhvr>
                                        <p:cTn id="58" dur="250" fill="hold"/>
                                        <p:tgtEl>
                                          <p:spTgt spid="6"/>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53" presetClass="entr" presetSubtype="16"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250"/>
                                        <p:tgtEl>
                                          <p:spTgt spid="7"/>
                                        </p:tgtEl>
                                      </p:cBhvr>
                                    </p:animEffect>
                                    <p:anim calcmode="lin" valueType="num">
                                      <p:cBhvr>
                                        <p:cTn id="69" dur="250" fill="hold"/>
                                        <p:tgtEl>
                                          <p:spTgt spid="7"/>
                                        </p:tgtEl>
                                        <p:attrNameLst>
                                          <p:attrName>ppt_x</p:attrName>
                                        </p:attrNameLst>
                                      </p:cBhvr>
                                      <p:tavLst>
                                        <p:tav tm="0">
                                          <p:val>
                                            <p:strVal val="#ppt_x"/>
                                          </p:val>
                                        </p:tav>
                                        <p:tav tm="100000">
                                          <p:val>
                                            <p:strVal val="#ppt_x"/>
                                          </p:val>
                                        </p:tav>
                                      </p:tavLst>
                                    </p:anim>
                                    <p:anim calcmode="lin" valueType="num">
                                      <p:cBhvr>
                                        <p:cTn id="70"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10011" y="1562889"/>
            <a:ext cx="3316396"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a:t>
            </a:r>
            <a:r>
              <a:rPr sz="2000" dirty="0" err="1">
                <a:solidFill>
                  <a:srgbClr val="F8F8F8"/>
                </a:solidFill>
                <a:latin typeface="黑体" panose="02010609060101010101" pitchFamily="49" charset="-122"/>
                <a:ea typeface="黑体" panose="02010609060101010101" pitchFamily="49" charset="-122"/>
                <a:hlinkClick r:id="rId1" action="ppaction://hlinkfile"/>
              </a:rPr>
              <a:t>互联网金融的正途是普惠金融，不能要暴利</a:t>
            </a:r>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  </a:t>
            </a:r>
            <a:endParaRPr lang="zh-CN" altLang="en-US" sz="2000" dirty="0">
              <a:solidFill>
                <a:srgbClr val="F8F8F8"/>
              </a:solidFill>
              <a:latin typeface="黑体" panose="02010609060101010101" pitchFamily="49" charset="-122"/>
              <a:ea typeface="黑体" panose="02010609060101010101" pitchFamily="49" charset="-122"/>
            </a:endParaRPr>
          </a:p>
        </p:txBody>
      </p:sp>
      <p:sp>
        <p:nvSpPr>
          <p:cNvPr id="4" name="矩形 3"/>
          <p:cNvSpPr/>
          <p:nvPr/>
        </p:nvSpPr>
        <p:spPr>
          <a:xfrm>
            <a:off x="835304" y="1340768"/>
            <a:ext cx="10526153" cy="4675126"/>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二、互联网金融</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（一）互联网金融的含义</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金融是指货币的发行、流通和回笼，贷款的发放和收回，存款的存入和提取，汇兑的往来等经济活动。</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互联网金融（</a:t>
            </a:r>
            <a:r>
              <a:rPr lang="en-US" altLang="zh-CN" sz="2600" dirty="0">
                <a:solidFill>
                  <a:schemeClr val="accent2"/>
                </a:solidFill>
                <a:latin typeface="+mj-lt"/>
                <a:ea typeface="黑体" panose="02010609060101010101" pitchFamily="49" charset="-122"/>
              </a:rPr>
              <a:t>ITFIN</a:t>
            </a:r>
            <a:r>
              <a:rPr lang="zh-CN" altLang="en-US" sz="2600" dirty="0">
                <a:solidFill>
                  <a:schemeClr val="accent2"/>
                </a:solidFill>
                <a:latin typeface="+mj-lt"/>
                <a:ea typeface="黑体" panose="02010609060101010101" pitchFamily="49" charset="-122"/>
              </a:rPr>
              <a:t>）是指传统金融机构与互联网企业利用互联网技术和信息通信技术实现资金融通、支付、投资和信息中介服务的新型金融业务模式。</a:t>
            </a:r>
            <a:endParaRPr lang="en-US" altLang="zh-CN" sz="2600" dirty="0">
              <a:solidFill>
                <a:schemeClr val="accent2"/>
              </a:solidFill>
              <a:latin typeface="+mj-lt"/>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770" y="1484598"/>
            <a:ext cx="864468" cy="864468"/>
          </a:xfrm>
          <a:prstGeom prst="rect">
            <a:avLst/>
          </a:prstGeom>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2566" y="2067890"/>
            <a:ext cx="10231629" cy="2722220"/>
          </a:xfrm>
          <a:prstGeom prst="rect">
            <a:avLst/>
          </a:prstGeom>
        </p:spPr>
        <p:txBody>
          <a:bodyPr wrap="square">
            <a:spAutoFit/>
          </a:bodyPr>
          <a:lstStyle/>
          <a:p>
            <a:pPr indent="612140" algn="just">
              <a:lnSpc>
                <a:spcPct val="150000"/>
              </a:lnSpc>
              <a:spcBef>
                <a:spcPts val="1000"/>
              </a:spcBef>
            </a:pPr>
            <a:r>
              <a:rPr lang="zh-CN" altLang="en-US" sz="2800" dirty="0">
                <a:solidFill>
                  <a:srgbClr val="C00000"/>
                </a:solidFill>
                <a:latin typeface="+mj-lt"/>
                <a:ea typeface="黑体" panose="02010609060101010101" pitchFamily="49" charset="-122"/>
              </a:rPr>
              <a:t>广义</a:t>
            </a:r>
            <a:r>
              <a:rPr lang="zh-CN" altLang="en-US" sz="2800" dirty="0">
                <a:solidFill>
                  <a:schemeClr val="accent2"/>
                </a:solidFill>
                <a:latin typeface="+mj-lt"/>
                <a:ea typeface="黑体" panose="02010609060101010101" pitchFamily="49" charset="-122"/>
              </a:rPr>
              <a:t>的互联网金融既包括作为非金融机构的互联网企业从事的金融业务，也包括金融机构通过互联网开展的业务。</a:t>
            </a:r>
            <a:endParaRPr lang="en-US" altLang="zh-CN" sz="28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800" dirty="0">
                <a:solidFill>
                  <a:srgbClr val="C00000"/>
                </a:solidFill>
                <a:latin typeface="+mj-lt"/>
                <a:ea typeface="黑体" panose="02010609060101010101" pitchFamily="49" charset="-122"/>
              </a:rPr>
              <a:t>狭义</a:t>
            </a:r>
            <a:r>
              <a:rPr lang="zh-CN" altLang="en-US" sz="2800" dirty="0">
                <a:solidFill>
                  <a:schemeClr val="accent2"/>
                </a:solidFill>
                <a:latin typeface="+mj-lt"/>
                <a:ea typeface="黑体" panose="02010609060101010101" pitchFamily="49" charset="-122"/>
              </a:rPr>
              <a:t>的互联网金融仅指互联网企业开展的、基于互联网技术的金融业务。</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0798" y="1212367"/>
            <a:ext cx="10495166" cy="4433265"/>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网商银行：以数据和技术驱动的供应链金融服务</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pPr>
            <a:r>
              <a:rPr lang="zh-CN" altLang="en-US" sz="2600" dirty="0">
                <a:solidFill>
                  <a:schemeClr val="accent2"/>
                </a:solidFill>
                <a:ea typeface="黑体" panose="02010609060101010101" pitchFamily="49" charset="-122"/>
                <a:cs typeface="+mn-ea"/>
              </a:rPr>
              <a:t>网商银行是中国银保监会批准的首批试点民营银行之一，蚂蚁集团是其最大股东，于</a:t>
            </a:r>
            <a:r>
              <a:rPr lang="en-US" altLang="zh-CN" sz="2600" dirty="0">
                <a:solidFill>
                  <a:schemeClr val="accent2"/>
                </a:solidFill>
                <a:ea typeface="黑体" panose="02010609060101010101" pitchFamily="49" charset="-122"/>
                <a:cs typeface="+mn-ea"/>
              </a:rPr>
              <a:t>2015</a:t>
            </a:r>
            <a:r>
              <a:rPr lang="zh-CN" altLang="en-US" sz="2600" dirty="0">
                <a:solidFill>
                  <a:schemeClr val="accent2"/>
                </a:solidFill>
                <a:ea typeface="黑体" panose="02010609060101010101" pitchFamily="49" charset="-122"/>
                <a:cs typeface="+mn-ea"/>
              </a:rPr>
              <a:t>年</a:t>
            </a:r>
            <a:r>
              <a:rPr lang="en-US" altLang="zh-CN" sz="2600" dirty="0">
                <a:solidFill>
                  <a:schemeClr val="accent2"/>
                </a:solidFill>
                <a:ea typeface="黑体" panose="02010609060101010101" pitchFamily="49" charset="-122"/>
                <a:cs typeface="+mn-ea"/>
              </a:rPr>
              <a:t>6</a:t>
            </a:r>
            <a:r>
              <a:rPr lang="zh-CN" altLang="en-US" sz="2600" dirty="0">
                <a:solidFill>
                  <a:schemeClr val="accent2"/>
                </a:solidFill>
                <a:ea typeface="黑体" panose="02010609060101010101" pitchFamily="49" charset="-122"/>
                <a:cs typeface="+mn-ea"/>
              </a:rPr>
              <a:t>月</a:t>
            </a:r>
            <a:r>
              <a:rPr lang="en-US" altLang="zh-CN" sz="2600" dirty="0">
                <a:solidFill>
                  <a:schemeClr val="accent2"/>
                </a:solidFill>
                <a:ea typeface="黑体" panose="02010609060101010101" pitchFamily="49" charset="-122"/>
                <a:cs typeface="+mn-ea"/>
              </a:rPr>
              <a:t>25</a:t>
            </a:r>
            <a:r>
              <a:rPr lang="zh-CN" altLang="en-US" sz="2600" dirty="0">
                <a:solidFill>
                  <a:schemeClr val="accent2"/>
                </a:solidFill>
                <a:ea typeface="黑体" panose="02010609060101010101" pitchFamily="49" charset="-122"/>
                <a:cs typeface="+mn-ea"/>
              </a:rPr>
              <a:t>日正式开业。网商银行将“普惠金融”作为自身的使命，希望利用互联网的技术、数据和渠道创新，来帮助解决小微企业融资难、融资贵与农村金融服务匮乏等问题，促进实体经济发展。进入网商银行网站首页，单击其中的“我要借钱”或“我要理财”可以很方便地贷款或理财。</a:t>
            </a:r>
            <a:endParaRPr lang="zh-CN" altLang="en-US" sz="2600" dirty="0">
              <a:solidFill>
                <a:schemeClr val="accent2"/>
              </a:solidFill>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8790" y="1557077"/>
            <a:ext cx="10639182" cy="3743845"/>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chemeClr val="accent2"/>
                </a:solidFill>
                <a:ea typeface="黑体" panose="02010609060101010101" pitchFamily="49" charset="-122"/>
                <a:cs typeface="+mn-ea"/>
              </a:rPr>
              <a:t>网商银行通过整合阿里巴巴电商生态所沉淀的全网商品、交易大数据，运用大数据计算挖掘能力，实现全网商品全自动估值，使消费品也能融资。网商银行通过数据化，打通了企业线上线下各环节，将商流、物流、资金流、数据流、信用流“五流合一”，给物流与供应链金融带来了更多想象空间。</a:t>
            </a:r>
            <a:endParaRPr lang="zh-CN" altLang="en-US" sz="2600" dirty="0">
              <a:solidFill>
                <a:schemeClr val="accent2"/>
              </a:solidFill>
              <a:ea typeface="黑体" panose="02010609060101010101" pitchFamily="49" charset="-122"/>
              <a:cs typeface="+mn-ea"/>
            </a:endParaRPr>
          </a:p>
          <a:p>
            <a:pPr indent="612140" algn="just">
              <a:lnSpc>
                <a:spcPct val="150000"/>
              </a:lnSpc>
              <a:spcBef>
                <a:spcPts val="1000"/>
              </a:spcBef>
            </a:pPr>
            <a:r>
              <a:rPr lang="zh-CN" altLang="en-US" sz="2600" dirty="0">
                <a:solidFill>
                  <a:srgbClr val="C00000"/>
                </a:solidFill>
                <a:ea typeface="黑体" panose="02010609060101010101" pitchFamily="49" charset="-122"/>
                <a:cs typeface="+mn-ea"/>
              </a:rPr>
              <a:t>启发思考：</a:t>
            </a:r>
            <a:r>
              <a:rPr lang="zh-CN" altLang="en-US" sz="2600" dirty="0">
                <a:solidFill>
                  <a:schemeClr val="accent2"/>
                </a:solidFill>
                <a:ea typeface="黑体" panose="02010609060101010101" pitchFamily="49" charset="-122"/>
                <a:cs typeface="+mn-ea"/>
              </a:rPr>
              <a:t>网商银行有哪些核心优势？</a:t>
            </a:r>
            <a:endParaRPr lang="zh-CN" altLang="en-US" sz="2400" dirty="0">
              <a:solidFill>
                <a:schemeClr val="accent2"/>
              </a:solidFill>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8790" y="1808844"/>
            <a:ext cx="10639182" cy="3240311"/>
          </a:xfrm>
          <a:prstGeom prst="rect">
            <a:avLst/>
          </a:prstGeom>
          <a:noFill/>
        </p:spPr>
        <p:txBody>
          <a:bodyPr wrap="square" rtlCol="0" anchor="t">
            <a:spAutoFit/>
          </a:bodyPr>
          <a:lstStyle/>
          <a:p>
            <a:pPr indent="612140" algn="just">
              <a:lnSpc>
                <a:spcPct val="150000"/>
              </a:lnSpc>
              <a:spcBef>
                <a:spcPts val="1000"/>
              </a:spcBef>
            </a:pPr>
            <a:r>
              <a:rPr lang="zh-CN" altLang="en-US" sz="2800" dirty="0">
                <a:solidFill>
                  <a:schemeClr val="accent2"/>
                </a:solidFill>
                <a:ea typeface="黑体" panose="02010609060101010101" pitchFamily="49" charset="-122"/>
                <a:cs typeface="+mn-ea"/>
              </a:rPr>
              <a:t>供应链金融是互联网金融的一部分，是互联网金融的一种表现形态，属于互联网金融的垂直细分行业。供应链金融是围绕供应链上的核心企业，为上下游企业提供融资服务，把单个企业的不可控风险转变为供应链整体可控风险，并依托于核心企业信用支持的金融服务模式。</a:t>
            </a:r>
            <a:endParaRPr lang="zh-CN" altLang="en-US" sz="2800" dirty="0">
              <a:solidFill>
                <a:schemeClr val="accent2"/>
              </a:solidFill>
              <a:ea typeface="黑体" panose="02010609060101010101" pitchFamily="49" charset="-122"/>
              <a:cs typeface="+mn-ea"/>
            </a:endParaRPr>
          </a:p>
        </p:txBody>
      </p:sp>
      <p:sp>
        <p:nvSpPr>
          <p:cNvPr id="3" name="文本框 2"/>
          <p:cNvSpPr txBox="1"/>
          <p:nvPr/>
        </p:nvSpPr>
        <p:spPr>
          <a:xfrm>
            <a:off x="3578225" y="1124585"/>
            <a:ext cx="4754880" cy="645160"/>
          </a:xfrm>
          <a:prstGeom prst="rect">
            <a:avLst/>
          </a:prstGeom>
          <a:noFill/>
        </p:spPr>
        <p:txBody>
          <a:bodyPr wrap="none" rtlCol="0" anchor="t">
            <a:spAutoFit/>
          </a:bodyPr>
          <a:p>
            <a:r>
              <a:rPr lang="zh-CN" altLang="en-US" sz="3600" dirty="0">
                <a:solidFill>
                  <a:srgbClr val="FF0000"/>
                </a:solidFill>
                <a:ea typeface="黑体" panose="02010609060101010101" pitchFamily="49" charset="-122"/>
                <a:cs typeface="+mn-ea"/>
                <a:sym typeface="+mn-ea"/>
              </a:rPr>
              <a:t>拓展知识：供应链金融</a:t>
            </a:r>
            <a:endParaRPr lang="zh-CN" altLang="en-US" sz="3600" dirty="0">
              <a:solidFill>
                <a:srgbClr val="FF0000"/>
              </a:solidFill>
              <a:ea typeface="黑体" panose="02010609060101010101" pitchFamily="49" charset="-122"/>
              <a:cs typeface="+mn-ea"/>
              <a:sym typeface="+mn-ea"/>
            </a:endParaRPr>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7439421" y="2154256"/>
            <a:ext cx="2475382" cy="400110"/>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第三方支付类</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3" name="TextBox 29"/>
          <p:cNvSpPr txBox="1"/>
          <p:nvPr/>
        </p:nvSpPr>
        <p:spPr>
          <a:xfrm>
            <a:off x="7439421" y="4678381"/>
            <a:ext cx="2259357" cy="400110"/>
          </a:xfrm>
          <a:prstGeom prst="rect">
            <a:avLst/>
          </a:prstGeom>
          <a:noFill/>
        </p:spPr>
        <p:txBody>
          <a:bodyPr wrap="square" lIns="0" tIns="0" rIns="0" bIns="0" rtlCol="0" anchor="ctr">
            <a:spAutoFit/>
          </a:bodyPr>
          <a:lstStyle/>
          <a:p>
            <a:pPr lvl="0" eaLnBrk="1" latinLnBrk="0" hangingPunct="1">
              <a:lnSpc>
                <a:spcPct val="10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互联网理财类</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4" name="TextBox 32"/>
          <p:cNvSpPr txBox="1"/>
          <p:nvPr/>
        </p:nvSpPr>
        <p:spPr>
          <a:xfrm>
            <a:off x="7439422" y="3409175"/>
            <a:ext cx="1251243" cy="400110"/>
          </a:xfrm>
          <a:prstGeom prst="rect">
            <a:avLst/>
          </a:prstGeom>
          <a:noFill/>
        </p:spPr>
        <p:txBody>
          <a:bodyPr wrap="square" lIns="0" tIns="0" rIns="0" bIns="0" rtlCol="0" anchor="ctr">
            <a:spAutoFit/>
          </a:bodyPr>
          <a:lstStyle/>
          <a:p>
            <a:pPr eaLnBrk="1" latinLnBrk="0" hangingPunct="1">
              <a:lnSpc>
                <a:spcPct val="100000"/>
              </a:lnSpc>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贷款类</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5" name="TextBox 35"/>
          <p:cNvSpPr txBox="1"/>
          <p:nvPr/>
        </p:nvSpPr>
        <p:spPr>
          <a:xfrm>
            <a:off x="7439421" y="5978544"/>
            <a:ext cx="3267472" cy="400110"/>
          </a:xfrm>
          <a:prstGeom prst="rect">
            <a:avLst/>
          </a:prstGeom>
          <a:noFill/>
        </p:spPr>
        <p:txBody>
          <a:bodyPr wrap="square" lIns="0" tIns="0" rIns="0" bIns="0" rtlCol="0" anchor="ctr">
            <a:spAutoFit/>
          </a:bodyPr>
          <a:lstStyle/>
          <a:p>
            <a:pPr eaLnBrk="1" latinLnBrk="0" hangingPunct="1">
              <a:lnSpc>
                <a:spcPct val="100000"/>
              </a:lnSpc>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传统金融机构贷款类</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cxnSp>
        <p:nvCxnSpPr>
          <p:cNvPr id="7" name="直接连接符 5"/>
          <p:cNvCxnSpPr>
            <a:cxnSpLocks noChangeShapeType="1"/>
          </p:cNvCxnSpPr>
          <p:nvPr/>
        </p:nvCxnSpPr>
        <p:spPr bwMode="auto">
          <a:xfrm>
            <a:off x="7250905" y="188203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组合 7"/>
          <p:cNvGrpSpPr/>
          <p:nvPr/>
        </p:nvGrpSpPr>
        <p:grpSpPr>
          <a:xfrm>
            <a:off x="6098380" y="1850280"/>
            <a:ext cx="1004888" cy="1008063"/>
            <a:chOff x="5911850" y="1850280"/>
            <a:chExt cx="1004888" cy="1008063"/>
          </a:xfrm>
        </p:grpSpPr>
        <p:sp>
          <p:nvSpPr>
            <p:cNvPr id="9" name="Freeform 5"/>
            <p:cNvSpPr>
              <a:spLocks noChangeAspect="1"/>
            </p:cNvSpPr>
            <p:nvPr/>
          </p:nvSpPr>
          <p:spPr bwMode="auto">
            <a:xfrm>
              <a:off x="5911850" y="185028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0" name="TextBox 6"/>
            <p:cNvSpPr txBox="1">
              <a:spLocks noChangeArrowheads="1"/>
            </p:cNvSpPr>
            <p:nvPr/>
          </p:nvSpPr>
          <p:spPr bwMode="auto">
            <a:xfrm>
              <a:off x="5987257" y="212347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1</a:t>
              </a:r>
              <a:endParaRPr lang="zh-CN" altLang="en-US" sz="2800" b="1" dirty="0">
                <a:solidFill>
                  <a:srgbClr val="F8F8F8"/>
                </a:solidFill>
                <a:latin typeface="+mj-lt"/>
              </a:endParaRPr>
            </a:p>
          </p:txBody>
        </p:sp>
      </p:grpSp>
      <p:grpSp>
        <p:nvGrpSpPr>
          <p:cNvPr id="11" name="组合 10"/>
          <p:cNvGrpSpPr/>
          <p:nvPr/>
        </p:nvGrpSpPr>
        <p:grpSpPr>
          <a:xfrm>
            <a:off x="6098380" y="3105199"/>
            <a:ext cx="1004888" cy="1008062"/>
            <a:chOff x="5911850" y="3105199"/>
            <a:chExt cx="1004888" cy="1008062"/>
          </a:xfrm>
        </p:grpSpPr>
        <p:sp>
          <p:nvSpPr>
            <p:cNvPr id="12" name="Freeform 5"/>
            <p:cNvSpPr>
              <a:spLocks noChangeAspect="1"/>
            </p:cNvSpPr>
            <p:nvPr/>
          </p:nvSpPr>
          <p:spPr bwMode="auto">
            <a:xfrm>
              <a:off x="5911850" y="3105199"/>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3" name="TextBox 9"/>
            <p:cNvSpPr txBox="1">
              <a:spLocks noChangeArrowheads="1"/>
            </p:cNvSpPr>
            <p:nvPr/>
          </p:nvSpPr>
          <p:spPr bwMode="auto">
            <a:xfrm>
              <a:off x="6010276" y="3378398"/>
              <a:ext cx="808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2</a:t>
              </a:r>
              <a:endParaRPr lang="zh-CN" altLang="en-US" sz="2800" b="1" dirty="0">
                <a:solidFill>
                  <a:srgbClr val="F8F8F8"/>
                </a:solidFill>
                <a:latin typeface="+mj-lt"/>
              </a:endParaRPr>
            </a:p>
          </p:txBody>
        </p:sp>
      </p:grpSp>
      <p:grpSp>
        <p:nvGrpSpPr>
          <p:cNvPr id="14" name="组合 13"/>
          <p:cNvGrpSpPr/>
          <p:nvPr/>
        </p:nvGrpSpPr>
        <p:grpSpPr>
          <a:xfrm>
            <a:off x="6098380" y="4374405"/>
            <a:ext cx="1004888" cy="1008062"/>
            <a:chOff x="5911850" y="4374405"/>
            <a:chExt cx="1004888" cy="1008062"/>
          </a:xfrm>
        </p:grpSpPr>
        <p:sp>
          <p:nvSpPr>
            <p:cNvPr id="15" name="Freeform 5"/>
            <p:cNvSpPr>
              <a:spLocks noChangeAspect="1"/>
            </p:cNvSpPr>
            <p:nvPr/>
          </p:nvSpPr>
          <p:spPr bwMode="auto">
            <a:xfrm>
              <a:off x="5911850" y="4374405"/>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6" name="TextBox 12"/>
            <p:cNvSpPr txBox="1">
              <a:spLocks noChangeArrowheads="1"/>
            </p:cNvSpPr>
            <p:nvPr/>
          </p:nvSpPr>
          <p:spPr bwMode="auto">
            <a:xfrm>
              <a:off x="6221773" y="46476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3</a:t>
              </a:r>
              <a:endParaRPr lang="zh-CN" altLang="en-US" sz="2800" b="1" dirty="0">
                <a:solidFill>
                  <a:srgbClr val="F8F8F8"/>
                </a:solidFill>
                <a:latin typeface="+mj-lt"/>
              </a:endParaRPr>
            </a:p>
          </p:txBody>
        </p:sp>
      </p:grpSp>
      <p:grpSp>
        <p:nvGrpSpPr>
          <p:cNvPr id="17" name="组合 16"/>
          <p:cNvGrpSpPr/>
          <p:nvPr/>
        </p:nvGrpSpPr>
        <p:grpSpPr>
          <a:xfrm>
            <a:off x="6098380" y="5674568"/>
            <a:ext cx="1004888" cy="1008063"/>
            <a:chOff x="5911850" y="5733305"/>
            <a:chExt cx="1004888" cy="1008063"/>
          </a:xfrm>
        </p:grpSpPr>
        <p:sp>
          <p:nvSpPr>
            <p:cNvPr id="18" name="Freeform 5"/>
            <p:cNvSpPr>
              <a:spLocks noChangeAspect="1"/>
            </p:cNvSpPr>
            <p:nvPr/>
          </p:nvSpPr>
          <p:spPr bwMode="auto">
            <a:xfrm>
              <a:off x="5911850" y="573330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sz="2800" b="1">
                <a:latin typeface="+mj-lt"/>
              </a:endParaRPr>
            </a:p>
          </p:txBody>
        </p:sp>
        <p:sp>
          <p:nvSpPr>
            <p:cNvPr id="19" name="TextBox 15"/>
            <p:cNvSpPr txBox="1">
              <a:spLocks noChangeArrowheads="1"/>
            </p:cNvSpPr>
            <p:nvPr/>
          </p:nvSpPr>
          <p:spPr bwMode="auto">
            <a:xfrm>
              <a:off x="6221773" y="600650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rPr>
                <a:t>4</a:t>
              </a:r>
              <a:endParaRPr lang="zh-CN" altLang="en-US" sz="2800" b="1" dirty="0">
                <a:solidFill>
                  <a:srgbClr val="F8F8F8"/>
                </a:solidFill>
                <a:latin typeface="+mj-lt"/>
              </a:endParaRPr>
            </a:p>
          </p:txBody>
        </p:sp>
      </p:grpSp>
      <p:cxnSp>
        <p:nvCxnSpPr>
          <p:cNvPr id="20" name="直接连接符 17"/>
          <p:cNvCxnSpPr>
            <a:cxnSpLocks noChangeShapeType="1"/>
          </p:cNvCxnSpPr>
          <p:nvPr/>
        </p:nvCxnSpPr>
        <p:spPr bwMode="auto">
          <a:xfrm>
            <a:off x="7250905" y="3106786"/>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8"/>
          <p:cNvCxnSpPr>
            <a:cxnSpLocks noChangeShapeType="1"/>
          </p:cNvCxnSpPr>
          <p:nvPr/>
        </p:nvCxnSpPr>
        <p:spPr bwMode="auto">
          <a:xfrm>
            <a:off x="7250905" y="4372818"/>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19"/>
          <p:cNvCxnSpPr>
            <a:cxnSpLocks noChangeShapeType="1"/>
          </p:cNvCxnSpPr>
          <p:nvPr/>
        </p:nvCxnSpPr>
        <p:spPr bwMode="auto">
          <a:xfrm>
            <a:off x="7250905" y="5652343"/>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3276"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p:nvPr/>
        </p:nvSpPr>
        <p:spPr>
          <a:xfrm>
            <a:off x="1002175" y="1182554"/>
            <a:ext cx="5744278" cy="584775"/>
          </a:xfrm>
          <a:prstGeom prst="rect">
            <a:avLst/>
          </a:prstGeom>
          <a:noFill/>
        </p:spPr>
        <p:txBody>
          <a:bodyPr wrap="square" rtlCol="0" anchor="t">
            <a:spAutoFit/>
          </a:bodyPr>
          <a:lstStyle/>
          <a:p>
            <a:pPr indent="612140"/>
            <a:r>
              <a:rPr lang="zh-CN" altLang="en-US" sz="3200" dirty="0">
                <a:solidFill>
                  <a:schemeClr val="accent2"/>
                </a:solidFill>
                <a:latin typeface="+mj-lt"/>
                <a:ea typeface="方正大黑简体" panose="03000509000000000000" pitchFamily="65" charset="-122"/>
                <a:sym typeface="+mn-ea"/>
              </a:rPr>
              <a:t>（二）互联网金融产品</a:t>
            </a:r>
            <a:endParaRPr lang="zh-CN" altLang="en-US" sz="3200" dirty="0">
              <a:solidFill>
                <a:schemeClr val="accent2"/>
              </a:solidFill>
              <a:latin typeface="+mj-lt"/>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296" y="1412776"/>
            <a:ext cx="10522169" cy="4445769"/>
          </a:xfrm>
          <a:prstGeom prst="rect">
            <a:avLst/>
          </a:prstGeom>
        </p:spPr>
        <p:txBody>
          <a:bodyPr wrap="square">
            <a:spAutoFit/>
          </a:bodyPr>
          <a:lstStyle/>
          <a:p>
            <a:pPr indent="612140" algn="just">
              <a:spcBef>
                <a:spcPts val="10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互联网理财</a:t>
            </a:r>
            <a:endParaRPr lang="en-US" altLang="zh-CN" sz="2800" b="1"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800" dirty="0">
                <a:solidFill>
                  <a:schemeClr val="accent2"/>
                </a:solidFill>
                <a:latin typeface="+mj-lt"/>
                <a:ea typeface="黑体" panose="02010609060101010101" pitchFamily="49" charset="-122"/>
              </a:rPr>
              <a:t>互联网理财是指银行或非银行金融机构通过互联网销售理财产品或保险产品，个人或家庭通过互联网购买这些理财产品或保险产品，以实现个人或家庭资产收益最大化的一系列活动。其中，理财产品可能是理财平台所属公司自己开发的产品，也可能是其他公司开发的产品。典型的互联网理财平台如蚂蚁集团、理财通、京东金融、陆金所等。</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743" y="980728"/>
            <a:ext cx="11485276" cy="5533566"/>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蚂蚁集团、理财通、京东金融</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1000"/>
              </a:spcBef>
            </a:pPr>
            <a:r>
              <a:rPr lang="zh-CN" altLang="en-US" sz="2600" dirty="0">
                <a:solidFill>
                  <a:srgbClr val="C00000"/>
                </a:solidFill>
                <a:ea typeface="黑体" panose="02010609060101010101" pitchFamily="49" charset="-122"/>
                <a:cs typeface="+mn-ea"/>
              </a:rPr>
              <a:t>（</a:t>
            </a:r>
            <a:r>
              <a:rPr lang="en-US" altLang="zh-CN" sz="2600" dirty="0">
                <a:solidFill>
                  <a:srgbClr val="C00000"/>
                </a:solidFill>
                <a:ea typeface="黑体" panose="02010609060101010101" pitchFamily="49" charset="-122"/>
                <a:cs typeface="+mn-ea"/>
              </a:rPr>
              <a:t>1</a:t>
            </a:r>
            <a:r>
              <a:rPr lang="zh-CN" altLang="en-US" sz="2600" dirty="0">
                <a:solidFill>
                  <a:srgbClr val="C00000"/>
                </a:solidFill>
                <a:ea typeface="黑体" panose="02010609060101010101" pitchFamily="49" charset="-122"/>
                <a:cs typeface="+mn-ea"/>
              </a:rPr>
              <a:t>）蚂蚁集团</a:t>
            </a:r>
            <a:r>
              <a:rPr lang="zh-CN" altLang="en-US" sz="2600" dirty="0">
                <a:solidFill>
                  <a:schemeClr val="accent2"/>
                </a:solidFill>
                <a:ea typeface="黑体" panose="02010609060101010101" pitchFamily="49" charset="-122"/>
                <a:cs typeface="+mn-ea"/>
              </a:rPr>
              <a:t>是支付宝的母公司，理财产品主要有余额宝、招财宝、存金宝、蚂蚁达客、蚂蚁财富、余利宝等。蚂蚁集团于</a:t>
            </a:r>
            <a:r>
              <a:rPr lang="en-US" altLang="zh-CN" sz="2600" dirty="0">
                <a:solidFill>
                  <a:schemeClr val="accent2"/>
                </a:solidFill>
                <a:ea typeface="黑体" panose="02010609060101010101" pitchFamily="49" charset="-122"/>
                <a:cs typeface="+mn-ea"/>
              </a:rPr>
              <a:t>2022 </a:t>
            </a:r>
            <a:r>
              <a:rPr lang="zh-CN" altLang="en-US" sz="2600" dirty="0">
                <a:solidFill>
                  <a:schemeClr val="accent2"/>
                </a:solidFill>
                <a:ea typeface="黑体" panose="02010609060101010101" pitchFamily="49" charset="-122"/>
                <a:cs typeface="+mn-ea"/>
              </a:rPr>
              <a:t>年</a:t>
            </a:r>
            <a:r>
              <a:rPr lang="en-US" altLang="zh-CN" sz="2600" dirty="0">
                <a:solidFill>
                  <a:schemeClr val="accent2"/>
                </a:solidFill>
                <a:ea typeface="黑体" panose="02010609060101010101" pitchFamily="49" charset="-122"/>
                <a:cs typeface="+mn-ea"/>
              </a:rPr>
              <a:t>6 </a:t>
            </a:r>
            <a:r>
              <a:rPr lang="zh-CN" altLang="en-US" sz="2600" dirty="0">
                <a:solidFill>
                  <a:schemeClr val="accent2"/>
                </a:solidFill>
                <a:ea typeface="黑体" panose="02010609060101010101" pitchFamily="49" charset="-122"/>
                <a:cs typeface="+mn-ea"/>
              </a:rPr>
              <a:t>月</a:t>
            </a:r>
            <a:r>
              <a:rPr lang="en-US" altLang="zh-CN" sz="2600" dirty="0">
                <a:solidFill>
                  <a:schemeClr val="accent2"/>
                </a:solidFill>
                <a:ea typeface="黑体" panose="02010609060101010101" pitchFamily="49" charset="-122"/>
                <a:cs typeface="+mn-ea"/>
              </a:rPr>
              <a:t>1 </a:t>
            </a:r>
            <a:r>
              <a:rPr lang="zh-CN" altLang="en-US" sz="2600" dirty="0">
                <a:solidFill>
                  <a:schemeClr val="accent2"/>
                </a:solidFill>
                <a:ea typeface="黑体" panose="02010609060101010101" pitchFamily="49" charset="-122"/>
                <a:cs typeface="+mn-ea"/>
              </a:rPr>
              <a:t>日正式启动“数字普惠”“绿色低碳”“科技创新”“开放生态”四位一体的可持续发展战略。余额宝是蚂蚁集团旗下的余额理财产品，用户把资金转入余额宝后可以获得供应链金融是互联网金融的一部分，是互联网金融的一种表现形态，属于互联网金融的垂直细分行业。供应链金融是围绕供应链上的核心企业，为上下游企业提供融资服务，把单个企业的不可控风险转变为供应链整体可控风险，并依托于核心企业信用支持的金融服务模式。一定的收益，余额宝内的资金可以随时转入、转出或用于消费支付，赚钱、花钱两不误。</a:t>
            </a:r>
            <a:endParaRPr lang="zh-CN" altLang="en-US" sz="2600" dirty="0">
              <a:solidFill>
                <a:schemeClr val="accent2"/>
              </a:solidFill>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593" y="1628800"/>
            <a:ext cx="10487576" cy="2825389"/>
          </a:xfrm>
          <a:prstGeom prst="rect">
            <a:avLst/>
          </a:prstGeom>
          <a:noFill/>
        </p:spPr>
        <p:txBody>
          <a:bodyPr wrap="square" rtlCol="0" anchor="t">
            <a:spAutoFit/>
          </a:bodyPr>
          <a:lstStyle/>
          <a:p>
            <a:pPr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而安装数字证书，需要龙龙本人利用手机短信验证。骗子只好放弃了龙龙的账号。而这边，挂断电话的龙龙收到了财付通安装数字证书的短信验证码。这不是龙龙本人的操作！他瞬间意识到，自己的密码信息刚刚泄露了。幸好，数字证书保障了龙龙的资金安全。于是他赶紧修改了自己的登录密码和支付密码。</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4366531" y="5589240"/>
            <a:ext cx="4963189" cy="769441"/>
          </a:xfrm>
          <a:prstGeom prst="rect">
            <a:avLst/>
          </a:prstGeom>
          <a:solidFill>
            <a:srgbClr val="21A3D0"/>
          </a:solidFill>
          <a:effectLst>
            <a:outerShdw blurRad="50800" dist="38100" dir="5400000" algn="t" rotWithShape="0">
              <a:prstClr val="black">
                <a:alpha val="40000"/>
              </a:prstClr>
            </a:outerShdw>
          </a:effectLst>
        </p:spPr>
        <p:txBody>
          <a:bodyPr wrap="square" rtlCol="0">
            <a:spAutoFit/>
          </a:bodyPr>
          <a:lstStyle/>
          <a:p>
            <a:pPr algn="just"/>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点击视频：大学生陷入刷单骗局，两分钟赚了105元，随后半年生活费全被骗</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537" y="4454189"/>
            <a:ext cx="1003176" cy="1003176"/>
          </a:xfrm>
          <a:prstGeom prst="rect">
            <a:avLst/>
          </a:prstGeom>
        </p:spPr>
      </p:pic>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4774" y="956913"/>
            <a:ext cx="10927214" cy="4944174"/>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rgbClr val="C00000"/>
                </a:solidFill>
                <a:ea typeface="黑体" panose="02010609060101010101" pitchFamily="49" charset="-122"/>
                <a:cs typeface="+mn-ea"/>
              </a:rPr>
              <a:t>（</a:t>
            </a:r>
            <a:r>
              <a:rPr lang="en-US" altLang="zh-CN" sz="2600" dirty="0">
                <a:solidFill>
                  <a:srgbClr val="C00000"/>
                </a:solidFill>
                <a:ea typeface="黑体" panose="02010609060101010101" pitchFamily="49" charset="-122"/>
                <a:cs typeface="+mn-ea"/>
              </a:rPr>
              <a:t>2</a:t>
            </a:r>
            <a:r>
              <a:rPr lang="zh-CN" altLang="en-US" sz="2600" dirty="0">
                <a:solidFill>
                  <a:srgbClr val="C00000"/>
                </a:solidFill>
                <a:ea typeface="黑体" panose="02010609060101010101" pitchFamily="49" charset="-122"/>
                <a:cs typeface="+mn-ea"/>
              </a:rPr>
              <a:t>）理财通</a:t>
            </a:r>
            <a:r>
              <a:rPr lang="zh-CN" altLang="en-US" sz="2600" dirty="0">
                <a:solidFill>
                  <a:schemeClr val="accent2"/>
                </a:solidFill>
                <a:ea typeface="黑体" panose="02010609060101010101" pitchFamily="49" charset="-122"/>
                <a:cs typeface="+mn-ea"/>
              </a:rPr>
              <a:t>。理财通是腾讯官方理财平台，可为用户提供多样化的理财服务，拥有货币基金、保险理财、指数基金等多款理财产品。用户可灵活使用腾讯官网、微信、手机</a:t>
            </a:r>
            <a:r>
              <a:rPr lang="en-US" altLang="zh-CN" sz="2600" dirty="0">
                <a:solidFill>
                  <a:schemeClr val="accent2"/>
                </a:solidFill>
                <a:ea typeface="黑体" panose="02010609060101010101" pitchFamily="49" charset="-122"/>
                <a:cs typeface="+mn-ea"/>
              </a:rPr>
              <a:t>QQ</a:t>
            </a:r>
            <a:r>
              <a:rPr lang="zh-CN" altLang="en-US" sz="2600" dirty="0">
                <a:solidFill>
                  <a:schemeClr val="accent2"/>
                </a:solidFill>
                <a:ea typeface="黑体" panose="02010609060101010101" pitchFamily="49" charset="-122"/>
                <a:cs typeface="+mn-ea"/>
              </a:rPr>
              <a:t>等三种方式，随时随地理财。理财通有余额转入和大额转入两种方式。</a:t>
            </a:r>
            <a:endParaRPr lang="zh-CN" altLang="en-US" sz="2600" dirty="0">
              <a:solidFill>
                <a:schemeClr val="accent2"/>
              </a:solidFill>
              <a:ea typeface="黑体" panose="02010609060101010101" pitchFamily="49" charset="-122"/>
              <a:cs typeface="+mn-ea"/>
            </a:endParaRPr>
          </a:p>
          <a:p>
            <a:pPr indent="612140" algn="just">
              <a:lnSpc>
                <a:spcPct val="150000"/>
              </a:lnSpc>
              <a:spcBef>
                <a:spcPts val="1000"/>
              </a:spcBef>
            </a:pPr>
            <a:r>
              <a:rPr lang="zh-CN" altLang="en-US" sz="2600" dirty="0">
                <a:solidFill>
                  <a:srgbClr val="C00000"/>
                </a:solidFill>
                <a:ea typeface="黑体" panose="02010609060101010101" pitchFamily="49" charset="-122"/>
                <a:cs typeface="+mn-ea"/>
              </a:rPr>
              <a:t>（</a:t>
            </a:r>
            <a:r>
              <a:rPr lang="en-US" altLang="zh-CN" sz="2600" dirty="0">
                <a:solidFill>
                  <a:srgbClr val="C00000"/>
                </a:solidFill>
                <a:ea typeface="黑体" panose="02010609060101010101" pitchFamily="49" charset="-122"/>
                <a:cs typeface="+mn-ea"/>
              </a:rPr>
              <a:t>3</a:t>
            </a:r>
            <a:r>
              <a:rPr lang="zh-CN" altLang="en-US" sz="2600" dirty="0">
                <a:solidFill>
                  <a:srgbClr val="C00000"/>
                </a:solidFill>
                <a:ea typeface="黑体" panose="02010609060101010101" pitchFamily="49" charset="-122"/>
                <a:cs typeface="+mn-ea"/>
              </a:rPr>
              <a:t>）京东金融</a:t>
            </a:r>
            <a:r>
              <a:rPr lang="zh-CN" altLang="en-US" sz="2600" dirty="0">
                <a:solidFill>
                  <a:schemeClr val="accent2"/>
                </a:solidFill>
                <a:ea typeface="黑体" panose="02010609060101010101" pitchFamily="49" charset="-122"/>
                <a:cs typeface="+mn-ea"/>
              </a:rPr>
              <a:t>。京东金融于</a:t>
            </a:r>
            <a:r>
              <a:rPr lang="en-US" altLang="zh-CN" sz="2600" dirty="0">
                <a:solidFill>
                  <a:schemeClr val="accent2"/>
                </a:solidFill>
                <a:ea typeface="黑体" panose="02010609060101010101" pitchFamily="49" charset="-122"/>
                <a:cs typeface="+mn-ea"/>
              </a:rPr>
              <a:t>2013</a:t>
            </a:r>
            <a:r>
              <a:rPr lang="zh-CN" altLang="en-US" sz="2600" dirty="0">
                <a:solidFill>
                  <a:schemeClr val="accent2"/>
                </a:solidFill>
                <a:ea typeface="黑体" panose="02010609060101010101" pitchFamily="49" charset="-122"/>
                <a:cs typeface="+mn-ea"/>
              </a:rPr>
              <a:t>年</a:t>
            </a:r>
            <a:r>
              <a:rPr lang="en-US" altLang="zh-CN" sz="2600" dirty="0">
                <a:solidFill>
                  <a:schemeClr val="accent2"/>
                </a:solidFill>
                <a:ea typeface="黑体" panose="02010609060101010101" pitchFamily="49" charset="-122"/>
                <a:cs typeface="+mn-ea"/>
              </a:rPr>
              <a:t>10</a:t>
            </a:r>
            <a:r>
              <a:rPr lang="zh-CN" altLang="en-US" sz="2600" dirty="0">
                <a:solidFill>
                  <a:schemeClr val="accent2"/>
                </a:solidFill>
                <a:ea typeface="黑体" panose="02010609060101010101" pitchFamily="49" charset="-122"/>
                <a:cs typeface="+mn-ea"/>
              </a:rPr>
              <a:t>月开始独立运营，已建立起四大业务板块</a:t>
            </a:r>
            <a:r>
              <a:rPr lang="en-US" altLang="zh-CN" sz="2600" dirty="0">
                <a:solidFill>
                  <a:schemeClr val="accent2"/>
                </a:solidFill>
                <a:ea typeface="黑体" panose="02010609060101010101" pitchFamily="49" charset="-122"/>
                <a:cs typeface="+mn-ea"/>
              </a:rPr>
              <a:t>—</a:t>
            </a:r>
            <a:r>
              <a:rPr lang="zh-CN" altLang="en-US" sz="2600" dirty="0">
                <a:solidFill>
                  <a:schemeClr val="accent2"/>
                </a:solidFill>
                <a:ea typeface="黑体" panose="02010609060101010101" pitchFamily="49" charset="-122"/>
                <a:cs typeface="+mn-ea"/>
              </a:rPr>
              <a:t>理财、借贷、保险和分期，完成了公司金融和消费者金融布局，确立了以科技服务金融行业的战略定位。京东金融平台上的理财产品有白条、基金、银行理财、小金库、金条、联名小白卡、小金卡等。</a:t>
            </a:r>
            <a:endParaRPr lang="zh-CN" altLang="en-US" sz="2600" dirty="0">
              <a:solidFill>
                <a:schemeClr val="accent2"/>
              </a:solidFill>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8099" y="1412776"/>
            <a:ext cx="10420564" cy="3767122"/>
          </a:xfrm>
          <a:prstGeom prst="rect">
            <a:avLst/>
          </a:prstGeom>
        </p:spPr>
        <p:txBody>
          <a:bodyPr wrap="square">
            <a:spAutoFit/>
          </a:bodyPr>
          <a:lstStyle/>
          <a:p>
            <a:pPr indent="612140" algn="just">
              <a:lnSpc>
                <a:spcPct val="140000"/>
              </a:lnSpc>
              <a:spcBef>
                <a:spcPts val="100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传统金融机构的互联网化</a:t>
            </a:r>
            <a:endParaRPr lang="en-US" altLang="zh-CN"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传统金融机构的互联网化指银行、保险公司、基金管理公司等金融机构的互联网化。这些金融机构将业务搬到网络、云端上，以互联网为媒介与客户进行沟通，让客户通过计算机或</a:t>
            </a:r>
            <a:r>
              <a:rPr lang="en-US" altLang="zh-CN" sz="2800" dirty="0">
                <a:solidFill>
                  <a:schemeClr val="accent2"/>
                </a:solidFill>
                <a:latin typeface="+mj-lt"/>
                <a:ea typeface="黑体" panose="02010609060101010101" pitchFamily="49" charset="-122"/>
              </a:rPr>
              <a:t>App</a:t>
            </a:r>
            <a:r>
              <a:rPr lang="zh-CN" altLang="en-US" sz="2800" dirty="0">
                <a:solidFill>
                  <a:schemeClr val="accent2"/>
                </a:solidFill>
                <a:latin typeface="+mj-lt"/>
                <a:ea typeface="黑体" panose="02010609060101010101" pitchFamily="49" charset="-122"/>
              </a:rPr>
              <a:t>办理业务。通过互联网化的改造，传统金融机构的业务流程、服务方式发生了极大的改变，物理网点越来越少。</a:t>
            </a:r>
            <a:endParaRPr lang="en-US" altLang="zh-CN"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41796" y="1625451"/>
          <a:ext cx="10513169" cy="4306394"/>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091239"/>
                <a:gridCol w="1235526"/>
                <a:gridCol w="1824931"/>
                <a:gridCol w="1874960"/>
                <a:gridCol w="1540146"/>
                <a:gridCol w="1785822"/>
                <a:gridCol w="1160545"/>
              </a:tblGrid>
              <a:tr h="647198">
                <a:tc>
                  <a:txBody>
                    <a:bodyPr/>
                    <a:lstStyle/>
                    <a:p>
                      <a:pPr marL="47625" algn="ctr" eaLnBrk="0">
                        <a:lnSpc>
                          <a:spcPct val="100000"/>
                        </a:lnSpc>
                        <a:spcBef>
                          <a:spcPts val="26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企</a:t>
                      </a:r>
                      <a:r>
                        <a:rPr lang="zh-CN" sz="2000" dirty="0">
                          <a:solidFill>
                            <a:srgbClr val="F8F8F8"/>
                          </a:solidFill>
                          <a:effectLst/>
                          <a:latin typeface="黑体" panose="02010609060101010101" pitchFamily="49" charset="-122"/>
                          <a:ea typeface="黑体" panose="02010609060101010101" pitchFamily="49" charset="-122"/>
                        </a:rPr>
                        <a:t>业</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77470" algn="ctr" eaLnBrk="0">
                        <a:lnSpc>
                          <a:spcPct val="100000"/>
                        </a:lnSpc>
                        <a:spcBef>
                          <a:spcPts val="190"/>
                        </a:spcBef>
                        <a:spcAft>
                          <a:spcPts val="0"/>
                        </a:spcAft>
                      </a:pPr>
                      <a:r>
                        <a:rPr lang="zh-CN" sz="2000" spc="-10" dirty="0">
                          <a:solidFill>
                            <a:srgbClr val="F8F8F8"/>
                          </a:solidFill>
                          <a:effectLst/>
                          <a:latin typeface="黑体" panose="02010609060101010101" pitchFamily="49" charset="-122"/>
                          <a:ea typeface="黑体" panose="02010609060101010101" pitchFamily="49" charset="-122"/>
                        </a:rPr>
                        <a:t>金</a:t>
                      </a:r>
                      <a:r>
                        <a:rPr lang="zh-CN" sz="2000" spc="-5" dirty="0">
                          <a:solidFill>
                            <a:srgbClr val="F8F8F8"/>
                          </a:solidFill>
                          <a:effectLst/>
                          <a:latin typeface="黑体" panose="02010609060101010101" pitchFamily="49" charset="-122"/>
                          <a:ea typeface="黑体" panose="02010609060101010101" pitchFamily="49" charset="-122"/>
                        </a:rPr>
                        <a:t>融品牌</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6667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第三方</a:t>
                      </a:r>
                      <a:endParaRPr lang="en-US" altLang="zh-CN" sz="2000" spc="-5" dirty="0">
                        <a:solidFill>
                          <a:srgbClr val="F8F8F8"/>
                        </a:solidFill>
                        <a:effectLst/>
                        <a:latin typeface="黑体" panose="02010609060101010101" pitchFamily="49" charset="-122"/>
                        <a:ea typeface="黑体" panose="02010609060101010101" pitchFamily="49" charset="-122"/>
                      </a:endParaRPr>
                    </a:p>
                    <a:p>
                      <a:pPr marL="6667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支付牌照</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20383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贷款服务</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7683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零钱理财</a:t>
                      </a:r>
                      <a:endParaRPr lang="en-US" altLang="zh-CN" sz="2000" spc="-5" dirty="0">
                        <a:solidFill>
                          <a:srgbClr val="F8F8F8"/>
                        </a:solidFill>
                        <a:effectLst/>
                        <a:latin typeface="黑体" panose="02010609060101010101" pitchFamily="49" charset="-122"/>
                        <a:ea typeface="黑体" panose="02010609060101010101" pitchFamily="49" charset="-122"/>
                      </a:endParaRPr>
                    </a:p>
                    <a:p>
                      <a:pPr marL="7683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产</a:t>
                      </a:r>
                      <a:r>
                        <a:rPr lang="zh-CN" sz="2000" dirty="0">
                          <a:solidFill>
                            <a:srgbClr val="F8F8F8"/>
                          </a:solidFill>
                          <a:effectLst/>
                          <a:latin typeface="黑体" panose="02010609060101010101" pitchFamily="49" charset="-122"/>
                          <a:ea typeface="黑体" panose="02010609060101010101" pitchFamily="49" charset="-122"/>
                        </a:rPr>
                        <a:t>品</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6794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理财产品</a:t>
                      </a:r>
                      <a:endParaRPr lang="en-US" altLang="zh-CN" sz="2000" spc="-5" dirty="0">
                        <a:solidFill>
                          <a:srgbClr val="F8F8F8"/>
                        </a:solidFill>
                        <a:effectLst/>
                        <a:latin typeface="黑体" panose="02010609060101010101" pitchFamily="49" charset="-122"/>
                        <a:ea typeface="黑体" panose="02010609060101010101" pitchFamily="49" charset="-122"/>
                      </a:endParaRPr>
                    </a:p>
                    <a:p>
                      <a:pPr marL="6794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销售</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71755" algn="ctr" eaLnBrk="0">
                        <a:lnSpc>
                          <a:spcPct val="100000"/>
                        </a:lnSpc>
                        <a:spcBef>
                          <a:spcPts val="190"/>
                        </a:spcBef>
                        <a:spcAft>
                          <a:spcPts val="0"/>
                        </a:spcAft>
                      </a:pPr>
                      <a:r>
                        <a:rPr lang="zh-CN" sz="2000" spc="-5" dirty="0">
                          <a:solidFill>
                            <a:srgbClr val="F8F8F8"/>
                          </a:solidFill>
                          <a:effectLst/>
                          <a:latin typeface="黑体" panose="02010609060101010101" pitchFamily="49" charset="-122"/>
                          <a:ea typeface="黑体" panose="02010609060101010101" pitchFamily="49" charset="-122"/>
                        </a:rPr>
                        <a:t>银行牌照</a:t>
                      </a:r>
                      <a:endParaRPr lang="zh-CN" sz="20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r>
              <a:tr h="609866">
                <a:tc>
                  <a:txBody>
                    <a:bodyPr/>
                    <a:lstStyle/>
                    <a:p>
                      <a:pPr marL="50800" algn="ctr" eaLnBrk="0">
                        <a:lnSpc>
                          <a:spcPct val="100000"/>
                        </a:lnSpc>
                        <a:spcBef>
                          <a:spcPts val="815"/>
                        </a:spcBef>
                        <a:spcAft>
                          <a:spcPts val="0"/>
                        </a:spcAft>
                      </a:pPr>
                      <a:r>
                        <a:rPr lang="zh-CN" sz="1900" spc="-15" dirty="0">
                          <a:solidFill>
                            <a:srgbClr val="F8F8F8"/>
                          </a:solidFill>
                          <a:effectLst/>
                          <a:latin typeface="黑体" panose="02010609060101010101" pitchFamily="49" charset="-122"/>
                          <a:ea typeface="黑体" panose="02010609060101010101" pitchFamily="49" charset="-122"/>
                        </a:rPr>
                        <a:t>阿</a:t>
                      </a:r>
                      <a:r>
                        <a:rPr lang="zh-CN" sz="1900" spc="-10" dirty="0">
                          <a:solidFill>
                            <a:srgbClr val="F8F8F8"/>
                          </a:solidFill>
                          <a:effectLst/>
                          <a:latin typeface="黑体" panose="02010609060101010101" pitchFamily="49" charset="-122"/>
                          <a:ea typeface="黑体" panose="02010609060101010101" pitchFamily="49" charset="-122"/>
                        </a:rPr>
                        <a:t>里巴巴</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78740" algn="ctr" eaLnBrk="0">
                        <a:lnSpc>
                          <a:spcPct val="100000"/>
                        </a:lnSpc>
                        <a:spcBef>
                          <a:spcPts val="81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蚂蚁</a:t>
                      </a:r>
                      <a:r>
                        <a:rPr lang="zh-CN" sz="1900" spc="-5" dirty="0">
                          <a:solidFill>
                            <a:schemeClr val="accent2"/>
                          </a:solidFill>
                          <a:effectLst/>
                          <a:latin typeface="黑体" panose="02010609060101010101" pitchFamily="49" charset="-122"/>
                          <a:ea typeface="黑体" panose="02010609060101010101" pitchFamily="49" charset="-122"/>
                        </a:rPr>
                        <a:t>集团</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69240" indent="0" algn="ctr" eaLnBrk="0">
                        <a:lnSpc>
                          <a:spcPct val="100000"/>
                        </a:lnSpc>
                        <a:spcBef>
                          <a:spcPts val="81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支付</a:t>
                      </a:r>
                      <a:r>
                        <a:rPr lang="zh-CN" sz="1900" spc="-5" dirty="0">
                          <a:solidFill>
                            <a:schemeClr val="accent2"/>
                          </a:solidFill>
                          <a:effectLst/>
                          <a:latin typeface="黑体" panose="02010609060101010101" pitchFamily="49" charset="-122"/>
                          <a:ea typeface="黑体" panose="02010609060101010101" pitchFamily="49" charset="-122"/>
                        </a:rPr>
                        <a:t>宝</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99695" marR="47625" indent="0" algn="ctr" eaLnBrk="0">
                        <a:lnSpc>
                          <a:spcPct val="100000"/>
                        </a:lnSpc>
                        <a:spcBef>
                          <a:spcPts val="16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阿里小贷、</a:t>
                      </a:r>
                      <a:r>
                        <a:rPr lang="zh-CN" sz="1900" spc="-5" dirty="0">
                          <a:solidFill>
                            <a:schemeClr val="accent2"/>
                          </a:solidFill>
                          <a:effectLst/>
                          <a:latin typeface="黑体" panose="02010609060101010101" pitchFamily="49" charset="-122"/>
                          <a:ea typeface="黑体" panose="02010609060101010101" pitchFamily="49" charset="-122"/>
                        </a:rPr>
                        <a:t>蚂蚁</a:t>
                      </a:r>
                      <a:r>
                        <a:rPr lang="zh-CN" sz="1900" dirty="0">
                          <a:solidFill>
                            <a:schemeClr val="accent2"/>
                          </a:solidFill>
                          <a:effectLst/>
                          <a:latin typeface="黑体" panose="02010609060101010101" pitchFamily="49" charset="-122"/>
                          <a:ea typeface="黑体" panose="02010609060101010101" pitchFamily="49" charset="-122"/>
                        </a:rPr>
                        <a:t> </a:t>
                      </a:r>
                      <a:r>
                        <a:rPr lang="zh-CN" sz="1900" spc="-5" dirty="0">
                          <a:solidFill>
                            <a:schemeClr val="accent2"/>
                          </a:solidFill>
                          <a:effectLst/>
                          <a:latin typeface="黑体" panose="02010609060101010101" pitchFamily="49" charset="-122"/>
                          <a:ea typeface="黑体" panose="02010609060101010101" pitchFamily="49" charset="-122"/>
                        </a:rPr>
                        <a:t>微贷</a:t>
                      </a:r>
                      <a:r>
                        <a:rPr lang="zh-CN" sz="1900" dirty="0">
                          <a:solidFill>
                            <a:schemeClr val="accent2"/>
                          </a:solidFill>
                          <a:effectLst/>
                          <a:latin typeface="黑体" panose="02010609060101010101" pitchFamily="49" charset="-122"/>
                          <a:ea typeface="黑体" panose="02010609060101010101" pitchFamily="49" charset="-122"/>
                        </a:rPr>
                        <a:t>、网商贷</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27965" indent="0" algn="ctr" eaLnBrk="0">
                        <a:lnSpc>
                          <a:spcPct val="100000"/>
                        </a:lnSpc>
                        <a:spcBef>
                          <a:spcPts val="81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余额宝</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170180" indent="0" algn="ctr" eaLnBrk="0">
                        <a:lnSpc>
                          <a:spcPct val="100000"/>
                        </a:lnSpc>
                        <a:spcBef>
                          <a:spcPts val="81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蚂蚁</a:t>
                      </a:r>
                      <a:r>
                        <a:rPr lang="zh-CN" sz="1900" spc="-5" dirty="0">
                          <a:solidFill>
                            <a:schemeClr val="accent2"/>
                          </a:solidFill>
                          <a:effectLst/>
                          <a:latin typeface="黑体" panose="02010609060101010101" pitchFamily="49" charset="-122"/>
                          <a:ea typeface="黑体" panose="02010609060101010101" pitchFamily="49" charset="-122"/>
                        </a:rPr>
                        <a:t>财富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78105" indent="0" algn="ctr" eaLnBrk="0">
                        <a:lnSpc>
                          <a:spcPct val="100000"/>
                        </a:lnSpc>
                        <a:spcBef>
                          <a:spcPts val="815"/>
                        </a:spcBef>
                        <a:spcAft>
                          <a:spcPts val="0"/>
                        </a:spcAft>
                      </a:pPr>
                      <a:r>
                        <a:rPr lang="zh-CN" sz="1900" spc="-20" dirty="0">
                          <a:solidFill>
                            <a:schemeClr val="accent2"/>
                          </a:solidFill>
                          <a:effectLst/>
                          <a:latin typeface="黑体" panose="02010609060101010101" pitchFamily="49" charset="-122"/>
                          <a:ea typeface="黑体" panose="02010609060101010101" pitchFamily="49" charset="-122"/>
                        </a:rPr>
                        <a:t>网</a:t>
                      </a:r>
                      <a:r>
                        <a:rPr lang="zh-CN" sz="1900" spc="-15" dirty="0">
                          <a:solidFill>
                            <a:schemeClr val="accent2"/>
                          </a:solidFill>
                          <a:effectLst/>
                          <a:latin typeface="黑体" panose="02010609060101010101" pitchFamily="49" charset="-122"/>
                          <a:ea typeface="黑体" panose="02010609060101010101" pitchFamily="49" charset="-122"/>
                        </a:rPr>
                        <a:t>商</a:t>
                      </a:r>
                      <a:r>
                        <a:rPr lang="zh-CN" sz="1900" spc="-10" dirty="0">
                          <a:solidFill>
                            <a:schemeClr val="accent2"/>
                          </a:solidFill>
                          <a:effectLst/>
                          <a:latin typeface="黑体" panose="02010609060101010101" pitchFamily="49" charset="-122"/>
                          <a:ea typeface="黑体" panose="02010609060101010101" pitchFamily="49" charset="-122"/>
                        </a:rPr>
                        <a:t>银行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r>
              <a:tr h="609866">
                <a:tc>
                  <a:txBody>
                    <a:bodyPr/>
                    <a:lstStyle/>
                    <a:p>
                      <a:pPr marL="146685" algn="ctr" eaLnBrk="0">
                        <a:lnSpc>
                          <a:spcPct val="100000"/>
                        </a:lnSpc>
                        <a:spcBef>
                          <a:spcPts val="825"/>
                        </a:spcBef>
                        <a:spcAft>
                          <a:spcPts val="0"/>
                        </a:spcAft>
                      </a:pPr>
                      <a:r>
                        <a:rPr lang="zh-CN" sz="1900" spc="-5" dirty="0">
                          <a:solidFill>
                            <a:srgbClr val="F8F8F8"/>
                          </a:solidFill>
                          <a:effectLst/>
                          <a:latin typeface="黑体" panose="02010609060101010101" pitchFamily="49" charset="-122"/>
                          <a:ea typeface="黑体" panose="02010609060101010101" pitchFamily="49" charset="-122"/>
                        </a:rPr>
                        <a:t>腾</a:t>
                      </a:r>
                      <a:r>
                        <a:rPr lang="zh-CN" sz="1900" dirty="0">
                          <a:solidFill>
                            <a:srgbClr val="F8F8F8"/>
                          </a:solidFill>
                          <a:effectLst/>
                          <a:latin typeface="黑体" panose="02010609060101010101" pitchFamily="49" charset="-122"/>
                          <a:ea typeface="黑体" panose="02010609060101010101" pitchFamily="49" charset="-122"/>
                        </a:rPr>
                        <a:t>讯</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178435" marR="73025" indent="0" algn="ctr" eaLnBrk="0">
                        <a:lnSpc>
                          <a:spcPct val="100000"/>
                        </a:lnSpc>
                        <a:spcBef>
                          <a:spcPts val="17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腾讯</a:t>
                      </a:r>
                      <a:r>
                        <a:rPr lang="zh-CN" sz="1900" dirty="0">
                          <a:solidFill>
                            <a:schemeClr val="accent2"/>
                          </a:solidFill>
                          <a:effectLst/>
                          <a:latin typeface="黑体" panose="02010609060101010101" pitchFamily="49" charset="-122"/>
                          <a:ea typeface="黑体" panose="02010609060101010101" pitchFamily="49" charset="-122"/>
                        </a:rPr>
                        <a:t>金融 </a:t>
                      </a:r>
                      <a:r>
                        <a:rPr lang="zh-CN" sz="1900" spc="-10" dirty="0">
                          <a:solidFill>
                            <a:schemeClr val="accent2"/>
                          </a:solidFill>
                          <a:effectLst/>
                          <a:latin typeface="黑体" panose="02010609060101010101" pitchFamily="49" charset="-122"/>
                          <a:ea typeface="黑体" panose="02010609060101010101" pitchFamily="49" charset="-122"/>
                        </a:rPr>
                        <a:t>科</a:t>
                      </a:r>
                      <a:r>
                        <a:rPr lang="zh-CN" sz="1900" spc="-5" dirty="0">
                          <a:solidFill>
                            <a:schemeClr val="accent2"/>
                          </a:solidFill>
                          <a:effectLst/>
                          <a:latin typeface="黑体" panose="02010609060101010101" pitchFamily="49" charset="-122"/>
                          <a:ea typeface="黑体" panose="02010609060101010101" pitchFamily="49" charset="-122"/>
                        </a:rPr>
                        <a:t>技</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07950" marR="107950" indent="0" algn="ctr" eaLnBrk="0">
                        <a:lnSpc>
                          <a:spcPct val="100000"/>
                        </a:lnSpc>
                        <a:spcBef>
                          <a:spcPts val="170"/>
                        </a:spcBef>
                        <a:spcAft>
                          <a:spcPts val="0"/>
                        </a:spcAft>
                        <a:tabLst>
                          <a:tab pos="158750" algn="l"/>
                        </a:tabLst>
                      </a:pPr>
                      <a:r>
                        <a:rPr lang="zh-CN" sz="1900" spc="-10" dirty="0">
                          <a:solidFill>
                            <a:schemeClr val="accent2"/>
                          </a:solidFill>
                          <a:effectLst/>
                          <a:latin typeface="黑体" panose="02010609060101010101" pitchFamily="49" charset="-122"/>
                          <a:ea typeface="黑体" panose="02010609060101010101" pitchFamily="49" charset="-122"/>
                        </a:rPr>
                        <a:t>财</a:t>
                      </a:r>
                      <a:r>
                        <a:rPr lang="zh-CN" sz="1900" spc="-5" dirty="0">
                          <a:solidFill>
                            <a:schemeClr val="accent2"/>
                          </a:solidFill>
                          <a:effectLst/>
                          <a:latin typeface="黑体" panose="02010609060101010101" pitchFamily="49" charset="-122"/>
                          <a:ea typeface="黑体" panose="02010609060101010101" pitchFamily="49" charset="-122"/>
                        </a:rPr>
                        <a:t>付通</a:t>
                      </a:r>
                      <a:r>
                        <a:rPr lang="en-US" sz="1900" dirty="0">
                          <a:solidFill>
                            <a:schemeClr val="accent2"/>
                          </a:solidFill>
                          <a:effectLst/>
                          <a:latin typeface="黑体" panose="02010609060101010101" pitchFamily="49" charset="-122"/>
                          <a:ea typeface="黑体" panose="02010609060101010101" pitchFamily="49" charset="-122"/>
                        </a:rPr>
                        <a:t>     </a:t>
                      </a:r>
                      <a:endParaRPr lang="en-US" sz="1900" dirty="0">
                        <a:solidFill>
                          <a:schemeClr val="accent2"/>
                        </a:solidFill>
                        <a:effectLst/>
                        <a:latin typeface="黑体" panose="02010609060101010101" pitchFamily="49" charset="-122"/>
                        <a:ea typeface="黑体" panose="02010609060101010101" pitchFamily="49" charset="-122"/>
                      </a:endParaRPr>
                    </a:p>
                    <a:p>
                      <a:pPr marL="107950" marR="107950" indent="0" algn="ctr" eaLnBrk="0">
                        <a:lnSpc>
                          <a:spcPct val="100000"/>
                        </a:lnSpc>
                        <a:spcBef>
                          <a:spcPts val="170"/>
                        </a:spcBef>
                        <a:spcAft>
                          <a:spcPts val="0"/>
                        </a:spcAft>
                        <a:tabLst>
                          <a:tab pos="158750" algn="l"/>
                        </a:tabLst>
                      </a:pPr>
                      <a:r>
                        <a:rPr lang="en-US" sz="1900" spc="55" dirty="0">
                          <a:solidFill>
                            <a:schemeClr val="accent2"/>
                          </a:solidFill>
                          <a:effectLst/>
                          <a:latin typeface="黑体" panose="02010609060101010101" pitchFamily="49" charset="-122"/>
                          <a:ea typeface="黑体" panose="02010609060101010101" pitchFamily="49" charset="-122"/>
                        </a:rPr>
                        <a:t>(</a:t>
                      </a:r>
                      <a:r>
                        <a:rPr lang="zh-CN" sz="1900" spc="55" dirty="0">
                          <a:solidFill>
                            <a:schemeClr val="accent2"/>
                          </a:solidFill>
                          <a:effectLst/>
                          <a:latin typeface="黑体" panose="02010609060101010101" pitchFamily="49" charset="-122"/>
                          <a:ea typeface="黑体" panose="02010609060101010101" pitchFamily="49" charset="-122"/>
                        </a:rPr>
                        <a:t>微信支付</a:t>
                      </a:r>
                      <a:r>
                        <a:rPr lang="en-US" sz="1900" spc="55" dirty="0">
                          <a:solidFill>
                            <a:schemeClr val="accent2"/>
                          </a:solidFill>
                          <a:effectLst/>
                          <a:latin typeface="黑体" panose="02010609060101010101" pitchFamily="49" charset="-122"/>
                          <a:ea typeface="黑体" panose="02010609060101010101" pitchFamily="49" charset="-122"/>
                        </a:rPr>
                        <a:t>)</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303530" marR="75565" indent="0" algn="ctr" eaLnBrk="0">
                        <a:lnSpc>
                          <a:spcPct val="100000"/>
                        </a:lnSpc>
                        <a:spcBef>
                          <a:spcPts val="170"/>
                        </a:spcBef>
                        <a:spcAft>
                          <a:spcPts val="0"/>
                        </a:spcAft>
                      </a:pPr>
                      <a:r>
                        <a:rPr lang="zh-CN" sz="1900" spc="-85" dirty="0">
                          <a:solidFill>
                            <a:schemeClr val="accent2"/>
                          </a:solidFill>
                          <a:effectLst/>
                          <a:latin typeface="黑体" panose="02010609060101010101" pitchFamily="49" charset="-122"/>
                          <a:ea typeface="黑体" panose="02010609060101010101" pitchFamily="49" charset="-122"/>
                        </a:rPr>
                        <a:t>微</a:t>
                      </a:r>
                      <a:r>
                        <a:rPr lang="zh-CN" sz="1900" spc="-50" dirty="0">
                          <a:solidFill>
                            <a:schemeClr val="accent2"/>
                          </a:solidFill>
                          <a:effectLst/>
                          <a:latin typeface="黑体" panose="02010609060101010101" pitchFamily="49" charset="-122"/>
                          <a:ea typeface="黑体" panose="02010609060101010101" pitchFamily="49" charset="-122"/>
                        </a:rPr>
                        <a:t>粒贷、</a:t>
                      </a:r>
                      <a:r>
                        <a:rPr lang="en-US" sz="1900" spc="-50" dirty="0">
                          <a:solidFill>
                            <a:schemeClr val="accent2"/>
                          </a:solidFill>
                          <a:effectLst/>
                          <a:latin typeface="黑体" panose="02010609060101010101" pitchFamily="49" charset="-122"/>
                          <a:ea typeface="黑体" panose="02010609060101010101" pitchFamily="49" charset="-122"/>
                        </a:rPr>
                        <a:t>  QQ</a:t>
                      </a:r>
                      <a:r>
                        <a:rPr lang="zh-CN" sz="1900" spc="-50" dirty="0">
                          <a:solidFill>
                            <a:schemeClr val="accent2"/>
                          </a:solidFill>
                          <a:effectLst/>
                          <a:latin typeface="黑体" panose="02010609060101010101" pitchFamily="49" charset="-122"/>
                          <a:ea typeface="黑体" panose="02010609060101010101" pitchFamily="49" charset="-122"/>
                        </a:rPr>
                        <a:t>现</a:t>
                      </a:r>
                      <a:r>
                        <a:rPr lang="zh-CN" sz="1900" dirty="0">
                          <a:solidFill>
                            <a:schemeClr val="accent2"/>
                          </a:solidFill>
                          <a:effectLst/>
                          <a:latin typeface="黑体" panose="02010609060101010101" pitchFamily="49" charset="-122"/>
                          <a:ea typeface="黑体" panose="02010609060101010101" pitchFamily="49" charset="-122"/>
                        </a:rPr>
                        <a:t> </a:t>
                      </a:r>
                      <a:r>
                        <a:rPr lang="zh-CN" sz="1900" spc="-5" dirty="0">
                          <a:solidFill>
                            <a:schemeClr val="accent2"/>
                          </a:solidFill>
                          <a:effectLst/>
                          <a:latin typeface="黑体" panose="02010609060101010101" pitchFamily="49" charset="-122"/>
                          <a:ea typeface="黑体" panose="02010609060101010101" pitchFamily="49" charset="-122"/>
                        </a:rPr>
                        <a:t>金贷</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228600" indent="0" algn="ctr" eaLnBrk="0">
                        <a:lnSpc>
                          <a:spcPct val="100000"/>
                        </a:lnSpc>
                        <a:spcBef>
                          <a:spcPts val="82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零钱通</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216535" indent="0" algn="ctr" eaLnBrk="0">
                        <a:lnSpc>
                          <a:spcPct val="100000"/>
                        </a:lnSpc>
                        <a:spcBef>
                          <a:spcPts val="82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理</a:t>
                      </a:r>
                      <a:r>
                        <a:rPr lang="zh-CN" sz="1900" dirty="0">
                          <a:solidFill>
                            <a:schemeClr val="accent2"/>
                          </a:solidFill>
                          <a:effectLst/>
                          <a:latin typeface="黑体" panose="02010609060101010101" pitchFamily="49" charset="-122"/>
                          <a:ea typeface="黑体" panose="02010609060101010101" pitchFamily="49" charset="-122"/>
                        </a:rPr>
                        <a:t>财通</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69850" indent="0" algn="ctr" eaLnBrk="0">
                        <a:lnSpc>
                          <a:spcPct val="100000"/>
                        </a:lnSpc>
                        <a:spcBef>
                          <a:spcPts val="82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微众</a:t>
                      </a:r>
                      <a:r>
                        <a:rPr lang="zh-CN" sz="1900" dirty="0">
                          <a:solidFill>
                            <a:schemeClr val="accent2"/>
                          </a:solidFill>
                          <a:effectLst/>
                          <a:latin typeface="黑体" panose="02010609060101010101" pitchFamily="49" charset="-122"/>
                          <a:ea typeface="黑体" panose="02010609060101010101" pitchFamily="49" charset="-122"/>
                        </a:rPr>
                        <a:t>银行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r>
              <a:tr h="609866">
                <a:tc>
                  <a:txBody>
                    <a:bodyPr/>
                    <a:lstStyle/>
                    <a:p>
                      <a:pPr marL="149860" algn="ctr" eaLnBrk="0">
                        <a:lnSpc>
                          <a:spcPct val="100000"/>
                        </a:lnSpc>
                        <a:spcBef>
                          <a:spcPts val="820"/>
                        </a:spcBef>
                        <a:spcAft>
                          <a:spcPts val="0"/>
                        </a:spcAft>
                      </a:pPr>
                      <a:r>
                        <a:rPr lang="zh-CN" sz="1900" spc="-10" dirty="0">
                          <a:solidFill>
                            <a:srgbClr val="F8F8F8"/>
                          </a:solidFill>
                          <a:effectLst/>
                          <a:latin typeface="黑体" panose="02010609060101010101" pitchFamily="49" charset="-122"/>
                          <a:ea typeface="黑体" panose="02010609060101010101" pitchFamily="49" charset="-122"/>
                        </a:rPr>
                        <a:t>百度</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125730" indent="0" algn="ctr" eaLnBrk="0">
                        <a:lnSpc>
                          <a:spcPct val="100000"/>
                        </a:lnSpc>
                        <a:spcBef>
                          <a:spcPts val="82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度小</a:t>
                      </a:r>
                      <a:r>
                        <a:rPr lang="zh-CN" sz="1900" dirty="0">
                          <a:solidFill>
                            <a:schemeClr val="accent2"/>
                          </a:solidFill>
                          <a:effectLst/>
                          <a:latin typeface="黑体" panose="02010609060101010101" pitchFamily="49" charset="-122"/>
                          <a:ea typeface="黑体" panose="02010609060101010101" pitchFamily="49" charset="-122"/>
                        </a:rPr>
                        <a:t>满</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57150" marR="57150" indent="0" algn="ctr" eaLnBrk="0">
                        <a:lnSpc>
                          <a:spcPct val="100000"/>
                        </a:lnSpc>
                        <a:spcBef>
                          <a:spcPts val="170"/>
                        </a:spcBef>
                        <a:spcAft>
                          <a:spcPts val="0"/>
                        </a:spcAft>
                        <a:tabLst>
                          <a:tab pos="107950" algn="l"/>
                        </a:tabLst>
                      </a:pPr>
                      <a:r>
                        <a:rPr lang="zh-CN" sz="1900" spc="-15" dirty="0">
                          <a:solidFill>
                            <a:schemeClr val="accent2"/>
                          </a:solidFill>
                          <a:effectLst/>
                          <a:latin typeface="黑体" panose="02010609060101010101" pitchFamily="49" charset="-122"/>
                          <a:ea typeface="黑体" panose="02010609060101010101" pitchFamily="49" charset="-122"/>
                        </a:rPr>
                        <a:t>百</a:t>
                      </a:r>
                      <a:r>
                        <a:rPr lang="zh-CN" sz="1900" spc="-10" dirty="0">
                          <a:solidFill>
                            <a:schemeClr val="accent2"/>
                          </a:solidFill>
                          <a:effectLst/>
                          <a:latin typeface="黑体" panose="02010609060101010101" pitchFamily="49" charset="-122"/>
                          <a:ea typeface="黑体" panose="02010609060101010101" pitchFamily="49" charset="-122"/>
                        </a:rPr>
                        <a:t>付宝</a:t>
                      </a:r>
                      <a:r>
                        <a:rPr lang="en-US" sz="1900" dirty="0">
                          <a:solidFill>
                            <a:schemeClr val="accent2"/>
                          </a:solidFill>
                          <a:effectLst/>
                          <a:latin typeface="黑体" panose="02010609060101010101" pitchFamily="49" charset="-122"/>
                          <a:ea typeface="黑体" panose="02010609060101010101" pitchFamily="49" charset="-122"/>
                        </a:rPr>
                        <a:t>       	</a:t>
                      </a:r>
                      <a:r>
                        <a:rPr lang="en-US" sz="1900" spc="60" dirty="0">
                          <a:solidFill>
                            <a:schemeClr val="accent2"/>
                          </a:solidFill>
                          <a:effectLst/>
                          <a:latin typeface="黑体" panose="02010609060101010101" pitchFamily="49" charset="-122"/>
                          <a:ea typeface="黑体" panose="02010609060101010101" pitchFamily="49" charset="-122"/>
                        </a:rPr>
                        <a:t>(</a:t>
                      </a:r>
                      <a:r>
                        <a:rPr lang="zh-CN" sz="1900" spc="45" dirty="0">
                          <a:solidFill>
                            <a:schemeClr val="accent2"/>
                          </a:solidFill>
                          <a:effectLst/>
                          <a:latin typeface="黑体" panose="02010609060101010101" pitchFamily="49" charset="-122"/>
                          <a:ea typeface="黑体" panose="02010609060101010101" pitchFamily="49" charset="-122"/>
                        </a:rPr>
                        <a:t>度小满钱包</a:t>
                      </a:r>
                      <a:r>
                        <a:rPr lang="en-US" sz="1900" spc="45" dirty="0">
                          <a:solidFill>
                            <a:schemeClr val="accent2"/>
                          </a:solidFill>
                          <a:effectLst/>
                          <a:latin typeface="黑体" panose="02010609060101010101" pitchFamily="49" charset="-122"/>
                          <a:ea typeface="黑体" panose="02010609060101010101" pitchFamily="49" charset="-122"/>
                        </a:rPr>
                        <a:t>)</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55270" indent="0" algn="ctr" eaLnBrk="0">
                        <a:lnSpc>
                          <a:spcPct val="100000"/>
                        </a:lnSpc>
                        <a:spcBef>
                          <a:spcPts val="82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有</a:t>
                      </a:r>
                      <a:r>
                        <a:rPr lang="zh-CN" sz="1900" spc="-5" dirty="0">
                          <a:solidFill>
                            <a:schemeClr val="accent2"/>
                          </a:solidFill>
                          <a:effectLst/>
                          <a:latin typeface="黑体" panose="02010609060101010101" pitchFamily="49" charset="-122"/>
                          <a:ea typeface="黑体" panose="02010609060101010101" pitchFamily="49" charset="-122"/>
                        </a:rPr>
                        <a:t>钱花</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27965" indent="0" algn="ctr" eaLnBrk="0">
                        <a:lnSpc>
                          <a:spcPct val="100000"/>
                        </a:lnSpc>
                        <a:spcBef>
                          <a:spcPts val="82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余额盈</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115570" indent="0" algn="ctr" eaLnBrk="0">
                        <a:lnSpc>
                          <a:spcPct val="100000"/>
                        </a:lnSpc>
                        <a:spcBef>
                          <a:spcPts val="82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度小</a:t>
                      </a:r>
                      <a:r>
                        <a:rPr lang="zh-CN" sz="1900" dirty="0">
                          <a:solidFill>
                            <a:schemeClr val="accent2"/>
                          </a:solidFill>
                          <a:effectLst/>
                          <a:latin typeface="黑体" panose="02010609060101010101" pitchFamily="49" charset="-122"/>
                          <a:ea typeface="黑体" panose="02010609060101010101" pitchFamily="49" charset="-122"/>
                        </a:rPr>
                        <a:t>满理财</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73025" indent="0" algn="ctr" eaLnBrk="0">
                        <a:lnSpc>
                          <a:spcPct val="100000"/>
                        </a:lnSpc>
                        <a:spcBef>
                          <a:spcPts val="82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百</a:t>
                      </a:r>
                      <a:r>
                        <a:rPr lang="zh-CN" sz="1900" spc="-5" dirty="0">
                          <a:solidFill>
                            <a:schemeClr val="accent2"/>
                          </a:solidFill>
                          <a:effectLst/>
                          <a:latin typeface="黑体" panose="02010609060101010101" pitchFamily="49" charset="-122"/>
                          <a:ea typeface="黑体" panose="02010609060101010101" pitchFamily="49" charset="-122"/>
                        </a:rPr>
                        <a:t>信银行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r>
              <a:tr h="609866">
                <a:tc>
                  <a:txBody>
                    <a:bodyPr/>
                    <a:lstStyle/>
                    <a:p>
                      <a:pPr marL="147320" algn="ctr" eaLnBrk="0">
                        <a:lnSpc>
                          <a:spcPct val="100000"/>
                        </a:lnSpc>
                        <a:spcBef>
                          <a:spcPts val="825"/>
                        </a:spcBef>
                        <a:spcAft>
                          <a:spcPts val="0"/>
                        </a:spcAft>
                      </a:pPr>
                      <a:r>
                        <a:rPr lang="zh-CN" sz="1900" spc="-5" dirty="0">
                          <a:solidFill>
                            <a:srgbClr val="F8F8F8"/>
                          </a:solidFill>
                          <a:effectLst/>
                          <a:latin typeface="黑体" panose="02010609060101010101" pitchFamily="49" charset="-122"/>
                          <a:ea typeface="黑体" panose="02010609060101010101" pitchFamily="49" charset="-122"/>
                        </a:rPr>
                        <a:t>京东</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75565" indent="0" algn="ctr" eaLnBrk="0">
                        <a:lnSpc>
                          <a:spcPct val="100000"/>
                        </a:lnSpc>
                        <a:spcBef>
                          <a:spcPts val="83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京东金</a:t>
                      </a:r>
                      <a:r>
                        <a:rPr lang="zh-CN" sz="1900" dirty="0">
                          <a:solidFill>
                            <a:schemeClr val="accent2"/>
                          </a:solidFill>
                          <a:effectLst/>
                          <a:latin typeface="黑体" panose="02010609060101010101" pitchFamily="49" charset="-122"/>
                          <a:ea typeface="黑体" panose="02010609060101010101" pitchFamily="49" charset="-122"/>
                        </a:rPr>
                        <a:t>融</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07950" marR="107950" indent="0" algn="ctr" eaLnBrk="0">
                        <a:lnSpc>
                          <a:spcPct val="100000"/>
                        </a:lnSpc>
                        <a:spcBef>
                          <a:spcPts val="180"/>
                        </a:spcBef>
                        <a:spcAft>
                          <a:spcPts val="0"/>
                        </a:spcAft>
                        <a:tabLst>
                          <a:tab pos="158750" algn="l"/>
                        </a:tabLst>
                      </a:pPr>
                      <a:r>
                        <a:rPr lang="zh-CN" sz="1900" spc="-30" dirty="0">
                          <a:solidFill>
                            <a:schemeClr val="accent2"/>
                          </a:solidFill>
                          <a:effectLst/>
                          <a:latin typeface="黑体" panose="02010609060101010101" pitchFamily="49" charset="-122"/>
                          <a:ea typeface="黑体" panose="02010609060101010101" pitchFamily="49" charset="-122"/>
                        </a:rPr>
                        <a:t>网</a:t>
                      </a:r>
                      <a:r>
                        <a:rPr lang="zh-CN" sz="1900" spc="-15" dirty="0">
                          <a:solidFill>
                            <a:schemeClr val="accent2"/>
                          </a:solidFill>
                          <a:effectLst/>
                          <a:latin typeface="黑体" panose="02010609060101010101" pitchFamily="49" charset="-122"/>
                          <a:ea typeface="黑体" panose="02010609060101010101" pitchFamily="49" charset="-122"/>
                        </a:rPr>
                        <a:t>银在线</a:t>
                      </a:r>
                      <a:r>
                        <a:rPr lang="en-US" sz="1900" dirty="0">
                          <a:solidFill>
                            <a:schemeClr val="accent2"/>
                          </a:solidFill>
                          <a:effectLst/>
                          <a:latin typeface="黑体" panose="02010609060101010101" pitchFamily="49" charset="-122"/>
                          <a:ea typeface="黑体" panose="02010609060101010101" pitchFamily="49" charset="-122"/>
                        </a:rPr>
                        <a:t> </a:t>
                      </a:r>
                      <a:endParaRPr lang="en-US" sz="1900" dirty="0">
                        <a:solidFill>
                          <a:schemeClr val="accent2"/>
                        </a:solidFill>
                        <a:effectLst/>
                        <a:latin typeface="黑体" panose="02010609060101010101" pitchFamily="49" charset="-122"/>
                        <a:ea typeface="黑体" panose="02010609060101010101" pitchFamily="49" charset="-122"/>
                      </a:endParaRPr>
                    </a:p>
                    <a:p>
                      <a:pPr marL="107950" marR="107950" indent="0" algn="ctr" eaLnBrk="0">
                        <a:lnSpc>
                          <a:spcPct val="100000"/>
                        </a:lnSpc>
                        <a:spcBef>
                          <a:spcPts val="180"/>
                        </a:spcBef>
                        <a:spcAft>
                          <a:spcPts val="0"/>
                        </a:spcAft>
                        <a:tabLst>
                          <a:tab pos="158750" algn="l"/>
                        </a:tabLst>
                      </a:pPr>
                      <a:r>
                        <a:rPr lang="en-US" sz="1900" spc="55" dirty="0">
                          <a:solidFill>
                            <a:schemeClr val="accent2"/>
                          </a:solidFill>
                          <a:effectLst/>
                          <a:latin typeface="黑体" panose="02010609060101010101" pitchFamily="49" charset="-122"/>
                          <a:ea typeface="黑体" panose="02010609060101010101" pitchFamily="49" charset="-122"/>
                        </a:rPr>
                        <a:t>(</a:t>
                      </a:r>
                      <a:r>
                        <a:rPr lang="zh-CN" sz="1900" spc="55" dirty="0">
                          <a:solidFill>
                            <a:schemeClr val="accent2"/>
                          </a:solidFill>
                          <a:effectLst/>
                          <a:latin typeface="黑体" panose="02010609060101010101" pitchFamily="49" charset="-122"/>
                          <a:ea typeface="黑体" panose="02010609060101010101" pitchFamily="49" charset="-122"/>
                        </a:rPr>
                        <a:t>京东支付</a:t>
                      </a:r>
                      <a:r>
                        <a:rPr lang="en-US" sz="1900" spc="55" dirty="0">
                          <a:solidFill>
                            <a:schemeClr val="accent2"/>
                          </a:solidFill>
                          <a:effectLst/>
                          <a:latin typeface="黑体" panose="02010609060101010101" pitchFamily="49" charset="-122"/>
                          <a:ea typeface="黑体" panose="02010609060101010101" pitchFamily="49" charset="-122"/>
                        </a:rPr>
                        <a:t>)</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50165" marR="47625" indent="0" algn="ctr" eaLnBrk="0">
                        <a:lnSpc>
                          <a:spcPct val="100000"/>
                        </a:lnSpc>
                        <a:spcBef>
                          <a:spcPts val="180"/>
                        </a:spcBef>
                        <a:spcAft>
                          <a:spcPts val="0"/>
                        </a:spcAft>
                      </a:pPr>
                      <a:r>
                        <a:rPr lang="zh-CN" sz="1900" spc="-30" dirty="0">
                          <a:solidFill>
                            <a:schemeClr val="accent2"/>
                          </a:solidFill>
                          <a:effectLst/>
                          <a:latin typeface="黑体" panose="02010609060101010101" pitchFamily="49" charset="-122"/>
                          <a:ea typeface="黑体" panose="02010609060101010101" pitchFamily="49" charset="-122"/>
                        </a:rPr>
                        <a:t>京</a:t>
                      </a:r>
                      <a:r>
                        <a:rPr lang="zh-CN" sz="1900" spc="-20" dirty="0">
                          <a:solidFill>
                            <a:schemeClr val="accent2"/>
                          </a:solidFill>
                          <a:effectLst/>
                          <a:latin typeface="黑体" panose="02010609060101010101" pitchFamily="49" charset="-122"/>
                          <a:ea typeface="黑体" panose="02010609060101010101" pitchFamily="49" charset="-122"/>
                        </a:rPr>
                        <a:t>东</a:t>
                      </a:r>
                      <a:r>
                        <a:rPr lang="zh-CN" sz="1900" spc="-15" dirty="0">
                          <a:solidFill>
                            <a:schemeClr val="accent2"/>
                          </a:solidFill>
                          <a:effectLst/>
                          <a:latin typeface="黑体" panose="02010609060101010101" pitchFamily="49" charset="-122"/>
                          <a:ea typeface="黑体" panose="02010609060101010101" pitchFamily="49" charset="-122"/>
                        </a:rPr>
                        <a:t>白条、</a:t>
                      </a:r>
                      <a:r>
                        <a:rPr lang="en-US" sz="1900" dirty="0">
                          <a:solidFill>
                            <a:schemeClr val="accent2"/>
                          </a:solidFill>
                          <a:effectLst/>
                          <a:latin typeface="黑体" panose="02010609060101010101" pitchFamily="49" charset="-122"/>
                          <a:ea typeface="黑体" panose="02010609060101010101" pitchFamily="49" charset="-122"/>
                        </a:rPr>
                        <a:t>    </a:t>
                      </a:r>
                      <a:r>
                        <a:rPr lang="zh-CN" sz="1900" spc="-5" dirty="0">
                          <a:solidFill>
                            <a:schemeClr val="accent2"/>
                          </a:solidFill>
                          <a:effectLst/>
                          <a:latin typeface="黑体" panose="02010609060101010101" pitchFamily="49" charset="-122"/>
                          <a:ea typeface="黑体" panose="02010609060101010101" pitchFamily="49" charset="-122"/>
                        </a:rPr>
                        <a:t>京小贷、</a:t>
                      </a:r>
                      <a:r>
                        <a:rPr lang="zh-CN" sz="1900" dirty="0">
                          <a:solidFill>
                            <a:schemeClr val="accent2"/>
                          </a:solidFill>
                          <a:effectLst/>
                          <a:latin typeface="黑体" panose="02010609060101010101" pitchFamily="49" charset="-122"/>
                          <a:ea typeface="黑体" panose="02010609060101010101" pitchFamily="49" charset="-122"/>
                        </a:rPr>
                        <a:t>京保贝</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229235" indent="0" algn="ctr" eaLnBrk="0">
                        <a:lnSpc>
                          <a:spcPct val="100000"/>
                        </a:lnSpc>
                        <a:spcBef>
                          <a:spcPts val="82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小</a:t>
                      </a:r>
                      <a:r>
                        <a:rPr lang="zh-CN" sz="1900" spc="-5" dirty="0">
                          <a:solidFill>
                            <a:schemeClr val="accent2"/>
                          </a:solidFill>
                          <a:effectLst/>
                          <a:latin typeface="黑体" panose="02010609060101010101" pitchFamily="49" charset="-122"/>
                          <a:ea typeface="黑体" panose="02010609060101010101" pitchFamily="49" charset="-122"/>
                        </a:rPr>
                        <a:t>金库</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67005" indent="0" algn="ctr" eaLnBrk="0">
                        <a:lnSpc>
                          <a:spcPct val="100000"/>
                        </a:lnSpc>
                        <a:spcBef>
                          <a:spcPts val="83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京东金</a:t>
                      </a:r>
                      <a:r>
                        <a:rPr lang="zh-CN" sz="1900" dirty="0">
                          <a:solidFill>
                            <a:schemeClr val="accent2"/>
                          </a:solidFill>
                          <a:effectLst/>
                          <a:latin typeface="黑体" panose="02010609060101010101" pitchFamily="49" charset="-122"/>
                          <a:ea typeface="黑体" panose="02010609060101010101" pitchFamily="49" charset="-122"/>
                        </a:rPr>
                        <a:t>融</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223520" indent="0" algn="ctr" eaLnBrk="0">
                        <a:lnSpc>
                          <a:spcPct val="100000"/>
                        </a:lnSpc>
                        <a:spcBef>
                          <a:spcPts val="830"/>
                        </a:spcBef>
                        <a:spcAft>
                          <a:spcPts val="0"/>
                        </a:spcAft>
                      </a:pPr>
                      <a:r>
                        <a:rPr lang="zh-CN" sz="1900" dirty="0">
                          <a:solidFill>
                            <a:schemeClr val="accent2"/>
                          </a:solidFill>
                          <a:effectLst/>
                          <a:latin typeface="黑体" panose="02010609060101010101" pitchFamily="49" charset="-122"/>
                          <a:ea typeface="黑体" panose="02010609060101010101" pitchFamily="49" charset="-122"/>
                        </a:rPr>
                        <a:t>无</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r>
              <a:tr h="609866">
                <a:tc>
                  <a:txBody>
                    <a:bodyPr/>
                    <a:lstStyle/>
                    <a:p>
                      <a:pPr marL="148590" algn="ctr" eaLnBrk="0">
                        <a:lnSpc>
                          <a:spcPct val="100000"/>
                        </a:lnSpc>
                        <a:spcBef>
                          <a:spcPts val="285"/>
                        </a:spcBef>
                        <a:spcAft>
                          <a:spcPts val="0"/>
                        </a:spcAft>
                      </a:pPr>
                      <a:r>
                        <a:rPr lang="zh-CN" sz="1900" spc="-10" dirty="0">
                          <a:solidFill>
                            <a:srgbClr val="F8F8F8"/>
                          </a:solidFill>
                          <a:effectLst/>
                          <a:latin typeface="黑体" panose="02010609060101010101" pitchFamily="49" charset="-122"/>
                          <a:ea typeface="黑体" panose="02010609060101010101" pitchFamily="49" charset="-122"/>
                        </a:rPr>
                        <a:t>苏</a:t>
                      </a:r>
                      <a:r>
                        <a:rPr lang="zh-CN" sz="1900" spc="-5" dirty="0">
                          <a:solidFill>
                            <a:srgbClr val="F8F8F8"/>
                          </a:solidFill>
                          <a:effectLst/>
                          <a:latin typeface="黑体" panose="02010609060101010101" pitchFamily="49" charset="-122"/>
                          <a:ea typeface="黑体" panose="02010609060101010101" pitchFamily="49" charset="-122"/>
                        </a:rPr>
                        <a:t>宁</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76835" algn="ctr" eaLnBrk="0">
                        <a:lnSpc>
                          <a:spcPct val="100000"/>
                        </a:lnSpc>
                        <a:spcBef>
                          <a:spcPts val="28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苏宁金服</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74955" algn="ctr" eaLnBrk="0">
                        <a:lnSpc>
                          <a:spcPct val="100000"/>
                        </a:lnSpc>
                        <a:spcBef>
                          <a:spcPts val="285"/>
                        </a:spcBef>
                        <a:spcAft>
                          <a:spcPts val="0"/>
                        </a:spcAft>
                      </a:pPr>
                      <a:r>
                        <a:rPr lang="zh-CN" sz="1900" spc="-25" dirty="0">
                          <a:solidFill>
                            <a:schemeClr val="accent2"/>
                          </a:solidFill>
                          <a:effectLst/>
                          <a:latin typeface="黑体" panose="02010609060101010101" pitchFamily="49" charset="-122"/>
                          <a:ea typeface="黑体" panose="02010609060101010101" pitchFamily="49" charset="-122"/>
                        </a:rPr>
                        <a:t>易</a:t>
                      </a:r>
                      <a:r>
                        <a:rPr lang="zh-CN" sz="1900" spc="-15" dirty="0">
                          <a:solidFill>
                            <a:schemeClr val="accent2"/>
                          </a:solidFill>
                          <a:effectLst/>
                          <a:latin typeface="黑体" panose="02010609060101010101" pitchFamily="49" charset="-122"/>
                          <a:ea typeface="黑体" panose="02010609060101010101" pitchFamily="49" charset="-122"/>
                        </a:rPr>
                        <a:t>付宝</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03835" algn="ctr" eaLnBrk="0">
                        <a:lnSpc>
                          <a:spcPct val="100000"/>
                        </a:lnSpc>
                        <a:spcBef>
                          <a:spcPts val="285"/>
                        </a:spcBef>
                        <a:spcAft>
                          <a:spcPts val="0"/>
                        </a:spcAft>
                      </a:pPr>
                      <a:r>
                        <a:rPr lang="zh-CN" sz="1900" spc="-5">
                          <a:solidFill>
                            <a:schemeClr val="accent2"/>
                          </a:solidFill>
                          <a:effectLst/>
                          <a:latin typeface="黑体" panose="02010609060101010101" pitchFamily="49" charset="-122"/>
                          <a:ea typeface="黑体" panose="02010609060101010101" pitchFamily="49" charset="-122"/>
                        </a:rPr>
                        <a:t>苏宁信贷</a:t>
                      </a:r>
                      <a:endParaRPr lang="zh-CN" sz="190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228600" algn="ctr" eaLnBrk="0">
                        <a:lnSpc>
                          <a:spcPct val="100000"/>
                        </a:lnSpc>
                        <a:spcBef>
                          <a:spcPts val="28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零钱宝</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168275" algn="ctr" eaLnBrk="0">
                        <a:lnSpc>
                          <a:spcPct val="100000"/>
                        </a:lnSpc>
                        <a:spcBef>
                          <a:spcPts val="28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苏宁理财</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71755" algn="ctr" eaLnBrk="0">
                        <a:lnSpc>
                          <a:spcPct val="100000"/>
                        </a:lnSpc>
                        <a:spcBef>
                          <a:spcPts val="285"/>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苏宁银行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r>
              <a:tr h="609866">
                <a:tc>
                  <a:txBody>
                    <a:bodyPr/>
                    <a:lstStyle/>
                    <a:p>
                      <a:pPr marL="149225" algn="ctr" eaLnBrk="0">
                        <a:lnSpc>
                          <a:spcPct val="100000"/>
                        </a:lnSpc>
                        <a:spcBef>
                          <a:spcPts val="830"/>
                        </a:spcBef>
                        <a:spcAft>
                          <a:spcPts val="0"/>
                        </a:spcAft>
                      </a:pPr>
                      <a:r>
                        <a:rPr lang="zh-CN" sz="1900" spc="-10" dirty="0">
                          <a:solidFill>
                            <a:srgbClr val="F8F8F8"/>
                          </a:solidFill>
                          <a:effectLst/>
                          <a:latin typeface="黑体" panose="02010609060101010101" pitchFamily="49" charset="-122"/>
                          <a:ea typeface="黑体" panose="02010609060101010101" pitchFamily="49" charset="-122"/>
                        </a:rPr>
                        <a:t>小</a:t>
                      </a:r>
                      <a:r>
                        <a:rPr lang="zh-CN" sz="1900" spc="-5" dirty="0">
                          <a:solidFill>
                            <a:srgbClr val="F8F8F8"/>
                          </a:solidFill>
                          <a:effectLst/>
                          <a:latin typeface="黑体" panose="02010609060101010101" pitchFamily="49" charset="-122"/>
                          <a:ea typeface="黑体" panose="02010609060101010101" pitchFamily="49" charset="-122"/>
                        </a:rPr>
                        <a:t>米</a:t>
                      </a:r>
                      <a:endParaRPr lang="zh-CN" sz="1900" dirty="0">
                        <a:solidFill>
                          <a:srgbClr val="F8F8F8"/>
                        </a:solidFill>
                        <a:effectLst/>
                        <a:latin typeface="黑体" panose="02010609060101010101" pitchFamily="49" charset="-122"/>
                        <a:ea typeface="黑体" panose="02010609060101010101" pitchFamily="49" charset="-122"/>
                      </a:endParaRPr>
                    </a:p>
                  </a:txBody>
                  <a:tcPr marL="0" marR="0" marT="0" marB="0"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77470" algn="ctr" eaLnBrk="0">
                        <a:lnSpc>
                          <a:spcPct val="100000"/>
                        </a:lnSpc>
                        <a:spcBef>
                          <a:spcPts val="830"/>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小</a:t>
                      </a:r>
                      <a:r>
                        <a:rPr lang="zh-CN" sz="1900" spc="-5" dirty="0">
                          <a:solidFill>
                            <a:schemeClr val="accent2"/>
                          </a:solidFill>
                          <a:effectLst/>
                          <a:latin typeface="黑体" panose="02010609060101010101" pitchFamily="49" charset="-122"/>
                          <a:ea typeface="黑体" panose="02010609060101010101" pitchFamily="49" charset="-122"/>
                        </a:rPr>
                        <a:t>米金融</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07950" marR="107950" indent="106680" algn="ctr" eaLnBrk="0">
                        <a:lnSpc>
                          <a:spcPct val="100000"/>
                        </a:lnSpc>
                        <a:spcBef>
                          <a:spcPts val="180"/>
                        </a:spcBef>
                        <a:spcAft>
                          <a:spcPts val="0"/>
                        </a:spcAft>
                        <a:tabLst>
                          <a:tab pos="158750" algn="l"/>
                        </a:tabLst>
                      </a:pPr>
                      <a:r>
                        <a:rPr lang="zh-CN" sz="1900" spc="-5" dirty="0">
                          <a:solidFill>
                            <a:schemeClr val="accent2"/>
                          </a:solidFill>
                          <a:effectLst/>
                          <a:latin typeface="黑体" panose="02010609060101010101" pitchFamily="49" charset="-122"/>
                          <a:ea typeface="黑体" panose="02010609060101010101" pitchFamily="49" charset="-122"/>
                        </a:rPr>
                        <a:t>捷付</a:t>
                      </a:r>
                      <a:r>
                        <a:rPr lang="zh-CN" sz="1900" dirty="0">
                          <a:solidFill>
                            <a:schemeClr val="accent2"/>
                          </a:solidFill>
                          <a:effectLst/>
                          <a:latin typeface="黑体" panose="02010609060101010101" pitchFamily="49" charset="-122"/>
                          <a:ea typeface="黑体" panose="02010609060101010101" pitchFamily="49" charset="-122"/>
                        </a:rPr>
                        <a:t>睿通</a:t>
                      </a:r>
                      <a:endParaRPr lang="en-US" sz="1900" dirty="0">
                        <a:solidFill>
                          <a:schemeClr val="accent2"/>
                        </a:solidFill>
                        <a:effectLst/>
                        <a:latin typeface="黑体" panose="02010609060101010101" pitchFamily="49" charset="-122"/>
                        <a:ea typeface="黑体" panose="02010609060101010101" pitchFamily="49" charset="-122"/>
                      </a:endParaRPr>
                    </a:p>
                    <a:p>
                      <a:pPr marL="107950" marR="107950" indent="106680" algn="ctr" eaLnBrk="0">
                        <a:lnSpc>
                          <a:spcPct val="100000"/>
                        </a:lnSpc>
                        <a:spcBef>
                          <a:spcPts val="180"/>
                        </a:spcBef>
                        <a:spcAft>
                          <a:spcPts val="0"/>
                        </a:spcAft>
                        <a:tabLst>
                          <a:tab pos="158750" algn="l"/>
                        </a:tabLst>
                      </a:pPr>
                      <a:r>
                        <a:rPr lang="en-US" sz="1900" spc="55" dirty="0">
                          <a:solidFill>
                            <a:schemeClr val="accent2"/>
                          </a:solidFill>
                          <a:effectLst/>
                          <a:latin typeface="黑体" panose="02010609060101010101" pitchFamily="49" charset="-122"/>
                          <a:ea typeface="黑体" panose="02010609060101010101" pitchFamily="49" charset="-122"/>
                        </a:rPr>
                        <a:t>(</a:t>
                      </a:r>
                      <a:r>
                        <a:rPr lang="zh-CN" sz="1900" spc="55" dirty="0">
                          <a:solidFill>
                            <a:schemeClr val="accent2"/>
                          </a:solidFill>
                          <a:effectLst/>
                          <a:latin typeface="黑体" panose="02010609060101010101" pitchFamily="49" charset="-122"/>
                          <a:ea typeface="黑体" panose="02010609060101010101" pitchFamily="49" charset="-122"/>
                        </a:rPr>
                        <a:t>小米钱包</a:t>
                      </a:r>
                      <a:r>
                        <a:rPr lang="en-US" sz="1900" spc="55" dirty="0">
                          <a:solidFill>
                            <a:schemeClr val="accent2"/>
                          </a:solidFill>
                          <a:effectLst/>
                          <a:latin typeface="黑体" panose="02010609060101010101" pitchFamily="49" charset="-122"/>
                          <a:ea typeface="黑体" panose="02010609060101010101" pitchFamily="49" charset="-122"/>
                        </a:rPr>
                        <a:t>)</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204470" algn="ctr" eaLnBrk="0">
                        <a:lnSpc>
                          <a:spcPct val="100000"/>
                        </a:lnSpc>
                        <a:spcBef>
                          <a:spcPts val="835"/>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小</a:t>
                      </a:r>
                      <a:r>
                        <a:rPr lang="zh-CN" sz="1900" spc="-5" dirty="0">
                          <a:solidFill>
                            <a:schemeClr val="accent2"/>
                          </a:solidFill>
                          <a:effectLst/>
                          <a:latin typeface="黑体" panose="02010609060101010101" pitchFamily="49" charset="-122"/>
                          <a:ea typeface="黑体" panose="02010609060101010101" pitchFamily="49" charset="-122"/>
                        </a:rPr>
                        <a:t>米小贷</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27635" algn="ctr" eaLnBrk="0">
                        <a:lnSpc>
                          <a:spcPct val="100000"/>
                        </a:lnSpc>
                        <a:spcBef>
                          <a:spcPts val="83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小米零钱卡</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168910" algn="ctr" eaLnBrk="0">
                        <a:lnSpc>
                          <a:spcPct val="100000"/>
                        </a:lnSpc>
                        <a:spcBef>
                          <a:spcPts val="830"/>
                        </a:spcBef>
                        <a:spcAft>
                          <a:spcPts val="0"/>
                        </a:spcAft>
                      </a:pPr>
                      <a:r>
                        <a:rPr lang="zh-CN" sz="1900" spc="-10" dirty="0">
                          <a:solidFill>
                            <a:schemeClr val="accent2"/>
                          </a:solidFill>
                          <a:effectLst/>
                          <a:latin typeface="黑体" panose="02010609060101010101" pitchFamily="49" charset="-122"/>
                          <a:ea typeface="黑体" panose="02010609060101010101" pitchFamily="49" charset="-122"/>
                        </a:rPr>
                        <a:t>小</a:t>
                      </a:r>
                      <a:r>
                        <a:rPr lang="zh-CN" sz="1900" spc="-5" dirty="0">
                          <a:solidFill>
                            <a:schemeClr val="accent2"/>
                          </a:solidFill>
                          <a:effectLst/>
                          <a:latin typeface="黑体" panose="02010609060101010101" pitchFamily="49" charset="-122"/>
                          <a:ea typeface="黑体" panose="02010609060101010101" pitchFamily="49" charset="-122"/>
                        </a:rPr>
                        <a:t>米金融</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70485" algn="ctr" eaLnBrk="0">
                        <a:lnSpc>
                          <a:spcPct val="100000"/>
                        </a:lnSpc>
                        <a:spcBef>
                          <a:spcPts val="830"/>
                        </a:spcBef>
                        <a:spcAft>
                          <a:spcPts val="0"/>
                        </a:spcAft>
                      </a:pPr>
                      <a:r>
                        <a:rPr lang="zh-CN" sz="1900" spc="-5" dirty="0">
                          <a:solidFill>
                            <a:schemeClr val="accent2"/>
                          </a:solidFill>
                          <a:effectLst/>
                          <a:latin typeface="黑体" panose="02010609060101010101" pitchFamily="49" charset="-122"/>
                          <a:ea typeface="黑体" panose="02010609060101010101" pitchFamily="49" charset="-122"/>
                        </a:rPr>
                        <a:t>新网</a:t>
                      </a:r>
                      <a:r>
                        <a:rPr lang="zh-CN" sz="1900" dirty="0">
                          <a:solidFill>
                            <a:schemeClr val="accent2"/>
                          </a:solidFill>
                          <a:effectLst/>
                          <a:latin typeface="黑体" panose="02010609060101010101" pitchFamily="49" charset="-122"/>
                          <a:ea typeface="黑体" panose="02010609060101010101" pitchFamily="49" charset="-122"/>
                        </a:rPr>
                        <a:t>银行</a:t>
                      </a:r>
                      <a:endParaRPr lang="zh-CN" sz="1900" dirty="0">
                        <a:solidFill>
                          <a:schemeClr val="accent2"/>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r>
            </a:tbl>
          </a:graphicData>
        </a:graphic>
      </p:graphicFrame>
      <p:sp>
        <p:nvSpPr>
          <p:cNvPr id="4" name="Rectangle 1"/>
          <p:cNvSpPr>
            <a:spLocks noChangeArrowheads="1"/>
          </p:cNvSpPr>
          <p:nvPr/>
        </p:nvSpPr>
        <p:spPr bwMode="auto">
          <a:xfrm>
            <a:off x="2641184" y="1144797"/>
            <a:ext cx="6914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106680">
              <a:tabLst>
                <a:tab pos="158750" algn="l"/>
              </a:tabLst>
              <a:defRPr>
                <a:solidFill>
                  <a:schemeClr val="tx1"/>
                </a:solidFill>
                <a:latin typeface="Arial" panose="020B0604020202020204" pitchFamily="34" charset="0"/>
              </a:defRPr>
            </a:lvl1pPr>
            <a:lvl2pPr>
              <a:tabLst>
                <a:tab pos="158750" algn="l"/>
              </a:tabLst>
              <a:defRPr>
                <a:solidFill>
                  <a:schemeClr val="tx1"/>
                </a:solidFill>
                <a:latin typeface="Arial" panose="020B0604020202020204" pitchFamily="34" charset="0"/>
              </a:defRPr>
            </a:lvl2pPr>
            <a:lvl3pPr>
              <a:tabLst>
                <a:tab pos="158750" algn="l"/>
              </a:tabLst>
              <a:defRPr>
                <a:solidFill>
                  <a:schemeClr val="tx1"/>
                </a:solidFill>
                <a:latin typeface="Arial" panose="020B0604020202020204" pitchFamily="34" charset="0"/>
              </a:defRPr>
            </a:lvl3pPr>
            <a:lvl4pPr>
              <a:tabLst>
                <a:tab pos="158750" algn="l"/>
              </a:tabLst>
              <a:defRPr>
                <a:solidFill>
                  <a:schemeClr val="tx1"/>
                </a:solidFill>
                <a:latin typeface="Arial" panose="020B0604020202020204" pitchFamily="34" charset="0"/>
              </a:defRPr>
            </a:lvl4pPr>
            <a:lvl5pPr>
              <a:tabLst>
                <a:tab pos="158750" algn="l"/>
              </a:tabLst>
              <a:defRPr>
                <a:solidFill>
                  <a:schemeClr val="tx1"/>
                </a:solidFill>
                <a:latin typeface="Arial" panose="020B0604020202020204" pitchFamily="34" charset="0"/>
              </a:defRPr>
            </a:lvl5pPr>
            <a:lvl6pPr eaLnBrk="0" fontAlgn="base" hangingPunct="0">
              <a:spcBef>
                <a:spcPct val="0"/>
              </a:spcBef>
              <a:spcAft>
                <a:spcPct val="0"/>
              </a:spcAft>
              <a:tabLst>
                <a:tab pos="158750" algn="l"/>
              </a:tabLst>
              <a:defRPr>
                <a:solidFill>
                  <a:schemeClr val="tx1"/>
                </a:solidFill>
                <a:latin typeface="Arial" panose="020B0604020202020204" pitchFamily="34" charset="0"/>
              </a:defRPr>
            </a:lvl6pPr>
            <a:lvl7pPr eaLnBrk="0" fontAlgn="base" hangingPunct="0">
              <a:spcBef>
                <a:spcPct val="0"/>
              </a:spcBef>
              <a:spcAft>
                <a:spcPct val="0"/>
              </a:spcAft>
              <a:tabLst>
                <a:tab pos="158750" algn="l"/>
              </a:tabLst>
              <a:defRPr>
                <a:solidFill>
                  <a:schemeClr val="tx1"/>
                </a:solidFill>
                <a:latin typeface="Arial" panose="020B0604020202020204" pitchFamily="34" charset="0"/>
              </a:defRPr>
            </a:lvl7pPr>
            <a:lvl8pPr eaLnBrk="0" fontAlgn="base" hangingPunct="0">
              <a:spcBef>
                <a:spcPct val="0"/>
              </a:spcBef>
              <a:spcAft>
                <a:spcPct val="0"/>
              </a:spcAft>
              <a:tabLst>
                <a:tab pos="158750" algn="l"/>
              </a:tabLst>
              <a:defRPr>
                <a:solidFill>
                  <a:schemeClr val="tx1"/>
                </a:solidFill>
                <a:latin typeface="Arial" panose="020B0604020202020204" pitchFamily="34" charset="0"/>
              </a:defRPr>
            </a:lvl8pPr>
            <a:lvl9pPr eaLnBrk="0" fontAlgn="base" hangingPunct="0">
              <a:spcBef>
                <a:spcPct val="0"/>
              </a:spcBef>
              <a:spcAft>
                <a:spcPct val="0"/>
              </a:spcAft>
              <a:tabLst>
                <a:tab pos="158750" algn="l"/>
              </a:tabLst>
              <a:defRPr>
                <a:solidFill>
                  <a:schemeClr val="tx1"/>
                </a:solidFill>
                <a:latin typeface="Arial" panose="020B0604020202020204" pitchFamily="34" charset="0"/>
              </a:defRPr>
            </a:lvl9pPr>
          </a:lstStyle>
          <a:p>
            <a:pPr marL="0" marR="0" lvl="0" indent="106680" algn="l" defTabSz="914400" rtl="0" eaLnBrk="0" fontAlgn="base" latinLnBrk="0" hangingPunct="0">
              <a:lnSpc>
                <a:spcPct val="100000"/>
              </a:lnSpc>
              <a:spcBef>
                <a:spcPct val="0"/>
              </a:spcBef>
              <a:spcAft>
                <a:spcPct val="0"/>
              </a:spcAft>
              <a:buClrTx/>
              <a:buSzTx/>
              <a:buFontTx/>
              <a:buNone/>
              <a:tabLst>
                <a:tab pos="158750" algn="l"/>
              </a:tabLst>
            </a:pPr>
            <a:r>
              <a:rPr kumimoji="0" lang="zh-CN" altLang="zh-CN"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cs typeface="黑体" panose="02010609060101010101" pitchFamily="49" charset="-122"/>
              </a:rPr>
              <a:t>表 </a:t>
            </a:r>
            <a:r>
              <a:rPr kumimoji="0" lang="en-US" altLang="zh-CN"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7.1 </a:t>
            </a:r>
            <a:r>
              <a:rPr kumimoji="0" lang="zh-CN" altLang="en-US"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cs typeface="黑体" panose="02010609060101010101" pitchFamily="49" charset="-122"/>
              </a:rPr>
              <a:t>国内知名互联网企业进入金融领域的情况</a:t>
            </a:r>
            <a:endParaRPr kumimoji="0" lang="zh-CN" altLang="en-US"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7361" y="908720"/>
            <a:ext cx="10742039" cy="5752344"/>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如何取消手机免密支付</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李某在苍南县捡到一部手机，利用小额免密支付功能，他先用这部手机为自己的手机充值，之后又分</a:t>
            </a:r>
            <a:r>
              <a:rPr lang="en-US" altLang="zh-CN" sz="2600" dirty="0">
                <a:solidFill>
                  <a:schemeClr val="accent2"/>
                </a:solidFill>
                <a:latin typeface="+mj-lt"/>
                <a:ea typeface="黑体" panose="02010609060101010101" pitchFamily="49" charset="-122"/>
                <a:cs typeface="+mn-ea"/>
              </a:rPr>
              <a:t>19</a:t>
            </a:r>
            <a:r>
              <a:rPr lang="zh-CN" altLang="en-US" sz="2600" dirty="0">
                <a:solidFill>
                  <a:schemeClr val="accent2"/>
                </a:solidFill>
                <a:latin typeface="+mj-lt"/>
                <a:ea typeface="黑体" panose="02010609060101010101" pitchFamily="49" charset="-122"/>
                <a:cs typeface="+mn-ea"/>
              </a:rPr>
              <a:t>次向自己的支付宝账号转账，共盗走数千元。叶某在南昌偷走一部手机，通过调出该手机中支付宝的付款二维码，不输密码就盗用该支付宝账号购买了多件商品。一些用户常陷入手机免密支付的陷阱，从而因每月续费订阅而被自动扣费等。开通免密支付功能在方便用户支付的同时，也会带来很多安全隐患。下面介绍如何取消手机免密支付。</a:t>
            </a:r>
            <a:endParaRPr lang="zh-CN" altLang="en-US" sz="2600" dirty="0">
              <a:solidFill>
                <a:schemeClr val="accent2"/>
              </a:solidFill>
              <a:latin typeface="+mj-lt"/>
              <a:ea typeface="黑体" panose="02010609060101010101" pitchFamily="49" charset="-122"/>
              <a:cs typeface="+mn-ea"/>
            </a:endParaRPr>
          </a:p>
          <a:p>
            <a:pPr indent="612140" algn="just">
              <a:spcBef>
                <a:spcPts val="1000"/>
              </a:spcBef>
            </a:pPr>
            <a:r>
              <a:rPr lang="en-US" altLang="zh-CN" sz="2800" dirty="0">
                <a:solidFill>
                  <a:srgbClr val="C00000"/>
                </a:solidFill>
                <a:latin typeface="+mj-lt"/>
                <a:ea typeface="黑体" panose="02010609060101010101" pitchFamily="49" charset="-122"/>
                <a:cs typeface="+mn-ea"/>
              </a:rPr>
              <a:t>1</a:t>
            </a:r>
            <a:r>
              <a:rPr lang="zh-CN" altLang="en-US" sz="2800" dirty="0">
                <a:solidFill>
                  <a:srgbClr val="C00000"/>
                </a:solidFill>
                <a:latin typeface="+mj-lt"/>
                <a:ea typeface="黑体" panose="02010609060101010101" pitchFamily="49" charset="-122"/>
                <a:cs typeface="+mn-ea"/>
              </a:rPr>
              <a:t>．手机端支付宝如何取消免密支付</a:t>
            </a:r>
            <a:endParaRPr lang="en-US" altLang="zh-CN" sz="2800" dirty="0">
              <a:solidFill>
                <a:srgbClr val="C00000"/>
              </a:solidFill>
              <a:latin typeface="+mj-lt"/>
              <a:ea typeface="黑体" panose="02010609060101010101" pitchFamily="49" charset="-122"/>
              <a:cs typeface="+mn-ea"/>
            </a:endParaRPr>
          </a:p>
          <a:p>
            <a:pPr indent="612140" algn="just">
              <a:spcBef>
                <a:spcPts val="1000"/>
              </a:spcBef>
            </a:pPr>
            <a:r>
              <a:rPr lang="en-US" altLang="zh-CN" sz="2800" dirty="0">
                <a:solidFill>
                  <a:srgbClr val="C00000"/>
                </a:solidFill>
                <a:latin typeface="+mj-lt"/>
                <a:ea typeface="黑体" panose="02010609060101010101" pitchFamily="49" charset="-122"/>
                <a:cs typeface="+mn-ea"/>
              </a:rPr>
              <a:t>2</a:t>
            </a:r>
            <a:r>
              <a:rPr lang="zh-CN" altLang="en-US" sz="2800" dirty="0">
                <a:solidFill>
                  <a:srgbClr val="C00000"/>
                </a:solidFill>
                <a:latin typeface="+mj-lt"/>
                <a:ea typeface="黑体" panose="02010609060101010101" pitchFamily="49" charset="-122"/>
                <a:cs typeface="+mn-ea"/>
              </a:rPr>
              <a:t> ．手机端微信支付如何取消免密支付</a:t>
            </a:r>
            <a:endParaRPr lang="zh-CN" altLang="en-US" sz="2800" dirty="0">
              <a:solidFill>
                <a:srgbClr val="C00000"/>
              </a:solidFill>
              <a:latin typeface="+mj-lt"/>
              <a:ea typeface="黑体" panose="02010609060101010101" pitchFamily="49" charset="-122"/>
              <a:cs typeface="+mn-ea"/>
            </a:endParaRPr>
          </a:p>
        </p:txBody>
      </p:sp>
      <p:sp>
        <p:nvSpPr>
          <p:cNvPr id="3" name="文本框 2"/>
          <p:cNvSpPr txBox="1"/>
          <p:nvPr/>
        </p:nvSpPr>
        <p:spPr>
          <a:xfrm>
            <a:off x="8258175" y="908685"/>
            <a:ext cx="3514725" cy="76835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点击视频：常用的各个平台，怎样关闭免密支付</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10" y="44450"/>
            <a:ext cx="875665" cy="864235"/>
          </a:xfrm>
          <a:prstGeom prst="rect">
            <a:avLst/>
          </a:prstGeom>
        </p:spPr>
      </p:pic>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8517" y="1124744"/>
            <a:ext cx="11208496" cy="5322483"/>
          </a:xfrm>
          <a:prstGeom prst="rect">
            <a:avLst/>
          </a:prstGeom>
          <a:noFill/>
        </p:spPr>
        <p:txBody>
          <a:bodyPr wrap="square" rtlCol="0" anchor="t">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本章主要介绍了电子商务面临的安全威胁、电子商务安全认证技术以及电子商务安全防范，电子支付、第三方电子支付与互联网金融等。一个完善的电子商务系统在保证其计算机网络硬件平台和软件平台安全的基础上，还应具备强大的加密和认证功能，以完成用户信息的识别和验证。</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通过本章的学习，读者还应掌握电子支付系统的基础知识，对银行卡、网上银行、第三方支付与互联网金融基本模式有进一步的认识。学习本章内容后，读者应能对网上个人银行缴费与支付业务进行实际操作，能进行互联网理财。电子支付与互联网金融的发展前景会越来越好，电子支付的普及将推动我国新兴经济行业的整体发展。</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575332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28647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66429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5018261" y="2106623"/>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27389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522151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5010373" y="1556792"/>
            <a:ext cx="0" cy="126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 name="TextBox 77"/>
          <p:cNvSpPr txBox="1">
            <a:spLocks noChangeArrowheads="1"/>
          </p:cNvSpPr>
          <p:nvPr/>
        </p:nvSpPr>
        <p:spPr bwMode="auto">
          <a:xfrm>
            <a:off x="1005021" y="1418536"/>
            <a:ext cx="394692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一、电子商务面临的安全威胁</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二、电子商务安全认证技术</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三、电子商务安全防范</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2" name="组合 46"/>
          <p:cNvGrpSpPr/>
          <p:nvPr/>
        </p:nvGrpSpPr>
        <p:grpSpPr bwMode="auto">
          <a:xfrm>
            <a:off x="5450309" y="3308134"/>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5450309"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5450309" y="4666917"/>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5221510" y="1718480"/>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 name="TextBox 80"/>
          <p:cNvSpPr txBox="1">
            <a:spLocks noChangeArrowheads="1"/>
          </p:cNvSpPr>
          <p:nvPr/>
        </p:nvSpPr>
        <p:spPr bwMode="auto">
          <a:xfrm>
            <a:off x="6258102" y="1894405"/>
            <a:ext cx="3944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电子商务安全</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5" name="TextBox 83"/>
          <p:cNvSpPr txBox="1">
            <a:spLocks noChangeArrowheads="1"/>
          </p:cNvSpPr>
          <p:nvPr/>
        </p:nvSpPr>
        <p:spPr bwMode="auto">
          <a:xfrm>
            <a:off x="6258103" y="3294353"/>
            <a:ext cx="3498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电子支付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6" name="TextBox 83"/>
          <p:cNvSpPr txBox="1">
            <a:spLocks noChangeArrowheads="1"/>
          </p:cNvSpPr>
          <p:nvPr/>
        </p:nvSpPr>
        <p:spPr bwMode="auto">
          <a:xfrm>
            <a:off x="6258102" y="4653136"/>
            <a:ext cx="4664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mj-lt"/>
                <a:ea typeface="方正大黑简体" panose="03000509000000000000" pitchFamily="65" charset="-122"/>
              </a:rPr>
              <a:t>第三方支付与互联网金融</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 tmFilter="0, 0; .2, .5; .8, .5; 1, 0"/>
                                        <p:tgtEl>
                                          <p:spTgt spid="8230"/>
                                        </p:tgtEl>
                                      </p:cBhvr>
                                    </p:animEffect>
                                    <p:animScale>
                                      <p:cBhvr>
                                        <p:cTn id="7" dur="100" autoRev="1" fill="hold"/>
                                        <p:tgtEl>
                                          <p:spTgt spid="82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79878E-6 1.48148E-6 L -0.35338 -0.66644 " pathEditMode="relative" rAng="0" ptsTypes="AA">
                                      <p:cBhvr>
                                        <p:cTn id="10" dur="1000" fill="hold"/>
                                        <p:tgtEl>
                                          <p:spTgt spid="8230"/>
                                        </p:tgtEl>
                                        <p:attrNameLst>
                                          <p:attrName>ppt_x</p:attrName>
                                          <p:attrName>ppt_y</p:attrName>
                                        </p:attrNameLst>
                                      </p:cBhvr>
                                      <p:rCtr x="-17675" y="-33333"/>
                                    </p:animMotion>
                                  </p:childTnLst>
                                </p:cTn>
                              </p:par>
                              <p:par>
                                <p:cTn id="11" presetID="10" presetClass="entr" presetSubtype="0" fill="hold" nodeType="withEffect">
                                  <p:stCondLst>
                                    <p:cond delay="0"/>
                                  </p:stCondLst>
                                  <p:childTnLst>
                                    <p:set>
                                      <p:cBhvr>
                                        <p:cTn id="12" dur="1" fill="hold">
                                          <p:stCondLst>
                                            <p:cond delay="0"/>
                                          </p:stCondLst>
                                        </p:cTn>
                                        <p:tgtEl>
                                          <p:spTgt spid="8227"/>
                                        </p:tgtEl>
                                        <p:attrNameLst>
                                          <p:attrName>style.visibility</p:attrName>
                                        </p:attrNameLst>
                                      </p:cBhvr>
                                      <p:to>
                                        <p:strVal val="visible"/>
                                      </p:to>
                                    </p:set>
                                    <p:anim calcmode="lin" valueType="num">
                                      <p:cBhvr>
                                        <p:cTn id="13" dur="300" fill="hold"/>
                                        <p:tgtEl>
                                          <p:spTgt spid="8227"/>
                                        </p:tgtEl>
                                        <p:attrNameLst>
                                          <p:attrName>ppt_w</p:attrName>
                                        </p:attrNameLst>
                                      </p:cBhvr>
                                      <p:tavLst>
                                        <p:tav tm="0">
                                          <p:val>
                                            <p:fltVal val="0"/>
                                          </p:val>
                                        </p:tav>
                                        <p:tav tm="100000">
                                          <p:val>
                                            <p:strVal val="#ppt_w"/>
                                          </p:val>
                                        </p:tav>
                                      </p:tavLst>
                                    </p:anim>
                                    <p:anim calcmode="lin" valueType="num">
                                      <p:cBhvr>
                                        <p:cTn id="14" dur="300" fill="hold"/>
                                        <p:tgtEl>
                                          <p:spTgt spid="8227"/>
                                        </p:tgtEl>
                                        <p:attrNameLst>
                                          <p:attrName>ppt_h</p:attrName>
                                        </p:attrNameLst>
                                      </p:cBhvr>
                                      <p:tavLst>
                                        <p:tav tm="0">
                                          <p:val>
                                            <p:fltVal val="0"/>
                                          </p:val>
                                        </p:tav>
                                        <p:tav tm="100000">
                                          <p:val>
                                            <p:strVal val="#ppt_h"/>
                                          </p:val>
                                        </p:tav>
                                      </p:tavLst>
                                    </p:anim>
                                    <p:animEffect transition="in" filter="fade">
                                      <p:cBhvr>
                                        <p:cTn id="15" dur="300"/>
                                        <p:tgtEl>
                                          <p:spTgt spid="8227"/>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2"/>
                                        </p:tgtEl>
                                      </p:cBhvr>
                                    </p:animEffect>
                                    <p:animScale>
                                      <p:cBhvr>
                                        <p:cTn id="19" dur="250" autoRev="1" fill="hold"/>
                                        <p:tgtEl>
                                          <p:spTgt spid="42"/>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534744" y="1839026"/>
            <a:ext cx="6446433"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一、电子商务面临的安全威胁</a:t>
            </a:r>
            <a:endPar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grpSp>
        <p:nvGrpSpPr>
          <p:cNvPr id="16" name="组合 15"/>
          <p:cNvGrpSpPr/>
          <p:nvPr/>
        </p:nvGrpSpPr>
        <p:grpSpPr>
          <a:xfrm>
            <a:off x="534744" y="3036566"/>
            <a:ext cx="2573337" cy="2153522"/>
            <a:chOff x="633413" y="2492896"/>
            <a:chExt cx="2573337" cy="2153522"/>
          </a:xfrm>
        </p:grpSpPr>
        <p:sp>
          <p:nvSpPr>
            <p:cNvPr id="17" name="Freeform 6"/>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grpSp>
          <p:nvGrpSpPr>
            <p:cNvPr id="18" name="组合 17"/>
            <p:cNvGrpSpPr/>
            <p:nvPr/>
          </p:nvGrpSpPr>
          <p:grpSpPr bwMode="auto">
            <a:xfrm>
              <a:off x="1454944" y="2715146"/>
              <a:ext cx="930275" cy="939800"/>
              <a:chOff x="0" y="0"/>
              <a:chExt cx="930275" cy="938213"/>
            </a:xfrm>
          </p:grpSpPr>
          <p:sp>
            <p:nvSpPr>
              <p:cNvPr id="20"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21" name="TextBox 22"/>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1</a:t>
                </a:r>
                <a:endParaRPr lang="zh-CN" altLang="en-US" sz="3200" b="1" dirty="0">
                  <a:solidFill>
                    <a:schemeClr val="tx1"/>
                  </a:solidFill>
                  <a:latin typeface="+mj-lt"/>
                  <a:ea typeface="黑体" panose="02010609060101010101" pitchFamily="49" charset="-122"/>
                </a:endParaRPr>
              </a:p>
            </p:txBody>
          </p:sp>
        </p:grpSp>
        <p:sp>
          <p:nvSpPr>
            <p:cNvPr id="19" name="矩形 23"/>
            <p:cNvSpPr>
              <a:spLocks noChangeArrowheads="1"/>
            </p:cNvSpPr>
            <p:nvPr/>
          </p:nvSpPr>
          <p:spPr bwMode="auto">
            <a:xfrm>
              <a:off x="1125185" y="3753866"/>
              <a:ext cx="158979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None/>
                <a:defRPr/>
              </a:pPr>
              <a:r>
                <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rPr>
                <a:t>信息被截获和窃取</a:t>
              </a:r>
              <a:endPar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grpSp>
        <p:nvGrpSpPr>
          <p:cNvPr id="22" name="组合 21"/>
          <p:cNvGrpSpPr/>
          <p:nvPr/>
        </p:nvGrpSpPr>
        <p:grpSpPr>
          <a:xfrm>
            <a:off x="3381131" y="3036566"/>
            <a:ext cx="2571750" cy="2153522"/>
            <a:chOff x="3479800" y="2492896"/>
            <a:chExt cx="2571750" cy="2153522"/>
          </a:xfrm>
        </p:grpSpPr>
        <p:sp>
          <p:nvSpPr>
            <p:cNvPr id="23" name="Freeform 5"/>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24" name="矩形 24"/>
            <p:cNvSpPr>
              <a:spLocks noChangeArrowheads="1"/>
            </p:cNvSpPr>
            <p:nvPr/>
          </p:nvSpPr>
          <p:spPr bwMode="auto">
            <a:xfrm>
              <a:off x="3829594" y="3811456"/>
              <a:ext cx="18601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ts val="0"/>
                </a:spcBef>
                <a:buNone/>
                <a:defRPr/>
              </a:pPr>
              <a:r>
                <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rPr>
                <a:t>信息被篡改</a:t>
              </a:r>
              <a:endPar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25" name="组合 24"/>
            <p:cNvGrpSpPr/>
            <p:nvPr/>
          </p:nvGrpSpPr>
          <p:grpSpPr bwMode="auto">
            <a:xfrm>
              <a:off x="4300538" y="2715146"/>
              <a:ext cx="930275" cy="939800"/>
              <a:chOff x="0" y="0"/>
              <a:chExt cx="930275" cy="938213"/>
            </a:xfrm>
          </p:grpSpPr>
          <p:sp>
            <p:nvSpPr>
              <p:cNvPr id="26"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27" name="TextBox 29"/>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2</a:t>
                </a:r>
                <a:endParaRPr lang="zh-CN" altLang="en-US" sz="3200" b="1" dirty="0">
                  <a:solidFill>
                    <a:schemeClr val="tx1"/>
                  </a:solidFill>
                  <a:latin typeface="+mj-lt"/>
                  <a:ea typeface="黑体" panose="02010609060101010101" pitchFamily="49" charset="-122"/>
                </a:endParaRPr>
              </a:p>
            </p:txBody>
          </p:sp>
        </p:grpSp>
      </p:grpSp>
      <p:grpSp>
        <p:nvGrpSpPr>
          <p:cNvPr id="28" name="组合 27"/>
          <p:cNvGrpSpPr/>
          <p:nvPr/>
        </p:nvGrpSpPr>
        <p:grpSpPr>
          <a:xfrm>
            <a:off x="6227519" y="3036566"/>
            <a:ext cx="2570162" cy="2153522"/>
            <a:chOff x="6326188" y="2492896"/>
            <a:chExt cx="2570162" cy="2153522"/>
          </a:xfrm>
        </p:grpSpPr>
        <p:sp>
          <p:nvSpPr>
            <p:cNvPr id="29" name="Freeform 8"/>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sp>
          <p:nvSpPr>
            <p:cNvPr id="30" name="矩形 25"/>
            <p:cNvSpPr>
              <a:spLocks noChangeArrowheads="1"/>
            </p:cNvSpPr>
            <p:nvPr/>
          </p:nvSpPr>
          <p:spPr bwMode="auto">
            <a:xfrm>
              <a:off x="6655954" y="3797445"/>
              <a:ext cx="18821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ClrTx/>
                <a:buSzTx/>
                <a:buNone/>
                <a:defRPr/>
              </a:pPr>
              <a:r>
                <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rPr>
                <a:t>信息被伪造</a:t>
              </a:r>
              <a:endPar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31" name="组合 30"/>
            <p:cNvGrpSpPr/>
            <p:nvPr/>
          </p:nvGrpSpPr>
          <p:grpSpPr bwMode="auto">
            <a:xfrm>
              <a:off x="7131096" y="2715146"/>
              <a:ext cx="931862" cy="939800"/>
              <a:chOff x="-14242" y="0"/>
              <a:chExt cx="931863" cy="938213"/>
            </a:xfrm>
          </p:grpSpPr>
          <p:sp>
            <p:nvSpPr>
              <p:cNvPr id="32" name="Oval 20"/>
              <p:cNvSpPr>
                <a:spLocks noChangeArrowheads="1"/>
              </p:cNvSpPr>
              <p:nvPr/>
            </p:nvSpPr>
            <p:spPr bwMode="auto">
              <a:xfrm>
                <a:off x="-14242"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3" name="TextBox 32"/>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3</a:t>
                </a:r>
                <a:endParaRPr lang="zh-CN" altLang="en-US" sz="3200" b="1" dirty="0">
                  <a:solidFill>
                    <a:schemeClr val="tx1"/>
                  </a:solidFill>
                  <a:latin typeface="+mj-lt"/>
                  <a:ea typeface="黑体" panose="02010609060101010101" pitchFamily="49" charset="-122"/>
                </a:endParaRPr>
              </a:p>
            </p:txBody>
          </p:sp>
        </p:grpSp>
      </p:grpSp>
      <p:grpSp>
        <p:nvGrpSpPr>
          <p:cNvPr id="34" name="组合 33"/>
          <p:cNvGrpSpPr/>
          <p:nvPr/>
        </p:nvGrpSpPr>
        <p:grpSpPr>
          <a:xfrm>
            <a:off x="9096056" y="3036566"/>
            <a:ext cx="2571750" cy="2153522"/>
            <a:chOff x="9265133" y="2492896"/>
            <a:chExt cx="2571750" cy="2153522"/>
          </a:xfrm>
        </p:grpSpPr>
        <p:sp>
          <p:nvSpPr>
            <p:cNvPr id="35" name="Freeform 7"/>
            <p:cNvSpPr/>
            <p:nvPr/>
          </p:nvSpPr>
          <p:spPr bwMode="auto">
            <a:xfrm>
              <a:off x="9265133"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dirty="0"/>
            </a:p>
          </p:txBody>
        </p:sp>
        <p:sp>
          <p:nvSpPr>
            <p:cNvPr id="36" name="矩形 26"/>
            <p:cNvSpPr>
              <a:spLocks noChangeArrowheads="1"/>
            </p:cNvSpPr>
            <p:nvPr/>
          </p:nvSpPr>
          <p:spPr bwMode="auto">
            <a:xfrm>
              <a:off x="9745110" y="3753866"/>
              <a:ext cx="16117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None/>
                <a:defRPr/>
              </a:pPr>
              <a:r>
                <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rPr>
                <a:t>交易抵赖</a:t>
              </a:r>
              <a:endParaRPr lang="zh-CN" altLang="en-US" sz="2600"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37" name="组合 33"/>
            <p:cNvGrpSpPr/>
            <p:nvPr/>
          </p:nvGrpSpPr>
          <p:grpSpPr bwMode="auto">
            <a:xfrm>
              <a:off x="10085077" y="2715146"/>
              <a:ext cx="931863" cy="939800"/>
              <a:chOff x="94145" y="0"/>
              <a:chExt cx="931863" cy="938213"/>
            </a:xfrm>
          </p:grpSpPr>
          <p:sp>
            <p:nvSpPr>
              <p:cNvPr id="38" name="Oval 21"/>
              <p:cNvSpPr>
                <a:spLocks noChangeArrowheads="1"/>
              </p:cNvSpPr>
              <p:nvPr/>
            </p:nvSpPr>
            <p:spPr bwMode="auto">
              <a:xfrm>
                <a:off x="94145"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9" name="TextBox 35"/>
              <p:cNvSpPr txBox="1">
                <a:spLocks noChangeArrowheads="1"/>
              </p:cNvSpPr>
              <p:nvPr/>
            </p:nvSpPr>
            <p:spPr bwMode="auto">
              <a:xfrm>
                <a:off x="353930"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4</a:t>
                </a:r>
                <a:endParaRPr lang="zh-CN" altLang="en-US" sz="3200" b="1" dirty="0">
                  <a:solidFill>
                    <a:schemeClr val="tx1"/>
                  </a:solidFill>
                  <a:latin typeface="+mj-lt"/>
                  <a:ea typeface="黑体" panose="02010609060101010101" pitchFamily="49" charset="-122"/>
                </a:endParaRPr>
              </a:p>
            </p:txBody>
          </p:sp>
        </p:grpSp>
      </p:grpSp>
      <p:sp>
        <p:nvSpPr>
          <p:cNvPr id="5" name="文本框 4"/>
          <p:cNvSpPr txBox="1"/>
          <p:nvPr/>
        </p:nvSpPr>
        <p:spPr>
          <a:xfrm>
            <a:off x="2596236" y="5517529"/>
            <a:ext cx="3961049" cy="430887"/>
          </a:xfrm>
          <a:prstGeom prst="rect">
            <a:avLst/>
          </a:prstGeom>
          <a:solidFill>
            <a:srgbClr val="21A3D0"/>
          </a:solidFill>
          <a:effectLst>
            <a:outerShdw blurRad="50800" dist="38100" dir="5400000" algn="t" rotWithShape="0">
              <a:prstClr val="black">
                <a:alpha val="40000"/>
              </a:prstClr>
            </a:outerShdw>
          </a:effectLst>
        </p:spPr>
        <p:txBody>
          <a:bodyPr wrap="square" rtlCol="0">
            <a:spAutoFit/>
          </a:bodyPr>
          <a:p>
            <a:pPr algn="just"/>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点击视频：防电信诈骗宣传片</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772" y="5299303"/>
            <a:ext cx="867340" cy="8673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 calcmode="lin" valueType="num">
                                      <p:cBhvr>
                                        <p:cTn id="22" dur="500" fill="hold"/>
                                        <p:tgtEl>
                                          <p:spTgt spid="22"/>
                                        </p:tgtEl>
                                        <p:attrNameLst>
                                          <p:attrName>style.rotation</p:attrName>
                                        </p:attrNameLst>
                                      </p:cBhvr>
                                      <p:tavLst>
                                        <p:tav tm="0">
                                          <p:val>
                                            <p:fltVal val="360"/>
                                          </p:val>
                                        </p:tav>
                                        <p:tav tm="100000">
                                          <p:val>
                                            <p:fltVal val="0"/>
                                          </p:val>
                                        </p:tav>
                                      </p:tavLst>
                                    </p:anim>
                                    <p:animEffect transition="in" filter="fade">
                                      <p:cBhvr>
                                        <p:cTn id="23" dur="500"/>
                                        <p:tgtEl>
                                          <p:spTgt spid="22"/>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 calcmode="lin" valueType="num">
                                      <p:cBhvr>
                                        <p:cTn id="36" dur="500" fill="hold"/>
                                        <p:tgtEl>
                                          <p:spTgt spid="34"/>
                                        </p:tgtEl>
                                        <p:attrNameLst>
                                          <p:attrName>style.rotation</p:attrName>
                                        </p:attrNameLst>
                                      </p:cBhvr>
                                      <p:tavLst>
                                        <p:tav tm="0">
                                          <p:val>
                                            <p:fltVal val="360"/>
                                          </p:val>
                                        </p:tav>
                                        <p:tav tm="100000">
                                          <p:val>
                                            <p:fltVal val="0"/>
                                          </p:val>
                                        </p:tav>
                                      </p:tavLst>
                                    </p:anim>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9021" y="1052736"/>
            <a:ext cx="10718719" cy="5451749"/>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伪称快递员网络诈骗案</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en-US" altLang="zh-CN" sz="2600" dirty="0">
                <a:solidFill>
                  <a:schemeClr val="accent2"/>
                </a:solidFill>
                <a:latin typeface="+mj-lt"/>
                <a:ea typeface="黑体" panose="02010609060101010101" pitchFamily="49" charset="-122"/>
                <a:cs typeface="+mn-ea"/>
              </a:rPr>
              <a:t>2020</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8</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5</a:t>
            </a:r>
            <a:r>
              <a:rPr lang="zh-CN" altLang="en-US" sz="2600" dirty="0">
                <a:solidFill>
                  <a:schemeClr val="accent2"/>
                </a:solidFill>
                <a:latin typeface="+mj-lt"/>
                <a:ea typeface="黑体" panose="02010609060101010101" pitchFamily="49" charset="-122"/>
                <a:cs typeface="+mn-ea"/>
              </a:rPr>
              <a:t>日，南乐县林海花园董某（女，</a:t>
            </a:r>
            <a:r>
              <a:rPr lang="en-US" altLang="zh-CN" sz="2600" dirty="0">
                <a:solidFill>
                  <a:schemeClr val="accent2"/>
                </a:solidFill>
                <a:latin typeface="+mj-lt"/>
                <a:ea typeface="黑体" panose="02010609060101010101" pitchFamily="49" charset="-122"/>
                <a:cs typeface="+mn-ea"/>
              </a:rPr>
              <a:t>28</a:t>
            </a:r>
            <a:r>
              <a:rPr lang="zh-CN" altLang="en-US" sz="2600" dirty="0">
                <a:solidFill>
                  <a:schemeClr val="accent2"/>
                </a:solidFill>
                <a:latin typeface="+mj-lt"/>
                <a:ea typeface="黑体" panose="02010609060101010101" pitchFamily="49" charset="-122"/>
                <a:cs typeface="+mn-ea"/>
              </a:rPr>
              <a:t>岁）接到</a:t>
            </a:r>
            <a:r>
              <a:rPr lang="en-US" altLang="zh-CN" sz="2600" dirty="0">
                <a:solidFill>
                  <a:schemeClr val="accent2"/>
                </a:solidFill>
                <a:latin typeface="+mj-lt"/>
                <a:ea typeface="黑体" panose="02010609060101010101" pitchFamily="49" charset="-122"/>
                <a:cs typeface="+mn-ea"/>
              </a:rPr>
              <a:t>152</a:t>
            </a:r>
            <a:r>
              <a:rPr lang="zh-CN" altLang="en-US" sz="2600" dirty="0">
                <a:solidFill>
                  <a:schemeClr val="accent2"/>
                </a:solidFill>
                <a:latin typeface="+mj-lt"/>
                <a:ea typeface="黑体" panose="02010609060101010101" pitchFamily="49" charset="-122"/>
                <a:cs typeface="+mn-ea"/>
              </a:rPr>
              <a:t>开头的电话，对方自称是某快递公司的工作人员，告知董某她的快递件丢失，具体理赔事宜需加</a:t>
            </a:r>
            <a:r>
              <a:rPr lang="en-US" altLang="zh-CN" sz="2600" dirty="0">
                <a:solidFill>
                  <a:schemeClr val="accent2"/>
                </a:solidFill>
                <a:latin typeface="+mj-lt"/>
                <a:ea typeface="黑体" panose="02010609060101010101" pitchFamily="49" charset="-122"/>
                <a:cs typeface="+mn-ea"/>
              </a:rPr>
              <a:t>QQ</a:t>
            </a:r>
            <a:r>
              <a:rPr lang="zh-CN" altLang="en-US" sz="2600" dirty="0">
                <a:solidFill>
                  <a:schemeClr val="accent2"/>
                </a:solidFill>
                <a:latin typeface="+mj-lt"/>
                <a:ea typeface="黑体" panose="02010609060101010101" pitchFamily="49" charset="-122"/>
                <a:cs typeface="+mn-ea"/>
              </a:rPr>
              <a:t>联系。董某在加了对方提供的</a:t>
            </a:r>
            <a:r>
              <a:rPr lang="en-US" altLang="zh-CN" sz="2600" dirty="0">
                <a:solidFill>
                  <a:schemeClr val="accent2"/>
                </a:solidFill>
                <a:latin typeface="+mj-lt"/>
                <a:ea typeface="黑体" panose="02010609060101010101" pitchFamily="49" charset="-122"/>
                <a:cs typeface="+mn-ea"/>
              </a:rPr>
              <a:t>QQ</a:t>
            </a:r>
            <a:r>
              <a:rPr lang="zh-CN" altLang="en-US" sz="2600" dirty="0">
                <a:solidFill>
                  <a:schemeClr val="accent2"/>
                </a:solidFill>
                <a:latin typeface="+mj-lt"/>
                <a:ea typeface="黑体" panose="02010609060101010101" pitchFamily="49" charset="-122"/>
                <a:cs typeface="+mn-ea"/>
              </a:rPr>
              <a:t>号后，与对方语音对话，并分享屏幕，又在扫描了对方发来的二维码图片后，填写了个人信息及银行卡信息，之后按照对方的指示下载了某银行</a:t>
            </a:r>
            <a:r>
              <a:rPr lang="en-US" altLang="zh-CN" sz="2600" dirty="0">
                <a:solidFill>
                  <a:schemeClr val="accent2"/>
                </a:solidFill>
                <a:latin typeface="+mj-lt"/>
                <a:ea typeface="黑体" panose="02010609060101010101" pitchFamily="49" charset="-122"/>
                <a:cs typeface="+mn-ea"/>
              </a:rPr>
              <a:t>App</a:t>
            </a:r>
            <a:r>
              <a:rPr lang="zh-CN" altLang="en-US" sz="2600" dirty="0">
                <a:solidFill>
                  <a:schemeClr val="accent2"/>
                </a:solidFill>
                <a:latin typeface="+mj-lt"/>
                <a:ea typeface="黑体" panose="02010609060101010101" pitchFamily="49" charset="-122"/>
                <a:cs typeface="+mn-ea"/>
              </a:rPr>
              <a:t>，并修改了登录密码。后来，董某发现自己银行卡中的钱（共计</a:t>
            </a:r>
            <a:r>
              <a:rPr lang="en-US" altLang="zh-CN" sz="2600" dirty="0">
                <a:solidFill>
                  <a:schemeClr val="accent2"/>
                </a:solidFill>
                <a:latin typeface="+mj-lt"/>
                <a:ea typeface="黑体" panose="02010609060101010101" pitchFamily="49" charset="-122"/>
                <a:cs typeface="+mn-ea"/>
              </a:rPr>
              <a:t>68 599</a:t>
            </a:r>
            <a:r>
              <a:rPr lang="zh-CN" altLang="en-US" sz="2600" dirty="0">
                <a:solidFill>
                  <a:schemeClr val="accent2"/>
                </a:solidFill>
                <a:latin typeface="+mj-lt"/>
                <a:ea typeface="黑体" panose="02010609060101010101" pitchFamily="49" charset="-122"/>
                <a:cs typeface="+mn-ea"/>
              </a:rPr>
              <a:t>元）被转走了。</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b="1" dirty="0">
                <a:solidFill>
                  <a:srgbClr val="C00000"/>
                </a:solidFill>
                <a:latin typeface="+mj-lt"/>
                <a:ea typeface="黑体" panose="02010609060101010101" pitchFamily="49" charset="-122"/>
                <a:cs typeface="+mn-ea"/>
              </a:rPr>
              <a:t>启发思考：</a:t>
            </a:r>
            <a:r>
              <a:rPr lang="zh-CN" altLang="en-US" sz="2600" dirty="0">
                <a:solidFill>
                  <a:schemeClr val="accent2"/>
                </a:solidFill>
                <a:latin typeface="+mj-lt"/>
                <a:ea typeface="黑体" panose="02010609060101010101" pitchFamily="49" charset="-122"/>
                <a:cs typeface="+mn-ea"/>
              </a:rPr>
              <a:t>本案例中，董某的操作存在哪些不安全因素？</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8184</Words>
  <Application>WPS 演示</Application>
  <PresentationFormat>自定义</PresentationFormat>
  <Paragraphs>667</Paragraphs>
  <Slides>64</Slides>
  <Notes>1</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64</vt:i4>
      </vt:variant>
    </vt:vector>
  </HeadingPairs>
  <TitlesOfParts>
    <vt:vector size="91" baseType="lpstr">
      <vt:lpstr>Arial</vt:lpstr>
      <vt:lpstr>宋体</vt:lpstr>
      <vt:lpstr>Wingdings</vt:lpstr>
      <vt:lpstr>微软雅黑</vt:lpstr>
      <vt:lpstr>仿宋_GB2312</vt:lpstr>
      <vt:lpstr>仿宋</vt:lpstr>
      <vt:lpstr>黑体</vt:lpstr>
      <vt:lpstr>Calibri</vt:lpstr>
      <vt:lpstr>方正粗倩简体</vt:lpstr>
      <vt:lpstr>方正大黑简体</vt:lpstr>
      <vt:lpstr>Times New Roman</vt:lpstr>
      <vt:lpstr>Calibri</vt:lpstr>
      <vt:lpstr>Arial Unicode MS</vt:lpstr>
      <vt:lpstr>Aller Light</vt:lpstr>
      <vt:lpstr>Simply City Light</vt:lpstr>
      <vt:lpstr>Yu Gothic UI Light</vt:lpstr>
      <vt:lpstr>SimSun-ExtB</vt:lpstr>
      <vt:lpstr>Segoe UI</vt:lpstr>
      <vt:lpstr>Segoe UI</vt:lpstr>
      <vt:lpstr>华文中宋</vt:lpstr>
      <vt:lpstr>方正毡笔黑简体</vt:lpstr>
      <vt:lpstr>Impact</vt:lpstr>
      <vt:lpstr>隶书</vt:lpstr>
      <vt:lpstr>Segoe Print</vt:lpstr>
      <vt:lpstr>2_默认设计模板</vt:lpstr>
      <vt:lpstr>3_默认设计模板</vt:lpstr>
      <vt:lpstr>4_默认设计模板</vt:lpstr>
      <vt:lpstr>第七章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1197</cp:revision>
  <dcterms:created xsi:type="dcterms:W3CDTF">2024-08-28T13:40:00Z</dcterms:created>
  <dcterms:modified xsi:type="dcterms:W3CDTF">2026-03-05T12:37:49Z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2E818BF360F142A89FD4166490BE84E9</vt:lpwstr>
  </property>
  <property fmtid="{D5CDD505-2E9C-101B-9397-08002B2CF9AE}" pid="3" name="KSOProductBuildVer">
    <vt:lpwstr>2052-12.1.0.25225</vt:lpwstr>
  </property>
</Properties>
</file>