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60"/>
  </p:notesMasterIdLst>
  <p:handoutMasterIdLst>
    <p:handoutMasterId r:id="rId61"/>
  </p:handoutMasterIdLst>
  <p:sldIdLst>
    <p:sldId id="485" r:id="rId4"/>
    <p:sldId id="531" r:id="rId5"/>
    <p:sldId id="413" r:id="rId6"/>
    <p:sldId id="566" r:id="rId7"/>
    <p:sldId id="632" r:id="rId8"/>
    <p:sldId id="1090" r:id="rId9"/>
    <p:sldId id="486" r:id="rId10"/>
    <p:sldId id="815" r:id="rId11"/>
    <p:sldId id="1039" r:id="rId12"/>
    <p:sldId id="1040" r:id="rId13"/>
    <p:sldId id="1041" r:id="rId14"/>
    <p:sldId id="1042" r:id="rId15"/>
    <p:sldId id="1047" r:id="rId16"/>
    <p:sldId id="1043" r:id="rId17"/>
    <p:sldId id="1044" r:id="rId18"/>
    <p:sldId id="1045" r:id="rId19"/>
    <p:sldId id="1056" r:id="rId20"/>
    <p:sldId id="1046" r:id="rId21"/>
    <p:sldId id="1048" r:id="rId22"/>
    <p:sldId id="1049" r:id="rId23"/>
    <p:sldId id="1050" r:id="rId24"/>
    <p:sldId id="1057" r:id="rId25"/>
    <p:sldId id="1058" r:id="rId26"/>
    <p:sldId id="1051" r:id="rId27"/>
    <p:sldId id="1052" r:id="rId28"/>
    <p:sldId id="587" r:id="rId29"/>
    <p:sldId id="1053" r:id="rId30"/>
    <p:sldId id="1054" r:id="rId31"/>
    <p:sldId id="1055" r:id="rId32"/>
    <p:sldId id="1060" r:id="rId33"/>
    <p:sldId id="1061" r:id="rId34"/>
    <p:sldId id="1062" r:id="rId35"/>
    <p:sldId id="1063" r:id="rId36"/>
    <p:sldId id="1064" r:id="rId37"/>
    <p:sldId id="1065" r:id="rId38"/>
    <p:sldId id="1066" r:id="rId39"/>
    <p:sldId id="1067" r:id="rId40"/>
    <p:sldId id="1068" r:id="rId41"/>
    <p:sldId id="1069" r:id="rId42"/>
    <p:sldId id="1091" r:id="rId43"/>
    <p:sldId id="1070" r:id="rId44"/>
    <p:sldId id="1072" r:id="rId45"/>
    <p:sldId id="1073" r:id="rId46"/>
    <p:sldId id="1074" r:id="rId47"/>
    <p:sldId id="1075" r:id="rId48"/>
    <p:sldId id="1076" r:id="rId49"/>
    <p:sldId id="1077" r:id="rId50"/>
    <p:sldId id="1079" r:id="rId51"/>
    <p:sldId id="1080" r:id="rId52"/>
    <p:sldId id="1081" r:id="rId53"/>
    <p:sldId id="1087" r:id="rId54"/>
    <p:sldId id="1082" r:id="rId55"/>
    <p:sldId id="1092" r:id="rId56"/>
    <p:sldId id="1083" r:id="rId57"/>
    <p:sldId id="687" r:id="rId58"/>
    <p:sldId id="1088" r:id="rId59"/>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A3D0"/>
    <a:srgbClr val="F8F8F8"/>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280" autoAdjust="0"/>
  </p:normalViewPr>
  <p:slideViewPr>
    <p:cSldViewPr snapToObjects="1">
      <p:cViewPr varScale="1">
        <p:scale>
          <a:sx n="78" d="100"/>
          <a:sy n="78" d="100"/>
        </p:scale>
        <p:origin x="101" y="154"/>
      </p:cViewPr>
      <p:guideLst>
        <p:guide orient="horz" pos="2142"/>
        <p:guide pos="3842"/>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notesMaster" Target="notesMasters/notes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27T17:41:57.460"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159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latin typeface="黑体" panose="02010609060101010101" pitchFamily="49" charset="-122"/>
                <a:ea typeface="黑体" panose="02010609060101010101" pitchFamily="49" charset="-122"/>
              </a:rPr>
              <a:t>B2B</a:t>
            </a:r>
            <a:r>
              <a:rPr lang="zh-CN" altLang="en-US" sz="2800" dirty="0">
                <a:latin typeface="黑体" panose="02010609060101010101" pitchFamily="49" charset="-122"/>
                <a:ea typeface="黑体" panose="02010609060101010101" pitchFamily="49" charset="-122"/>
              </a:rPr>
              <a:t>垂直平台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电子商务配送与供应链管理</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电子商务物流</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slide" Target="../slides/slide1.xml"/><Relationship Id="rId16" Type="http://schemas.openxmlformats.org/officeDocument/2006/relationships/image" Target="../media/image2.jpeg"/><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17"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0" Type="http://schemas.openxmlformats.org/officeDocument/2006/relationships/slideLayout" Target="../slideLayouts/slideLayout2.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hyperlink" Target="&#26234;&#33021;&#20179;&#20648;&#31995;&#32479;&#23454;&#20363;.mp4" TargetMode="External"/><Relationship Id="rId2" Type="http://schemas.openxmlformats.org/officeDocument/2006/relationships/image" Target="../media/image24.png"/><Relationship Id="rId1" Type="http://schemas.openxmlformats.org/officeDocument/2006/relationships/hyperlink" Target="&#38463;&#37324;&#24052;&#24052;&#38598;&#22242;&#33756;&#40479;&#29289;&#27969;&#38663;&#25788;&#23459;&#20256;&#29255;.mp4" TargetMode="Externa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26.png"/><Relationship Id="rId2" Type="http://schemas.openxmlformats.org/officeDocument/2006/relationships/hyperlink" Target="&#30005;&#21830;&#22823;&#25112;&#8220;&#31070;&#22120;&#8221;&#26234;&#33021;&#20998;&#25441;&#30465;&#20154;&#21147;.mp4" TargetMode="Externa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6.png"/><Relationship Id="rId1" Type="http://schemas.openxmlformats.org/officeDocument/2006/relationships/hyperlink" Target="&#20225;&#19994;&#33258;&#33829;&#29289;&#27969;&#23454;&#20363;&#65306;&#20140;&#19996;.mp4"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6.png"/><Relationship Id="rId1" Type="http://schemas.openxmlformats.org/officeDocument/2006/relationships/hyperlink" Target="&#20840;&#29699;&#26368;&#20540;&#38065;&#24555;&#36882;&#20844;&#21496;UPS&#26159;&#22914;&#20309;&#28860;&#25104;&#30340;.mp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3.png"/><Relationship Id="rId1" Type="http://schemas.openxmlformats.org/officeDocument/2006/relationships/hyperlink" Target="&#20140;&#19996;&#26080;&#20154;&#26426;&#8212;&#8212;&#26234;&#24935;&#29289;&#27969;&#36341;&#34892;&#32773;.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6.png"/><Relationship Id="rId1" Type="http://schemas.openxmlformats.org/officeDocument/2006/relationships/hyperlink" Target="&#29289;&#27969;&#25552;&#36895;&#23454;&#20363;&#65306;&#39034;&#20016;&#21644;&#20140;&#19996;.mp4"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hyperlink" Target="&#22260;&#35266;2020&#29289;&#21338;&#20250;&#65306;&#39034;&#20016;&#12289;&#33756;&#40479;&#12289;&#26497;&#20820;&#12289;&#36135;&#25289;&#25289;&#8230;&#8230;.mp4"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hyperlink" Target="&#20140;&#19996;&#29983;&#40092;&#29289;&#27969;.mp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8.png"/><Relationship Id="rId1" Type="http://schemas.openxmlformats.org/officeDocument/2006/relationships/hyperlink" Target="&#20140;&#19996;&#26080;&#30028;&#26234;&#24935;&#20379;&#24212;&#38142;.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8.png"/><Relationship Id="rId1" Type="http://schemas.openxmlformats.org/officeDocument/2006/relationships/hyperlink" Target="&#39034;&#20016;&#24555;&#36882;&#23459;&#20256;&#29255;.mp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16.xml"/><Relationship Id="rId2" Type="http://schemas.openxmlformats.org/officeDocument/2006/relationships/image" Target="../media/image38.png"/><Relationship Id="rId1" Type="http://schemas.openxmlformats.org/officeDocument/2006/relationships/hyperlink" Target="&#26234;&#33021;&#20998;&#25441;&#23454;&#20363;.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3.png"/><Relationship Id="rId1" Type="http://schemas.openxmlformats.org/officeDocument/2006/relationships/hyperlink" Target="&#20140;&#19996;&#30340;&#29289;&#27969;&#27169;&#24335;&#65306;&#19968;&#20214;&#21830;&#21697;&#30340;&#26053;&#34892;.mp4"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9171660" y="1052736"/>
            <a:ext cx="2698750" cy="984885"/>
          </a:xfrm>
        </p:spPr>
        <p:txBody>
          <a:bodyPr wrap="square">
            <a:spAutoFit/>
          </a:bodyPr>
          <a:lstStyle/>
          <a:p>
            <a:pPr algn="r" eaLnBrk="1" hangingPunct="1">
              <a:defRPr/>
            </a:pPr>
            <a:r>
              <a:rPr lang="zh-CN" altLang="en-US" sz="58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第八章</a:t>
            </a:r>
            <a:endParaRPr lang="zh-CN" altLang="en-US" sz="58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6818314" y="2121577"/>
            <a:ext cx="5052096"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ts val="0"/>
              </a:spcBef>
              <a:buFontTx/>
              <a:buNone/>
              <a:defRPr/>
            </a:pPr>
            <a:r>
              <a:rPr lang="zh-CN" altLang="en-US" sz="4800" dirty="0">
                <a:solidFill>
                  <a:srgbClr val="FFFFFF"/>
                </a:solidFill>
                <a:effectLst>
                  <a:outerShdw blurRad="38100" dist="38100" dir="2700000" algn="tl">
                    <a:srgbClr val="000000"/>
                  </a:outerShdw>
                </a:effectLst>
                <a:latin typeface="+mj-lt"/>
                <a:ea typeface="方正粗倩简体" panose="03000509000000000000" pitchFamily="65" charset="-122"/>
              </a:rPr>
              <a:t>电子商务物流及供应链管理</a:t>
            </a:r>
            <a:endParaRPr lang="zh-CN" altLang="en-US" sz="48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8425" y="1170014"/>
            <a:ext cx="11034572" cy="4203202"/>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物流一词的来源</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kern="0" dirty="0">
                <a:solidFill>
                  <a:schemeClr val="accent2"/>
                </a:solidFill>
                <a:latin typeface="+mj-lt"/>
                <a:ea typeface="黑体" panose="02010609060101010101" pitchFamily="49" charset="-122"/>
                <a:cs typeface="+mn-ea"/>
              </a:rPr>
              <a:t>物</a:t>
            </a:r>
            <a:r>
              <a:rPr lang="zh-CN" altLang="en-US" sz="2600" kern="0" spc="-100" dirty="0">
                <a:solidFill>
                  <a:schemeClr val="accent2"/>
                </a:solidFill>
                <a:latin typeface="+mj-lt"/>
                <a:ea typeface="黑体" panose="02010609060101010101" pitchFamily="49" charset="-122"/>
                <a:cs typeface="+mn-ea"/>
              </a:rPr>
              <a:t>流虽然早已融入我们的生活，但物流一词源自国外，属于“舶来品”。</a:t>
            </a:r>
            <a:r>
              <a:rPr lang="zh-CN" altLang="en-US" sz="2600" kern="0" dirty="0">
                <a:solidFill>
                  <a:schemeClr val="accent2"/>
                </a:solidFill>
                <a:latin typeface="+mj-lt"/>
                <a:ea typeface="黑体" panose="02010609060101010101" pitchFamily="49" charset="-122"/>
                <a:cs typeface="+mn-ea"/>
              </a:rPr>
              <a:t>物流这一概念最早起源于美国，英语为“</a:t>
            </a:r>
            <a:r>
              <a:rPr lang="en-US" altLang="zh-CN" sz="2600" kern="0" dirty="0">
                <a:solidFill>
                  <a:schemeClr val="accent2"/>
                </a:solidFill>
                <a:latin typeface="+mj-lt"/>
                <a:ea typeface="黑体" panose="02010609060101010101" pitchFamily="49" charset="-122"/>
                <a:cs typeface="+mn-ea"/>
              </a:rPr>
              <a:t>Physical Distribution</a:t>
            </a:r>
            <a:r>
              <a:rPr lang="zh-CN" altLang="en-US" sz="2600" kern="0" dirty="0">
                <a:solidFill>
                  <a:schemeClr val="accent2"/>
                </a:solidFill>
                <a:ea typeface="黑体" panose="02010609060101010101" pitchFamily="49" charset="-122"/>
                <a:cs typeface="+mn-ea"/>
              </a:rPr>
              <a:t>”</a:t>
            </a:r>
            <a:r>
              <a:rPr lang="zh-CN" altLang="en-US" sz="2600" kern="0" dirty="0">
                <a:solidFill>
                  <a:schemeClr val="accent2"/>
                </a:solidFill>
                <a:latin typeface="+mj-lt"/>
                <a:ea typeface="黑体" panose="02010609060101010101" pitchFamily="49" charset="-122"/>
                <a:cs typeface="+mn-ea"/>
              </a:rPr>
              <a:t>，其英文缩写为</a:t>
            </a:r>
            <a:r>
              <a:rPr lang="en-US" altLang="zh-CN" sz="2600" kern="0" dirty="0">
                <a:solidFill>
                  <a:schemeClr val="accent2"/>
                </a:solidFill>
                <a:latin typeface="+mj-lt"/>
                <a:ea typeface="黑体" panose="02010609060101010101" pitchFamily="49" charset="-122"/>
                <a:cs typeface="+mn-ea"/>
              </a:rPr>
              <a:t>PD</a:t>
            </a:r>
            <a:r>
              <a:rPr lang="zh-CN" altLang="en-US" sz="2600" kern="0" dirty="0">
                <a:solidFill>
                  <a:schemeClr val="accent2"/>
                </a:solidFill>
                <a:latin typeface="+mj-lt"/>
                <a:ea typeface="黑体" panose="02010609060101010101" pitchFamily="49" charset="-122"/>
                <a:cs typeface="+mn-ea"/>
              </a:rPr>
              <a:t>，汉语即实物配送的意思。国内最早引入物流的概念是在</a:t>
            </a:r>
            <a:r>
              <a:rPr lang="en-US" altLang="zh-CN" sz="2600" kern="0" dirty="0">
                <a:solidFill>
                  <a:schemeClr val="accent2"/>
                </a:solidFill>
                <a:latin typeface="+mj-lt"/>
                <a:ea typeface="黑体" panose="02010609060101010101" pitchFamily="49" charset="-122"/>
                <a:cs typeface="+mn-ea"/>
              </a:rPr>
              <a:t>20</a:t>
            </a:r>
            <a:r>
              <a:rPr lang="zh-CN" altLang="en-US" sz="2600" kern="0" dirty="0">
                <a:solidFill>
                  <a:schemeClr val="accent2"/>
                </a:solidFill>
                <a:latin typeface="+mj-lt"/>
                <a:ea typeface="黑体" panose="02010609060101010101" pitchFamily="49" charset="-122"/>
                <a:cs typeface="+mn-ea"/>
              </a:rPr>
              <a:t>世纪</a:t>
            </a:r>
            <a:r>
              <a:rPr lang="en-US" altLang="zh-CN" sz="2600" kern="0" dirty="0">
                <a:solidFill>
                  <a:schemeClr val="accent2"/>
                </a:solidFill>
                <a:latin typeface="+mj-lt"/>
                <a:ea typeface="黑体" panose="02010609060101010101" pitchFamily="49" charset="-122"/>
                <a:cs typeface="+mn-ea"/>
              </a:rPr>
              <a:t>80</a:t>
            </a:r>
            <a:r>
              <a:rPr lang="zh-CN" altLang="en-US" sz="2600" kern="0" dirty="0">
                <a:solidFill>
                  <a:schemeClr val="accent2"/>
                </a:solidFill>
                <a:latin typeface="+mj-lt"/>
                <a:ea typeface="黑体" panose="02010609060101010101" pitchFamily="49" charset="-122"/>
                <a:cs typeface="+mn-ea"/>
              </a:rPr>
              <a:t>年代，当时物流被一个新的英文名称所代替</a:t>
            </a:r>
            <a:r>
              <a:rPr lang="en-US" altLang="zh-CN" sz="2600" kern="0" dirty="0">
                <a:solidFill>
                  <a:schemeClr val="accent2"/>
                </a:solidFill>
                <a:latin typeface="+mj-lt"/>
                <a:ea typeface="黑体" panose="02010609060101010101" pitchFamily="49" charset="-122"/>
                <a:cs typeface="+mn-ea"/>
              </a:rPr>
              <a:t>——</a:t>
            </a:r>
            <a:r>
              <a:rPr lang="zh-CN" altLang="en-US" sz="2600" kern="0" dirty="0">
                <a:solidFill>
                  <a:schemeClr val="accent2"/>
                </a:solidFill>
                <a:latin typeface="+mj-lt"/>
                <a:ea typeface="黑体" panose="02010609060101010101" pitchFamily="49" charset="-122"/>
                <a:cs typeface="+mn-ea"/>
              </a:rPr>
              <a:t>“</a:t>
            </a:r>
            <a:r>
              <a:rPr lang="en-US" altLang="zh-CN" sz="2600" kern="0" dirty="0">
                <a:solidFill>
                  <a:schemeClr val="accent2"/>
                </a:solidFill>
                <a:latin typeface="+mj-lt"/>
                <a:ea typeface="黑体" panose="02010609060101010101" pitchFamily="49" charset="-122"/>
                <a:cs typeface="+mn-ea"/>
              </a:rPr>
              <a:t>Logistics</a:t>
            </a:r>
            <a:r>
              <a:rPr lang="zh-CN" altLang="en-US" sz="2600" kern="0" dirty="0">
                <a:solidFill>
                  <a:schemeClr val="accent2"/>
                </a:solidFill>
                <a:ea typeface="黑体" panose="02010609060101010101" pitchFamily="49" charset="-122"/>
                <a:cs typeface="+mn-ea"/>
              </a:rPr>
              <a:t>”</a:t>
            </a:r>
            <a:r>
              <a:rPr lang="zh-CN" altLang="en-US" sz="2600" kern="0" dirty="0">
                <a:solidFill>
                  <a:schemeClr val="accent2"/>
                </a:solidFill>
                <a:latin typeface="+mj-lt"/>
                <a:ea typeface="黑体" panose="02010609060101010101" pitchFamily="49" charset="-122"/>
                <a:cs typeface="+mn-ea"/>
              </a:rPr>
              <a:t>，即后勤服务的意思。后来物流专用于表述物资的流通，并形成了沿用至今的现代物流概念。</a:t>
            </a:r>
            <a:endParaRPr lang="zh-CN" altLang="en-US" sz="2600" kern="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4" y="3861048"/>
            <a:ext cx="12195177" cy="0"/>
          </a:xfrm>
          <a:prstGeom prst="straightConnector1">
            <a:avLst/>
          </a:prstGeom>
          <a:ln w="152400">
            <a:solidFill>
              <a:srgbClr val="A6A6A6">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77022" y="3546433"/>
            <a:ext cx="639384" cy="629230"/>
            <a:chOff x="1762551" y="3008791"/>
            <a:chExt cx="639384" cy="629230"/>
          </a:xfrm>
        </p:grpSpPr>
        <p:sp>
          <p:nvSpPr>
            <p:cNvPr id="6" name="Oval 4"/>
            <p:cNvSpPr/>
            <p:nvPr/>
          </p:nvSpPr>
          <p:spPr>
            <a:xfrm>
              <a:off x="1762551" y="3008791"/>
              <a:ext cx="626458" cy="629230"/>
            </a:xfrm>
            <a:prstGeom prst="ellipse">
              <a:avLst/>
            </a:prstGeom>
            <a:solidFill>
              <a:schemeClr val="tx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95000"/>
                  </a:schemeClr>
                </a:solidFill>
                <a:latin typeface="Arial" panose="020B0604020202020204" pitchFamily="34" charset="0"/>
                <a:ea typeface="黑体" panose="02010609060101010101" pitchFamily="49" charset="-122"/>
                <a:cs typeface="Arial" panose="020B0604020202020204" pitchFamily="34" charset="0"/>
              </a:endParaRPr>
            </a:p>
          </p:txBody>
        </p:sp>
        <p:sp>
          <p:nvSpPr>
            <p:cNvPr id="7"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1</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8" name="组合 7"/>
          <p:cNvGrpSpPr/>
          <p:nvPr/>
        </p:nvGrpSpPr>
        <p:grpSpPr>
          <a:xfrm>
            <a:off x="2552510" y="3534594"/>
            <a:ext cx="639384" cy="629230"/>
            <a:chOff x="3338039" y="2996952"/>
            <a:chExt cx="639384" cy="629230"/>
          </a:xfrm>
        </p:grpSpPr>
        <p:sp>
          <p:nvSpPr>
            <p:cNvPr id="9" name="Oval 4"/>
            <p:cNvSpPr/>
            <p:nvPr/>
          </p:nvSpPr>
          <p:spPr>
            <a:xfrm>
              <a:off x="3338039" y="2996952"/>
              <a:ext cx="626458" cy="629230"/>
            </a:xfrm>
            <a:prstGeom prst="ellips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0"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2</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1" name="组合 10"/>
          <p:cNvGrpSpPr/>
          <p:nvPr/>
        </p:nvGrpSpPr>
        <p:grpSpPr>
          <a:xfrm>
            <a:off x="4145374" y="3553436"/>
            <a:ext cx="639384" cy="629230"/>
            <a:chOff x="4930903" y="3015794"/>
            <a:chExt cx="639384" cy="629230"/>
          </a:xfrm>
        </p:grpSpPr>
        <p:sp>
          <p:nvSpPr>
            <p:cNvPr id="12" name="Oval 4"/>
            <p:cNvSpPr/>
            <p:nvPr/>
          </p:nvSpPr>
          <p:spPr>
            <a:xfrm>
              <a:off x="4930903" y="3015794"/>
              <a:ext cx="626458" cy="629230"/>
            </a:xfrm>
            <a:prstGeom prst="ellipse">
              <a:avLst/>
            </a:prstGeom>
            <a:solidFill>
              <a:schemeClr val="bg1">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3"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3</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4" name="组合 13"/>
          <p:cNvGrpSpPr/>
          <p:nvPr/>
        </p:nvGrpSpPr>
        <p:grpSpPr>
          <a:xfrm>
            <a:off x="5657542" y="3553436"/>
            <a:ext cx="639384" cy="629230"/>
            <a:chOff x="6443071" y="3015794"/>
            <a:chExt cx="639384" cy="629230"/>
          </a:xfrm>
        </p:grpSpPr>
        <p:sp>
          <p:nvSpPr>
            <p:cNvPr id="15" name="Oval 4"/>
            <p:cNvSpPr/>
            <p:nvPr/>
          </p:nvSpPr>
          <p:spPr>
            <a:xfrm>
              <a:off x="6443071" y="3015794"/>
              <a:ext cx="626458" cy="629230"/>
            </a:xfrm>
            <a:prstGeom prst="ellipse">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6"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4</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7" name="组合 16"/>
          <p:cNvGrpSpPr/>
          <p:nvPr/>
        </p:nvGrpSpPr>
        <p:grpSpPr>
          <a:xfrm>
            <a:off x="7241718" y="3553436"/>
            <a:ext cx="639384" cy="629230"/>
            <a:chOff x="8027247" y="3015794"/>
            <a:chExt cx="639384" cy="629230"/>
          </a:xfrm>
        </p:grpSpPr>
        <p:sp>
          <p:nvSpPr>
            <p:cNvPr id="18" name="Oval 4"/>
            <p:cNvSpPr/>
            <p:nvPr/>
          </p:nvSpPr>
          <p:spPr>
            <a:xfrm>
              <a:off x="8027247" y="3015794"/>
              <a:ext cx="626458" cy="629230"/>
            </a:xfrm>
            <a:prstGeom prst="ellipse">
              <a:avLst/>
            </a:prstGeom>
            <a:solidFill>
              <a:srgbClr val="009397"/>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9"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5</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20" name="组合 19"/>
          <p:cNvGrpSpPr/>
          <p:nvPr/>
        </p:nvGrpSpPr>
        <p:grpSpPr>
          <a:xfrm>
            <a:off x="8856733" y="3587022"/>
            <a:ext cx="639384" cy="629230"/>
            <a:chOff x="9642262" y="3049380"/>
            <a:chExt cx="639384" cy="629230"/>
          </a:xfrm>
        </p:grpSpPr>
        <p:sp>
          <p:nvSpPr>
            <p:cNvPr id="21" name="Oval 4"/>
            <p:cNvSpPr/>
            <p:nvPr/>
          </p:nvSpPr>
          <p:spPr>
            <a:xfrm>
              <a:off x="9642262" y="3049380"/>
              <a:ext cx="626458" cy="629230"/>
            </a:xfrm>
            <a:prstGeom prst="ellips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22"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6</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sp>
        <p:nvSpPr>
          <p:cNvPr id="23" name="TextBox 6"/>
          <p:cNvSpPr txBox="1"/>
          <p:nvPr/>
        </p:nvSpPr>
        <p:spPr>
          <a:xfrm>
            <a:off x="582365" y="4550247"/>
            <a:ext cx="1415772" cy="461665"/>
          </a:xfrm>
          <a:prstGeom prst="rect">
            <a:avLst/>
          </a:prstGeom>
          <a:noFill/>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包装功能</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4" name="TextBox 8"/>
          <p:cNvSpPr txBox="1"/>
          <p:nvPr/>
        </p:nvSpPr>
        <p:spPr>
          <a:xfrm>
            <a:off x="1856539" y="2522019"/>
            <a:ext cx="2031326" cy="461665"/>
          </a:xfrm>
          <a:prstGeom prst="rect">
            <a:avLst/>
          </a:prstGeom>
          <a:noFill/>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装卸搬运功能</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5" name="TextBox 10"/>
          <p:cNvSpPr txBox="1"/>
          <p:nvPr/>
        </p:nvSpPr>
        <p:spPr>
          <a:xfrm>
            <a:off x="8468538" y="2522019"/>
            <a:ext cx="1415772" cy="461665"/>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配送功能</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6" name="TextBox 11"/>
          <p:cNvSpPr txBox="1"/>
          <p:nvPr/>
        </p:nvSpPr>
        <p:spPr>
          <a:xfrm>
            <a:off x="3757180" y="4550247"/>
            <a:ext cx="1415772" cy="461665"/>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运输功能</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7" name="TextBox 11"/>
          <p:cNvSpPr txBox="1"/>
          <p:nvPr/>
        </p:nvSpPr>
        <p:spPr>
          <a:xfrm>
            <a:off x="5262885" y="2522019"/>
            <a:ext cx="1415772" cy="461665"/>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储存功能</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8" name="TextBox 11"/>
          <p:cNvSpPr txBox="1"/>
          <p:nvPr/>
        </p:nvSpPr>
        <p:spPr>
          <a:xfrm>
            <a:off x="6697417" y="4550247"/>
            <a:ext cx="1727986" cy="830997"/>
          </a:xfrm>
          <a:prstGeom prst="rect">
            <a:avLst/>
          </a:prstGeom>
          <a:noFill/>
          <a:effectLst/>
        </p:spPr>
        <p:txBody>
          <a:bodyPr wrap="squar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流通</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加工功能</a:t>
            </a:r>
            <a:endParaRPr lang="zh-CN" altLang="en-US" sz="2400" dirty="0">
              <a:solidFill>
                <a:schemeClr val="accent2"/>
              </a:solidFill>
              <a:latin typeface="黑体" panose="02010609060101010101" pitchFamily="49" charset="-122"/>
              <a:ea typeface="黑体" panose="02010609060101010101" pitchFamily="49" charset="-122"/>
            </a:endParaRPr>
          </a:p>
        </p:txBody>
      </p:sp>
      <p:grpSp>
        <p:nvGrpSpPr>
          <p:cNvPr id="30" name="组合 29"/>
          <p:cNvGrpSpPr/>
          <p:nvPr/>
        </p:nvGrpSpPr>
        <p:grpSpPr>
          <a:xfrm>
            <a:off x="10528322" y="3533691"/>
            <a:ext cx="639384" cy="629230"/>
            <a:chOff x="9642262" y="3049380"/>
            <a:chExt cx="639384" cy="629230"/>
          </a:xfrm>
        </p:grpSpPr>
        <p:sp>
          <p:nvSpPr>
            <p:cNvPr id="31" name="Oval 4"/>
            <p:cNvSpPr/>
            <p:nvPr/>
          </p:nvSpPr>
          <p:spPr>
            <a:xfrm>
              <a:off x="9642262" y="3049380"/>
              <a:ext cx="626458" cy="629230"/>
            </a:xfrm>
            <a:prstGeom prst="ellips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32"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7</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sp>
        <p:nvSpPr>
          <p:cNvPr id="33" name="TextBox 10"/>
          <p:cNvSpPr txBox="1"/>
          <p:nvPr/>
        </p:nvSpPr>
        <p:spPr>
          <a:xfrm>
            <a:off x="10157568" y="4550247"/>
            <a:ext cx="1415772"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物流信息</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管理功能</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34" name="矩形 33"/>
          <p:cNvSpPr/>
          <p:nvPr/>
        </p:nvSpPr>
        <p:spPr>
          <a:xfrm>
            <a:off x="1009143" y="1382613"/>
            <a:ext cx="4339650"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二、物流的基本功能</a:t>
            </a:r>
            <a:endParaRPr lang="zh-CN" altLang="en-US" sz="28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35" name="文本框 34"/>
          <p:cNvSpPr txBox="1"/>
          <p:nvPr/>
        </p:nvSpPr>
        <p:spPr>
          <a:xfrm>
            <a:off x="8520270" y="1127645"/>
            <a:ext cx="2724455"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点击视频：阿里巴巴集团菜鸟物流震撼宣传片</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36" name="图片 3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2305" y="1127645"/>
            <a:ext cx="707886" cy="707886"/>
          </a:xfrm>
          <a:prstGeom prst="rect">
            <a:avLst/>
          </a:prstGeom>
        </p:spPr>
      </p:pic>
      <p:sp>
        <p:nvSpPr>
          <p:cNvPr id="2" name="文本框 1">
            <a:hlinkClick r:id="rId3" action="ppaction://hlinkfile"/>
          </p:cNvPr>
          <p:cNvSpPr txBox="1"/>
          <p:nvPr/>
        </p:nvSpPr>
        <p:spPr>
          <a:xfrm>
            <a:off x="2484371" y="5864112"/>
            <a:ext cx="3640924"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FFFFF"/>
                </a:solidFill>
                <a:latin typeface="黑体" panose="02010609060101010101" pitchFamily="49" charset="-122"/>
                <a:ea typeface="黑体" panose="02010609060101010101" pitchFamily="49" charset="-122"/>
                <a:hlinkClick r:id="rId3" action="ppaction://hlinkfile"/>
              </a:rPr>
              <a:t>点击视频：智能仓储系统实例</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3" name="图片 2">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406" y="5710224"/>
            <a:ext cx="707886" cy="7078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45" presetClass="entr" presetSubtype="0"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750"/>
                                        <p:tgtEl>
                                          <p:spTgt spid="5"/>
                                        </p:tgtEl>
                                      </p:cBhvr>
                                    </p:animEffect>
                                    <p:anim calcmode="lin" valueType="num">
                                      <p:cBhvr>
                                        <p:cTn id="15" dur="1750" fill="hold"/>
                                        <p:tgtEl>
                                          <p:spTgt spid="5"/>
                                        </p:tgtEl>
                                        <p:attrNameLst>
                                          <p:attrName>ppt_w</p:attrName>
                                        </p:attrNameLst>
                                      </p:cBhvr>
                                      <p:tavLst>
                                        <p:tav tm="0" fmla="#ppt_w*sin(2.5*pi*$)">
                                          <p:val>
                                            <p:fltVal val="0"/>
                                          </p:val>
                                        </p:tav>
                                        <p:tav tm="100000">
                                          <p:val>
                                            <p:fltVal val="1"/>
                                          </p:val>
                                        </p:tav>
                                      </p:tavLst>
                                    </p:anim>
                                    <p:anim calcmode="lin" valueType="num">
                                      <p:cBhvr>
                                        <p:cTn id="16" dur="175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750"/>
                                        <p:tgtEl>
                                          <p:spTgt spid="8"/>
                                        </p:tgtEl>
                                      </p:cBhvr>
                                    </p:animEffect>
                                    <p:anim calcmode="lin" valueType="num">
                                      <p:cBhvr>
                                        <p:cTn id="20" dur="1750" fill="hold"/>
                                        <p:tgtEl>
                                          <p:spTgt spid="8"/>
                                        </p:tgtEl>
                                        <p:attrNameLst>
                                          <p:attrName>ppt_w</p:attrName>
                                        </p:attrNameLst>
                                      </p:cBhvr>
                                      <p:tavLst>
                                        <p:tav tm="0" fmla="#ppt_w*sin(2.5*pi*$)">
                                          <p:val>
                                            <p:fltVal val="0"/>
                                          </p:val>
                                        </p:tav>
                                        <p:tav tm="100000">
                                          <p:val>
                                            <p:fltVal val="1"/>
                                          </p:val>
                                        </p:tav>
                                      </p:tavLst>
                                    </p:anim>
                                    <p:anim calcmode="lin" valueType="num">
                                      <p:cBhvr>
                                        <p:cTn id="21" dur="1750" fill="hold"/>
                                        <p:tgtEl>
                                          <p:spTgt spid="8"/>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750"/>
                                        <p:tgtEl>
                                          <p:spTgt spid="11"/>
                                        </p:tgtEl>
                                      </p:cBhvr>
                                    </p:animEffect>
                                    <p:anim calcmode="lin" valueType="num">
                                      <p:cBhvr>
                                        <p:cTn id="25" dur="1750" fill="hold"/>
                                        <p:tgtEl>
                                          <p:spTgt spid="11"/>
                                        </p:tgtEl>
                                        <p:attrNameLst>
                                          <p:attrName>ppt_w</p:attrName>
                                        </p:attrNameLst>
                                      </p:cBhvr>
                                      <p:tavLst>
                                        <p:tav tm="0" fmla="#ppt_w*sin(2.5*pi*$)">
                                          <p:val>
                                            <p:fltVal val="0"/>
                                          </p:val>
                                        </p:tav>
                                        <p:tav tm="100000">
                                          <p:val>
                                            <p:fltVal val="1"/>
                                          </p:val>
                                        </p:tav>
                                      </p:tavLst>
                                    </p:anim>
                                    <p:anim calcmode="lin" valueType="num">
                                      <p:cBhvr>
                                        <p:cTn id="26" dur="1750" fill="hold"/>
                                        <p:tgtEl>
                                          <p:spTgt spid="11"/>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750"/>
                                        <p:tgtEl>
                                          <p:spTgt spid="14"/>
                                        </p:tgtEl>
                                      </p:cBhvr>
                                    </p:animEffect>
                                    <p:anim calcmode="lin" valueType="num">
                                      <p:cBhvr>
                                        <p:cTn id="30" dur="1750" fill="hold"/>
                                        <p:tgtEl>
                                          <p:spTgt spid="14"/>
                                        </p:tgtEl>
                                        <p:attrNameLst>
                                          <p:attrName>ppt_w</p:attrName>
                                        </p:attrNameLst>
                                      </p:cBhvr>
                                      <p:tavLst>
                                        <p:tav tm="0" fmla="#ppt_w*sin(2.5*pi*$)">
                                          <p:val>
                                            <p:fltVal val="0"/>
                                          </p:val>
                                        </p:tav>
                                        <p:tav tm="100000">
                                          <p:val>
                                            <p:fltVal val="1"/>
                                          </p:val>
                                        </p:tav>
                                      </p:tavLst>
                                    </p:anim>
                                    <p:anim calcmode="lin" valueType="num">
                                      <p:cBhvr>
                                        <p:cTn id="31" dur="1750" fill="hold"/>
                                        <p:tgtEl>
                                          <p:spTgt spid="14"/>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750"/>
                                        <p:tgtEl>
                                          <p:spTgt spid="17"/>
                                        </p:tgtEl>
                                      </p:cBhvr>
                                    </p:animEffect>
                                    <p:anim calcmode="lin" valueType="num">
                                      <p:cBhvr>
                                        <p:cTn id="35" dur="1750" fill="hold"/>
                                        <p:tgtEl>
                                          <p:spTgt spid="17"/>
                                        </p:tgtEl>
                                        <p:attrNameLst>
                                          <p:attrName>ppt_w</p:attrName>
                                        </p:attrNameLst>
                                      </p:cBhvr>
                                      <p:tavLst>
                                        <p:tav tm="0" fmla="#ppt_w*sin(2.5*pi*$)">
                                          <p:val>
                                            <p:fltVal val="0"/>
                                          </p:val>
                                        </p:tav>
                                        <p:tav tm="100000">
                                          <p:val>
                                            <p:fltVal val="1"/>
                                          </p:val>
                                        </p:tav>
                                      </p:tavLst>
                                    </p:anim>
                                    <p:anim calcmode="lin" valueType="num">
                                      <p:cBhvr>
                                        <p:cTn id="36" dur="1750" fill="hold"/>
                                        <p:tgtEl>
                                          <p:spTgt spid="17"/>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750"/>
                                        <p:tgtEl>
                                          <p:spTgt spid="20"/>
                                        </p:tgtEl>
                                      </p:cBhvr>
                                    </p:animEffect>
                                    <p:anim calcmode="lin" valueType="num">
                                      <p:cBhvr>
                                        <p:cTn id="40" dur="1750" fill="hold"/>
                                        <p:tgtEl>
                                          <p:spTgt spid="20"/>
                                        </p:tgtEl>
                                        <p:attrNameLst>
                                          <p:attrName>ppt_w</p:attrName>
                                        </p:attrNameLst>
                                      </p:cBhvr>
                                      <p:tavLst>
                                        <p:tav tm="0" fmla="#ppt_w*sin(2.5*pi*$)">
                                          <p:val>
                                            <p:fltVal val="0"/>
                                          </p:val>
                                        </p:tav>
                                        <p:tav tm="100000">
                                          <p:val>
                                            <p:fltVal val="1"/>
                                          </p:val>
                                        </p:tav>
                                      </p:tavLst>
                                    </p:anim>
                                    <p:anim calcmode="lin" valueType="num">
                                      <p:cBhvr>
                                        <p:cTn id="41" dur="1750" fill="hold"/>
                                        <p:tgtEl>
                                          <p:spTgt spid="20"/>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750"/>
                                        <p:tgtEl>
                                          <p:spTgt spid="30"/>
                                        </p:tgtEl>
                                      </p:cBhvr>
                                    </p:animEffect>
                                    <p:anim calcmode="lin" valueType="num">
                                      <p:cBhvr>
                                        <p:cTn id="45" dur="1750" fill="hold"/>
                                        <p:tgtEl>
                                          <p:spTgt spid="30"/>
                                        </p:tgtEl>
                                        <p:attrNameLst>
                                          <p:attrName>ppt_w</p:attrName>
                                        </p:attrNameLst>
                                      </p:cBhvr>
                                      <p:tavLst>
                                        <p:tav tm="0" fmla="#ppt_w*sin(2.5*pi*$)">
                                          <p:val>
                                            <p:fltVal val="0"/>
                                          </p:val>
                                        </p:tav>
                                        <p:tav tm="100000">
                                          <p:val>
                                            <p:fltVal val="1"/>
                                          </p:val>
                                        </p:tav>
                                      </p:tavLst>
                                    </p:anim>
                                    <p:anim calcmode="lin" valueType="num">
                                      <p:cBhvr>
                                        <p:cTn id="46" dur="1750" fill="hold"/>
                                        <p:tgtEl>
                                          <p:spTgt spid="30"/>
                                        </p:tgtEl>
                                        <p:attrNameLst>
                                          <p:attrName>ppt_h</p:attrName>
                                        </p:attrNameLst>
                                      </p:cBhvr>
                                      <p:tavLst>
                                        <p:tav tm="0">
                                          <p:val>
                                            <p:strVal val="#ppt_h"/>
                                          </p:val>
                                        </p:tav>
                                        <p:tav tm="100000">
                                          <p:val>
                                            <p:strVal val="#ppt_h"/>
                                          </p:val>
                                        </p:tav>
                                      </p:tavLst>
                                    </p:anim>
                                  </p:childTnLst>
                                </p:cTn>
                              </p:par>
                            </p:childTnLst>
                          </p:cTn>
                        </p:par>
                        <p:par>
                          <p:cTn id="47" fill="hold">
                            <p:stCondLst>
                              <p:cond delay="1000"/>
                            </p:stCondLst>
                            <p:childTnLst>
                              <p:par>
                                <p:cTn id="48" presetID="12" presetClass="entr" presetSubtype="2"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left)">
                                      <p:cBhvr>
                                        <p:cTn id="51" dur="500"/>
                                        <p:tgtEl>
                                          <p:spTgt spid="23"/>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left)">
                                      <p:cBhvr>
                                        <p:cTn id="55" dur="500"/>
                                        <p:tgtEl>
                                          <p:spTgt spid="24"/>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left)">
                                      <p:cBhvr>
                                        <p:cTn id="59" dur="500"/>
                                        <p:tgtEl>
                                          <p:spTgt spid="2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p:tgtEl>
                                          <p:spTgt spid="25"/>
                                        </p:tgtEl>
                                        <p:attrNameLst>
                                          <p:attrName>ppt_x</p:attrName>
                                        </p:attrNameLst>
                                      </p:cBhvr>
                                      <p:tavLst>
                                        <p:tav tm="0">
                                          <p:val>
                                            <p:strVal val="#ppt_x-#ppt_w*1.125000"/>
                                          </p:val>
                                        </p:tav>
                                        <p:tav tm="100000">
                                          <p:val>
                                            <p:strVal val="#ppt_x"/>
                                          </p:val>
                                        </p:tav>
                                      </p:tavLst>
                                    </p:anim>
                                    <p:animEffect transition="in" filter="wipe(right)">
                                      <p:cBhvr>
                                        <p:cTn id="63" dur="500"/>
                                        <p:tgtEl>
                                          <p:spTgt spid="25"/>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ppt_x</p:attrName>
                                        </p:attrNameLst>
                                      </p:cBhvr>
                                      <p:tavLst>
                                        <p:tav tm="0">
                                          <p:val>
                                            <p:strVal val="#ppt_x+#ppt_w*1.125000"/>
                                          </p:val>
                                        </p:tav>
                                        <p:tav tm="100000">
                                          <p:val>
                                            <p:strVal val="#ppt_x"/>
                                          </p:val>
                                        </p:tav>
                                      </p:tavLst>
                                    </p:anim>
                                    <p:animEffect transition="in" filter="wipe(left)">
                                      <p:cBhvr>
                                        <p:cTn id="67" dur="500"/>
                                        <p:tgtEl>
                                          <p:spTgt spid="27"/>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lef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p:tgtEl>
                                          <p:spTgt spid="33"/>
                                        </p:tgtEl>
                                        <p:attrNameLst>
                                          <p:attrName>ppt_x</p:attrName>
                                        </p:attrNameLst>
                                      </p:cBhvr>
                                      <p:tavLst>
                                        <p:tav tm="0">
                                          <p:val>
                                            <p:strVal val="#ppt_x-#ppt_w*1.125000"/>
                                          </p:val>
                                        </p:tav>
                                        <p:tav tm="100000">
                                          <p:val>
                                            <p:strVal val="#ppt_x"/>
                                          </p:val>
                                        </p:tav>
                                      </p:tavLst>
                                    </p:anim>
                                    <p:animEffect transition="in" filter="wipe(right)">
                                      <p:cBhvr>
                                        <p:cTn id="75" dur="500"/>
                                        <p:tgtEl>
                                          <p:spTgt spid="33"/>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par>
                          <p:cTn id="84" fill="hold">
                            <p:stCondLst>
                              <p:cond delay="2500"/>
                            </p:stCondLst>
                            <p:childTnLst>
                              <p:par>
                                <p:cTn id="85" presetID="10" presetClass="entr" presetSubtype="0"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bldLvl="0"/>
      <p:bldP spid="26" grpId="0" bldLvl="0"/>
      <p:bldP spid="27" grpId="0" bldLvl="0"/>
      <p:bldP spid="28" grpId="0" bldLvl="0"/>
      <p:bldP spid="33" grpId="0" bldLvl="0"/>
      <p:bldP spid="34" grpId="0"/>
      <p:bldP spid="3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32472" y="5892187"/>
            <a:ext cx="5080000" cy="398780"/>
          </a:xfrm>
          <a:prstGeom prst="rect">
            <a:avLst/>
          </a:prstGeom>
          <a:noFill/>
          <a:ln w="9525">
            <a:noFill/>
          </a:ln>
        </p:spPr>
        <p:txBody>
          <a:bodyPr>
            <a:spAutoFit/>
          </a:bodyPr>
          <a:lstStyle/>
          <a:p>
            <a:pPr marL="0" indent="0" algn="ctr"/>
            <a:r>
              <a:rPr lang="zh-CN"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8</a:t>
            </a:r>
            <a:r>
              <a:rPr lang="zh-CN" sz="2000" dirty="0">
                <a:solidFill>
                  <a:schemeClr val="accent2"/>
                </a:solidFill>
                <a:latin typeface="+mj-lt"/>
                <a:ea typeface="黑体" panose="02010609060101010101" pitchFamily="49" charset="-122"/>
                <a:cs typeface="Times New Roman" panose="02020603050405020304" charset="0"/>
              </a:rPr>
              <a:t>.</a:t>
            </a:r>
            <a:r>
              <a:rPr lang="en-US" altLang="zh-CN" sz="2000" dirty="0">
                <a:solidFill>
                  <a:schemeClr val="accent2"/>
                </a:solidFill>
                <a:latin typeface="+mj-lt"/>
                <a:ea typeface="黑体" panose="02010609060101010101" pitchFamily="49" charset="-122"/>
                <a:cs typeface="Times New Roman" panose="02020603050405020304" charset="0"/>
              </a:rPr>
              <a:t>10</a:t>
            </a:r>
            <a:r>
              <a:rPr lang="zh-CN" sz="2000" dirty="0">
                <a:solidFill>
                  <a:schemeClr val="accent2"/>
                </a:solidFill>
                <a:latin typeface="+mj-lt"/>
                <a:ea typeface="黑体" panose="02010609060101010101" pitchFamily="49" charset="-122"/>
                <a:cs typeface="Times New Roman" panose="02020603050405020304" charset="0"/>
              </a:rPr>
              <a:t>  配送中心分流货物的分拣线</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pic>
        <p:nvPicPr>
          <p:cNvPr id="3" name="图片 10"/>
          <p:cNvPicPr>
            <a:picLocks noRot="1" noChangeAspect="1"/>
          </p:cNvPicPr>
          <p:nvPr/>
        </p:nvPicPr>
        <p:blipFill>
          <a:blip r:embed="rId1"/>
          <a:stretch>
            <a:fillRect/>
          </a:stretch>
        </p:blipFill>
        <p:spPr>
          <a:xfrm>
            <a:off x="1417861" y="1681657"/>
            <a:ext cx="6909222" cy="4133405"/>
          </a:xfrm>
          <a:prstGeom prst="rect">
            <a:avLst/>
          </a:prstGeom>
          <a:noFill/>
          <a:ln w="9525">
            <a:noFill/>
          </a:ln>
        </p:spPr>
      </p:pic>
      <p:sp>
        <p:nvSpPr>
          <p:cNvPr id="6" name="文本框 5"/>
          <p:cNvSpPr txBox="1"/>
          <p:nvPr/>
        </p:nvSpPr>
        <p:spPr>
          <a:xfrm>
            <a:off x="8762677" y="5090543"/>
            <a:ext cx="3096344"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FFFFF"/>
                </a:solidFill>
                <a:latin typeface="黑体" panose="02010609060101010101" pitchFamily="49" charset="-122"/>
                <a:ea typeface="黑体" panose="02010609060101010101" pitchFamily="49" charset="-122"/>
                <a:hlinkClick r:id="rId2" action="ppaction://hlinkfile"/>
              </a:rPr>
              <a:t>点击视频：电商大战“神器”智能分捡省人力</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7" name="图片 6">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043" y="4221088"/>
            <a:ext cx="717612" cy="7176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1010" y="908720"/>
            <a:ext cx="11083995" cy="5451749"/>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最重要的物流包装</a:t>
            </a:r>
            <a:r>
              <a:rPr lang="en-US" altLang="zh-CN" sz="3200" dirty="0">
                <a:solidFill>
                  <a:srgbClr val="0070C0"/>
                </a:solidFill>
                <a:latin typeface="方正大黑简体" panose="02000000000000000000" pitchFamily="65" charset="-122"/>
                <a:ea typeface="方正大黑简体" panose="02000000000000000000" pitchFamily="65" charset="-122"/>
                <a:cs typeface="+mn-ea"/>
              </a:rPr>
              <a:t>——</a:t>
            </a:r>
            <a:r>
              <a:rPr lang="zh-CN" altLang="en-US" sz="3200" dirty="0">
                <a:solidFill>
                  <a:srgbClr val="0070C0"/>
                </a:solidFill>
                <a:latin typeface="方正大黑简体" panose="02000000000000000000" pitchFamily="65" charset="-122"/>
                <a:ea typeface="方正大黑简体" panose="02000000000000000000" pitchFamily="65" charset="-122"/>
                <a:cs typeface="+mn-ea"/>
              </a:rPr>
              <a:t>托盘</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托盘是一种用于机械化装卸搬运和堆存的集装单元工具，是一种特殊的包装形式。托盘有自重小、返空容易、装卸简单、装载量适中等特点，它和集装箱同时被誉为“</a:t>
            </a:r>
            <a:r>
              <a:rPr lang="en-US" altLang="zh-CN" sz="2600" dirty="0">
                <a:solidFill>
                  <a:schemeClr val="accent2"/>
                </a:solidFill>
                <a:latin typeface="+mj-lt"/>
                <a:ea typeface="黑体" panose="02010609060101010101" pitchFamily="49" charset="-122"/>
                <a:cs typeface="+mn-ea"/>
              </a:rPr>
              <a:t>21</a:t>
            </a:r>
            <a:r>
              <a:rPr lang="zh-CN" altLang="en-US" sz="2600" dirty="0">
                <a:solidFill>
                  <a:schemeClr val="accent2"/>
                </a:solidFill>
                <a:latin typeface="+mj-lt"/>
                <a:ea typeface="黑体" panose="02010609060101010101" pitchFamily="49" charset="-122"/>
                <a:cs typeface="+mn-ea"/>
              </a:rPr>
              <a:t>世纪最伟大的物流发明”。</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曾经，我国各个行业使用的托盘尺寸规格不统一，造成了托盘无法共用</a:t>
            </a:r>
            <a:r>
              <a:rPr lang="zh-CN" altLang="en-US" sz="2600" spc="40" dirty="0">
                <a:solidFill>
                  <a:schemeClr val="accent2"/>
                </a:solidFill>
                <a:latin typeface="+mj-lt"/>
                <a:ea typeface="黑体" panose="02010609060101010101" pitchFamily="49" charset="-122"/>
                <a:cs typeface="+mn-ea"/>
              </a:rPr>
              <a:t>、装卸搬运频繁、物流效率低下、货物破损严重、物流成本居高不下等问题。为此，我国在</a:t>
            </a:r>
            <a:r>
              <a:rPr lang="en-US" altLang="zh-CN" sz="2600" spc="40" dirty="0">
                <a:solidFill>
                  <a:schemeClr val="accent2"/>
                </a:solidFill>
                <a:latin typeface="+mj-lt"/>
                <a:ea typeface="黑体" panose="02010609060101010101" pitchFamily="49" charset="-122"/>
                <a:cs typeface="+mn-ea"/>
              </a:rPr>
              <a:t>2006</a:t>
            </a:r>
            <a:r>
              <a:rPr lang="zh-CN" altLang="en-US" sz="2600" spc="40" dirty="0">
                <a:solidFill>
                  <a:schemeClr val="accent2"/>
                </a:solidFill>
                <a:latin typeface="+mj-lt"/>
                <a:ea typeface="黑体" panose="02010609060101010101" pitchFamily="49" charset="-122"/>
                <a:cs typeface="+mn-ea"/>
              </a:rPr>
              <a:t>年确定以</a:t>
            </a:r>
            <a:r>
              <a:rPr lang="en-US" altLang="zh-CN" sz="2600" spc="40" dirty="0">
                <a:solidFill>
                  <a:schemeClr val="accent2"/>
                </a:solidFill>
                <a:latin typeface="+mj-lt"/>
                <a:ea typeface="黑体" panose="02010609060101010101" pitchFamily="49" charset="-122"/>
                <a:cs typeface="+mn-ea"/>
              </a:rPr>
              <a:t>1 000mm×1 200mm</a:t>
            </a:r>
            <a:r>
              <a:rPr lang="zh-CN" altLang="en-US" sz="2600" spc="40" dirty="0">
                <a:solidFill>
                  <a:schemeClr val="accent2"/>
                </a:solidFill>
                <a:latin typeface="+mj-lt"/>
                <a:ea typeface="黑体" panose="02010609060101010101" pitchFamily="49" charset="-122"/>
                <a:cs typeface="+mn-ea"/>
              </a:rPr>
              <a:t>和</a:t>
            </a:r>
            <a:r>
              <a:rPr lang="en-US" altLang="zh-CN" sz="2600" spc="40" dirty="0">
                <a:solidFill>
                  <a:schemeClr val="accent2"/>
                </a:solidFill>
                <a:latin typeface="+mj-lt"/>
                <a:ea typeface="黑体" panose="02010609060101010101" pitchFamily="49" charset="-122"/>
                <a:cs typeface="+mn-ea"/>
              </a:rPr>
              <a:t>1 100mm×</a:t>
            </a:r>
            <a:r>
              <a:rPr lang="en-US" altLang="zh-CN" sz="2600" dirty="0">
                <a:solidFill>
                  <a:schemeClr val="accent2"/>
                </a:solidFill>
                <a:latin typeface="+mj-lt"/>
                <a:ea typeface="黑体" panose="02010609060101010101" pitchFamily="49" charset="-122"/>
                <a:cs typeface="+mn-ea"/>
              </a:rPr>
              <a:t>1 100mm</a:t>
            </a:r>
            <a:r>
              <a:rPr lang="zh-CN" altLang="en-US" sz="2600" dirty="0">
                <a:solidFill>
                  <a:schemeClr val="accent2"/>
                </a:solidFill>
                <a:latin typeface="+mj-lt"/>
                <a:ea typeface="黑体" panose="02010609060101010101" pitchFamily="49" charset="-122"/>
                <a:cs typeface="+mn-ea"/>
              </a:rPr>
              <a:t>两种规格作为我国托盘的国家标准，并于</a:t>
            </a:r>
            <a:r>
              <a:rPr lang="en-US" altLang="zh-CN" sz="2600" dirty="0">
                <a:solidFill>
                  <a:schemeClr val="accent2"/>
                </a:solidFill>
                <a:latin typeface="+mj-lt"/>
                <a:ea typeface="黑体" panose="02010609060101010101" pitchFamily="49" charset="-122"/>
                <a:cs typeface="+mn-ea"/>
              </a:rPr>
              <a:t>2008</a:t>
            </a:r>
            <a:r>
              <a:rPr lang="zh-CN" altLang="en-US" sz="2600" dirty="0">
                <a:solidFill>
                  <a:schemeClr val="accent2"/>
                </a:solidFill>
                <a:latin typeface="+mj-lt"/>
                <a:ea typeface="黑体" panose="02010609060101010101" pitchFamily="49" charset="-122"/>
                <a:cs typeface="+mn-ea"/>
              </a:rPr>
              <a:t>年起实施。标准化托盘的使用极大地推动了我国物流业整体活动效率的提升。</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3845" y="2593252"/>
            <a:ext cx="2735890" cy="3139687"/>
            <a:chOff x="1930969" y="2870906"/>
            <a:chExt cx="2443093" cy="3139687"/>
          </a:xfrm>
        </p:grpSpPr>
        <p:sp>
          <p:nvSpPr>
            <p:cNvPr id="3" name="Rectangle: Rounded Corners 41"/>
            <p:cNvSpPr/>
            <p:nvPr/>
          </p:nvSpPr>
          <p:spPr>
            <a:xfrm>
              <a:off x="1930969" y="2870906"/>
              <a:ext cx="2443093" cy="3139687"/>
            </a:xfrm>
            <a:prstGeom prst="roundRect">
              <a:avLst>
                <a:gd name="adj" fmla="val 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黑体" panose="02010609060101010101" pitchFamily="49" charset="-122"/>
                <a:ea typeface="黑体" panose="02010609060101010101" pitchFamily="49" charset="-122"/>
              </a:endParaRPr>
            </a:p>
          </p:txBody>
        </p:sp>
        <p:sp>
          <p:nvSpPr>
            <p:cNvPr id="4" name="Freeform: Shape 49"/>
            <p:cNvSpPr/>
            <p:nvPr/>
          </p:nvSpPr>
          <p:spPr bwMode="auto">
            <a:xfrm>
              <a:off x="2817960" y="3128835"/>
              <a:ext cx="679196" cy="67919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5" name="矩形 4"/>
            <p:cNvSpPr/>
            <p:nvPr/>
          </p:nvSpPr>
          <p:spPr>
            <a:xfrm>
              <a:off x="2032184" y="3967157"/>
              <a:ext cx="2240663" cy="1459310"/>
            </a:xfrm>
            <a:prstGeom prst="rect">
              <a:avLst/>
            </a:prstGeom>
          </p:spPr>
          <p:txBody>
            <a:bodyPr wrap="square" anchor="ctr">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地区物流</a:t>
              </a:r>
              <a:endParaRPr lang="zh-CN" altLang="en-US" sz="2600" b="1" dirty="0">
                <a:solidFill>
                  <a:srgbClr val="F8F8F8"/>
                </a:solidFill>
                <a:latin typeface="黑体" panose="02010609060101010101" pitchFamily="49" charset="-122"/>
                <a:ea typeface="黑体" panose="02010609060101010101" pitchFamily="49" charset="-122"/>
              </a:endParaRPr>
            </a:p>
            <a:p>
              <a:pPr algn="ctr">
                <a:lnSpc>
                  <a:spcPct val="120000"/>
                </a:lnSpc>
                <a:spcBef>
                  <a:spcPts val="1000"/>
                </a:spcBef>
              </a:pPr>
              <a:r>
                <a:rPr lang="zh-CN" altLang="en-US" sz="2200" dirty="0">
                  <a:solidFill>
                    <a:srgbClr val="F8F8F8"/>
                  </a:solidFill>
                  <a:latin typeface="黑体" panose="02010609060101010101" pitchFamily="49" charset="-122"/>
                  <a:ea typeface="黑体" panose="02010609060101010101" pitchFamily="49" charset="-122"/>
                </a:rPr>
                <a:t>是指存在于某一地区内的物流活动</a:t>
              </a:r>
              <a:endParaRPr lang="zh-CN" altLang="en-US" sz="2200" dirty="0">
                <a:solidFill>
                  <a:srgbClr val="F8F8F8"/>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4658222" y="2593569"/>
            <a:ext cx="2735890" cy="3139687"/>
            <a:chOff x="5133389" y="2871223"/>
            <a:chExt cx="2443093" cy="3139687"/>
          </a:xfrm>
        </p:grpSpPr>
        <p:sp>
          <p:nvSpPr>
            <p:cNvPr id="7" name="Rectangle: Rounded Corners 53"/>
            <p:cNvSpPr/>
            <p:nvPr/>
          </p:nvSpPr>
          <p:spPr>
            <a:xfrm>
              <a:off x="5133389" y="2871223"/>
              <a:ext cx="2443093" cy="3139687"/>
            </a:xfrm>
            <a:prstGeom prst="roundRect">
              <a:avLst>
                <a:gd name="adj" fmla="val 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8F8F8"/>
                </a:solidFill>
                <a:latin typeface="黑体" panose="02010609060101010101" pitchFamily="49" charset="-122"/>
                <a:ea typeface="黑体" panose="02010609060101010101" pitchFamily="49" charset="-122"/>
              </a:endParaRPr>
            </a:p>
          </p:txBody>
        </p:sp>
        <p:sp>
          <p:nvSpPr>
            <p:cNvPr id="8" name="Freeform: Shape 50"/>
            <p:cNvSpPr/>
            <p:nvPr/>
          </p:nvSpPr>
          <p:spPr bwMode="auto">
            <a:xfrm>
              <a:off x="6030598" y="3129152"/>
              <a:ext cx="679196" cy="67919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9" name="矩形 8"/>
            <p:cNvSpPr/>
            <p:nvPr/>
          </p:nvSpPr>
          <p:spPr>
            <a:xfrm>
              <a:off x="5232547" y="3959092"/>
              <a:ext cx="2275298" cy="1459310"/>
            </a:xfrm>
            <a:prstGeom prst="rect">
              <a:avLst/>
            </a:prstGeom>
          </p:spPr>
          <p:txBody>
            <a:bodyPr wrap="square" anchor="ctr">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国家物流</a:t>
              </a:r>
              <a:endParaRPr lang="zh-CN" altLang="en-US" sz="2600" b="1" dirty="0">
                <a:solidFill>
                  <a:srgbClr val="F8F8F8"/>
                </a:solidFill>
                <a:latin typeface="黑体" panose="02010609060101010101" pitchFamily="49" charset="-122"/>
                <a:ea typeface="黑体" panose="02010609060101010101" pitchFamily="49" charset="-122"/>
              </a:endParaRPr>
            </a:p>
            <a:p>
              <a:pPr algn="ctr">
                <a:lnSpc>
                  <a:spcPct val="120000"/>
                </a:lnSpc>
                <a:spcBef>
                  <a:spcPts val="1000"/>
                </a:spcBef>
              </a:pPr>
              <a:r>
                <a:rPr lang="zh-CN" altLang="en-US" sz="2200" dirty="0">
                  <a:solidFill>
                    <a:srgbClr val="F8F8F8"/>
                  </a:solidFill>
                  <a:latin typeface="黑体" panose="02010609060101010101" pitchFamily="49" charset="-122"/>
                  <a:ea typeface="黑体" panose="02010609060101010101" pitchFamily="49" charset="-122"/>
                </a:rPr>
                <a:t>是指在一个国家内部进行的物流活动</a:t>
              </a:r>
              <a:endParaRPr lang="zh-CN" altLang="en-US" sz="2200" dirty="0">
                <a:solidFill>
                  <a:srgbClr val="F8F8F8"/>
                </a:solidFill>
                <a:latin typeface="黑体" panose="02010609060101010101" pitchFamily="49" charset="-122"/>
                <a:ea typeface="黑体" panose="02010609060101010101" pitchFamily="49" charset="-122"/>
              </a:endParaRPr>
            </a:p>
          </p:txBody>
        </p:sp>
      </p:grpSp>
      <p:grpSp>
        <p:nvGrpSpPr>
          <p:cNvPr id="10" name="组合 9"/>
          <p:cNvGrpSpPr/>
          <p:nvPr/>
        </p:nvGrpSpPr>
        <p:grpSpPr>
          <a:xfrm>
            <a:off x="8043011" y="2593706"/>
            <a:ext cx="2735890" cy="3138916"/>
            <a:chOff x="8335808" y="2871360"/>
            <a:chExt cx="2443093" cy="3138916"/>
          </a:xfrm>
        </p:grpSpPr>
        <p:sp>
          <p:nvSpPr>
            <p:cNvPr id="11" name="Rectangle: Rounded Corners 60"/>
            <p:cNvSpPr/>
            <p:nvPr/>
          </p:nvSpPr>
          <p:spPr>
            <a:xfrm>
              <a:off x="8335808" y="2871360"/>
              <a:ext cx="2443093" cy="3138916"/>
            </a:xfrm>
            <a:prstGeom prst="roundRect">
              <a:avLst>
                <a:gd name="adj" fmla="val 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黑体" panose="02010609060101010101" pitchFamily="49" charset="-122"/>
                <a:ea typeface="黑体" panose="02010609060101010101" pitchFamily="49" charset="-122"/>
              </a:endParaRPr>
            </a:p>
          </p:txBody>
        </p:sp>
        <p:sp>
          <p:nvSpPr>
            <p:cNvPr id="12" name="Freeform: Shape 48"/>
            <p:cNvSpPr/>
            <p:nvPr/>
          </p:nvSpPr>
          <p:spPr bwMode="auto">
            <a:xfrm>
              <a:off x="9233017" y="3129289"/>
              <a:ext cx="679196" cy="6791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3" name="矩形 12"/>
            <p:cNvSpPr/>
            <p:nvPr/>
          </p:nvSpPr>
          <p:spPr>
            <a:xfrm>
              <a:off x="8443819" y="4038106"/>
              <a:ext cx="2227069" cy="1472839"/>
            </a:xfrm>
            <a:prstGeom prst="rect">
              <a:avLst/>
            </a:prstGeom>
          </p:spPr>
          <p:txBody>
            <a:bodyPr wrap="square" anchor="ctr">
              <a:spAutoFit/>
            </a:bodyPr>
            <a:lstStyle/>
            <a:p>
              <a:pPr algn="ctr">
                <a:lnSpc>
                  <a:spcPct val="120000"/>
                </a:lnSpc>
              </a:pPr>
              <a:r>
                <a:rPr lang="zh-CN" altLang="en-US" sz="2600" b="1" dirty="0">
                  <a:solidFill>
                    <a:srgbClr val="F8F8F8"/>
                  </a:solidFill>
                  <a:latin typeface="+mj-lt"/>
                  <a:ea typeface="黑体" panose="02010609060101010101" pitchFamily="49" charset="-122"/>
                </a:rPr>
                <a:t>国际物流</a:t>
              </a:r>
              <a:endParaRPr lang="zh-CN" altLang="en-US" sz="2600" b="1" dirty="0">
                <a:solidFill>
                  <a:srgbClr val="F8F8F8"/>
                </a:solidFill>
                <a:latin typeface="+mj-lt"/>
                <a:ea typeface="黑体" panose="02010609060101010101" pitchFamily="49" charset="-122"/>
              </a:endParaRPr>
            </a:p>
            <a:p>
              <a:pPr algn="ctr">
                <a:lnSpc>
                  <a:spcPct val="120000"/>
                </a:lnSpc>
                <a:spcBef>
                  <a:spcPts val="1000"/>
                </a:spcBef>
              </a:pPr>
              <a:r>
                <a:rPr lang="zh-CN" altLang="en-US" sz="2200" dirty="0">
                  <a:solidFill>
                    <a:srgbClr val="F8F8F8"/>
                  </a:solidFill>
                  <a:latin typeface="+mj-lt"/>
                  <a:ea typeface="黑体" panose="02010609060101010101" pitchFamily="49" charset="-122"/>
                </a:rPr>
                <a:t>是指不同国家和地区之间的物流</a:t>
              </a:r>
              <a:endParaRPr lang="zh-CN" altLang="en-US" sz="2200" dirty="0">
                <a:solidFill>
                  <a:srgbClr val="F8F8F8"/>
                </a:solidFill>
                <a:latin typeface="+mj-lt"/>
                <a:ea typeface="黑体" panose="02010609060101010101" pitchFamily="49" charset="-122"/>
              </a:endParaRPr>
            </a:p>
          </p:txBody>
        </p:sp>
      </p:grpSp>
      <p:sp>
        <p:nvSpPr>
          <p:cNvPr id="14" name="文本占位符 105474"/>
          <p:cNvSpPr>
            <a:spLocks noGrp="1"/>
          </p:cNvSpPr>
          <p:nvPr/>
        </p:nvSpPr>
        <p:spPr>
          <a:xfrm>
            <a:off x="1129829" y="974319"/>
            <a:ext cx="3429000" cy="667427"/>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10000"/>
              </a:lnSpc>
              <a:spcBef>
                <a:spcPts val="1500"/>
              </a:spcBef>
              <a:spcAft>
                <a:spcPts val="0"/>
              </a:spcAft>
              <a:buNone/>
            </a:pPr>
            <a:r>
              <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三、物流的分类</a:t>
            </a:r>
            <a:endPar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15" name="文本框 14"/>
          <p:cNvSpPr txBox="1"/>
          <p:nvPr/>
        </p:nvSpPr>
        <p:spPr>
          <a:xfrm>
            <a:off x="1129829" y="1753652"/>
            <a:ext cx="6984777" cy="523220"/>
          </a:xfrm>
          <a:prstGeom prst="rect">
            <a:avLst/>
          </a:prstGeom>
          <a:noFill/>
          <a:ln w="9525">
            <a:noFill/>
          </a:ln>
        </p:spPr>
        <p:txBody>
          <a:bodyPr wrap="square">
            <a:spAutoFit/>
          </a:bodyPr>
          <a:lstStyle/>
          <a:p>
            <a:pPr marL="0" indent="612140"/>
            <a:r>
              <a:rPr lang="zh-CN" sz="2800" dirty="0">
                <a:solidFill>
                  <a:schemeClr val="accent2"/>
                </a:solidFill>
                <a:latin typeface="黑体" panose="02010609060101010101" pitchFamily="49" charset="-122"/>
                <a:ea typeface="黑体" panose="02010609060101010101" pitchFamily="49" charset="-122"/>
              </a:rPr>
              <a:t>物流按照活动的空间可分为以下三类：</a:t>
            </a:r>
            <a:endParaRPr lang="zh-CN" sz="28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24"/>
          <p:cNvSpPr>
            <a:spLocks noChangeShapeType="1"/>
          </p:cNvSpPr>
          <p:nvPr/>
        </p:nvSpPr>
        <p:spPr bwMode="auto">
          <a:xfrm>
            <a:off x="2061121" y="3467895"/>
            <a:ext cx="8303322" cy="0"/>
          </a:xfrm>
          <a:prstGeom prst="line">
            <a:avLst/>
          </a:prstGeom>
          <a:noFill/>
          <a:ln w="28575">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lIns="68583" tIns="34291" rIns="68583" bIns="34291"/>
          <a:lstStyle/>
          <a:p>
            <a:endParaRPr lang="zh-CN" altLang="en-US"/>
          </a:p>
        </p:txBody>
      </p:sp>
      <p:sp>
        <p:nvSpPr>
          <p:cNvPr id="4" name="文本框 13"/>
          <p:cNvSpPr>
            <a:spLocks noChangeArrowheads="1"/>
          </p:cNvSpPr>
          <p:nvPr/>
        </p:nvSpPr>
        <p:spPr bwMode="auto">
          <a:xfrm>
            <a:off x="905034" y="4460993"/>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供应物流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5" name="文本框 14"/>
          <p:cNvSpPr>
            <a:spLocks noChangeArrowheads="1"/>
          </p:cNvSpPr>
          <p:nvPr/>
        </p:nvSpPr>
        <p:spPr bwMode="auto">
          <a:xfrm>
            <a:off x="3022668" y="4465793"/>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生产物流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6" name="文本框 15"/>
          <p:cNvSpPr>
            <a:spLocks noChangeArrowheads="1"/>
          </p:cNvSpPr>
          <p:nvPr/>
        </p:nvSpPr>
        <p:spPr bwMode="auto">
          <a:xfrm>
            <a:off x="7946098" y="4563639"/>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回收物流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7" name="文本框 16"/>
          <p:cNvSpPr>
            <a:spLocks noChangeArrowheads="1"/>
          </p:cNvSpPr>
          <p:nvPr/>
        </p:nvSpPr>
        <p:spPr bwMode="auto">
          <a:xfrm>
            <a:off x="9816282" y="4530971"/>
            <a:ext cx="1677388"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废弃物物流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8" name="文本框 17"/>
          <p:cNvSpPr>
            <a:spLocks noChangeArrowheads="1"/>
          </p:cNvSpPr>
          <p:nvPr/>
        </p:nvSpPr>
        <p:spPr bwMode="auto">
          <a:xfrm>
            <a:off x="5440398" y="4587288"/>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销售物流</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9" name="组合 8"/>
          <p:cNvGrpSpPr/>
          <p:nvPr/>
        </p:nvGrpSpPr>
        <p:grpSpPr>
          <a:xfrm>
            <a:off x="8000904" y="2848142"/>
            <a:ext cx="1260000" cy="1260000"/>
            <a:chOff x="6737060" y="1985722"/>
            <a:chExt cx="981373" cy="981018"/>
          </a:xfrm>
          <a:solidFill>
            <a:srgbClr val="92D050"/>
          </a:solidFill>
        </p:grpSpPr>
        <p:sp>
          <p:nvSpPr>
            <p:cNvPr id="10" name="椭圆 9"/>
            <p:cNvSpPr>
              <a:spLocks noChangeArrowheads="1"/>
            </p:cNvSpPr>
            <p:nvPr/>
          </p:nvSpPr>
          <p:spPr bwMode="auto">
            <a:xfrm>
              <a:off x="6737060" y="1985722"/>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1" name="图片 2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33616" y="2273838"/>
              <a:ext cx="426373" cy="404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a:xfrm>
            <a:off x="3077474" y="2848142"/>
            <a:ext cx="1260000" cy="1260000"/>
            <a:chOff x="2948531" y="1978579"/>
            <a:chExt cx="981373" cy="981018"/>
          </a:xfrm>
          <a:solidFill>
            <a:srgbClr val="00B0F0"/>
          </a:solidFill>
        </p:grpSpPr>
        <p:sp>
          <p:nvSpPr>
            <p:cNvPr id="13" name="椭圆 12"/>
            <p:cNvSpPr>
              <a:spLocks noChangeArrowheads="1"/>
            </p:cNvSpPr>
            <p:nvPr/>
          </p:nvSpPr>
          <p:spPr bwMode="auto">
            <a:xfrm>
              <a:off x="2948531" y="1978579"/>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4" name="图片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740" y="2233359"/>
              <a:ext cx="496641" cy="4857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a:xfrm>
            <a:off x="10024976" y="2848142"/>
            <a:ext cx="1260000" cy="1260000"/>
            <a:chOff x="8349655" y="1986913"/>
            <a:chExt cx="981373" cy="981018"/>
          </a:xfrm>
          <a:solidFill>
            <a:srgbClr val="00B0F0"/>
          </a:solidFill>
        </p:grpSpPr>
        <p:sp>
          <p:nvSpPr>
            <p:cNvPr id="16" name="椭圆 15"/>
            <p:cNvSpPr>
              <a:spLocks noChangeArrowheads="1"/>
            </p:cNvSpPr>
            <p:nvPr/>
          </p:nvSpPr>
          <p:spPr bwMode="auto">
            <a:xfrm>
              <a:off x="8349655"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7"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4055" y="2253599"/>
              <a:ext cx="450193" cy="453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5118803" y="2470142"/>
            <a:ext cx="2016000" cy="2016000"/>
            <a:chOff x="4564700" y="1707133"/>
            <a:chExt cx="1539945" cy="1539389"/>
          </a:xfrm>
          <a:solidFill>
            <a:schemeClr val="tx2">
              <a:lumMod val="60000"/>
              <a:lumOff val="40000"/>
            </a:schemeClr>
          </a:solidFill>
        </p:grpSpPr>
        <p:sp>
          <p:nvSpPr>
            <p:cNvPr id="19" name="椭圆 18"/>
            <p:cNvSpPr>
              <a:spLocks noChangeArrowheads="1"/>
            </p:cNvSpPr>
            <p:nvPr/>
          </p:nvSpPr>
          <p:spPr bwMode="auto">
            <a:xfrm>
              <a:off x="4564700" y="1707133"/>
              <a:ext cx="1539945" cy="1539389"/>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0" name="图片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860" y="2151210"/>
              <a:ext cx="789625" cy="567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959840" y="2848142"/>
            <a:ext cx="1260000" cy="1260000"/>
            <a:chOff x="1337126" y="1986913"/>
            <a:chExt cx="981373" cy="981018"/>
          </a:xfrm>
          <a:solidFill>
            <a:srgbClr val="92D050"/>
          </a:solidFill>
        </p:grpSpPr>
        <p:sp>
          <p:nvSpPr>
            <p:cNvPr id="22" name="椭圆 21"/>
            <p:cNvSpPr>
              <a:spLocks noChangeArrowheads="1"/>
            </p:cNvSpPr>
            <p:nvPr/>
          </p:nvSpPr>
          <p:spPr bwMode="auto">
            <a:xfrm>
              <a:off x="1337126"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3" name="图片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805" y="2253598"/>
              <a:ext cx="431137" cy="4309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 name="矩形 23"/>
          <p:cNvSpPr/>
          <p:nvPr/>
        </p:nvSpPr>
        <p:spPr>
          <a:xfrm>
            <a:off x="708988" y="1374399"/>
            <a:ext cx="3348353" cy="566309"/>
          </a:xfrm>
          <a:prstGeom prst="rect">
            <a:avLst/>
          </a:prstGeom>
        </p:spPr>
        <p:txBody>
          <a:bodyPr wrap="none">
            <a:spAutoFit/>
          </a:bodyPr>
          <a:lstStyle/>
          <a:p>
            <a:pPr marL="0" indent="612140">
              <a:lnSpc>
                <a:spcPct val="110000"/>
              </a:lnSpc>
              <a:spcBef>
                <a:spcPts val="1500"/>
              </a:spcBef>
              <a:spcAft>
                <a:spcPts val="0"/>
              </a:spcAft>
              <a:buNone/>
            </a:pPr>
            <a:r>
              <a:rPr lang="en-US" altLang="zh-CN" sz="2800" b="1" dirty="0">
                <a:solidFill>
                  <a:schemeClr val="accent2"/>
                </a:solidFill>
                <a:ea typeface="黑体" panose="02010609060101010101" pitchFamily="49" charset="-122"/>
                <a:cs typeface="Arial" panose="020B0604020202020204" pitchFamily="34" charset="0"/>
              </a:rPr>
              <a:t>2</a:t>
            </a:r>
            <a:r>
              <a:rPr lang="en-US" altLang="zh-CN" sz="2800" b="1" dirty="0">
                <a:solidFill>
                  <a:schemeClr val="accent2"/>
                </a:solidFill>
                <a:latin typeface="黑体" panose="02010609060101010101" pitchFamily="49" charset="-122"/>
                <a:ea typeface="黑体" panose="02010609060101010101" pitchFamily="49" charset="-122"/>
              </a:rPr>
              <a:t>.</a:t>
            </a:r>
            <a:r>
              <a:rPr lang="zh-CN" altLang="en-US" sz="2800" b="1" dirty="0">
                <a:solidFill>
                  <a:schemeClr val="accent2"/>
                </a:solidFill>
                <a:latin typeface="黑体" panose="02010609060101010101" pitchFamily="49" charset="-122"/>
                <a:ea typeface="黑体" panose="02010609060101010101" pitchFamily="49" charset="-122"/>
              </a:rPr>
              <a:t>按照作用分类</a:t>
            </a:r>
            <a:endParaRPr lang="zh-CN" altLang="en-US" sz="2800" b="1"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anim calcmode="lin" valueType="num">
                                      <p:cBhvr>
                                        <p:cTn id="24" dur="250" fill="hold"/>
                                        <p:tgtEl>
                                          <p:spTgt spid="4"/>
                                        </p:tgtEl>
                                        <p:attrNameLst>
                                          <p:attrName>ppt_x</p:attrName>
                                        </p:attrNameLst>
                                      </p:cBhvr>
                                      <p:tavLst>
                                        <p:tav tm="0">
                                          <p:val>
                                            <p:strVal val="#ppt_x"/>
                                          </p:val>
                                        </p:tav>
                                        <p:tav tm="100000">
                                          <p:val>
                                            <p:strVal val="#ppt_x"/>
                                          </p:val>
                                        </p:tav>
                                      </p:tavLst>
                                    </p:anim>
                                    <p:anim calcmode="lin" valueType="num">
                                      <p:cBhvr>
                                        <p:cTn id="25" dur="25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anim calcmode="lin" valueType="num">
                                      <p:cBhvr>
                                        <p:cTn id="36" dur="250" fill="hold"/>
                                        <p:tgtEl>
                                          <p:spTgt spid="5"/>
                                        </p:tgtEl>
                                        <p:attrNameLst>
                                          <p:attrName>ppt_x</p:attrName>
                                        </p:attrNameLst>
                                      </p:cBhvr>
                                      <p:tavLst>
                                        <p:tav tm="0">
                                          <p:val>
                                            <p:strVal val="#ppt_x"/>
                                          </p:val>
                                        </p:tav>
                                        <p:tav tm="100000">
                                          <p:val>
                                            <p:strVal val="#ppt_x"/>
                                          </p:val>
                                        </p:tav>
                                      </p:tavLst>
                                    </p:anim>
                                    <p:anim calcmode="lin" valueType="num">
                                      <p:cBhvr>
                                        <p:cTn id="37" dur="25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50"/>
                                        <p:tgtEl>
                                          <p:spTgt spid="8"/>
                                        </p:tgtEl>
                                      </p:cBhvr>
                                    </p:animEffect>
                                    <p:anim calcmode="lin" valueType="num">
                                      <p:cBhvr>
                                        <p:cTn id="48" dur="250" fill="hold"/>
                                        <p:tgtEl>
                                          <p:spTgt spid="8"/>
                                        </p:tgtEl>
                                        <p:attrNameLst>
                                          <p:attrName>ppt_x</p:attrName>
                                        </p:attrNameLst>
                                      </p:cBhvr>
                                      <p:tavLst>
                                        <p:tav tm="0">
                                          <p:val>
                                            <p:strVal val="#ppt_x"/>
                                          </p:val>
                                        </p:tav>
                                        <p:tav tm="100000">
                                          <p:val>
                                            <p:strVal val="#ppt_x"/>
                                          </p:val>
                                        </p:tav>
                                      </p:tavLst>
                                    </p:anim>
                                    <p:anim calcmode="lin" valueType="num">
                                      <p:cBhvr>
                                        <p:cTn id="49" dur="25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50"/>
                                        <p:tgtEl>
                                          <p:spTgt spid="6"/>
                                        </p:tgtEl>
                                      </p:cBhvr>
                                    </p:animEffect>
                                    <p:anim calcmode="lin" valueType="num">
                                      <p:cBhvr>
                                        <p:cTn id="60" dur="250" fill="hold"/>
                                        <p:tgtEl>
                                          <p:spTgt spid="6"/>
                                        </p:tgtEl>
                                        <p:attrNameLst>
                                          <p:attrName>ppt_x</p:attrName>
                                        </p:attrNameLst>
                                      </p:cBhvr>
                                      <p:tavLst>
                                        <p:tav tm="0">
                                          <p:val>
                                            <p:strVal val="#ppt_x"/>
                                          </p:val>
                                        </p:tav>
                                        <p:tav tm="100000">
                                          <p:val>
                                            <p:strVal val="#ppt_x"/>
                                          </p:val>
                                        </p:tav>
                                      </p:tavLst>
                                    </p:anim>
                                    <p:anim calcmode="lin" valueType="num">
                                      <p:cBhvr>
                                        <p:cTn id="61" dur="250" fill="hold"/>
                                        <p:tgtEl>
                                          <p:spTgt spid="6"/>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50"/>
                                        <p:tgtEl>
                                          <p:spTgt spid="7"/>
                                        </p:tgtEl>
                                      </p:cBhvr>
                                    </p:animEffect>
                                    <p:anim calcmode="lin" valueType="num">
                                      <p:cBhvr>
                                        <p:cTn id="72" dur="250" fill="hold"/>
                                        <p:tgtEl>
                                          <p:spTgt spid="7"/>
                                        </p:tgtEl>
                                        <p:attrNameLst>
                                          <p:attrName>ppt_x</p:attrName>
                                        </p:attrNameLst>
                                      </p:cBhvr>
                                      <p:tavLst>
                                        <p:tav tm="0">
                                          <p:val>
                                            <p:strVal val="#ppt_x"/>
                                          </p:val>
                                        </p:tav>
                                        <p:tav tm="100000">
                                          <p:val>
                                            <p:strVal val="#ppt_x"/>
                                          </p:val>
                                        </p:tav>
                                      </p:tavLst>
                                    </p:anim>
                                    <p:anim calcmode="lin" valueType="num">
                                      <p:cBhvr>
                                        <p:cTn id="73"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9982" y="6165304"/>
            <a:ext cx="3637897" cy="398780"/>
          </a:xfrm>
          <a:prstGeom prst="rect">
            <a:avLst/>
          </a:prstGeom>
          <a:noFill/>
          <a:ln w="9525">
            <a:noFill/>
          </a:ln>
        </p:spPr>
        <p:txBody>
          <a:bodyPr wrap="square">
            <a:spAutoFit/>
          </a:bodyPr>
          <a:lstStyle/>
          <a:p>
            <a:pPr marL="0" indent="0" algn="ctr"/>
            <a:r>
              <a:rPr lang="zh-CN"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8</a:t>
            </a:r>
            <a:r>
              <a:rPr lang="zh-CN" sz="2000" dirty="0">
                <a:solidFill>
                  <a:schemeClr val="accent2"/>
                </a:solidFill>
                <a:latin typeface="+mj-lt"/>
                <a:ea typeface="黑体" panose="02010609060101010101" pitchFamily="49" charset="-122"/>
                <a:cs typeface="Times New Roman" panose="02020603050405020304" charset="0"/>
              </a:rPr>
              <a:t>.1</a:t>
            </a:r>
            <a:r>
              <a:rPr lang="en-US" altLang="zh-CN" sz="2000" dirty="0">
                <a:solidFill>
                  <a:schemeClr val="accent2"/>
                </a:solidFill>
                <a:latin typeface="+mj-lt"/>
                <a:ea typeface="黑体" panose="02010609060101010101" pitchFamily="49" charset="-122"/>
                <a:cs typeface="Times New Roman" panose="02020603050405020304" charset="0"/>
              </a:rPr>
              <a:t>3</a:t>
            </a:r>
            <a:r>
              <a:rPr lang="zh-CN" sz="2000" dirty="0">
                <a:solidFill>
                  <a:schemeClr val="accent2"/>
                </a:solidFill>
                <a:latin typeface="+mj-lt"/>
                <a:ea typeface="黑体" panose="02010609060101010101" pitchFamily="49" charset="-122"/>
                <a:cs typeface="Times New Roman" panose="02020603050405020304" charset="0"/>
              </a:rPr>
              <a:t>  按照物流的作用分类</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pic>
        <p:nvPicPr>
          <p:cNvPr id="3" name="图片 52" descr="0909"/>
          <p:cNvPicPr>
            <a:picLocks noChangeAspect="1"/>
          </p:cNvPicPr>
          <p:nvPr/>
        </p:nvPicPr>
        <p:blipFill>
          <a:blip r:embed="rId1">
            <a:clrChange>
              <a:clrFrom>
                <a:srgbClr val="FFFFFF"/>
              </a:clrFrom>
              <a:clrTo>
                <a:srgbClr val="FFFFFF">
                  <a:alpha val="0"/>
                </a:srgbClr>
              </a:clrTo>
            </a:clrChange>
          </a:blip>
          <a:stretch>
            <a:fillRect/>
          </a:stretch>
        </p:blipFill>
        <p:spPr>
          <a:xfrm>
            <a:off x="1153576" y="1412776"/>
            <a:ext cx="9870708" cy="4493919"/>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530" y="692785"/>
            <a:ext cx="11965305" cy="5981065"/>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我国快递行业的回收物流</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latinLnBrk="0">
              <a:lnSpc>
                <a:spcPct val="130000"/>
              </a:lnSpc>
              <a:spcBef>
                <a:spcPts val="0"/>
              </a:spcBef>
            </a:pPr>
            <a:r>
              <a:rPr sz="2600" dirty="0">
                <a:solidFill>
                  <a:schemeClr val="accent2"/>
                </a:solidFill>
                <a:latin typeface="+mj-lt"/>
                <a:ea typeface="黑体" panose="02010609060101010101" pitchFamily="49" charset="-122"/>
                <a:cs typeface="+mn-ea"/>
              </a:rPr>
              <a:t>2023年2月22日，国家邮政局发布2023年邮政快递业更贴近民生的七件实事，其中之一就是实施绿色发展“9218”工程：加快推进快递包装绿色低碳转型，到年底实现电商快件不再二次包装比例达到90%，深入推进过度包装和塑料污染两项治理，使用可循环快递包装的邮件快件达到10亿件，回收复用质量完好的瓦楞纸箱8亿个。</a:t>
            </a:r>
            <a:endParaRPr sz="2600" dirty="0">
              <a:solidFill>
                <a:schemeClr val="accent2"/>
              </a:solidFill>
              <a:latin typeface="+mj-lt"/>
              <a:ea typeface="黑体" panose="02010609060101010101" pitchFamily="49" charset="-122"/>
              <a:cs typeface="+mn-ea"/>
            </a:endParaRPr>
          </a:p>
          <a:p>
            <a:pPr indent="612140" algn="just" latinLnBrk="0">
              <a:lnSpc>
                <a:spcPct val="130000"/>
              </a:lnSpc>
              <a:spcBef>
                <a:spcPts val="0"/>
              </a:spcBef>
            </a:pPr>
            <a:r>
              <a:rPr sz="2600" dirty="0">
                <a:solidFill>
                  <a:schemeClr val="accent2"/>
                </a:solidFill>
                <a:latin typeface="+mj-lt"/>
                <a:ea typeface="黑体" panose="02010609060101010101" pitchFamily="49" charset="-122"/>
                <a:cs typeface="+mn-ea"/>
              </a:rPr>
              <a:t>2022年我国快递行业的回收物流的完成情况：过度包装和随意包装得到初步遏制，2022年可循环快递箱（盒）投放量近1500万个，寄递企业自行提供的快递包装材料符合标准要求的比例和按照包装规范操作要求对快递进行包装的比例均超过90%。</a:t>
            </a:r>
            <a:endParaRPr sz="2600" dirty="0">
              <a:solidFill>
                <a:schemeClr val="accent2"/>
              </a:solidFill>
              <a:latin typeface="+mj-lt"/>
              <a:ea typeface="黑体" panose="02010609060101010101" pitchFamily="49" charset="-122"/>
              <a:cs typeface="+mn-ea"/>
            </a:endParaRPr>
          </a:p>
          <a:p>
            <a:pPr indent="612140" algn="just" latinLnBrk="0">
              <a:lnSpc>
                <a:spcPct val="130000"/>
              </a:lnSpc>
              <a:spcBef>
                <a:spcPts val="0"/>
              </a:spcBef>
            </a:pPr>
            <a:r>
              <a:rPr lang="zh-CN" altLang="en-US" sz="2600" dirty="0">
                <a:solidFill>
                  <a:srgbClr val="C00000"/>
                </a:solidFill>
                <a:latin typeface="+mj-lt"/>
                <a:ea typeface="黑体" panose="02010609060101010101" pitchFamily="49" charset="-122"/>
                <a:cs typeface="+mn-ea"/>
              </a:rPr>
              <a:t>除此之外，你了解到的回收物流还有哪些呢？</a:t>
            </a:r>
            <a:endParaRPr lang="zh-CN" altLang="en-US" sz="26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1156" y="908844"/>
            <a:ext cx="10184997" cy="4481740"/>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2000000000000000000" pitchFamily="65" charset="-122"/>
                <a:ea typeface="方正大黑简体" panose="02000000000000000000" pitchFamily="65" charset="-122"/>
              </a:rPr>
              <a:t>四、电子商务环境下物流的实现方式</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企业自营物流 </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是指从事电子商务的企业拥有全资或控股的物流公司，其负责本企业的物流配送业务。随着电子商务的发展，物流显得愈发重要。一些大型电商平台为了使用户有更好的购物体验，保证产品的物流配送时间及配送品质，纷纷建立了自己的物流系统。例如，京东商城、唯品会、美团等都采用了自营物流模式。</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2714005" y="5874196"/>
            <a:ext cx="4320480"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点击视频：企业自营物流实例：京东</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909" y="5715445"/>
            <a:ext cx="717612" cy="7176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txBox="1"/>
          <p:nvPr/>
        </p:nvSpPr>
        <p:spPr>
          <a:xfrm>
            <a:off x="7007372" y="2359440"/>
            <a:ext cx="2115343" cy="400110"/>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投资成本高</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3" name="TextBox 29"/>
          <p:cNvSpPr txBox="1"/>
          <p:nvPr/>
        </p:nvSpPr>
        <p:spPr>
          <a:xfrm>
            <a:off x="7007373" y="5315614"/>
            <a:ext cx="3267472" cy="400110"/>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不利于企业灵活作战</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4" name="TextBox 32"/>
          <p:cNvSpPr txBox="1"/>
          <p:nvPr/>
        </p:nvSpPr>
        <p:spPr>
          <a:xfrm>
            <a:off x="7007373" y="3830383"/>
            <a:ext cx="2462459" cy="400110"/>
          </a:xfrm>
          <a:prstGeom prst="rect">
            <a:avLst/>
          </a:prstGeom>
          <a:noFill/>
        </p:spPr>
        <p:txBody>
          <a:bodyPr wrap="square" lIns="0" tIns="0" rIns="0" bIns="0" rtlCol="0" anchor="ctr">
            <a:spAutoFit/>
          </a:bodyPr>
          <a:lstStyle/>
          <a:p>
            <a:pPr eaLnBrk="1" latinLnBrk="0" hangingPunct="1">
              <a:lnSpc>
                <a:spcPct val="100000"/>
              </a:lnSpc>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分散企业主业</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5" name="文本占位符 105474"/>
          <p:cNvSpPr>
            <a:spLocks noGrp="1"/>
          </p:cNvSpPr>
          <p:nvPr/>
        </p:nvSpPr>
        <p:spPr>
          <a:xfrm>
            <a:off x="553765" y="1249897"/>
            <a:ext cx="4538607"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gn="just">
              <a:spcBef>
                <a:spcPts val="0"/>
              </a:spcBef>
              <a:buNone/>
            </a:pP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rPr>
              <a:t>企业自营物流的弊端：</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cxnSp>
        <p:nvCxnSpPr>
          <p:cNvPr id="6" name="直接连接符 5"/>
          <p:cNvCxnSpPr>
            <a:cxnSpLocks noChangeShapeType="1"/>
          </p:cNvCxnSpPr>
          <p:nvPr/>
        </p:nvCxnSpPr>
        <p:spPr bwMode="auto">
          <a:xfrm>
            <a:off x="6818857" y="2087215"/>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组合 6"/>
          <p:cNvGrpSpPr/>
          <p:nvPr/>
        </p:nvGrpSpPr>
        <p:grpSpPr>
          <a:xfrm>
            <a:off x="5666332" y="2055465"/>
            <a:ext cx="1004888" cy="1008063"/>
            <a:chOff x="5911850" y="1850280"/>
            <a:chExt cx="1004888" cy="1008063"/>
          </a:xfrm>
        </p:grpSpPr>
        <p:sp>
          <p:nvSpPr>
            <p:cNvPr id="8"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9"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10" name="组合 9"/>
          <p:cNvGrpSpPr/>
          <p:nvPr/>
        </p:nvGrpSpPr>
        <p:grpSpPr>
          <a:xfrm>
            <a:off x="5666332" y="3526408"/>
            <a:ext cx="1004888" cy="1008062"/>
            <a:chOff x="5911850" y="3105199"/>
            <a:chExt cx="1004888" cy="1008062"/>
          </a:xfrm>
        </p:grpSpPr>
        <p:sp>
          <p:nvSpPr>
            <p:cNvPr id="11"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2"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13" name="组合 12"/>
          <p:cNvGrpSpPr/>
          <p:nvPr/>
        </p:nvGrpSpPr>
        <p:grpSpPr>
          <a:xfrm>
            <a:off x="5666332" y="5011638"/>
            <a:ext cx="1004888" cy="1008062"/>
            <a:chOff x="5911850" y="4374405"/>
            <a:chExt cx="1004888" cy="1008062"/>
          </a:xfrm>
        </p:grpSpPr>
        <p:sp>
          <p:nvSpPr>
            <p:cNvPr id="14"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5"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cxnSp>
        <p:nvCxnSpPr>
          <p:cNvPr id="16" name="直接连接符 17"/>
          <p:cNvCxnSpPr>
            <a:cxnSpLocks noChangeShapeType="1"/>
          </p:cNvCxnSpPr>
          <p:nvPr/>
        </p:nvCxnSpPr>
        <p:spPr bwMode="auto">
          <a:xfrm>
            <a:off x="6818857" y="3527995"/>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8"/>
          <p:cNvCxnSpPr>
            <a:cxnSpLocks noChangeShapeType="1"/>
          </p:cNvCxnSpPr>
          <p:nvPr/>
        </p:nvCxnSpPr>
        <p:spPr bwMode="auto">
          <a:xfrm>
            <a:off x="6818857" y="5010051"/>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1228"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769789" y="1322593"/>
            <a:ext cx="648072" cy="4848996"/>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mj-lt"/>
                <a:ea typeface="黑体" panose="02010609060101010101" pitchFamily="49" charset="-122"/>
              </a:rPr>
              <a:t>电子商务物流及供应链管理</a:t>
            </a:r>
            <a:endParaRPr kumimoji="0" lang="zh-CN" altLang="en-US" sz="26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549382" y="3504775"/>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2786014" y="1880270"/>
            <a:ext cx="2232248" cy="540617"/>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电子商务物流</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2786014" y="5469231"/>
            <a:ext cx="3983969" cy="54061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lang="zh-CN" altLang="en-US" sz="2400" dirty="0">
                <a:solidFill>
                  <a:schemeClr val="accent2"/>
                </a:solidFill>
                <a:ea typeface="黑体" panose="02010609060101010101" pitchFamily="49" charset="-122"/>
              </a:rPr>
              <a:t>电子商务配送与供应链管理</a:t>
            </a:r>
            <a:endParaRPr lang="zh-CN" altLang="en-US" sz="2400" dirty="0">
              <a:solidFill>
                <a:schemeClr val="accent2"/>
              </a:solidFill>
              <a:ea typeface="黑体" panose="02010609060101010101" pitchFamily="49" charset="-122"/>
            </a:endParaRPr>
          </a:p>
        </p:txBody>
      </p:sp>
      <p:sp>
        <p:nvSpPr>
          <p:cNvPr id="8" name="矩形 7"/>
          <p:cNvSpPr/>
          <p:nvPr/>
        </p:nvSpPr>
        <p:spPr bwMode="auto">
          <a:xfrm>
            <a:off x="6195541" y="1124744"/>
            <a:ext cx="5519464"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物流的含义、基本功能和分类</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8" name="直接连接符 17"/>
          <p:cNvCxnSpPr/>
          <p:nvPr/>
        </p:nvCxnSpPr>
        <p:spPr bwMode="auto">
          <a:xfrm>
            <a:off x="2353965" y="2139540"/>
            <a:ext cx="0" cy="360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353965" y="2132856"/>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5666334" y="1408553"/>
            <a:ext cx="0" cy="144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5666334" y="1408473"/>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5018262" y="2139540"/>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矩形 18"/>
          <p:cNvSpPr/>
          <p:nvPr/>
        </p:nvSpPr>
        <p:spPr bwMode="auto">
          <a:xfrm>
            <a:off x="6197118" y="2553607"/>
            <a:ext cx="5517887" cy="587361"/>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电子商务环境下物流的实现方式和特点</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9" name="直接箭头连接符 28"/>
          <p:cNvCxnSpPr/>
          <p:nvPr/>
        </p:nvCxnSpPr>
        <p:spPr bwMode="auto">
          <a:xfrm>
            <a:off x="5666749" y="2848181"/>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p:nvPr/>
        </p:nvCxnSpPr>
        <p:spPr bwMode="auto">
          <a:xfrm>
            <a:off x="2353965" y="5739540"/>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9769" y="1251360"/>
            <a:ext cx="11017224" cy="4052904"/>
          </a:xfrm>
          <a:prstGeom prst="rect">
            <a:avLst/>
          </a:prstGeom>
        </p:spPr>
        <p:txBody>
          <a:bodyPr wrap="square">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第三方物流</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第三方物流（</a:t>
            </a:r>
            <a:r>
              <a:rPr lang="en-US" altLang="zh-CN" sz="2600" dirty="0">
                <a:solidFill>
                  <a:schemeClr val="accent2"/>
                </a:solidFill>
                <a:latin typeface="+mj-lt"/>
                <a:ea typeface="黑体" panose="02010609060101010101" pitchFamily="49" charset="-122"/>
              </a:rPr>
              <a:t>Third-Party Logistics</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3PL</a:t>
            </a:r>
            <a:r>
              <a:rPr lang="zh-CN" altLang="en-US" sz="2600" dirty="0">
                <a:solidFill>
                  <a:schemeClr val="accent2"/>
                </a:solidFill>
                <a:latin typeface="+mj-lt"/>
                <a:ea typeface="黑体" panose="02010609060101010101" pitchFamily="49" charset="-122"/>
              </a:rPr>
              <a:t>）又称契约物流或合同物流，是由发货人与收货人之外的第三方提供物流服务的物流形式。</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现在，第三方物流公司一般有两类：</a:t>
            </a:r>
            <a:r>
              <a:rPr lang="zh-CN" altLang="en-US" sz="2600" dirty="0">
                <a:solidFill>
                  <a:srgbClr val="C00000"/>
                </a:solidFill>
                <a:latin typeface="+mj-lt"/>
                <a:ea typeface="黑体" panose="02010609060101010101" pitchFamily="49" charset="-122"/>
              </a:rPr>
              <a:t>一类是以邮政、铁路、航空为主体的国有企业发展而来的公司；另一类是由民营小型速递公司、仓储公司发展而来的企业。</a:t>
            </a:r>
            <a:endParaRPr lang="zh-CN" altLang="en-US" sz="2600" dirty="0">
              <a:solidFill>
                <a:srgbClr val="C00000"/>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区域性、全国性或全球性的第三方物流企业具有物流网络上的优势。</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2641600" y="5715635"/>
            <a:ext cx="4172585" cy="70675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点击视频：全球最值钱快递公司UPS是如何炼成的</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909" y="5715445"/>
            <a:ext cx="717612" cy="7176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4134" y="941648"/>
            <a:ext cx="10888493" cy="4566891"/>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京东物流</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京东集团是我国最大的自营式电商企业，业务涉及电子商务、金融和物流三大板块。</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cs typeface="+mn-ea"/>
              </a:rPr>
              <a:t>1. </a:t>
            </a:r>
            <a:r>
              <a:rPr lang="zh-CN" altLang="en-US" sz="2800" b="1" dirty="0">
                <a:solidFill>
                  <a:schemeClr val="accent2"/>
                </a:solidFill>
                <a:latin typeface="+mj-lt"/>
                <a:ea typeface="黑体" panose="02010609060101010101" pitchFamily="49" charset="-122"/>
                <a:cs typeface="+mn-ea"/>
              </a:rPr>
              <a:t>成立京东物流集团</a:t>
            </a:r>
            <a:endParaRPr lang="zh-CN" altLang="en-US" sz="2800" b="1" dirty="0">
              <a:solidFill>
                <a:schemeClr val="accent2"/>
              </a:solidFill>
              <a:latin typeface="+mj-lt"/>
              <a:ea typeface="黑体" panose="02010609060101010101" pitchFamily="49" charset="-122"/>
              <a:cs typeface="+mn-ea"/>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cs typeface="+mn-ea"/>
              </a:rPr>
              <a:t>京东集团自</a:t>
            </a:r>
            <a:r>
              <a:rPr lang="en-US" altLang="zh-CN" sz="2600" dirty="0">
                <a:solidFill>
                  <a:schemeClr val="accent2"/>
                </a:solidFill>
                <a:latin typeface="+mj-lt"/>
                <a:ea typeface="黑体" panose="02010609060101010101" pitchFamily="49" charset="-122"/>
                <a:cs typeface="+mn-ea"/>
              </a:rPr>
              <a:t>2007</a:t>
            </a:r>
            <a:r>
              <a:rPr lang="zh-CN" altLang="en-US" sz="2600" dirty="0">
                <a:solidFill>
                  <a:schemeClr val="accent2"/>
                </a:solidFill>
                <a:latin typeface="+mj-lt"/>
                <a:ea typeface="黑体" panose="02010609060101010101" pitchFamily="49" charset="-122"/>
                <a:cs typeface="+mn-ea"/>
              </a:rPr>
              <a:t>年开始自建物流，于</a:t>
            </a:r>
            <a:r>
              <a:rPr lang="en-US" altLang="zh-CN" sz="2600" dirty="0">
                <a:solidFill>
                  <a:schemeClr val="accent2"/>
                </a:solidFill>
                <a:latin typeface="+mj-lt"/>
                <a:ea typeface="黑体" panose="02010609060101010101" pitchFamily="49" charset="-122"/>
                <a:cs typeface="+mn-ea"/>
              </a:rPr>
              <a:t>2017</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月</a:t>
            </a:r>
            <a:r>
              <a:rPr lang="en-US" altLang="zh-CN" sz="2600" dirty="0">
                <a:solidFill>
                  <a:schemeClr val="accent2"/>
                </a:solidFill>
                <a:latin typeface="+mj-lt"/>
                <a:ea typeface="黑体" panose="02010609060101010101" pitchFamily="49" charset="-122"/>
                <a:cs typeface="+mn-ea"/>
              </a:rPr>
              <a:t>25</a:t>
            </a:r>
            <a:r>
              <a:rPr lang="zh-CN" altLang="en-US" sz="2600" dirty="0">
                <a:solidFill>
                  <a:schemeClr val="accent2"/>
                </a:solidFill>
                <a:latin typeface="+mj-lt"/>
                <a:ea typeface="黑体" panose="02010609060101010101" pitchFamily="49" charset="-122"/>
                <a:cs typeface="+mn-ea"/>
              </a:rPr>
              <a:t>日宣布成立京东物流集团。京东物流集团通过智能化布局的仓配物流网络，为商家提供包括仓储、运输、配送、客服、售后在内的正逆向一体化供应链解决方案。</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4" y="1124744"/>
            <a:ext cx="2880320" cy="4052904"/>
          </a:xfrm>
          <a:prstGeom prst="rect">
            <a:avLst/>
          </a:prstGeom>
          <a:noFill/>
        </p:spPr>
        <p:txBody>
          <a:bodyPr wrap="square" rtlCol="0" anchor="t">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cs typeface="+mn-ea"/>
              </a:rPr>
              <a:t>2. </a:t>
            </a:r>
            <a:r>
              <a:rPr lang="zh-CN" altLang="en-US" sz="2800" b="1" dirty="0">
                <a:solidFill>
                  <a:schemeClr val="accent2"/>
                </a:solidFill>
                <a:latin typeface="+mj-lt"/>
                <a:ea typeface="黑体" panose="02010609060101010101" pitchFamily="49" charset="-122"/>
                <a:cs typeface="+mn-ea"/>
              </a:rPr>
              <a:t>业务介绍</a:t>
            </a:r>
            <a:endParaRPr lang="zh-CN" altLang="en-US" sz="2800" b="1"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仓配一体</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冷链物流</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大件物流</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国际供应链</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供应链金融</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快递业务</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5666333" y="1124744"/>
            <a:ext cx="2880320" cy="2932598"/>
          </a:xfrm>
          <a:prstGeom prst="rect">
            <a:avLst/>
          </a:prstGeom>
          <a:noFill/>
        </p:spPr>
        <p:txBody>
          <a:bodyPr wrap="square" rtlCol="0" anchor="t">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cs typeface="+mn-ea"/>
              </a:rPr>
              <a:t>3. </a:t>
            </a:r>
            <a:r>
              <a:rPr lang="zh-CN" altLang="en-US" sz="2800" b="1" dirty="0">
                <a:solidFill>
                  <a:schemeClr val="accent2"/>
                </a:solidFill>
                <a:latin typeface="+mj-lt"/>
                <a:ea typeface="黑体" panose="02010609060101010101" pitchFamily="49" charset="-122"/>
                <a:cs typeface="+mn-ea"/>
              </a:rPr>
              <a:t>时效服务</a:t>
            </a:r>
            <a:endParaRPr lang="zh-CN" altLang="en-US" sz="2800" b="1"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en-US" altLang="zh-CN" sz="2600" dirty="0">
                <a:solidFill>
                  <a:schemeClr val="accent2"/>
                </a:solidFill>
                <a:latin typeface="+mj-lt"/>
                <a:ea typeface="黑体" panose="02010609060101010101" pitchFamily="49" charset="-122"/>
                <a:cs typeface="+mn-ea"/>
              </a:rPr>
              <a:t>211</a:t>
            </a:r>
            <a:r>
              <a:rPr lang="zh-CN" altLang="en-US" sz="2600" dirty="0">
                <a:solidFill>
                  <a:schemeClr val="accent2"/>
                </a:solidFill>
                <a:latin typeface="+mj-lt"/>
                <a:ea typeface="黑体" panose="02010609060101010101" pitchFamily="49" charset="-122"/>
                <a:cs typeface="+mn-ea"/>
              </a:rPr>
              <a:t>限时达</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京准达</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夜间配</a:t>
            </a:r>
            <a:endParaRPr lang="zh-CN" altLang="en-US" sz="2600" dirty="0">
              <a:solidFill>
                <a:schemeClr val="accent2"/>
              </a:solidFill>
              <a:latin typeface="+mj-lt"/>
              <a:ea typeface="黑体" panose="02010609060101010101" pitchFamily="49" charset="-122"/>
              <a:cs typeface="+mn-ea"/>
            </a:endParaRPr>
          </a:p>
          <a:p>
            <a:pPr marL="972185" indent="-457200" algn="just">
              <a:lnSpc>
                <a:spcPct val="140000"/>
              </a:lnSpc>
              <a:spcBef>
                <a:spcPts val="0"/>
              </a:spcBef>
              <a:buClr>
                <a:srgbClr val="0070C0"/>
              </a:buClr>
              <a:buFont typeface="Wingdings" panose="05000000000000000000" pitchFamily="2" charset="2"/>
              <a:buChar char="Ø"/>
            </a:pPr>
            <a:r>
              <a:rPr lang="zh-CN" altLang="en-US" sz="2600" dirty="0">
                <a:solidFill>
                  <a:schemeClr val="accent2"/>
                </a:solidFill>
                <a:latin typeface="+mj-lt"/>
                <a:ea typeface="黑体" panose="02010609060101010101" pitchFamily="49" charset="-122"/>
                <a:cs typeface="+mn-ea"/>
              </a:rPr>
              <a:t>定时达</a:t>
            </a:r>
            <a:endParaRPr lang="zh-CN" altLang="en-US" sz="2600" dirty="0">
              <a:solidFill>
                <a:schemeClr val="accent2"/>
              </a:solidFill>
              <a:latin typeface="+mj-lt"/>
              <a:ea typeface="黑体" panose="02010609060101010101" pitchFamily="49" charset="-122"/>
              <a:cs typeface="+mn-ea"/>
            </a:endParaRPr>
          </a:p>
        </p:txBody>
      </p:sp>
      <p:sp>
        <p:nvSpPr>
          <p:cNvPr id="6" name="文本框 5"/>
          <p:cNvSpPr txBox="1"/>
          <p:nvPr/>
        </p:nvSpPr>
        <p:spPr>
          <a:xfrm>
            <a:off x="7189101" y="4938190"/>
            <a:ext cx="3013735"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点击视频案例：京东无人机</a:t>
            </a:r>
            <a:r>
              <a:rPr lang="en-US" altLang="zh-CN" sz="2000" dirty="0">
                <a:solidFill>
                  <a:srgbClr val="FFFFFF"/>
                </a:solidFill>
                <a:latin typeface="黑体" panose="02010609060101010101" pitchFamily="49" charset="-122"/>
                <a:ea typeface="黑体" panose="02010609060101010101" pitchFamily="49" charset="-122"/>
                <a:hlinkClick r:id="rId1" action="ppaction://hlinkfile"/>
              </a:rPr>
              <a:t>——</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智慧物流践行者</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7" name="图片 6">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7855" y="4826549"/>
            <a:ext cx="931168" cy="931168"/>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49298" y="1466663"/>
            <a:ext cx="11298166" cy="1906419"/>
          </a:xfrm>
          <a:prstGeom prst="rect">
            <a:avLst/>
          </a:prstGeom>
          <a:noFill/>
        </p:spPr>
        <p:txBody>
          <a:bodyPr wrap="square" rtlCol="0" anchor="t">
            <a:spAutoFit/>
          </a:bodyPr>
          <a:lstStyle/>
          <a:p>
            <a:pPr indent="612140" algn="just">
              <a:lnSpc>
                <a:spcPct val="140000"/>
              </a:lnSpc>
              <a:spcBef>
                <a:spcPts val="1000"/>
              </a:spcBef>
            </a:pPr>
            <a:r>
              <a:rPr lang="zh-CN" altLang="en-US" sz="2800" b="1" dirty="0">
                <a:solidFill>
                  <a:srgbClr val="C00000"/>
                </a:solidFill>
                <a:latin typeface="+mj-lt"/>
                <a:ea typeface="黑体" panose="02010609060101010101" pitchFamily="49" charset="-122"/>
                <a:cs typeface="+mn-ea"/>
              </a:rPr>
              <a:t>启发思考：</a:t>
            </a:r>
            <a:endParaRPr lang="zh-CN" altLang="en-US" sz="2800" b="1" dirty="0">
              <a:solidFill>
                <a:srgbClr val="C00000"/>
              </a:solidFill>
              <a:latin typeface="+mj-lt"/>
              <a:ea typeface="黑体" panose="02010609060101010101" pitchFamily="49" charset="-122"/>
              <a:cs typeface="+mn-ea"/>
            </a:endParaRPr>
          </a:p>
          <a:p>
            <a:pPr indent="612140" algn="just">
              <a:lnSpc>
                <a:spcPct val="140000"/>
              </a:lnSpc>
              <a:spcBef>
                <a:spcPts val="1000"/>
              </a:spcBef>
            </a:pPr>
            <a:r>
              <a:rPr lang="en-US" altLang="zh-CN" sz="2600" dirty="0">
                <a:solidFill>
                  <a:schemeClr val="accent2"/>
                </a:solidFill>
                <a:latin typeface="+mj-lt"/>
                <a:ea typeface="黑体" panose="02010609060101010101" pitchFamily="49" charset="-122"/>
                <a:cs typeface="+mn-ea"/>
              </a:rPr>
              <a:t>1. </a:t>
            </a:r>
            <a:r>
              <a:rPr lang="zh-CN" altLang="en-US" sz="2600" dirty="0">
                <a:solidFill>
                  <a:schemeClr val="accent2"/>
                </a:solidFill>
                <a:latin typeface="+mj-lt"/>
                <a:ea typeface="黑体" panose="02010609060101010101" pitchFamily="49" charset="-122"/>
                <a:cs typeface="+mn-ea"/>
              </a:rPr>
              <a:t>京东物流开展了哪些主要业务？</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0"/>
              </a:spcBef>
            </a:pPr>
            <a:r>
              <a:rPr lang="en-US" altLang="zh-CN" sz="2600" dirty="0">
                <a:solidFill>
                  <a:schemeClr val="accent2"/>
                </a:solidFill>
                <a:latin typeface="+mj-lt"/>
                <a:ea typeface="黑体" panose="02010609060101010101" pitchFamily="49" charset="-122"/>
                <a:cs typeface="+mn-ea"/>
              </a:rPr>
              <a:t>2. </a:t>
            </a:r>
            <a:r>
              <a:rPr lang="zh-CN" altLang="en-US" sz="2600" dirty="0">
                <a:solidFill>
                  <a:schemeClr val="accent2"/>
                </a:solidFill>
                <a:latin typeface="+mj-lt"/>
                <a:ea typeface="黑体" panose="02010609060101010101" pitchFamily="49" charset="-122"/>
                <a:cs typeface="+mn-ea"/>
              </a:rPr>
              <a:t>请分析京东的“</a:t>
            </a:r>
            <a:r>
              <a:rPr lang="en-US" altLang="zh-CN" sz="2600" dirty="0">
                <a:solidFill>
                  <a:schemeClr val="accent2"/>
                </a:solidFill>
                <a:latin typeface="+mj-lt"/>
                <a:ea typeface="黑体" panose="02010609060101010101" pitchFamily="49" charset="-122"/>
                <a:cs typeface="+mn-ea"/>
              </a:rPr>
              <a:t>211</a:t>
            </a:r>
            <a:r>
              <a:rPr lang="zh-CN" altLang="en-US" sz="2600" dirty="0">
                <a:solidFill>
                  <a:schemeClr val="accent2"/>
                </a:solidFill>
                <a:latin typeface="+mj-lt"/>
                <a:ea typeface="黑体" panose="02010609060101010101" pitchFamily="49" charset="-122"/>
                <a:cs typeface="+mn-ea"/>
              </a:rPr>
              <a:t>”限时达、京准达、夜间配、定时达的时效服务。</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769789" y="1412776"/>
            <a:ext cx="6700945"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lnSpc>
                <a:spcPct val="100000"/>
              </a:lnSpc>
              <a:spcBef>
                <a:spcPts val="0"/>
              </a:spcBef>
              <a:buNone/>
            </a:pPr>
            <a:r>
              <a:rPr lang="zh-CN" altLang="en-US" sz="3600" dirty="0">
                <a:solidFill>
                  <a:schemeClr val="accent2"/>
                </a:solidFill>
                <a:latin typeface="方正大黑简体" panose="02000000000000000000" pitchFamily="65" charset="-122"/>
                <a:ea typeface="方正大黑简体" panose="02000000000000000000" pitchFamily="65" charset="-122"/>
              </a:rPr>
              <a:t>五、电子商务环境下物流的特点</a:t>
            </a:r>
            <a:endParaRPr lang="zh-CN" altLang="en-US" sz="3600" dirty="0">
              <a:solidFill>
                <a:schemeClr val="accent2"/>
              </a:solidFill>
              <a:latin typeface="方正大黑简体" panose="02000000000000000000" pitchFamily="65" charset="-122"/>
              <a:ea typeface="方正大黑简体" panose="02000000000000000000" pitchFamily="65" charset="-122"/>
            </a:endParaRPr>
          </a:p>
        </p:txBody>
      </p:sp>
      <p:sp>
        <p:nvSpPr>
          <p:cNvPr id="3" name="AutoShape 13"/>
          <p:cNvSpPr>
            <a:spLocks noChangeArrowheads="1"/>
          </p:cNvSpPr>
          <p:nvPr/>
        </p:nvSpPr>
        <p:spPr bwMode="gray">
          <a:xfrm>
            <a:off x="769789" y="2767058"/>
            <a:ext cx="1368000" cy="1368000"/>
          </a:xfrm>
          <a:prstGeom prst="diamond">
            <a:avLst/>
          </a:prstGeom>
          <a:solidFill>
            <a:srgbClr val="92D050"/>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4" name="AutoShape 14"/>
          <p:cNvSpPr>
            <a:spLocks noChangeArrowheads="1"/>
          </p:cNvSpPr>
          <p:nvPr/>
        </p:nvSpPr>
        <p:spPr bwMode="gray">
          <a:xfrm>
            <a:off x="2314832" y="2776583"/>
            <a:ext cx="1368000" cy="1368000"/>
          </a:xfrm>
          <a:prstGeom prst="diamond">
            <a:avLst/>
          </a:prstGeom>
          <a:solidFill>
            <a:schemeClr val="accent4">
              <a:lumMod val="60000"/>
              <a:lumOff val="40000"/>
            </a:schemeClr>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5" name="AutoShape 15"/>
          <p:cNvSpPr>
            <a:spLocks noChangeArrowheads="1"/>
          </p:cNvSpPr>
          <p:nvPr/>
        </p:nvSpPr>
        <p:spPr bwMode="gray">
          <a:xfrm>
            <a:off x="3859875" y="2786108"/>
            <a:ext cx="1368000" cy="1368000"/>
          </a:xfrm>
          <a:prstGeom prst="diamond">
            <a:avLst/>
          </a:prstGeom>
          <a:solidFill>
            <a:schemeClr val="tx2">
              <a:lumMod val="60000"/>
              <a:lumOff val="40000"/>
            </a:schemeClr>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6" name="AutoShape 16"/>
          <p:cNvSpPr>
            <a:spLocks noChangeArrowheads="1"/>
          </p:cNvSpPr>
          <p:nvPr/>
        </p:nvSpPr>
        <p:spPr bwMode="gray">
          <a:xfrm>
            <a:off x="5404918" y="2795633"/>
            <a:ext cx="1368000" cy="1368000"/>
          </a:xfrm>
          <a:prstGeom prst="diamond">
            <a:avLst/>
          </a:prstGeom>
          <a:solidFill>
            <a:schemeClr val="accent4"/>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7" name="Text Box 24"/>
          <p:cNvSpPr txBox="1">
            <a:spLocks noChangeArrowheads="1"/>
          </p:cNvSpPr>
          <p:nvPr/>
        </p:nvSpPr>
        <p:spPr bwMode="gray">
          <a:xfrm>
            <a:off x="916521" y="4419112"/>
            <a:ext cx="107453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信息化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8" name="Text Box 25"/>
          <p:cNvSpPr txBox="1">
            <a:spLocks noChangeArrowheads="1"/>
          </p:cNvSpPr>
          <p:nvPr/>
        </p:nvSpPr>
        <p:spPr bwMode="gray">
          <a:xfrm>
            <a:off x="2461565" y="4419112"/>
            <a:ext cx="107453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自动化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9" name="Text Box 26"/>
          <p:cNvSpPr txBox="1">
            <a:spLocks noChangeArrowheads="1"/>
          </p:cNvSpPr>
          <p:nvPr/>
        </p:nvSpPr>
        <p:spPr bwMode="gray">
          <a:xfrm>
            <a:off x="4006609" y="4419112"/>
            <a:ext cx="1074241"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网络化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0" name="Text Box 27"/>
          <p:cNvSpPr txBox="1">
            <a:spLocks noChangeArrowheads="1"/>
          </p:cNvSpPr>
          <p:nvPr/>
        </p:nvSpPr>
        <p:spPr bwMode="gray">
          <a:xfrm>
            <a:off x="5551359" y="4419112"/>
            <a:ext cx="1074241"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柔性</a:t>
            </a: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1" name="AutoShape 16"/>
          <p:cNvSpPr>
            <a:spLocks noChangeArrowheads="1"/>
          </p:cNvSpPr>
          <p:nvPr/>
        </p:nvSpPr>
        <p:spPr bwMode="gray">
          <a:xfrm>
            <a:off x="6949961" y="2805158"/>
            <a:ext cx="1368000" cy="1368000"/>
          </a:xfrm>
          <a:prstGeom prst="diamond">
            <a:avLst/>
          </a:prstGeom>
          <a:solidFill>
            <a:schemeClr val="accent4">
              <a:lumMod val="60000"/>
              <a:lumOff val="40000"/>
            </a:schemeClr>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2" name="Text Box 27"/>
          <p:cNvSpPr txBox="1">
            <a:spLocks noChangeArrowheads="1"/>
          </p:cNvSpPr>
          <p:nvPr/>
        </p:nvSpPr>
        <p:spPr bwMode="gray">
          <a:xfrm>
            <a:off x="7096840" y="4419112"/>
            <a:ext cx="1074241"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集成</a:t>
            </a: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3" name="AutoShape 15"/>
          <p:cNvSpPr>
            <a:spLocks noChangeArrowheads="1"/>
          </p:cNvSpPr>
          <p:nvPr/>
        </p:nvSpPr>
        <p:spPr bwMode="gray">
          <a:xfrm>
            <a:off x="8495004" y="2814683"/>
            <a:ext cx="1368000" cy="1368000"/>
          </a:xfrm>
          <a:prstGeom prst="diamond">
            <a:avLst/>
          </a:prstGeom>
          <a:solidFill>
            <a:schemeClr val="tx2">
              <a:lumMod val="60000"/>
              <a:lumOff val="40000"/>
            </a:schemeClr>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4" name="Text Box 26"/>
          <p:cNvSpPr txBox="1">
            <a:spLocks noChangeArrowheads="1"/>
          </p:cNvSpPr>
          <p:nvPr/>
        </p:nvSpPr>
        <p:spPr bwMode="gray">
          <a:xfrm>
            <a:off x="8641883" y="4419112"/>
            <a:ext cx="1074241"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智能</a:t>
            </a: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5" name="AutoShape 16"/>
          <p:cNvSpPr>
            <a:spLocks noChangeArrowheads="1"/>
          </p:cNvSpPr>
          <p:nvPr/>
        </p:nvSpPr>
        <p:spPr bwMode="gray">
          <a:xfrm>
            <a:off x="10040045" y="2757533"/>
            <a:ext cx="1368000" cy="1368000"/>
          </a:xfrm>
          <a:prstGeom prst="diamond">
            <a:avLst/>
          </a:prstGeom>
          <a:solidFill>
            <a:schemeClr val="accent4"/>
          </a:solidFill>
          <a:ln w="9525">
            <a:miter lim="800000"/>
          </a:ln>
          <a:effectLst>
            <a:outerShdw blurRad="50800" dist="38100" dir="2700000" algn="tl" rotWithShape="0">
              <a:prstClr val="black">
                <a:alpha val="40000"/>
              </a:prstClr>
            </a:outerShdw>
          </a:effectLst>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6" name="Text Box 27"/>
          <p:cNvSpPr txBox="1">
            <a:spLocks noChangeArrowheads="1"/>
          </p:cNvSpPr>
          <p:nvPr/>
        </p:nvSpPr>
        <p:spPr bwMode="gray">
          <a:xfrm>
            <a:off x="10186924" y="4419112"/>
            <a:ext cx="1074241"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智慧</a:t>
            </a:r>
            <a:r>
              <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化</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lide(fromBottom)">
                                      <p:cBhvr>
                                        <p:cTn id="40" dur="500"/>
                                        <p:tgtEl>
                                          <p:spTgt spid="10"/>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lide(fromBottom)">
                                      <p:cBhvr>
                                        <p:cTn id="48" dur="500"/>
                                        <p:tgtEl>
                                          <p:spTgt spid="12"/>
                                        </p:tgtEl>
                                      </p:cBhvr>
                                    </p:animEffect>
                                  </p:childTnLst>
                                </p:cTn>
                              </p:par>
                            </p:childTnLst>
                          </p:cTn>
                        </p:par>
                        <p:par>
                          <p:cTn id="49" fill="hold">
                            <p:stCondLst>
                              <p:cond delay="5500"/>
                            </p:stCondLst>
                            <p:childTnLst>
                              <p:par>
                                <p:cTn id="50" presetID="3" presetClass="entr" presetSubtype="1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slide(fromBottom)">
                                      <p:cBhvr>
                                        <p:cTn id="56" dur="500"/>
                                        <p:tgtEl>
                                          <p:spTgt spid="14"/>
                                        </p:tgtEl>
                                      </p:cBhvr>
                                    </p:animEffect>
                                  </p:childTnLst>
                                </p:cTn>
                              </p:par>
                            </p:childTnLst>
                          </p:cTn>
                        </p:par>
                        <p:par>
                          <p:cTn id="57" fill="hold">
                            <p:stCondLst>
                              <p:cond delay="6500"/>
                            </p:stCondLst>
                            <p:childTnLst>
                              <p:par>
                                <p:cTn id="58" presetID="3" presetClass="entr" presetSubtype="1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slide(fromBottom)">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p:bldP spid="8" grpId="0"/>
      <p:bldP spid="9" grpId="0"/>
      <p:bldP spid="10" grpId="0"/>
      <p:bldP spid="11" grpId="0" bldLvl="0" animBg="1"/>
      <p:bldP spid="12" grpId="0"/>
      <p:bldP spid="13" grpId="0" bldLvl="0" animBg="1"/>
      <p:bldP spid="14" grpId="0"/>
      <p:bldP spid="15" grpId="0" bldLvl="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7761" y="745096"/>
            <a:ext cx="11161240" cy="5658024"/>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智能物流与智慧物流的联系和区别</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cs typeface="+mn-ea"/>
              </a:rPr>
              <a:t>中物协（北京）物流工程设计院认为，能够实现感知、交互、分析、发现和决策过程的物流是智慧物流，而智能物流只是代替人的劳动，不能代替人作决策。</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cs typeface="+mn-ea"/>
              </a:rPr>
              <a:t>智能物流是物流系统向智慧物流进化的重要阶段，但是智能物流不等于智慧物流。智能物流的能力聚焦于“知晓”，聚焦于由系统的感知、分析、判断、执行形成的闭环，重点体现出来的还是执行的能力，还不具备智慧能力。智能物流的进化重点是增强执行能力与感知能力，执行能力体现的是智能硬件与智能硬件的系统集成；感知能力是指物联网技术的全面感知能力。</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cs typeface="+mn-ea"/>
              </a:rPr>
              <a:t>智慧物流是指物流系统不仅具备了“智”的能力，还知道这种能力是如何产生的，进而可以学习提升，不断迭代升级。相对于智能物流而言，智慧物流多了一种自主决策和学习提升的能力。</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3663782"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2196932"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2574757"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3001794" y="3605385"/>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3184357"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17415" name="Text Box 5"/>
          <p:cNvSpPr txBox="1">
            <a:spLocks noChangeArrowheads="1"/>
          </p:cNvSpPr>
          <p:nvPr/>
        </p:nvSpPr>
        <p:spPr bwMode="auto">
          <a:xfrm>
            <a:off x="3131969"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2920832" y="3140968"/>
            <a:ext cx="0" cy="1152128"/>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4149556" y="1684800"/>
            <a:ext cx="28129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电子商务物流</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17424" name="TextBox 53"/>
          <p:cNvSpPr txBox="1">
            <a:spLocks noChangeArrowheads="1"/>
          </p:cNvSpPr>
          <p:nvPr/>
        </p:nvSpPr>
        <p:spPr bwMode="auto">
          <a:xfrm>
            <a:off x="4149555" y="3393167"/>
            <a:ext cx="5333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电子商务配送与供应链管理</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grpSp>
        <p:nvGrpSpPr>
          <p:cNvPr id="17434" name="组合 63"/>
          <p:cNvGrpSpPr/>
          <p:nvPr/>
        </p:nvGrpSpPr>
        <p:grpSpPr bwMode="auto">
          <a:xfrm>
            <a:off x="3370094" y="3322856"/>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3370094"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385979" y="3163753"/>
            <a:ext cx="2481295" cy="10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一、电子商务配送</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二、供应链管理</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3184357" y="3218036"/>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7877007"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54119E-6 0.10139 L -0.34869 -0.48542 " pathEditMode="relative" rAng="0" ptsTypes="AA">
                                      <p:cBhvr>
                                        <p:cTn id="6" dur="1000" fill="hold"/>
                                        <p:tgtEl>
                                          <p:spTgt spid="17447"/>
                                        </p:tgtEl>
                                        <p:attrNameLst>
                                          <p:attrName>ppt_x</p:attrName>
                                          <p:attrName>ppt_y</p:attrName>
                                        </p:attrNameLst>
                                      </p:cBhvr>
                                      <p:rCtr x="-17441" y="-29352"/>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9799" y="1913308"/>
            <a:ext cx="10423158" cy="4324004"/>
          </a:xfrm>
          <a:prstGeom prst="rect">
            <a:avLst/>
          </a:prstGeom>
          <a:noFill/>
        </p:spPr>
        <p:txBody>
          <a:bodyPr wrap="square" rtlCol="0" anchor="t">
            <a:spAutoFit/>
          </a:bodyPr>
          <a:lstStyle/>
          <a:p>
            <a:pPr indent="612140" algn="just">
              <a:lnSpc>
                <a:spcPct val="130000"/>
              </a:lnSpc>
              <a:spcBef>
                <a:spcPts val="1000"/>
              </a:spcBef>
            </a:pPr>
            <a:r>
              <a:rPr lang="zh-CN" altLang="en-US" sz="2600">
                <a:solidFill>
                  <a:schemeClr val="accent2"/>
                </a:solidFill>
                <a:latin typeface="+mj-lt"/>
                <a:ea typeface="黑体" panose="02010609060101010101" pitchFamily="49" charset="-122"/>
                <a:cs typeface="+mn-ea"/>
              </a:rPr>
              <a:t>在电子商务交易过程中，无论由谁来承担物流任务，都必须以最快的速度把货物送到客户手中。这种快速的货物配送方式就是电子商务物流配送。</a:t>
            </a:r>
            <a:endParaRPr lang="zh-CN" altLang="en-US" sz="260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a:solidFill>
                  <a:schemeClr val="accent2"/>
                </a:solidFill>
                <a:latin typeface="+mj-lt"/>
                <a:ea typeface="黑体" panose="02010609060101010101" pitchFamily="49" charset="-122"/>
                <a:cs typeface="+mn-ea"/>
              </a:rPr>
              <a:t>电子商务配送是信息化、现代化和社会化的物流配送，它是指物流配送企业采用网络化的计算机技术和现代化的硬件设备、软件系统及先进的管理手段，针对社会需求，严格、守信地按客户的送货要求开展分类、编配、整理、分工、配货等一系列工作，定时、定点、定量地将货物交给客户，满足其对货物的需求。</a:t>
            </a:r>
            <a:endParaRPr lang="zh-CN" altLang="en-US" sz="2600" dirty="0">
              <a:solidFill>
                <a:schemeClr val="accent2"/>
              </a:solidFill>
              <a:latin typeface="+mj-lt"/>
              <a:ea typeface="黑体" panose="02010609060101010101" pitchFamily="49" charset="-122"/>
              <a:cs typeface="+mn-ea"/>
            </a:endParaRPr>
          </a:p>
        </p:txBody>
      </p:sp>
      <p:sp>
        <p:nvSpPr>
          <p:cNvPr id="4" name="文本框 3"/>
          <p:cNvSpPr txBox="1"/>
          <p:nvPr/>
        </p:nvSpPr>
        <p:spPr>
          <a:xfrm>
            <a:off x="859799" y="1124744"/>
            <a:ext cx="3960440" cy="646331"/>
          </a:xfrm>
          <a:prstGeom prst="rect">
            <a:avLst/>
          </a:prstGeom>
          <a:noFill/>
        </p:spPr>
        <p:txBody>
          <a:bodyPr wrap="square">
            <a:spAutoFit/>
          </a:bodyPr>
          <a:lstStyle/>
          <a:p>
            <a:r>
              <a:rPr lang="zh-CN" altLang="en-US" sz="3600" dirty="0">
                <a:solidFill>
                  <a:schemeClr val="accent2"/>
                </a:solidFill>
                <a:latin typeface="方正大黑简体" panose="02000000000000000000" pitchFamily="65" charset="-122"/>
                <a:ea typeface="方正大黑简体" panose="02000000000000000000" pitchFamily="65" charset="-122"/>
              </a:rPr>
              <a:t>一、电子商务配送</a:t>
            </a:r>
            <a:endParaRPr lang="zh-CN" altLang="en-US" sz="3600" dirty="0">
              <a:solidFill>
                <a:schemeClr val="accent2"/>
              </a:solidFill>
              <a:latin typeface="方正大黑简体" panose="02000000000000000000" pitchFamily="65" charset="-122"/>
              <a:ea typeface="方正大黑简体" panose="02000000000000000000" pitchFamily="65" charset="-122"/>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63511" y="6269250"/>
            <a:ext cx="4269740" cy="400110"/>
          </a:xfrm>
          <a:prstGeom prst="rect">
            <a:avLst/>
          </a:prstGeom>
          <a:noFill/>
          <a:ln w="9525">
            <a:noFill/>
          </a:ln>
        </p:spPr>
        <p:txBody>
          <a:bodyPr wrap="square">
            <a:spAutoFit/>
          </a:bodyPr>
          <a:lstStyle/>
          <a:p>
            <a:pPr marL="0" indent="0" algn="ctr"/>
            <a:r>
              <a:rPr lang="zh-CN"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8</a:t>
            </a:r>
            <a:r>
              <a:rPr lang="zh-CN" sz="2000" dirty="0">
                <a:solidFill>
                  <a:schemeClr val="accent2"/>
                </a:solidFill>
                <a:latin typeface="+mj-lt"/>
                <a:ea typeface="黑体" panose="02010609060101010101" pitchFamily="49" charset="-122"/>
                <a:cs typeface="Times New Roman" panose="02020603050405020304" charset="0"/>
              </a:rPr>
              <a:t>.14  电子商务配送的操作流程</a:t>
            </a:r>
            <a:endParaRPr lang="zh-CN" sz="2000" dirty="0">
              <a:solidFill>
                <a:schemeClr val="accent2"/>
              </a:solidFill>
              <a:latin typeface="+mj-lt"/>
              <a:ea typeface="黑体" panose="02010609060101010101" pitchFamily="49" charset="-122"/>
              <a:cs typeface="Times New Roman" panose="02020603050405020304" charset="0"/>
            </a:endParaRPr>
          </a:p>
        </p:txBody>
      </p:sp>
      <p:pic>
        <p:nvPicPr>
          <p:cNvPr id="3" name="图片 -2147482238" descr="10-14"/>
          <p:cNvPicPr>
            <a:picLocks noChangeAspect="1"/>
          </p:cNvPicPr>
          <p:nvPr/>
        </p:nvPicPr>
        <p:blipFill>
          <a:blip r:embed="rId1">
            <a:clrChange>
              <a:clrFrom>
                <a:srgbClr val="FFFFFF"/>
              </a:clrFrom>
              <a:clrTo>
                <a:srgbClr val="FFFFFF">
                  <a:alpha val="0"/>
                </a:srgbClr>
              </a:clrTo>
            </a:clrChange>
          </a:blip>
          <a:stretch>
            <a:fillRect/>
          </a:stretch>
        </p:blipFill>
        <p:spPr>
          <a:xfrm>
            <a:off x="4575579" y="1156682"/>
            <a:ext cx="3045604" cy="4899484"/>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6307" y="908720"/>
            <a:ext cx="10824148" cy="5483617"/>
          </a:xfrm>
          <a:prstGeom prst="rect">
            <a:avLst/>
          </a:prstGeom>
        </p:spPr>
        <p:txBody>
          <a:bodyPr wrap="square">
            <a:spAutoFit/>
          </a:bodyPr>
          <a:lstStyle/>
          <a:p>
            <a:pPr indent="612140" algn="just">
              <a:spcBef>
                <a:spcPts val="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（一）电子商务的物流配送流程</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采购作业流程</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rPr>
              <a:t>在物流专业化的情况下，采购作业流程基本有两种模式：</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rPr>
              <a:t>第一种模式是由提供配送服务的第三方物流企业承担采购任务，直接向生产和经销企业订货或购货；</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rPr>
              <a:t>第二种模式是物流、商流两者分离的模式，由货主订货和购货，配送中心负责进货和理货等工作，货物所有权属于货主。</a:t>
            </a:r>
            <a:endParaRPr lang="en-US" altLang="zh-CN" sz="24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仓储作业流程</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rPr>
              <a:t>仓储作业流程是采购作业流程的延续。仓储中心受业务管理部门的统一管理，它的主要作业区是收货区、拣货区和发货区。</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7" y="1686212"/>
            <a:ext cx="2956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电子商务物流</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7183" name="TextBox 84"/>
          <p:cNvSpPr txBox="1">
            <a:spLocks noChangeArrowheads="1"/>
          </p:cNvSpPr>
          <p:nvPr/>
        </p:nvSpPr>
        <p:spPr bwMode="auto">
          <a:xfrm>
            <a:off x="5373687" y="3645024"/>
            <a:ext cx="51171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电子商务配送与供应链管理</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pic>
        <p:nvPicPr>
          <p:cNvPr id="7186" name="Picture 3" descr="F:\快盘\WPS上传PPT\互联网生活\导出\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组合 45"/>
          <p:cNvGrpSpPr/>
          <p:nvPr/>
        </p:nvGrpSpPr>
        <p:grpSpPr bwMode="auto">
          <a:xfrm>
            <a:off x="4594225"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594225" y="3658615"/>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200"/>
                                  </p:stCondLst>
                                  <p:childTnLst>
                                    <p:set>
                                      <p:cBhvr>
                                        <p:cTn id="36" dur="1" fill="hold">
                                          <p:stCondLst>
                                            <p:cond delay="0"/>
                                          </p:stCondLst>
                                        </p:cTn>
                                        <p:tgtEl>
                                          <p:spTgt spid="7199"/>
                                        </p:tgtEl>
                                        <p:attrNameLst>
                                          <p:attrName>style.visibility</p:attrName>
                                        </p:attrNameLst>
                                      </p:cBhvr>
                                      <p:to>
                                        <p:strVal val="visible"/>
                                      </p:to>
                                    </p:set>
                                    <p:anim calcmode="lin" valueType="num">
                                      <p:cBhvr additive="base">
                                        <p:cTn id="37" dur="500" fill="hold"/>
                                        <p:tgtEl>
                                          <p:spTgt spid="7199"/>
                                        </p:tgtEl>
                                        <p:attrNameLst>
                                          <p:attrName>ppt_x</p:attrName>
                                        </p:attrNameLst>
                                      </p:cBhvr>
                                      <p:tavLst>
                                        <p:tav tm="0">
                                          <p:val>
                                            <p:strVal val="1+#ppt_w/2"/>
                                          </p:val>
                                        </p:tav>
                                        <p:tav tm="100000">
                                          <p:val>
                                            <p:strVal val="#ppt_x"/>
                                          </p:val>
                                        </p:tav>
                                      </p:tavLst>
                                    </p:anim>
                                    <p:anim calcmode="lin" valueType="num">
                                      <p:cBhvr additive="base">
                                        <p:cTn id="38" dur="500" fill="hold"/>
                                        <p:tgtEl>
                                          <p:spTgt spid="7199"/>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3" fill="hold" grpId="0" nodeType="after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additive="base">
                                        <p:cTn id="42" dur="500" fill="hold"/>
                                        <p:tgtEl>
                                          <p:spTgt spid="7181"/>
                                        </p:tgtEl>
                                        <p:attrNameLst>
                                          <p:attrName>ppt_x</p:attrName>
                                        </p:attrNameLst>
                                      </p:cBhvr>
                                      <p:tavLst>
                                        <p:tav tm="0">
                                          <p:val>
                                            <p:strVal val="1+#ppt_w/2"/>
                                          </p:val>
                                        </p:tav>
                                        <p:tav tm="100000">
                                          <p:val>
                                            <p:strVal val="#ppt_x"/>
                                          </p:val>
                                        </p:tav>
                                      </p:tavLst>
                                    </p:anim>
                                    <p:anim calcmode="lin" valueType="num">
                                      <p:cBhvr additive="base">
                                        <p:cTn id="43" dur="500" fill="hold"/>
                                        <p:tgtEl>
                                          <p:spTgt spid="718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2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500" fill="hold"/>
                                        <p:tgtEl>
                                          <p:spTgt spid="7183"/>
                                        </p:tgtEl>
                                        <p:attrNameLst>
                                          <p:attrName>ppt_x</p:attrName>
                                        </p:attrNameLst>
                                      </p:cBhvr>
                                      <p:tavLst>
                                        <p:tav tm="0">
                                          <p:val>
                                            <p:strVal val="1+#ppt_w/2"/>
                                          </p:val>
                                        </p:tav>
                                        <p:tav tm="100000">
                                          <p:val>
                                            <p:strVal val="#ppt_x"/>
                                          </p:val>
                                        </p:tav>
                                      </p:tavLst>
                                    </p:anim>
                                    <p:anim calcmode="lin" valueType="num">
                                      <p:cBhvr additive="base">
                                        <p:cTn id="47" dur="500" fill="hold"/>
                                        <p:tgtEl>
                                          <p:spTgt spid="7183"/>
                                        </p:tgtEl>
                                        <p:attrNameLst>
                                          <p:attrName>ppt_y</p:attrName>
                                        </p:attrNameLst>
                                      </p:cBhvr>
                                      <p:tavLst>
                                        <p:tav tm="0">
                                          <p:val>
                                            <p:strVal val="0-#ppt_h/2"/>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186"/>
                                        </p:tgtEl>
                                        <p:attrNameLst>
                                          <p:attrName>style.visibility</p:attrName>
                                        </p:attrNameLst>
                                      </p:cBhvr>
                                      <p:to>
                                        <p:strVal val="visible"/>
                                      </p:to>
                                    </p:set>
                                    <p:animEffect transition="in" filter="fade">
                                      <p:cBhvr>
                                        <p:cTn id="50" dur="1000"/>
                                        <p:tgtEl>
                                          <p:spTgt spid="7186"/>
                                        </p:tgtEl>
                                      </p:cBhvr>
                                    </p:animEffect>
                                    <p:anim calcmode="lin" valueType="num">
                                      <p:cBhvr>
                                        <p:cTn id="51" dur="1000" fill="hold"/>
                                        <p:tgtEl>
                                          <p:spTgt spid="7186"/>
                                        </p:tgtEl>
                                        <p:attrNameLst>
                                          <p:attrName>ppt_x</p:attrName>
                                        </p:attrNameLst>
                                      </p:cBhvr>
                                      <p:tavLst>
                                        <p:tav tm="0">
                                          <p:val>
                                            <p:strVal val="#ppt_x"/>
                                          </p:val>
                                        </p:tav>
                                        <p:tav tm="100000">
                                          <p:val>
                                            <p:strVal val="#ppt_x"/>
                                          </p:val>
                                        </p:tav>
                                      </p:tavLst>
                                    </p:anim>
                                    <p:anim calcmode="lin" valueType="num">
                                      <p:cBhvr>
                                        <p:cTn id="52" dur="1000" fill="hold"/>
                                        <p:tgtEl>
                                          <p:spTgt spid="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19681" y="5821233"/>
            <a:ext cx="3157399"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8.15</a:t>
            </a:r>
            <a:r>
              <a:rPr lang="zh-CN" altLang="en-US" sz="2200" dirty="0">
                <a:solidFill>
                  <a:schemeClr val="accent2"/>
                </a:solidFill>
                <a:latin typeface="+mj-lt"/>
                <a:ea typeface="黑体" panose="02010609060101010101" pitchFamily="49" charset="-122"/>
                <a:cs typeface="Times New Roman" panose="02020603050405020304" charset="0"/>
              </a:rPr>
              <a:t>  仓储作业流程</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28" descr="10"/>
          <p:cNvPicPr>
            <a:picLocks noChangeAspect="1"/>
          </p:cNvPicPr>
          <p:nvPr/>
        </p:nvPicPr>
        <p:blipFill>
          <a:blip r:embed="rId1">
            <a:clrChange>
              <a:clrFrom>
                <a:srgbClr val="FFFFFF"/>
              </a:clrFrom>
              <a:clrTo>
                <a:srgbClr val="FFFFFF">
                  <a:alpha val="0"/>
                </a:srgbClr>
              </a:clrTo>
            </a:clrChange>
          </a:blip>
          <a:stretch>
            <a:fillRect/>
          </a:stretch>
        </p:blipFill>
        <p:spPr>
          <a:xfrm>
            <a:off x="1132279" y="1556792"/>
            <a:ext cx="9932203" cy="3859500"/>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5868" y="1052736"/>
            <a:ext cx="10885026" cy="5368714"/>
          </a:xfrm>
          <a:prstGeom prst="rect">
            <a:avLst/>
          </a:prstGeom>
        </p:spPr>
        <p:txBody>
          <a:bodyPr wrap="square">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配送作业流程</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配送作业流程是物流配送流程的核心环节。配送部门由业务管理部门统一调度，根据客户的具体要求打印相应的送货单，在运输途中通过地理信息系统、定位系统进行实时监控，及时沟通和反馈配送信息，并在货物到达目的地，经客户确认无误后，凭回单向业务管理部门确认。</a:t>
            </a:r>
            <a:endParaRPr lang="en-US" altLang="zh-CN" sz="24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4. </a:t>
            </a:r>
            <a:r>
              <a:rPr lang="zh-CN" altLang="en-US" sz="2800" b="1" dirty="0">
                <a:solidFill>
                  <a:schemeClr val="accent2"/>
                </a:solidFill>
                <a:latin typeface="+mj-lt"/>
                <a:ea typeface="黑体" panose="02010609060101010101" pitchFamily="49" charset="-122"/>
              </a:rPr>
              <a:t>退货及后续处理作业流程</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退货及后续处理作业流程是物流配送流程的最后一个环节。客户因种种原因可能会请求退货，企业应制订相应的退货处理机制。</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退货可集中由配送企业送回原仓储地点，由专人清理、登记、查明原因。</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3845" y="1844824"/>
            <a:ext cx="9649072" cy="1829155"/>
          </a:xfrm>
          <a:prstGeom prst="rect">
            <a:avLst/>
          </a:prstGeom>
        </p:spPr>
        <p:txBody>
          <a:bodyPr wrap="square">
            <a:spAutoFit/>
          </a:bodyPr>
          <a:lstStyle/>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在物流配送流程中，分拣作业是一个工作量非常大的环节，直接决定了配送效率。分拣作业的两种基本方式分别是按单分拣和批量分拣。</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4072" y="1484784"/>
            <a:ext cx="10308618" cy="3066032"/>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2000000000000000000" pitchFamily="65" charset="-122"/>
                <a:ea typeface="方正大黑简体" panose="02000000000000000000" pitchFamily="65" charset="-122"/>
              </a:rPr>
              <a:t>（二）电子商务物流配送中心</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500"/>
              </a:spcAft>
            </a:pPr>
            <a:r>
              <a:rPr lang="zh-CN" altLang="en-US" sz="2400" dirty="0">
                <a:solidFill>
                  <a:schemeClr val="accent2"/>
                </a:solidFill>
                <a:latin typeface="+mj-lt"/>
                <a:ea typeface="黑体" panose="02010609060101010101" pitchFamily="49" charset="-122"/>
              </a:rPr>
              <a:t>电子商务物流配送中心是指开展配送业务的物流场所或组织。</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rgbClr val="C00000"/>
                </a:solidFill>
                <a:latin typeface="+mj-lt"/>
                <a:ea typeface="黑体" panose="02010609060101010101" pitchFamily="49" charset="-122"/>
              </a:rPr>
              <a:t>电子商务物流配送中心应基本符合下列要求：</a:t>
            </a:r>
            <a:r>
              <a:rPr lang="zh-CN" altLang="en-US" sz="2400" dirty="0">
                <a:solidFill>
                  <a:schemeClr val="accent2"/>
                </a:solidFill>
                <a:latin typeface="+mj-lt"/>
                <a:ea typeface="黑体" panose="02010609060101010101" pitchFamily="49" charset="-122"/>
              </a:rPr>
              <a:t>主要为特定的客户服务；配送功能健全；有完善的信息网络；辐射范围小；多品种，小批量；以配送为主，储存为辅。</a:t>
            </a:r>
            <a:endParaRPr lang="zh-CN" altLang="en-US" sz="2400" dirty="0">
              <a:solidFill>
                <a:schemeClr val="accent2"/>
              </a:solidFill>
              <a:latin typeface="+mj-lt"/>
              <a:ea typeface="黑体" panose="02010609060101010101" pitchFamily="49" charset="-122"/>
            </a:endParaRPr>
          </a:p>
        </p:txBody>
      </p:sp>
      <p:sp>
        <p:nvSpPr>
          <p:cNvPr id="3" name="文本框 2"/>
          <p:cNvSpPr txBox="1"/>
          <p:nvPr/>
        </p:nvSpPr>
        <p:spPr>
          <a:xfrm>
            <a:off x="2602999" y="4904628"/>
            <a:ext cx="5079557"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点击视频案例：物流提速实例：顺丰和京东</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909" y="4764142"/>
            <a:ext cx="681082" cy="681082"/>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5414" y="5961459"/>
            <a:ext cx="5643032" cy="430887"/>
          </a:xfrm>
          <a:prstGeom prst="rect">
            <a:avLst/>
          </a:prstGeom>
          <a:noFill/>
          <a:ln w="9525">
            <a:noFill/>
          </a:ln>
        </p:spPr>
        <p:txBody>
          <a:bodyPr wrap="square">
            <a:spAutoFit/>
          </a:bodyPr>
          <a:lstStyle/>
          <a:p>
            <a:pPr marL="0" indent="0"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8.16 </a:t>
            </a:r>
            <a:r>
              <a:rPr lang="zh-CN" altLang="en-US" sz="2200" dirty="0">
                <a:solidFill>
                  <a:schemeClr val="accent2"/>
                </a:solidFill>
                <a:latin typeface="+mj-lt"/>
                <a:ea typeface="黑体" panose="02010609060101010101" pitchFamily="49" charset="-122"/>
                <a:cs typeface="Times New Roman" panose="02020603050405020304" charset="0"/>
              </a:rPr>
              <a:t> 某电子商务物流配送中心的效果图</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10" descr="0913"/>
          <p:cNvPicPr>
            <a:picLocks noChangeAspect="1"/>
          </p:cNvPicPr>
          <p:nvPr/>
        </p:nvPicPr>
        <p:blipFill>
          <a:blip r:embed="rId1"/>
          <a:stretch>
            <a:fillRect/>
          </a:stretch>
        </p:blipFill>
        <p:spPr>
          <a:xfrm>
            <a:off x="1993925" y="1340768"/>
            <a:ext cx="7986011" cy="4530427"/>
          </a:xfrm>
          <a:prstGeom prst="rect">
            <a:avLst/>
          </a:prstGeom>
          <a:noFill/>
          <a:ln w="9525">
            <a:noFill/>
          </a:ln>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6"/>
          <p:cNvSpPr txBox="1"/>
          <p:nvPr/>
        </p:nvSpPr>
        <p:spPr>
          <a:xfrm>
            <a:off x="6359301" y="2362244"/>
            <a:ext cx="4275575" cy="384336"/>
          </a:xfrm>
          <a:prstGeom prst="rect">
            <a:avLst/>
          </a:prstGeom>
          <a:noFill/>
        </p:spPr>
        <p:txBody>
          <a:bodyPr wrap="square" lIns="0" tIns="0" rIns="0" bIns="0" rtlCol="0" anchor="ctr">
            <a:spAutoFit/>
          </a:bodyPr>
          <a:lstStyle/>
          <a:p>
            <a:pPr algn="just">
              <a:lnSpc>
                <a:spcPct val="120000"/>
              </a:lnSpc>
              <a:buClrTx/>
              <a:buSzTx/>
              <a:buFontTx/>
            </a:pPr>
            <a:r>
              <a:rPr lang="zh-CN" altLang="en-US" sz="24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以制造商为主体的物流配送中心</a:t>
            </a:r>
            <a:endParaRPr lang="zh-CN" altLang="en-US" sz="24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1" name="TextBox 29"/>
          <p:cNvSpPr txBox="1"/>
          <p:nvPr/>
        </p:nvSpPr>
        <p:spPr>
          <a:xfrm>
            <a:off x="6359301" y="4783949"/>
            <a:ext cx="4490207" cy="384336"/>
          </a:xfrm>
          <a:prstGeom prst="rect">
            <a:avLst/>
          </a:prstGeom>
          <a:noFill/>
        </p:spPr>
        <p:txBody>
          <a:bodyPr wrap="square" lIns="0" tIns="0" rIns="0" bIns="0" rtlCol="0" anchor="ctr">
            <a:spAutoFit/>
          </a:bodyPr>
          <a:lstStyle/>
          <a:p>
            <a:pPr algn="just">
              <a:lnSpc>
                <a:spcPct val="120000"/>
              </a:lnSpc>
              <a:buClrTx/>
              <a:buSzTx/>
              <a:buFontTx/>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以零售业为主体的物流配送中心</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sp>
        <p:nvSpPr>
          <p:cNvPr id="42" name="TextBox 32"/>
          <p:cNvSpPr txBox="1"/>
          <p:nvPr/>
        </p:nvSpPr>
        <p:spPr>
          <a:xfrm>
            <a:off x="6359302" y="3550562"/>
            <a:ext cx="4275573" cy="384336"/>
          </a:xfrm>
          <a:prstGeom prst="rect">
            <a:avLst/>
          </a:prstGeom>
          <a:noFill/>
        </p:spPr>
        <p:txBody>
          <a:bodyPr wrap="square" lIns="0" tIns="0" rIns="0" bIns="0" rtlCol="0" anchor="ctr">
            <a:spAutoFit/>
          </a:bodyPr>
          <a:lstStyle/>
          <a:p>
            <a:pPr algn="just">
              <a:lnSpc>
                <a:spcPct val="120000"/>
              </a:lnSpc>
              <a:buClrTx/>
              <a:buSzTx/>
              <a:buFontTx/>
            </a:pPr>
            <a:r>
              <a:rPr lang="zh-CN" altLang="en-US" sz="24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以批发商为主体的物流配送中心</a:t>
            </a:r>
            <a:endParaRPr lang="zh-CN" altLang="en-US" sz="24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3" name="TextBox 35"/>
          <p:cNvSpPr txBox="1"/>
          <p:nvPr/>
        </p:nvSpPr>
        <p:spPr>
          <a:xfrm>
            <a:off x="6359301" y="6022943"/>
            <a:ext cx="5283695" cy="384336"/>
          </a:xfrm>
          <a:prstGeom prst="rect">
            <a:avLst/>
          </a:prstGeom>
          <a:noFill/>
        </p:spPr>
        <p:txBody>
          <a:bodyPr wrap="square" lIns="0" tIns="0" rIns="0" bIns="0" rtlCol="0" anchor="ctr">
            <a:spAutoFit/>
          </a:bodyPr>
          <a:lstStyle/>
          <a:p>
            <a:pPr algn="just">
              <a:lnSpc>
                <a:spcPct val="120000"/>
              </a:lnSpc>
            </a:pPr>
            <a:r>
              <a:rPr lang="zh-CN" altLang="en-US" sz="24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以仓储运输业者为主体的物流配送中心</a:t>
            </a:r>
            <a:endParaRPr lang="zh-CN" altLang="en-US" sz="24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4" name="文本占位符 105474"/>
          <p:cNvSpPr>
            <a:spLocks noGrp="1"/>
          </p:cNvSpPr>
          <p:nvPr/>
        </p:nvSpPr>
        <p:spPr>
          <a:xfrm>
            <a:off x="1055719" y="1467810"/>
            <a:ext cx="7778966" cy="492443"/>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rPr>
              <a:t>物流配送中心按运营主体可划分为以下几类：</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cxnSp>
        <p:nvCxnSpPr>
          <p:cNvPr id="45" name="直接连接符 5"/>
          <p:cNvCxnSpPr>
            <a:cxnSpLocks noChangeShapeType="1"/>
          </p:cNvCxnSpPr>
          <p:nvPr/>
        </p:nvCxnSpPr>
        <p:spPr bwMode="auto">
          <a:xfrm>
            <a:off x="6170786" y="2082131"/>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6" name="组合 45"/>
          <p:cNvGrpSpPr/>
          <p:nvPr/>
        </p:nvGrpSpPr>
        <p:grpSpPr>
          <a:xfrm>
            <a:off x="5018261" y="2050381"/>
            <a:ext cx="1004888" cy="1008063"/>
            <a:chOff x="5911850" y="1850280"/>
            <a:chExt cx="1004888" cy="1008063"/>
          </a:xfrm>
        </p:grpSpPr>
        <p:sp>
          <p:nvSpPr>
            <p:cNvPr id="47"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48"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49" name="组合 48"/>
          <p:cNvGrpSpPr/>
          <p:nvPr/>
        </p:nvGrpSpPr>
        <p:grpSpPr>
          <a:xfrm>
            <a:off x="5018261" y="3238699"/>
            <a:ext cx="1004888" cy="1008062"/>
            <a:chOff x="5911850" y="3105199"/>
            <a:chExt cx="1004888" cy="1008062"/>
          </a:xfrm>
        </p:grpSpPr>
        <p:sp>
          <p:nvSpPr>
            <p:cNvPr id="50"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51"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52" name="组合 51"/>
          <p:cNvGrpSpPr/>
          <p:nvPr/>
        </p:nvGrpSpPr>
        <p:grpSpPr>
          <a:xfrm>
            <a:off x="5018261" y="4472086"/>
            <a:ext cx="1004888" cy="1008062"/>
            <a:chOff x="5911850" y="4374405"/>
            <a:chExt cx="1004888" cy="1008062"/>
          </a:xfrm>
        </p:grpSpPr>
        <p:sp>
          <p:nvSpPr>
            <p:cNvPr id="53"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54"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grpSp>
        <p:nvGrpSpPr>
          <p:cNvPr id="55" name="组合 54"/>
          <p:cNvGrpSpPr/>
          <p:nvPr/>
        </p:nvGrpSpPr>
        <p:grpSpPr>
          <a:xfrm>
            <a:off x="5018261" y="5711080"/>
            <a:ext cx="1004888" cy="1008063"/>
            <a:chOff x="5911850" y="5733305"/>
            <a:chExt cx="1004888" cy="1008063"/>
          </a:xfrm>
        </p:grpSpPr>
        <p:sp>
          <p:nvSpPr>
            <p:cNvPr id="56" name="Freeform 5"/>
            <p:cNvSpPr>
              <a:spLocks noChangeAspect="1"/>
            </p:cNvSpPr>
            <p:nvPr/>
          </p:nvSpPr>
          <p:spPr bwMode="auto">
            <a:xfrm>
              <a:off x="5911850" y="573330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57" name="TextBox 15"/>
            <p:cNvSpPr txBox="1">
              <a:spLocks noChangeArrowheads="1"/>
            </p:cNvSpPr>
            <p:nvPr/>
          </p:nvSpPr>
          <p:spPr bwMode="auto">
            <a:xfrm>
              <a:off x="6221773" y="60065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4</a:t>
              </a:r>
              <a:endParaRPr lang="zh-CN" altLang="en-US" sz="2800" b="1" dirty="0">
                <a:solidFill>
                  <a:srgbClr val="F8F8F8"/>
                </a:solidFill>
                <a:latin typeface="+mj-lt"/>
              </a:endParaRPr>
            </a:p>
          </p:txBody>
        </p:sp>
      </p:grpSp>
      <p:cxnSp>
        <p:nvCxnSpPr>
          <p:cNvPr id="58" name="直接连接符 17"/>
          <p:cNvCxnSpPr>
            <a:cxnSpLocks noChangeShapeType="1"/>
          </p:cNvCxnSpPr>
          <p:nvPr/>
        </p:nvCxnSpPr>
        <p:spPr bwMode="auto">
          <a:xfrm>
            <a:off x="6170786" y="3240286"/>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18"/>
          <p:cNvCxnSpPr>
            <a:cxnSpLocks noChangeShapeType="1"/>
          </p:cNvCxnSpPr>
          <p:nvPr/>
        </p:nvCxnSpPr>
        <p:spPr bwMode="auto">
          <a:xfrm>
            <a:off x="6170786" y="4470499"/>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19"/>
          <p:cNvCxnSpPr>
            <a:cxnSpLocks noChangeShapeType="1"/>
          </p:cNvCxnSpPr>
          <p:nvPr/>
        </p:nvCxnSpPr>
        <p:spPr bwMode="auto">
          <a:xfrm>
            <a:off x="6170786" y="5688855"/>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5205"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61"/>
          <p:cNvSpPr/>
          <p:nvPr/>
        </p:nvSpPr>
        <p:spPr>
          <a:xfrm>
            <a:off x="1055719" y="881153"/>
            <a:ext cx="3747815" cy="492443"/>
          </a:xfrm>
          <a:prstGeom prst="rect">
            <a:avLst/>
          </a:prstGeom>
        </p:spPr>
        <p:txBody>
          <a:bodyPr wrap="square">
            <a:spAutoFit/>
          </a:bodyPr>
          <a:lstStyle/>
          <a:p>
            <a:pPr indent="612140"/>
            <a:r>
              <a:rPr lang="en-US" altLang="zh-CN" sz="2600" b="1" dirty="0">
                <a:solidFill>
                  <a:schemeClr val="accent2"/>
                </a:solidFill>
                <a:latin typeface="+mj-lt"/>
                <a:ea typeface="黑体" panose="02010609060101010101" pitchFamily="49" charset="-122"/>
                <a:cs typeface="Times New Roman" panose="02020603050405020304" charset="0"/>
              </a:rPr>
              <a:t>1. </a:t>
            </a:r>
            <a:r>
              <a:rPr lang="zh-CN" altLang="en-US" sz="2600" b="1" dirty="0">
                <a:solidFill>
                  <a:schemeClr val="accent2"/>
                </a:solidFill>
                <a:latin typeface="黑体" panose="02010609060101010101" pitchFamily="49" charset="-122"/>
                <a:ea typeface="黑体" panose="02010609060101010101" pitchFamily="49" charset="-122"/>
                <a:cs typeface="Times New Roman" panose="02020603050405020304" charset="0"/>
              </a:rPr>
              <a:t>按运营主体划分</a:t>
            </a:r>
            <a:endParaRPr lang="zh-CN" altLang="en-US" sz="26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anim calcmode="lin" valueType="num">
                                      <p:cBhvr>
                                        <p:cTn id="19" dur="1000" fill="hold"/>
                                        <p:tgtEl>
                                          <p:spTgt spid="61"/>
                                        </p:tgtEl>
                                        <p:attrNameLst>
                                          <p:attrName>ppt_x</p:attrName>
                                        </p:attrNameLst>
                                      </p:cBhvr>
                                      <p:tavLst>
                                        <p:tav tm="0">
                                          <p:val>
                                            <p:strVal val="#ppt_x"/>
                                          </p:val>
                                        </p:tav>
                                        <p:tav tm="100000">
                                          <p:val>
                                            <p:strVal val="#ppt_x"/>
                                          </p:val>
                                        </p:tav>
                                      </p:tavLst>
                                    </p:anim>
                                    <p:anim calcmode="lin" valueType="num">
                                      <p:cBhvr>
                                        <p:cTn id="20" dur="1000" fill="hold"/>
                                        <p:tgtEl>
                                          <p:spTgt spid="6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500"/>
                                        <p:tgtEl>
                                          <p:spTgt spid="60"/>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4764" y="1066565"/>
            <a:ext cx="11107234" cy="4526432"/>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菜鸟网络</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菜鸟网络科技有限公司成立于</a:t>
            </a:r>
            <a:r>
              <a:rPr lang="en-US" altLang="zh-CN" sz="2400" dirty="0">
                <a:solidFill>
                  <a:schemeClr val="accent2"/>
                </a:solidFill>
                <a:latin typeface="+mj-lt"/>
                <a:ea typeface="黑体" panose="02010609060101010101" pitchFamily="49" charset="-122"/>
                <a:cs typeface="+mn-ea"/>
              </a:rPr>
              <a:t>2013</a:t>
            </a:r>
            <a:r>
              <a:rPr lang="zh-CN" altLang="en-US" sz="2400" dirty="0">
                <a:solidFill>
                  <a:schemeClr val="accent2"/>
                </a:solidFill>
                <a:latin typeface="+mj-lt"/>
                <a:ea typeface="黑体" panose="02010609060101010101" pitchFamily="49" charset="-122"/>
                <a:cs typeface="+mn-ea"/>
              </a:rPr>
              <a:t>年，是由阿里巴巴联合顺丰速运、申通快递、圆通速递、中通快递、韵达快递等，以及相关金融机构共建的“中国智能物流骨干网”项目。目前，菜鸟已形成面向消费者、商家和物流合作伙伴三类客户的五大核心服务板块：供应链、消费者物流、物流科技、全球物流、全球地网。</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菜鸟地网依托全球一体化物流基础设施网络与数智化解决方案，已覆盖全球经济核心区域，为客户提供优质的全球化物流设施及全链路数智解决方案。</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启发思考：</a:t>
            </a:r>
            <a:r>
              <a:rPr lang="zh-CN" altLang="en-US" sz="2400" dirty="0">
                <a:solidFill>
                  <a:schemeClr val="accent2"/>
                </a:solidFill>
                <a:latin typeface="+mj-lt"/>
                <a:ea typeface="黑体" panose="02010609060101010101" pitchFamily="49" charset="-122"/>
                <a:cs typeface="+mn-ea"/>
              </a:rPr>
              <a:t>简要分析菜鸟网络的五大核心业务板块。</a:t>
            </a:r>
            <a:endParaRPr lang="zh-CN" altLang="en-US" sz="2400" dirty="0">
              <a:solidFill>
                <a:schemeClr val="accent2"/>
              </a:solidFill>
              <a:latin typeface="+mj-lt"/>
              <a:ea typeface="黑体" panose="02010609060101010101" pitchFamily="49" charset="-122"/>
              <a:cs typeface="+mn-ea"/>
            </a:endParaRPr>
          </a:p>
        </p:txBody>
      </p:sp>
      <p:sp>
        <p:nvSpPr>
          <p:cNvPr id="5" name="文本框 4"/>
          <p:cNvSpPr txBox="1"/>
          <p:nvPr/>
        </p:nvSpPr>
        <p:spPr>
          <a:xfrm>
            <a:off x="6602437" y="5824855"/>
            <a:ext cx="3949840"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点击视频：围观</a:t>
            </a:r>
            <a:r>
              <a:rPr lang="en-US" altLang="zh-CN" sz="2000" dirty="0">
                <a:solidFill>
                  <a:srgbClr val="FFFFFF"/>
                </a:solidFill>
                <a:ea typeface="黑体" panose="02010609060101010101" pitchFamily="49" charset="-122"/>
                <a:cs typeface="Arial" panose="020B0604020202020204" pitchFamily="34" charset="0"/>
                <a:hlinkClick r:id="rId1" action="ppaction://hlinkfile"/>
              </a:rPr>
              <a:t>2020</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物博会：顺丰、菜鸟、极兔、货拉拉</a:t>
            </a:r>
            <a:r>
              <a:rPr lang="en-US" altLang="zh-CN" sz="2000" dirty="0">
                <a:solidFill>
                  <a:srgbClr val="FFFFFF"/>
                </a:solidFill>
                <a:latin typeface="黑体" panose="02010609060101010101" pitchFamily="49" charset="-122"/>
                <a:ea typeface="黑体" panose="02010609060101010101" pitchFamily="49" charset="-122"/>
                <a:hlinkClick r:id="rId1" action="ppaction://hlinkfile"/>
              </a:rPr>
              <a:t>……</a:t>
            </a:r>
            <a:endParaRPr lang="en-US" altLang="zh-CN" sz="20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1191" y="5713214"/>
            <a:ext cx="931168" cy="931168"/>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7461" y="2801729"/>
            <a:ext cx="2339102" cy="476669"/>
          </a:xfrm>
          <a:prstGeom prst="rect">
            <a:avLst/>
          </a:prstGeom>
        </p:spPr>
        <p:txBody>
          <a:bodyPr wrap="none">
            <a:spAutoFit/>
          </a:bodyPr>
          <a:lstStyle/>
          <a:p>
            <a:r>
              <a:rPr lang="zh-CN" altLang="en-US" sz="2400" dirty="0">
                <a:solidFill>
                  <a:schemeClr val="accent2"/>
                </a:solidFill>
                <a:latin typeface="黑体" panose="02010609060101010101" pitchFamily="49" charset="-122"/>
                <a:ea typeface="黑体" panose="02010609060101010101" pitchFamily="49" charset="-122"/>
                <a:cs typeface="+mn-ea"/>
                <a:sym typeface="+mn-lt"/>
              </a:rPr>
              <a:t>储存型配送中心</a:t>
            </a:r>
            <a:endParaRPr lang="zh-CN" altLang="en-US" sz="2400" dirty="0">
              <a:solidFill>
                <a:schemeClr val="accent2"/>
              </a:solidFill>
              <a:latin typeface="黑体" panose="02010609060101010101" pitchFamily="49" charset="-122"/>
              <a:ea typeface="黑体" panose="02010609060101010101" pitchFamily="49" charset="-122"/>
              <a:cs typeface="+mn-ea"/>
              <a:sym typeface="+mn-lt"/>
            </a:endParaRPr>
          </a:p>
        </p:txBody>
      </p:sp>
      <p:sp>
        <p:nvSpPr>
          <p:cNvPr id="3" name="矩形 2"/>
          <p:cNvSpPr/>
          <p:nvPr/>
        </p:nvSpPr>
        <p:spPr>
          <a:xfrm>
            <a:off x="7647711" y="3947060"/>
            <a:ext cx="2339102" cy="476669"/>
          </a:xfrm>
          <a:prstGeom prst="rect">
            <a:avLst/>
          </a:prstGeom>
        </p:spPr>
        <p:txBody>
          <a:bodyPr wrap="none">
            <a:spAutoFit/>
          </a:bodyPr>
          <a:lstStyle/>
          <a:p>
            <a:r>
              <a:rPr lang="zh-CN" altLang="en-US" sz="2400" dirty="0">
                <a:solidFill>
                  <a:schemeClr val="accent2"/>
                </a:solidFill>
                <a:latin typeface="黑体" panose="02010609060101010101" pitchFamily="49" charset="-122"/>
                <a:ea typeface="黑体" panose="02010609060101010101" pitchFamily="49" charset="-122"/>
                <a:cs typeface="+mn-ea"/>
                <a:sym typeface="+mn-lt"/>
              </a:rPr>
              <a:t>流通型配送中心</a:t>
            </a:r>
            <a:endParaRPr lang="zh-CN" altLang="en-US" sz="2400" dirty="0">
              <a:solidFill>
                <a:schemeClr val="accent2"/>
              </a:solidFill>
              <a:latin typeface="黑体" panose="02010609060101010101" pitchFamily="49" charset="-122"/>
              <a:ea typeface="黑体" panose="02010609060101010101" pitchFamily="49" charset="-122"/>
              <a:cs typeface="+mn-ea"/>
              <a:sym typeface="+mn-lt"/>
            </a:endParaRPr>
          </a:p>
        </p:txBody>
      </p:sp>
      <p:sp>
        <p:nvSpPr>
          <p:cNvPr id="4" name="矩形 3"/>
          <p:cNvSpPr/>
          <p:nvPr/>
        </p:nvSpPr>
        <p:spPr>
          <a:xfrm>
            <a:off x="7263476" y="5408842"/>
            <a:ext cx="2339102" cy="476669"/>
          </a:xfrm>
          <a:prstGeom prst="rect">
            <a:avLst/>
          </a:prstGeom>
        </p:spPr>
        <p:txBody>
          <a:bodyPr wrap="none">
            <a:spAutoFit/>
          </a:bodyPr>
          <a:lstStyle/>
          <a:p>
            <a:r>
              <a:rPr lang="zh-CN" altLang="en-US" sz="2400" dirty="0">
                <a:solidFill>
                  <a:schemeClr val="accent2"/>
                </a:solidFill>
                <a:latin typeface="黑体" panose="02010609060101010101" pitchFamily="49" charset="-122"/>
                <a:ea typeface="黑体" panose="02010609060101010101" pitchFamily="49" charset="-122"/>
                <a:cs typeface="+mn-ea"/>
                <a:sym typeface="+mn-lt"/>
              </a:rPr>
              <a:t>加工型配送中心</a:t>
            </a:r>
            <a:endParaRPr lang="zh-CN" altLang="en-US" sz="2400" dirty="0">
              <a:solidFill>
                <a:schemeClr val="accent2"/>
              </a:solidFill>
              <a:latin typeface="黑体" panose="02010609060101010101" pitchFamily="49" charset="-122"/>
              <a:ea typeface="黑体" panose="02010609060101010101" pitchFamily="49" charset="-122"/>
              <a:cs typeface="+mn-ea"/>
              <a:sym typeface="+mn-lt"/>
            </a:endParaRPr>
          </a:p>
        </p:txBody>
      </p:sp>
      <p:sp>
        <p:nvSpPr>
          <p:cNvPr id="5" name="PA-任意多边形 5"/>
          <p:cNvSpPr>
            <a:spLocks noEditPoints="1"/>
          </p:cNvSpPr>
          <p:nvPr>
            <p:custDataLst>
              <p:tags r:id="rId1"/>
            </p:custDataLst>
          </p:nvPr>
        </p:nvSpPr>
        <p:spPr bwMode="auto">
          <a:xfrm>
            <a:off x="1361637" y="3109315"/>
            <a:ext cx="3743921" cy="3200005"/>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chemeClr val="accent4">
              <a:lumMod val="60000"/>
              <a:lumOff val="40000"/>
            </a:schemeClr>
          </a:solidFill>
          <a:ln w="9525">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6" name="PA-任意多边形 6"/>
          <p:cNvSpPr>
            <a:spLocks noEditPoints="1"/>
          </p:cNvSpPr>
          <p:nvPr>
            <p:custDataLst>
              <p:tags r:id="rId2"/>
            </p:custDataLst>
          </p:nvPr>
        </p:nvSpPr>
        <p:spPr bwMode="auto">
          <a:xfrm>
            <a:off x="2379627" y="3553760"/>
            <a:ext cx="2725929" cy="2331749"/>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chemeClr val="tx2">
              <a:lumMod val="60000"/>
              <a:lumOff val="40000"/>
            </a:schemeClr>
          </a:solidFill>
          <a:ln w="9525">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nvGrpSpPr>
          <p:cNvPr id="7" name="组合 6"/>
          <p:cNvGrpSpPr/>
          <p:nvPr/>
        </p:nvGrpSpPr>
        <p:grpSpPr>
          <a:xfrm>
            <a:off x="2999732" y="3088679"/>
            <a:ext cx="2035983" cy="61904"/>
            <a:chOff x="3219432" y="1768462"/>
            <a:chExt cx="1527176" cy="61912"/>
          </a:xfrm>
          <a:solidFill>
            <a:srgbClr val="0070C0"/>
          </a:solidFill>
        </p:grpSpPr>
        <p:sp>
          <p:nvSpPr>
            <p:cNvPr id="8" name="Line 8"/>
            <p:cNvSpPr>
              <a:spLocks noChangeShapeType="1"/>
            </p:cNvSpPr>
            <p:nvPr/>
          </p:nvSpPr>
          <p:spPr bwMode="auto">
            <a:xfrm flipH="1">
              <a:off x="3219432" y="1798625"/>
              <a:ext cx="1497013" cy="1587"/>
            </a:xfrm>
            <a:prstGeom prst="line">
              <a:avLst/>
            </a:prstGeom>
            <a:grpFill/>
            <a:ln w="6350" cap="flat">
              <a:solidFill>
                <a:schemeClr val="accent4">
                  <a:lumMod val="60000"/>
                  <a:lumOff val="40000"/>
                </a:schemeClr>
              </a:solidFill>
              <a:prstDash val="solid"/>
              <a:miter lim="800000"/>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9" name="Oval 9"/>
            <p:cNvSpPr>
              <a:spLocks noChangeArrowheads="1"/>
            </p:cNvSpPr>
            <p:nvPr/>
          </p:nvSpPr>
          <p:spPr bwMode="auto">
            <a:xfrm>
              <a:off x="4684695" y="1768462"/>
              <a:ext cx="61913" cy="61912"/>
            </a:xfrm>
            <a:prstGeom prst="ellipse">
              <a:avLst/>
            </a:prstGeom>
            <a:solidFill>
              <a:schemeClr val="accent4">
                <a:lumMod val="60000"/>
                <a:lumOff val="40000"/>
              </a:schemeClr>
            </a:solidFill>
            <a:ln w="6350">
              <a:solidFill>
                <a:schemeClr val="accent4">
                  <a:lumMod val="60000"/>
                  <a:lumOff val="40000"/>
                </a:schemeClr>
              </a:solid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grpSp>
        <p:nvGrpSpPr>
          <p:cNvPr id="10" name="组合 9"/>
          <p:cNvGrpSpPr/>
          <p:nvPr/>
        </p:nvGrpSpPr>
        <p:grpSpPr>
          <a:xfrm>
            <a:off x="4747884" y="4114076"/>
            <a:ext cx="1815877" cy="61904"/>
            <a:chOff x="4530707" y="2793987"/>
            <a:chExt cx="1362076" cy="61912"/>
          </a:xfrm>
          <a:solidFill>
            <a:schemeClr val="tx2">
              <a:lumMod val="60000"/>
              <a:lumOff val="40000"/>
            </a:schemeClr>
          </a:solidFill>
        </p:grpSpPr>
        <p:sp>
          <p:nvSpPr>
            <p:cNvPr id="11" name="Line 10"/>
            <p:cNvSpPr>
              <a:spLocks noChangeShapeType="1"/>
            </p:cNvSpPr>
            <p:nvPr/>
          </p:nvSpPr>
          <p:spPr bwMode="auto">
            <a:xfrm flipH="1">
              <a:off x="4530707" y="2814625"/>
              <a:ext cx="1331913" cy="1587"/>
            </a:xfrm>
            <a:prstGeom prst="line">
              <a:avLst/>
            </a:prstGeom>
            <a:grpFill/>
            <a:ln w="6350" cap="flat">
              <a:solidFill>
                <a:schemeClr val="tx2">
                  <a:lumMod val="60000"/>
                  <a:lumOff val="40000"/>
                </a:schemeClr>
              </a:solidFill>
              <a:prstDash val="solid"/>
              <a:miter lim="800000"/>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12" name="Oval 11"/>
            <p:cNvSpPr>
              <a:spLocks noChangeArrowheads="1"/>
            </p:cNvSpPr>
            <p:nvPr/>
          </p:nvSpPr>
          <p:spPr bwMode="auto">
            <a:xfrm>
              <a:off x="5830870" y="2793987"/>
              <a:ext cx="61913" cy="61912"/>
            </a:xfrm>
            <a:prstGeom prst="ellipse">
              <a:avLst/>
            </a:prstGeom>
            <a:grpFill/>
            <a:ln w="6350">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grpSp>
        <p:nvGrpSpPr>
          <p:cNvPr id="13" name="组合 12"/>
          <p:cNvGrpSpPr/>
          <p:nvPr/>
        </p:nvGrpSpPr>
        <p:grpSpPr>
          <a:xfrm>
            <a:off x="5353180" y="5640261"/>
            <a:ext cx="675133" cy="63492"/>
            <a:chOff x="5014895" y="4305287"/>
            <a:chExt cx="506413" cy="63500"/>
          </a:xfrm>
          <a:solidFill>
            <a:srgbClr val="92D050"/>
          </a:solidFill>
        </p:grpSpPr>
        <p:sp>
          <p:nvSpPr>
            <p:cNvPr id="14" name="Line 12"/>
            <p:cNvSpPr>
              <a:spLocks noChangeShapeType="1"/>
            </p:cNvSpPr>
            <p:nvPr/>
          </p:nvSpPr>
          <p:spPr bwMode="auto">
            <a:xfrm flipH="1">
              <a:off x="5014895" y="4337037"/>
              <a:ext cx="476250" cy="1587"/>
            </a:xfrm>
            <a:prstGeom prst="line">
              <a:avLst/>
            </a:prstGeom>
            <a:grpFill/>
            <a:ln w="6350" cap="flat">
              <a:solidFill>
                <a:srgbClr val="92D050"/>
              </a:solidFill>
              <a:prstDash val="solid"/>
              <a:miter lim="800000"/>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sp>
          <p:nvSpPr>
            <p:cNvPr id="15" name="Oval 13"/>
            <p:cNvSpPr>
              <a:spLocks noChangeArrowheads="1"/>
            </p:cNvSpPr>
            <p:nvPr/>
          </p:nvSpPr>
          <p:spPr bwMode="auto">
            <a:xfrm>
              <a:off x="5459395" y="4305287"/>
              <a:ext cx="61913" cy="63500"/>
            </a:xfrm>
            <a:prstGeom prst="ellipse">
              <a:avLst/>
            </a:prstGeom>
            <a:solidFill>
              <a:srgbClr val="92D050"/>
            </a:solidFill>
            <a:ln w="6350">
              <a:solidFill>
                <a:srgbClr val="92D050"/>
              </a:solid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grpSp>
      <p:sp>
        <p:nvSpPr>
          <p:cNvPr id="16" name="Freeform 7"/>
          <p:cNvSpPr>
            <a:spLocks noEditPoints="1"/>
          </p:cNvSpPr>
          <p:nvPr/>
        </p:nvSpPr>
        <p:spPr bwMode="auto">
          <a:xfrm>
            <a:off x="3544709" y="4196619"/>
            <a:ext cx="2091009" cy="1688892"/>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92D050"/>
          </a:solidFill>
          <a:ln w="9525">
            <a:noFill/>
            <a:round/>
          </a:ln>
        </p:spPr>
        <p:txBody>
          <a:bodyPr vert="horz" wrap="square" lIns="121905" tIns="60952" rIns="121905" bIns="60952" numCol="1" anchor="t" anchorCtr="0" compatLnSpc="1"/>
          <a:lstStyle/>
          <a:p>
            <a:pPr>
              <a:lnSpc>
                <a:spcPct val="120000"/>
              </a:lnSpc>
            </a:pPr>
            <a:endParaRPr lang="zh-CN" altLang="en-US" sz="1705">
              <a:cs typeface="+mn-ea"/>
              <a:sym typeface="+mn-lt"/>
            </a:endParaRPr>
          </a:p>
        </p:txBody>
      </p:sp>
      <p:cxnSp>
        <p:nvCxnSpPr>
          <p:cNvPr id="17" name="直接连接符 16"/>
          <p:cNvCxnSpPr/>
          <p:nvPr/>
        </p:nvCxnSpPr>
        <p:spPr>
          <a:xfrm>
            <a:off x="6623186" y="2688635"/>
            <a:ext cx="0" cy="681555"/>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862778" y="2765554"/>
            <a:ext cx="527716" cy="527716"/>
            <a:chOff x="5747657" y="2305619"/>
            <a:chExt cx="556576" cy="556576"/>
          </a:xfrm>
        </p:grpSpPr>
        <p:sp>
          <p:nvSpPr>
            <p:cNvPr id="19" name="椭圆 26"/>
            <p:cNvSpPr/>
            <p:nvPr/>
          </p:nvSpPr>
          <p:spPr bwMode="auto">
            <a:xfrm>
              <a:off x="5747657" y="2305619"/>
              <a:ext cx="556576" cy="556576"/>
            </a:xfrm>
            <a:prstGeom prst="ellipse">
              <a:avLst/>
            </a:prstGeom>
            <a:solidFill>
              <a:schemeClr val="accent4">
                <a:lumMod val="60000"/>
                <a:lumOff val="40000"/>
              </a:schemeClr>
            </a:solidFill>
            <a:ln w="57150" cap="flat" cmpd="sng" algn="ctr">
              <a:solidFill>
                <a:srgbClr val="F8F8F8"/>
              </a:solidFill>
              <a:prstDash val="solid"/>
            </a:ln>
            <a:effectLst>
              <a:outerShdw blurRad="381000" dist="127000" dir="2700000" algn="tl" rotWithShape="0">
                <a:prstClr val="black">
                  <a:alpha val="40000"/>
                </a:prstClr>
              </a:outerShdw>
            </a:effectLst>
          </p:spPr>
          <p:txBody>
            <a:bodyPr anchor="ctr"/>
            <a:lstStyle/>
            <a:p>
              <a:pPr algn="ctr">
                <a:lnSpc>
                  <a:spcPct val="120000"/>
                </a:lnSpc>
                <a:defRPr/>
              </a:pPr>
              <a:endParaRPr lang="en-US" sz="1135" kern="0">
                <a:solidFill>
                  <a:schemeClr val="tx1">
                    <a:lumMod val="50000"/>
                    <a:lumOff val="50000"/>
                  </a:schemeClr>
                </a:solidFill>
                <a:cs typeface="+mn-ea"/>
                <a:sym typeface="+mn-lt"/>
              </a:endParaRPr>
            </a:p>
          </p:txBody>
        </p:sp>
        <p:sp>
          <p:nvSpPr>
            <p:cNvPr id="20" name="燕尾形 6"/>
            <p:cNvSpPr/>
            <p:nvPr/>
          </p:nvSpPr>
          <p:spPr>
            <a:xfrm>
              <a:off x="5932500" y="2446897"/>
              <a:ext cx="186890" cy="274020"/>
            </a:xfrm>
            <a:prstGeom prst="chevron">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tx1"/>
                </a:solidFill>
                <a:cs typeface="+mn-ea"/>
                <a:sym typeface="+mn-lt"/>
              </a:endParaRPr>
            </a:p>
          </p:txBody>
        </p:sp>
      </p:grpSp>
      <p:cxnSp>
        <p:nvCxnSpPr>
          <p:cNvPr id="21" name="直接连接符 20"/>
          <p:cNvCxnSpPr/>
          <p:nvPr/>
        </p:nvCxnSpPr>
        <p:spPr>
          <a:xfrm>
            <a:off x="7077321" y="5317117"/>
            <a:ext cx="0" cy="68155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316914" y="5394036"/>
            <a:ext cx="527716" cy="527716"/>
            <a:chOff x="5747657" y="2305619"/>
            <a:chExt cx="556576" cy="556576"/>
          </a:xfrm>
        </p:grpSpPr>
        <p:sp>
          <p:nvSpPr>
            <p:cNvPr id="23" name="椭圆 26"/>
            <p:cNvSpPr/>
            <p:nvPr/>
          </p:nvSpPr>
          <p:spPr bwMode="auto">
            <a:xfrm>
              <a:off x="5747657" y="2305619"/>
              <a:ext cx="556576" cy="556576"/>
            </a:xfrm>
            <a:prstGeom prst="ellipse">
              <a:avLst/>
            </a:prstGeom>
            <a:solidFill>
              <a:srgbClr val="92D050"/>
            </a:solidFill>
            <a:ln w="57150" cap="flat" cmpd="sng" algn="ctr">
              <a:solidFill>
                <a:srgbClr val="F8F8F8"/>
              </a:solidFill>
              <a:prstDash val="solid"/>
            </a:ln>
            <a:effectLst>
              <a:outerShdw blurRad="381000" dist="127000" dir="2700000" algn="tl" rotWithShape="0">
                <a:prstClr val="black">
                  <a:alpha val="40000"/>
                </a:prstClr>
              </a:outerShdw>
            </a:effectLst>
          </p:spPr>
          <p:txBody>
            <a:bodyPr anchor="ctr"/>
            <a:lstStyle/>
            <a:p>
              <a:pPr algn="ctr">
                <a:lnSpc>
                  <a:spcPct val="120000"/>
                </a:lnSpc>
                <a:defRPr/>
              </a:pPr>
              <a:endParaRPr lang="en-US" sz="1135" kern="0">
                <a:solidFill>
                  <a:schemeClr val="tx1">
                    <a:lumMod val="50000"/>
                    <a:lumOff val="50000"/>
                  </a:schemeClr>
                </a:solidFill>
                <a:cs typeface="+mn-ea"/>
                <a:sym typeface="+mn-lt"/>
              </a:endParaRPr>
            </a:p>
          </p:txBody>
        </p:sp>
        <p:sp>
          <p:nvSpPr>
            <p:cNvPr id="24" name="燕尾形 52"/>
            <p:cNvSpPr/>
            <p:nvPr/>
          </p:nvSpPr>
          <p:spPr>
            <a:xfrm>
              <a:off x="5932500" y="2446897"/>
              <a:ext cx="186890" cy="274020"/>
            </a:xfrm>
            <a:prstGeom prst="chevron">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tx1"/>
                </a:solidFill>
                <a:cs typeface="+mn-ea"/>
                <a:sym typeface="+mn-lt"/>
              </a:endParaRPr>
            </a:p>
          </p:txBody>
        </p:sp>
      </p:grpSp>
      <p:cxnSp>
        <p:nvCxnSpPr>
          <p:cNvPr id="25" name="直接连接符 24"/>
          <p:cNvCxnSpPr/>
          <p:nvPr/>
        </p:nvCxnSpPr>
        <p:spPr>
          <a:xfrm>
            <a:off x="7490173" y="3844617"/>
            <a:ext cx="0" cy="68155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735760" y="3921536"/>
            <a:ext cx="527716" cy="527716"/>
            <a:chOff x="5747657" y="2305619"/>
            <a:chExt cx="556576" cy="556576"/>
          </a:xfrm>
          <a:solidFill>
            <a:schemeClr val="tx2">
              <a:lumMod val="60000"/>
              <a:lumOff val="40000"/>
            </a:schemeClr>
          </a:solidFill>
        </p:grpSpPr>
        <p:sp>
          <p:nvSpPr>
            <p:cNvPr id="27" name="椭圆 26"/>
            <p:cNvSpPr/>
            <p:nvPr/>
          </p:nvSpPr>
          <p:spPr bwMode="auto">
            <a:xfrm>
              <a:off x="5747657" y="2305619"/>
              <a:ext cx="556576" cy="556576"/>
            </a:xfrm>
            <a:prstGeom prst="ellipse">
              <a:avLst/>
            </a:prstGeom>
            <a:grpFill/>
            <a:ln w="57150" cap="flat" cmpd="sng" algn="ctr">
              <a:solidFill>
                <a:srgbClr val="F8F8F8"/>
              </a:solidFill>
              <a:prstDash val="solid"/>
            </a:ln>
            <a:effectLst>
              <a:outerShdw blurRad="381000" dist="127000" dir="2700000" algn="tl" rotWithShape="0">
                <a:prstClr val="black">
                  <a:alpha val="40000"/>
                </a:prstClr>
              </a:outerShdw>
            </a:effectLst>
          </p:spPr>
          <p:txBody>
            <a:bodyPr anchor="ctr"/>
            <a:lstStyle/>
            <a:p>
              <a:pPr algn="ctr">
                <a:lnSpc>
                  <a:spcPct val="120000"/>
                </a:lnSpc>
                <a:defRPr/>
              </a:pPr>
              <a:endParaRPr lang="en-US" sz="1135" kern="0">
                <a:solidFill>
                  <a:schemeClr val="tx1">
                    <a:lumMod val="50000"/>
                    <a:lumOff val="50000"/>
                  </a:schemeClr>
                </a:solidFill>
                <a:cs typeface="+mn-ea"/>
                <a:sym typeface="+mn-lt"/>
              </a:endParaRPr>
            </a:p>
          </p:txBody>
        </p:sp>
        <p:sp>
          <p:nvSpPr>
            <p:cNvPr id="28" name="燕尾形 58"/>
            <p:cNvSpPr/>
            <p:nvPr/>
          </p:nvSpPr>
          <p:spPr>
            <a:xfrm>
              <a:off x="5932500" y="2446897"/>
              <a:ext cx="186890" cy="274020"/>
            </a:xfrm>
            <a:prstGeom prst="chevron">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5">
                <a:solidFill>
                  <a:schemeClr val="tx1"/>
                </a:solidFill>
                <a:cs typeface="+mn-ea"/>
                <a:sym typeface="+mn-lt"/>
              </a:endParaRPr>
            </a:p>
          </p:txBody>
        </p:sp>
      </p:grpSp>
      <p:sp>
        <p:nvSpPr>
          <p:cNvPr id="30" name="文本占位符 105474"/>
          <p:cNvSpPr>
            <a:spLocks noGrp="1"/>
          </p:cNvSpPr>
          <p:nvPr/>
        </p:nvSpPr>
        <p:spPr>
          <a:xfrm>
            <a:off x="1055719" y="1712421"/>
            <a:ext cx="7778966" cy="492443"/>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rPr>
              <a:t>物流配送中心按内部特性不同可划分为以下几类：</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31" name="矩形 30"/>
          <p:cNvSpPr/>
          <p:nvPr/>
        </p:nvSpPr>
        <p:spPr>
          <a:xfrm>
            <a:off x="1055719" y="1125764"/>
            <a:ext cx="4297461" cy="492443"/>
          </a:xfrm>
          <a:prstGeom prst="rect">
            <a:avLst/>
          </a:prstGeom>
        </p:spPr>
        <p:txBody>
          <a:bodyPr wrap="square">
            <a:spAutoFit/>
          </a:bodyPr>
          <a:lstStyle/>
          <a:p>
            <a:pPr indent="612140"/>
            <a:r>
              <a:rPr lang="en-US" altLang="zh-CN" sz="2600" b="1" dirty="0">
                <a:solidFill>
                  <a:schemeClr val="accent2"/>
                </a:solidFill>
                <a:latin typeface="+mj-lt"/>
                <a:ea typeface="黑体" panose="02010609060101010101" pitchFamily="49" charset="-122"/>
                <a:cs typeface="Times New Roman" panose="02020603050405020304" charset="0"/>
              </a:rPr>
              <a:t>2. </a:t>
            </a:r>
            <a:r>
              <a:rPr lang="zh-CN" altLang="en-US" sz="2600" b="1" dirty="0">
                <a:solidFill>
                  <a:schemeClr val="accent2"/>
                </a:solidFill>
                <a:latin typeface="+mj-lt"/>
                <a:ea typeface="黑体" panose="02010609060101010101" pitchFamily="49" charset="-122"/>
                <a:cs typeface="Times New Roman" panose="02020603050405020304" charset="0"/>
              </a:rPr>
              <a:t>按内部特性不同划分</a:t>
            </a:r>
            <a:endParaRPr lang="zh-CN" altLang="en-US" sz="26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5"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p:stCondLst>
                              <p:cond delay="2500"/>
                            </p:stCondLst>
                            <p:childTnLst>
                              <p:par>
                                <p:cTn id="24" presetID="18" presetClass="entr" presetSubtype="3"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upRight)">
                                      <p:cBhvr>
                                        <p:cTn id="26" dur="250"/>
                                        <p:tgtEl>
                                          <p:spTgt spid="1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250" fill="hold"/>
                                        <p:tgtEl>
                                          <p:spTgt spid="22"/>
                                        </p:tgtEl>
                                        <p:attrNameLst>
                                          <p:attrName>ppt_w</p:attrName>
                                        </p:attrNameLst>
                                      </p:cBhvr>
                                      <p:tavLst>
                                        <p:tav tm="0">
                                          <p:val>
                                            <p:fltVal val="0"/>
                                          </p:val>
                                        </p:tav>
                                        <p:tav tm="100000">
                                          <p:val>
                                            <p:strVal val="#ppt_w"/>
                                          </p:val>
                                        </p:tav>
                                      </p:tavLst>
                                    </p:anim>
                                    <p:anim calcmode="lin" valueType="num">
                                      <p:cBhvr>
                                        <p:cTn id="31" dur="250" fill="hold"/>
                                        <p:tgtEl>
                                          <p:spTgt spid="22"/>
                                        </p:tgtEl>
                                        <p:attrNameLst>
                                          <p:attrName>ppt_h</p:attrName>
                                        </p:attrNameLst>
                                      </p:cBhvr>
                                      <p:tavLst>
                                        <p:tav tm="0">
                                          <p:val>
                                            <p:fltVal val="0"/>
                                          </p:val>
                                        </p:tav>
                                        <p:tav tm="100000">
                                          <p:val>
                                            <p:strVal val="#ppt_h"/>
                                          </p:val>
                                        </p:tav>
                                      </p:tavLst>
                                    </p:anim>
                                    <p:animEffect transition="in" filter="fade">
                                      <p:cBhvr>
                                        <p:cTn id="32" dur="250"/>
                                        <p:tgtEl>
                                          <p:spTgt spid="22"/>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250"/>
                                        <p:tgtEl>
                                          <p:spTgt spid="21"/>
                                        </p:tgtEl>
                                      </p:cBhvr>
                                    </p:animEffect>
                                  </p:childTnLst>
                                </p:cTn>
                              </p:par>
                            </p:childTnLst>
                          </p:cTn>
                        </p:par>
                        <p:par>
                          <p:cTn id="37" fill="hold">
                            <p:stCondLst>
                              <p:cond delay="4000"/>
                            </p:stCondLst>
                            <p:childTnLst>
                              <p:par>
                                <p:cTn id="38" presetID="35"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anim calcmode="lin" valueType="num">
                                      <p:cBhvr>
                                        <p:cTn id="41" dur="500" fill="hold"/>
                                        <p:tgtEl>
                                          <p:spTgt spid="6"/>
                                        </p:tgtEl>
                                        <p:attrNameLst>
                                          <p:attrName>style.rotation</p:attrName>
                                        </p:attrNameLst>
                                      </p:cBhvr>
                                      <p:tavLst>
                                        <p:tav tm="0">
                                          <p:val>
                                            <p:fltVal val="720"/>
                                          </p:val>
                                        </p:tav>
                                        <p:tav tm="100000">
                                          <p:val>
                                            <p:fltVal val="0"/>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ppt_w</p:attrName>
                                        </p:attrNameLst>
                                      </p:cBhvr>
                                      <p:tavLst>
                                        <p:tav tm="0">
                                          <p:val>
                                            <p:fltVal val="0"/>
                                          </p:val>
                                        </p:tav>
                                        <p:tav tm="100000">
                                          <p:val>
                                            <p:strVal val="#ppt_w"/>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upRight)">
                                      <p:cBhvr>
                                        <p:cTn id="47" dur="250"/>
                                        <p:tgtEl>
                                          <p:spTgt spid="10"/>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250" fill="hold"/>
                                        <p:tgtEl>
                                          <p:spTgt spid="26"/>
                                        </p:tgtEl>
                                        <p:attrNameLst>
                                          <p:attrName>ppt_w</p:attrName>
                                        </p:attrNameLst>
                                      </p:cBhvr>
                                      <p:tavLst>
                                        <p:tav tm="0">
                                          <p:val>
                                            <p:fltVal val="0"/>
                                          </p:val>
                                        </p:tav>
                                        <p:tav tm="100000">
                                          <p:val>
                                            <p:strVal val="#ppt_w"/>
                                          </p:val>
                                        </p:tav>
                                      </p:tavLst>
                                    </p:anim>
                                    <p:anim calcmode="lin" valueType="num">
                                      <p:cBhvr>
                                        <p:cTn id="52" dur="250" fill="hold"/>
                                        <p:tgtEl>
                                          <p:spTgt spid="26"/>
                                        </p:tgtEl>
                                        <p:attrNameLst>
                                          <p:attrName>ppt_h</p:attrName>
                                        </p:attrNameLst>
                                      </p:cBhvr>
                                      <p:tavLst>
                                        <p:tav tm="0">
                                          <p:val>
                                            <p:fltVal val="0"/>
                                          </p:val>
                                        </p:tav>
                                        <p:tav tm="100000">
                                          <p:val>
                                            <p:strVal val="#ppt_h"/>
                                          </p:val>
                                        </p:tav>
                                      </p:tavLst>
                                    </p:anim>
                                    <p:animEffect transition="in" filter="fade">
                                      <p:cBhvr>
                                        <p:cTn id="53" dur="250"/>
                                        <p:tgtEl>
                                          <p:spTgt spid="26"/>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250"/>
                                        <p:tgtEl>
                                          <p:spTgt spid="25"/>
                                        </p:tgtEl>
                                      </p:cBhvr>
                                    </p:animEffect>
                                  </p:childTnLst>
                                </p:cTn>
                              </p:par>
                            </p:childTnLst>
                          </p:cTn>
                        </p:par>
                        <p:par>
                          <p:cTn id="58" fill="hold">
                            <p:stCondLst>
                              <p:cond delay="6000"/>
                            </p:stCondLst>
                            <p:childTnLst>
                              <p:par>
                                <p:cTn id="59" presetID="35"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style.rotation</p:attrName>
                                        </p:attrNameLst>
                                      </p:cBhvr>
                                      <p:tavLst>
                                        <p:tav tm="0">
                                          <p:val>
                                            <p:fltVal val="720"/>
                                          </p:val>
                                        </p:tav>
                                        <p:tav tm="100000">
                                          <p:val>
                                            <p:fltVal val="0"/>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 calcmode="lin" valueType="num">
                                      <p:cBhvr>
                                        <p:cTn id="64" dur="500" fill="hold"/>
                                        <p:tgtEl>
                                          <p:spTgt spid="5"/>
                                        </p:tgtEl>
                                        <p:attrNameLst>
                                          <p:attrName>ppt_w</p:attrName>
                                        </p:attrNameLst>
                                      </p:cBhvr>
                                      <p:tavLst>
                                        <p:tav tm="0">
                                          <p:val>
                                            <p:fltVal val="0"/>
                                          </p:val>
                                        </p:tav>
                                        <p:tav tm="100000">
                                          <p:val>
                                            <p:strVal val="#ppt_w"/>
                                          </p:val>
                                        </p:tav>
                                      </p:tavLst>
                                    </p:anim>
                                  </p:childTnLst>
                                </p:cTn>
                              </p:par>
                            </p:childTnLst>
                          </p:cTn>
                        </p:par>
                        <p:par>
                          <p:cTn id="65" fill="hold">
                            <p:stCondLst>
                              <p:cond delay="6500"/>
                            </p:stCondLst>
                            <p:childTnLst>
                              <p:par>
                                <p:cTn id="66" presetID="18" presetClass="entr" presetSubtype="3"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strips(upRight)">
                                      <p:cBhvr>
                                        <p:cTn id="68" dur="250"/>
                                        <p:tgtEl>
                                          <p:spTgt spid="7"/>
                                        </p:tgtEl>
                                      </p:cBhvr>
                                    </p:animEffect>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Effect transition="in" filter="fade">
                                      <p:cBhvr>
                                        <p:cTn id="74" dur="250"/>
                                        <p:tgtEl>
                                          <p:spTgt spid="18"/>
                                        </p:tgtEl>
                                      </p:cBhvr>
                                    </p:animEffect>
                                  </p:childTnLst>
                                </p:cTn>
                              </p:par>
                            </p:childTnLst>
                          </p:cTn>
                        </p:par>
                        <p:par>
                          <p:cTn id="75" fill="hold">
                            <p:stCondLst>
                              <p:cond delay="7500"/>
                            </p:stCondLst>
                            <p:childTnLst>
                              <p:par>
                                <p:cTn id="76" presetID="22" presetClass="entr" presetSubtype="4"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250"/>
                                        <p:tgtEl>
                                          <p:spTgt spid="17"/>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left)">
                                      <p:cBhvr>
                                        <p:cTn id="82" dur="500"/>
                                        <p:tgtEl>
                                          <p:spTgt spid="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left)">
                                      <p:cBhvr>
                                        <p:cTn id="85" dur="500"/>
                                        <p:tgtEl>
                                          <p:spTgt spid="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16" grpId="0" animBg="1"/>
      <p:bldP spid="30"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4118" y="937661"/>
            <a:ext cx="3096344"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点击视频：京东生鲜物流</a:t>
            </a:r>
            <a:endParaRPr lang="en-US" altLang="zh-CN" sz="2000" dirty="0">
              <a:solidFill>
                <a:srgbClr val="FFFFFF"/>
              </a:solidFill>
              <a:latin typeface="黑体" panose="02010609060101010101" pitchFamily="49" charset="-122"/>
              <a:ea typeface="黑体" panose="02010609060101010101" pitchFamily="49" charset="-122"/>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1126" y="790649"/>
            <a:ext cx="694135" cy="694135"/>
          </a:xfrm>
          <a:prstGeom prst="rect">
            <a:avLst/>
          </a:prstGeom>
        </p:spPr>
      </p:pic>
      <p:sp>
        <p:nvSpPr>
          <p:cNvPr id="6" name="文本占位符 105474"/>
          <p:cNvSpPr>
            <a:spLocks noGrp="1"/>
          </p:cNvSpPr>
          <p:nvPr/>
        </p:nvSpPr>
        <p:spPr>
          <a:xfrm>
            <a:off x="1282803" y="1067569"/>
            <a:ext cx="4239514" cy="52572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10000"/>
              </a:lnSpc>
              <a:spcBef>
                <a:spcPts val="1500"/>
              </a:spcBef>
              <a:spcAft>
                <a:spcPts val="0"/>
              </a:spcAft>
              <a:buNone/>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按配送货物的属性划分</a:t>
            </a:r>
            <a:endParaRPr lang="zh-CN" altLang="en-US" sz="2800" b="1" dirty="0">
              <a:solidFill>
                <a:schemeClr val="accent2"/>
              </a:solidFill>
              <a:latin typeface="黑体" panose="02010609060101010101" pitchFamily="49" charset="-122"/>
              <a:ea typeface="黑体" panose="02010609060101010101" pitchFamily="49" charset="-122"/>
              <a:sym typeface="+mn-ea"/>
            </a:endParaRPr>
          </a:p>
        </p:txBody>
      </p:sp>
      <p:sp>
        <p:nvSpPr>
          <p:cNvPr id="7" name="Rectangle 38"/>
          <p:cNvSpPr/>
          <p:nvPr/>
        </p:nvSpPr>
        <p:spPr>
          <a:xfrm>
            <a:off x="7350282" y="1895797"/>
            <a:ext cx="2569959" cy="432426"/>
          </a:xfrm>
          <a:prstGeom prst="rect">
            <a:avLst/>
          </a:prstGeom>
        </p:spPr>
        <p:txBody>
          <a:bodyPr wrap="square" lIns="0" tIns="0" rIns="0" bIns="0">
            <a:spAutoFit/>
          </a:bodyPr>
          <a:lstStyle/>
          <a:p>
            <a:pPr algn="ctr">
              <a:lnSpc>
                <a:spcPct val="120000"/>
              </a:lnSpc>
              <a:defRPr sz="1800">
                <a:solidFill>
                  <a:srgbClr val="000000"/>
                </a:solidFill>
              </a:defRPr>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生鲜品配送中心</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8" name="Rectangle 55"/>
          <p:cNvSpPr/>
          <p:nvPr/>
        </p:nvSpPr>
        <p:spPr>
          <a:xfrm>
            <a:off x="7350282" y="5634226"/>
            <a:ext cx="3096343" cy="432426"/>
          </a:xfrm>
          <a:prstGeom prst="rect">
            <a:avLst/>
          </a:prstGeom>
        </p:spPr>
        <p:txBody>
          <a:bodyPr wrap="square" lIns="0" tIns="0" rIns="0" bIns="0">
            <a:spAutoFit/>
          </a:bodyPr>
          <a:lstStyle/>
          <a:p>
            <a:pPr algn="ctr">
              <a:lnSpc>
                <a:spcPct val="120000"/>
              </a:lnSpc>
              <a:defRPr sz="1800">
                <a:solidFill>
                  <a:srgbClr val="000000"/>
                </a:solidFill>
              </a:defRPr>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服饰产品配送中心</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9" name="Rectangle 58"/>
          <p:cNvSpPr/>
          <p:nvPr/>
        </p:nvSpPr>
        <p:spPr>
          <a:xfrm>
            <a:off x="7350284" y="3776851"/>
            <a:ext cx="3002006" cy="432426"/>
          </a:xfrm>
          <a:prstGeom prst="rect">
            <a:avLst/>
          </a:prstGeom>
        </p:spPr>
        <p:txBody>
          <a:bodyPr wrap="square" lIns="0" tIns="0" rIns="0" bIns="0">
            <a:spAutoFit/>
          </a:bodyPr>
          <a:lstStyle/>
          <a:p>
            <a:pPr algn="ctr">
              <a:lnSpc>
                <a:spcPct val="120000"/>
              </a:lnSpc>
              <a:defRPr sz="1800">
                <a:solidFill>
                  <a:srgbClr val="000000"/>
                </a:solidFill>
              </a:defRPr>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书籍产品配送中心</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grpSp>
        <p:nvGrpSpPr>
          <p:cNvPr id="10" name="组合 4"/>
          <p:cNvGrpSpPr/>
          <p:nvPr/>
        </p:nvGrpSpPr>
        <p:grpSpPr bwMode="auto">
          <a:xfrm rot="-5715208">
            <a:off x="1626322" y="2503960"/>
            <a:ext cx="3087687" cy="3090862"/>
            <a:chOff x="0" y="0"/>
            <a:chExt cx="3087687" cy="3090863"/>
          </a:xfrm>
        </p:grpSpPr>
        <p:sp>
          <p:nvSpPr>
            <p:cNvPr id="11"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Oval 10"/>
          <p:cNvSpPr>
            <a:spLocks noChangeArrowheads="1"/>
          </p:cNvSpPr>
          <p:nvPr/>
        </p:nvSpPr>
        <p:spPr bwMode="auto">
          <a:xfrm>
            <a:off x="2185122" y="3015134"/>
            <a:ext cx="2155825" cy="215265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cxnSp>
        <p:nvCxnSpPr>
          <p:cNvPr id="16" name="直接连接符 13"/>
          <p:cNvCxnSpPr>
            <a:cxnSpLocks noChangeShapeType="1"/>
          </p:cNvCxnSpPr>
          <p:nvPr/>
        </p:nvCxnSpPr>
        <p:spPr bwMode="auto">
          <a:xfrm>
            <a:off x="4374285" y="5055072"/>
            <a:ext cx="1517650" cy="7588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4"/>
          <p:cNvCxnSpPr>
            <a:cxnSpLocks noChangeShapeType="1"/>
          </p:cNvCxnSpPr>
          <p:nvPr/>
        </p:nvCxnSpPr>
        <p:spPr bwMode="auto">
          <a:xfrm flipV="1">
            <a:off x="4361585" y="2265834"/>
            <a:ext cx="1530350" cy="912813"/>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5"/>
          <p:cNvCxnSpPr>
            <a:cxnSpLocks noChangeShapeType="1"/>
          </p:cNvCxnSpPr>
          <p:nvPr/>
        </p:nvCxnSpPr>
        <p:spPr bwMode="auto">
          <a:xfrm flipH="1" flipV="1">
            <a:off x="4720360" y="4031134"/>
            <a:ext cx="1171575" cy="95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组合 18"/>
          <p:cNvGrpSpPr/>
          <p:nvPr/>
        </p:nvGrpSpPr>
        <p:grpSpPr>
          <a:xfrm>
            <a:off x="5930035" y="1484784"/>
            <a:ext cx="1282700" cy="1284288"/>
            <a:chOff x="5592763" y="1716930"/>
            <a:chExt cx="1282700" cy="1284288"/>
          </a:xfrm>
        </p:grpSpPr>
        <p:sp>
          <p:nvSpPr>
            <p:cNvPr id="20" name="Freeform 17"/>
            <p:cNvSpPr>
              <a:spLocks noEditPoints="1"/>
            </p:cNvSpPr>
            <p:nvPr/>
          </p:nvSpPr>
          <p:spPr bwMode="auto">
            <a:xfrm>
              <a:off x="5592763" y="171693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1" name="TextBox 16"/>
            <p:cNvSpPr txBox="1">
              <a:spLocks noChangeArrowheads="1"/>
            </p:cNvSpPr>
            <p:nvPr/>
          </p:nvSpPr>
          <p:spPr bwMode="auto">
            <a:xfrm>
              <a:off x="5745163" y="2082075"/>
              <a:ext cx="97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dirty="0">
                  <a:solidFill>
                    <a:schemeClr val="accent1"/>
                  </a:solidFill>
                  <a:latin typeface="黑体" panose="02010609060101010101" pitchFamily="49" charset="-122"/>
                  <a:ea typeface="黑体" panose="02010609060101010101" pitchFamily="49" charset="-122"/>
                </a:rPr>
                <a:t>1</a:t>
              </a:r>
              <a:endParaRPr lang="zh-CN" altLang="en-US" sz="3000" b="1" dirty="0">
                <a:solidFill>
                  <a:schemeClr val="accent1"/>
                </a:solidFill>
                <a:latin typeface="黑体" panose="02010609060101010101" pitchFamily="49" charset="-122"/>
                <a:ea typeface="黑体" panose="02010609060101010101" pitchFamily="49" charset="-122"/>
              </a:endParaRPr>
            </a:p>
          </p:txBody>
        </p:sp>
      </p:grpSp>
      <p:grpSp>
        <p:nvGrpSpPr>
          <p:cNvPr id="22" name="组合 21"/>
          <p:cNvGrpSpPr/>
          <p:nvPr/>
        </p:nvGrpSpPr>
        <p:grpSpPr>
          <a:xfrm>
            <a:off x="5936385" y="3367559"/>
            <a:ext cx="1282700" cy="1284288"/>
            <a:chOff x="5599113" y="3599705"/>
            <a:chExt cx="1282700" cy="1284288"/>
          </a:xfrm>
        </p:grpSpPr>
        <p:sp>
          <p:nvSpPr>
            <p:cNvPr id="23" name="Freeform 17"/>
            <p:cNvSpPr>
              <a:spLocks noEditPoints="1"/>
            </p:cNvSpPr>
            <p:nvPr/>
          </p:nvSpPr>
          <p:spPr bwMode="auto">
            <a:xfrm>
              <a:off x="5599113" y="3599705"/>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4" name="TextBox 17"/>
            <p:cNvSpPr txBox="1">
              <a:spLocks noChangeArrowheads="1"/>
            </p:cNvSpPr>
            <p:nvPr/>
          </p:nvSpPr>
          <p:spPr bwMode="auto">
            <a:xfrm>
              <a:off x="5751513" y="3964850"/>
              <a:ext cx="97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dirty="0">
                  <a:solidFill>
                    <a:schemeClr val="accent1"/>
                  </a:solidFill>
                  <a:latin typeface="黑体" panose="02010609060101010101" pitchFamily="49" charset="-122"/>
                  <a:ea typeface="黑体" panose="02010609060101010101" pitchFamily="49" charset="-122"/>
                </a:rPr>
                <a:t>2</a:t>
              </a:r>
              <a:endParaRPr lang="zh-CN" altLang="en-US" sz="3000" b="1" dirty="0">
                <a:solidFill>
                  <a:schemeClr val="accent1"/>
                </a:solidFill>
                <a:latin typeface="黑体" panose="02010609060101010101" pitchFamily="49" charset="-122"/>
                <a:ea typeface="黑体" panose="02010609060101010101" pitchFamily="49" charset="-122"/>
              </a:endParaRPr>
            </a:p>
          </p:txBody>
        </p:sp>
      </p:grpSp>
      <p:grpSp>
        <p:nvGrpSpPr>
          <p:cNvPr id="25" name="组合 24"/>
          <p:cNvGrpSpPr/>
          <p:nvPr/>
        </p:nvGrpSpPr>
        <p:grpSpPr>
          <a:xfrm>
            <a:off x="5936385" y="5224934"/>
            <a:ext cx="1282700" cy="1284288"/>
            <a:chOff x="5599113" y="5457080"/>
            <a:chExt cx="1282700" cy="1284288"/>
          </a:xfrm>
        </p:grpSpPr>
        <p:sp>
          <p:nvSpPr>
            <p:cNvPr id="26" name="Freeform 17"/>
            <p:cNvSpPr>
              <a:spLocks noEditPoints="1"/>
            </p:cNvSpPr>
            <p:nvPr/>
          </p:nvSpPr>
          <p:spPr bwMode="auto">
            <a:xfrm>
              <a:off x="5599113" y="545708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7" name="TextBox 18"/>
            <p:cNvSpPr txBox="1">
              <a:spLocks noChangeArrowheads="1"/>
            </p:cNvSpPr>
            <p:nvPr/>
          </p:nvSpPr>
          <p:spPr bwMode="auto">
            <a:xfrm>
              <a:off x="5750720" y="5822225"/>
              <a:ext cx="9794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dirty="0">
                  <a:solidFill>
                    <a:schemeClr val="accent1"/>
                  </a:solidFill>
                  <a:latin typeface="黑体" panose="02010609060101010101" pitchFamily="49" charset="-122"/>
                  <a:ea typeface="黑体" panose="02010609060101010101" pitchFamily="49" charset="-122"/>
                </a:rPr>
                <a:t>3</a:t>
              </a:r>
              <a:endParaRPr lang="zh-CN" altLang="en-US" sz="30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8" presetClass="emph" presetSubtype="0" fill="hold" nodeType="afterEffect">
                                  <p:stCondLst>
                                    <p:cond delay="0"/>
                                  </p:stCondLst>
                                  <p:childTnLst>
                                    <p:animRot by="-21599820">
                                      <p:cBhvr>
                                        <p:cTn id="15" dur="1000" fill="hold"/>
                                        <p:tgtEl>
                                          <p:spTgt spid="10"/>
                                        </p:tgtEl>
                                        <p:attrNameLst>
                                          <p:attrName>r</p:attrName>
                                        </p:attrNameLst>
                                      </p:cBhvr>
                                    </p:animRot>
                                  </p:childTnLst>
                                </p:cTn>
                              </p:par>
                              <p:par>
                                <p:cTn id="16" presetID="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2064" y="1065001"/>
            <a:ext cx="10452634" cy="5316327"/>
          </a:xfrm>
          <a:prstGeom prst="rect">
            <a:avLst/>
          </a:prstGeom>
        </p:spPr>
        <p:txBody>
          <a:bodyPr wrap="square">
            <a:spAutoFit/>
          </a:bodyPr>
          <a:lstStyle/>
          <a:p>
            <a:pPr algn="just">
              <a:spcBef>
                <a:spcPts val="0"/>
              </a:spcBef>
            </a:pPr>
            <a:r>
              <a:rPr lang="zh-CN" altLang="en-US" sz="3600" dirty="0">
                <a:solidFill>
                  <a:schemeClr val="accent2"/>
                </a:solidFill>
                <a:latin typeface="方正大黑简体" panose="02000000000000000000" pitchFamily="65" charset="-122"/>
                <a:ea typeface="方正大黑简体" panose="02000000000000000000" pitchFamily="65" charset="-122"/>
              </a:rPr>
              <a:t>二、供应链管理</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在电子商务交易中，为了订单的顺利履行，有些企业会先根据订单预测进行生产制造，然后从成品库中发货；有些企业会先完成组件和半成品的生产，当接到订单后再根据订货量进行成品组装或生产，最后才向客户发货；也有一部分企业等到订单确认后再开始生产活动；还有一部分企业只是为客户提供产品特定部分的个性化设计。实际上，企业往往需要同时处理多种类型的订单，因而需要提前为订单履行进行合理的规划和预算，对参与制造、物流等活动的各成员实行集成化的管理，即对供应链上的各类资源进行统筹管理。</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903522"/>
            <a:ext cx="5472608" cy="1741502"/>
          </a:xfrm>
          <a:prstGeom prst="rect">
            <a:avLst/>
          </a:prstGeom>
          <a:noFill/>
        </p:spPr>
        <p:txBody>
          <a:bodyPr wrap="square" rtlCol="0" anchor="t">
            <a:spAutoFit/>
          </a:bodyPr>
          <a:lstStyle/>
          <a:p>
            <a:pPr algn="just">
              <a:lnSpc>
                <a:spcPct val="120000"/>
              </a:lnSpc>
              <a:spcBef>
                <a:spcPts val="10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．熟悉物流的七个基本功能。</a:t>
            </a:r>
            <a:endParaRPr lang="zh-CN" altLang="en-US" sz="2600" dirty="0">
              <a:solidFill>
                <a:schemeClr val="accent2"/>
              </a:solidFill>
              <a:latin typeface="+mj-lt"/>
              <a:ea typeface="黑体" panose="02010609060101010101" pitchFamily="49" charset="-122"/>
              <a:cs typeface="+mn-ea"/>
            </a:endParaRPr>
          </a:p>
          <a:p>
            <a:pPr algn="just">
              <a:lnSpc>
                <a:spcPct val="120000"/>
              </a:lnSpc>
              <a:spcBef>
                <a:spcPts val="10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．了解电子商务的物流配送流程。</a:t>
            </a:r>
            <a:endParaRPr lang="zh-CN" altLang="en-US" sz="2600" dirty="0">
              <a:solidFill>
                <a:schemeClr val="accent2"/>
              </a:solidFill>
              <a:latin typeface="+mj-lt"/>
              <a:ea typeface="黑体" panose="02010609060101010101" pitchFamily="49" charset="-122"/>
              <a:cs typeface="+mn-ea"/>
            </a:endParaRPr>
          </a:p>
          <a:p>
            <a:pPr algn="just">
              <a:lnSpc>
                <a:spcPct val="120000"/>
              </a:lnSpc>
              <a:spcBef>
                <a:spcPts val="1000"/>
              </a:spcBef>
            </a:pP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．熟悉供应链管理方法。</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255450"/>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rPr>
              <a:t>【知识目标】</a:t>
            </a:r>
            <a:endParaRPr lang="zh-CN" altLang="en-US" sz="3200" b="1" dirty="0">
              <a:latin typeface="方正大黑简体" panose="02000000000000000000" pitchFamily="65" charset="-122"/>
              <a:ea typeface="方正大黑简体" panose="02000000000000000000" pitchFamily="65" charset="-122"/>
              <a:sym typeface="+mn-ea"/>
            </a:endParaRPr>
          </a:p>
        </p:txBody>
      </p:sp>
      <p:sp>
        <p:nvSpPr>
          <p:cNvPr id="4" name="文本框 3"/>
          <p:cNvSpPr txBox="1"/>
          <p:nvPr/>
        </p:nvSpPr>
        <p:spPr>
          <a:xfrm>
            <a:off x="985812" y="4617517"/>
            <a:ext cx="7776865" cy="1549142"/>
          </a:xfrm>
          <a:prstGeom prst="rect">
            <a:avLst/>
          </a:prstGeom>
          <a:noFill/>
        </p:spPr>
        <p:txBody>
          <a:bodyPr wrap="square" rtlCol="0" anchor="t">
            <a:spAutoFit/>
          </a:bodyPr>
          <a:lstStyle/>
          <a:p>
            <a:pPr algn="just">
              <a:spcBef>
                <a:spcPts val="1000"/>
              </a:spcBef>
            </a:pPr>
            <a:r>
              <a:rPr lang="en-US" altLang="zh-CN" sz="2600" dirty="0">
                <a:solidFill>
                  <a:schemeClr val="accent2"/>
                </a:solidFill>
                <a:latin typeface="+mj-lt"/>
                <a:ea typeface="黑体" panose="02010609060101010101" pitchFamily="49" charset="-122"/>
                <a:cs typeface="+mj-ea"/>
                <a:sym typeface="+mn-ea"/>
              </a:rPr>
              <a:t>1</a:t>
            </a:r>
            <a:r>
              <a:rPr lang="zh-CN" altLang="en-US" sz="2600" dirty="0">
                <a:solidFill>
                  <a:schemeClr val="accent2"/>
                </a:solidFill>
                <a:latin typeface="+mj-lt"/>
                <a:ea typeface="黑体" panose="02010609060101010101" pitchFamily="49" charset="-122"/>
                <a:cs typeface="+mj-ea"/>
                <a:sym typeface="+mn-ea"/>
              </a:rPr>
              <a:t>．能够举例说明电商企业组织物流活动的方式。</a:t>
            </a:r>
            <a:endParaRPr lang="zh-CN" altLang="en-US" sz="2600" dirty="0">
              <a:solidFill>
                <a:schemeClr val="accent2"/>
              </a:solidFill>
              <a:latin typeface="+mj-lt"/>
              <a:ea typeface="黑体" panose="02010609060101010101" pitchFamily="49" charset="-122"/>
              <a:cs typeface="+mj-ea"/>
              <a:sym typeface="+mn-ea"/>
            </a:endParaRPr>
          </a:p>
          <a:p>
            <a:pPr algn="just">
              <a:spcBef>
                <a:spcPts val="1000"/>
              </a:spcBef>
            </a:pPr>
            <a:r>
              <a:rPr lang="en-US" altLang="zh-CN" sz="2600" dirty="0">
                <a:solidFill>
                  <a:schemeClr val="accent2"/>
                </a:solidFill>
                <a:latin typeface="+mj-lt"/>
                <a:ea typeface="黑体" panose="02010609060101010101" pitchFamily="49" charset="-122"/>
                <a:cs typeface="+mj-ea"/>
                <a:sym typeface="+mn-ea"/>
              </a:rPr>
              <a:t>2</a:t>
            </a:r>
            <a:r>
              <a:rPr lang="zh-CN" altLang="en-US" sz="2600" dirty="0">
                <a:solidFill>
                  <a:schemeClr val="accent2"/>
                </a:solidFill>
                <a:latin typeface="+mj-lt"/>
                <a:ea typeface="黑体" panose="02010609060101010101" pitchFamily="49" charset="-122"/>
                <a:cs typeface="+mj-ea"/>
                <a:sym typeface="+mn-ea"/>
              </a:rPr>
              <a:t>．通过参观等方式了解电子商务配送的详细过程。</a:t>
            </a:r>
            <a:endParaRPr lang="zh-CN" altLang="en-US" sz="2600" dirty="0">
              <a:solidFill>
                <a:schemeClr val="accent2"/>
              </a:solidFill>
              <a:latin typeface="+mj-lt"/>
              <a:ea typeface="黑体" panose="02010609060101010101" pitchFamily="49" charset="-122"/>
              <a:cs typeface="+mj-ea"/>
              <a:sym typeface="+mn-ea"/>
            </a:endParaRPr>
          </a:p>
          <a:p>
            <a:pPr algn="just">
              <a:spcBef>
                <a:spcPts val="1000"/>
              </a:spcBef>
            </a:pPr>
            <a:r>
              <a:rPr lang="en-US" altLang="zh-CN" sz="2600" dirty="0">
                <a:solidFill>
                  <a:schemeClr val="accent2"/>
                </a:solidFill>
                <a:latin typeface="+mj-lt"/>
                <a:ea typeface="黑体" panose="02010609060101010101" pitchFamily="49" charset="-122"/>
                <a:cs typeface="+mj-ea"/>
                <a:sym typeface="+mn-ea"/>
              </a:rPr>
              <a:t>3</a:t>
            </a:r>
            <a:r>
              <a:rPr lang="zh-CN" altLang="en-US" sz="2600" dirty="0">
                <a:solidFill>
                  <a:schemeClr val="accent2"/>
                </a:solidFill>
                <a:latin typeface="+mj-lt"/>
                <a:ea typeface="黑体" panose="02010609060101010101" pitchFamily="49" charset="-122"/>
                <a:cs typeface="+mj-ea"/>
                <a:sym typeface="+mn-ea"/>
              </a:rPr>
              <a:t>．能够举例分析新零售时代供应链的发展方向。</a:t>
            </a:r>
            <a:endParaRPr lang="zh-CN" altLang="en-US" sz="26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3933056"/>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rPr>
              <a:t>【技能目标】</a:t>
            </a:r>
            <a:endPar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8476" y="1297647"/>
            <a:ext cx="10452634" cy="4262705"/>
          </a:xfrm>
          <a:prstGeom prst="rect">
            <a:avLst/>
          </a:prstGeom>
        </p:spPr>
        <p:txBody>
          <a:bodyPr wrap="square">
            <a:spAutoFit/>
          </a:bodyPr>
          <a:lstStyle/>
          <a:p>
            <a:pPr indent="612140" algn="just">
              <a:spcBef>
                <a:spcPts val="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（一）供应链与供应链管理</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供应链是生产及流通过程中，涉及将产品或服务提供给最终用户活动的上游与下游企业所形成的网链结构。</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在信息时代，供应链从原有的区域性概念发展到一种全球性概念，原有的线性结构转变成围绕核心企业的网状结构。</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zh-CN" altLang="en-US" sz="2600" dirty="0">
                <a:solidFill>
                  <a:schemeClr val="accent2"/>
                </a:solidFill>
                <a:latin typeface="+mj-lt"/>
                <a:ea typeface="黑体" panose="02010609060101010101" pitchFamily="49" charset="-122"/>
              </a:rPr>
              <a:t>从价值链的角度看，价值链上的各项增值活动所产生的信息流、物流或服务流、资金流就形成了供应链。</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13013" y="764704"/>
            <a:ext cx="7386959" cy="492443"/>
          </a:xfrm>
          <a:prstGeom prst="rect">
            <a:avLst/>
          </a:prstGeom>
          <a:noFill/>
        </p:spPr>
        <p:txBody>
          <a:bodyPr wrap="none" rtlCol="0" anchor="t">
            <a:spAutoFit/>
          </a:bodyPr>
          <a:lstStyle/>
          <a:p>
            <a:pPr marL="0" indent="0" algn="ctr"/>
            <a:r>
              <a:rPr lang="zh-CN" altLang="en-US" sz="2600" b="1" dirty="0">
                <a:solidFill>
                  <a:schemeClr val="accent2"/>
                </a:solidFill>
                <a:latin typeface="+mj-lt"/>
                <a:ea typeface="黑体" panose="02010609060101010101" pitchFamily="49" charset="-122"/>
                <a:cs typeface="Times New Roman" panose="02020603050405020304" charset="0"/>
                <a:sym typeface="+mn-ea"/>
              </a:rPr>
              <a:t>表</a:t>
            </a:r>
            <a:r>
              <a:rPr lang="en-US" altLang="zh-CN" sz="2600" b="1" dirty="0">
                <a:solidFill>
                  <a:schemeClr val="accent2"/>
                </a:solidFill>
                <a:latin typeface="+mj-lt"/>
                <a:ea typeface="黑体" panose="02010609060101010101" pitchFamily="49" charset="-122"/>
                <a:cs typeface="Times New Roman" panose="02020603050405020304" charset="0"/>
                <a:sym typeface="+mn-ea"/>
              </a:rPr>
              <a:t>8.1  </a:t>
            </a:r>
            <a:r>
              <a:rPr lang="zh-CN" altLang="en-US" sz="2600" b="1" dirty="0">
                <a:solidFill>
                  <a:schemeClr val="accent2"/>
                </a:solidFill>
                <a:latin typeface="+mj-lt"/>
                <a:ea typeface="黑体" panose="02010609060101010101" pitchFamily="49" charset="-122"/>
                <a:cs typeface="Times New Roman" panose="02020603050405020304" charset="0"/>
                <a:sym typeface="+mn-ea"/>
              </a:rPr>
              <a:t>线状供应链结构和网状供应链结构的对比</a:t>
            </a:r>
            <a:endParaRPr lang="zh-CN" altLang="en-US" sz="2600" b="1" dirty="0">
              <a:solidFill>
                <a:schemeClr val="accent2"/>
              </a:solidFill>
              <a:latin typeface="+mj-lt"/>
              <a:ea typeface="黑体" panose="02010609060101010101" pitchFamily="49" charset="-122"/>
              <a:cs typeface="Times New Roman" panose="02020603050405020304" charset="0"/>
              <a:sym typeface="+mn-ea"/>
            </a:endParaRPr>
          </a:p>
        </p:txBody>
      </p:sp>
      <p:graphicFrame>
        <p:nvGraphicFramePr>
          <p:cNvPr id="3" name="表格 2"/>
          <p:cNvGraphicFramePr/>
          <p:nvPr>
            <p:custDataLst>
              <p:tags r:id="rId1"/>
            </p:custDataLst>
          </p:nvPr>
        </p:nvGraphicFramePr>
        <p:xfrm>
          <a:off x="1345853" y="1257146"/>
          <a:ext cx="9121279" cy="5401403"/>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3120536"/>
                <a:gridCol w="2901852"/>
                <a:gridCol w="3098891"/>
              </a:tblGrid>
              <a:tr h="635629">
                <a:tc>
                  <a:txBody>
                    <a:bodyPr/>
                    <a:lstStyle/>
                    <a:p>
                      <a:pPr indent="0" algn="ctr">
                        <a:buNone/>
                      </a:pPr>
                      <a:r>
                        <a:rPr lang="en-US" sz="24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对比点</a:t>
                      </a:r>
                      <a:endParaRPr lang="en-US" altLang="en-US" sz="24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1A3D0"/>
                    </a:solidFill>
                  </a:tcPr>
                </a:tc>
                <a:tc>
                  <a:txBody>
                    <a:bodyPr/>
                    <a:lstStyle/>
                    <a:p>
                      <a:pPr indent="0" algn="ctr">
                        <a:buNone/>
                      </a:pPr>
                      <a:r>
                        <a:rPr lang="en-US" sz="24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线状供应链结构</a:t>
                      </a:r>
                      <a:endParaRPr lang="en-US" altLang="en-US" sz="24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1A3D0"/>
                    </a:solidFill>
                  </a:tcPr>
                </a:tc>
                <a:tc>
                  <a:txBody>
                    <a:bodyPr/>
                    <a:lstStyle/>
                    <a:p>
                      <a:pPr indent="0" algn="ctr">
                        <a:buNone/>
                      </a:pPr>
                      <a:r>
                        <a:rPr lang="en-US" sz="2400" b="1" dirty="0" err="1">
                          <a:solidFill>
                            <a:srgbClr val="F8F8F8"/>
                          </a:solidFill>
                          <a:latin typeface="黑体" panose="02010609060101010101" pitchFamily="49" charset="-122"/>
                          <a:ea typeface="黑体" panose="02010609060101010101" pitchFamily="49" charset="-122"/>
                          <a:cs typeface="黑体" panose="02010609060101010101" pitchFamily="49" charset="-122"/>
                        </a:rPr>
                        <a:t>网状供应链结构</a:t>
                      </a:r>
                      <a:endParaRPr lang="en-US" altLang="en-US" sz="2400" b="1"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1A3D0"/>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业务核心</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垂直型</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矩阵型</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竞争</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企业对企业</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供应链对供应链</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竞争优势</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有形资产</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速度＋知识</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市场范围</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国内</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全球</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供应链管理的范围</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企业内部</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多个企业</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供应链核心</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成本和资产利用</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客户</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伙伴定义</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供应链</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供应网</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执行过程</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没有分工</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有明确分工</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客户满足</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按库存</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按订单</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客户服务</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低客户期望</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高客户期望</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信息交换</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沟通</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协同</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库存</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rPr>
                        <a:t>高</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indent="0" algn="ctr">
                        <a:buNone/>
                      </a:pPr>
                      <a:r>
                        <a:rPr 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rPr>
                        <a:t>低</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schemeClr>
                    </a:solidFill>
                  </a:tcPr>
                </a:tc>
              </a:tr>
              <a:tr h="366598">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计划制订</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依靠管理者和分析师</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indent="0" algn="ctr">
                        <a:buNone/>
                      </a:pPr>
                      <a:r>
                        <a:rPr lang="en-US" sz="2000" b="0" dirty="0" err="1">
                          <a:solidFill>
                            <a:schemeClr val="accent2"/>
                          </a:solidFill>
                          <a:latin typeface="黑体" panose="02010609060101010101" pitchFamily="49" charset="-122"/>
                          <a:ea typeface="黑体" panose="02010609060101010101" pitchFamily="49" charset="-122"/>
                          <a:cs typeface="宋体" panose="02010600030101010101" pitchFamily="2" charset="-122"/>
                        </a:rPr>
                        <a:t>整个贸易社区</a:t>
                      </a:r>
                      <a:endParaRPr lang="en-US" altLang="en-US" sz="2000" b="0" dirty="0">
                        <a:solidFill>
                          <a:schemeClr val="accent2"/>
                        </a:solidFill>
                        <a:latin typeface="黑体" panose="02010609060101010101" pitchFamily="49" charset="-122"/>
                        <a:ea typeface="黑体" panose="02010609060101010101" pitchFamily="49" charset="-122"/>
                        <a:cs typeface="宋体" panose="02010600030101010101" pitchFamily="2" charset="-122"/>
                      </a:endParaRPr>
                    </a:p>
                  </a:txBody>
                  <a:tcPr marL="0" marR="0"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bg1">
                        <a:lumMod val="20000"/>
                        <a:lumOff val="80000"/>
                      </a:schemeClr>
                    </a:solidFill>
                  </a:tcPr>
                </a:tc>
              </a:tr>
            </a:tbl>
          </a:graphicData>
        </a:graphic>
      </p:graphicFrame>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6950" y="1412776"/>
            <a:ext cx="10122861" cy="2979855"/>
          </a:xfrm>
          <a:prstGeom prst="rect">
            <a:avLst/>
          </a:prstGeom>
        </p:spPr>
        <p:txBody>
          <a:bodyPr wrap="square">
            <a:spAutoFit/>
          </a:bodyPr>
          <a:lstStyle/>
          <a:p>
            <a:pPr indent="612140" algn="just">
              <a:lnSpc>
                <a:spcPct val="140000"/>
              </a:lnSpc>
              <a:spcBef>
                <a:spcPts val="1000"/>
              </a:spcBef>
              <a:spcAft>
                <a:spcPts val="500"/>
              </a:spcAft>
            </a:pPr>
            <a:r>
              <a:rPr lang="zh-CN" altLang="en-US" sz="3200" dirty="0">
                <a:solidFill>
                  <a:schemeClr val="accent2"/>
                </a:solidFill>
                <a:latin typeface="方正大黑简体" panose="02000000000000000000" pitchFamily="65" charset="-122"/>
                <a:ea typeface="方正大黑简体" panose="02000000000000000000" pitchFamily="65" charset="-122"/>
              </a:rPr>
              <a:t>（二）供应链管理方法</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500"/>
              </a:spcAft>
            </a:pPr>
            <a:r>
              <a:rPr lang="zh-CN" altLang="en-US" sz="2400" dirty="0">
                <a:solidFill>
                  <a:schemeClr val="accent2"/>
                </a:solidFill>
                <a:latin typeface="+mj-lt"/>
                <a:ea typeface="黑体" panose="02010609060101010101" pitchFamily="49" charset="-122"/>
              </a:rPr>
              <a:t>供应链管理（</a:t>
            </a:r>
            <a:r>
              <a:rPr lang="en-US" altLang="zh-CN" sz="2400" dirty="0">
                <a:solidFill>
                  <a:schemeClr val="accent2"/>
                </a:solidFill>
                <a:latin typeface="+mj-lt"/>
                <a:ea typeface="黑体" panose="02010609060101010101" pitchFamily="49" charset="-122"/>
              </a:rPr>
              <a:t>Supply Chain Management</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SCM</a:t>
            </a:r>
            <a:r>
              <a:rPr lang="zh-CN" altLang="en-US" sz="2400" dirty="0">
                <a:solidFill>
                  <a:schemeClr val="accent2"/>
                </a:solidFill>
                <a:latin typeface="+mj-lt"/>
                <a:ea typeface="黑体" panose="02010609060101010101" pitchFamily="49" charset="-122"/>
              </a:rPr>
              <a:t>）是在最大满足客户需求的条件下，为了使整个供应链系统获得总体竞争优势，把供应商、制造商、运输商、经销商和客户等有效地组织成为一个协调发展的整体，从而使成本降低，并使供应链每个成员企业自身效率与效益大幅提高。</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3214" y="1478722"/>
            <a:ext cx="10452634" cy="2824363"/>
          </a:xfrm>
          <a:prstGeom prst="rect">
            <a:avLst/>
          </a:prstGeom>
        </p:spPr>
        <p:txBody>
          <a:bodyPr wrap="square">
            <a:spAutoFit/>
          </a:bodyPr>
          <a:lstStyle/>
          <a:p>
            <a:pPr indent="612140" algn="just">
              <a:spcBef>
                <a:spcPts val="1000"/>
              </a:spcBef>
              <a:spcAft>
                <a:spcPts val="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供应商管理库存</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供应商管理库存（</a:t>
            </a:r>
            <a:r>
              <a:rPr lang="en-US" altLang="zh-CN" sz="2600" dirty="0">
                <a:solidFill>
                  <a:schemeClr val="accent2"/>
                </a:solidFill>
                <a:latin typeface="+mj-lt"/>
                <a:ea typeface="黑体" panose="02010609060101010101" pitchFamily="49" charset="-122"/>
              </a:rPr>
              <a:t>Vendor Managed Inventory</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VMI</a:t>
            </a:r>
            <a:r>
              <a:rPr lang="zh-CN" altLang="en-US" sz="2600" dirty="0">
                <a:solidFill>
                  <a:schemeClr val="accent2"/>
                </a:solidFill>
                <a:latin typeface="+mj-lt"/>
                <a:ea typeface="黑体" panose="02010609060101010101" pitchFamily="49" charset="-122"/>
              </a:rPr>
              <a:t>）是指供应商根据需求方的库存水平、周转率、需求信息，以及交易成本产生自己的生产订单并及时将产品或物料送达需求方指定的库存位置，它采用的是一种连续补货策略，由供应商决定什么时候补货、补多少货。</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34881" y="5662409"/>
            <a:ext cx="5969904" cy="430887"/>
          </a:xfrm>
          <a:prstGeom prst="rect">
            <a:avLst/>
          </a:prstGeom>
          <a:noFill/>
        </p:spPr>
        <p:txBody>
          <a:bodyPr wrap="none" rtlCol="0" anchor="t">
            <a:spAutoFit/>
          </a:bodyPr>
          <a:lstStyle/>
          <a:p>
            <a:pPr marL="0" indent="0" algn="l"/>
            <a:r>
              <a:rPr lang="zh-CN" altLang="en-US" sz="2200" dirty="0">
                <a:solidFill>
                  <a:schemeClr val="accent2"/>
                </a:solidFill>
                <a:latin typeface="+mj-lt"/>
                <a:ea typeface="黑体" panose="02010609060101010101" pitchFamily="49" charset="-122"/>
                <a:cs typeface="Times New Roman" panose="02020603050405020304" charset="0"/>
                <a:sym typeface="+mn-ea"/>
              </a:rPr>
              <a:t>图</a:t>
            </a:r>
            <a:r>
              <a:rPr lang="en-US" altLang="zh-CN" sz="2200" dirty="0">
                <a:solidFill>
                  <a:schemeClr val="accent2"/>
                </a:solidFill>
                <a:latin typeface="+mj-lt"/>
                <a:ea typeface="黑体" panose="02010609060101010101" pitchFamily="49" charset="-122"/>
                <a:cs typeface="Times New Roman" panose="02020603050405020304" charset="0"/>
                <a:sym typeface="+mn-ea"/>
              </a:rPr>
              <a:t>8.17</a:t>
            </a:r>
            <a:r>
              <a:rPr lang="zh-CN" altLang="en-US" sz="2200" dirty="0">
                <a:solidFill>
                  <a:schemeClr val="accent2"/>
                </a:solidFill>
                <a:latin typeface="+mj-lt"/>
                <a:ea typeface="黑体" panose="02010609060101010101" pitchFamily="49" charset="-122"/>
                <a:cs typeface="Times New Roman" panose="02020603050405020304" charset="0"/>
                <a:sym typeface="+mn-ea"/>
              </a:rPr>
              <a:t>  供应商管理库存供应链集成化管理方式</a:t>
            </a:r>
            <a:endParaRPr lang="zh-CN" altLang="en-US" sz="2200" dirty="0">
              <a:solidFill>
                <a:schemeClr val="accent2"/>
              </a:solidFill>
              <a:latin typeface="+mj-lt"/>
              <a:ea typeface="黑体" panose="02010609060101010101" pitchFamily="49" charset="-122"/>
              <a:cs typeface="Times New Roman" panose="02020603050405020304" charset="0"/>
              <a:sym typeface="+mn-ea"/>
            </a:endParaRPr>
          </a:p>
        </p:txBody>
      </p:sp>
      <p:pic>
        <p:nvPicPr>
          <p:cNvPr id="3" name="图片 41" descr="0905"/>
          <p:cNvPicPr>
            <a:picLocks noChangeAspect="1"/>
          </p:cNvPicPr>
          <p:nvPr/>
        </p:nvPicPr>
        <p:blipFill>
          <a:blip r:embed="rId1">
            <a:clrChange>
              <a:clrFrom>
                <a:srgbClr val="FFFFFF"/>
              </a:clrFrom>
              <a:clrTo>
                <a:srgbClr val="FFFFFF">
                  <a:alpha val="0"/>
                </a:srgbClr>
              </a:clrTo>
            </a:clrChange>
          </a:blip>
          <a:stretch>
            <a:fillRect/>
          </a:stretch>
        </p:blipFill>
        <p:spPr>
          <a:xfrm>
            <a:off x="1219449" y="2042648"/>
            <a:ext cx="9757863" cy="3406343"/>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3214" y="1478722"/>
            <a:ext cx="10452634" cy="3556871"/>
          </a:xfrm>
          <a:prstGeom prst="rect">
            <a:avLst/>
          </a:prstGeom>
        </p:spPr>
        <p:txBody>
          <a:bodyPr wrap="square">
            <a:spAutoFit/>
          </a:bodyPr>
          <a:lstStyle/>
          <a:p>
            <a:pPr indent="612140" algn="just">
              <a:lnSpc>
                <a:spcPct val="140000"/>
              </a:lnSpc>
              <a:spcBef>
                <a:spcPts val="1000"/>
              </a:spcBef>
              <a:spcAft>
                <a:spcPts val="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快速响应</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快速响应（</a:t>
            </a:r>
            <a:r>
              <a:rPr lang="en-US" altLang="zh-CN" sz="2600" dirty="0">
                <a:solidFill>
                  <a:schemeClr val="accent2"/>
                </a:solidFill>
                <a:latin typeface="+mj-lt"/>
                <a:ea typeface="黑体" panose="02010609060101010101" pitchFamily="49" charset="-122"/>
              </a:rPr>
              <a:t>Quick Response</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QR</a:t>
            </a:r>
            <a:r>
              <a:rPr lang="zh-CN" altLang="en-US" sz="2600" dirty="0">
                <a:solidFill>
                  <a:schemeClr val="accent2"/>
                </a:solidFill>
                <a:latin typeface="+mj-lt"/>
                <a:ea typeface="黑体" panose="02010609060101010101" pitchFamily="49" charset="-122"/>
              </a:rPr>
              <a:t>）是从美国纺织服装业发展起来的一种供应链管理方法，其目的是通过供应链企业间的信息共享、协同运行、流程优化，对最终客户的需求迅速地做出反应，缩短原材料到销售点的时间和减少整个供应链上的库存，最大限度地提高供应链管理的运作效率，从而达到提高客户服务质量、降低供应链总成本的目标。</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p:nvPr/>
        </p:nvSpPr>
        <p:spPr>
          <a:xfrm>
            <a:off x="1081919" y="5305580"/>
            <a:ext cx="2328068" cy="356636"/>
          </a:xfrm>
          <a:prstGeom prst="rect">
            <a:avLst/>
          </a:prstGeom>
          <a:noFill/>
        </p:spPr>
        <p:txBody>
          <a:bodyPr wrap="square" lIns="0" tIns="0" rIns="0" bIns="0" numCol="1" spcCol="255996">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商品条码化</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TextBox 18"/>
          <p:cNvSpPr txBox="1"/>
          <p:nvPr/>
        </p:nvSpPr>
        <p:spPr>
          <a:xfrm>
            <a:off x="5234285" y="5305580"/>
            <a:ext cx="1728192" cy="762901"/>
          </a:xfrm>
          <a:prstGeom prst="rect">
            <a:avLst/>
          </a:prstGeom>
          <a:noFill/>
        </p:spPr>
        <p:txBody>
          <a:bodyPr wrap="square" lIns="0" tIns="0" rIns="0" bIns="0" numCol="1" spcCol="255996">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内部业务</a:t>
            </a:r>
            <a:endParaRPr lang="en-US" altLang="zh-CN"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处理自动化</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TextBox 21"/>
          <p:cNvSpPr txBox="1"/>
          <p:nvPr/>
        </p:nvSpPr>
        <p:spPr>
          <a:xfrm>
            <a:off x="8830335" y="5305580"/>
            <a:ext cx="2328068" cy="762901"/>
          </a:xfrm>
          <a:prstGeom prst="rect">
            <a:avLst/>
          </a:prstGeom>
          <a:noFill/>
        </p:spPr>
        <p:txBody>
          <a:bodyPr wrap="square" lIns="0" tIns="0" rIns="0" bIns="0" numCol="1" spcCol="255996">
            <a:spAutoFit/>
          </a:bodyPr>
          <a:lstStyle/>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实现更有效</a:t>
            </a:r>
            <a:endParaRPr lang="en-US" altLang="zh-CN"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gn="ctr">
              <a:lnSpc>
                <a:spcPct val="110000"/>
              </a:lnSpc>
            </a:pPr>
            <a:r>
              <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rPr>
              <a:t>的企业间合作</a:t>
            </a:r>
            <a:endParaRPr lang="zh-CN" altLang="en-US" sz="24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Rectangle 4"/>
          <p:cNvSpPr/>
          <p:nvPr/>
        </p:nvSpPr>
        <p:spPr>
          <a:xfrm>
            <a:off x="337741" y="2614303"/>
            <a:ext cx="3816424" cy="2331004"/>
          </a:xfrm>
          <a:prstGeom prst="rect">
            <a:avLst/>
          </a:prstGeom>
          <a:blipFill dpi="0" rotWithShape="1">
            <a:blip r:embed="rId1"/>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6"/>
          <p:cNvSpPr/>
          <p:nvPr/>
        </p:nvSpPr>
        <p:spPr>
          <a:xfrm>
            <a:off x="4211949" y="2614303"/>
            <a:ext cx="3816424" cy="2331004"/>
          </a:xfrm>
          <a:prstGeom prst="rect">
            <a:avLst/>
          </a:prstGeom>
          <a:blipFill dpi="0" rotWithShape="1">
            <a:blip r:embed="rId2"/>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19"/>
          <p:cNvSpPr/>
          <p:nvPr/>
        </p:nvSpPr>
        <p:spPr>
          <a:xfrm>
            <a:off x="8086157" y="2614303"/>
            <a:ext cx="3816424" cy="233100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61777" y="1614788"/>
            <a:ext cx="6156684" cy="523220"/>
          </a:xfrm>
          <a:prstGeom prst="rect">
            <a:avLst/>
          </a:prstGeom>
        </p:spPr>
        <p:txBody>
          <a:bodyPr wrap="square">
            <a:spAutoFit/>
          </a:bodyPr>
          <a:lstStyle/>
          <a:p>
            <a:pPr indent="612140"/>
            <a:r>
              <a:rPr lang="zh-CN" altLang="en-US" sz="2800" dirty="0">
                <a:solidFill>
                  <a:schemeClr val="accent2"/>
                </a:solidFill>
                <a:latin typeface="+mj-lt"/>
                <a:ea typeface="黑体" panose="02010609060101010101" pitchFamily="49" charset="-122"/>
              </a:rPr>
              <a:t>快速响应的发展经历了三个阶段：</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5497" y="1124744"/>
            <a:ext cx="10645767" cy="4805418"/>
          </a:xfrm>
          <a:prstGeom prst="rect">
            <a:avLst/>
          </a:prstGeom>
        </p:spPr>
        <p:txBody>
          <a:bodyPr wrap="square">
            <a:spAutoFit/>
          </a:bodyPr>
          <a:lstStyle/>
          <a:p>
            <a:pPr indent="612140" algn="just">
              <a:lnSpc>
                <a:spcPct val="140000"/>
              </a:lnSpc>
              <a:spcBef>
                <a:spcPts val="1000"/>
              </a:spcBef>
              <a:spcAft>
                <a:spcPts val="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有效客户响应</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有效客户响应（</a:t>
            </a:r>
            <a:r>
              <a:rPr lang="en-US" altLang="zh-CN" sz="2600" dirty="0">
                <a:solidFill>
                  <a:schemeClr val="accent2"/>
                </a:solidFill>
                <a:latin typeface="+mj-lt"/>
                <a:ea typeface="黑体" panose="02010609060101010101" pitchFamily="49" charset="-122"/>
              </a:rPr>
              <a:t>Efficient Consumer Response</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ECR</a:t>
            </a:r>
            <a:r>
              <a:rPr lang="zh-CN" altLang="en-US" sz="2600" dirty="0">
                <a:solidFill>
                  <a:schemeClr val="accent2"/>
                </a:solidFill>
                <a:latin typeface="+mj-lt"/>
                <a:ea typeface="黑体" panose="02010609060101010101" pitchFamily="49" charset="-122"/>
              </a:rPr>
              <a:t>）是指以满足客户需求、最大限度地降低物流过程费用为原则，以能及时做出迅速、准确的反应，使提供的物品供应或服务流程最佳化为目的而组成的协作系统。</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0"/>
              </a:spcAft>
            </a:pPr>
            <a:r>
              <a:rPr lang="zh-CN" altLang="en-US" sz="2600" dirty="0">
                <a:solidFill>
                  <a:schemeClr val="accent2"/>
                </a:solidFill>
                <a:latin typeface="+mj-lt"/>
                <a:ea typeface="黑体" panose="02010609060101010101" pitchFamily="49" charset="-122"/>
              </a:rPr>
              <a:t>其核心理念是基于客户的需求，致力于创造价值最大化的活动和摒弃没有附加价值的活动，力求降低成本，从而使客户享受到顾客让渡价值最大的产品或服务。</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7525" y="1554922"/>
            <a:ext cx="10141711" cy="2325765"/>
          </a:xfrm>
          <a:prstGeom prst="rect">
            <a:avLst/>
          </a:prstGeom>
        </p:spPr>
        <p:txBody>
          <a:bodyPr wrap="square">
            <a:spAutoFit/>
          </a:bodyPr>
          <a:lstStyle/>
          <a:p>
            <a:pPr indent="612140" algn="just">
              <a:spcBef>
                <a:spcPts val="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（三）新零售时代的供应链</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新零售时代的供应链不再是人、流程、硬件设施等要素的简单堆砌和叠加，而是要实现供应链的数字化和技术化的变革，让供应链变得更加智慧和全能。</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5931644" y="4168529"/>
            <a:ext cx="1188247" cy="2344292"/>
            <a:chOff x="4281488" y="2009843"/>
            <a:chExt cx="1204912" cy="2428808"/>
          </a:xfrm>
          <a:solidFill>
            <a:srgbClr val="00B0F0"/>
          </a:solidFill>
        </p:grpSpPr>
        <p:sp>
          <p:nvSpPr>
            <p:cNvPr id="3"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207"/>
          <p:cNvGrpSpPr/>
          <p:nvPr/>
        </p:nvGrpSpPr>
        <p:grpSpPr>
          <a:xfrm>
            <a:off x="5316609" y="3572341"/>
            <a:ext cx="1069730" cy="3097019"/>
            <a:chOff x="4089129" y="1275606"/>
            <a:chExt cx="1084733" cy="3208672"/>
          </a:xfrm>
          <a:solidFill>
            <a:schemeClr val="tx2"/>
          </a:solidFill>
        </p:grpSpPr>
        <p:sp>
          <p:nvSpPr>
            <p:cNvPr id="8"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208"/>
          <p:cNvGrpSpPr/>
          <p:nvPr/>
        </p:nvGrpSpPr>
        <p:grpSpPr>
          <a:xfrm>
            <a:off x="4585596" y="4938710"/>
            <a:ext cx="1168997" cy="1707488"/>
            <a:chOff x="3347864" y="2691235"/>
            <a:chExt cx="1185392" cy="1769046"/>
          </a:xfrm>
          <a:solidFill>
            <a:srgbClr val="00B0F0"/>
          </a:solidFill>
        </p:grpSpPr>
        <p:sp>
          <p:nvSpPr>
            <p:cNvPr id="12"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矩形 47"/>
          <p:cNvSpPr>
            <a:spLocks noChangeArrowheads="1"/>
          </p:cNvSpPr>
          <p:nvPr/>
        </p:nvSpPr>
        <p:spPr bwMode="auto">
          <a:xfrm>
            <a:off x="2246629" y="5113487"/>
            <a:ext cx="2359920"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供应链可视化</a:t>
            </a:r>
            <a:endPar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7" name="矩形 47"/>
          <p:cNvSpPr>
            <a:spLocks noChangeArrowheads="1"/>
          </p:cNvSpPr>
          <p:nvPr/>
        </p:nvSpPr>
        <p:spPr bwMode="auto">
          <a:xfrm>
            <a:off x="4708009" y="2566860"/>
            <a:ext cx="2093167"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供应链</a:t>
            </a:r>
            <a:endParaRPr lang="en-US" altLang="zh-CN"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指挥智慧化</a:t>
            </a:r>
            <a:endPar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8" name="矩形 47"/>
          <p:cNvSpPr>
            <a:spLocks noChangeArrowheads="1"/>
          </p:cNvSpPr>
          <p:nvPr/>
        </p:nvSpPr>
        <p:spPr bwMode="auto">
          <a:xfrm>
            <a:off x="7340867" y="4126515"/>
            <a:ext cx="2051684"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mj-lt"/>
                <a:ea typeface="黑体" panose="02010609060101010101" pitchFamily="49" charset="-122"/>
                <a:sym typeface="微软雅黑" panose="020B0503020204020204" pitchFamily="34" charset="-122"/>
              </a:rPr>
              <a:t>供应链</a:t>
            </a:r>
            <a:endParaRPr lang="en-US" altLang="zh-CN" sz="2800" dirty="0">
              <a:solidFill>
                <a:schemeClr val="accent2"/>
              </a:solidFill>
              <a:latin typeface="+mj-lt"/>
              <a:ea typeface="黑体" panose="02010609060101010101" pitchFamily="49" charset="-122"/>
              <a:sym typeface="微软雅黑" panose="020B0503020204020204" pitchFamily="34" charset="-122"/>
            </a:endParaRPr>
          </a:p>
          <a:p>
            <a:pPr algn="ctr">
              <a:spcBef>
                <a:spcPct val="0"/>
              </a:spcBef>
              <a:buNone/>
            </a:pPr>
            <a:r>
              <a:rPr lang="zh-CN" altLang="en-US" sz="2800" dirty="0">
                <a:solidFill>
                  <a:schemeClr val="accent2"/>
                </a:solidFill>
                <a:latin typeface="+mj-lt"/>
                <a:ea typeface="黑体" panose="02010609060101010101" pitchFamily="49" charset="-122"/>
                <a:sym typeface="微软雅黑" panose="020B0503020204020204" pitchFamily="34" charset="-122"/>
              </a:rPr>
              <a:t>人工智能化</a:t>
            </a:r>
            <a:endParaRPr lang="zh-CN" altLang="en-US" sz="2800" dirty="0">
              <a:solidFill>
                <a:schemeClr val="accent2"/>
              </a:solidFill>
              <a:latin typeface="+mj-lt"/>
              <a:ea typeface="黑体" panose="02010609060101010101" pitchFamily="49" charset="-122"/>
              <a:sym typeface="微软雅黑" panose="020B0503020204020204" pitchFamily="34" charset="-122"/>
            </a:endParaRPr>
          </a:p>
        </p:txBody>
      </p:sp>
      <p:sp>
        <p:nvSpPr>
          <p:cNvPr id="19" name="矩形 18"/>
          <p:cNvSpPr/>
          <p:nvPr/>
        </p:nvSpPr>
        <p:spPr>
          <a:xfrm>
            <a:off x="944480" y="1484367"/>
            <a:ext cx="5836666" cy="523220"/>
          </a:xfrm>
          <a:prstGeom prst="rect">
            <a:avLst/>
          </a:prstGeom>
        </p:spPr>
        <p:txBody>
          <a:bodyPr wrap="square">
            <a:spAutoFit/>
          </a:bodyPr>
          <a:lstStyle/>
          <a:p>
            <a:pPr indent="612140">
              <a:spcBef>
                <a:spcPts val="1500"/>
              </a:spcBef>
            </a:pPr>
            <a:r>
              <a:rPr lang="zh-CN" altLang="en-US" sz="2800" dirty="0">
                <a:solidFill>
                  <a:schemeClr val="accent2"/>
                </a:solidFill>
                <a:latin typeface="+mj-lt"/>
                <a:ea typeface="黑体" panose="02010609060101010101" pitchFamily="49" charset="-122"/>
              </a:rPr>
              <a:t>电商新零售时代供应链的特征：</a:t>
            </a:r>
            <a:endParaRPr lang="zh-CN" altLang="en-US" sz="2800" dirty="0">
              <a:solidFill>
                <a:schemeClr val="accent2"/>
              </a:solidFill>
              <a:latin typeface="黑体" panose="02010609060101010101" pitchFamily="49" charset="-122"/>
              <a:ea typeface="黑体" panose="02010609060101010101" pitchFamily="49" charset="-122"/>
            </a:endParaRPr>
          </a:p>
        </p:txBody>
      </p:sp>
      <p:sp>
        <p:nvSpPr>
          <p:cNvPr id="22" name="文本框 21"/>
          <p:cNvSpPr txBox="1"/>
          <p:nvPr/>
        </p:nvSpPr>
        <p:spPr>
          <a:xfrm>
            <a:off x="8841856" y="2023599"/>
            <a:ext cx="2051684"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点击视频：京东无界智慧供应链</a:t>
            </a:r>
            <a:endParaRPr lang="en-US" altLang="zh-CN" sz="2000" dirty="0">
              <a:solidFill>
                <a:srgbClr val="FFFFFF"/>
              </a:solidFill>
              <a:latin typeface="黑体" panose="02010609060101010101" pitchFamily="49" charset="-122"/>
              <a:ea typeface="黑体" panose="02010609060101010101" pitchFamily="49" charset="-122"/>
            </a:endParaRPr>
          </a:p>
        </p:txBody>
      </p:sp>
      <p:pic>
        <p:nvPicPr>
          <p:cNvPr id="23" name="图片 22">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631" y="1196752"/>
            <a:ext cx="694135" cy="69413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1757" y="1052736"/>
            <a:ext cx="11233248" cy="5173276"/>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初步认识物流</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随着我国惠农政策的实施，现在农民的致富途径越来越多：多种粮可以致富，种植各种特色水果、蔬菜可以致富，承包荒山荒地也可以致富</a:t>
            </a:r>
            <a:r>
              <a:rPr lang="en-US" altLang="zh-CN" sz="2400" dirty="0">
                <a:solidFill>
                  <a:schemeClr val="accent2"/>
                </a:solidFill>
                <a:latin typeface="+mj-lt"/>
                <a:ea typeface="黑体" panose="02010609060101010101" pitchFamily="49" charset="-122"/>
                <a:cs typeface="+mn-ea"/>
              </a:rPr>
              <a:t>……</a:t>
            </a:r>
            <a:endParaRPr lang="en-US" altLang="zh-CN"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在农民绞尽脑汁地想着如何致富的时候，他们可能忽略了细节</a:t>
            </a:r>
            <a:r>
              <a:rPr lang="en-US" altLang="zh-CN" sz="2400" dirty="0">
                <a:solidFill>
                  <a:schemeClr val="accent2"/>
                </a:solidFill>
                <a:latin typeface="+mj-lt"/>
                <a:ea typeface="黑体" panose="02010609060101010101" pitchFamily="49" charset="-122"/>
                <a:cs typeface="+mn-ea"/>
              </a:rPr>
              <a:t>——</a:t>
            </a:r>
            <a:r>
              <a:rPr lang="zh-CN" altLang="en-US" sz="2400" dirty="0">
                <a:solidFill>
                  <a:schemeClr val="accent2"/>
                </a:solidFill>
                <a:latin typeface="+mj-lt"/>
                <a:ea typeface="黑体" panose="02010609060101010101" pitchFamily="49" charset="-122"/>
                <a:cs typeface="+mn-ea"/>
              </a:rPr>
              <a:t>其实他们只要再进一步思考一下，对收获的农产品稍微做一些改变就可以致富。</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要不要先把农产品存放一段时间再卖到市场上？（储存）</a:t>
            </a:r>
            <a:endParaRPr lang="en-US" altLang="zh-CN"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用什么运输工具？一次装载多少货？走哪条路把农产品运送到市场上最经济？（运输）</a:t>
            </a:r>
            <a:endParaRPr lang="en-US" altLang="zh-CN"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要不要先对收获的农产品进行清洗，然后按照品质分出级别，再按不同的价格卖出去？（流通加工）</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7525" y="1575882"/>
            <a:ext cx="10141711" cy="2415277"/>
          </a:xfrm>
          <a:prstGeom prst="rect">
            <a:avLst/>
          </a:prstGeom>
        </p:spPr>
        <p:txBody>
          <a:bodyPr wrap="square">
            <a:spAutoFit/>
          </a:bodyPr>
          <a:lstStyle/>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盒马鲜生作为目前新零售中最典型的案例，在其运营中对商品广泛使用了电子标签，将线上线下数据同步，如</a:t>
            </a:r>
            <a:r>
              <a:rPr lang="en-US" altLang="zh-CN" sz="2600" dirty="0">
                <a:solidFill>
                  <a:schemeClr val="accent2"/>
                </a:solidFill>
                <a:latin typeface="+mj-lt"/>
                <a:ea typeface="黑体" panose="02010609060101010101" pitchFamily="49" charset="-122"/>
              </a:rPr>
              <a:t>SKU</a:t>
            </a:r>
            <a:r>
              <a:rPr lang="zh-CN" altLang="en-US" sz="2600" dirty="0">
                <a:solidFill>
                  <a:schemeClr val="accent2"/>
                </a:solidFill>
                <a:latin typeface="+mj-lt"/>
                <a:ea typeface="黑体" panose="02010609060101010101" pitchFamily="49" charset="-122"/>
              </a:rPr>
              <a:t>同步、库存同步、价格同步、促销同步；实现线上下单，线下提货，后台统一促销和价格，这些都为供应链可视化的构建打下了基础。</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6772" y="1196752"/>
            <a:ext cx="10963218" cy="4891596"/>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售罄率、订单满足率</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售罄率是指一定时间段内某种商品的累计销售与总进货的比例。销售和进货数据的统计对象可以是数量，亦可以是金额。售罄率不能单独发挥作用，需要结合其他变量才能反映业务事实。例如，结合产品进货成本可以反映产品赢利状况；结合产品库存时间可以反映产品滞销情况；对比不同产品的售罄率可以评估产品的适销性。</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订单满足率是指单位时间内完成订单数与总订单数的比值。订单满足率可以衡量订单处理的效率，该比值越趋近于</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，代表订单处理效率越高。</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6772" y="1484784"/>
            <a:ext cx="10963218" cy="4203202"/>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顺丰是如何成为快递业龙头的？</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顺丰于</a:t>
            </a:r>
            <a:r>
              <a:rPr lang="en-US" altLang="zh-CN" sz="2600" dirty="0">
                <a:solidFill>
                  <a:schemeClr val="accent2"/>
                </a:solidFill>
                <a:latin typeface="+mj-lt"/>
                <a:ea typeface="黑体" panose="02010609060101010101" pitchFamily="49" charset="-122"/>
                <a:cs typeface="+mn-ea"/>
              </a:rPr>
              <a:t>1993</a:t>
            </a:r>
            <a:r>
              <a:rPr lang="zh-CN" altLang="en-US" sz="2600" dirty="0">
                <a:solidFill>
                  <a:schemeClr val="accent2"/>
                </a:solidFill>
                <a:latin typeface="+mj-lt"/>
                <a:ea typeface="黑体" panose="02010609060101010101" pitchFamily="49" charset="-122"/>
                <a:cs typeface="+mn-ea"/>
              </a:rPr>
              <a:t>年在广东顺德创立，专送快件；</a:t>
            </a:r>
            <a:r>
              <a:rPr lang="en-US" altLang="zh-CN" sz="2600" dirty="0">
                <a:solidFill>
                  <a:schemeClr val="accent2"/>
                </a:solidFill>
                <a:latin typeface="+mj-lt"/>
                <a:ea typeface="黑体" panose="02010609060101010101" pitchFamily="49" charset="-122"/>
                <a:cs typeface="+mn-ea"/>
              </a:rPr>
              <a:t>2002</a:t>
            </a:r>
            <a:r>
              <a:rPr lang="zh-CN" altLang="en-US" sz="2600" dirty="0">
                <a:solidFill>
                  <a:schemeClr val="accent2"/>
                </a:solidFill>
                <a:latin typeface="+mj-lt"/>
                <a:ea typeface="黑体" panose="02010609060101010101" pitchFamily="49" charset="-122"/>
                <a:cs typeface="+mn-ea"/>
              </a:rPr>
              <a:t>年，从加盟制转为直营制，定位高端快递；</a:t>
            </a:r>
            <a:r>
              <a:rPr lang="en-US" altLang="zh-CN" sz="2600" dirty="0">
                <a:solidFill>
                  <a:schemeClr val="accent2"/>
                </a:solidFill>
                <a:latin typeface="+mj-lt"/>
                <a:ea typeface="黑体" panose="02010609060101010101" pitchFamily="49" charset="-122"/>
                <a:cs typeface="+mn-ea"/>
              </a:rPr>
              <a:t>2018</a:t>
            </a:r>
            <a:r>
              <a:rPr lang="zh-CN" altLang="en-US" sz="2600" dirty="0">
                <a:solidFill>
                  <a:schemeClr val="accent2"/>
                </a:solidFill>
                <a:latin typeface="+mj-lt"/>
                <a:ea typeface="黑体" panose="02010609060101010101" pitchFamily="49" charset="-122"/>
                <a:cs typeface="+mn-ea"/>
              </a:rPr>
              <a:t>年，顺丰国际机场在建，开始多元化发展，致力成为一家综合物流服务商。</a:t>
            </a:r>
            <a:r>
              <a:rPr lang="en-US" altLang="zh-CN" sz="2600" dirty="0">
                <a:solidFill>
                  <a:schemeClr val="accent2"/>
                </a:solidFill>
                <a:latin typeface="+mj-lt"/>
                <a:ea typeface="黑体" panose="02010609060101010101" pitchFamily="49" charset="-122"/>
                <a:cs typeface="+mn-ea"/>
              </a:rPr>
              <a:t>2020</a:t>
            </a:r>
            <a:r>
              <a:rPr lang="zh-CN" altLang="en-US" sz="2600" dirty="0">
                <a:solidFill>
                  <a:schemeClr val="accent2"/>
                </a:solidFill>
                <a:latin typeface="+mj-lt"/>
                <a:ea typeface="黑体" panose="02010609060101010101" pitchFamily="49" charset="-122"/>
                <a:cs typeface="+mn-ea"/>
              </a:rPr>
              <a:t>年，机场基本建成。</a:t>
            </a:r>
            <a:r>
              <a:rPr lang="en-US" altLang="zh-CN" sz="2600" dirty="0">
                <a:solidFill>
                  <a:schemeClr val="accent2"/>
                </a:solidFill>
                <a:latin typeface="+mj-lt"/>
                <a:ea typeface="黑体" panose="02010609060101010101" pitchFamily="49" charset="-122"/>
                <a:cs typeface="+mn-ea"/>
              </a:rPr>
              <a:t>2021</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月，品牌网对快递品牌进行了排名，排名前十的快递企业依次为顺丰速运、中国邮政</a:t>
            </a:r>
            <a:r>
              <a:rPr lang="en-US" altLang="zh-CN" sz="2600" dirty="0">
                <a:solidFill>
                  <a:schemeClr val="accent2"/>
                </a:solidFill>
                <a:latin typeface="+mj-lt"/>
                <a:ea typeface="黑体" panose="02010609060101010101" pitchFamily="49" charset="-122"/>
                <a:cs typeface="+mn-ea"/>
              </a:rPr>
              <a:t>EMS</a:t>
            </a:r>
            <a:r>
              <a:rPr lang="zh-CN" altLang="en-US" sz="2600" dirty="0">
                <a:solidFill>
                  <a:schemeClr val="accent2"/>
                </a:solidFill>
                <a:latin typeface="+mj-lt"/>
                <a:ea typeface="黑体" panose="02010609060101010101" pitchFamily="49" charset="-122"/>
                <a:cs typeface="+mn-ea"/>
              </a:rPr>
              <a:t>、中通快递、京东物流、韵达快递、圆通速递、大众物流、申通快递、</a:t>
            </a:r>
            <a:r>
              <a:rPr lang="en-US" altLang="zh-CN" sz="2600" dirty="0">
                <a:solidFill>
                  <a:schemeClr val="accent2"/>
                </a:solidFill>
                <a:latin typeface="+mj-lt"/>
                <a:ea typeface="黑体" panose="02010609060101010101" pitchFamily="49" charset="-122"/>
                <a:cs typeface="+mn-ea"/>
              </a:rPr>
              <a:t>DHL</a:t>
            </a:r>
            <a:r>
              <a:rPr lang="zh-CN" altLang="en-US" sz="2600" dirty="0">
                <a:solidFill>
                  <a:schemeClr val="accent2"/>
                </a:solidFill>
                <a:latin typeface="+mj-lt"/>
                <a:ea typeface="黑体" panose="02010609060101010101" pitchFamily="49" charset="-122"/>
                <a:cs typeface="+mn-ea"/>
              </a:rPr>
              <a:t>、苏宁物流。</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406014"/>
            <a:ext cx="10225136" cy="3574568"/>
          </a:xfrm>
          <a:prstGeom prst="rect">
            <a:avLst/>
          </a:prstGeom>
          <a:noFill/>
        </p:spPr>
        <p:txBody>
          <a:bodyPr wrap="square" rtlCol="0" anchor="t">
            <a:spAutoFit/>
          </a:bodyPr>
          <a:lstStyle/>
          <a:p>
            <a:pPr indent="612140" algn="just">
              <a:lnSpc>
                <a:spcPct val="150000"/>
              </a:lnSpc>
              <a:spcBef>
                <a:spcPts val="0"/>
              </a:spcBef>
              <a:spcAft>
                <a:spcPts val="1000"/>
              </a:spcAft>
            </a:pPr>
            <a:r>
              <a:rPr lang="zh-CN" altLang="en-US" sz="2800" dirty="0">
                <a:solidFill>
                  <a:srgbClr val="C00000"/>
                </a:solidFill>
                <a:latin typeface="+mj-lt"/>
                <a:ea typeface="黑体" panose="02010609060101010101" pitchFamily="49" charset="-122"/>
                <a:cs typeface="+mn-ea"/>
              </a:rPr>
              <a:t>为什么说顺丰是“快递之王”呢？</a:t>
            </a:r>
            <a:endParaRPr lang="zh-CN" altLang="en-US" sz="2800" dirty="0">
              <a:solidFill>
                <a:srgbClr val="C00000"/>
              </a:solidFill>
              <a:latin typeface="+mj-lt"/>
              <a:ea typeface="黑体" panose="02010609060101010101" pitchFamily="49" charset="-122"/>
              <a:cs typeface="+mn-ea"/>
            </a:endParaRPr>
          </a:p>
          <a:p>
            <a:pPr indent="612140" algn="just">
              <a:lnSpc>
                <a:spcPct val="150000"/>
              </a:lnSpc>
              <a:spcBef>
                <a:spcPts val="0"/>
              </a:spcBef>
            </a:pPr>
            <a:r>
              <a:rPr lang="en-US" altLang="zh-CN" sz="2600" dirty="0">
                <a:solidFill>
                  <a:schemeClr val="accent2"/>
                </a:solidFill>
                <a:latin typeface="+mj-lt"/>
                <a:ea typeface="黑体" panose="02010609060101010101" pitchFamily="49" charset="-122"/>
                <a:cs typeface="+mn-ea"/>
              </a:rPr>
              <a:t>1. </a:t>
            </a:r>
            <a:r>
              <a:rPr lang="zh-CN" altLang="en-US" sz="2600" dirty="0">
                <a:solidFill>
                  <a:schemeClr val="accent2"/>
                </a:solidFill>
                <a:latin typeface="+mj-lt"/>
                <a:ea typeface="黑体" panose="02010609060101010101" pitchFamily="49" charset="-122"/>
                <a:cs typeface="+mn-ea"/>
              </a:rPr>
              <a:t>科技能力：无人机、全自动分拣、智慧服务，车联网等</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en-US" altLang="zh-CN" sz="2600" dirty="0">
                <a:solidFill>
                  <a:schemeClr val="accent2"/>
                </a:solidFill>
                <a:latin typeface="+mj-lt"/>
                <a:ea typeface="黑体" panose="02010609060101010101" pitchFamily="49" charset="-122"/>
                <a:cs typeface="+mn-ea"/>
              </a:rPr>
              <a:t>2. </a:t>
            </a:r>
            <a:r>
              <a:rPr lang="zh-CN" altLang="en-US" sz="2600" dirty="0">
                <a:solidFill>
                  <a:schemeClr val="accent2"/>
                </a:solidFill>
                <a:latin typeface="+mj-lt"/>
                <a:ea typeface="黑体" panose="02010609060101010101" pitchFamily="49" charset="-122"/>
                <a:cs typeface="+mn-ea"/>
              </a:rPr>
              <a:t>数字化的物流综合解决方案能力</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en-US" altLang="zh-CN" sz="2600" dirty="0">
                <a:solidFill>
                  <a:schemeClr val="accent2"/>
                </a:solidFill>
                <a:latin typeface="+mj-lt"/>
                <a:ea typeface="黑体" panose="02010609060101010101" pitchFamily="49" charset="-122"/>
                <a:cs typeface="+mn-ea"/>
              </a:rPr>
              <a:t>3. </a:t>
            </a:r>
            <a:r>
              <a:rPr lang="zh-CN" altLang="en-US" sz="2600" dirty="0">
                <a:solidFill>
                  <a:schemeClr val="accent2"/>
                </a:solidFill>
                <a:latin typeface="+mj-lt"/>
                <a:ea typeface="黑体" panose="02010609060101010101" pitchFamily="49" charset="-122"/>
                <a:cs typeface="+mn-ea"/>
              </a:rPr>
              <a:t>顺丰采用的是直营制模式</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en-US" altLang="zh-CN" sz="2600" dirty="0">
                <a:solidFill>
                  <a:schemeClr val="accent2"/>
                </a:solidFill>
                <a:latin typeface="+mj-lt"/>
                <a:ea typeface="黑体" panose="02010609060101010101" pitchFamily="49" charset="-122"/>
                <a:cs typeface="+mn-ea"/>
              </a:rPr>
              <a:t>4. </a:t>
            </a:r>
            <a:r>
              <a:rPr lang="zh-CN" altLang="en-US" sz="2600" dirty="0">
                <a:solidFill>
                  <a:schemeClr val="accent2"/>
                </a:solidFill>
                <a:latin typeface="+mj-lt"/>
                <a:ea typeface="黑体" panose="02010609060101010101" pitchFamily="49" charset="-122"/>
                <a:cs typeface="+mn-ea"/>
              </a:rPr>
              <a:t>三网合一：天网、地网、信息网</a:t>
            </a:r>
            <a:endParaRPr lang="zh-CN" altLang="en-US" sz="2600" dirty="0">
              <a:solidFill>
                <a:schemeClr val="accent2"/>
              </a:solidFill>
              <a:latin typeface="+mj-lt"/>
              <a:ea typeface="黑体" panose="02010609060101010101" pitchFamily="49" charset="-122"/>
              <a:cs typeface="+mn-ea"/>
            </a:endParaRPr>
          </a:p>
        </p:txBody>
      </p:sp>
      <p:sp>
        <p:nvSpPr>
          <p:cNvPr id="5" name="文本框 4"/>
          <p:cNvSpPr txBox="1"/>
          <p:nvPr/>
        </p:nvSpPr>
        <p:spPr>
          <a:xfrm>
            <a:off x="3146053" y="5595066"/>
            <a:ext cx="3587428"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200" dirty="0">
                <a:solidFill>
                  <a:srgbClr val="FFFFFF"/>
                </a:solidFill>
                <a:latin typeface="黑体" panose="02010609060101010101" pitchFamily="49" charset="-122"/>
                <a:ea typeface="黑体" panose="02010609060101010101" pitchFamily="49" charset="-122"/>
                <a:hlinkClick r:id="rId1" action="ppaction://hlinkfile"/>
              </a:rPr>
              <a:t>点击视频：顺丰快递宣传片</a:t>
            </a:r>
            <a:endParaRPr lang="en-US" altLang="zh-CN" sz="22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925" y="5373216"/>
            <a:ext cx="874588" cy="874588"/>
          </a:xfrm>
          <a:prstGeom prst="rect">
            <a:avLst/>
          </a:prstGeom>
        </p:spPr>
      </p:pic>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3795" y="1268760"/>
            <a:ext cx="10549172" cy="4829592"/>
          </a:xfrm>
          <a:prstGeom prst="rect">
            <a:avLst/>
          </a:prstGeom>
          <a:noFill/>
        </p:spPr>
        <p:txBody>
          <a:bodyPr wrap="square" rtlCol="0" anchor="t">
            <a:spAutoFit/>
          </a:bodyPr>
          <a:lstStyle/>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 基于配送端的高质量物流服务，以及整个集团在物流、科技、商业、金融等方面的资源，顺丰将业务由末端配送延伸至价值链前端的产、供、销、配等环节，利用大数据分析和云计算技术，为客户提供仓储管理、销售预测、金融管理等端到端的综合物流解决方案。</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spcAft>
                <a:spcPts val="500"/>
              </a:spcAft>
            </a:pPr>
            <a:r>
              <a:rPr lang="zh-CN" altLang="en-US" sz="2800" b="1" dirty="0">
                <a:solidFill>
                  <a:srgbClr val="C00000"/>
                </a:solidFill>
                <a:latin typeface="+mj-lt"/>
                <a:ea typeface="黑体" panose="02010609060101010101" pitchFamily="49" charset="-122"/>
                <a:cs typeface="+mn-ea"/>
              </a:rPr>
              <a:t>思考讨论：</a:t>
            </a:r>
            <a:endParaRPr lang="zh-CN" altLang="en-US" sz="2800" b="1" dirty="0">
              <a:solidFill>
                <a:srgbClr val="C00000"/>
              </a:solidFill>
              <a:latin typeface="+mj-lt"/>
              <a:ea typeface="黑体" panose="02010609060101010101" pitchFamily="49" charset="-122"/>
              <a:cs typeface="+mn-ea"/>
            </a:endParaRPr>
          </a:p>
          <a:p>
            <a:pPr indent="612140" algn="just">
              <a:lnSpc>
                <a:spcPct val="140000"/>
              </a:lnSpc>
              <a:spcBef>
                <a:spcPts val="0"/>
              </a:spcBef>
            </a:pPr>
            <a:r>
              <a:rPr lang="en-US" altLang="zh-CN" sz="2400" dirty="0">
                <a:solidFill>
                  <a:schemeClr val="accent2"/>
                </a:solidFill>
                <a:latin typeface="+mj-lt"/>
                <a:ea typeface="黑体" panose="02010609060101010101" pitchFamily="49" charset="-122"/>
                <a:cs typeface="+mn-ea"/>
              </a:rPr>
              <a:t>1. </a:t>
            </a:r>
            <a:r>
              <a:rPr lang="zh-CN" altLang="en-US" sz="2400" dirty="0">
                <a:solidFill>
                  <a:schemeClr val="accent2"/>
                </a:solidFill>
                <a:latin typeface="+mj-lt"/>
                <a:ea typeface="黑体" panose="02010609060101010101" pitchFamily="49" charset="-122"/>
                <a:cs typeface="+mn-ea"/>
              </a:rPr>
              <a:t>为什么说顺丰已成为快递业龙头？</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en-US" altLang="zh-CN" sz="2400" dirty="0">
                <a:solidFill>
                  <a:schemeClr val="accent2"/>
                </a:solidFill>
                <a:latin typeface="+mj-lt"/>
                <a:ea typeface="黑体" panose="02010609060101010101" pitchFamily="49" charset="-122"/>
                <a:cs typeface="+mn-ea"/>
              </a:rPr>
              <a:t>2. </a:t>
            </a:r>
            <a:r>
              <a:rPr lang="zh-CN" altLang="en-US" sz="2400" dirty="0">
                <a:solidFill>
                  <a:schemeClr val="accent2"/>
                </a:solidFill>
                <a:latin typeface="+mj-lt"/>
                <a:ea typeface="黑体" panose="02010609060101010101" pitchFamily="49" charset="-122"/>
                <a:cs typeface="+mn-ea"/>
              </a:rPr>
              <a:t>顺丰的业务包含哪些内容？</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en-US" altLang="zh-CN" sz="2400" dirty="0">
                <a:solidFill>
                  <a:schemeClr val="accent2"/>
                </a:solidFill>
                <a:latin typeface="+mj-lt"/>
                <a:ea typeface="黑体" panose="02010609060101010101" pitchFamily="49" charset="-122"/>
                <a:cs typeface="+mn-ea"/>
              </a:rPr>
              <a:t>3. </a:t>
            </a:r>
            <a:r>
              <a:rPr lang="zh-CN" altLang="en-US" sz="2400" dirty="0">
                <a:solidFill>
                  <a:schemeClr val="accent2"/>
                </a:solidFill>
                <a:latin typeface="+mj-lt"/>
                <a:ea typeface="黑体" panose="02010609060101010101" pitchFamily="49" charset="-122"/>
                <a:cs typeface="+mn-ea"/>
              </a:rPr>
              <a:t>简述顺丰的“三网合一”。</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9983" y="980728"/>
            <a:ext cx="10536796" cy="5194242"/>
          </a:xfrm>
          <a:prstGeom prst="rect">
            <a:avLst/>
          </a:prstGeom>
          <a:noFill/>
        </p:spPr>
        <p:txBody>
          <a:bodyPr wrap="square" rtlCol="0" anchor="t">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物流是任何一家电商企业都无法回避的问题。通过本章的学习，读者可以了解物流的基本内容，包括电子商务物流、电子商务配送及供应链管理。物流是伴随着电子商务中的商流活动产生的，企业要做好电子商务，就必须了解物流中的仓储、运输、包装、装卸搬运等因素的特点和作用，尤其要重视配送活动与电子商务的关联与关系；要准确把握配送的含义，了解配送流程和物流配送中心的类型。</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在电商新零售时代，供应链不再仅仅是人、流程、硬件设施等要素的简单堆砌和叠加，而是要实现供应链的数字化和技术化的变革，让供应链变得更加智慧和全能。新零售时代下的供应链是由消费者驱动的。 </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406014"/>
            <a:ext cx="10225136" cy="2117759"/>
          </a:xfrm>
          <a:prstGeom prst="rect">
            <a:avLst/>
          </a:prstGeom>
          <a:noFill/>
        </p:spPr>
        <p:txBody>
          <a:bodyPr wrap="square" rtlCol="0" anchor="t">
            <a:spAutoFit/>
          </a:bodyPr>
          <a:lstStyle/>
          <a:p>
            <a:pPr indent="612140" algn="just">
              <a:lnSpc>
                <a:spcPct val="150000"/>
              </a:lnSpc>
              <a:spcBef>
                <a:spcPts val="0"/>
              </a:spcBef>
              <a:spcAft>
                <a:spcPts val="1000"/>
              </a:spcAft>
            </a:pPr>
            <a:r>
              <a:rPr lang="zh-CN" altLang="en-US" sz="2800" dirty="0">
                <a:solidFill>
                  <a:srgbClr val="C00000"/>
                </a:solidFill>
                <a:latin typeface="+mj-lt"/>
                <a:ea typeface="黑体" panose="02010609060101010101" pitchFamily="49" charset="-122"/>
                <a:cs typeface="+mn-ea"/>
              </a:rPr>
              <a:t>请观看下面的视频，回答以下问题：</a:t>
            </a:r>
            <a:endParaRPr lang="zh-CN" altLang="en-US" sz="2800" dirty="0">
              <a:solidFill>
                <a:srgbClr val="C00000"/>
              </a:solidFill>
              <a:latin typeface="+mj-lt"/>
              <a:ea typeface="黑体" panose="02010609060101010101" pitchFamily="49" charset="-122"/>
              <a:cs typeface="+mn-ea"/>
            </a:endParaRPr>
          </a:p>
          <a:p>
            <a:pPr indent="612140" algn="just">
              <a:lnSpc>
                <a:spcPct val="150000"/>
              </a:lnSpc>
              <a:spcBef>
                <a:spcPts val="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）该企业是如何运用智能分拣系统提高其物流运转效率的？ </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）自动分拣系统可以使电商企业具备什么样的优势？ </a:t>
            </a:r>
            <a:endParaRPr lang="zh-CN" altLang="en-US" sz="2600" dirty="0">
              <a:solidFill>
                <a:schemeClr val="accent2"/>
              </a:solidFill>
              <a:latin typeface="+mj-lt"/>
              <a:ea typeface="黑体" panose="02010609060101010101" pitchFamily="49" charset="-122"/>
              <a:cs typeface="+mn-ea"/>
            </a:endParaRPr>
          </a:p>
        </p:txBody>
      </p:sp>
      <p:sp>
        <p:nvSpPr>
          <p:cNvPr id="5" name="文本框 4"/>
          <p:cNvSpPr txBox="1"/>
          <p:nvPr/>
        </p:nvSpPr>
        <p:spPr>
          <a:xfrm>
            <a:off x="3146053" y="4586954"/>
            <a:ext cx="3456384"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200" dirty="0">
                <a:solidFill>
                  <a:srgbClr val="FFFFFF"/>
                </a:solidFill>
                <a:latin typeface="黑体" panose="02010609060101010101" pitchFamily="49" charset="-122"/>
                <a:ea typeface="黑体" panose="02010609060101010101" pitchFamily="49" charset="-122"/>
                <a:hlinkClick r:id="rId1" action="ppaction://hlinkfile"/>
              </a:rPr>
              <a:t>点击视频：智能分捡实例</a:t>
            </a:r>
            <a:endParaRPr lang="en-US" altLang="zh-CN" sz="22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925" y="4365104"/>
            <a:ext cx="874588" cy="874588"/>
          </a:xfrm>
          <a:prstGeom prst="rect">
            <a:avLst/>
          </a:prstGeom>
        </p:spPr>
      </p:pic>
      <p:sp>
        <p:nvSpPr>
          <p:cNvPr id="3" name="文本框 2"/>
          <p:cNvSpPr txBox="1"/>
          <p:nvPr/>
        </p:nvSpPr>
        <p:spPr>
          <a:xfrm>
            <a:off x="2065655" y="692785"/>
            <a:ext cx="3362325" cy="583565"/>
          </a:xfrm>
          <a:prstGeom prst="rect">
            <a:avLst/>
          </a:prstGeom>
          <a:noFill/>
        </p:spPr>
        <p:txBody>
          <a:bodyPr wrap="square" rtlCol="0">
            <a:spAutoFit/>
          </a:bodyPr>
          <a:p>
            <a:r>
              <a:rPr lang="zh-CN" altLang="en-US" sz="3200" b="1"/>
              <a:t>技能实训题：</a:t>
            </a:r>
            <a:endParaRPr lang="zh-CN" altLang="en-US" sz="3200" b="1"/>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402" y="1124744"/>
            <a:ext cx="11393957" cy="5096845"/>
          </a:xfrm>
          <a:prstGeom prst="rect">
            <a:avLst/>
          </a:prstGeom>
          <a:noFill/>
        </p:spPr>
        <p:txBody>
          <a:bodyPr wrap="square" rtlCol="0" anchor="t">
            <a:spAutoFit/>
          </a:bodyPr>
          <a:lstStyle/>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怎样对农产品进行包装后再销售？包装设计成什么样子更招人喜欢，更能激发人们的购买欲望和消费欲望？一个包装里面放入多少货物更合适？（包装）</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装车、卸货的时候怎么做才能保证农产品不被损坏？哪些农产品先装车，哪些农产品后装车？（装卸搬运）</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如果今天有几十个客户都要求送货，要先给谁送，后给谁送？送货时若能把居住在相邻区域的几个客户的货物都装到同一辆车上，那不是可以少跑几趟、省些油钱吗？（配送）</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chemeClr val="accent2"/>
                </a:solidFill>
                <a:latin typeface="+mj-lt"/>
                <a:ea typeface="黑体" panose="02010609060101010101" pitchFamily="49" charset="-122"/>
                <a:cs typeface="+mn-ea"/>
              </a:rPr>
              <a:t>要是能及时知道哪些地方、哪些人需要哪些农产品，那农产品不是就不愁卖了吗？（信息）</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500"/>
              </a:spcBef>
            </a:pPr>
            <a:r>
              <a:rPr lang="zh-CN" altLang="en-US" sz="2400" dirty="0">
                <a:solidFill>
                  <a:srgbClr val="C00000"/>
                </a:solidFill>
                <a:latin typeface="+mj-lt"/>
                <a:ea typeface="黑体" panose="02010609060101010101" pitchFamily="49" charset="-122"/>
                <a:cs typeface="+mn-ea"/>
              </a:rPr>
              <a:t>以上问题属于我们研究的哪个领域？为什么我们要研究这些内容？</a:t>
            </a:r>
            <a:endParaRPr lang="zh-CN" altLang="en-US" sz="24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6040042"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573192"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951017"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5378054" y="1842562"/>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560617"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8199" name="Text Box 5"/>
          <p:cNvSpPr txBox="1">
            <a:spLocks noChangeArrowheads="1"/>
          </p:cNvSpPr>
          <p:nvPr/>
        </p:nvSpPr>
        <p:spPr bwMode="auto">
          <a:xfrm>
            <a:off x="5508229"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5297092" y="1558400"/>
            <a:ext cx="0" cy="2797993"/>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52"/>
          <p:cNvSpPr txBox="1">
            <a:spLocks noChangeArrowheads="1"/>
          </p:cNvSpPr>
          <p:nvPr/>
        </p:nvSpPr>
        <p:spPr bwMode="auto">
          <a:xfrm>
            <a:off x="6525816" y="1684800"/>
            <a:ext cx="2884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电子商务物流</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8203" name="TextBox 53"/>
          <p:cNvSpPr txBox="1">
            <a:spLocks noChangeArrowheads="1"/>
          </p:cNvSpPr>
          <p:nvPr/>
        </p:nvSpPr>
        <p:spPr bwMode="auto">
          <a:xfrm>
            <a:off x="6525816" y="3708321"/>
            <a:ext cx="5189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b="1" dirty="0">
                <a:solidFill>
                  <a:srgbClr val="FFFFFF"/>
                </a:solidFill>
                <a:latin typeface="+mj-lt"/>
                <a:ea typeface="方正大黑简体" panose="02000000000000000000" pitchFamily="65" charset="-122"/>
              </a:rPr>
              <a:t>电子商务配送与供应链管理</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grpSp>
        <p:nvGrpSpPr>
          <p:cNvPr id="8209" name="组合 63"/>
          <p:cNvGrpSpPr/>
          <p:nvPr/>
        </p:nvGrpSpPr>
        <p:grpSpPr bwMode="auto">
          <a:xfrm>
            <a:off x="5746354" y="3722721"/>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5746354" y="1699200"/>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5539979" y="1484784"/>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10253267"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265738" y="1556792"/>
            <a:ext cx="5119048"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一、物流的含义</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二、物流的基本功能</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三、物流的分类</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四、电子商务环境下物流的实现方式</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五、电子商务环境下物流的特点</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5507 -0.76991 " pathEditMode="relative" rAng="0" ptsTypes="AA">
                                      <p:cBhvr>
                                        <p:cTn id="6" dur="1000" fill="hold"/>
                                        <p:tgtEl>
                                          <p:spTgt spid="8230"/>
                                        </p:tgtEl>
                                        <p:attrNameLst>
                                          <p:attrName>ppt_x</p:attrName>
                                          <p:attrName>ppt_y</p:attrName>
                                        </p:attrNameLst>
                                      </p:cBhvr>
                                      <p:rCtr x="-17753" y="-38495"/>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207"/>
                                        </p:tgtEl>
                                      </p:cBhvr>
                                    </p:animEffect>
                                    <p:animScale>
                                      <p:cBhvr>
                                        <p:cTn id="13" dur="250" autoRev="1" fill="hold"/>
                                        <p:tgtEl>
                                          <p:spTgt spid="8207"/>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8227"/>
                                        </p:tgtEl>
                                        <p:attrNameLst>
                                          <p:attrName>style.visibility</p:attrName>
                                        </p:attrNameLst>
                                      </p:cBhvr>
                                      <p:to>
                                        <p:strVal val="visible"/>
                                      </p:to>
                                    </p:set>
                                    <p:anim calcmode="lin" valueType="num">
                                      <p:cBhvr>
                                        <p:cTn id="16" dur="300" fill="hold"/>
                                        <p:tgtEl>
                                          <p:spTgt spid="8227"/>
                                        </p:tgtEl>
                                        <p:attrNameLst>
                                          <p:attrName>ppt_w</p:attrName>
                                        </p:attrNameLst>
                                      </p:cBhvr>
                                      <p:tavLst>
                                        <p:tav tm="0">
                                          <p:val>
                                            <p:fltVal val="0"/>
                                          </p:val>
                                        </p:tav>
                                        <p:tav tm="100000">
                                          <p:val>
                                            <p:strVal val="#ppt_w"/>
                                          </p:val>
                                        </p:tav>
                                      </p:tavLst>
                                    </p:anim>
                                    <p:anim calcmode="lin" valueType="num">
                                      <p:cBhvr>
                                        <p:cTn id="17" dur="300" fill="hold"/>
                                        <p:tgtEl>
                                          <p:spTgt spid="8227"/>
                                        </p:tgtEl>
                                        <p:attrNameLst>
                                          <p:attrName>ppt_h</p:attrName>
                                        </p:attrNameLst>
                                      </p:cBhvr>
                                      <p:tavLst>
                                        <p:tav tm="0">
                                          <p:val>
                                            <p:fltVal val="0"/>
                                          </p:val>
                                        </p:tav>
                                        <p:tav tm="100000">
                                          <p:val>
                                            <p:strVal val="#ppt_h"/>
                                          </p:val>
                                        </p:tav>
                                      </p:tavLst>
                                    </p:anim>
                                    <p:animEffect transition="in" filter="fade">
                                      <p:cBhvr>
                                        <p:cTn id="18" dur="300"/>
                                        <p:tgtEl>
                                          <p:spTgt spid="8227"/>
                                        </p:tgtEl>
                                      </p:cBhvr>
                                    </p:animEffect>
                                  </p:childTnLst>
                                </p:cTn>
                              </p:par>
                              <p:par>
                                <p:cTn id="19" presetID="10" presetClass="exit" presetSubtype="0" fill="hold" nodeType="withEffect">
                                  <p:stCondLst>
                                    <p:cond delay="0"/>
                                  </p:stCondLst>
                                  <p:childTnLst>
                                    <p:anim calcmode="lin" valueType="num">
                                      <p:cBhvr>
                                        <p:cTn id="20" dur="300"/>
                                        <p:tgtEl>
                                          <p:spTgt spid="8221"/>
                                        </p:tgtEl>
                                        <p:attrNameLst>
                                          <p:attrName>ppt_w</p:attrName>
                                        </p:attrNameLst>
                                      </p:cBhvr>
                                      <p:tavLst>
                                        <p:tav tm="0">
                                          <p:val>
                                            <p:strVal val="ppt_w"/>
                                          </p:val>
                                        </p:tav>
                                        <p:tav tm="100000">
                                          <p:val>
                                            <p:fltVal val="0"/>
                                          </p:val>
                                        </p:tav>
                                      </p:tavLst>
                                    </p:anim>
                                    <p:anim calcmode="lin" valueType="num">
                                      <p:cBhvr>
                                        <p:cTn id="21" dur="300"/>
                                        <p:tgtEl>
                                          <p:spTgt spid="8221"/>
                                        </p:tgtEl>
                                        <p:attrNameLst>
                                          <p:attrName>ppt_h</p:attrName>
                                        </p:attrNameLst>
                                      </p:cBhvr>
                                      <p:tavLst>
                                        <p:tav tm="0">
                                          <p:val>
                                            <p:strVal val="ppt_h"/>
                                          </p:val>
                                        </p:tav>
                                        <p:tav tm="100000">
                                          <p:val>
                                            <p:fltVal val="0"/>
                                          </p:val>
                                        </p:tav>
                                      </p:tavLst>
                                    </p:anim>
                                    <p:animEffect transition="out" filter="fade">
                                      <p:cBhvr>
                                        <p:cTn id="22" dur="300"/>
                                        <p:tgtEl>
                                          <p:spTgt spid="8221"/>
                                        </p:tgtEl>
                                      </p:cBhvr>
                                    </p:animEffect>
                                    <p:set>
                                      <p:cBhvr>
                                        <p:cTn id="23" dur="1" fill="hold">
                                          <p:stCondLst>
                                            <p:cond delay="299"/>
                                          </p:stCondLst>
                                        </p:cTn>
                                        <p:tgtEl>
                                          <p:spTgt spid="8221"/>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8230"/>
                                        </p:tgtEl>
                                        <p:attrNameLst>
                                          <p:attrName>ppt_x</p:attrName>
                                        </p:attrNameLst>
                                      </p:cBhvr>
                                      <p:tavLst>
                                        <p:tav tm="0">
                                          <p:val>
                                            <p:strVal val="ppt_x"/>
                                          </p:val>
                                        </p:tav>
                                        <p:tav tm="100000">
                                          <p:val>
                                            <p:strVal val="ppt_x"/>
                                          </p:val>
                                        </p:tav>
                                      </p:tavLst>
                                    </p:anim>
                                    <p:anim calcmode="lin" valueType="num">
                                      <p:cBhvr additive="base">
                                        <p:cTn id="27" dur="1000"/>
                                        <p:tgtEl>
                                          <p:spTgt spid="8230"/>
                                        </p:tgtEl>
                                        <p:attrNameLst>
                                          <p:attrName>ppt_y</p:attrName>
                                        </p:attrNameLst>
                                      </p:cBhvr>
                                      <p:tavLst>
                                        <p:tav tm="0">
                                          <p:val>
                                            <p:strVal val="ppt_y"/>
                                          </p:val>
                                        </p:tav>
                                        <p:tav tm="100000">
                                          <p:val>
                                            <p:strVal val="1+ppt_h/2"/>
                                          </p:val>
                                        </p:tav>
                                      </p:tavLst>
                                    </p:anim>
                                    <p:set>
                                      <p:cBhvr>
                                        <p:cTn id="28" dur="1" fill="hold">
                                          <p:stCondLst>
                                            <p:cond delay="999"/>
                                          </p:stCondLst>
                                        </p:cTn>
                                        <p:tgtEl>
                                          <p:spTgt spid="8230"/>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300"/>
                                        <p:tgtEl>
                                          <p:spTgt spid="8197"/>
                                        </p:tgtEl>
                                        <p:attrNameLst>
                                          <p:attrName>ppt_x</p:attrName>
                                        </p:attrNameLst>
                                      </p:cBhvr>
                                      <p:tavLst>
                                        <p:tav tm="0">
                                          <p:val>
                                            <p:strVal val="#ppt_x+#ppt_w*1.125000"/>
                                          </p:val>
                                        </p:tav>
                                        <p:tav tm="100000">
                                          <p:val>
                                            <p:strVal val="#ppt_x"/>
                                          </p:val>
                                        </p:tav>
                                      </p:tavLst>
                                    </p:anim>
                                    <p:animEffect transition="in" filter="wipe(left)">
                                      <p:cBhvr>
                                        <p:cTn id="33" dur="300"/>
                                        <p:tgtEl>
                                          <p:spTgt spid="8197"/>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wipe(up)">
                                      <p:cBhvr>
                                        <p:cTn id="37" dur="500"/>
                                        <p:tgtEl>
                                          <p:spTgt spid="8206"/>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8233"/>
                                        </p:tgtEl>
                                        <p:attrNameLst>
                                          <p:attrName>style.visibility</p:attrName>
                                        </p:attrNameLst>
                                      </p:cBhvr>
                                      <p:to>
                                        <p:strVal val="visible"/>
                                      </p:to>
                                    </p:set>
                                    <p:anim by="(-#ppt_w*2)" calcmode="lin" valueType="num">
                                      <p:cBhvr rctx="PPT">
                                        <p:cTn id="41" dur="250" autoRev="1" fill="hold">
                                          <p:stCondLst>
                                            <p:cond delay="0"/>
                                          </p:stCondLst>
                                        </p:cTn>
                                        <p:tgtEl>
                                          <p:spTgt spid="8233"/>
                                        </p:tgtEl>
                                        <p:attrNameLst>
                                          <p:attrName>ppt_w</p:attrName>
                                        </p:attrNameLst>
                                      </p:cBhvr>
                                    </p:anim>
                                    <p:anim by="(#ppt_w*0.50)" calcmode="lin" valueType="num">
                                      <p:cBhvr>
                                        <p:cTn id="42" dur="250" decel="50000" autoRev="1" fill="hold">
                                          <p:stCondLst>
                                            <p:cond delay="0"/>
                                          </p:stCondLst>
                                        </p:cTn>
                                        <p:tgtEl>
                                          <p:spTgt spid="8233"/>
                                        </p:tgtEl>
                                        <p:attrNameLst>
                                          <p:attrName>ppt_x</p:attrName>
                                        </p:attrNameLst>
                                      </p:cBhvr>
                                    </p:anim>
                                    <p:anim from="(-#ppt_h/2)" to="(#ppt_y)" calcmode="lin" valueType="num">
                                      <p:cBhvr>
                                        <p:cTn id="43" dur="500" fill="hold">
                                          <p:stCondLst>
                                            <p:cond delay="0"/>
                                          </p:stCondLst>
                                        </p:cTn>
                                        <p:tgtEl>
                                          <p:spTgt spid="8233"/>
                                        </p:tgtEl>
                                        <p:attrNameLst>
                                          <p:attrName>ppt_y</p:attrName>
                                        </p:attrNameLst>
                                      </p:cBhvr>
                                    </p:anim>
                                    <p:animRot by="21600000">
                                      <p:cBhvr>
                                        <p:cTn id="4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7" grpId="0" autoUpdateAnimBg="0"/>
      <p:bldP spid="823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005882" y="1556792"/>
            <a:ext cx="10184997" cy="2608919"/>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一、物流的含义</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物流是物品从供应地向接收地的实体流动过程，根据实际需要，将运输、储存、装卸搬运、包装、流通加工、配送、信息处理等基本功能实施有机结合。</a:t>
            </a:r>
            <a:endParaRPr lang="zh-CN" altLang="en-US" sz="2600" dirty="0">
              <a:solidFill>
                <a:schemeClr val="accent2"/>
              </a:solidFill>
              <a:latin typeface="+mj-lt"/>
              <a:ea typeface="黑体" panose="02010609060101010101" pitchFamily="49" charset="-122"/>
            </a:endParaRPr>
          </a:p>
        </p:txBody>
      </p:sp>
      <p:sp>
        <p:nvSpPr>
          <p:cNvPr id="49" name="文本框 48"/>
          <p:cNvSpPr txBox="1"/>
          <p:nvPr/>
        </p:nvSpPr>
        <p:spPr>
          <a:xfrm>
            <a:off x="3002037" y="4990673"/>
            <a:ext cx="6624736" cy="46166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400" dirty="0">
                <a:solidFill>
                  <a:srgbClr val="F8F8F8"/>
                </a:solidFill>
                <a:latin typeface="黑体" panose="02010609060101010101" pitchFamily="49" charset="-122"/>
                <a:ea typeface="黑体" panose="02010609060101010101" pitchFamily="49" charset="-122"/>
                <a:hlinkClick r:id="rId1" action="ppaction://hlinkfile"/>
              </a:rPr>
              <a:t>点击视频：京东的物流模式：一件商品的旅行</a:t>
            </a:r>
            <a:endParaRPr lang="zh-CN" altLang="en-US" sz="2400" dirty="0">
              <a:solidFill>
                <a:srgbClr val="F8F8F8"/>
              </a:solidFill>
              <a:latin typeface="黑体" panose="02010609060101010101" pitchFamily="49" charset="-122"/>
              <a:ea typeface="黑体" panose="02010609060101010101" pitchFamily="49" charset="-122"/>
            </a:endParaRPr>
          </a:p>
        </p:txBody>
      </p:sp>
      <p:pic>
        <p:nvPicPr>
          <p:cNvPr id="50" name="图片 49">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909" y="4725144"/>
            <a:ext cx="931168" cy="931168"/>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241327" y="2335794"/>
            <a:ext cx="1958655" cy="279951"/>
          </a:xfrm>
          <a:prstGeom prst="rect">
            <a:avLst/>
          </a:prstGeom>
        </p:spPr>
        <p:txBody>
          <a:bodyPr wrap="square" lIns="67509" tIns="35104" rIns="67509" bIns="0" anchor="b" anchorCtr="0">
            <a:noAutofit/>
          </a:bodyPr>
          <a:lstStyle/>
          <a:p>
            <a:pPr>
              <a:lnSpc>
                <a:spcPct val="120000"/>
              </a:lnSpc>
            </a:pPr>
            <a:endParaRPr lang="zh-CN" altLang="en-US" sz="1800" b="1" spc="300" dirty="0">
              <a:solidFill>
                <a:srgbClr val="1F74AD"/>
              </a:solidFill>
              <a:latin typeface="黑体" panose="02010609060101010101" pitchFamily="49" charset="-122"/>
              <a:ea typeface="黑体" panose="02010609060101010101" pitchFamily="49" charset="-122"/>
            </a:endParaRPr>
          </a:p>
        </p:txBody>
      </p:sp>
      <p:sp>
        <p:nvSpPr>
          <p:cNvPr id="5" name="îs1idè"/>
          <p:cNvSpPr/>
          <p:nvPr/>
        </p:nvSpPr>
        <p:spPr>
          <a:xfrm>
            <a:off x="6046282" y="2600529"/>
            <a:ext cx="588262" cy="575251"/>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sp>
        <p:nvSpPr>
          <p:cNvPr id="6" name="ïṣḻïḓé"/>
          <p:cNvSpPr/>
          <p:nvPr/>
        </p:nvSpPr>
        <p:spPr>
          <a:xfrm>
            <a:off x="6046282" y="3957723"/>
            <a:ext cx="588262" cy="53377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sp>
        <p:nvSpPr>
          <p:cNvPr id="7" name="íślíḓê"/>
          <p:cNvSpPr/>
          <p:nvPr/>
        </p:nvSpPr>
        <p:spPr>
          <a:xfrm>
            <a:off x="6046282" y="5304056"/>
            <a:ext cx="588262" cy="587929"/>
          </a:xfrm>
          <a:custGeom>
            <a:avLst/>
            <a:gdLst>
              <a:gd name="connsiteX0" fmla="*/ 177088 w 577759"/>
              <a:gd name="connsiteY0" fmla="*/ 396051 h 577432"/>
              <a:gd name="connsiteX1" fmla="*/ 185388 w 577759"/>
              <a:gd name="connsiteY1" fmla="*/ 400653 h 577432"/>
              <a:gd name="connsiteX2" fmla="*/ 178010 w 577759"/>
              <a:gd name="connsiteY2" fmla="*/ 436543 h 577432"/>
              <a:gd name="connsiteX3" fmla="*/ 184466 w 577759"/>
              <a:gd name="connsiteY3" fmla="*/ 440224 h 577432"/>
              <a:gd name="connsiteX4" fmla="*/ 186310 w 577759"/>
              <a:gd name="connsiteY4" fmla="*/ 442985 h 577432"/>
              <a:gd name="connsiteX5" fmla="*/ 201988 w 577759"/>
              <a:gd name="connsiteY5" fmla="*/ 452188 h 577432"/>
              <a:gd name="connsiteX6" fmla="*/ 204755 w 577759"/>
              <a:gd name="connsiteY6" fmla="*/ 458630 h 577432"/>
              <a:gd name="connsiteX7" fmla="*/ 274843 w 577759"/>
              <a:gd name="connsiteY7" fmla="*/ 460470 h 577432"/>
              <a:gd name="connsiteX8" fmla="*/ 274843 w 577759"/>
              <a:gd name="connsiteY8" fmla="*/ 480716 h 577432"/>
              <a:gd name="connsiteX9" fmla="*/ 206599 w 577759"/>
              <a:gd name="connsiteY9" fmla="*/ 478876 h 577432"/>
              <a:gd name="connsiteX10" fmla="*/ 194610 w 577759"/>
              <a:gd name="connsiteY10" fmla="*/ 481636 h 577432"/>
              <a:gd name="connsiteX11" fmla="*/ 183544 w 577759"/>
              <a:gd name="connsiteY11" fmla="*/ 473354 h 577432"/>
              <a:gd name="connsiteX12" fmla="*/ 183544 w 577759"/>
              <a:gd name="connsiteY12" fmla="*/ 466912 h 577432"/>
              <a:gd name="connsiteX13" fmla="*/ 178933 w 577759"/>
              <a:gd name="connsiteY13" fmla="*/ 474274 h 577432"/>
              <a:gd name="connsiteX14" fmla="*/ 161410 w 577759"/>
              <a:gd name="connsiteY14" fmla="*/ 465992 h 577432"/>
              <a:gd name="connsiteX15" fmla="*/ 162333 w 577759"/>
              <a:gd name="connsiteY15" fmla="*/ 464151 h 577432"/>
              <a:gd name="connsiteX16" fmla="*/ 163255 w 577759"/>
              <a:gd name="connsiteY16" fmla="*/ 460470 h 577432"/>
              <a:gd name="connsiteX17" fmla="*/ 156799 w 577759"/>
              <a:gd name="connsiteY17" fmla="*/ 466912 h 577432"/>
              <a:gd name="connsiteX18" fmla="*/ 140199 w 577759"/>
              <a:gd name="connsiteY18" fmla="*/ 456789 h 577432"/>
              <a:gd name="connsiteX19" fmla="*/ 154033 w 577759"/>
              <a:gd name="connsiteY19" fmla="*/ 435623 h 577432"/>
              <a:gd name="connsiteX20" fmla="*/ 103311 w 577759"/>
              <a:gd name="connsiteY20" fmla="*/ 495441 h 577432"/>
              <a:gd name="connsiteX21" fmla="*/ 85789 w 577759"/>
              <a:gd name="connsiteY21" fmla="*/ 485318 h 577432"/>
              <a:gd name="connsiteX22" fmla="*/ 143888 w 577759"/>
              <a:gd name="connsiteY22" fmla="*/ 417217 h 577432"/>
              <a:gd name="connsiteX23" fmla="*/ 177088 w 577759"/>
              <a:gd name="connsiteY23" fmla="*/ 396051 h 577432"/>
              <a:gd name="connsiteX24" fmla="*/ 326592 w 577759"/>
              <a:gd name="connsiteY24" fmla="*/ 382185 h 577432"/>
              <a:gd name="connsiteX25" fmla="*/ 324748 w 577759"/>
              <a:gd name="connsiteY25" fmla="*/ 412582 h 577432"/>
              <a:gd name="connsiteX26" fmla="*/ 340423 w 577759"/>
              <a:gd name="connsiteY26" fmla="*/ 420871 h 577432"/>
              <a:gd name="connsiteX27" fmla="*/ 355177 w 577759"/>
              <a:gd name="connsiteY27" fmla="*/ 430082 h 577432"/>
              <a:gd name="connsiteX28" fmla="*/ 380995 w 577759"/>
              <a:gd name="connsiteY28" fmla="*/ 413503 h 577432"/>
              <a:gd name="connsiteX29" fmla="*/ 356099 w 577759"/>
              <a:gd name="connsiteY29" fmla="*/ 393238 h 577432"/>
              <a:gd name="connsiteX30" fmla="*/ 326592 w 577759"/>
              <a:gd name="connsiteY30" fmla="*/ 382185 h 577432"/>
              <a:gd name="connsiteX31" fmla="*/ 125443 w 577759"/>
              <a:gd name="connsiteY31" fmla="*/ 299294 h 577432"/>
              <a:gd name="connsiteX32" fmla="*/ 224189 w 577759"/>
              <a:gd name="connsiteY32" fmla="*/ 299294 h 577432"/>
              <a:gd name="connsiteX33" fmla="*/ 250029 w 577759"/>
              <a:gd name="connsiteY33" fmla="*/ 326015 h 577432"/>
              <a:gd name="connsiteX34" fmla="*/ 224189 w 577759"/>
              <a:gd name="connsiteY34" fmla="*/ 351815 h 577432"/>
              <a:gd name="connsiteX35" fmla="*/ 125443 w 577759"/>
              <a:gd name="connsiteY35" fmla="*/ 351815 h 577432"/>
              <a:gd name="connsiteX36" fmla="*/ 98680 w 577759"/>
              <a:gd name="connsiteY36" fmla="*/ 326015 h 577432"/>
              <a:gd name="connsiteX37" fmla="*/ 125443 w 577759"/>
              <a:gd name="connsiteY37" fmla="*/ 299294 h 577432"/>
              <a:gd name="connsiteX38" fmla="*/ 125436 w 577759"/>
              <a:gd name="connsiteY38" fmla="*/ 200762 h 577432"/>
              <a:gd name="connsiteX39" fmla="*/ 321952 w 577759"/>
              <a:gd name="connsiteY39" fmla="*/ 200762 h 577432"/>
              <a:gd name="connsiteX40" fmla="*/ 348708 w 577759"/>
              <a:gd name="connsiteY40" fmla="*/ 227483 h 577432"/>
              <a:gd name="connsiteX41" fmla="*/ 321952 w 577759"/>
              <a:gd name="connsiteY41" fmla="*/ 253283 h 577432"/>
              <a:gd name="connsiteX42" fmla="*/ 125436 w 577759"/>
              <a:gd name="connsiteY42" fmla="*/ 253283 h 577432"/>
              <a:gd name="connsiteX43" fmla="*/ 98680 w 577759"/>
              <a:gd name="connsiteY43" fmla="*/ 227483 h 577432"/>
              <a:gd name="connsiteX44" fmla="*/ 125436 w 577759"/>
              <a:gd name="connsiteY44" fmla="*/ 200762 h 577432"/>
              <a:gd name="connsiteX45" fmla="*/ 125436 w 577759"/>
              <a:gd name="connsiteY45" fmla="*/ 103118 h 577432"/>
              <a:gd name="connsiteX46" fmla="*/ 321952 w 577759"/>
              <a:gd name="connsiteY46" fmla="*/ 103118 h 577432"/>
              <a:gd name="connsiteX47" fmla="*/ 348708 w 577759"/>
              <a:gd name="connsiteY47" fmla="*/ 128918 h 577432"/>
              <a:gd name="connsiteX48" fmla="*/ 321952 w 577759"/>
              <a:gd name="connsiteY48" fmla="*/ 155639 h 577432"/>
              <a:gd name="connsiteX49" fmla="*/ 125436 w 577759"/>
              <a:gd name="connsiteY49" fmla="*/ 155639 h 577432"/>
              <a:gd name="connsiteX50" fmla="*/ 98680 w 577759"/>
              <a:gd name="connsiteY50" fmla="*/ 128918 h 577432"/>
              <a:gd name="connsiteX51" fmla="*/ 125436 w 577759"/>
              <a:gd name="connsiteY51" fmla="*/ 103118 h 577432"/>
              <a:gd name="connsiteX52" fmla="*/ 497753 w 577759"/>
              <a:gd name="connsiteY52" fmla="*/ 64639 h 577432"/>
              <a:gd name="connsiteX53" fmla="*/ 537748 w 577759"/>
              <a:gd name="connsiteY53" fmla="*/ 78225 h 577432"/>
              <a:gd name="connsiteX54" fmla="*/ 577398 w 577759"/>
              <a:gd name="connsiteY54" fmla="*/ 121516 h 577432"/>
              <a:gd name="connsiteX55" fmla="*/ 575554 w 577759"/>
              <a:gd name="connsiteY55" fmla="*/ 130727 h 577432"/>
              <a:gd name="connsiteX56" fmla="*/ 411424 w 577759"/>
              <a:gd name="connsiteY56" fmla="*/ 415345 h 577432"/>
              <a:gd name="connsiteX57" fmla="*/ 407735 w 577759"/>
              <a:gd name="connsiteY57" fmla="*/ 419029 h 577432"/>
              <a:gd name="connsiteX58" fmla="*/ 321982 w 577759"/>
              <a:gd name="connsiteY58" fmla="*/ 476137 h 577432"/>
              <a:gd name="connsiteX59" fmla="*/ 308151 w 577759"/>
              <a:gd name="connsiteY59" fmla="*/ 476137 h 577432"/>
              <a:gd name="connsiteX60" fmla="*/ 301696 w 577759"/>
              <a:gd name="connsiteY60" fmla="*/ 464163 h 577432"/>
              <a:gd name="connsiteX61" fmla="*/ 307229 w 577759"/>
              <a:gd name="connsiteY61" fmla="*/ 361921 h 577432"/>
              <a:gd name="connsiteX62" fmla="*/ 309073 w 577759"/>
              <a:gd name="connsiteY62" fmla="*/ 355473 h 577432"/>
              <a:gd name="connsiteX63" fmla="*/ 473203 w 577759"/>
              <a:gd name="connsiteY63" fmla="*/ 71777 h 577432"/>
              <a:gd name="connsiteX64" fmla="*/ 480580 w 577759"/>
              <a:gd name="connsiteY64" fmla="*/ 66250 h 577432"/>
              <a:gd name="connsiteX65" fmla="*/ 497753 w 577759"/>
              <a:gd name="connsiteY65" fmla="*/ 64639 h 577432"/>
              <a:gd name="connsiteX66" fmla="*/ 26751 w 577759"/>
              <a:gd name="connsiteY66" fmla="*/ 0 h 577432"/>
              <a:gd name="connsiteX67" fmla="*/ 420637 w 577759"/>
              <a:gd name="connsiteY67" fmla="*/ 0 h 577432"/>
              <a:gd name="connsiteX68" fmla="*/ 447388 w 577759"/>
              <a:gd name="connsiteY68" fmla="*/ 25786 h 577432"/>
              <a:gd name="connsiteX69" fmla="*/ 447388 w 577759"/>
              <a:gd name="connsiteY69" fmla="*/ 65387 h 577432"/>
              <a:gd name="connsiteX70" fmla="*/ 394808 w 577759"/>
              <a:gd name="connsiteY70" fmla="*/ 156560 h 577432"/>
              <a:gd name="connsiteX71" fmla="*/ 394808 w 577759"/>
              <a:gd name="connsiteY71" fmla="*/ 52494 h 577432"/>
              <a:gd name="connsiteX72" fmla="*/ 52580 w 577759"/>
              <a:gd name="connsiteY72" fmla="*/ 52494 h 577432"/>
              <a:gd name="connsiteX73" fmla="*/ 52580 w 577759"/>
              <a:gd name="connsiteY73" fmla="*/ 524938 h 577432"/>
              <a:gd name="connsiteX74" fmla="*/ 394808 w 577759"/>
              <a:gd name="connsiteY74" fmla="*/ 524938 h 577432"/>
              <a:gd name="connsiteX75" fmla="*/ 394808 w 577759"/>
              <a:gd name="connsiteY75" fmla="*/ 459551 h 577432"/>
              <a:gd name="connsiteX76" fmla="*/ 422482 w 577759"/>
              <a:gd name="connsiteY76" fmla="*/ 441132 h 577432"/>
              <a:gd name="connsiteX77" fmla="*/ 434474 w 577759"/>
              <a:gd name="connsiteY77" fmla="*/ 428239 h 577432"/>
              <a:gd name="connsiteX78" fmla="*/ 447388 w 577759"/>
              <a:gd name="connsiteY78" fmla="*/ 406137 h 577432"/>
              <a:gd name="connsiteX79" fmla="*/ 447388 w 577759"/>
              <a:gd name="connsiteY79" fmla="*/ 550725 h 577432"/>
              <a:gd name="connsiteX80" fmla="*/ 420637 w 577759"/>
              <a:gd name="connsiteY80" fmla="*/ 577432 h 577432"/>
              <a:gd name="connsiteX81" fmla="*/ 26751 w 577759"/>
              <a:gd name="connsiteY81" fmla="*/ 577432 h 577432"/>
              <a:gd name="connsiteX82" fmla="*/ 0 w 577759"/>
              <a:gd name="connsiteY82" fmla="*/ 550725 h 577432"/>
              <a:gd name="connsiteX83" fmla="*/ 0 w 577759"/>
              <a:gd name="connsiteY83" fmla="*/ 25786 h 577432"/>
              <a:gd name="connsiteX84" fmla="*/ 26751 w 577759"/>
              <a:gd name="connsiteY84"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7759" h="577432">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cxnSp>
        <p:nvCxnSpPr>
          <p:cNvPr id="8" name="直接连接符 7"/>
          <p:cNvCxnSpPr/>
          <p:nvPr/>
        </p:nvCxnSpPr>
        <p:spPr>
          <a:xfrm>
            <a:off x="6046282" y="3273606"/>
            <a:ext cx="4705385" cy="0"/>
          </a:xfrm>
          <a:prstGeom prst="line">
            <a:avLst/>
          </a:prstGeom>
          <a:ln w="31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46282" y="4609119"/>
            <a:ext cx="4775235" cy="0"/>
          </a:xfrm>
          <a:prstGeom prst="line">
            <a:avLst/>
          </a:prstGeom>
          <a:ln w="31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46282" y="5944633"/>
            <a:ext cx="4787935" cy="0"/>
          </a:xfrm>
          <a:prstGeom prst="line">
            <a:avLst/>
          </a:prstGeom>
          <a:ln w="31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1" name="Shape 991"/>
          <p:cNvSpPr/>
          <p:nvPr/>
        </p:nvSpPr>
        <p:spPr>
          <a:xfrm>
            <a:off x="6790718" y="2633822"/>
            <a:ext cx="3437795" cy="508665"/>
          </a:xfrm>
          <a:prstGeom prst="rect">
            <a:avLst/>
          </a:prstGeom>
          <a:ln w="12700">
            <a:miter lim="400000"/>
          </a:ln>
        </p:spPr>
        <p:txBody>
          <a:bodyPr wrap="square" lIns="45719" rIns="45719">
            <a:spAutoFit/>
          </a:bodyPr>
          <a:lstStyle>
            <a:lvl1pPr>
              <a:lnSpc>
                <a:spcPct val="150000"/>
              </a:lnSpc>
              <a:defRPr sz="2400" b="1">
                <a:solidFill>
                  <a:srgbClr val="FFFFFF"/>
                </a:solidFill>
              </a:defRPr>
            </a:lvl1pPr>
          </a:lstStyle>
          <a:p>
            <a:pPr>
              <a:lnSpc>
                <a:spcPct val="120000"/>
              </a:lnSpc>
            </a:pPr>
            <a:r>
              <a:rPr lang="zh-CN" altLang="en-US" sz="2600" b="0" kern="0" dirty="0">
                <a:solidFill>
                  <a:schemeClr val="accent2"/>
                </a:solidFill>
                <a:latin typeface="黑体" panose="02010609060101010101" pitchFamily="49" charset="-122"/>
                <a:ea typeface="黑体" panose="02010609060101010101" pitchFamily="49" charset="-122"/>
              </a:rPr>
              <a:t>物流的研究对象是物</a:t>
            </a:r>
            <a:endParaRPr lang="zh-CN" altLang="en-US" sz="2600" b="0" kern="0" dirty="0">
              <a:solidFill>
                <a:schemeClr val="accent2"/>
              </a:solidFill>
              <a:latin typeface="黑体" panose="02010609060101010101" pitchFamily="49" charset="-122"/>
              <a:ea typeface="黑体" panose="02010609060101010101" pitchFamily="49" charset="-122"/>
            </a:endParaRPr>
          </a:p>
        </p:txBody>
      </p:sp>
      <p:sp>
        <p:nvSpPr>
          <p:cNvPr id="12" name="Shape 991"/>
          <p:cNvSpPr/>
          <p:nvPr/>
        </p:nvSpPr>
        <p:spPr>
          <a:xfrm>
            <a:off x="6790718" y="3970278"/>
            <a:ext cx="4132200" cy="508665"/>
          </a:xfrm>
          <a:prstGeom prst="rect">
            <a:avLst/>
          </a:prstGeom>
          <a:ln w="12700">
            <a:miter lim="400000"/>
          </a:ln>
        </p:spPr>
        <p:txBody>
          <a:bodyPr wrap="square" lIns="45719" rIns="45719">
            <a:spAutoFit/>
          </a:bodyPr>
          <a:lstStyle>
            <a:lvl1pPr>
              <a:lnSpc>
                <a:spcPct val="150000"/>
              </a:lnSpc>
              <a:defRPr sz="2400" b="1">
                <a:solidFill>
                  <a:srgbClr val="FFFFFF"/>
                </a:solidFill>
              </a:defRPr>
            </a:lvl1pPr>
          </a:lstStyle>
          <a:p>
            <a:pPr>
              <a:lnSpc>
                <a:spcPct val="120000"/>
              </a:lnSpc>
            </a:pPr>
            <a:r>
              <a:rPr lang="zh-CN" altLang="en-US" sz="2600" b="0" kern="0" dirty="0">
                <a:solidFill>
                  <a:schemeClr val="accent2"/>
                </a:solidFill>
                <a:latin typeface="黑体" panose="02010609060101010101" pitchFamily="49" charset="-122"/>
                <a:ea typeface="黑体" panose="02010609060101010101" pitchFamily="49" charset="-122"/>
              </a:rPr>
              <a:t>物流是“物”的物理性运动</a:t>
            </a:r>
            <a:endParaRPr lang="zh-CN" altLang="en-US" sz="2600" b="0" kern="0" dirty="0">
              <a:solidFill>
                <a:schemeClr val="accent2"/>
              </a:solidFill>
              <a:latin typeface="黑体" panose="02010609060101010101" pitchFamily="49" charset="-122"/>
              <a:ea typeface="黑体" panose="02010609060101010101" pitchFamily="49" charset="-122"/>
            </a:endParaRPr>
          </a:p>
        </p:txBody>
      </p:sp>
      <p:sp>
        <p:nvSpPr>
          <p:cNvPr id="13" name="Shape 991"/>
          <p:cNvSpPr/>
          <p:nvPr/>
        </p:nvSpPr>
        <p:spPr>
          <a:xfrm>
            <a:off x="6790717" y="5343688"/>
            <a:ext cx="3556135" cy="508665"/>
          </a:xfrm>
          <a:prstGeom prst="rect">
            <a:avLst/>
          </a:prstGeom>
          <a:ln w="12700">
            <a:miter lim="400000"/>
          </a:ln>
        </p:spPr>
        <p:txBody>
          <a:bodyPr wrap="square" lIns="45719" rIns="45719">
            <a:spAutoFit/>
          </a:bodyPr>
          <a:lstStyle>
            <a:lvl1pPr>
              <a:lnSpc>
                <a:spcPct val="150000"/>
              </a:lnSpc>
              <a:defRPr sz="2400" b="1">
                <a:solidFill>
                  <a:srgbClr val="FFFFFF"/>
                </a:solidFill>
              </a:defRPr>
            </a:lvl1pPr>
          </a:lstStyle>
          <a:p>
            <a:pPr>
              <a:lnSpc>
                <a:spcPct val="120000"/>
              </a:lnSpc>
            </a:pPr>
            <a:r>
              <a:rPr lang="zh-CN" altLang="en-US" sz="2600" b="0" kern="0" dirty="0">
                <a:solidFill>
                  <a:schemeClr val="accent2"/>
                </a:solidFill>
                <a:latin typeface="黑体" panose="02010609060101010101" pitchFamily="49" charset="-122"/>
                <a:ea typeface="黑体" panose="02010609060101010101" pitchFamily="49" charset="-122"/>
              </a:rPr>
              <a:t>物流是一种经济活动</a:t>
            </a:r>
            <a:endParaRPr lang="zh-CN" altLang="en-US" sz="2600" b="0" kern="0" dirty="0">
              <a:solidFill>
                <a:schemeClr val="accent2"/>
              </a:solidFill>
              <a:latin typeface="黑体" panose="02010609060101010101" pitchFamily="49" charset="-122"/>
              <a:ea typeface="黑体" panose="02010609060101010101" pitchFamily="49" charset="-122"/>
            </a:endParaRPr>
          </a:p>
        </p:txBody>
      </p:sp>
      <p:grpSp>
        <p:nvGrpSpPr>
          <p:cNvPr id="14" name="Group 48"/>
          <p:cNvGrpSpPr/>
          <p:nvPr/>
        </p:nvGrpSpPr>
        <p:grpSpPr>
          <a:xfrm>
            <a:off x="1968250" y="3209294"/>
            <a:ext cx="2014828" cy="2016858"/>
            <a:chOff x="2100442" y="2703636"/>
            <a:chExt cx="2379753" cy="2382151"/>
          </a:xfrm>
          <a:solidFill>
            <a:srgbClr val="01C4C8"/>
          </a:solidFill>
          <a:effectLst/>
        </p:grpSpPr>
        <p:sp>
          <p:nvSpPr>
            <p:cNvPr id="15" name="Block Arc 49"/>
            <p:cNvSpPr/>
            <p:nvPr/>
          </p:nvSpPr>
          <p:spPr>
            <a:xfrm flipH="1">
              <a:off x="2100442" y="2706034"/>
              <a:ext cx="2379753" cy="2379753"/>
            </a:xfrm>
            <a:prstGeom prst="blockArc">
              <a:avLst>
                <a:gd name="adj1" fmla="val 1507847"/>
                <a:gd name="adj2" fmla="val 16214381"/>
                <a:gd name="adj3" fmla="val 167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2200" b="1" dirty="0">
                <a:solidFill>
                  <a:prstClr val="black"/>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6" name="Oval 50"/>
            <p:cNvSpPr/>
            <p:nvPr/>
          </p:nvSpPr>
          <p:spPr>
            <a:xfrm>
              <a:off x="3092477" y="2703636"/>
              <a:ext cx="400383" cy="4003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2200" b="1" dirty="0">
                  <a:solidFill>
                    <a:srgbClr val="FFFFFF"/>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2</a:t>
              </a:r>
              <a:endParaRPr lang="en-US" sz="2200" b="1" dirty="0">
                <a:solidFill>
                  <a:srgbClr val="FFFFFF"/>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grpSp>
      <p:grpSp>
        <p:nvGrpSpPr>
          <p:cNvPr id="17" name="Group 51"/>
          <p:cNvGrpSpPr/>
          <p:nvPr/>
        </p:nvGrpSpPr>
        <p:grpSpPr>
          <a:xfrm>
            <a:off x="2333050" y="3576123"/>
            <a:ext cx="1285228" cy="1285228"/>
            <a:chOff x="2531315" y="3136907"/>
            <a:chExt cx="1518008" cy="1518008"/>
          </a:xfrm>
          <a:solidFill>
            <a:srgbClr val="45C7AD"/>
          </a:solidFill>
          <a:effectLst/>
        </p:grpSpPr>
        <p:sp>
          <p:nvSpPr>
            <p:cNvPr id="18" name="Block Arc 52"/>
            <p:cNvSpPr/>
            <p:nvPr/>
          </p:nvSpPr>
          <p:spPr>
            <a:xfrm flipH="1">
              <a:off x="2531315" y="3136907"/>
              <a:ext cx="1518008" cy="1518008"/>
            </a:xfrm>
            <a:prstGeom prst="blockArc">
              <a:avLst>
                <a:gd name="adj1" fmla="val 3403980"/>
                <a:gd name="adj2" fmla="val 16177562"/>
                <a:gd name="adj3" fmla="val 264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2200" b="1" dirty="0">
                <a:solidFill>
                  <a:prstClr val="black"/>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9" name="Oval 53"/>
            <p:cNvSpPr/>
            <p:nvPr/>
          </p:nvSpPr>
          <p:spPr>
            <a:xfrm>
              <a:off x="3092477" y="3136907"/>
              <a:ext cx="400383" cy="4003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US"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3</a:t>
              </a:r>
              <a:endParaRPr lang="en-US"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grpSp>
      <p:grpSp>
        <p:nvGrpSpPr>
          <p:cNvPr id="20" name="Group 54"/>
          <p:cNvGrpSpPr/>
          <p:nvPr/>
        </p:nvGrpSpPr>
        <p:grpSpPr>
          <a:xfrm>
            <a:off x="1601420" y="2842463"/>
            <a:ext cx="2748488" cy="2750521"/>
            <a:chOff x="1667173" y="2270364"/>
            <a:chExt cx="3246294" cy="3248695"/>
          </a:xfrm>
          <a:solidFill>
            <a:srgbClr val="C2DEF4"/>
          </a:solidFill>
          <a:effectLst/>
        </p:grpSpPr>
        <p:sp>
          <p:nvSpPr>
            <p:cNvPr id="21" name="Block Arc 55"/>
            <p:cNvSpPr/>
            <p:nvPr/>
          </p:nvSpPr>
          <p:spPr>
            <a:xfrm flipH="1">
              <a:off x="1667173" y="2272765"/>
              <a:ext cx="3246294" cy="3246294"/>
            </a:xfrm>
            <a:prstGeom prst="blockArc">
              <a:avLst>
                <a:gd name="adj1" fmla="val 20754075"/>
                <a:gd name="adj2" fmla="val 16203514"/>
                <a:gd name="adj3" fmla="val 12311"/>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2200" b="1">
                <a:solidFill>
                  <a:prstClr val="black"/>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22" name="Oval 56"/>
            <p:cNvSpPr/>
            <p:nvPr/>
          </p:nvSpPr>
          <p:spPr>
            <a:xfrm>
              <a:off x="3092477" y="2270364"/>
              <a:ext cx="400383" cy="40038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1</a:t>
              </a:r>
              <a:endParaRPr lang="en-US" sz="2200" b="1" dirty="0">
                <a:solidFill>
                  <a:prstClr val="white"/>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grpSp>
      <p:sp>
        <p:nvSpPr>
          <p:cNvPr id="24" name="矩形 23"/>
          <p:cNvSpPr/>
          <p:nvPr/>
        </p:nvSpPr>
        <p:spPr>
          <a:xfrm>
            <a:off x="1105112" y="1298309"/>
            <a:ext cx="6910776" cy="523220"/>
          </a:xfrm>
          <a:prstGeom prst="rect">
            <a:avLst/>
          </a:prstGeom>
        </p:spPr>
        <p:txBody>
          <a:bodyPr wrap="square">
            <a:spAutoFit/>
          </a:bodyPr>
          <a:lstStyle/>
          <a:p>
            <a:r>
              <a:rPr lang="zh-CN" altLang="en-US" sz="2800" dirty="0">
                <a:solidFill>
                  <a:schemeClr val="accent2"/>
                </a:solidFill>
                <a:latin typeface="+mj-lt"/>
                <a:ea typeface="黑体" panose="02010609060101010101" pitchFamily="49" charset="-122"/>
              </a:rPr>
              <a:t>物流的内涵主要体现在以下几个方面：</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1" presetClass="entr" presetSubtype="1"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500"/>
                                        <p:tgtEl>
                                          <p:spTgt spid="14"/>
                                        </p:tgtEl>
                                      </p:cBhvr>
                                    </p:animEffect>
                                  </p:childTnLst>
                                </p:cTn>
                              </p:par>
                            </p:childTnLst>
                          </p:cTn>
                        </p:par>
                        <p:par>
                          <p:cTn id="31" fill="hold">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par>
                          <p:cTn id="35" fill="hold">
                            <p:stCondLst>
                              <p:cond delay="4000"/>
                            </p:stCondLst>
                            <p:childTnLst>
                              <p:par>
                                <p:cTn id="36" presetID="55"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par>
                                <p:cTn id="41" presetID="42"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1"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500"/>
                                        <p:tgtEl>
                                          <p:spTgt spid="17"/>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par>
                                <p:cTn id="54" presetID="42"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55"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strVal val="#ppt_w*0.70"/>
                                          </p:val>
                                        </p:tav>
                                        <p:tav tm="100000">
                                          <p:val>
                                            <p:strVal val="#ppt_w"/>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animEffect transition="in" filter="fade">
                                      <p:cBhvr>
                                        <p:cTn id="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2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825_2*q_h_a*1_1_1"/>
  <p:tag name="KSO_WM_TEMPLATE_CATEGORY" val="diagram"/>
  <p:tag name="KSO_WM_TEMPLATE_INDEX" val="20188825"/>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q1-1"/>
  <p:tag name="KSO_WM_UNIT_TYPE" val="q_h_a"/>
  <p:tag name="KSO_WM_UNIT_INDEX" val="1_1_1"/>
  <p:tag name="KSO_WM_UNIT_TEXT_FILL_FORE_SCHEMECOLOR_INDEX" val="5"/>
  <p:tag name="KSO_WM_UNIT_TEXT_FILL_TYPE" val="1"/>
  <p:tag name="KSO_WM_UNIT_USESOURCEFORMAT_APPLY" val="1"/>
</p:tagLst>
</file>

<file path=ppt/tags/tag2.xml><?xml version="1.0" encoding="utf-8"?>
<p:tagLst xmlns:p="http://schemas.openxmlformats.org/presentationml/2006/main">
  <p:tag name="PA" val="v4.3.1"/>
</p:tagLst>
</file>

<file path=ppt/tags/tag3.xml><?xml version="1.0" encoding="utf-8"?>
<p:tagLst xmlns:p="http://schemas.openxmlformats.org/presentationml/2006/main">
  <p:tag name="PA" val="v4.3.1"/>
</p:tagLst>
</file>

<file path=ppt/tags/tag4.xml><?xml version="1.0" encoding="utf-8"?>
<p:tagLst xmlns:p="http://schemas.openxmlformats.org/presentationml/2006/main">
  <p:tag name="KSO_WM_UNIT_TABLE_BEAUTIFY" val="smartTable{9d7f9da5-bf5e-46fe-8e1d-0a6a4511e8fa}"/>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6984</Words>
  <Application>WPS 演示</Application>
  <PresentationFormat>自定义</PresentationFormat>
  <Paragraphs>497</Paragraphs>
  <Slides>56</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56</vt:i4>
      </vt:variant>
    </vt:vector>
  </HeadingPairs>
  <TitlesOfParts>
    <vt:vector size="70" baseType="lpstr">
      <vt:lpstr>Arial</vt:lpstr>
      <vt:lpstr>宋体</vt:lpstr>
      <vt:lpstr>Wingdings</vt:lpstr>
      <vt:lpstr>微软雅黑</vt:lpstr>
      <vt:lpstr>仿宋_GB2312</vt:lpstr>
      <vt:lpstr>仿宋</vt:lpstr>
      <vt:lpstr>黑体</vt:lpstr>
      <vt:lpstr>Calibri</vt:lpstr>
      <vt:lpstr>方正粗倩简体</vt:lpstr>
      <vt:lpstr>方正大黑简体</vt:lpstr>
      <vt:lpstr>Arial Unicode MS</vt:lpstr>
      <vt:lpstr>Times New Roman</vt:lpstr>
      <vt:lpstr>2_默认设计模板</vt:lpstr>
      <vt:lpstr>3_默认设计模板</vt:lpstr>
      <vt:lpstr>第八章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Administrator</dc:creator>
  <cp:keywords>ppt模板</cp:keywords>
  <cp:lastModifiedBy>feng</cp:lastModifiedBy>
  <cp:revision>1419</cp:revision>
  <dcterms:created xsi:type="dcterms:W3CDTF">2024-08-27T09:31:00Z</dcterms:created>
  <dcterms:modified xsi:type="dcterms:W3CDTF">2026-03-05T12:16:50Z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D7065D74C3CE437795BBC14D89D73718</vt:lpwstr>
  </property>
  <property fmtid="{D5CDD505-2E9C-101B-9397-08002B2CF9AE}" pid="3" name="KSOProductBuildVer">
    <vt:lpwstr>2052-12.1.0.25225</vt:lpwstr>
  </property>
</Properties>
</file>