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89" r:id="rId4"/>
  </p:sldMasterIdLst>
  <p:notesMasterIdLst>
    <p:notesMasterId r:id="rId74"/>
  </p:notesMasterIdLst>
  <p:handoutMasterIdLst>
    <p:handoutMasterId r:id="rId75"/>
  </p:handoutMasterIdLst>
  <p:sldIdLst>
    <p:sldId id="846" r:id="rId5"/>
    <p:sldId id="531" r:id="rId6"/>
    <p:sldId id="848" r:id="rId7"/>
    <p:sldId id="566" r:id="rId8"/>
    <p:sldId id="632" r:id="rId9"/>
    <p:sldId id="808" r:id="rId10"/>
    <p:sldId id="486" r:id="rId11"/>
    <p:sldId id="565" r:id="rId12"/>
    <p:sldId id="849" r:id="rId13"/>
    <p:sldId id="855" r:id="rId14"/>
    <p:sldId id="856" r:id="rId15"/>
    <p:sldId id="857" r:id="rId16"/>
    <p:sldId id="858" r:id="rId17"/>
    <p:sldId id="850" r:id="rId18"/>
    <p:sldId id="851" r:id="rId19"/>
    <p:sldId id="852" r:id="rId20"/>
    <p:sldId id="853" r:id="rId21"/>
    <p:sldId id="859" r:id="rId22"/>
    <p:sldId id="854" r:id="rId23"/>
    <p:sldId id="860" r:id="rId24"/>
    <p:sldId id="861" r:id="rId25"/>
    <p:sldId id="818" r:id="rId26"/>
    <p:sldId id="862" r:id="rId27"/>
    <p:sldId id="863" r:id="rId28"/>
    <p:sldId id="864" r:id="rId29"/>
    <p:sldId id="865" r:id="rId30"/>
    <p:sldId id="866" r:id="rId31"/>
    <p:sldId id="867" r:id="rId32"/>
    <p:sldId id="868" r:id="rId33"/>
    <p:sldId id="869" r:id="rId34"/>
    <p:sldId id="875" r:id="rId35"/>
    <p:sldId id="870" r:id="rId36"/>
    <p:sldId id="871" r:id="rId37"/>
    <p:sldId id="873" r:id="rId38"/>
    <p:sldId id="909" r:id="rId39"/>
    <p:sldId id="874" r:id="rId40"/>
    <p:sldId id="876" r:id="rId41"/>
    <p:sldId id="877" r:id="rId42"/>
    <p:sldId id="911" r:id="rId43"/>
    <p:sldId id="878" r:id="rId44"/>
    <p:sldId id="884" r:id="rId45"/>
    <p:sldId id="879" r:id="rId46"/>
    <p:sldId id="880" r:id="rId47"/>
    <p:sldId id="882" r:id="rId48"/>
    <p:sldId id="883" r:id="rId49"/>
    <p:sldId id="886" r:id="rId50"/>
    <p:sldId id="887" r:id="rId51"/>
    <p:sldId id="888" r:id="rId52"/>
    <p:sldId id="889" r:id="rId53"/>
    <p:sldId id="890" r:id="rId54"/>
    <p:sldId id="891" r:id="rId55"/>
    <p:sldId id="829" r:id="rId56"/>
    <p:sldId id="910" r:id="rId57"/>
    <p:sldId id="903" r:id="rId58"/>
    <p:sldId id="894" r:id="rId59"/>
    <p:sldId id="895" r:id="rId60"/>
    <p:sldId id="896" r:id="rId61"/>
    <p:sldId id="904" r:id="rId62"/>
    <p:sldId id="905" r:id="rId63"/>
    <p:sldId id="897" r:id="rId64"/>
    <p:sldId id="898" r:id="rId65"/>
    <p:sldId id="899" r:id="rId66"/>
    <p:sldId id="906" r:id="rId67"/>
    <p:sldId id="900" r:id="rId68"/>
    <p:sldId id="901" r:id="rId69"/>
    <p:sldId id="831" r:id="rId70"/>
    <p:sldId id="907" r:id="rId71"/>
    <p:sldId id="908" r:id="rId72"/>
    <p:sldId id="687" r:id="rId73"/>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A3D0"/>
    <a:srgbClr val="F8F8F8"/>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91219" autoAdjust="0"/>
  </p:normalViewPr>
  <p:slideViewPr>
    <p:cSldViewPr snapToObjects="1">
      <p:cViewPr>
        <p:scale>
          <a:sx n="66" d="100"/>
          <a:sy n="66" d="100"/>
        </p:scale>
        <p:origin x="902" y="245"/>
      </p:cViewPr>
      <p:guideLst>
        <p:guide orient="horz" pos="2142"/>
        <p:guide pos="3842"/>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notesMaster" Target="notesMasters/notesMaster1.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网络营销概述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159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latin typeface="黑体" panose="02010609060101010101" pitchFamily="49" charset="-122"/>
                <a:ea typeface="黑体" panose="02010609060101010101" pitchFamily="49" charset="-122"/>
              </a:rPr>
              <a:t>B2B</a:t>
            </a:r>
            <a:r>
              <a:rPr lang="zh-CN" altLang="en-US" sz="2800" dirty="0">
                <a:latin typeface="黑体" panose="02010609060101010101" pitchFamily="49" charset="-122"/>
                <a:ea typeface="黑体" panose="02010609060101010101" pitchFamily="49" charset="-122"/>
              </a:rPr>
              <a:t>垂直平台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网络营销策略与网络广告</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88640"/>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常用的网络营销方法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9" Type="http://schemas.openxmlformats.org/officeDocument/2006/relationships/theme" Target="../theme/theme2.xml"/><Relationship Id="rId28" Type="http://schemas.openxmlformats.org/officeDocument/2006/relationships/slide" Target="../slides/slide1.xml"/><Relationship Id="rId27" Type="http://schemas.openxmlformats.org/officeDocument/2006/relationships/image" Target="../media/image2.jpeg"/><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28"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9" Type="http://schemas.openxmlformats.org/officeDocument/2006/relationships/slideLayout" Target="../slideLayouts/slideLayout8.xml"/><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5.png"/><Relationship Id="rId1" Type="http://schemas.openxmlformats.org/officeDocument/2006/relationships/image" Target="../media/image24.em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7.png"/><Relationship Id="rId2" Type="http://schemas.openxmlformats.org/officeDocument/2006/relationships/hyperlink" Target="4C&#31574;&#30053;&#24212;&#29992;&#23454;&#20363;&#8212;&#8212;&#23567;&#31859;.mp4" TargetMode="Externa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7.png"/><Relationship Id="rId1" Type="http://schemas.openxmlformats.org/officeDocument/2006/relationships/hyperlink" Target="7%20&#35686;&#24789;&#32593;&#32476;&#20256;&#38144;&#38519;&#38449;.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7.png"/><Relationship Id="rId1" Type="http://schemas.openxmlformats.org/officeDocument/2006/relationships/hyperlink" Target="1&#32447;&#19978;&#21040;&#32447;&#19979;&#30340;&#33829;&#38144;&#38381;&#29615;.mp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hyperlink" Target="&#25105;&#36890;&#36807;&#25414;&#32465;&#38144;&#21806;&#36186;&#20102;3&#20010;&#20159;-2.mp4" TargetMode="Externa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41.png"/><Relationship Id="rId1"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7.png"/><Relationship Id="rId1" Type="http://schemas.openxmlformats.org/officeDocument/2006/relationships/hyperlink" Target="&#25628;&#32034;&#24341;&#25806;&#20248;&#21270;.mp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hyperlink" Target="&#30149;&#27602;&#33829;&#38144;&#23454;&#20363;1.mp4" TargetMode="External"/><Relationship Id="rId2" Type="http://schemas.openxmlformats.org/officeDocument/2006/relationships/image" Target="../media/image27.png"/><Relationship Id="rId1" Type="http://schemas.openxmlformats.org/officeDocument/2006/relationships/hyperlink" Target="&#12298;&#30423;&#26790;&#31354;&#38388;&#12299;&#30340;&#30149;&#27602;&#33829;&#38144;.mp4"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7.png"/><Relationship Id="rId1" Type="http://schemas.openxmlformats.org/officeDocument/2006/relationships/hyperlink" Target="10%20&#31038;&#32676;&#21644;&#31038;&#32676;&#33829;&#38144;&#26159;&#20160;&#20040;.mp4"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47.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5.png"/><Relationship Id="rId1" Type="http://schemas.openxmlformats.org/officeDocument/2006/relationships/image" Target="../media/image24.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audio1.wav"/><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8947150" y="1088867"/>
            <a:ext cx="2698750" cy="1014730"/>
          </a:xfrm>
        </p:spPr>
        <p:txBody>
          <a:bodyPr wrap="square">
            <a:spAutoFit/>
          </a:bodyPr>
          <a:lstStyle/>
          <a:p>
            <a:pPr algn="r" eaLnBrk="1" hangingPunct="1">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第五章</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5943600" y="2321580"/>
            <a:ext cx="57023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6000" dirty="0">
                <a:solidFill>
                  <a:srgbClr val="FFFFFF"/>
                </a:solidFill>
                <a:effectLst>
                  <a:outerShdw blurRad="38100" dist="38100" dir="2700000" algn="tl">
                    <a:srgbClr val="000000"/>
                  </a:outerShdw>
                </a:effectLst>
                <a:ea typeface="方正粗倩简体" panose="03000509000000000000" pitchFamily="65" charset="-122"/>
              </a:rPr>
              <a:t>网络营销</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6"/>
          <p:cNvSpPr txBox="1"/>
          <p:nvPr/>
        </p:nvSpPr>
        <p:spPr>
          <a:xfrm>
            <a:off x="6791350" y="2169645"/>
            <a:ext cx="3699518" cy="369332"/>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体现了网络营销的生态思维</a:t>
            </a:r>
            <a:endPar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0" name="TextBox 29"/>
          <p:cNvSpPr txBox="1"/>
          <p:nvPr/>
        </p:nvSpPr>
        <p:spPr>
          <a:xfrm>
            <a:off x="6791350" y="4693770"/>
            <a:ext cx="3699518" cy="369332"/>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强调了网络营销的顾客价值</a:t>
            </a:r>
            <a:endPar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3" name="TextBox 32"/>
          <p:cNvSpPr txBox="1"/>
          <p:nvPr/>
        </p:nvSpPr>
        <p:spPr>
          <a:xfrm>
            <a:off x="6791350" y="3424564"/>
            <a:ext cx="4490208" cy="369332"/>
          </a:xfrm>
          <a:prstGeom prst="rect">
            <a:avLst/>
          </a:prstGeom>
          <a:noFill/>
        </p:spPr>
        <p:txBody>
          <a:bodyPr wrap="square" lIns="0" tIns="0" rIns="0" bIns="0" rtlCol="0" anchor="ctr">
            <a:spAutoFit/>
          </a:bodyPr>
          <a:lstStyle/>
          <a:p>
            <a:pPr eaLnBrk="1" latinLnBrk="0" hangingPunct="1">
              <a:lnSpc>
                <a:spcPct val="100000"/>
              </a:lnSpc>
            </a:pPr>
            <a:r>
              <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突出了网络营销中人的核心地位</a:t>
            </a:r>
            <a:endPar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6" name="TextBox 35"/>
          <p:cNvSpPr txBox="1"/>
          <p:nvPr/>
        </p:nvSpPr>
        <p:spPr>
          <a:xfrm>
            <a:off x="6791350" y="5993933"/>
            <a:ext cx="2979437" cy="369332"/>
          </a:xfrm>
          <a:prstGeom prst="rect">
            <a:avLst/>
          </a:prstGeom>
          <a:noFill/>
        </p:spPr>
        <p:txBody>
          <a:bodyPr wrap="square" lIns="0" tIns="0" rIns="0" bIns="0" rtlCol="0" anchor="ctr">
            <a:spAutoFit/>
          </a:bodyPr>
          <a:lstStyle/>
          <a:p>
            <a:pPr eaLnBrk="1" latinLnBrk="0" hangingPunct="1">
              <a:lnSpc>
                <a:spcPct val="100000"/>
              </a:lnSpc>
            </a:pPr>
            <a:r>
              <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网络营销具有系统性</a:t>
            </a:r>
            <a:endPar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7" name="文本占位符 105474"/>
          <p:cNvSpPr>
            <a:spLocks noGrp="1"/>
          </p:cNvSpPr>
          <p:nvPr/>
        </p:nvSpPr>
        <p:spPr>
          <a:xfrm>
            <a:off x="911702" y="988287"/>
            <a:ext cx="8211015"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gn="just">
              <a:spcBef>
                <a:spcPts val="0"/>
              </a:spcBef>
              <a:buNone/>
            </a:pP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rPr>
              <a:t>对网络营销的定义可从以下几方面进行理解：</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cxnSp>
        <p:nvCxnSpPr>
          <p:cNvPr id="19" name="直接连接符 5"/>
          <p:cNvCxnSpPr>
            <a:cxnSpLocks noChangeShapeType="1"/>
          </p:cNvCxnSpPr>
          <p:nvPr/>
        </p:nvCxnSpPr>
        <p:spPr bwMode="auto">
          <a:xfrm>
            <a:off x="6602834" y="1882030"/>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组合 36"/>
          <p:cNvGrpSpPr/>
          <p:nvPr/>
        </p:nvGrpSpPr>
        <p:grpSpPr>
          <a:xfrm>
            <a:off x="5450309" y="1850280"/>
            <a:ext cx="1004888" cy="1008063"/>
            <a:chOff x="5911850" y="1850280"/>
            <a:chExt cx="1004888" cy="1008063"/>
          </a:xfrm>
        </p:grpSpPr>
        <p:sp>
          <p:nvSpPr>
            <p:cNvPr id="18"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0"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38" name="组合 37"/>
          <p:cNvGrpSpPr/>
          <p:nvPr/>
        </p:nvGrpSpPr>
        <p:grpSpPr>
          <a:xfrm>
            <a:off x="5450309" y="3105199"/>
            <a:ext cx="1004888" cy="1008062"/>
            <a:chOff x="5911850" y="3105199"/>
            <a:chExt cx="1004888" cy="1008062"/>
          </a:xfrm>
        </p:grpSpPr>
        <p:sp>
          <p:nvSpPr>
            <p:cNvPr id="22"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3"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39" name="组合 38"/>
          <p:cNvGrpSpPr/>
          <p:nvPr/>
        </p:nvGrpSpPr>
        <p:grpSpPr>
          <a:xfrm>
            <a:off x="5450309" y="4374405"/>
            <a:ext cx="1004888" cy="1008062"/>
            <a:chOff x="5911850" y="4374405"/>
            <a:chExt cx="1004888" cy="1008062"/>
          </a:xfrm>
        </p:grpSpPr>
        <p:sp>
          <p:nvSpPr>
            <p:cNvPr id="25"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6"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grpSp>
        <p:nvGrpSpPr>
          <p:cNvPr id="40" name="组合 39"/>
          <p:cNvGrpSpPr/>
          <p:nvPr/>
        </p:nvGrpSpPr>
        <p:grpSpPr>
          <a:xfrm>
            <a:off x="5450309" y="5674568"/>
            <a:ext cx="1004888" cy="1008063"/>
            <a:chOff x="5911850" y="5733305"/>
            <a:chExt cx="1004888" cy="1008063"/>
          </a:xfrm>
        </p:grpSpPr>
        <p:sp>
          <p:nvSpPr>
            <p:cNvPr id="28" name="Freeform 5"/>
            <p:cNvSpPr>
              <a:spLocks noChangeAspect="1"/>
            </p:cNvSpPr>
            <p:nvPr/>
          </p:nvSpPr>
          <p:spPr bwMode="auto">
            <a:xfrm>
              <a:off x="5911850" y="573330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9" name="TextBox 15"/>
            <p:cNvSpPr txBox="1">
              <a:spLocks noChangeArrowheads="1"/>
            </p:cNvSpPr>
            <p:nvPr/>
          </p:nvSpPr>
          <p:spPr bwMode="auto">
            <a:xfrm>
              <a:off x="6221773" y="60065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4</a:t>
              </a:r>
              <a:endParaRPr lang="zh-CN" altLang="en-US" sz="2800" b="1" dirty="0">
                <a:solidFill>
                  <a:srgbClr val="F8F8F8"/>
                </a:solidFill>
                <a:latin typeface="+mj-lt"/>
              </a:endParaRPr>
            </a:p>
          </p:txBody>
        </p:sp>
      </p:grpSp>
      <p:cxnSp>
        <p:nvCxnSpPr>
          <p:cNvPr id="31" name="直接连接符 17"/>
          <p:cNvCxnSpPr>
            <a:cxnSpLocks noChangeShapeType="1"/>
          </p:cNvCxnSpPr>
          <p:nvPr/>
        </p:nvCxnSpPr>
        <p:spPr bwMode="auto">
          <a:xfrm>
            <a:off x="6602834" y="3106786"/>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18"/>
          <p:cNvCxnSpPr>
            <a:cxnSpLocks noChangeShapeType="1"/>
          </p:cNvCxnSpPr>
          <p:nvPr/>
        </p:nvCxnSpPr>
        <p:spPr bwMode="auto">
          <a:xfrm>
            <a:off x="6602834" y="4372818"/>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19"/>
          <p:cNvCxnSpPr>
            <a:cxnSpLocks noChangeShapeType="1"/>
          </p:cNvCxnSpPr>
          <p:nvPr/>
        </p:nvCxnSpPr>
        <p:spPr bwMode="auto">
          <a:xfrm>
            <a:off x="6602834" y="5652343"/>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5205"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par>
                          <p:cTn id="64" fill="hold">
                            <p:stCondLst>
                              <p:cond delay="7000"/>
                            </p:stCondLst>
                            <p:childTnLst>
                              <p:par>
                                <p:cTn id="65" presetID="10"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249648" y="5055968"/>
            <a:ext cx="1786753" cy="8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400" dirty="0">
                <a:solidFill>
                  <a:schemeClr val="accent2"/>
                </a:solidFill>
                <a:latin typeface="+mj-lt"/>
                <a:ea typeface="黑体" panose="02010609060101010101" pitchFamily="49" charset="-122"/>
                <a:cs typeface="Times New Roman" panose="02020603050405020304" charset="0"/>
              </a:rPr>
              <a:t>消费者</a:t>
            </a:r>
            <a:endParaRPr lang="zh-CN" altLang="en-US" sz="2400" dirty="0">
              <a:solidFill>
                <a:schemeClr val="accent2"/>
              </a:solidFill>
              <a:latin typeface="+mj-lt"/>
              <a:ea typeface="黑体" panose="02010609060101010101" pitchFamily="49" charset="-122"/>
              <a:cs typeface="Times New Roman" panose="02020603050405020304" charset="0"/>
            </a:endParaRPr>
          </a:p>
          <a:p>
            <a:pPr lvl="0" algn="ctr"/>
            <a:r>
              <a:rPr lang="zh-CN" altLang="en-US" sz="2400" dirty="0">
                <a:solidFill>
                  <a:schemeClr val="accent2"/>
                </a:solidFill>
                <a:latin typeface="+mj-lt"/>
                <a:ea typeface="黑体" panose="02010609060101010101" pitchFamily="49" charset="-122"/>
                <a:cs typeface="Times New Roman" panose="02020603050405020304" charset="0"/>
              </a:rPr>
              <a:t>Consumer</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
        <p:nvSpPr>
          <p:cNvPr id="4" name="矩形 3"/>
          <p:cNvSpPr>
            <a:spLocks noChangeArrowheads="1"/>
          </p:cNvSpPr>
          <p:nvPr/>
        </p:nvSpPr>
        <p:spPr bwMode="auto">
          <a:xfrm>
            <a:off x="4127168" y="5055968"/>
            <a:ext cx="1066673" cy="8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400" dirty="0">
                <a:solidFill>
                  <a:schemeClr val="accent2"/>
                </a:solidFill>
                <a:latin typeface="+mj-lt"/>
                <a:ea typeface="黑体" panose="02010609060101010101" pitchFamily="49" charset="-122"/>
                <a:cs typeface="Times New Roman" panose="02020603050405020304" charset="0"/>
              </a:rPr>
              <a:t>成本</a:t>
            </a:r>
            <a:endParaRPr lang="zh-CN" altLang="en-US" sz="2400" dirty="0">
              <a:solidFill>
                <a:schemeClr val="accent2"/>
              </a:solidFill>
              <a:latin typeface="+mj-lt"/>
              <a:ea typeface="黑体" panose="02010609060101010101" pitchFamily="49" charset="-122"/>
              <a:cs typeface="Times New Roman" panose="02020603050405020304" charset="0"/>
            </a:endParaRPr>
          </a:p>
          <a:p>
            <a:pPr lvl="0" algn="ctr"/>
            <a:r>
              <a:rPr lang="zh-CN" altLang="en-US" sz="2400" dirty="0">
                <a:solidFill>
                  <a:schemeClr val="accent2"/>
                </a:solidFill>
                <a:latin typeface="+mj-lt"/>
                <a:ea typeface="黑体" panose="02010609060101010101" pitchFamily="49" charset="-122"/>
                <a:cs typeface="Times New Roman" panose="02020603050405020304" charset="0"/>
              </a:rPr>
              <a:t>Cost</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
        <p:nvSpPr>
          <p:cNvPr id="5" name="矩形 4"/>
          <p:cNvSpPr>
            <a:spLocks noChangeArrowheads="1"/>
          </p:cNvSpPr>
          <p:nvPr/>
        </p:nvSpPr>
        <p:spPr bwMode="auto">
          <a:xfrm>
            <a:off x="6065809" y="5055968"/>
            <a:ext cx="2264820" cy="8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400" dirty="0">
                <a:solidFill>
                  <a:schemeClr val="accent2"/>
                </a:solidFill>
                <a:latin typeface="+mj-lt"/>
                <a:ea typeface="黑体" panose="02010609060101010101" pitchFamily="49" charset="-122"/>
                <a:cs typeface="Times New Roman" panose="02020603050405020304" charset="0"/>
              </a:rPr>
              <a:t>便利</a:t>
            </a:r>
            <a:endParaRPr lang="zh-CN" altLang="en-US" sz="2400" dirty="0">
              <a:solidFill>
                <a:schemeClr val="accent2"/>
              </a:solidFill>
              <a:latin typeface="+mj-lt"/>
              <a:ea typeface="黑体" panose="02010609060101010101" pitchFamily="49" charset="-122"/>
              <a:cs typeface="Times New Roman" panose="02020603050405020304" charset="0"/>
            </a:endParaRPr>
          </a:p>
          <a:p>
            <a:pPr lvl="0" algn="ctr"/>
            <a:r>
              <a:rPr lang="zh-CN" altLang="en-US" sz="2400" dirty="0">
                <a:solidFill>
                  <a:schemeClr val="accent2"/>
                </a:solidFill>
                <a:latin typeface="+mj-lt"/>
                <a:ea typeface="黑体" panose="02010609060101010101" pitchFamily="49" charset="-122"/>
                <a:cs typeface="Times New Roman" panose="02020603050405020304" charset="0"/>
              </a:rPr>
              <a:t>Convenience</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
        <p:nvSpPr>
          <p:cNvPr id="6" name="矩形 5"/>
          <p:cNvSpPr>
            <a:spLocks noChangeArrowheads="1"/>
          </p:cNvSpPr>
          <p:nvPr/>
        </p:nvSpPr>
        <p:spPr bwMode="auto">
          <a:xfrm>
            <a:off x="8396007" y="5055968"/>
            <a:ext cx="2598918" cy="8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400" dirty="0">
                <a:solidFill>
                  <a:schemeClr val="accent2"/>
                </a:solidFill>
                <a:latin typeface="+mj-lt"/>
                <a:ea typeface="黑体" panose="02010609060101010101" pitchFamily="49" charset="-122"/>
                <a:cs typeface="Times New Roman" panose="02020603050405020304" charset="0"/>
              </a:rPr>
              <a:t>沟通</a:t>
            </a:r>
            <a:endParaRPr lang="zh-CN" altLang="en-US" sz="2400" dirty="0">
              <a:solidFill>
                <a:schemeClr val="accent2"/>
              </a:solidFill>
              <a:latin typeface="+mj-lt"/>
              <a:ea typeface="黑体" panose="02010609060101010101" pitchFamily="49" charset="-122"/>
              <a:cs typeface="Times New Roman" panose="02020603050405020304" charset="0"/>
            </a:endParaRPr>
          </a:p>
          <a:p>
            <a:pPr lvl="0" algn="ctr"/>
            <a:r>
              <a:rPr lang="zh-CN" altLang="en-US" sz="2400" dirty="0">
                <a:solidFill>
                  <a:schemeClr val="accent2"/>
                </a:solidFill>
                <a:latin typeface="+mj-lt"/>
                <a:ea typeface="黑体" panose="02010609060101010101" pitchFamily="49" charset="-122"/>
                <a:cs typeface="Times New Roman" panose="02020603050405020304" charset="0"/>
              </a:rPr>
              <a:t>Communication</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
        <p:nvSpPr>
          <p:cNvPr id="7" name="矩形 6"/>
          <p:cNvSpPr/>
          <p:nvPr/>
        </p:nvSpPr>
        <p:spPr>
          <a:xfrm>
            <a:off x="1088333" y="1052736"/>
            <a:ext cx="6186309"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二、传统市场营销与网络营销</a:t>
            </a:r>
            <a:endParaRPr lang="zh-CN" altLang="en-US" sz="28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8" name="组合 7"/>
          <p:cNvGrpSpPr/>
          <p:nvPr/>
        </p:nvGrpSpPr>
        <p:grpSpPr>
          <a:xfrm>
            <a:off x="1333025" y="2891575"/>
            <a:ext cx="1620000" cy="1620000"/>
            <a:chOff x="1506614" y="2695439"/>
            <a:chExt cx="1620000" cy="1620000"/>
          </a:xfrm>
        </p:grpSpPr>
        <p:sp>
          <p:nvSpPr>
            <p:cNvPr id="9"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0"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grpSp>
        <p:nvGrpSpPr>
          <p:cNvPr id="11" name="组合 10"/>
          <p:cNvGrpSpPr/>
          <p:nvPr/>
        </p:nvGrpSpPr>
        <p:grpSpPr>
          <a:xfrm>
            <a:off x="3850505" y="2891575"/>
            <a:ext cx="1620000" cy="1620000"/>
            <a:chOff x="3514488" y="2695439"/>
            <a:chExt cx="1620000" cy="1620000"/>
          </a:xfrm>
        </p:grpSpPr>
        <p:sp>
          <p:nvSpPr>
            <p:cNvPr id="12"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3" name="Picture 28"/>
            <p:cNvPicPr>
              <a:picLocks noChangeAspect="1"/>
            </p:cNvPicPr>
            <p:nvPr/>
          </p:nvPicPr>
          <p:blipFill>
            <a:blip r:embed="rId1" cstate="print"/>
            <a:stretch>
              <a:fillRect/>
            </a:stretch>
          </p:blipFill>
          <p:spPr>
            <a:xfrm>
              <a:off x="3993963" y="3145260"/>
              <a:ext cx="661051" cy="720359"/>
            </a:xfrm>
            <a:prstGeom prst="rect">
              <a:avLst/>
            </a:prstGeom>
          </p:spPr>
        </p:pic>
      </p:grpSp>
      <p:grpSp>
        <p:nvGrpSpPr>
          <p:cNvPr id="14" name="组合 13"/>
          <p:cNvGrpSpPr/>
          <p:nvPr/>
        </p:nvGrpSpPr>
        <p:grpSpPr>
          <a:xfrm>
            <a:off x="6367985" y="2891575"/>
            <a:ext cx="1620000" cy="1620000"/>
            <a:chOff x="5594119" y="2695439"/>
            <a:chExt cx="1620000" cy="1620000"/>
          </a:xfrm>
        </p:grpSpPr>
        <p:sp>
          <p:nvSpPr>
            <p:cNvPr id="15"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6" name="Picture 29"/>
            <p:cNvPicPr>
              <a:picLocks noChangeAspect="1"/>
            </p:cNvPicPr>
            <p:nvPr/>
          </p:nvPicPr>
          <p:blipFill>
            <a:blip r:embed="rId2" cstate="print"/>
            <a:stretch>
              <a:fillRect/>
            </a:stretch>
          </p:blipFill>
          <p:spPr>
            <a:xfrm>
              <a:off x="5986196" y="3166581"/>
              <a:ext cx="835847" cy="677716"/>
            </a:xfrm>
            <a:prstGeom prst="rect">
              <a:avLst/>
            </a:prstGeom>
          </p:spPr>
        </p:pic>
      </p:grpSp>
      <p:grpSp>
        <p:nvGrpSpPr>
          <p:cNvPr id="17" name="组合 16"/>
          <p:cNvGrpSpPr/>
          <p:nvPr/>
        </p:nvGrpSpPr>
        <p:grpSpPr>
          <a:xfrm>
            <a:off x="8885466" y="2891575"/>
            <a:ext cx="1620000" cy="1620000"/>
            <a:chOff x="7601994" y="2695439"/>
            <a:chExt cx="1620000" cy="1620000"/>
          </a:xfrm>
        </p:grpSpPr>
        <p:sp>
          <p:nvSpPr>
            <p:cNvPr id="18" name="Oval 54"/>
            <p:cNvSpPr/>
            <p:nvPr/>
          </p:nvSpPr>
          <p:spPr bwMode="auto">
            <a:xfrm>
              <a:off x="7601994" y="2695439"/>
              <a:ext cx="1620000" cy="1620000"/>
            </a:xfrm>
            <a:prstGeom prst="ellipse">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9" name="Freeform 15"/>
            <p:cNvSpPr>
              <a:spLocks noChangeAspect="1" noEditPoints="1"/>
            </p:cNvSpPr>
            <p:nvPr/>
          </p:nvSpPr>
          <p:spPr bwMode="auto">
            <a:xfrm>
              <a:off x="8133888" y="3127629"/>
              <a:ext cx="556212" cy="755621"/>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7234" tIns="33617" rIns="67234" bIns="33617" numCol="1" anchor="t" anchorCtr="0" compatLnSpc="1"/>
            <a:lstStyle/>
            <a:p>
              <a:pPr defTabSz="685165">
                <a:defRPr/>
              </a:pPr>
              <a:endParaRPr lang="en-US" kern="0" dirty="0">
                <a:solidFill>
                  <a:srgbClr val="505050"/>
                </a:solidFill>
                <a:latin typeface="Segoe UI" panose="020B0502040204020203"/>
              </a:endParaRPr>
            </a:p>
          </p:txBody>
        </p:sp>
      </p:grpSp>
      <p:sp>
        <p:nvSpPr>
          <p:cNvPr id="20" name="文本占位符 105474"/>
          <p:cNvSpPr>
            <a:spLocks noGrp="1"/>
          </p:cNvSpPr>
          <p:nvPr/>
        </p:nvSpPr>
        <p:spPr>
          <a:xfrm>
            <a:off x="1088333" y="1948494"/>
            <a:ext cx="8211015"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gn="just">
              <a:spcBef>
                <a:spcPts val="0"/>
              </a:spcBef>
              <a:buNone/>
            </a:pPr>
            <a:r>
              <a:rPr lang="en-US" altLang="zh-CN" sz="2800" b="1" dirty="0">
                <a:solidFill>
                  <a:schemeClr val="accent2"/>
                </a:solidFill>
                <a:latin typeface="+mj-lt"/>
                <a:ea typeface="黑体" panose="02010609060101010101" pitchFamily="49" charset="-122"/>
                <a:cs typeface="Times New Roman" panose="02020603050405020304" charset="0"/>
              </a:rPr>
              <a:t>1. </a:t>
            </a:r>
            <a:r>
              <a:rPr lang="zh-CN" altLang="en-US" sz="2800" b="1" dirty="0">
                <a:solidFill>
                  <a:schemeClr val="accent2"/>
                </a:solidFill>
                <a:latin typeface="+mj-lt"/>
                <a:ea typeface="黑体" panose="02010609060101010101" pitchFamily="49" charset="-122"/>
                <a:cs typeface="Times New Roman" panose="02020603050405020304" charset="0"/>
              </a:rPr>
              <a:t>网络营销由传统营销的</a:t>
            </a:r>
            <a:r>
              <a:rPr lang="en-US" altLang="zh-CN" sz="2800" b="1" dirty="0">
                <a:solidFill>
                  <a:schemeClr val="accent2"/>
                </a:solidFill>
                <a:latin typeface="+mj-lt"/>
                <a:ea typeface="黑体" panose="02010609060101010101" pitchFamily="49" charset="-122"/>
                <a:cs typeface="Times New Roman" panose="02020603050405020304" charset="0"/>
              </a:rPr>
              <a:t>4P</a:t>
            </a:r>
            <a:r>
              <a:rPr lang="zh-CN" altLang="en-US" sz="2800" b="1" dirty="0">
                <a:solidFill>
                  <a:schemeClr val="accent2"/>
                </a:solidFill>
                <a:latin typeface="+mj-lt"/>
                <a:ea typeface="黑体" panose="02010609060101010101" pitchFamily="49" charset="-122"/>
                <a:cs typeface="Times New Roman" panose="02020603050405020304" charset="0"/>
              </a:rPr>
              <a:t>策略转向</a:t>
            </a:r>
            <a:r>
              <a:rPr lang="en-US" altLang="zh-CN" sz="2800" b="1" dirty="0">
                <a:solidFill>
                  <a:schemeClr val="accent2"/>
                </a:solidFill>
                <a:latin typeface="+mj-lt"/>
                <a:ea typeface="黑体" panose="02010609060101010101" pitchFamily="49" charset="-122"/>
                <a:cs typeface="Times New Roman" panose="02020603050405020304" charset="0"/>
              </a:rPr>
              <a:t>4C</a:t>
            </a:r>
            <a:r>
              <a:rPr lang="zh-CN" altLang="en-US" sz="2800" b="1" dirty="0">
                <a:solidFill>
                  <a:schemeClr val="accent2"/>
                </a:solidFill>
                <a:latin typeface="+mj-lt"/>
                <a:ea typeface="黑体" panose="02010609060101010101" pitchFamily="49" charset="-122"/>
                <a:cs typeface="Times New Roman" panose="02020603050405020304" charset="0"/>
              </a:rPr>
              <a:t>策略</a:t>
            </a:r>
            <a:endParaRPr lang="zh-CN" altLang="en-US" sz="2800" b="1"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 descr="0601"/>
          <p:cNvPicPr>
            <a:picLocks noChangeAspect="1"/>
          </p:cNvPicPr>
          <p:nvPr/>
        </p:nvPicPr>
        <p:blipFill>
          <a:blip r:embed="rId1">
            <a:clrChange>
              <a:clrFrom>
                <a:srgbClr val="FFFFFF"/>
              </a:clrFrom>
              <a:clrTo>
                <a:srgbClr val="FFFFFF">
                  <a:alpha val="0"/>
                </a:srgbClr>
              </a:clrTo>
            </a:clrChange>
          </a:blip>
          <a:stretch>
            <a:fillRect/>
          </a:stretch>
        </p:blipFill>
        <p:spPr>
          <a:xfrm>
            <a:off x="1082529" y="1180723"/>
            <a:ext cx="5121167" cy="4768557"/>
          </a:xfrm>
          <a:prstGeom prst="rect">
            <a:avLst/>
          </a:prstGeom>
          <a:noFill/>
          <a:ln w="9525">
            <a:noFill/>
          </a:ln>
          <a:effectLst/>
        </p:spPr>
      </p:pic>
      <p:sp>
        <p:nvSpPr>
          <p:cNvPr id="3" name="矩形 2"/>
          <p:cNvSpPr/>
          <p:nvPr/>
        </p:nvSpPr>
        <p:spPr>
          <a:xfrm>
            <a:off x="701474" y="6093961"/>
            <a:ext cx="5883275" cy="398780"/>
          </a:xfrm>
          <a:prstGeom prst="rect">
            <a:avLst/>
          </a:prstGeom>
          <a:noFill/>
          <a:ln w="9525">
            <a:noFill/>
          </a:ln>
        </p:spPr>
        <p:txBody>
          <a:bodyPr wrap="none" anchor="ctr">
            <a:spAutoFit/>
          </a:bodyPr>
          <a:lstStyle/>
          <a:p>
            <a:pPr algn="ctr"/>
            <a:r>
              <a:rPr lang="zh-CN" altLang="en-US"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5.1  </a:t>
            </a:r>
            <a:r>
              <a:rPr lang="zh-CN" altLang="en-US" sz="2000" dirty="0">
                <a:solidFill>
                  <a:schemeClr val="accent2"/>
                </a:solidFill>
                <a:latin typeface="+mj-lt"/>
                <a:ea typeface="黑体" panose="02010609060101010101" pitchFamily="49" charset="-122"/>
                <a:cs typeface="Times New Roman" panose="02020603050405020304" charset="0"/>
              </a:rPr>
              <a:t>传统市场营销的4P策略与网络营销的4C策略</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sp>
        <p:nvSpPr>
          <p:cNvPr id="4" name="文本框 3"/>
          <p:cNvSpPr txBox="1"/>
          <p:nvPr/>
        </p:nvSpPr>
        <p:spPr>
          <a:xfrm>
            <a:off x="7087131" y="5164346"/>
            <a:ext cx="4813464"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8F8F8"/>
                </a:solidFill>
                <a:latin typeface="黑体" panose="02010609060101010101" pitchFamily="49" charset="-122"/>
                <a:ea typeface="黑体" panose="02010609060101010101" pitchFamily="49" charset="-122"/>
                <a:hlinkClick r:id="rId2" action="ppaction://hlinkfile"/>
              </a:rPr>
              <a:t>点击视频：</a:t>
            </a:r>
            <a:r>
              <a:rPr lang="en-US" altLang="zh-CN" sz="2200" dirty="0">
                <a:solidFill>
                  <a:srgbClr val="F8F8F8"/>
                </a:solidFill>
                <a:ea typeface="黑体" panose="02010609060101010101" pitchFamily="49" charset="-122"/>
                <a:cs typeface="Arial" panose="020B0604020202020204" pitchFamily="34" charset="0"/>
                <a:hlinkClick r:id="rId2" action="ppaction://hlinkfile"/>
              </a:rPr>
              <a:t>4C</a:t>
            </a:r>
            <a:r>
              <a:rPr lang="zh-CN" altLang="en-US" sz="2200" dirty="0">
                <a:solidFill>
                  <a:srgbClr val="F8F8F8"/>
                </a:solidFill>
                <a:ea typeface="黑体" panose="02010609060101010101" pitchFamily="49" charset="-122"/>
                <a:cs typeface="Arial" panose="020B0604020202020204" pitchFamily="34" charset="0"/>
                <a:hlinkClick r:id="rId2" action="ppaction://hlinkfile"/>
              </a:rPr>
              <a:t>策略应用实例</a:t>
            </a:r>
            <a:r>
              <a:rPr lang="en-US" altLang="zh-CN" sz="2200" dirty="0">
                <a:solidFill>
                  <a:srgbClr val="F8F8F8"/>
                </a:solidFill>
                <a:ea typeface="黑体" panose="02010609060101010101" pitchFamily="49" charset="-122"/>
                <a:cs typeface="Arial" panose="020B0604020202020204" pitchFamily="34" charset="0"/>
                <a:hlinkClick r:id="rId2" action="ppaction://hlinkfile"/>
              </a:rPr>
              <a:t>——</a:t>
            </a:r>
            <a:r>
              <a:rPr lang="zh-CN" altLang="en-US" sz="2200" dirty="0">
                <a:solidFill>
                  <a:srgbClr val="F8F8F8"/>
                </a:solidFill>
                <a:ea typeface="黑体" panose="02010609060101010101" pitchFamily="49" charset="-122"/>
                <a:cs typeface="Arial" panose="020B0604020202020204" pitchFamily="34" charset="0"/>
                <a:hlinkClick r:id="rId2" action="ppaction://hlinkfile"/>
              </a:rPr>
              <a:t>小米</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5" name="图片 4">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0709" y="4050326"/>
            <a:ext cx="886309" cy="88630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5"/>
          <p:cNvSpPr txBox="1"/>
          <p:nvPr/>
        </p:nvSpPr>
        <p:spPr>
          <a:xfrm>
            <a:off x="1431229" y="2408516"/>
            <a:ext cx="2441574" cy="912558"/>
          </a:xfrm>
          <a:prstGeom prst="rect">
            <a:avLst/>
          </a:prstGeom>
          <a:noFill/>
        </p:spPr>
        <p:txBody>
          <a:bodyPr wrap="square" lIns="0" tIns="0" rIns="0" bIns="0" rtlCol="0" anchor="t" anchorCtr="0">
            <a:spAutoFit/>
          </a:bodyPr>
          <a:lstStyle/>
          <a:p>
            <a:pPr algn="ctr">
              <a:lnSpc>
                <a:spcPct val="120000"/>
              </a:lnSpc>
              <a:buClrTx/>
              <a:buSzTx/>
              <a:buFontTx/>
            </a:pPr>
            <a:r>
              <a:rPr lang="zh-CN" altLang="en-US" sz="2600" dirty="0">
                <a:solidFill>
                  <a:schemeClr val="accent2"/>
                </a:solidFill>
                <a:latin typeface="+mj-lt"/>
                <a:ea typeface="黑体" panose="02010609060101010101" pitchFamily="49" charset="-122"/>
                <a:cs typeface="+mn-ea"/>
                <a:sym typeface="Arial" panose="020B0604020202020204" pitchFamily="34" charset="0"/>
              </a:rPr>
              <a:t>4P策略</a:t>
            </a:r>
            <a:endParaRPr lang="en-US" altLang="zh-CN" sz="2600" dirty="0">
              <a:solidFill>
                <a:schemeClr val="accent2"/>
              </a:solidFill>
              <a:latin typeface="+mj-lt"/>
              <a:ea typeface="黑体" panose="02010609060101010101" pitchFamily="49" charset="-122"/>
              <a:cs typeface="+mn-ea"/>
              <a:sym typeface="Arial" panose="020B0604020202020204" pitchFamily="34" charset="0"/>
            </a:endParaRPr>
          </a:p>
          <a:p>
            <a:pPr algn="ctr">
              <a:lnSpc>
                <a:spcPct val="120000"/>
              </a:lnSpc>
              <a:buClrTx/>
              <a:buSzTx/>
              <a:buFontTx/>
            </a:pPr>
            <a:r>
              <a:rPr lang="zh-CN" altLang="en-US" sz="2600" dirty="0">
                <a:solidFill>
                  <a:schemeClr val="accent2"/>
                </a:solidFill>
                <a:latin typeface="+mj-lt"/>
                <a:ea typeface="黑体" panose="02010609060101010101" pitchFamily="49" charset="-122"/>
                <a:cs typeface="+mn-ea"/>
                <a:sym typeface="Arial" panose="020B0604020202020204" pitchFamily="34" charset="0"/>
              </a:rPr>
              <a:t>与4C策略的整合</a:t>
            </a:r>
            <a:endParaRPr lang="zh-CN" altLang="en-US" sz="2600" dirty="0">
              <a:solidFill>
                <a:schemeClr val="accent2"/>
              </a:solidFill>
              <a:latin typeface="+mj-lt"/>
              <a:ea typeface="黑体" panose="02010609060101010101" pitchFamily="49" charset="-122"/>
              <a:cs typeface="+mn-ea"/>
              <a:sym typeface="Arial" panose="020B0604020202020204" pitchFamily="34" charset="0"/>
            </a:endParaRPr>
          </a:p>
        </p:txBody>
      </p:sp>
      <p:sp>
        <p:nvSpPr>
          <p:cNvPr id="3" name="TextBox 36"/>
          <p:cNvSpPr txBox="1"/>
          <p:nvPr/>
        </p:nvSpPr>
        <p:spPr>
          <a:xfrm>
            <a:off x="8199981" y="2630115"/>
            <a:ext cx="1800200" cy="432426"/>
          </a:xfrm>
          <a:prstGeom prst="rect">
            <a:avLst/>
          </a:prstGeom>
          <a:noFill/>
        </p:spPr>
        <p:txBody>
          <a:bodyPr wrap="square" lIns="0" tIns="0" rIns="0" bIns="0" rtlCol="0" anchor="t" anchorCtr="0">
            <a:spAutoFit/>
          </a:bodyPr>
          <a:lstStyle/>
          <a:p>
            <a:pPr algn="ctr">
              <a:lnSpc>
                <a:spcPct val="120000"/>
              </a:lnSpc>
              <a:buClrTx/>
              <a:buSzTx/>
              <a:buFontTx/>
            </a:pPr>
            <a:r>
              <a:rPr lang="zh-CN" altLang="en-US" sz="2600" dirty="0">
                <a:solidFill>
                  <a:schemeClr val="accent2"/>
                </a:solidFill>
                <a:latin typeface="+mj-lt"/>
                <a:ea typeface="黑体" panose="02010609060101010101" pitchFamily="49" charset="-122"/>
                <a:cs typeface="+mn-ea"/>
                <a:sym typeface="Arial" panose="020B0604020202020204" pitchFamily="34" charset="0"/>
              </a:rPr>
              <a:t>传播统一性</a:t>
            </a:r>
            <a:endParaRPr lang="zh-CN" altLang="en-US" sz="2600" dirty="0">
              <a:solidFill>
                <a:schemeClr val="accent2"/>
              </a:solidFill>
              <a:latin typeface="+mj-lt"/>
              <a:ea typeface="黑体" panose="02010609060101010101" pitchFamily="49" charset="-122"/>
              <a:cs typeface="+mn-ea"/>
              <a:sym typeface="Arial" panose="020B0604020202020204" pitchFamily="34" charset="0"/>
            </a:endParaRPr>
          </a:p>
        </p:txBody>
      </p:sp>
      <p:sp>
        <p:nvSpPr>
          <p:cNvPr id="4" name="TextBox 37"/>
          <p:cNvSpPr txBox="1"/>
          <p:nvPr/>
        </p:nvSpPr>
        <p:spPr>
          <a:xfrm>
            <a:off x="2351654" y="5536106"/>
            <a:ext cx="1521149" cy="432426"/>
          </a:xfrm>
          <a:prstGeom prst="rect">
            <a:avLst/>
          </a:prstGeom>
          <a:noFill/>
        </p:spPr>
        <p:txBody>
          <a:bodyPr wrap="square" lIns="0" tIns="0" rIns="0" bIns="0" rtlCol="0" anchor="t" anchorCtr="0">
            <a:spAutoFit/>
          </a:bodyPr>
          <a:lstStyle/>
          <a:p>
            <a:pPr algn="ctr">
              <a:lnSpc>
                <a:spcPct val="120000"/>
              </a:lnSpc>
              <a:buClrTx/>
              <a:buSzTx/>
              <a:buFontTx/>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双向沟通</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5" name="TextBox 38"/>
          <p:cNvSpPr txBox="1"/>
          <p:nvPr/>
        </p:nvSpPr>
        <p:spPr>
          <a:xfrm>
            <a:off x="8199981" y="5536106"/>
            <a:ext cx="1521951" cy="432426"/>
          </a:xfrm>
          <a:prstGeom prst="rect">
            <a:avLst/>
          </a:prstGeom>
          <a:noFill/>
        </p:spPr>
        <p:txBody>
          <a:bodyPr wrap="square" lIns="0" tIns="0" rIns="0" bIns="0" rtlCol="0" anchor="t" anchorCtr="0">
            <a:spAutoFit/>
          </a:bodyPr>
          <a:lstStyle/>
          <a:p>
            <a:pPr algn="ctr">
              <a:lnSpc>
                <a:spcPct val="120000"/>
              </a:lnSpc>
            </a:pPr>
            <a:r>
              <a:rPr lang="zh-CN" altLang="en-US" sz="2600" dirty="0">
                <a:solidFill>
                  <a:schemeClr val="accent2"/>
                </a:solidFill>
                <a:latin typeface="+mj-lt"/>
                <a:ea typeface="黑体" panose="02010609060101010101" pitchFamily="49" charset="-122"/>
                <a:cs typeface="+mn-ea"/>
                <a:sym typeface="Arial" panose="020B0604020202020204" pitchFamily="34" charset="0"/>
              </a:rPr>
              <a:t>目标营销</a:t>
            </a:r>
            <a:endParaRPr lang="zh-CN" altLang="en-US" sz="2600" dirty="0">
              <a:solidFill>
                <a:schemeClr val="accent2"/>
              </a:solidFill>
              <a:latin typeface="+mj-lt"/>
              <a:ea typeface="黑体" panose="02010609060101010101" pitchFamily="49" charset="-122"/>
              <a:cs typeface="+mn-ea"/>
              <a:sym typeface="Arial" panose="020B0604020202020204" pitchFamily="34" charset="0"/>
            </a:endParaRPr>
          </a:p>
        </p:txBody>
      </p:sp>
      <p:sp>
        <p:nvSpPr>
          <p:cNvPr id="6" name="Freeform 24"/>
          <p:cNvSpPr/>
          <p:nvPr/>
        </p:nvSpPr>
        <p:spPr bwMode="auto">
          <a:xfrm>
            <a:off x="4059733" y="4389759"/>
            <a:ext cx="1908000" cy="1908000"/>
          </a:xfrm>
          <a:custGeom>
            <a:avLst/>
            <a:gdLst>
              <a:gd name="T0" fmla="*/ 1947497053 w 3061"/>
              <a:gd name="T1" fmla="*/ 1947497053 h 3061"/>
              <a:gd name="T2" fmla="*/ 0 w 3061"/>
              <a:gd name="T3" fmla="*/ 0 h 3061"/>
              <a:gd name="T4" fmla="*/ 168601083 w 3061"/>
              <a:gd name="T5" fmla="*/ 0 h 3061"/>
              <a:gd name="T6" fmla="*/ 1947497053 w 3061"/>
              <a:gd name="T7" fmla="*/ 1778895970 h 3061"/>
              <a:gd name="T8" fmla="*/ 1947497053 w 3061"/>
              <a:gd name="T9" fmla="*/ 1947497053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3061"/>
                </a:moveTo>
                <a:cubicBezTo>
                  <a:pt x="1404" y="2988"/>
                  <a:pt x="73" y="1657"/>
                  <a:pt x="0" y="0"/>
                </a:cubicBezTo>
                <a:lnTo>
                  <a:pt x="265" y="0"/>
                </a:lnTo>
                <a:cubicBezTo>
                  <a:pt x="337" y="1511"/>
                  <a:pt x="1550" y="2724"/>
                  <a:pt x="3061" y="2796"/>
                </a:cubicBezTo>
                <a:lnTo>
                  <a:pt x="3061" y="3061"/>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25"/>
          <p:cNvSpPr/>
          <p:nvPr/>
        </p:nvSpPr>
        <p:spPr bwMode="auto">
          <a:xfrm>
            <a:off x="6183757" y="4389759"/>
            <a:ext cx="1908000" cy="1908000"/>
          </a:xfrm>
          <a:custGeom>
            <a:avLst/>
            <a:gdLst>
              <a:gd name="T0" fmla="*/ 1950031181 w 3061"/>
              <a:gd name="T1" fmla="*/ 0 h 3061"/>
              <a:gd name="T2" fmla="*/ 0 w 3061"/>
              <a:gd name="T3" fmla="*/ 1947497053 h 3061"/>
              <a:gd name="T4" fmla="*/ 0 w 3061"/>
              <a:gd name="T5" fmla="*/ 1778895970 h 3061"/>
              <a:gd name="T6" fmla="*/ 1781211092 w 3061"/>
              <a:gd name="T7" fmla="*/ 0 h 3061"/>
              <a:gd name="T8" fmla="*/ 1950031181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0"/>
                </a:moveTo>
                <a:cubicBezTo>
                  <a:pt x="2988" y="1657"/>
                  <a:pt x="1657" y="2988"/>
                  <a:pt x="0" y="3061"/>
                </a:cubicBezTo>
                <a:lnTo>
                  <a:pt x="0" y="2796"/>
                </a:lnTo>
                <a:cubicBezTo>
                  <a:pt x="1511" y="2724"/>
                  <a:pt x="2724" y="1511"/>
                  <a:pt x="2796" y="0"/>
                </a:cubicBezTo>
                <a:lnTo>
                  <a:pt x="3061" y="0"/>
                </a:lnTo>
                <a:close/>
              </a:path>
            </a:pathLst>
          </a:custGeom>
          <a:solidFill>
            <a:srgbClr val="F2B5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26"/>
          <p:cNvSpPr/>
          <p:nvPr/>
        </p:nvSpPr>
        <p:spPr bwMode="auto">
          <a:xfrm>
            <a:off x="4059733" y="2265735"/>
            <a:ext cx="1908000" cy="1908000"/>
          </a:xfrm>
          <a:custGeom>
            <a:avLst/>
            <a:gdLst>
              <a:gd name="T0" fmla="*/ 1947497053 w 3061"/>
              <a:gd name="T1" fmla="*/ 168820020 h 3061"/>
              <a:gd name="T2" fmla="*/ 168601083 w 3061"/>
              <a:gd name="T3" fmla="*/ 1950029585 h 3061"/>
              <a:gd name="T4" fmla="*/ 0 w 3061"/>
              <a:gd name="T5" fmla="*/ 1950029585 h 3061"/>
              <a:gd name="T6" fmla="*/ 1947497053 w 3061"/>
              <a:gd name="T7" fmla="*/ 0 h 3061"/>
              <a:gd name="T8" fmla="*/ 1947497053 w 3061"/>
              <a:gd name="T9" fmla="*/ 16882002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265"/>
                </a:moveTo>
                <a:cubicBezTo>
                  <a:pt x="1550" y="337"/>
                  <a:pt x="337" y="1550"/>
                  <a:pt x="265" y="3061"/>
                </a:cubicBezTo>
                <a:lnTo>
                  <a:pt x="0" y="3061"/>
                </a:lnTo>
                <a:cubicBezTo>
                  <a:pt x="73" y="1404"/>
                  <a:pt x="1404" y="73"/>
                  <a:pt x="3061" y="0"/>
                </a:cubicBezTo>
                <a:lnTo>
                  <a:pt x="3061" y="265"/>
                </a:lnTo>
                <a:close/>
              </a:path>
            </a:pathLst>
          </a:cu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27"/>
          <p:cNvSpPr/>
          <p:nvPr/>
        </p:nvSpPr>
        <p:spPr bwMode="auto">
          <a:xfrm>
            <a:off x="6183757" y="2265735"/>
            <a:ext cx="1908000" cy="1908000"/>
          </a:xfrm>
          <a:custGeom>
            <a:avLst/>
            <a:gdLst>
              <a:gd name="T0" fmla="*/ 0 w 3061"/>
              <a:gd name="T1" fmla="*/ 0 h 3061"/>
              <a:gd name="T2" fmla="*/ 1950031181 w 3061"/>
              <a:gd name="T3" fmla="*/ 1950029585 h 3061"/>
              <a:gd name="T4" fmla="*/ 1781211092 w 3061"/>
              <a:gd name="T5" fmla="*/ 1950029585 h 3061"/>
              <a:gd name="T6" fmla="*/ 0 w 3061"/>
              <a:gd name="T7" fmla="*/ 168820020 h 3061"/>
              <a:gd name="T8" fmla="*/ 0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0" y="0"/>
                </a:moveTo>
                <a:cubicBezTo>
                  <a:pt x="1657" y="73"/>
                  <a:pt x="2988" y="1404"/>
                  <a:pt x="3061" y="3061"/>
                </a:cubicBezTo>
                <a:lnTo>
                  <a:pt x="2796" y="3061"/>
                </a:lnTo>
                <a:cubicBezTo>
                  <a:pt x="2724" y="1550"/>
                  <a:pt x="1511" y="337"/>
                  <a:pt x="0" y="265"/>
                </a:cubicBezTo>
                <a:lnTo>
                  <a:pt x="0" y="0"/>
                </a:lnTo>
                <a:close/>
              </a:path>
            </a:pathLst>
          </a:custGeom>
          <a:solidFill>
            <a:srgbClr val="EA5F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0" name="组合 8"/>
          <p:cNvGrpSpPr/>
          <p:nvPr/>
        </p:nvGrpSpPr>
        <p:grpSpPr bwMode="auto">
          <a:xfrm>
            <a:off x="7191869" y="2399477"/>
            <a:ext cx="862012" cy="860425"/>
            <a:chOff x="0" y="0"/>
            <a:chExt cx="862012" cy="860425"/>
          </a:xfrm>
        </p:grpSpPr>
        <p:sp>
          <p:nvSpPr>
            <p:cNvPr id="11" name="Oval 28"/>
            <p:cNvSpPr>
              <a:spLocks noChangeArrowheads="1"/>
            </p:cNvSpPr>
            <p:nvPr/>
          </p:nvSpPr>
          <p:spPr bwMode="auto">
            <a:xfrm>
              <a:off x="0" y="0"/>
              <a:ext cx="862012" cy="860425"/>
            </a:xfrm>
            <a:prstGeom prst="ellipse">
              <a:avLst/>
            </a:prstGeom>
            <a:solidFill>
              <a:srgbClr val="B9431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3600">
                <a:solidFill>
                  <a:schemeClr val="tx1"/>
                </a:solidFill>
                <a:latin typeface="+mj-lt"/>
                <a:ea typeface="宋体" panose="02010600030101010101" pitchFamily="2" charset="-122"/>
              </a:endParaRPr>
            </a:p>
          </p:txBody>
        </p:sp>
        <p:sp>
          <p:nvSpPr>
            <p:cNvPr id="12" name="TextBox 10"/>
            <p:cNvSpPr txBox="1">
              <a:spLocks noChangeArrowheads="1"/>
            </p:cNvSpPr>
            <p:nvPr/>
          </p:nvSpPr>
          <p:spPr bwMode="auto">
            <a:xfrm>
              <a:off x="212126" y="140742"/>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mj-lt"/>
                </a:rPr>
                <a:t>2</a:t>
              </a:r>
              <a:endParaRPr lang="zh-CN" altLang="en-US" sz="3600" b="1" dirty="0">
                <a:solidFill>
                  <a:srgbClr val="FFFFFF"/>
                </a:solidFill>
                <a:latin typeface="+mj-lt"/>
              </a:endParaRPr>
            </a:p>
          </p:txBody>
        </p:sp>
      </p:grpSp>
      <p:grpSp>
        <p:nvGrpSpPr>
          <p:cNvPr id="13" name="组合 11"/>
          <p:cNvGrpSpPr/>
          <p:nvPr/>
        </p:nvGrpSpPr>
        <p:grpSpPr bwMode="auto">
          <a:xfrm>
            <a:off x="4163788" y="2399477"/>
            <a:ext cx="860425" cy="860425"/>
            <a:chOff x="0" y="0"/>
            <a:chExt cx="860425" cy="860425"/>
          </a:xfrm>
        </p:grpSpPr>
        <p:sp>
          <p:nvSpPr>
            <p:cNvPr id="14" name="Oval 30"/>
            <p:cNvSpPr>
              <a:spLocks noChangeArrowheads="1"/>
            </p:cNvSpPr>
            <p:nvPr/>
          </p:nvSpPr>
          <p:spPr bwMode="auto">
            <a:xfrm>
              <a:off x="0" y="0"/>
              <a:ext cx="860425" cy="860425"/>
            </a:xfrm>
            <a:prstGeom prst="ellipse">
              <a:avLst/>
            </a:prstGeom>
            <a:solidFill>
              <a:schemeClr val="tx1"/>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3600" dirty="0">
                <a:solidFill>
                  <a:schemeClr val="tx1"/>
                </a:solidFill>
                <a:latin typeface="+mj-lt"/>
                <a:ea typeface="宋体" panose="02010600030101010101" pitchFamily="2" charset="-122"/>
              </a:endParaRPr>
            </a:p>
          </p:txBody>
        </p:sp>
        <p:sp>
          <p:nvSpPr>
            <p:cNvPr id="15" name="TextBox 13"/>
            <p:cNvSpPr txBox="1">
              <a:spLocks noChangeArrowheads="1"/>
            </p:cNvSpPr>
            <p:nvPr/>
          </p:nvSpPr>
          <p:spPr bwMode="auto">
            <a:xfrm>
              <a:off x="220063" y="12072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mj-lt"/>
                </a:rPr>
                <a:t>1</a:t>
              </a:r>
              <a:endParaRPr lang="zh-CN" altLang="en-US" sz="3600" b="1" dirty="0">
                <a:solidFill>
                  <a:srgbClr val="FFFFFF"/>
                </a:solidFill>
                <a:latin typeface="+mj-lt"/>
              </a:endParaRPr>
            </a:p>
          </p:txBody>
        </p:sp>
      </p:grpSp>
      <p:grpSp>
        <p:nvGrpSpPr>
          <p:cNvPr id="16" name="组合 14"/>
          <p:cNvGrpSpPr/>
          <p:nvPr/>
        </p:nvGrpSpPr>
        <p:grpSpPr bwMode="auto">
          <a:xfrm>
            <a:off x="6958963" y="5305468"/>
            <a:ext cx="862012" cy="860425"/>
            <a:chOff x="0" y="0"/>
            <a:chExt cx="862012" cy="860425"/>
          </a:xfrm>
        </p:grpSpPr>
        <p:sp>
          <p:nvSpPr>
            <p:cNvPr id="17" name="Oval 29"/>
            <p:cNvSpPr>
              <a:spLocks noChangeArrowheads="1"/>
            </p:cNvSpPr>
            <p:nvPr/>
          </p:nvSpPr>
          <p:spPr bwMode="auto">
            <a:xfrm>
              <a:off x="0" y="0"/>
              <a:ext cx="862012" cy="860425"/>
            </a:xfrm>
            <a:prstGeom prst="ellipse">
              <a:avLst/>
            </a:prstGeom>
            <a:solidFill>
              <a:srgbClr val="B58800"/>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3600">
                <a:solidFill>
                  <a:schemeClr val="tx1"/>
                </a:solidFill>
                <a:latin typeface="+mj-lt"/>
                <a:ea typeface="宋体" panose="02010600030101010101" pitchFamily="2" charset="-122"/>
              </a:endParaRPr>
            </a:p>
          </p:txBody>
        </p:sp>
        <p:sp>
          <p:nvSpPr>
            <p:cNvPr id="18" name="TextBox 16"/>
            <p:cNvSpPr txBox="1">
              <a:spLocks noChangeArrowheads="1"/>
            </p:cNvSpPr>
            <p:nvPr/>
          </p:nvSpPr>
          <p:spPr bwMode="auto">
            <a:xfrm>
              <a:off x="200083" y="12612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mj-lt"/>
                </a:rPr>
                <a:t>4</a:t>
              </a:r>
              <a:endParaRPr lang="zh-CN" altLang="en-US" sz="3600" b="1" dirty="0">
                <a:solidFill>
                  <a:srgbClr val="FFFFFF"/>
                </a:solidFill>
                <a:latin typeface="+mj-lt"/>
              </a:endParaRPr>
            </a:p>
          </p:txBody>
        </p:sp>
      </p:grpSp>
      <p:grpSp>
        <p:nvGrpSpPr>
          <p:cNvPr id="19" name="组合 17"/>
          <p:cNvGrpSpPr/>
          <p:nvPr/>
        </p:nvGrpSpPr>
        <p:grpSpPr bwMode="auto">
          <a:xfrm>
            <a:off x="4153308" y="5305468"/>
            <a:ext cx="860425" cy="860425"/>
            <a:chOff x="0" y="0"/>
            <a:chExt cx="860425" cy="860425"/>
          </a:xfrm>
        </p:grpSpPr>
        <p:sp>
          <p:nvSpPr>
            <p:cNvPr id="20" name="Oval 31"/>
            <p:cNvSpPr>
              <a:spLocks noChangeArrowheads="1"/>
            </p:cNvSpPr>
            <p:nvPr/>
          </p:nvSpPr>
          <p:spPr bwMode="auto">
            <a:xfrm>
              <a:off x="0" y="0"/>
              <a:ext cx="860425" cy="860425"/>
            </a:xfrm>
            <a:prstGeom prst="ellipse">
              <a:avLst/>
            </a:prstGeom>
            <a:solidFill>
              <a:srgbClr val="8BA41F"/>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3600">
                <a:solidFill>
                  <a:schemeClr val="tx1"/>
                </a:solidFill>
                <a:latin typeface="+mj-lt"/>
                <a:ea typeface="宋体" panose="02010600030101010101" pitchFamily="2" charset="-122"/>
              </a:endParaRPr>
            </a:p>
          </p:txBody>
        </p:sp>
        <p:sp>
          <p:nvSpPr>
            <p:cNvPr id="21" name="TextBox 19"/>
            <p:cNvSpPr txBox="1">
              <a:spLocks noChangeArrowheads="1"/>
            </p:cNvSpPr>
            <p:nvPr/>
          </p:nvSpPr>
          <p:spPr bwMode="auto">
            <a:xfrm>
              <a:off x="209639" y="15045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mj-lt"/>
                </a:rPr>
                <a:t>3</a:t>
              </a:r>
              <a:endParaRPr lang="zh-CN" altLang="en-US" sz="3600" b="1" dirty="0">
                <a:solidFill>
                  <a:srgbClr val="FFFFFF"/>
                </a:solidFill>
                <a:latin typeface="+mj-lt"/>
              </a:endParaRPr>
            </a:p>
          </p:txBody>
        </p:sp>
      </p:grpSp>
      <p:sp>
        <p:nvSpPr>
          <p:cNvPr id="26" name="Freeform 21"/>
          <p:cNvSpPr>
            <a:spLocks noEditPoints="1"/>
          </p:cNvSpPr>
          <p:nvPr/>
        </p:nvSpPr>
        <p:spPr bwMode="auto">
          <a:xfrm>
            <a:off x="4334170" y="2940372"/>
            <a:ext cx="3433763" cy="2862262"/>
          </a:xfrm>
          <a:custGeom>
            <a:avLst/>
            <a:gdLst>
              <a:gd name="T0" fmla="*/ 697912130 w 4305"/>
              <a:gd name="T1" fmla="*/ 1779663066 h 3587"/>
              <a:gd name="T2" fmla="*/ 2040296510 w 4305"/>
              <a:gd name="T3" fmla="*/ 1779663066 h 3587"/>
              <a:gd name="T4" fmla="*/ 1771819315 w 4305"/>
              <a:gd name="T5" fmla="*/ 1714716769 h 3587"/>
              <a:gd name="T6" fmla="*/ 967025828 w 4305"/>
              <a:gd name="T7" fmla="*/ 1714716769 h 3587"/>
              <a:gd name="T8" fmla="*/ 2147483646 w 4305"/>
              <a:gd name="T9" fmla="*/ 1052516058 h 3587"/>
              <a:gd name="T10" fmla="*/ 2147483646 w 4305"/>
              <a:gd name="T11" fmla="*/ 1321216788 h 3587"/>
              <a:gd name="T12" fmla="*/ 2147483646 w 4305"/>
              <a:gd name="T13" fmla="*/ 1137838117 h 3587"/>
              <a:gd name="T14" fmla="*/ 2147483646 w 4305"/>
              <a:gd name="T15" fmla="*/ 1052516058 h 3587"/>
              <a:gd name="T16" fmla="*/ 2147483646 w 4305"/>
              <a:gd name="T17" fmla="*/ 977382279 h 3587"/>
              <a:gd name="T18" fmla="*/ 2147483646 w 4305"/>
              <a:gd name="T19" fmla="*/ 927716806 h 3587"/>
              <a:gd name="T20" fmla="*/ 2147483646 w 4305"/>
              <a:gd name="T21" fmla="*/ 1342866085 h 3587"/>
              <a:gd name="T22" fmla="*/ 2147483646 w 4305"/>
              <a:gd name="T23" fmla="*/ 1300205056 h 3587"/>
              <a:gd name="T24" fmla="*/ 2147483646 w 4305"/>
              <a:gd name="T25" fmla="*/ 1342866085 h 3587"/>
              <a:gd name="T26" fmla="*/ 260842357 w 4305"/>
              <a:gd name="T27" fmla="*/ 1060157268 h 3587"/>
              <a:gd name="T28" fmla="*/ 52168471 w 4305"/>
              <a:gd name="T29" fmla="*/ 1232710891 h 3587"/>
              <a:gd name="T30" fmla="*/ 52168471 w 4305"/>
              <a:gd name="T31" fmla="*/ 951276406 h 3587"/>
              <a:gd name="T32" fmla="*/ 0 w 4305"/>
              <a:gd name="T33" fmla="*/ 874868294 h 3587"/>
              <a:gd name="T34" fmla="*/ 390627431 w 4305"/>
              <a:gd name="T35" fmla="*/ 1037235233 h 3587"/>
              <a:gd name="T36" fmla="*/ 0 w 4305"/>
              <a:gd name="T37" fmla="*/ 874868294 h 3587"/>
              <a:gd name="T38" fmla="*/ 260842357 w 4305"/>
              <a:gd name="T39" fmla="*/ 1392530760 h 3587"/>
              <a:gd name="T40" fmla="*/ 43897928 w 4305"/>
              <a:gd name="T41" fmla="*/ 1253086653 h 3587"/>
              <a:gd name="T42" fmla="*/ 2147483646 w 4305"/>
              <a:gd name="T43" fmla="*/ 1118099920 h 3587"/>
              <a:gd name="T44" fmla="*/ 285018281 w 4305"/>
              <a:gd name="T45" fmla="*/ 1403355009 h 3587"/>
              <a:gd name="T46" fmla="*/ 2147483646 w 4305"/>
              <a:gd name="T47" fmla="*/ 1118099920 h 3587"/>
              <a:gd name="T48" fmla="*/ 2082285729 w 4305"/>
              <a:gd name="T49" fmla="*/ 1113005780 h 3587"/>
              <a:gd name="T50" fmla="*/ 2147483646 w 4305"/>
              <a:gd name="T51" fmla="*/ 611898472 h 3587"/>
              <a:gd name="T52" fmla="*/ 550313762 w 4305"/>
              <a:gd name="T53" fmla="*/ 611898472 h 3587"/>
              <a:gd name="T54" fmla="*/ 656559414 w 4305"/>
              <a:gd name="T55" fmla="*/ 1113005780 h 3587"/>
              <a:gd name="T56" fmla="*/ 509596751 w 4305"/>
              <a:gd name="T57" fmla="*/ 608077867 h 3587"/>
              <a:gd name="T58" fmla="*/ 2147483646 w 4305"/>
              <a:gd name="T59" fmla="*/ 608077867 h 3587"/>
              <a:gd name="T60" fmla="*/ 504507124 w 4305"/>
              <a:gd name="T61" fmla="*/ 997120476 h 3587"/>
              <a:gd name="T62" fmla="*/ 2147483646 w 4305"/>
              <a:gd name="T63" fmla="*/ 1074165355 h 3587"/>
              <a:gd name="T64" fmla="*/ 2147483646 w 4305"/>
              <a:gd name="T65" fmla="*/ 998394011 h 3587"/>
              <a:gd name="T66" fmla="*/ 1369104719 w 4305"/>
              <a:gd name="T67" fmla="*/ 0 h 3587"/>
              <a:gd name="T68" fmla="*/ 505143627 w 4305"/>
              <a:gd name="T69" fmla="*/ 999030778 h 3587"/>
              <a:gd name="T70" fmla="*/ 283109572 w 4305"/>
              <a:gd name="T71" fmla="*/ 1454294017 h 3587"/>
              <a:gd name="T72" fmla="*/ 283109572 w 4305"/>
              <a:gd name="T73" fmla="*/ 1454294017 h 3587"/>
              <a:gd name="T74" fmla="*/ 1369104719 w 4305"/>
              <a:gd name="T75" fmla="*/ 2147483646 h 3587"/>
              <a:gd name="T76" fmla="*/ 561129517 w 4305"/>
              <a:gd name="T77" fmla="*/ 1661231490 h 3587"/>
              <a:gd name="T78" fmla="*/ 654650705 w 4305"/>
              <a:gd name="T79" fmla="*/ 1679059384 h 3587"/>
              <a:gd name="T80" fmla="*/ 1369104719 w 4305"/>
              <a:gd name="T81" fmla="*/ 2147483646 h 3587"/>
              <a:gd name="T82" fmla="*/ 2084194438 w 4305"/>
              <a:gd name="T83" fmla="*/ 1679059384 h 3587"/>
              <a:gd name="T84" fmla="*/ 2147483646 w 4305"/>
              <a:gd name="T85" fmla="*/ 1661231490 h 35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05" h="3587">
                <a:moveTo>
                  <a:pt x="1084" y="2646"/>
                </a:moveTo>
                <a:cubicBezTo>
                  <a:pt x="1088" y="2695"/>
                  <a:pt x="1092" y="2745"/>
                  <a:pt x="1097" y="2795"/>
                </a:cubicBezTo>
                <a:lnTo>
                  <a:pt x="2152" y="3358"/>
                </a:lnTo>
                <a:lnTo>
                  <a:pt x="3207" y="2795"/>
                </a:lnTo>
                <a:cubicBezTo>
                  <a:pt x="3213" y="2745"/>
                  <a:pt x="3217" y="2695"/>
                  <a:pt x="3221" y="2646"/>
                </a:cubicBezTo>
                <a:cubicBezTo>
                  <a:pt x="3077" y="2667"/>
                  <a:pt x="2930" y="2682"/>
                  <a:pt x="2785" y="2693"/>
                </a:cubicBezTo>
                <a:cubicBezTo>
                  <a:pt x="2575" y="2708"/>
                  <a:pt x="2363" y="2715"/>
                  <a:pt x="2152" y="2715"/>
                </a:cubicBezTo>
                <a:cubicBezTo>
                  <a:pt x="1942" y="2715"/>
                  <a:pt x="1730" y="2708"/>
                  <a:pt x="1520" y="2693"/>
                </a:cubicBezTo>
                <a:cubicBezTo>
                  <a:pt x="1375" y="2682"/>
                  <a:pt x="1228" y="2667"/>
                  <a:pt x="1084" y="2646"/>
                </a:cubicBezTo>
                <a:close/>
                <a:moveTo>
                  <a:pt x="3757" y="1653"/>
                </a:moveTo>
                <a:cubicBezTo>
                  <a:pt x="3803" y="1670"/>
                  <a:pt x="3849" y="1648"/>
                  <a:pt x="3894" y="1665"/>
                </a:cubicBezTo>
                <a:cubicBezTo>
                  <a:pt x="3856" y="1726"/>
                  <a:pt x="3925" y="1829"/>
                  <a:pt x="3894" y="2075"/>
                </a:cubicBezTo>
                <a:cubicBezTo>
                  <a:pt x="4030" y="2054"/>
                  <a:pt x="4023" y="1958"/>
                  <a:pt x="4222" y="1936"/>
                </a:cubicBezTo>
                <a:cubicBezTo>
                  <a:pt x="4190" y="1852"/>
                  <a:pt x="4152" y="1866"/>
                  <a:pt x="4128" y="1787"/>
                </a:cubicBezTo>
                <a:cubicBezTo>
                  <a:pt x="4231" y="1634"/>
                  <a:pt x="4191" y="1579"/>
                  <a:pt x="4222" y="1494"/>
                </a:cubicBezTo>
                <a:cubicBezTo>
                  <a:pt x="3896" y="1509"/>
                  <a:pt x="3938" y="1625"/>
                  <a:pt x="3757" y="1653"/>
                </a:cubicBezTo>
                <a:close/>
                <a:moveTo>
                  <a:pt x="4305" y="1374"/>
                </a:moveTo>
                <a:cubicBezTo>
                  <a:pt x="3933" y="1341"/>
                  <a:pt x="3817" y="1489"/>
                  <a:pt x="3540" y="1535"/>
                </a:cubicBezTo>
                <a:cubicBezTo>
                  <a:pt x="3602" y="1602"/>
                  <a:pt x="3648" y="1624"/>
                  <a:pt x="3691" y="1629"/>
                </a:cubicBezTo>
                <a:cubicBezTo>
                  <a:pt x="3899" y="1597"/>
                  <a:pt x="3869" y="1474"/>
                  <a:pt x="4236" y="1457"/>
                </a:cubicBezTo>
                <a:cubicBezTo>
                  <a:pt x="4246" y="1430"/>
                  <a:pt x="4256" y="1398"/>
                  <a:pt x="4305" y="1374"/>
                </a:cubicBezTo>
                <a:close/>
                <a:moveTo>
                  <a:pt x="3894" y="2109"/>
                </a:moveTo>
                <a:cubicBezTo>
                  <a:pt x="3894" y="2124"/>
                  <a:pt x="3892" y="2157"/>
                  <a:pt x="3894" y="2187"/>
                </a:cubicBezTo>
                <a:cubicBezTo>
                  <a:pt x="4088" y="2173"/>
                  <a:pt x="4112" y="2023"/>
                  <a:pt x="4267" y="2042"/>
                </a:cubicBezTo>
                <a:cubicBezTo>
                  <a:pt x="4256" y="2018"/>
                  <a:pt x="4246" y="1993"/>
                  <a:pt x="4236" y="1968"/>
                </a:cubicBezTo>
                <a:cubicBezTo>
                  <a:pt x="4040" y="1979"/>
                  <a:pt x="4064" y="2087"/>
                  <a:pt x="3894" y="2109"/>
                </a:cubicBezTo>
                <a:close/>
                <a:moveTo>
                  <a:pt x="548" y="1653"/>
                </a:moveTo>
                <a:cubicBezTo>
                  <a:pt x="502" y="1670"/>
                  <a:pt x="456" y="1648"/>
                  <a:pt x="410" y="1665"/>
                </a:cubicBezTo>
                <a:cubicBezTo>
                  <a:pt x="449" y="1726"/>
                  <a:pt x="380" y="1829"/>
                  <a:pt x="410" y="2075"/>
                </a:cubicBezTo>
                <a:cubicBezTo>
                  <a:pt x="275" y="2054"/>
                  <a:pt x="282" y="1958"/>
                  <a:pt x="82" y="1936"/>
                </a:cubicBezTo>
                <a:cubicBezTo>
                  <a:pt x="115" y="1852"/>
                  <a:pt x="153" y="1866"/>
                  <a:pt x="177" y="1787"/>
                </a:cubicBezTo>
                <a:cubicBezTo>
                  <a:pt x="74" y="1634"/>
                  <a:pt x="114" y="1579"/>
                  <a:pt x="82" y="1494"/>
                </a:cubicBezTo>
                <a:cubicBezTo>
                  <a:pt x="409" y="1509"/>
                  <a:pt x="367" y="1625"/>
                  <a:pt x="548" y="1653"/>
                </a:cubicBezTo>
                <a:close/>
                <a:moveTo>
                  <a:pt x="0" y="1374"/>
                </a:moveTo>
                <a:cubicBezTo>
                  <a:pt x="372" y="1341"/>
                  <a:pt x="487" y="1489"/>
                  <a:pt x="765" y="1535"/>
                </a:cubicBezTo>
                <a:cubicBezTo>
                  <a:pt x="703" y="1602"/>
                  <a:pt x="657" y="1624"/>
                  <a:pt x="614" y="1629"/>
                </a:cubicBezTo>
                <a:cubicBezTo>
                  <a:pt x="406" y="1597"/>
                  <a:pt x="436" y="1474"/>
                  <a:pt x="69" y="1457"/>
                </a:cubicBezTo>
                <a:cubicBezTo>
                  <a:pt x="59" y="1430"/>
                  <a:pt x="49" y="1398"/>
                  <a:pt x="0" y="1374"/>
                </a:cubicBezTo>
                <a:close/>
                <a:moveTo>
                  <a:pt x="410" y="2109"/>
                </a:moveTo>
                <a:cubicBezTo>
                  <a:pt x="411" y="2124"/>
                  <a:pt x="413" y="2157"/>
                  <a:pt x="410" y="2187"/>
                </a:cubicBezTo>
                <a:cubicBezTo>
                  <a:pt x="217" y="2173"/>
                  <a:pt x="193" y="2023"/>
                  <a:pt x="38" y="2042"/>
                </a:cubicBezTo>
                <a:cubicBezTo>
                  <a:pt x="48" y="2018"/>
                  <a:pt x="59" y="1993"/>
                  <a:pt x="69" y="1968"/>
                </a:cubicBezTo>
                <a:cubicBezTo>
                  <a:pt x="264" y="1979"/>
                  <a:pt x="241" y="2087"/>
                  <a:pt x="410" y="2109"/>
                </a:cubicBezTo>
                <a:close/>
                <a:moveTo>
                  <a:pt x="3850" y="1756"/>
                </a:moveTo>
                <a:cubicBezTo>
                  <a:pt x="3878" y="1912"/>
                  <a:pt x="3855" y="2044"/>
                  <a:pt x="3857" y="2204"/>
                </a:cubicBezTo>
                <a:cubicBezTo>
                  <a:pt x="3863" y="2570"/>
                  <a:pt x="442" y="2570"/>
                  <a:pt x="448" y="2204"/>
                </a:cubicBezTo>
                <a:cubicBezTo>
                  <a:pt x="450" y="2044"/>
                  <a:pt x="427" y="1912"/>
                  <a:pt x="455" y="1756"/>
                </a:cubicBezTo>
                <a:cubicBezTo>
                  <a:pt x="686" y="1989"/>
                  <a:pt x="3618" y="1989"/>
                  <a:pt x="3850" y="1756"/>
                </a:cubicBezTo>
                <a:close/>
                <a:moveTo>
                  <a:pt x="3327" y="1746"/>
                </a:moveTo>
                <a:cubicBezTo>
                  <a:pt x="3310" y="1747"/>
                  <a:pt x="3291" y="1747"/>
                  <a:pt x="3273" y="1748"/>
                </a:cubicBezTo>
                <a:cubicBezTo>
                  <a:pt x="3288" y="1602"/>
                  <a:pt x="3306" y="1456"/>
                  <a:pt x="3335" y="1311"/>
                </a:cubicBezTo>
                <a:cubicBezTo>
                  <a:pt x="3358" y="1196"/>
                  <a:pt x="3389" y="1069"/>
                  <a:pt x="3440" y="961"/>
                </a:cubicBezTo>
                <a:cubicBezTo>
                  <a:pt x="3146" y="574"/>
                  <a:pt x="2621" y="301"/>
                  <a:pt x="2152" y="205"/>
                </a:cubicBezTo>
                <a:cubicBezTo>
                  <a:pt x="1683" y="301"/>
                  <a:pt x="1159" y="574"/>
                  <a:pt x="865" y="961"/>
                </a:cubicBezTo>
                <a:cubicBezTo>
                  <a:pt x="915" y="1069"/>
                  <a:pt x="947" y="1196"/>
                  <a:pt x="970" y="1311"/>
                </a:cubicBezTo>
                <a:cubicBezTo>
                  <a:pt x="999" y="1456"/>
                  <a:pt x="1017" y="1602"/>
                  <a:pt x="1032" y="1748"/>
                </a:cubicBezTo>
                <a:cubicBezTo>
                  <a:pt x="1013" y="1747"/>
                  <a:pt x="995" y="1747"/>
                  <a:pt x="977" y="1746"/>
                </a:cubicBezTo>
                <a:cubicBezTo>
                  <a:pt x="955" y="1535"/>
                  <a:pt x="913" y="1169"/>
                  <a:pt x="801" y="955"/>
                </a:cubicBezTo>
                <a:cubicBezTo>
                  <a:pt x="1103" y="538"/>
                  <a:pt x="1659" y="248"/>
                  <a:pt x="2152" y="150"/>
                </a:cubicBezTo>
                <a:cubicBezTo>
                  <a:pt x="2646" y="248"/>
                  <a:pt x="3202" y="538"/>
                  <a:pt x="3503" y="955"/>
                </a:cubicBezTo>
                <a:cubicBezTo>
                  <a:pt x="3392" y="1169"/>
                  <a:pt x="3350" y="1535"/>
                  <a:pt x="3327" y="1746"/>
                </a:cubicBezTo>
                <a:close/>
                <a:moveTo>
                  <a:pt x="793" y="1566"/>
                </a:moveTo>
                <a:cubicBezTo>
                  <a:pt x="758" y="1620"/>
                  <a:pt x="684" y="1690"/>
                  <a:pt x="445" y="1687"/>
                </a:cubicBezTo>
                <a:cubicBezTo>
                  <a:pt x="474" y="1880"/>
                  <a:pt x="3831" y="1880"/>
                  <a:pt x="3860" y="1687"/>
                </a:cubicBezTo>
                <a:cubicBezTo>
                  <a:pt x="3621" y="1690"/>
                  <a:pt x="3546" y="1620"/>
                  <a:pt x="3511" y="1566"/>
                </a:cubicBezTo>
                <a:lnTo>
                  <a:pt x="3511" y="1568"/>
                </a:lnTo>
                <a:cubicBezTo>
                  <a:pt x="3549" y="1279"/>
                  <a:pt x="3601" y="1038"/>
                  <a:pt x="3680" y="955"/>
                </a:cubicBezTo>
                <a:cubicBezTo>
                  <a:pt x="3369" y="456"/>
                  <a:pt x="2729" y="107"/>
                  <a:pt x="2152" y="0"/>
                </a:cubicBezTo>
                <a:cubicBezTo>
                  <a:pt x="1576" y="107"/>
                  <a:pt x="935" y="456"/>
                  <a:pt x="625" y="955"/>
                </a:cubicBezTo>
                <a:cubicBezTo>
                  <a:pt x="704" y="1038"/>
                  <a:pt x="756" y="1280"/>
                  <a:pt x="794" y="1569"/>
                </a:cubicBezTo>
                <a:lnTo>
                  <a:pt x="793" y="1566"/>
                </a:lnTo>
                <a:close/>
                <a:moveTo>
                  <a:pt x="445" y="2284"/>
                </a:moveTo>
                <a:cubicBezTo>
                  <a:pt x="445" y="2754"/>
                  <a:pt x="3860" y="2754"/>
                  <a:pt x="3860" y="2284"/>
                </a:cubicBezTo>
                <a:cubicBezTo>
                  <a:pt x="3654" y="2664"/>
                  <a:pt x="651" y="2664"/>
                  <a:pt x="445" y="2284"/>
                </a:cubicBezTo>
                <a:close/>
                <a:moveTo>
                  <a:pt x="3393" y="2924"/>
                </a:moveTo>
                <a:lnTo>
                  <a:pt x="2152" y="3587"/>
                </a:lnTo>
                <a:lnTo>
                  <a:pt x="912" y="2924"/>
                </a:lnTo>
                <a:cubicBezTo>
                  <a:pt x="901" y="2861"/>
                  <a:pt x="892" y="2749"/>
                  <a:pt x="882" y="2609"/>
                </a:cubicBezTo>
                <a:cubicBezTo>
                  <a:pt x="910" y="2615"/>
                  <a:pt x="937" y="2621"/>
                  <a:pt x="964" y="2625"/>
                </a:cubicBezTo>
                <a:cubicBezTo>
                  <a:pt x="986" y="2629"/>
                  <a:pt x="1007" y="2633"/>
                  <a:pt x="1029" y="2637"/>
                </a:cubicBezTo>
                <a:cubicBezTo>
                  <a:pt x="1034" y="2700"/>
                  <a:pt x="1039" y="2766"/>
                  <a:pt x="1047" y="2829"/>
                </a:cubicBezTo>
                <a:lnTo>
                  <a:pt x="2152" y="3420"/>
                </a:lnTo>
                <a:lnTo>
                  <a:pt x="3258" y="2829"/>
                </a:lnTo>
                <a:cubicBezTo>
                  <a:pt x="3266" y="2766"/>
                  <a:pt x="3271" y="2700"/>
                  <a:pt x="3276" y="2637"/>
                </a:cubicBezTo>
                <a:cubicBezTo>
                  <a:pt x="3298" y="2633"/>
                  <a:pt x="3319" y="2629"/>
                  <a:pt x="3341" y="2625"/>
                </a:cubicBezTo>
                <a:cubicBezTo>
                  <a:pt x="3368" y="2621"/>
                  <a:pt x="3395" y="2615"/>
                  <a:pt x="3423" y="2609"/>
                </a:cubicBezTo>
                <a:cubicBezTo>
                  <a:pt x="3413" y="2749"/>
                  <a:pt x="3404" y="2861"/>
                  <a:pt x="3393" y="2924"/>
                </a:cubicBezTo>
                <a:close/>
              </a:path>
            </a:pathLst>
          </a:custGeom>
          <a:solidFill>
            <a:srgbClr val="0089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矩形 28"/>
          <p:cNvSpPr/>
          <p:nvPr/>
        </p:nvSpPr>
        <p:spPr>
          <a:xfrm>
            <a:off x="985813" y="1143993"/>
            <a:ext cx="5845709" cy="523220"/>
          </a:xfrm>
          <a:prstGeom prst="rect">
            <a:avLst/>
          </a:prstGeom>
        </p:spPr>
        <p:txBody>
          <a:bodyPr wrap="square">
            <a:spAutoFit/>
          </a:bodyPr>
          <a:lstStyle/>
          <a:p>
            <a:r>
              <a:rPr lang="en-US" altLang="zh-CN" sz="2800" b="1" dirty="0">
                <a:solidFill>
                  <a:schemeClr val="accent2"/>
                </a:solidFill>
                <a:latin typeface="+mj-lt"/>
                <a:ea typeface="黑体" panose="02010609060101010101" pitchFamily="49" charset="-122"/>
                <a:cs typeface="Times New Roman" panose="02020603050405020304" charset="0"/>
              </a:rPr>
              <a:t>2. </a:t>
            </a:r>
            <a:r>
              <a:rPr lang="zh-CN" altLang="en-US" sz="2800" b="1" dirty="0">
                <a:solidFill>
                  <a:schemeClr val="accent2"/>
                </a:solidFill>
                <a:latin typeface="+mj-lt"/>
                <a:ea typeface="黑体" panose="02010609060101010101" pitchFamily="49" charset="-122"/>
                <a:cs typeface="Times New Roman" panose="02020603050405020304" charset="0"/>
              </a:rPr>
              <a:t>网络营销与传统市场营销的整合</a:t>
            </a:r>
            <a:endParaRPr lang="zh-CN" altLang="en-US" sz="2800" b="1"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 presetClass="entr" presetSubtype="4" accel="50000" decel="5000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ppt_x"/>
                                          </p:val>
                                        </p:tav>
                                        <p:tav tm="100000">
                                          <p:val>
                                            <p:strVal val="#ppt_x"/>
                                          </p:val>
                                        </p:tav>
                                      </p:tavLst>
                                    </p:anim>
                                    <p:anim calcmode="lin" valueType="num">
                                      <p:cBhvr additive="base">
                                        <p:cTn id="42" dur="10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2" presetClass="entr" presetSubtype="4" accel="50000" decel="5000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ppt_x"/>
                                          </p:val>
                                        </p:tav>
                                        <p:tav tm="100000">
                                          <p:val>
                                            <p:strVal val="#ppt_x"/>
                                          </p:val>
                                        </p:tav>
                                      </p:tavLst>
                                    </p:anim>
                                    <p:anim calcmode="lin" valueType="num">
                                      <p:cBhvr additive="base">
                                        <p:cTn id="50" dur="10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2" presetClass="entr" presetSubtype="4" accel="50000" decel="5000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1000" fill="hold"/>
                                        <p:tgtEl>
                                          <p:spTgt spid="4"/>
                                        </p:tgtEl>
                                        <p:attrNameLst>
                                          <p:attrName>ppt_x</p:attrName>
                                        </p:attrNameLst>
                                      </p:cBhvr>
                                      <p:tavLst>
                                        <p:tav tm="0">
                                          <p:val>
                                            <p:strVal val="#ppt_x"/>
                                          </p:val>
                                        </p:tav>
                                        <p:tav tm="100000">
                                          <p:val>
                                            <p:strVal val="#ppt_x"/>
                                          </p:val>
                                        </p:tav>
                                      </p:tavLst>
                                    </p:anim>
                                    <p:anim calcmode="lin" valueType="num">
                                      <p:cBhvr additive="base">
                                        <p:cTn id="58" dur="1000" fill="hold"/>
                                        <p:tgtEl>
                                          <p:spTgt spid="4"/>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2" presetClass="entr" presetSubtype="4" accel="50000" decel="5000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1000" fill="hold"/>
                                        <p:tgtEl>
                                          <p:spTgt spid="5"/>
                                        </p:tgtEl>
                                        <p:attrNameLst>
                                          <p:attrName>ppt_x</p:attrName>
                                        </p:attrNameLst>
                                      </p:cBhvr>
                                      <p:tavLst>
                                        <p:tav tm="0">
                                          <p:val>
                                            <p:strVal val="#ppt_x"/>
                                          </p:val>
                                        </p:tav>
                                        <p:tav tm="100000">
                                          <p:val>
                                            <p:strVal val="#ppt_x"/>
                                          </p:val>
                                        </p:tav>
                                      </p:tavLst>
                                    </p:anim>
                                    <p:anim calcmode="lin" valueType="num">
                                      <p:cBhvr additive="base">
                                        <p:cTn id="6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P spid="26"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1159102" y="1177332"/>
            <a:ext cx="4373865"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三、网络营销的职能</a:t>
            </a:r>
            <a:endPar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45" name="组合 44"/>
          <p:cNvGrpSpPr/>
          <p:nvPr/>
        </p:nvGrpSpPr>
        <p:grpSpPr>
          <a:xfrm>
            <a:off x="2965207" y="2224244"/>
            <a:ext cx="3370773" cy="722312"/>
            <a:chOff x="2965207" y="2224244"/>
            <a:chExt cx="3370773" cy="722312"/>
          </a:xfrm>
        </p:grpSpPr>
        <p:grpSp>
          <p:nvGrpSpPr>
            <p:cNvPr id="10" name="组合 32"/>
            <p:cNvGrpSpPr/>
            <p:nvPr/>
          </p:nvGrpSpPr>
          <p:grpSpPr bwMode="auto">
            <a:xfrm>
              <a:off x="2965207" y="2224244"/>
              <a:ext cx="719137" cy="722312"/>
              <a:chOff x="0" y="0"/>
              <a:chExt cx="719434" cy="721654"/>
            </a:xfrm>
          </p:grpSpPr>
          <p:sp>
            <p:nvSpPr>
              <p:cNvPr id="1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2" name="TextBox 34"/>
              <p:cNvSpPr txBox="1">
                <a:spLocks noChangeArrowheads="1"/>
              </p:cNvSpPr>
              <p:nvPr/>
            </p:nvSpPr>
            <p:spPr bwMode="auto">
              <a:xfrm>
                <a:off x="168902" y="53032"/>
                <a:ext cx="425292" cy="5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1</a:t>
                </a:r>
                <a:endParaRPr lang="zh-CN" altLang="en-US" sz="3200" dirty="0">
                  <a:solidFill>
                    <a:srgbClr val="FFFFFF"/>
                  </a:solidFill>
                  <a:latin typeface="微软雅黑" panose="020B0503020204020204" pitchFamily="34" charset="-122"/>
                </a:endParaRPr>
              </a:p>
            </p:txBody>
          </p:sp>
        </p:grpSp>
        <p:sp>
          <p:nvSpPr>
            <p:cNvPr id="36" name="TextBox 35"/>
            <p:cNvSpPr txBox="1"/>
            <p:nvPr/>
          </p:nvSpPr>
          <p:spPr>
            <a:xfrm>
              <a:off x="4114821" y="2377234"/>
              <a:ext cx="2221159"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网络品牌建设</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46" name="组合 45"/>
          <p:cNvGrpSpPr/>
          <p:nvPr/>
        </p:nvGrpSpPr>
        <p:grpSpPr>
          <a:xfrm>
            <a:off x="2965207" y="3347135"/>
            <a:ext cx="2737001" cy="720725"/>
            <a:chOff x="2965207" y="3325176"/>
            <a:chExt cx="2737001" cy="720725"/>
          </a:xfrm>
        </p:grpSpPr>
        <p:grpSp>
          <p:nvGrpSpPr>
            <p:cNvPr id="13" name="组合 35"/>
            <p:cNvGrpSpPr/>
            <p:nvPr/>
          </p:nvGrpSpPr>
          <p:grpSpPr bwMode="auto">
            <a:xfrm>
              <a:off x="2965207" y="3325176"/>
              <a:ext cx="719137" cy="720725"/>
              <a:chOff x="0" y="0"/>
              <a:chExt cx="719434" cy="721654"/>
            </a:xfrm>
          </p:grpSpPr>
          <p:sp>
            <p:nvSpPr>
              <p:cNvPr id="14"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5" name="TextBox 40"/>
              <p:cNvSpPr txBox="1">
                <a:spLocks noChangeArrowheads="1"/>
              </p:cNvSpPr>
              <p:nvPr/>
            </p:nvSpPr>
            <p:spPr bwMode="auto">
              <a:xfrm>
                <a:off x="168902"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2</a:t>
                </a:r>
                <a:endParaRPr lang="zh-CN" altLang="en-US" sz="3200" dirty="0">
                  <a:solidFill>
                    <a:srgbClr val="FFFFFF"/>
                  </a:solidFill>
                  <a:latin typeface="微软雅黑" panose="020B0503020204020204" pitchFamily="34" charset="-122"/>
                </a:endParaRPr>
              </a:p>
            </p:txBody>
          </p:sp>
        </p:grpSp>
        <p:sp>
          <p:nvSpPr>
            <p:cNvPr id="37" name="TextBox 36"/>
            <p:cNvSpPr txBox="1"/>
            <p:nvPr/>
          </p:nvSpPr>
          <p:spPr>
            <a:xfrm>
              <a:off x="4114822" y="3477372"/>
              <a:ext cx="1587386"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网站推广</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47" name="组合 46"/>
          <p:cNvGrpSpPr/>
          <p:nvPr/>
        </p:nvGrpSpPr>
        <p:grpSpPr>
          <a:xfrm>
            <a:off x="2964645" y="4468439"/>
            <a:ext cx="2737844" cy="722313"/>
            <a:chOff x="2965207" y="4418169"/>
            <a:chExt cx="2737844" cy="722313"/>
          </a:xfrm>
        </p:grpSpPr>
        <p:grpSp>
          <p:nvGrpSpPr>
            <p:cNvPr id="16" name="组合 41"/>
            <p:cNvGrpSpPr/>
            <p:nvPr/>
          </p:nvGrpSpPr>
          <p:grpSpPr bwMode="auto">
            <a:xfrm>
              <a:off x="2965207" y="4418169"/>
              <a:ext cx="719137" cy="722313"/>
              <a:chOff x="0" y="0"/>
              <a:chExt cx="719434" cy="721654"/>
            </a:xfrm>
          </p:grpSpPr>
          <p:sp>
            <p:nvSpPr>
              <p:cNvPr id="1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8" name="TextBox 43"/>
              <p:cNvSpPr txBox="1">
                <a:spLocks noChangeArrowheads="1"/>
              </p:cNvSpPr>
              <p:nvPr/>
            </p:nvSpPr>
            <p:spPr bwMode="auto">
              <a:xfrm>
                <a:off x="168902" y="53032"/>
                <a:ext cx="425292" cy="58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3</a:t>
                </a:r>
                <a:endParaRPr lang="zh-CN" altLang="en-US" sz="3200" dirty="0">
                  <a:solidFill>
                    <a:srgbClr val="FFFFFF"/>
                  </a:solidFill>
                  <a:latin typeface="微软雅黑" panose="020B0503020204020204" pitchFamily="34" charset="-122"/>
                </a:endParaRPr>
              </a:p>
            </p:txBody>
          </p:sp>
        </p:grpSp>
        <p:sp>
          <p:nvSpPr>
            <p:cNvPr id="38" name="TextBox 37"/>
            <p:cNvSpPr txBox="1"/>
            <p:nvPr/>
          </p:nvSpPr>
          <p:spPr>
            <a:xfrm>
              <a:off x="4114821" y="4571159"/>
              <a:ext cx="1588230"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信息发布</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48" name="组合 47"/>
          <p:cNvGrpSpPr/>
          <p:nvPr/>
        </p:nvGrpSpPr>
        <p:grpSpPr>
          <a:xfrm>
            <a:off x="2964926" y="5591332"/>
            <a:ext cx="2737844" cy="720725"/>
            <a:chOff x="2965207" y="5591332"/>
            <a:chExt cx="2737844" cy="720725"/>
          </a:xfrm>
        </p:grpSpPr>
        <p:grpSp>
          <p:nvGrpSpPr>
            <p:cNvPr id="19" name="组合 44"/>
            <p:cNvGrpSpPr/>
            <p:nvPr/>
          </p:nvGrpSpPr>
          <p:grpSpPr bwMode="auto">
            <a:xfrm>
              <a:off x="2965207" y="5591332"/>
              <a:ext cx="719137" cy="720725"/>
              <a:chOff x="0" y="0"/>
              <a:chExt cx="719434" cy="721654"/>
            </a:xfrm>
          </p:grpSpPr>
          <p:sp>
            <p:nvSpPr>
              <p:cNvPr id="20"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21" name="TextBox 46"/>
              <p:cNvSpPr txBox="1">
                <a:spLocks noChangeArrowheads="1"/>
              </p:cNvSpPr>
              <p:nvPr/>
            </p:nvSpPr>
            <p:spPr bwMode="auto">
              <a:xfrm>
                <a:off x="168902"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4</a:t>
                </a:r>
                <a:endParaRPr lang="zh-CN" altLang="en-US" sz="3200" dirty="0">
                  <a:solidFill>
                    <a:srgbClr val="FFFFFF"/>
                  </a:solidFill>
                  <a:latin typeface="微软雅黑" panose="020B0503020204020204" pitchFamily="34" charset="-122"/>
                </a:endParaRPr>
              </a:p>
            </p:txBody>
          </p:sp>
        </p:grpSp>
        <p:sp>
          <p:nvSpPr>
            <p:cNvPr id="39" name="TextBox 38"/>
            <p:cNvSpPr txBox="1"/>
            <p:nvPr/>
          </p:nvSpPr>
          <p:spPr>
            <a:xfrm>
              <a:off x="4114821" y="5743528"/>
              <a:ext cx="1588230" cy="416332"/>
            </a:xfrm>
            <a:prstGeom prst="rect">
              <a:avLst/>
            </a:prstGeom>
            <a:noFill/>
          </p:spPr>
          <p:txBody>
            <a:bodyPr wrap="square" lIns="0" tIns="0" rIns="0" bIns="0" rtlCol="0" anchor="t" anchorCtr="0">
              <a:spAutoFit/>
            </a:bodyPr>
            <a:lstStyle/>
            <a:p>
              <a:pPr algn="just">
                <a:lnSpc>
                  <a:spcPct val="120000"/>
                </a:lnSpc>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网上销售</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49" name="组合 48"/>
          <p:cNvGrpSpPr/>
          <p:nvPr/>
        </p:nvGrpSpPr>
        <p:grpSpPr>
          <a:xfrm>
            <a:off x="6778332" y="2224244"/>
            <a:ext cx="2638600" cy="722312"/>
            <a:chOff x="6778332" y="2224244"/>
            <a:chExt cx="2638600" cy="722312"/>
          </a:xfrm>
        </p:grpSpPr>
        <p:grpSp>
          <p:nvGrpSpPr>
            <p:cNvPr id="22" name="组合 50"/>
            <p:cNvGrpSpPr/>
            <p:nvPr/>
          </p:nvGrpSpPr>
          <p:grpSpPr bwMode="auto">
            <a:xfrm>
              <a:off x="6778332" y="2224244"/>
              <a:ext cx="719137" cy="722312"/>
              <a:chOff x="0" y="0"/>
              <a:chExt cx="719434" cy="721654"/>
            </a:xfrm>
          </p:grpSpPr>
          <p:sp>
            <p:nvSpPr>
              <p:cNvPr id="23"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TextBox 52"/>
              <p:cNvSpPr txBox="1">
                <a:spLocks noChangeArrowheads="1"/>
              </p:cNvSpPr>
              <p:nvPr/>
            </p:nvSpPr>
            <p:spPr bwMode="auto">
              <a:xfrm>
                <a:off x="150910" y="53032"/>
                <a:ext cx="425292" cy="5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5</a:t>
                </a:r>
                <a:endParaRPr lang="zh-CN" altLang="en-US" sz="3200" dirty="0">
                  <a:solidFill>
                    <a:srgbClr val="FFFFFF"/>
                  </a:solidFill>
                  <a:latin typeface="微软雅黑" panose="020B0503020204020204" pitchFamily="34" charset="-122"/>
                </a:endParaRPr>
              </a:p>
            </p:txBody>
          </p:sp>
        </p:grpSp>
        <p:sp>
          <p:nvSpPr>
            <p:cNvPr id="40" name="TextBox 35"/>
            <p:cNvSpPr txBox="1"/>
            <p:nvPr/>
          </p:nvSpPr>
          <p:spPr>
            <a:xfrm>
              <a:off x="7806760" y="2377234"/>
              <a:ext cx="1610172"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销售促进</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50" name="组合 49"/>
          <p:cNvGrpSpPr/>
          <p:nvPr/>
        </p:nvGrpSpPr>
        <p:grpSpPr>
          <a:xfrm>
            <a:off x="6778332" y="3347135"/>
            <a:ext cx="2649219" cy="720725"/>
            <a:chOff x="6778332" y="3325176"/>
            <a:chExt cx="2649219" cy="720725"/>
          </a:xfrm>
        </p:grpSpPr>
        <p:grpSp>
          <p:nvGrpSpPr>
            <p:cNvPr id="25" name="组合 53"/>
            <p:cNvGrpSpPr/>
            <p:nvPr/>
          </p:nvGrpSpPr>
          <p:grpSpPr bwMode="auto">
            <a:xfrm>
              <a:off x="6778332" y="3325176"/>
              <a:ext cx="719137" cy="720725"/>
              <a:chOff x="0" y="0"/>
              <a:chExt cx="719434" cy="721654"/>
            </a:xfrm>
          </p:grpSpPr>
          <p:sp>
            <p:nvSpPr>
              <p:cNvPr id="26"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TextBox 55"/>
              <p:cNvSpPr txBox="1">
                <a:spLocks noChangeArrowheads="1"/>
              </p:cNvSpPr>
              <p:nvPr/>
            </p:nvSpPr>
            <p:spPr bwMode="auto">
              <a:xfrm>
                <a:off x="150910"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6</a:t>
                </a:r>
                <a:endParaRPr lang="zh-CN" altLang="en-US" sz="3200" dirty="0">
                  <a:solidFill>
                    <a:srgbClr val="FFFFFF"/>
                  </a:solidFill>
                  <a:latin typeface="微软雅黑" panose="020B0503020204020204" pitchFamily="34" charset="-122"/>
                </a:endParaRPr>
              </a:p>
            </p:txBody>
          </p:sp>
        </p:grpSp>
        <p:sp>
          <p:nvSpPr>
            <p:cNvPr id="41" name="TextBox 36"/>
            <p:cNvSpPr txBox="1"/>
            <p:nvPr/>
          </p:nvSpPr>
          <p:spPr>
            <a:xfrm>
              <a:off x="7816536" y="3477372"/>
              <a:ext cx="1611015"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客户服务</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51" name="组合 50"/>
          <p:cNvGrpSpPr/>
          <p:nvPr/>
        </p:nvGrpSpPr>
        <p:grpSpPr>
          <a:xfrm>
            <a:off x="6778332" y="4468439"/>
            <a:ext cx="3136473" cy="722313"/>
            <a:chOff x="6778332" y="4418169"/>
            <a:chExt cx="3136473" cy="722313"/>
          </a:xfrm>
        </p:grpSpPr>
        <p:grpSp>
          <p:nvGrpSpPr>
            <p:cNvPr id="28" name="组合 56"/>
            <p:cNvGrpSpPr/>
            <p:nvPr/>
          </p:nvGrpSpPr>
          <p:grpSpPr bwMode="auto">
            <a:xfrm>
              <a:off x="6778332" y="4418169"/>
              <a:ext cx="719137" cy="722313"/>
              <a:chOff x="0" y="0"/>
              <a:chExt cx="719434" cy="721654"/>
            </a:xfrm>
          </p:grpSpPr>
          <p:sp>
            <p:nvSpPr>
              <p:cNvPr id="29"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TextBox 58"/>
              <p:cNvSpPr txBox="1">
                <a:spLocks noChangeArrowheads="1"/>
              </p:cNvSpPr>
              <p:nvPr/>
            </p:nvSpPr>
            <p:spPr bwMode="auto">
              <a:xfrm>
                <a:off x="150910" y="53032"/>
                <a:ext cx="425292" cy="58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7</a:t>
                </a:r>
                <a:endParaRPr lang="zh-CN" altLang="en-US" sz="3200" dirty="0">
                  <a:solidFill>
                    <a:srgbClr val="FFFFFF"/>
                  </a:solidFill>
                  <a:latin typeface="微软雅黑" panose="020B0503020204020204" pitchFamily="34" charset="-122"/>
                </a:endParaRPr>
              </a:p>
            </p:txBody>
          </p:sp>
        </p:grpSp>
        <p:sp>
          <p:nvSpPr>
            <p:cNvPr id="42" name="TextBox 37"/>
            <p:cNvSpPr txBox="1"/>
            <p:nvPr/>
          </p:nvSpPr>
          <p:spPr>
            <a:xfrm>
              <a:off x="7803353" y="4571159"/>
              <a:ext cx="2111452"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客户关系管理</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52" name="组合 51"/>
          <p:cNvGrpSpPr/>
          <p:nvPr/>
        </p:nvGrpSpPr>
        <p:grpSpPr>
          <a:xfrm>
            <a:off x="6778332" y="5591332"/>
            <a:ext cx="2726217" cy="720725"/>
            <a:chOff x="6778332" y="5591332"/>
            <a:chExt cx="2726217" cy="720725"/>
          </a:xfrm>
        </p:grpSpPr>
        <p:grpSp>
          <p:nvGrpSpPr>
            <p:cNvPr id="31" name="组合 59"/>
            <p:cNvGrpSpPr/>
            <p:nvPr/>
          </p:nvGrpSpPr>
          <p:grpSpPr bwMode="auto">
            <a:xfrm>
              <a:off x="6778332" y="5591332"/>
              <a:ext cx="719137" cy="720725"/>
              <a:chOff x="0" y="0"/>
              <a:chExt cx="719434" cy="721654"/>
            </a:xfrm>
          </p:grpSpPr>
          <p:sp>
            <p:nvSpPr>
              <p:cNvPr id="32"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TextBox 61"/>
              <p:cNvSpPr txBox="1">
                <a:spLocks noChangeArrowheads="1"/>
              </p:cNvSpPr>
              <p:nvPr/>
            </p:nvSpPr>
            <p:spPr bwMode="auto">
              <a:xfrm>
                <a:off x="150910"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8</a:t>
                </a:r>
                <a:endParaRPr lang="zh-CN" altLang="en-US" sz="3200" dirty="0">
                  <a:solidFill>
                    <a:srgbClr val="FFFFFF"/>
                  </a:solidFill>
                  <a:latin typeface="微软雅黑" panose="020B0503020204020204" pitchFamily="34" charset="-122"/>
                </a:endParaRPr>
              </a:p>
            </p:txBody>
          </p:sp>
        </p:grpSp>
        <p:sp>
          <p:nvSpPr>
            <p:cNvPr id="43" name="TextBox 38"/>
            <p:cNvSpPr txBox="1"/>
            <p:nvPr/>
          </p:nvSpPr>
          <p:spPr>
            <a:xfrm>
              <a:off x="7916319" y="5743528"/>
              <a:ext cx="1588230" cy="416332"/>
            </a:xfrm>
            <a:prstGeom prst="rect">
              <a:avLst/>
            </a:prstGeom>
            <a:noFill/>
          </p:spPr>
          <p:txBody>
            <a:bodyPr wrap="square" lIns="0" tIns="0" rIns="0" bIns="0" rtlCol="0" anchor="t" anchorCtr="0">
              <a:spAutoFit/>
            </a:bodyPr>
            <a:lstStyle/>
            <a:p>
              <a:pPr algn="just">
                <a:lnSpc>
                  <a:spcPct val="120000"/>
                </a:lnSpc>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网络调研</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sp>
        <p:nvSpPr>
          <p:cNvPr id="6" name="文本框 5"/>
          <p:cNvSpPr txBox="1"/>
          <p:nvPr/>
        </p:nvSpPr>
        <p:spPr>
          <a:xfrm>
            <a:off x="985520" y="5661025"/>
            <a:ext cx="1478915" cy="645160"/>
          </a:xfrm>
          <a:prstGeom prst="rect">
            <a:avLst/>
          </a:prstGeom>
          <a:solidFill>
            <a:schemeClr val="bg1">
              <a:lumMod val="60000"/>
              <a:lumOff val="40000"/>
            </a:schemeClr>
          </a:solidFill>
        </p:spPr>
        <p:txBody>
          <a:bodyPr wrap="square" rtlCol="0" anchor="t">
            <a:spAutoFit/>
          </a:bodyPr>
          <a:p>
            <a:r>
              <a:rPr lang="zh-CN" altLang="en-US" b="1">
                <a:hlinkClick r:id="rId1" action="ppaction://hlinkfile"/>
              </a:rPr>
              <a:t>警惕网络传销陷阱</a:t>
            </a:r>
            <a:endParaRPr lang="zh-CN" altLang="en-US" b="1"/>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65" y="5644515"/>
            <a:ext cx="758825" cy="7588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par>
                          <p:cTn id="42" fill="hold">
                            <p:stCondLst>
                              <p:cond delay="5000"/>
                            </p:stCondLst>
                            <p:childTnLst>
                              <p:par>
                                <p:cTn id="43" presetID="21"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heel(1)">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4804" y="1484784"/>
            <a:ext cx="10387154" cy="3282181"/>
          </a:xfrm>
          <a:prstGeom prst="rect">
            <a:avLst/>
          </a:prstGeom>
          <a:noFill/>
        </p:spPr>
        <p:txBody>
          <a:bodyPr wrap="square" rtlCol="0" anchor="t">
            <a:spAutoFit/>
          </a:bodyPr>
          <a:lstStyle/>
          <a:p>
            <a:pPr algn="ctr">
              <a:lnSpc>
                <a:spcPct val="150000"/>
              </a:lnSpc>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网络品牌</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存在于互联网上的企业品牌即网络品牌。网络品牌有两个方面的含义：一是通过互联网手段建立起来的品牌，二是互联网对网下既有品牌的影响。两者在品牌建设和推广方式、侧重点上各不相同，但目标是一致的，即都是为了实现企业整体形象的树立和提升。</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7276" y="1484784"/>
            <a:ext cx="10882209" cy="4073936"/>
          </a:xfrm>
          <a:prstGeom prst="rect">
            <a:avLst/>
          </a:prstGeom>
          <a:noFill/>
        </p:spPr>
        <p:txBody>
          <a:bodyPr wrap="square" rtlCol="0" anchor="t">
            <a:spAutoFit/>
          </a:bodyPr>
          <a:lstStyle/>
          <a:p>
            <a:pPr indent="612140" algn="just">
              <a:lnSpc>
                <a:spcPct val="140000"/>
              </a:lnSpc>
              <a:spcBef>
                <a:spcPts val="1000"/>
              </a:spcBef>
            </a:pPr>
            <a:r>
              <a:rPr lang="zh-CN" altLang="en-US" sz="2600" dirty="0">
                <a:solidFill>
                  <a:srgbClr val="C00000"/>
                </a:solidFill>
                <a:latin typeface="+mj-lt"/>
                <a:ea typeface="黑体" panose="02010609060101010101" pitchFamily="49" charset="-122"/>
                <a:cs typeface="+mn-ea"/>
              </a:rPr>
              <a:t>问：</a:t>
            </a:r>
            <a:r>
              <a:rPr lang="zh-CN" altLang="en-US" sz="2600" dirty="0">
                <a:solidFill>
                  <a:schemeClr val="accent2"/>
                </a:solidFill>
                <a:latin typeface="+mj-lt"/>
                <a:ea typeface="黑体" panose="02010609060101010101" pitchFamily="49" charset="-122"/>
                <a:cs typeface="+mn-ea"/>
              </a:rPr>
              <a:t>什么是</a:t>
            </a:r>
            <a:r>
              <a:rPr lang="en-US" altLang="zh-CN" sz="2600" dirty="0">
                <a:solidFill>
                  <a:schemeClr val="accent2"/>
                </a:solidFill>
                <a:latin typeface="+mj-lt"/>
                <a:ea typeface="黑体" panose="02010609060101010101" pitchFamily="49" charset="-122"/>
                <a:cs typeface="+mn-ea"/>
              </a:rPr>
              <a:t>FAQ</a:t>
            </a:r>
            <a:r>
              <a:rPr lang="zh-CN" altLang="en-US" sz="2600" dirty="0">
                <a:solidFill>
                  <a:schemeClr val="accent2"/>
                </a:solidFill>
                <a:latin typeface="+mj-lt"/>
                <a:ea typeface="黑体" panose="02010609060101010101" pitchFamily="49" charset="-122"/>
                <a:cs typeface="+mn-ea"/>
              </a:rPr>
              <a:t>？一个网站为什么应该重视</a:t>
            </a:r>
            <a:r>
              <a:rPr lang="en-US" altLang="zh-CN" sz="2600" dirty="0">
                <a:solidFill>
                  <a:schemeClr val="accent2"/>
                </a:solidFill>
                <a:latin typeface="+mj-lt"/>
                <a:ea typeface="黑体" panose="02010609060101010101" pitchFamily="49" charset="-122"/>
                <a:cs typeface="+mn-ea"/>
              </a:rPr>
              <a:t>FAQ</a:t>
            </a:r>
            <a:r>
              <a:rPr lang="zh-CN" altLang="en-US" sz="2600" dirty="0">
                <a:solidFill>
                  <a:schemeClr val="accent2"/>
                </a:solidFill>
                <a:latin typeface="+mj-lt"/>
                <a:ea typeface="黑体" panose="02010609060101010101" pitchFamily="49" charset="-122"/>
                <a:cs typeface="+mn-ea"/>
              </a:rPr>
              <a:t>设计？</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cs typeface="+mn-ea"/>
              </a:rPr>
              <a:t>答：</a:t>
            </a:r>
            <a:r>
              <a:rPr lang="en-US" altLang="zh-CN" sz="2600" dirty="0">
                <a:solidFill>
                  <a:schemeClr val="accent2"/>
                </a:solidFill>
                <a:latin typeface="+mj-lt"/>
                <a:ea typeface="黑体" panose="02010609060101010101" pitchFamily="49" charset="-122"/>
                <a:cs typeface="+mn-ea"/>
              </a:rPr>
              <a:t>FAQ</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Frequently Asked Questions</a:t>
            </a:r>
            <a:r>
              <a:rPr lang="zh-CN" altLang="en-US" sz="2600" dirty="0">
                <a:solidFill>
                  <a:schemeClr val="accent2"/>
                </a:solidFill>
                <a:latin typeface="+mj-lt"/>
                <a:ea typeface="黑体" panose="02010609060101010101" pitchFamily="49" charset="-122"/>
                <a:cs typeface="+mn-ea"/>
              </a:rPr>
              <a:t>）意为“经常问到的问题”，或者可更通俗地称之为“常见问题”。网络营销中，</a:t>
            </a:r>
            <a:r>
              <a:rPr lang="en-US" altLang="zh-CN" sz="2600" dirty="0">
                <a:solidFill>
                  <a:schemeClr val="accent2"/>
                </a:solidFill>
                <a:latin typeface="+mj-lt"/>
                <a:ea typeface="黑体" panose="02010609060101010101" pitchFamily="49" charset="-122"/>
                <a:cs typeface="+mn-ea"/>
              </a:rPr>
              <a:t>FAQ</a:t>
            </a:r>
            <a:r>
              <a:rPr lang="zh-CN" altLang="en-US" sz="2600" dirty="0">
                <a:solidFill>
                  <a:schemeClr val="accent2"/>
                </a:solidFill>
                <a:latin typeface="+mj-lt"/>
                <a:ea typeface="黑体" panose="02010609060101010101" pitchFamily="49" charset="-122"/>
                <a:cs typeface="+mn-ea"/>
              </a:rPr>
              <a:t>系统被认为是一种常用的客户在线服务工具。一个好的</a:t>
            </a:r>
            <a:r>
              <a:rPr lang="en-US" altLang="zh-CN" sz="2600" dirty="0">
                <a:solidFill>
                  <a:schemeClr val="accent2"/>
                </a:solidFill>
                <a:latin typeface="+mj-lt"/>
                <a:ea typeface="黑体" panose="02010609060101010101" pitchFamily="49" charset="-122"/>
                <a:cs typeface="+mn-ea"/>
              </a:rPr>
              <a:t>FAQ</a:t>
            </a:r>
            <a:r>
              <a:rPr lang="zh-CN" altLang="en-US" sz="2600" dirty="0">
                <a:solidFill>
                  <a:schemeClr val="accent2"/>
                </a:solidFill>
                <a:latin typeface="+mj-lt"/>
                <a:ea typeface="黑体" panose="02010609060101010101" pitchFamily="49" charset="-122"/>
                <a:cs typeface="+mn-ea"/>
              </a:rPr>
              <a:t>系统应该至少可以回答用户</a:t>
            </a:r>
            <a:r>
              <a:rPr lang="en-US" altLang="zh-CN" sz="2600" dirty="0">
                <a:solidFill>
                  <a:schemeClr val="accent2"/>
                </a:solidFill>
                <a:latin typeface="+mj-lt"/>
                <a:ea typeface="黑体" panose="02010609060101010101" pitchFamily="49" charset="-122"/>
                <a:cs typeface="+mn-ea"/>
              </a:rPr>
              <a:t>80%</a:t>
            </a:r>
            <a:r>
              <a:rPr lang="zh-CN" altLang="en-US" sz="2600" dirty="0">
                <a:solidFill>
                  <a:schemeClr val="accent2"/>
                </a:solidFill>
                <a:latin typeface="+mj-lt"/>
                <a:ea typeface="黑体" panose="02010609060101010101" pitchFamily="49" charset="-122"/>
                <a:cs typeface="+mn-ea"/>
              </a:rPr>
              <a:t>的常见问题。这样不仅方便了用户，而且还大大减轻了网站工作人员的压力，节省了大量的客户服务成本，并且增加了客户满意度。因此，一个优秀的网站应该重视</a:t>
            </a:r>
            <a:r>
              <a:rPr lang="en-US" altLang="zh-CN" sz="2600" dirty="0">
                <a:solidFill>
                  <a:schemeClr val="accent2"/>
                </a:solidFill>
                <a:latin typeface="+mj-lt"/>
                <a:ea typeface="黑体" panose="02010609060101010101" pitchFamily="49" charset="-122"/>
                <a:cs typeface="+mn-ea"/>
              </a:rPr>
              <a:t>FAQ</a:t>
            </a:r>
            <a:r>
              <a:rPr lang="zh-CN" altLang="en-US" sz="2600" dirty="0">
                <a:solidFill>
                  <a:schemeClr val="accent2"/>
                </a:solidFill>
                <a:latin typeface="+mj-lt"/>
                <a:ea typeface="黑体" panose="02010609060101010101" pitchFamily="49" charset="-122"/>
                <a:cs typeface="+mn-ea"/>
              </a:rPr>
              <a:t>系统设计。</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8513" y="1220190"/>
            <a:ext cx="10679736" cy="4417620"/>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四、网络市场调研</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我们把基于互联网而系统地进行营销信息收集、整理、分析和研究的过程称为网络市场调研，也即利用各种网站、</a:t>
            </a:r>
            <a:r>
              <a:rPr lang="en-US" altLang="zh-CN" sz="2600" dirty="0">
                <a:solidFill>
                  <a:schemeClr val="accent2"/>
                </a:solidFill>
                <a:latin typeface="+mj-lt"/>
                <a:ea typeface="黑体" panose="02010609060101010101" pitchFamily="49" charset="-122"/>
              </a:rPr>
              <a:t>App</a:t>
            </a:r>
            <a:r>
              <a:rPr lang="zh-CN" altLang="en-US" sz="2600" dirty="0">
                <a:solidFill>
                  <a:schemeClr val="accent2"/>
                </a:solidFill>
                <a:latin typeface="+mj-lt"/>
                <a:ea typeface="黑体" panose="02010609060101010101" pitchFamily="49" charset="-122"/>
              </a:rPr>
              <a:t>、搜索引擎、第三方信息平台等寻找竞争环境信息、客户信息、供求信息的过程。</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网络市场调研所采用的信息收集方式与传统市场调研有所不同，因而对市场调研设计中的部分内容（如调查问卷的设计、发放和回收等）提出了不同的要求。</a:t>
            </a:r>
            <a:endParaRPr lang="zh-CN" altLang="en-US" sz="2600" dirty="0">
              <a:solidFill>
                <a:srgbClr val="C00000"/>
              </a:solidFill>
              <a:latin typeface="+mj-lt"/>
              <a:ea typeface="黑体" panose="02010609060101010101" pitchFamily="49"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36394" y="1396017"/>
            <a:ext cx="6246073"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rPr>
              <a:t>（一）网络市场调研的步骤</a:t>
            </a:r>
            <a:endParaRPr lang="zh-CN" altLang="en-US" dirty="0">
              <a:solidFill>
                <a:schemeClr val="accent2"/>
              </a:solidFill>
              <a:latin typeface="方正大黑简体" panose="03000509000000000000" pitchFamily="65" charset="-122"/>
              <a:ea typeface="方正大黑简体" panose="03000509000000000000" pitchFamily="65" charset="-122"/>
            </a:endParaRPr>
          </a:p>
        </p:txBody>
      </p:sp>
      <p:sp>
        <p:nvSpPr>
          <p:cNvPr id="3" name="Text Box 24"/>
          <p:cNvSpPr txBox="1">
            <a:spLocks noChangeArrowheads="1"/>
          </p:cNvSpPr>
          <p:nvPr/>
        </p:nvSpPr>
        <p:spPr bwMode="gray">
          <a:xfrm>
            <a:off x="2638859" y="3106594"/>
            <a:ext cx="2088232"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明确问题与确定调研目标</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4" name="Text Box 25"/>
          <p:cNvSpPr txBox="1">
            <a:spLocks noChangeArrowheads="1"/>
          </p:cNvSpPr>
          <p:nvPr/>
        </p:nvSpPr>
        <p:spPr bwMode="gray">
          <a:xfrm>
            <a:off x="1204009" y="4901031"/>
            <a:ext cx="1391666"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制订调研计划</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5" name="Text Box 26"/>
          <p:cNvSpPr txBox="1">
            <a:spLocks noChangeArrowheads="1"/>
          </p:cNvSpPr>
          <p:nvPr/>
        </p:nvSpPr>
        <p:spPr bwMode="gray">
          <a:xfrm>
            <a:off x="4221997" y="6051044"/>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收集信息</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6" name="Text Box 27"/>
          <p:cNvSpPr txBox="1">
            <a:spLocks noChangeArrowheads="1"/>
          </p:cNvSpPr>
          <p:nvPr/>
        </p:nvSpPr>
        <p:spPr bwMode="gray">
          <a:xfrm>
            <a:off x="8717212" y="5357096"/>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分析信息</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7" name="Text Box 27"/>
          <p:cNvSpPr txBox="1">
            <a:spLocks noChangeArrowheads="1"/>
          </p:cNvSpPr>
          <p:nvPr/>
        </p:nvSpPr>
        <p:spPr bwMode="gray">
          <a:xfrm>
            <a:off x="8796041" y="2897280"/>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提交报告</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pic>
        <p:nvPicPr>
          <p:cNvPr id="13"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6541" y="2121406"/>
            <a:ext cx="4269359" cy="44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6"/>
          <p:cNvSpPr/>
          <p:nvPr/>
        </p:nvSpPr>
        <p:spPr bwMode="auto">
          <a:xfrm>
            <a:off x="2793469" y="3622685"/>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5" name="组合 19"/>
          <p:cNvGrpSpPr/>
          <p:nvPr/>
        </p:nvGrpSpPr>
        <p:grpSpPr bwMode="auto">
          <a:xfrm>
            <a:off x="4368269" y="3956060"/>
            <a:ext cx="719138" cy="717624"/>
            <a:chOff x="0" y="0"/>
            <a:chExt cx="717637" cy="717637"/>
          </a:xfrm>
        </p:grpSpPr>
        <p:sp>
          <p:nvSpPr>
            <p:cNvPr id="16"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17" name="TextBox 21"/>
            <p:cNvSpPr txBox="1">
              <a:spLocks noChangeArrowheads="1"/>
            </p:cNvSpPr>
            <p:nvPr/>
          </p:nvSpPr>
          <p:spPr bwMode="auto">
            <a:xfrm>
              <a:off x="3839" y="139107"/>
              <a:ext cx="701527" cy="4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1</a:t>
              </a:r>
              <a:endParaRPr lang="en-US" altLang="zh-CN" sz="2400" b="1" dirty="0">
                <a:solidFill>
                  <a:srgbClr val="FFFFFF"/>
                </a:solidFill>
                <a:latin typeface="+mj-lt"/>
                <a:ea typeface="黑体" panose="02010609060101010101" pitchFamily="49" charset="-122"/>
              </a:endParaRPr>
            </a:p>
          </p:txBody>
        </p:sp>
      </p:grpSp>
      <p:grpSp>
        <p:nvGrpSpPr>
          <p:cNvPr id="18" name="组合 22"/>
          <p:cNvGrpSpPr/>
          <p:nvPr/>
        </p:nvGrpSpPr>
        <p:grpSpPr bwMode="auto">
          <a:xfrm>
            <a:off x="2614082" y="5040322"/>
            <a:ext cx="887412" cy="887413"/>
            <a:chOff x="0" y="0"/>
            <a:chExt cx="886864" cy="886864"/>
          </a:xfrm>
        </p:grpSpPr>
        <p:sp>
          <p:nvSpPr>
            <p:cNvPr id="19"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20" name="TextBox 24"/>
            <p:cNvSpPr txBox="1">
              <a:spLocks noChangeArrowheads="1"/>
            </p:cNvSpPr>
            <p:nvPr/>
          </p:nvSpPr>
          <p:spPr bwMode="auto">
            <a:xfrm>
              <a:off x="79353" y="206842"/>
              <a:ext cx="70152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2</a:t>
              </a:r>
              <a:endParaRPr lang="en-US" altLang="zh-CN" sz="2400" b="1" dirty="0">
                <a:solidFill>
                  <a:srgbClr val="FFFFFF"/>
                </a:solidFill>
                <a:latin typeface="+mj-lt"/>
                <a:ea typeface="黑体" panose="02010609060101010101" pitchFamily="49" charset="-122"/>
              </a:endParaRPr>
            </a:p>
          </p:txBody>
        </p:sp>
      </p:grpSp>
      <p:grpSp>
        <p:nvGrpSpPr>
          <p:cNvPr id="21" name="组合 25"/>
          <p:cNvGrpSpPr/>
          <p:nvPr/>
        </p:nvGrpSpPr>
        <p:grpSpPr bwMode="auto">
          <a:xfrm>
            <a:off x="5404907" y="5056197"/>
            <a:ext cx="1044575" cy="1044575"/>
            <a:chOff x="0" y="0"/>
            <a:chExt cx="1043955" cy="1043955"/>
          </a:xfrm>
        </p:grpSpPr>
        <p:sp>
          <p:nvSpPr>
            <p:cNvPr id="22"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23" name="TextBox 27"/>
            <p:cNvSpPr txBox="1">
              <a:spLocks noChangeArrowheads="1"/>
            </p:cNvSpPr>
            <p:nvPr/>
          </p:nvSpPr>
          <p:spPr bwMode="auto">
            <a:xfrm>
              <a:off x="195502" y="261788"/>
              <a:ext cx="701527" cy="5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3</a:t>
              </a:r>
              <a:endParaRPr lang="en-US" altLang="zh-CN" sz="2800" b="1" dirty="0">
                <a:solidFill>
                  <a:srgbClr val="FFFFFF"/>
                </a:solidFill>
                <a:latin typeface="+mj-lt"/>
                <a:ea typeface="黑体" panose="02010609060101010101" pitchFamily="49" charset="-122"/>
              </a:endParaRPr>
            </a:p>
          </p:txBody>
        </p:sp>
      </p:grpSp>
      <p:grpSp>
        <p:nvGrpSpPr>
          <p:cNvPr id="24" name="组合 28"/>
          <p:cNvGrpSpPr/>
          <p:nvPr/>
        </p:nvGrpSpPr>
        <p:grpSpPr bwMode="auto">
          <a:xfrm>
            <a:off x="9297457" y="4322772"/>
            <a:ext cx="935037" cy="935038"/>
            <a:chOff x="0" y="0"/>
            <a:chExt cx="935038" cy="935038"/>
          </a:xfrm>
        </p:grpSpPr>
        <p:sp>
          <p:nvSpPr>
            <p:cNvPr id="25"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26" name="TextBox 30"/>
            <p:cNvSpPr txBox="1">
              <a:spLocks noChangeArrowheads="1"/>
            </p:cNvSpPr>
            <p:nvPr/>
          </p:nvSpPr>
          <p:spPr bwMode="auto">
            <a:xfrm>
              <a:off x="124324" y="203280"/>
              <a:ext cx="701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4</a:t>
              </a:r>
              <a:endParaRPr lang="en-US" altLang="zh-CN" sz="2800" b="1" dirty="0">
                <a:solidFill>
                  <a:srgbClr val="FFFFFF"/>
                </a:solidFill>
                <a:latin typeface="+mj-lt"/>
                <a:ea typeface="黑体" panose="02010609060101010101" pitchFamily="49" charset="-122"/>
              </a:endParaRPr>
            </a:p>
          </p:txBody>
        </p:sp>
      </p:grpSp>
      <p:grpSp>
        <p:nvGrpSpPr>
          <p:cNvPr id="27" name="组合 31"/>
          <p:cNvGrpSpPr/>
          <p:nvPr/>
        </p:nvGrpSpPr>
        <p:grpSpPr bwMode="auto">
          <a:xfrm>
            <a:off x="8794219" y="3354397"/>
            <a:ext cx="701675" cy="667928"/>
            <a:chOff x="0" y="0"/>
            <a:chExt cx="701527" cy="668338"/>
          </a:xfrm>
        </p:grpSpPr>
        <p:sp>
          <p:nvSpPr>
            <p:cNvPr id="28"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29" name="TextBox 33"/>
            <p:cNvSpPr txBox="1">
              <a:spLocks noChangeArrowheads="1"/>
            </p:cNvSpPr>
            <p:nvPr/>
          </p:nvSpPr>
          <p:spPr bwMode="auto">
            <a:xfrm>
              <a:off x="0" y="122387"/>
              <a:ext cx="701527" cy="4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5</a:t>
              </a:r>
              <a:endParaRPr lang="en-US" altLang="zh-CN" sz="2400" b="1" dirty="0">
                <a:solidFill>
                  <a:srgbClr val="FFFFFF"/>
                </a:solidFill>
                <a:latin typeface="+mj-lt"/>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4000"/>
                            </p:stCondLst>
                            <p:childTnLst>
                              <p:par>
                                <p:cTn id="24" presetID="1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ppt_x</p:attrName>
                                        </p:attrNameLst>
                                      </p:cBhvr>
                                      <p:tavLst>
                                        <p:tav tm="0">
                                          <p:val>
                                            <p:strVal val="#ppt_x-#ppt_w*1.125000"/>
                                          </p:val>
                                        </p:tav>
                                        <p:tav tm="100000">
                                          <p:val>
                                            <p:strVal val="#ppt_x"/>
                                          </p:val>
                                        </p:tav>
                                      </p:tavLst>
                                    </p:anim>
                                    <p:animEffect transition="in" filter="wipe(right)">
                                      <p:cBhvr>
                                        <p:cTn id="27" dur="500"/>
                                        <p:tgtEl>
                                          <p:spTgt spid="3"/>
                                        </p:tgtEl>
                                      </p:cBhvr>
                                    </p:animEffect>
                                  </p:childTnLst>
                                </p:cTn>
                              </p:par>
                            </p:childTnLst>
                          </p:cTn>
                        </p:par>
                        <p:par>
                          <p:cTn id="28" fill="hold">
                            <p:stCondLst>
                              <p:cond delay="4500"/>
                            </p:stCondLst>
                            <p:childTnLst>
                              <p:par>
                                <p:cTn id="29" presetID="1"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ppt_x</p:attrName>
                                        </p:attrNameLst>
                                      </p:cBhvr>
                                      <p:tavLst>
                                        <p:tav tm="0">
                                          <p:val>
                                            <p:strVal val="#ppt_x-#ppt_w*1.125000"/>
                                          </p:val>
                                        </p:tav>
                                        <p:tav tm="100000">
                                          <p:val>
                                            <p:strVal val="#ppt_x"/>
                                          </p:val>
                                        </p:tav>
                                      </p:tavLst>
                                    </p:anim>
                                    <p:animEffect transition="in" filter="wipe(right)">
                                      <p:cBhvr>
                                        <p:cTn id="35" dur="500"/>
                                        <p:tgtEl>
                                          <p:spTgt spid="4"/>
                                        </p:tgtEl>
                                      </p:cBhvr>
                                    </p:animEffect>
                                  </p:childTnLst>
                                </p:cTn>
                              </p:par>
                            </p:childTnLst>
                          </p:cTn>
                        </p:par>
                        <p:par>
                          <p:cTn id="36" fill="hold">
                            <p:stCondLst>
                              <p:cond delay="5000"/>
                            </p:stCondLst>
                            <p:childTnLst>
                              <p:par>
                                <p:cTn id="37" presetID="1"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par>
                          <p:cTn id="43" fill="hold">
                            <p:stCondLst>
                              <p:cond delay="5500"/>
                            </p:stCondLst>
                            <p:childTnLst>
                              <p:par>
                                <p:cTn id="44" presetID="1"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5500"/>
                            </p:stCondLst>
                            <p:childTnLst>
                              <p:par>
                                <p:cTn id="47" presetID="1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lide(fromBottom)">
                                      <p:cBhvr>
                                        <p:cTn id="49" dur="500"/>
                                        <p:tgtEl>
                                          <p:spTgt spid="6"/>
                                        </p:tgtEl>
                                      </p:cBhvr>
                                    </p:animEffect>
                                  </p:childTnLst>
                                </p:cTn>
                              </p:par>
                            </p:childTnLst>
                          </p:cTn>
                        </p:par>
                        <p:par>
                          <p:cTn id="50" fill="hold">
                            <p:stCondLst>
                              <p:cond delay="6000"/>
                            </p:stCondLst>
                            <p:childTnLst>
                              <p:par>
                                <p:cTn id="51" presetID="1" presetClass="entr" presetSubtype="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6000"/>
                            </p:stCondLst>
                            <p:childTnLst>
                              <p:par>
                                <p:cTn id="54" presetID="12" presetClass="entr" presetSubtype="2"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ppt_x</p:attrName>
                                        </p:attrNameLst>
                                      </p:cBhvr>
                                      <p:tavLst>
                                        <p:tav tm="0">
                                          <p:val>
                                            <p:strVal val="#ppt_x+#ppt_w*1.125000"/>
                                          </p:val>
                                        </p:tav>
                                        <p:tav tm="100000">
                                          <p:val>
                                            <p:strVal val="#ppt_x"/>
                                          </p:val>
                                        </p:tav>
                                      </p:tavLst>
                                    </p:anim>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7336" y="1988840"/>
            <a:ext cx="9802089" cy="1947649"/>
          </a:xfrm>
          <a:prstGeom prst="rect">
            <a:avLst/>
          </a:prstGeom>
          <a:noFill/>
        </p:spPr>
        <p:txBody>
          <a:bodyPr wrap="square" rtlCol="0" anchor="t">
            <a:spAutoFit/>
          </a:bodyPr>
          <a:lstStyle/>
          <a:p>
            <a:pPr indent="612140" algn="just">
              <a:lnSpc>
                <a:spcPct val="150000"/>
              </a:lnSpc>
              <a:spcBef>
                <a:spcPts val="1000"/>
              </a:spcBef>
            </a:pPr>
            <a:r>
              <a:rPr lang="zh-CN" altLang="en-US" sz="2800" dirty="0">
                <a:solidFill>
                  <a:schemeClr val="accent2"/>
                </a:solidFill>
                <a:latin typeface="+mj-lt"/>
                <a:ea typeface="黑体" panose="02010609060101010101" pitchFamily="49" charset="-122"/>
                <a:cs typeface="+mn-ea"/>
              </a:rPr>
              <a:t>网络调研报告一般包括标题、目录、引言、正文（调研目的、调研方法、调查数据统计分析等）、结论、启示及建议、附录等内容。</a:t>
            </a:r>
            <a:endParaRPr lang="zh-CN" altLang="en-US" sz="28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769789" y="2452490"/>
            <a:ext cx="1094192" cy="361274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mj-lt"/>
                <a:ea typeface="黑体" panose="02010609060101010101" pitchFamily="49" charset="-122"/>
              </a:rPr>
              <a:t>网</a:t>
            </a:r>
            <a:endParaRPr kumimoji="0" lang="en-US" altLang="zh-CN" sz="3200" b="0" i="0" u="none" strike="noStrike" cap="none" normalizeH="0" baseline="0" dirty="0">
              <a:ln>
                <a:noFill/>
              </a:ln>
              <a:solidFill>
                <a:schemeClr val="accent2"/>
              </a:solidFill>
              <a:effectLst/>
              <a:latin typeface="+mj-lt"/>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mj-lt"/>
                <a:ea typeface="黑体" panose="02010609060101010101" pitchFamily="49" charset="-122"/>
              </a:rPr>
              <a:t>络</a:t>
            </a:r>
            <a:endParaRPr kumimoji="0" lang="en-US" altLang="zh-CN" sz="3200" b="0" i="0" u="none" strike="noStrike" cap="none" normalizeH="0" baseline="0" dirty="0">
              <a:ln>
                <a:noFill/>
              </a:ln>
              <a:solidFill>
                <a:schemeClr val="accent2"/>
              </a:solidFill>
              <a:effectLst/>
              <a:latin typeface="+mj-lt"/>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mj-lt"/>
                <a:ea typeface="黑体" panose="02010609060101010101" pitchFamily="49" charset="-122"/>
              </a:rPr>
              <a:t>营</a:t>
            </a:r>
            <a:endParaRPr kumimoji="0" lang="en-US" altLang="zh-CN" sz="3200" b="0" i="0" u="none" strike="noStrike" cap="none" normalizeH="0" baseline="0" dirty="0">
              <a:ln>
                <a:noFill/>
              </a:ln>
              <a:solidFill>
                <a:schemeClr val="accent2"/>
              </a:solidFill>
              <a:effectLst/>
              <a:latin typeface="+mj-lt"/>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mj-lt"/>
                <a:ea typeface="黑体" panose="02010609060101010101" pitchFamily="49" charset="-122"/>
              </a:rPr>
              <a:t>销</a:t>
            </a:r>
            <a:endParaRPr kumimoji="0" lang="zh-CN" altLang="en-US" sz="32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914275" y="4016548"/>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3113682" y="2320823"/>
            <a:ext cx="3644860"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网络营销概述</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3111028" y="5445224"/>
            <a:ext cx="3649496"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lang="zh-CN" altLang="en-US" sz="2400" dirty="0">
                <a:solidFill>
                  <a:schemeClr val="accent2"/>
                </a:solidFill>
                <a:ea typeface="黑体" panose="02010609060101010101" pitchFamily="49" charset="-122"/>
              </a:rPr>
              <a:t>常用的网络营销方法</a:t>
            </a:r>
            <a:endParaRPr lang="zh-CN" altLang="en-US" sz="2400" dirty="0">
              <a:solidFill>
                <a:schemeClr val="accent2"/>
              </a:solidFill>
              <a:ea typeface="黑体" panose="02010609060101010101" pitchFamily="49" charset="-122"/>
            </a:endParaRPr>
          </a:p>
        </p:txBody>
      </p:sp>
      <p:sp>
        <p:nvSpPr>
          <p:cNvPr id="8" name="矩形 7"/>
          <p:cNvSpPr/>
          <p:nvPr/>
        </p:nvSpPr>
        <p:spPr bwMode="auto">
          <a:xfrm>
            <a:off x="7927959" y="1495301"/>
            <a:ext cx="3464366"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网络营销的含义、</a:t>
            </a:r>
            <a:r>
              <a:rPr kumimoji="0" lang="zh-CN" altLang="en-US" b="0" i="0" u="none" strike="noStrike" cap="none" normalizeH="0" baseline="0" dirty="0">
                <a:ln>
                  <a:noFill/>
                </a:ln>
                <a:solidFill>
                  <a:schemeClr val="accent2"/>
                </a:solidFill>
                <a:effectLst/>
                <a:latin typeface="+mj-lt"/>
                <a:ea typeface="黑体" panose="02010609060101010101" pitchFamily="49" charset="-122"/>
              </a:rPr>
              <a:t>传统市场营销与网络营销</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sp>
        <p:nvSpPr>
          <p:cNvPr id="86" name="矩形 85"/>
          <p:cNvSpPr/>
          <p:nvPr/>
        </p:nvSpPr>
        <p:spPr bwMode="auto">
          <a:xfrm>
            <a:off x="7927958" y="4841103"/>
            <a:ext cx="2993853" cy="55408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搜索引擎营销、病毒营销</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0" name="直接连接符 9"/>
          <p:cNvCxnSpPr/>
          <p:nvPr/>
        </p:nvCxnSpPr>
        <p:spPr bwMode="auto">
          <a:xfrm>
            <a:off x="7408597" y="5107279"/>
            <a:ext cx="0" cy="108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2656069" y="2429199"/>
            <a:ext cx="0" cy="3276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656069" y="2440829"/>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箭头连接符 100"/>
          <p:cNvCxnSpPr/>
          <p:nvPr/>
        </p:nvCxnSpPr>
        <p:spPr bwMode="auto">
          <a:xfrm>
            <a:off x="2670411" y="5705199"/>
            <a:ext cx="46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7408597" y="1831224"/>
            <a:ext cx="0" cy="144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7408597" y="1831225"/>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6760525" y="2536847"/>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3"/>
          <p:cNvSpPr/>
          <p:nvPr/>
        </p:nvSpPr>
        <p:spPr bwMode="auto">
          <a:xfrm>
            <a:off x="3111028" y="4046372"/>
            <a:ext cx="3649496"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网络营销策略与网络广告</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6" name="直接箭头连接符 35"/>
          <p:cNvCxnSpPr/>
          <p:nvPr/>
        </p:nvCxnSpPr>
        <p:spPr bwMode="auto">
          <a:xfrm>
            <a:off x="2656069" y="4262396"/>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矩形 1"/>
          <p:cNvSpPr/>
          <p:nvPr/>
        </p:nvSpPr>
        <p:spPr bwMode="auto">
          <a:xfrm>
            <a:off x="7927958" y="2990870"/>
            <a:ext cx="3464367"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网络营销的职能</a:t>
            </a:r>
            <a:r>
              <a:rPr lang="zh-CN" altLang="en-US" dirty="0">
                <a:solidFill>
                  <a:schemeClr val="accent2"/>
                </a:solidFill>
                <a:latin typeface="+mj-lt"/>
                <a:ea typeface="黑体" panose="02010609060101010101" pitchFamily="49" charset="-122"/>
              </a:rPr>
              <a:t>、</a:t>
            </a:r>
            <a:r>
              <a:rPr kumimoji="0" lang="zh-CN" altLang="en-US" b="0" i="0" u="none" strike="noStrike" cap="none" normalizeH="0" baseline="0" dirty="0">
                <a:ln>
                  <a:noFill/>
                </a:ln>
                <a:solidFill>
                  <a:schemeClr val="accent2"/>
                </a:solidFill>
                <a:effectLst/>
                <a:latin typeface="+mj-lt"/>
                <a:ea typeface="黑体" panose="02010609060101010101" pitchFamily="49" charset="-122"/>
              </a:rPr>
              <a:t>网络市场调研</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sp>
        <p:nvSpPr>
          <p:cNvPr id="4" name="矩形 3"/>
          <p:cNvSpPr/>
          <p:nvPr/>
        </p:nvSpPr>
        <p:spPr bwMode="auto">
          <a:xfrm>
            <a:off x="7927959" y="5899247"/>
            <a:ext cx="2993853"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网络社群营销、软文营销</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3" name="直接箭头连接符 12"/>
          <p:cNvCxnSpPr/>
          <p:nvPr/>
        </p:nvCxnSpPr>
        <p:spPr bwMode="auto">
          <a:xfrm>
            <a:off x="7398753" y="3256927"/>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6767690" y="5670447"/>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16"/>
          <p:cNvCxnSpPr/>
          <p:nvPr/>
        </p:nvCxnSpPr>
        <p:spPr bwMode="auto">
          <a:xfrm>
            <a:off x="7408597" y="5118147"/>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a:off x="7415762" y="6165304"/>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3785" y="968119"/>
            <a:ext cx="10729192" cy="5629233"/>
          </a:xfrm>
          <a:prstGeom prst="rect">
            <a:avLst/>
          </a:prstGeom>
          <a:noFill/>
        </p:spPr>
        <p:txBody>
          <a:bodyPr wrap="square" rtlCol="0" anchor="t">
            <a:spAutoFit/>
          </a:bodyPr>
          <a:lstStyle/>
          <a:p>
            <a:pPr indent="612140" algn="just">
              <a:lnSpc>
                <a:spcPct val="15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（二）网络市场调研的方法</a:t>
            </a:r>
            <a:endParaRPr lang="zh-CN" altLang="en-US"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网络市场调研的方法一般有</a:t>
            </a:r>
            <a:r>
              <a:rPr lang="zh-CN" altLang="en-US" sz="2600" dirty="0">
                <a:solidFill>
                  <a:srgbClr val="C00000"/>
                </a:solidFill>
                <a:latin typeface="+mj-lt"/>
                <a:ea typeface="黑体" panose="02010609060101010101" pitchFamily="49" charset="-122"/>
                <a:cs typeface="+mn-ea"/>
              </a:rPr>
              <a:t>直接调研和间接调研</a:t>
            </a:r>
            <a:r>
              <a:rPr lang="zh-CN" altLang="en-US" sz="2600" dirty="0">
                <a:solidFill>
                  <a:schemeClr val="accent2"/>
                </a:solidFill>
                <a:latin typeface="+mj-lt"/>
                <a:ea typeface="黑体" panose="02010609060101010101" pitchFamily="49" charset="-122"/>
                <a:cs typeface="+mn-ea"/>
              </a:rPr>
              <a:t>两种。直接调研也叫作一手资料的收集，间接调研也叫作二手资料的收集。</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获取</a:t>
            </a:r>
            <a:r>
              <a:rPr lang="zh-CN" altLang="en-US" sz="2600" dirty="0">
                <a:solidFill>
                  <a:srgbClr val="C00000"/>
                </a:solidFill>
                <a:latin typeface="+mj-lt"/>
                <a:ea typeface="黑体" panose="02010609060101010101" pitchFamily="49" charset="-122"/>
                <a:cs typeface="+mn-ea"/>
              </a:rPr>
              <a:t>一手资料的网络市场调研</a:t>
            </a:r>
            <a:r>
              <a:rPr lang="zh-CN" altLang="en-US" sz="2600" dirty="0">
                <a:solidFill>
                  <a:schemeClr val="accent2"/>
                </a:solidFill>
                <a:latin typeface="+mj-lt"/>
                <a:ea typeface="黑体" panose="02010609060101010101" pitchFamily="49" charset="-122"/>
                <a:cs typeface="+mn-ea"/>
              </a:rPr>
              <a:t>方法主要有</a:t>
            </a:r>
            <a:r>
              <a:rPr lang="zh-CN" altLang="en-US" sz="2600" dirty="0">
                <a:solidFill>
                  <a:srgbClr val="C00000"/>
                </a:solidFill>
                <a:latin typeface="+mj-lt"/>
                <a:ea typeface="黑体" panose="02010609060101010101" pitchFamily="49" charset="-122"/>
                <a:cs typeface="+mn-ea"/>
              </a:rPr>
              <a:t>网上搜索法、网站跟踪法、在线调查法、电子邮件调查法、随机抽样调查法</a:t>
            </a:r>
            <a:r>
              <a:rPr lang="zh-CN" altLang="en-US" sz="2600" dirty="0">
                <a:solidFill>
                  <a:schemeClr val="accent2"/>
                </a:solidFill>
                <a:latin typeface="+mj-lt"/>
                <a:ea typeface="黑体" panose="02010609060101010101" pitchFamily="49" charset="-122"/>
                <a:cs typeface="+mn-ea"/>
              </a:rPr>
              <a:t>等；二手资料的收集相对容易、成本更低、来源更广，常用方法有</a:t>
            </a:r>
            <a:r>
              <a:rPr lang="zh-CN" altLang="en-US" sz="2600" dirty="0">
                <a:solidFill>
                  <a:srgbClr val="C00000"/>
                </a:solidFill>
                <a:latin typeface="+mj-lt"/>
                <a:ea typeface="黑体" panose="02010609060101010101" pitchFamily="49" charset="-122"/>
                <a:cs typeface="+mn-ea"/>
              </a:rPr>
              <a:t>网上搜索法、网站跟踪法和订阅邮件法</a:t>
            </a:r>
            <a:r>
              <a:rPr lang="zh-CN" altLang="en-US" sz="2600" dirty="0">
                <a:solidFill>
                  <a:schemeClr val="accent2"/>
                </a:solidFill>
                <a:latin typeface="+mj-lt"/>
                <a:ea typeface="黑体" panose="02010609060101010101" pitchFamily="49" charset="-122"/>
                <a:cs typeface="+mn-ea"/>
              </a:rPr>
              <a:t>等。</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然而，我们在利用互联网进行市场调研时，实际上已经很难严格区分一手资料和二手资料了。</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3930" y="1124744"/>
            <a:ext cx="10729192" cy="5357108"/>
          </a:xfrm>
          <a:prstGeom prst="rect">
            <a:avLst/>
          </a:prstGeom>
          <a:noFill/>
        </p:spPr>
        <p:txBody>
          <a:bodyPr wrap="square" rtlCol="0" anchor="t">
            <a:spAutoFit/>
          </a:bodyPr>
          <a:lstStyle/>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部分专业网站，可供读者要查询具体信息时参考：</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问卷星：</a:t>
            </a:r>
            <a:r>
              <a:rPr lang="en-US" altLang="zh-CN" sz="2600" dirty="0">
                <a:solidFill>
                  <a:schemeClr val="accent2"/>
                </a:solidFill>
                <a:latin typeface="+mj-lt"/>
                <a:ea typeface="黑体" panose="02010609060101010101" pitchFamily="49" charset="-122"/>
                <a:cs typeface="+mn-ea"/>
              </a:rPr>
              <a:t>http://www.sojump.com</a:t>
            </a:r>
            <a:endParaRPr lang="en-US" altLang="zh-CN"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第一调查网：</a:t>
            </a:r>
            <a:r>
              <a:rPr lang="en-US" altLang="zh-CN" sz="2600" dirty="0">
                <a:solidFill>
                  <a:srgbClr val="C00000"/>
                </a:solidFill>
                <a:latin typeface="+mj-lt"/>
                <a:ea typeface="黑体" panose="02010609060101010101" pitchFamily="49" charset="-122"/>
                <a:cs typeface="+mn-ea"/>
              </a:rPr>
              <a:t>http://www.1diaocha.com</a:t>
            </a:r>
            <a:endParaRPr lang="en-US" altLang="zh-CN" sz="2600" dirty="0">
              <a:solidFill>
                <a:srgbClr val="C00000"/>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博纳国际咨询：</a:t>
            </a:r>
            <a:r>
              <a:rPr lang="en-US" altLang="zh-CN" sz="2600" dirty="0">
                <a:solidFill>
                  <a:schemeClr val="accent2"/>
                </a:solidFill>
                <a:latin typeface="+mj-lt"/>
                <a:ea typeface="黑体" panose="02010609060101010101" pitchFamily="49" charset="-122"/>
                <a:cs typeface="+mn-ea"/>
              </a:rPr>
              <a:t>http://www.chinapgc.com</a:t>
            </a:r>
            <a:endParaRPr lang="en-US" altLang="zh-CN"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问智道：</a:t>
            </a:r>
            <a:r>
              <a:rPr lang="en-US" altLang="zh-CN" sz="2600" dirty="0">
                <a:solidFill>
                  <a:schemeClr val="accent2"/>
                </a:solidFill>
                <a:latin typeface="+mj-lt"/>
                <a:ea typeface="黑体" panose="02010609060101010101" pitchFamily="49" charset="-122"/>
                <a:cs typeface="+mn-ea"/>
              </a:rPr>
              <a:t>http://www.askform.cn</a:t>
            </a:r>
            <a:endParaRPr lang="en-US" altLang="zh-CN"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国家企业信用信息公示系统（可查询企业主体信息）；中国专利公布公告系统；巨潮资讯网（证监会指定信息披露网站）；中国土地市场网（可查询全国范围内土地出让等信息）；中国裁判文书网（可查询已判决案例）；中国执行信息公开网（可查询失信被执行人）。</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575332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28647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66429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952361" y="3448937"/>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27389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522151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944473" y="2899106"/>
            <a:ext cx="0" cy="1260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 name="TextBox 77"/>
          <p:cNvSpPr txBox="1">
            <a:spLocks noChangeArrowheads="1"/>
          </p:cNvSpPr>
          <p:nvPr/>
        </p:nvSpPr>
        <p:spPr bwMode="auto">
          <a:xfrm>
            <a:off x="2332671" y="3014766"/>
            <a:ext cx="2439672" cy="104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一、网络营销策略</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二、网络广告</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2" name="组合 46"/>
          <p:cNvGrpSpPr/>
          <p:nvPr/>
        </p:nvGrpSpPr>
        <p:grpSpPr bwMode="auto">
          <a:xfrm>
            <a:off x="5458965" y="3250500"/>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5450309"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5450309" y="4666917"/>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5259734" y="3060794"/>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 name="TextBox 80"/>
          <p:cNvSpPr txBox="1">
            <a:spLocks noChangeArrowheads="1"/>
          </p:cNvSpPr>
          <p:nvPr/>
        </p:nvSpPr>
        <p:spPr bwMode="auto">
          <a:xfrm>
            <a:off x="6258102" y="1894405"/>
            <a:ext cx="4430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网络营销概述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5" name="TextBox 83"/>
          <p:cNvSpPr txBox="1">
            <a:spLocks noChangeArrowheads="1"/>
          </p:cNvSpPr>
          <p:nvPr/>
        </p:nvSpPr>
        <p:spPr bwMode="auto">
          <a:xfrm>
            <a:off x="6258103" y="3236719"/>
            <a:ext cx="5456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网络营销策略与网络广告</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6" name="TextBox 83"/>
          <p:cNvSpPr txBox="1">
            <a:spLocks noChangeArrowheads="1"/>
          </p:cNvSpPr>
          <p:nvPr/>
        </p:nvSpPr>
        <p:spPr bwMode="auto">
          <a:xfrm>
            <a:off x="6258102" y="4653136"/>
            <a:ext cx="5200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b="1" dirty="0">
                <a:solidFill>
                  <a:srgbClr val="FFFFFF"/>
                </a:solidFill>
                <a:latin typeface="+mj-lt"/>
                <a:ea typeface="方正大黑简体" panose="03000509000000000000" pitchFamily="65" charset="-122"/>
              </a:rPr>
              <a:t>常用的网络营销方法</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8230" name="Group 4"/>
          <p:cNvGrpSpPr/>
          <p:nvPr/>
        </p:nvGrpSpPr>
        <p:grpSpPr bwMode="auto">
          <a:xfrm>
            <a:off x="996654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 tmFilter="0, 0; .2, .5; .8, .5; 1, 0"/>
                                        <p:tgtEl>
                                          <p:spTgt spid="8230"/>
                                        </p:tgtEl>
                                      </p:cBhvr>
                                    </p:animEffect>
                                    <p:animScale>
                                      <p:cBhvr>
                                        <p:cTn id="7" dur="100" autoRev="1" fill="hold"/>
                                        <p:tgtEl>
                                          <p:spTgt spid="823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00898 0.14375 L -0.36236 -0.52269 " pathEditMode="relative" rAng="0" ptsTypes="AA">
                                      <p:cBhvr>
                                        <p:cTn id="10" dur="1000" fill="hold"/>
                                        <p:tgtEl>
                                          <p:spTgt spid="8230"/>
                                        </p:tgtEl>
                                        <p:attrNameLst>
                                          <p:attrName>ppt_x</p:attrName>
                                          <p:attrName>ppt_y</p:attrName>
                                        </p:attrNameLst>
                                      </p:cBhvr>
                                      <p:rCtr x="-17675" y="-33333"/>
                                    </p:animMotion>
                                  </p:childTnLst>
                                </p:cTn>
                              </p:par>
                            </p:childTnLst>
                          </p:cTn>
                        </p:par>
                        <p:par>
                          <p:cTn id="11" fill="hold">
                            <p:stCondLst>
                              <p:cond delay="1500"/>
                            </p:stCondLst>
                            <p:childTnLst>
                              <p:par>
                                <p:cTn id="12" presetID="26" presetClass="emph" presetSubtype="0" fill="hold" grpId="0" nodeType="afterEffect">
                                  <p:stCondLst>
                                    <p:cond delay="0"/>
                                  </p:stCondLst>
                                  <p:childTnLst>
                                    <p:animEffect transition="out" filter="fade">
                                      <p:cBhvr>
                                        <p:cTn id="13" dur="500" tmFilter="0, 0; .2, .5; .8, .5; 1, 0"/>
                                        <p:tgtEl>
                                          <p:spTgt spid="45"/>
                                        </p:tgtEl>
                                      </p:cBhvr>
                                    </p:animEffect>
                                    <p:animScale>
                                      <p:cBhvr>
                                        <p:cTn id="14" dur="250" autoRev="1" fill="hold"/>
                                        <p:tgtEl>
                                          <p:spTgt spid="45"/>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8227"/>
                                        </p:tgtEl>
                                        <p:attrNameLst>
                                          <p:attrName>style.visibility</p:attrName>
                                        </p:attrNameLst>
                                      </p:cBhvr>
                                      <p:to>
                                        <p:strVal val="visible"/>
                                      </p:to>
                                    </p:set>
                                    <p:anim calcmode="lin" valueType="num">
                                      <p:cBhvr>
                                        <p:cTn id="17" dur="300" fill="hold"/>
                                        <p:tgtEl>
                                          <p:spTgt spid="8227"/>
                                        </p:tgtEl>
                                        <p:attrNameLst>
                                          <p:attrName>ppt_w</p:attrName>
                                        </p:attrNameLst>
                                      </p:cBhvr>
                                      <p:tavLst>
                                        <p:tav tm="0">
                                          <p:val>
                                            <p:fltVal val="0"/>
                                          </p:val>
                                        </p:tav>
                                        <p:tav tm="100000">
                                          <p:val>
                                            <p:strVal val="#ppt_w"/>
                                          </p:val>
                                        </p:tav>
                                      </p:tavLst>
                                    </p:anim>
                                    <p:anim calcmode="lin" valueType="num">
                                      <p:cBhvr>
                                        <p:cTn id="18" dur="300" fill="hold"/>
                                        <p:tgtEl>
                                          <p:spTgt spid="8227"/>
                                        </p:tgtEl>
                                        <p:attrNameLst>
                                          <p:attrName>ppt_h</p:attrName>
                                        </p:attrNameLst>
                                      </p:cBhvr>
                                      <p:tavLst>
                                        <p:tav tm="0">
                                          <p:val>
                                            <p:fltVal val="0"/>
                                          </p:val>
                                        </p:tav>
                                        <p:tav tm="100000">
                                          <p:val>
                                            <p:strVal val="#ppt_h"/>
                                          </p:val>
                                        </p:tav>
                                      </p:tavLst>
                                    </p:anim>
                                    <p:animEffect transition="in" filter="fade">
                                      <p:cBhvr>
                                        <p:cTn id="19" dur="300"/>
                                        <p:tgtEl>
                                          <p:spTgt spid="8227"/>
                                        </p:tgtEl>
                                      </p:cBhvr>
                                    </p:animEffect>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681737" y="1672456"/>
            <a:ext cx="4912588" cy="646331"/>
          </a:xfrm>
          <a:prstGeom prst="rect">
            <a:avLst/>
          </a:prstGeom>
          <a:noFill/>
          <a:ln w="9525">
            <a:noFill/>
          </a:ln>
        </p:spPr>
        <p:txBody>
          <a:bodyPr wrap="square" anchor="ctr">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一、网络营销策略</a:t>
            </a:r>
            <a:endPar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19" name="组合 18"/>
          <p:cNvGrpSpPr/>
          <p:nvPr/>
        </p:nvGrpSpPr>
        <p:grpSpPr>
          <a:xfrm>
            <a:off x="509935" y="2949272"/>
            <a:ext cx="2573337" cy="2153522"/>
            <a:chOff x="633413" y="2492896"/>
            <a:chExt cx="2573337" cy="2153522"/>
          </a:xfrm>
        </p:grpSpPr>
        <p:sp>
          <p:nvSpPr>
            <p:cNvPr id="20" name="Freeform 6"/>
            <p:cNvSpPr/>
            <p:nvPr/>
          </p:nvSpPr>
          <p:spPr bwMode="auto">
            <a:xfrm>
              <a:off x="633413" y="2492896"/>
              <a:ext cx="2573337" cy="2153522"/>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grpSp>
          <p:nvGrpSpPr>
            <p:cNvPr id="21" name="组合 20"/>
            <p:cNvGrpSpPr/>
            <p:nvPr/>
          </p:nvGrpSpPr>
          <p:grpSpPr bwMode="auto">
            <a:xfrm>
              <a:off x="1454944" y="2715146"/>
              <a:ext cx="930275" cy="939800"/>
              <a:chOff x="0" y="0"/>
              <a:chExt cx="930275" cy="938213"/>
            </a:xfrm>
          </p:grpSpPr>
          <p:sp>
            <p:nvSpPr>
              <p:cNvPr id="23"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24" name="TextBox 22"/>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1</a:t>
                </a:r>
                <a:endParaRPr lang="zh-CN" altLang="en-US" sz="3200" b="1" dirty="0">
                  <a:solidFill>
                    <a:schemeClr val="tx1"/>
                  </a:solidFill>
                  <a:latin typeface="+mj-lt"/>
                  <a:ea typeface="黑体" panose="02010609060101010101" pitchFamily="49" charset="-122"/>
                </a:endParaRPr>
              </a:p>
            </p:txBody>
          </p:sp>
        </p:grpSp>
        <p:sp>
          <p:nvSpPr>
            <p:cNvPr id="22" name="矩形 23"/>
            <p:cNvSpPr>
              <a:spLocks noChangeArrowheads="1"/>
            </p:cNvSpPr>
            <p:nvPr/>
          </p:nvSpPr>
          <p:spPr bwMode="auto">
            <a:xfrm>
              <a:off x="1125185" y="3753866"/>
              <a:ext cx="158979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a:spcBef>
                  <a:spcPts val="0"/>
                </a:spcBef>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网络营销</a:t>
              </a:r>
              <a:endParaRPr lang="en-US" altLang="zh-CN"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a:p>
              <a:pPr algn="ctr" defTabSz="914400">
                <a:spcBef>
                  <a:spcPts val="0"/>
                </a:spcBef>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产品策略</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grpSp>
        <p:nvGrpSpPr>
          <p:cNvPr id="25" name="组合 24"/>
          <p:cNvGrpSpPr/>
          <p:nvPr/>
        </p:nvGrpSpPr>
        <p:grpSpPr>
          <a:xfrm>
            <a:off x="3356322" y="2949272"/>
            <a:ext cx="2571750" cy="2153522"/>
            <a:chOff x="3479800" y="2492896"/>
            <a:chExt cx="2571750" cy="2153522"/>
          </a:xfrm>
        </p:grpSpPr>
        <p:sp>
          <p:nvSpPr>
            <p:cNvPr id="26" name="Freeform 5"/>
            <p:cNvSpPr/>
            <p:nvPr/>
          </p:nvSpPr>
          <p:spPr bwMode="auto">
            <a:xfrm>
              <a:off x="3479800"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27" name="矩形 24"/>
            <p:cNvSpPr>
              <a:spLocks noChangeArrowheads="1"/>
            </p:cNvSpPr>
            <p:nvPr/>
          </p:nvSpPr>
          <p:spPr bwMode="auto">
            <a:xfrm>
              <a:off x="4000603" y="3753866"/>
              <a:ext cx="153014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ts val="0"/>
                </a:spcBef>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网络营销</a:t>
              </a:r>
              <a:endParaRPr lang="en-US" altLang="zh-CN"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a:p>
              <a:pPr algn="ctr">
                <a:spcBef>
                  <a:spcPts val="0"/>
                </a:spcBef>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价格策略</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28" name="组合 27"/>
            <p:cNvGrpSpPr/>
            <p:nvPr/>
          </p:nvGrpSpPr>
          <p:grpSpPr bwMode="auto">
            <a:xfrm>
              <a:off x="4300538" y="2715146"/>
              <a:ext cx="930275" cy="939800"/>
              <a:chOff x="0" y="0"/>
              <a:chExt cx="930275" cy="938213"/>
            </a:xfrm>
          </p:grpSpPr>
          <p:sp>
            <p:nvSpPr>
              <p:cNvPr id="29"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0" name="TextBox 29"/>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2</a:t>
                </a:r>
                <a:endParaRPr lang="zh-CN" altLang="en-US" sz="3200" b="1" dirty="0">
                  <a:solidFill>
                    <a:schemeClr val="tx1"/>
                  </a:solidFill>
                  <a:latin typeface="+mj-lt"/>
                  <a:ea typeface="黑体" panose="02010609060101010101" pitchFamily="49" charset="-122"/>
                </a:endParaRPr>
              </a:p>
            </p:txBody>
          </p:sp>
        </p:grpSp>
      </p:grpSp>
      <p:grpSp>
        <p:nvGrpSpPr>
          <p:cNvPr id="31" name="组合 30"/>
          <p:cNvGrpSpPr/>
          <p:nvPr/>
        </p:nvGrpSpPr>
        <p:grpSpPr>
          <a:xfrm>
            <a:off x="6202710" y="2949272"/>
            <a:ext cx="2570162" cy="2153522"/>
            <a:chOff x="6326188" y="2492896"/>
            <a:chExt cx="2570162" cy="2153522"/>
          </a:xfrm>
        </p:grpSpPr>
        <p:sp>
          <p:nvSpPr>
            <p:cNvPr id="32" name="Freeform 8"/>
            <p:cNvSpPr/>
            <p:nvPr/>
          </p:nvSpPr>
          <p:spPr bwMode="auto">
            <a:xfrm>
              <a:off x="6326188" y="2492896"/>
              <a:ext cx="2570162" cy="2153522"/>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sp>
          <p:nvSpPr>
            <p:cNvPr id="33" name="矩形 25"/>
            <p:cNvSpPr>
              <a:spLocks noChangeArrowheads="1"/>
            </p:cNvSpPr>
            <p:nvPr/>
          </p:nvSpPr>
          <p:spPr bwMode="auto">
            <a:xfrm>
              <a:off x="6763176" y="3714875"/>
              <a:ext cx="166770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a:spcBef>
                  <a:spcPts val="0"/>
                </a:spcBef>
                <a:buClrTx/>
                <a:buSzTx/>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网络营销</a:t>
              </a:r>
              <a:endParaRPr lang="en-US" altLang="zh-CN"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a:p>
              <a:pPr algn="ctr" defTabSz="914400">
                <a:spcBef>
                  <a:spcPts val="0"/>
                </a:spcBef>
                <a:buClrTx/>
                <a:buSzTx/>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渠道策略</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34" name="组合 30"/>
            <p:cNvGrpSpPr/>
            <p:nvPr/>
          </p:nvGrpSpPr>
          <p:grpSpPr bwMode="auto">
            <a:xfrm>
              <a:off x="7131096" y="2715146"/>
              <a:ext cx="931862" cy="939800"/>
              <a:chOff x="-14242" y="0"/>
              <a:chExt cx="931863" cy="938213"/>
            </a:xfrm>
          </p:grpSpPr>
          <p:sp>
            <p:nvSpPr>
              <p:cNvPr id="35" name="Oval 20"/>
              <p:cNvSpPr>
                <a:spLocks noChangeArrowheads="1"/>
              </p:cNvSpPr>
              <p:nvPr/>
            </p:nvSpPr>
            <p:spPr bwMode="auto">
              <a:xfrm>
                <a:off x="-14242"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6" name="TextBox 32"/>
              <p:cNvSpPr txBox="1">
                <a:spLocks noChangeArrowheads="1"/>
              </p:cNvSpPr>
              <p:nvPr/>
            </p:nvSpPr>
            <p:spPr bwMode="auto">
              <a:xfrm>
                <a:off x="259785"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3</a:t>
                </a:r>
                <a:endParaRPr lang="zh-CN" altLang="en-US" sz="3200" b="1" dirty="0">
                  <a:solidFill>
                    <a:schemeClr val="tx1"/>
                  </a:solidFill>
                  <a:latin typeface="+mj-lt"/>
                  <a:ea typeface="黑体" panose="02010609060101010101" pitchFamily="49" charset="-122"/>
                </a:endParaRPr>
              </a:p>
            </p:txBody>
          </p:sp>
        </p:grpSp>
      </p:grpSp>
      <p:grpSp>
        <p:nvGrpSpPr>
          <p:cNvPr id="37" name="组合 36"/>
          <p:cNvGrpSpPr/>
          <p:nvPr/>
        </p:nvGrpSpPr>
        <p:grpSpPr>
          <a:xfrm>
            <a:off x="9071247" y="2949272"/>
            <a:ext cx="2571750" cy="2153522"/>
            <a:chOff x="9265133" y="2492896"/>
            <a:chExt cx="2571750" cy="2153522"/>
          </a:xfrm>
        </p:grpSpPr>
        <p:sp>
          <p:nvSpPr>
            <p:cNvPr id="38" name="Freeform 7"/>
            <p:cNvSpPr/>
            <p:nvPr/>
          </p:nvSpPr>
          <p:spPr bwMode="auto">
            <a:xfrm>
              <a:off x="9265133"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939598"/>
              </a:solidFill>
              <a:round/>
            </a:ln>
          </p:spPr>
          <p:txBody>
            <a:bodyPr/>
            <a:lstStyle/>
            <a:p>
              <a:endParaRPr lang="zh-CN" altLang="en-US" dirty="0"/>
            </a:p>
          </p:txBody>
        </p:sp>
        <p:sp>
          <p:nvSpPr>
            <p:cNvPr id="39" name="矩形 26"/>
            <p:cNvSpPr>
              <a:spLocks noChangeArrowheads="1"/>
            </p:cNvSpPr>
            <p:nvPr/>
          </p:nvSpPr>
          <p:spPr bwMode="auto">
            <a:xfrm>
              <a:off x="9405144" y="3794897"/>
              <a:ext cx="22917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网络促销策略</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40" name="组合 33"/>
            <p:cNvGrpSpPr/>
            <p:nvPr/>
          </p:nvGrpSpPr>
          <p:grpSpPr bwMode="auto">
            <a:xfrm>
              <a:off x="10085077" y="2715146"/>
              <a:ext cx="931863" cy="939800"/>
              <a:chOff x="94145" y="0"/>
              <a:chExt cx="931863" cy="938213"/>
            </a:xfrm>
          </p:grpSpPr>
          <p:sp>
            <p:nvSpPr>
              <p:cNvPr id="41" name="Oval 21"/>
              <p:cNvSpPr>
                <a:spLocks noChangeArrowheads="1"/>
              </p:cNvSpPr>
              <p:nvPr/>
            </p:nvSpPr>
            <p:spPr bwMode="auto">
              <a:xfrm>
                <a:off x="94145"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42" name="TextBox 35"/>
              <p:cNvSpPr txBox="1">
                <a:spLocks noChangeArrowheads="1"/>
              </p:cNvSpPr>
              <p:nvPr/>
            </p:nvSpPr>
            <p:spPr bwMode="auto">
              <a:xfrm>
                <a:off x="353930"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4</a:t>
                </a:r>
                <a:endParaRPr lang="zh-CN" altLang="en-US" sz="3200" b="1" dirty="0">
                  <a:solidFill>
                    <a:schemeClr val="tx1"/>
                  </a:solidFill>
                  <a:latin typeface="+mj-lt"/>
                  <a:ea typeface="黑体" panose="02010609060101010101" pitchFamily="49"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 calcmode="lin" valueType="num">
                                      <p:cBhvr>
                                        <p:cTn id="15" dur="500" fill="hold"/>
                                        <p:tgtEl>
                                          <p:spTgt spid="19"/>
                                        </p:tgtEl>
                                        <p:attrNameLst>
                                          <p:attrName>style.rotation</p:attrName>
                                        </p:attrNameLst>
                                      </p:cBhvr>
                                      <p:tavLst>
                                        <p:tav tm="0">
                                          <p:val>
                                            <p:fltVal val="360"/>
                                          </p:val>
                                        </p:tav>
                                        <p:tav tm="100000">
                                          <p:val>
                                            <p:fltVal val="0"/>
                                          </p:val>
                                        </p:tav>
                                      </p:tavLst>
                                    </p:anim>
                                    <p:animEffect transition="in" filter="fade">
                                      <p:cBhvr>
                                        <p:cTn id="16" dur="500"/>
                                        <p:tgtEl>
                                          <p:spTgt spid="19"/>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 calcmode="lin" valueType="num">
                                      <p:cBhvr>
                                        <p:cTn id="22" dur="500" fill="hold"/>
                                        <p:tgtEl>
                                          <p:spTgt spid="25"/>
                                        </p:tgtEl>
                                        <p:attrNameLst>
                                          <p:attrName>style.rotation</p:attrName>
                                        </p:attrNameLst>
                                      </p:cBhvr>
                                      <p:tavLst>
                                        <p:tav tm="0">
                                          <p:val>
                                            <p:fltVal val="360"/>
                                          </p:val>
                                        </p:tav>
                                        <p:tav tm="100000">
                                          <p:val>
                                            <p:fltVal val="0"/>
                                          </p:val>
                                        </p:tav>
                                      </p:tavLst>
                                    </p:anim>
                                    <p:animEffect transition="in" filter="fade">
                                      <p:cBhvr>
                                        <p:cTn id="23" dur="500"/>
                                        <p:tgtEl>
                                          <p:spTgt spid="25"/>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style.rotation</p:attrName>
                                        </p:attrNameLst>
                                      </p:cBhvr>
                                      <p:tavLst>
                                        <p:tav tm="0">
                                          <p:val>
                                            <p:fltVal val="360"/>
                                          </p:val>
                                        </p:tav>
                                        <p:tav tm="100000">
                                          <p:val>
                                            <p:fltVal val="0"/>
                                          </p:val>
                                        </p:tav>
                                      </p:tavLst>
                                    </p:anim>
                                    <p:animEffect transition="in" filter="fade">
                                      <p:cBhvr>
                                        <p:cTn id="30" dur="500"/>
                                        <p:tgtEl>
                                          <p:spTgt spid="31"/>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 calcmode="lin" valueType="num">
                                      <p:cBhvr>
                                        <p:cTn id="36" dur="500" fill="hold"/>
                                        <p:tgtEl>
                                          <p:spTgt spid="37"/>
                                        </p:tgtEl>
                                        <p:attrNameLst>
                                          <p:attrName>style.rotation</p:attrName>
                                        </p:attrNameLst>
                                      </p:cBhvr>
                                      <p:tavLst>
                                        <p:tav tm="0">
                                          <p:val>
                                            <p:fltVal val="360"/>
                                          </p:val>
                                        </p:tav>
                                        <p:tav tm="100000">
                                          <p:val>
                                            <p:fltVal val="0"/>
                                          </p:val>
                                        </p:tav>
                                      </p:tavLst>
                                    </p:anim>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24"/>
          <p:cNvSpPr>
            <a:spLocks noChangeShapeType="1"/>
          </p:cNvSpPr>
          <p:nvPr/>
        </p:nvSpPr>
        <p:spPr bwMode="auto">
          <a:xfrm>
            <a:off x="2061121" y="2975586"/>
            <a:ext cx="8303322" cy="0"/>
          </a:xfrm>
          <a:prstGeom prst="line">
            <a:avLst/>
          </a:prstGeom>
          <a:noFill/>
          <a:ln w="28575">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lIns="68583" tIns="34291" rIns="68583" bIns="34291"/>
          <a:lstStyle/>
          <a:p>
            <a:endParaRPr lang="zh-CN" altLang="en-US"/>
          </a:p>
        </p:txBody>
      </p:sp>
      <p:sp>
        <p:nvSpPr>
          <p:cNvPr id="2" name="文本占位符 105474"/>
          <p:cNvSpPr>
            <a:spLocks noGrp="1"/>
          </p:cNvSpPr>
          <p:nvPr/>
        </p:nvSpPr>
        <p:spPr>
          <a:xfrm>
            <a:off x="803847" y="1342485"/>
            <a:ext cx="4806092" cy="584775"/>
          </a:xfrm>
          <a:prstGeom prst="rect">
            <a:avLst/>
          </a:prstGeom>
          <a:noFill/>
          <a:ln w="9525">
            <a:noFill/>
          </a:ln>
        </p:spPr>
        <p:txBody>
          <a:bodyPr wrap="square" anchor="ctr">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（一）网络营销产品策略</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8" name="文本框 13"/>
          <p:cNvSpPr>
            <a:spLocks noChangeArrowheads="1"/>
          </p:cNvSpPr>
          <p:nvPr/>
        </p:nvSpPr>
        <p:spPr bwMode="auto">
          <a:xfrm>
            <a:off x="901828" y="3968684"/>
            <a:ext cx="1376024" cy="83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核心利益</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层次</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9" name="文本框 14"/>
          <p:cNvSpPr>
            <a:spLocks noChangeArrowheads="1"/>
          </p:cNvSpPr>
          <p:nvPr/>
        </p:nvSpPr>
        <p:spPr bwMode="auto">
          <a:xfrm>
            <a:off x="3019462" y="3973484"/>
            <a:ext cx="1376024" cy="83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有形产品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层次</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0" name="文本框 15"/>
          <p:cNvSpPr>
            <a:spLocks noChangeArrowheads="1"/>
          </p:cNvSpPr>
          <p:nvPr/>
        </p:nvSpPr>
        <p:spPr bwMode="auto">
          <a:xfrm>
            <a:off x="7942892" y="4071330"/>
            <a:ext cx="1376024" cy="83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延伸产品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层次</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1" name="文本框 16"/>
          <p:cNvSpPr>
            <a:spLocks noChangeArrowheads="1"/>
          </p:cNvSpPr>
          <p:nvPr/>
        </p:nvSpPr>
        <p:spPr bwMode="auto">
          <a:xfrm>
            <a:off x="9966964" y="4038662"/>
            <a:ext cx="1376024" cy="83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潜在产品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层次</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2" name="文本框 17"/>
          <p:cNvSpPr>
            <a:spLocks noChangeArrowheads="1"/>
          </p:cNvSpPr>
          <p:nvPr/>
        </p:nvSpPr>
        <p:spPr bwMode="auto">
          <a:xfrm>
            <a:off x="5437192" y="4094979"/>
            <a:ext cx="1376024" cy="83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期望产品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层次</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21" name="组合 20"/>
          <p:cNvGrpSpPr/>
          <p:nvPr/>
        </p:nvGrpSpPr>
        <p:grpSpPr>
          <a:xfrm>
            <a:off x="8000904" y="2355833"/>
            <a:ext cx="1260000" cy="1260000"/>
            <a:chOff x="6737060" y="1985722"/>
            <a:chExt cx="981373" cy="981018"/>
          </a:xfrm>
          <a:solidFill>
            <a:srgbClr val="92D050"/>
          </a:solidFill>
        </p:grpSpPr>
        <p:sp>
          <p:nvSpPr>
            <p:cNvPr id="6" name="椭圆 5"/>
            <p:cNvSpPr>
              <a:spLocks noChangeArrowheads="1"/>
            </p:cNvSpPr>
            <p:nvPr/>
          </p:nvSpPr>
          <p:spPr bwMode="auto">
            <a:xfrm>
              <a:off x="6737060" y="1985722"/>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3" name="图片 2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33616" y="2273838"/>
              <a:ext cx="426373" cy="404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a:xfrm>
            <a:off x="3077474" y="2355833"/>
            <a:ext cx="1260000" cy="1260000"/>
            <a:chOff x="2948531" y="1978579"/>
            <a:chExt cx="981373" cy="981018"/>
          </a:xfrm>
          <a:solidFill>
            <a:srgbClr val="00B0F0"/>
          </a:solidFill>
        </p:grpSpPr>
        <p:sp>
          <p:nvSpPr>
            <p:cNvPr id="4" name="椭圆 3"/>
            <p:cNvSpPr>
              <a:spLocks noChangeArrowheads="1"/>
            </p:cNvSpPr>
            <p:nvPr/>
          </p:nvSpPr>
          <p:spPr bwMode="auto">
            <a:xfrm>
              <a:off x="2948531" y="1978579"/>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4" name="图片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740" y="2233359"/>
              <a:ext cx="496641" cy="4857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a:xfrm>
            <a:off x="10024976" y="2355833"/>
            <a:ext cx="1260000" cy="1260000"/>
            <a:chOff x="8349655" y="1986913"/>
            <a:chExt cx="981373" cy="981018"/>
          </a:xfrm>
          <a:solidFill>
            <a:srgbClr val="00B0F0"/>
          </a:solidFill>
        </p:grpSpPr>
        <p:sp>
          <p:nvSpPr>
            <p:cNvPr id="7" name="椭圆 6"/>
            <p:cNvSpPr>
              <a:spLocks noChangeArrowheads="1"/>
            </p:cNvSpPr>
            <p:nvPr/>
          </p:nvSpPr>
          <p:spPr bwMode="auto">
            <a:xfrm>
              <a:off x="8349655"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5"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4055" y="2253599"/>
              <a:ext cx="450193" cy="453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a:xfrm>
            <a:off x="5118803" y="1977833"/>
            <a:ext cx="2016000" cy="2016000"/>
            <a:chOff x="4564700" y="1707133"/>
            <a:chExt cx="1539945" cy="1539389"/>
          </a:xfrm>
          <a:solidFill>
            <a:schemeClr val="tx2">
              <a:lumMod val="60000"/>
              <a:lumOff val="40000"/>
            </a:schemeClr>
          </a:solidFill>
        </p:grpSpPr>
        <p:sp>
          <p:nvSpPr>
            <p:cNvPr id="3" name="椭圆 2"/>
            <p:cNvSpPr>
              <a:spLocks noChangeArrowheads="1"/>
            </p:cNvSpPr>
            <p:nvPr/>
          </p:nvSpPr>
          <p:spPr bwMode="auto">
            <a:xfrm>
              <a:off x="4564700" y="1707133"/>
              <a:ext cx="1539945" cy="1539389"/>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6" name="图片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860" y="2151210"/>
              <a:ext cx="789625" cy="567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a:xfrm>
            <a:off x="959840" y="2355833"/>
            <a:ext cx="1260000" cy="1260000"/>
            <a:chOff x="1337126" y="1986913"/>
            <a:chExt cx="981373" cy="981018"/>
          </a:xfrm>
          <a:solidFill>
            <a:srgbClr val="92D050"/>
          </a:solidFill>
        </p:grpSpPr>
        <p:sp>
          <p:nvSpPr>
            <p:cNvPr id="5" name="椭圆 4"/>
            <p:cNvSpPr>
              <a:spLocks noChangeArrowheads="1"/>
            </p:cNvSpPr>
            <p:nvPr/>
          </p:nvSpPr>
          <p:spPr bwMode="auto">
            <a:xfrm>
              <a:off x="1337126"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7" name="图片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805" y="2253598"/>
              <a:ext cx="431137" cy="4309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 name="文本框 17"/>
          <p:cNvSpPr txBox="1"/>
          <p:nvPr/>
        </p:nvSpPr>
        <p:spPr>
          <a:xfrm>
            <a:off x="803847" y="5248133"/>
            <a:ext cx="10539141" cy="1133195"/>
          </a:xfrm>
          <a:prstGeom prst="rect">
            <a:avLst/>
          </a:prstGeom>
          <a:noFill/>
        </p:spPr>
        <p:txBody>
          <a:bodyPr wrap="square" rtlCol="0">
            <a:spAutoFit/>
          </a:bodyPr>
          <a:lstStyle/>
          <a:p>
            <a:pPr algn="just" eaLnBrk="1" hangingPunct="1">
              <a:lnSpc>
                <a:spcPct val="130000"/>
              </a:lnSpc>
              <a:buNone/>
            </a:pPr>
            <a:r>
              <a:rPr lang="en-US" altLang="zh-CN" sz="2800" dirty="0">
                <a:solidFill>
                  <a:srgbClr val="C00000"/>
                </a:solidFill>
                <a:latin typeface="黑体" panose="02010609060101010101" pitchFamily="49" charset="-122"/>
                <a:ea typeface="黑体" panose="02010609060101010101" pitchFamily="49" charset="-122"/>
                <a:sym typeface="+mn-ea"/>
              </a:rPr>
              <a:t>   </a:t>
            </a:r>
            <a:r>
              <a:rPr lang="zh-CN" altLang="en-US" sz="2800" dirty="0">
                <a:solidFill>
                  <a:srgbClr val="C00000"/>
                </a:solidFill>
                <a:latin typeface="黑体" panose="02010609060101010101" pitchFamily="49" charset="-122"/>
                <a:ea typeface="黑体" panose="02010609060101010101" pitchFamily="49" charset="-122"/>
                <a:sym typeface="+mn-ea"/>
              </a:rPr>
              <a:t>如：某品牌的净水机（净水、净水机</a:t>
            </a:r>
            <a:r>
              <a:rPr lang="en-US" altLang="zh-CN" sz="2800" dirty="0">
                <a:solidFill>
                  <a:schemeClr val="accent2"/>
                </a:solidFill>
                <a:latin typeface="黑体" panose="02010609060101010101" pitchFamily="49" charset="-122"/>
                <a:ea typeface="黑体" panose="02010609060101010101" pitchFamily="49" charset="-122"/>
                <a:sym typeface="+mn-ea"/>
              </a:rPr>
              <a:t>&lt;</a:t>
            </a:r>
            <a:r>
              <a:rPr lang="zh-CN" altLang="en-US" sz="2800" dirty="0">
                <a:solidFill>
                  <a:schemeClr val="accent2"/>
                </a:solidFill>
                <a:latin typeface="黑体" panose="02010609060101010101" pitchFamily="49" charset="-122"/>
                <a:ea typeface="黑体" panose="02010609060101010101" pitchFamily="49" charset="-122"/>
                <a:sym typeface="+mn-ea"/>
              </a:rPr>
              <a:t>质量、品牌、包装、式样等</a:t>
            </a:r>
            <a:r>
              <a:rPr lang="en-US" altLang="zh-CN" sz="2800" dirty="0">
                <a:solidFill>
                  <a:schemeClr val="accent2"/>
                </a:solidFill>
                <a:latin typeface="黑体" panose="02010609060101010101" pitchFamily="49" charset="-122"/>
                <a:ea typeface="黑体" panose="02010609060101010101" pitchFamily="49" charset="-122"/>
                <a:sym typeface="+mn-ea"/>
              </a:rPr>
              <a:t>&gt;</a:t>
            </a:r>
            <a:r>
              <a:rPr lang="zh-CN" altLang="en-US" sz="2800" dirty="0">
                <a:solidFill>
                  <a:schemeClr val="accent2"/>
                </a:solidFill>
                <a:latin typeface="黑体" panose="02010609060101010101" pitchFamily="49" charset="-122"/>
                <a:ea typeface="黑体" panose="02010609060101010101" pitchFamily="49" charset="-122"/>
                <a:sym typeface="+mn-ea"/>
              </a:rPr>
              <a:t>、</a:t>
            </a:r>
            <a:r>
              <a:rPr lang="zh-CN" altLang="en-US" sz="2800" dirty="0">
                <a:solidFill>
                  <a:srgbClr val="C00000"/>
                </a:solidFill>
                <a:latin typeface="黑体" panose="02010609060101010101" pitchFamily="49" charset="-122"/>
                <a:ea typeface="黑体" panose="02010609060101010101" pitchFamily="49" charset="-122"/>
                <a:sym typeface="+mn-ea"/>
              </a:rPr>
              <a:t>健康、安装和保修、</a:t>
            </a:r>
            <a:r>
              <a:rPr lang="en-US" altLang="zh-CN" sz="2800" dirty="0">
                <a:solidFill>
                  <a:srgbClr val="C00000"/>
                </a:solidFill>
                <a:latin typeface="黑体" panose="02010609060101010101" pitchFamily="49" charset="-122"/>
                <a:ea typeface="黑体" panose="02010609060101010101" pitchFamily="49" charset="-122"/>
                <a:sym typeface="+mn-ea"/>
              </a:rPr>
              <a:t>VIP</a:t>
            </a:r>
            <a:r>
              <a:rPr lang="zh-CN" altLang="en-US" sz="2800" dirty="0">
                <a:solidFill>
                  <a:srgbClr val="C00000"/>
                </a:solidFill>
                <a:latin typeface="黑体" panose="02010609060101010101" pitchFamily="49" charset="-122"/>
                <a:ea typeface="黑体" panose="02010609060101010101" pitchFamily="49" charset="-122"/>
                <a:sym typeface="+mn-ea"/>
              </a:rPr>
              <a:t>会员）</a:t>
            </a:r>
            <a:endParaRPr lang="zh-CN" altLang="en-US" sz="2800" dirty="0">
              <a:solidFill>
                <a:srgbClr val="C00000"/>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anim calcmode="lin" valueType="num">
                                      <p:cBhvr>
                                        <p:cTn id="21" dur="250" fill="hold"/>
                                        <p:tgtEl>
                                          <p:spTgt spid="8"/>
                                        </p:tgtEl>
                                        <p:attrNameLst>
                                          <p:attrName>ppt_x</p:attrName>
                                        </p:attrNameLst>
                                      </p:cBhvr>
                                      <p:tavLst>
                                        <p:tav tm="0">
                                          <p:val>
                                            <p:strVal val="#ppt_x"/>
                                          </p:val>
                                        </p:tav>
                                        <p:tav tm="100000">
                                          <p:val>
                                            <p:strVal val="#ppt_x"/>
                                          </p:val>
                                        </p:tav>
                                      </p:tavLst>
                                    </p:anim>
                                    <p:anim calcmode="lin" valueType="num">
                                      <p:cBhvr>
                                        <p:cTn id="22" dur="25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5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strVal val="#ppt_x"/>
                                          </p:val>
                                        </p:tav>
                                        <p:tav tm="100000">
                                          <p:val>
                                            <p:strVal val="#ppt_x"/>
                                          </p:val>
                                        </p:tav>
                                      </p:tavLst>
                                    </p:anim>
                                    <p:anim calcmode="lin" valueType="num">
                                      <p:cBhvr>
                                        <p:cTn id="46" dur="25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50"/>
                                        <p:tgtEl>
                                          <p:spTgt spid="10"/>
                                        </p:tgtEl>
                                      </p:cBhvr>
                                    </p:animEffect>
                                    <p:anim calcmode="lin" valueType="num">
                                      <p:cBhvr>
                                        <p:cTn id="57" dur="250" fill="hold"/>
                                        <p:tgtEl>
                                          <p:spTgt spid="10"/>
                                        </p:tgtEl>
                                        <p:attrNameLst>
                                          <p:attrName>ppt_x</p:attrName>
                                        </p:attrNameLst>
                                      </p:cBhvr>
                                      <p:tavLst>
                                        <p:tav tm="0">
                                          <p:val>
                                            <p:strVal val="#ppt_x"/>
                                          </p:val>
                                        </p:tav>
                                        <p:tav tm="100000">
                                          <p:val>
                                            <p:strVal val="#ppt_x"/>
                                          </p:val>
                                        </p:tav>
                                      </p:tavLst>
                                    </p:anim>
                                    <p:anim calcmode="lin" valueType="num">
                                      <p:cBhvr>
                                        <p:cTn id="58" dur="25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53" presetClass="entr" presetSubtype="16"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250"/>
                                        <p:tgtEl>
                                          <p:spTgt spid="11"/>
                                        </p:tgtEl>
                                      </p:cBhvr>
                                    </p:animEffect>
                                    <p:anim calcmode="lin" valueType="num">
                                      <p:cBhvr>
                                        <p:cTn id="69" dur="250" fill="hold"/>
                                        <p:tgtEl>
                                          <p:spTgt spid="11"/>
                                        </p:tgtEl>
                                        <p:attrNameLst>
                                          <p:attrName>ppt_x</p:attrName>
                                        </p:attrNameLst>
                                      </p:cBhvr>
                                      <p:tavLst>
                                        <p:tav tm="0">
                                          <p:val>
                                            <p:strVal val="#ppt_x"/>
                                          </p:val>
                                        </p:tav>
                                        <p:tav tm="100000">
                                          <p:val>
                                            <p:strVal val="#ppt_x"/>
                                          </p:val>
                                        </p:tav>
                                      </p:tavLst>
                                    </p:anim>
                                    <p:anim calcmode="lin" valueType="num">
                                      <p:cBhvr>
                                        <p:cTn id="70" dur="250" fill="hold"/>
                                        <p:tgtEl>
                                          <p:spTgt spid="11"/>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P spid="8" grpId="0"/>
      <p:bldP spid="9" grpId="0"/>
      <p:bldP spid="10" grpId="0"/>
      <p:bldP spid="11" grpId="0"/>
      <p:bldP spid="12"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78032" y="1500748"/>
            <a:ext cx="3875232" cy="545664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405975" y="5687714"/>
            <a:ext cx="1019344" cy="1019575"/>
            <a:chOff x="3832873" y="2297208"/>
            <a:chExt cx="1516550" cy="1516550"/>
          </a:xfrm>
        </p:grpSpPr>
        <p:grpSp>
          <p:nvGrpSpPr>
            <p:cNvPr id="4" name="组合 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Arial" panose="020B0604020202020204" pitchFamily="34" charset="0"/>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Arial" panose="020B0604020202020204" pitchFamily="34" charset="0"/>
                  <a:ea typeface="微软雅黑" panose="020B0503020204020204" pitchFamily="34" charset="-122"/>
                </a:endParaRPr>
              </a:p>
            </p:txBody>
          </p:sp>
        </p:grpSp>
        <p:sp>
          <p:nvSpPr>
            <p:cNvPr id="5" name="椭圆 4"/>
            <p:cNvSpPr/>
            <p:nvPr/>
          </p:nvSpPr>
          <p:spPr>
            <a:xfrm>
              <a:off x="3983164" y="2466913"/>
              <a:ext cx="1185736" cy="1185736"/>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endParaRPr>
            </a:p>
          </p:txBody>
        </p:sp>
      </p:grpSp>
      <p:grpSp>
        <p:nvGrpSpPr>
          <p:cNvPr id="8" name="组合 7"/>
          <p:cNvGrpSpPr/>
          <p:nvPr/>
        </p:nvGrpSpPr>
        <p:grpSpPr>
          <a:xfrm>
            <a:off x="4396427" y="4659559"/>
            <a:ext cx="1019344" cy="1019575"/>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Arial" panose="020B0604020202020204" pitchFamily="34" charset="0"/>
                  <a:ea typeface="微软雅黑" panose="020B0503020204020204" pitchFamily="34" charset="-122"/>
                </a:endParaRPr>
              </a:p>
            </p:txBody>
          </p:sp>
          <p:sp>
            <p:nvSpPr>
              <p:cNvPr id="12" name="椭圆 11"/>
              <p:cNvSpPr/>
              <p:nvPr/>
            </p:nvSpPr>
            <p:spPr>
              <a:xfrm>
                <a:off x="392114" y="760414"/>
                <a:ext cx="3825876"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Arial" panose="020B0604020202020204" pitchFamily="34" charset="0"/>
                  <a:ea typeface="微软雅黑" panose="020B0503020204020204" pitchFamily="34" charset="-122"/>
                </a:endParaRPr>
              </a:p>
            </p:txBody>
          </p:sp>
        </p:grpSp>
        <p:sp>
          <p:nvSpPr>
            <p:cNvPr id="10" name="椭圆 9"/>
            <p:cNvSpPr/>
            <p:nvPr/>
          </p:nvSpPr>
          <p:spPr>
            <a:xfrm>
              <a:off x="3983164" y="2466913"/>
              <a:ext cx="1185736" cy="118573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endParaRPr>
            </a:p>
          </p:txBody>
        </p:sp>
      </p:grpSp>
      <p:grpSp>
        <p:nvGrpSpPr>
          <p:cNvPr id="13" name="组合 12"/>
          <p:cNvGrpSpPr/>
          <p:nvPr/>
        </p:nvGrpSpPr>
        <p:grpSpPr>
          <a:xfrm>
            <a:off x="6431394" y="3994836"/>
            <a:ext cx="1019344" cy="1019575"/>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Arial" panose="020B0604020202020204" pitchFamily="34" charset="0"/>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Arial" panose="020B0604020202020204" pitchFamily="34" charset="0"/>
                  <a:ea typeface="微软雅黑" panose="020B0503020204020204" pitchFamily="34" charset="-122"/>
                </a:endParaRPr>
              </a:p>
            </p:txBody>
          </p:sp>
        </p:grpSp>
        <p:sp>
          <p:nvSpPr>
            <p:cNvPr id="15" name="椭圆 14"/>
            <p:cNvSpPr/>
            <p:nvPr/>
          </p:nvSpPr>
          <p:spPr>
            <a:xfrm>
              <a:off x="3983164" y="2466913"/>
              <a:ext cx="1185736" cy="1185736"/>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Arial" panose="020B0604020202020204" pitchFamily="34" charset="0"/>
                <a:ea typeface="微软雅黑" panose="020B0503020204020204" pitchFamily="34" charset="-122"/>
              </a:endParaRPr>
            </a:p>
          </p:txBody>
        </p:sp>
      </p:grpSp>
      <p:grpSp>
        <p:nvGrpSpPr>
          <p:cNvPr id="18" name="组合 17"/>
          <p:cNvGrpSpPr/>
          <p:nvPr/>
        </p:nvGrpSpPr>
        <p:grpSpPr>
          <a:xfrm>
            <a:off x="4396427" y="3364348"/>
            <a:ext cx="1019344" cy="1019575"/>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Arial" panose="020B0604020202020204" pitchFamily="34" charset="0"/>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Arial" panose="020B0604020202020204" pitchFamily="34" charset="0"/>
                  <a:ea typeface="微软雅黑" panose="020B0503020204020204" pitchFamily="34" charset="-122"/>
                </a:endParaRPr>
              </a:p>
            </p:txBody>
          </p:sp>
        </p:grpSp>
        <p:sp>
          <p:nvSpPr>
            <p:cNvPr id="20" name="椭圆 19"/>
            <p:cNvSpPr/>
            <p:nvPr/>
          </p:nvSpPr>
          <p:spPr>
            <a:xfrm>
              <a:off x="3983164" y="2466913"/>
              <a:ext cx="1185736" cy="1185736"/>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endParaRPr>
            </a:p>
          </p:txBody>
        </p:sp>
      </p:grpSp>
      <p:grpSp>
        <p:nvGrpSpPr>
          <p:cNvPr id="23" name="组合 22"/>
          <p:cNvGrpSpPr/>
          <p:nvPr/>
        </p:nvGrpSpPr>
        <p:grpSpPr>
          <a:xfrm>
            <a:off x="6431394" y="2684387"/>
            <a:ext cx="1019344" cy="1019575"/>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Arial" panose="020B0604020202020204" pitchFamily="34" charset="0"/>
                  <a:ea typeface="微软雅黑" panose="020B0503020204020204" pitchFamily="34" charset="-122"/>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Arial" panose="020B0604020202020204" pitchFamily="34" charset="0"/>
                  <a:ea typeface="微软雅黑" panose="020B0503020204020204" pitchFamily="34" charset="-122"/>
                </a:endParaRPr>
              </a:p>
            </p:txBody>
          </p:sp>
        </p:grpSp>
        <p:sp>
          <p:nvSpPr>
            <p:cNvPr id="25" name="椭圆 24"/>
            <p:cNvSpPr/>
            <p:nvPr/>
          </p:nvSpPr>
          <p:spPr>
            <a:xfrm>
              <a:off x="3983164" y="2466913"/>
              <a:ext cx="1185736" cy="118573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endParaRPr>
            </a:p>
          </p:txBody>
        </p:sp>
      </p:grpSp>
      <p:grpSp>
        <p:nvGrpSpPr>
          <p:cNvPr id="28" name="组合 27"/>
          <p:cNvGrpSpPr/>
          <p:nvPr/>
        </p:nvGrpSpPr>
        <p:grpSpPr>
          <a:xfrm>
            <a:off x="5405975" y="1556792"/>
            <a:ext cx="1019344" cy="1019575"/>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1"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Arial" panose="020B0604020202020204" pitchFamily="34" charset="0"/>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Arial" panose="020B0604020202020204" pitchFamily="34" charset="0"/>
                  <a:ea typeface="微软雅黑" panose="020B0503020204020204" pitchFamily="34" charset="-122"/>
                </a:endParaRPr>
              </a:p>
            </p:txBody>
          </p:sp>
        </p:grpSp>
        <p:sp>
          <p:nvSpPr>
            <p:cNvPr id="30" name="椭圆 29"/>
            <p:cNvSpPr/>
            <p:nvPr/>
          </p:nvSpPr>
          <p:spPr>
            <a:xfrm>
              <a:off x="3983164" y="2466913"/>
              <a:ext cx="1185736" cy="1185736"/>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endParaRPr>
            </a:p>
          </p:txBody>
        </p:sp>
      </p:grpSp>
      <p:grpSp>
        <p:nvGrpSpPr>
          <p:cNvPr id="33" name="Group 34"/>
          <p:cNvGrpSpPr/>
          <p:nvPr/>
        </p:nvGrpSpPr>
        <p:grpSpPr>
          <a:xfrm>
            <a:off x="5708805" y="1904132"/>
            <a:ext cx="399176" cy="324894"/>
            <a:chOff x="1550139" y="1314466"/>
            <a:chExt cx="509139" cy="414300"/>
          </a:xfrm>
          <a:solidFill>
            <a:srgbClr val="F8F8F8"/>
          </a:solidFill>
        </p:grpSpPr>
        <p:sp>
          <p:nvSpPr>
            <p:cNvPr id="3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3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3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grpSp>
      <p:sp>
        <p:nvSpPr>
          <p:cNvPr id="37" name="Freeform 20"/>
          <p:cNvSpPr>
            <a:spLocks noEditPoints="1"/>
          </p:cNvSpPr>
          <p:nvPr/>
        </p:nvSpPr>
        <p:spPr bwMode="auto">
          <a:xfrm>
            <a:off x="6732048" y="3046995"/>
            <a:ext cx="397711" cy="27032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rgbClr val="F8F8F8"/>
          </a:solidFill>
          <a:ln>
            <a:noFill/>
          </a:ln>
        </p:spPr>
        <p:txBody>
          <a:bodyPr vert="horz" wrap="square" lIns="121882" tIns="60941" rIns="121882" bIns="60941" numCol="1" anchor="t" anchorCtr="0" compatLnSpc="1"/>
          <a:lstStyle/>
          <a:p>
            <a:endParaRPr lang="en-US" sz="1705">
              <a:latin typeface="Arial" panose="020B0604020202020204" pitchFamily="34" charset="0"/>
              <a:ea typeface="微软雅黑" panose="020B0503020204020204" pitchFamily="34" charset="-122"/>
            </a:endParaRPr>
          </a:p>
        </p:txBody>
      </p:sp>
      <p:grpSp>
        <p:nvGrpSpPr>
          <p:cNvPr id="38" name="Group 20"/>
          <p:cNvGrpSpPr/>
          <p:nvPr/>
        </p:nvGrpSpPr>
        <p:grpSpPr>
          <a:xfrm>
            <a:off x="4689739" y="3709742"/>
            <a:ext cx="412397" cy="285707"/>
            <a:chOff x="7416800" y="1122363"/>
            <a:chExt cx="366713" cy="254000"/>
          </a:xfrm>
          <a:solidFill>
            <a:srgbClr val="F8F8F8"/>
          </a:solidFill>
        </p:grpSpPr>
        <p:sp>
          <p:nvSpPr>
            <p:cNvPr id="39"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40"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grpSp>
      <p:grpSp>
        <p:nvGrpSpPr>
          <p:cNvPr id="41" name="组合 40"/>
          <p:cNvGrpSpPr/>
          <p:nvPr/>
        </p:nvGrpSpPr>
        <p:grpSpPr>
          <a:xfrm>
            <a:off x="6734023" y="4259626"/>
            <a:ext cx="422133" cy="403614"/>
            <a:chOff x="3294063" y="754063"/>
            <a:chExt cx="5600701" cy="5353051"/>
          </a:xfrm>
          <a:solidFill>
            <a:srgbClr val="F8F8F8"/>
          </a:solidFill>
        </p:grpSpPr>
        <p:sp>
          <p:nvSpPr>
            <p:cNvPr id="4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4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4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dirty="0">
                <a:solidFill>
                  <a:prstClr val="black"/>
                </a:solidFill>
                <a:latin typeface="Arial" panose="020B0604020202020204" pitchFamily="34" charset="0"/>
                <a:ea typeface="微软雅黑" panose="020B0503020204020204" pitchFamily="34" charset="-122"/>
              </a:endParaRPr>
            </a:p>
          </p:txBody>
        </p:sp>
        <p:sp>
          <p:nvSpPr>
            <p:cNvPr id="4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4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4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4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4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5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5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sp>
          <p:nvSpPr>
            <p:cNvPr id="5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solidFill>
                  <a:prstClr val="black"/>
                </a:solidFill>
                <a:latin typeface="Arial" panose="020B0604020202020204" pitchFamily="34" charset="0"/>
                <a:ea typeface="微软雅黑" panose="020B0503020204020204" pitchFamily="34" charset="-122"/>
              </a:endParaRPr>
            </a:p>
          </p:txBody>
        </p:sp>
      </p:grpSp>
      <p:grpSp>
        <p:nvGrpSpPr>
          <p:cNvPr id="53" name="Group 23"/>
          <p:cNvGrpSpPr/>
          <p:nvPr/>
        </p:nvGrpSpPr>
        <p:grpSpPr>
          <a:xfrm>
            <a:off x="4768620" y="5010689"/>
            <a:ext cx="342465" cy="298627"/>
            <a:chOff x="7540014" y="4306907"/>
            <a:chExt cx="389342" cy="339426"/>
          </a:xfrm>
          <a:solidFill>
            <a:srgbClr val="F8F8F8"/>
          </a:solidFill>
        </p:grpSpPr>
        <p:sp>
          <p:nvSpPr>
            <p:cNvPr id="5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5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5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5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5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5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6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6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6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6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6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grpSp>
      <p:grpSp>
        <p:nvGrpSpPr>
          <p:cNvPr id="65" name="Group 9"/>
          <p:cNvGrpSpPr/>
          <p:nvPr/>
        </p:nvGrpSpPr>
        <p:grpSpPr>
          <a:xfrm>
            <a:off x="5723313" y="6054848"/>
            <a:ext cx="384668" cy="285306"/>
            <a:chOff x="4572000" y="3414713"/>
            <a:chExt cx="374651" cy="277813"/>
          </a:xfrm>
          <a:solidFill>
            <a:srgbClr val="F8F8F8"/>
          </a:solidFill>
        </p:grpSpPr>
        <p:sp>
          <p:nvSpPr>
            <p:cNvPr id="6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sp>
          <p:nvSpPr>
            <p:cNvPr id="6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pitchFamily="34" charset="0"/>
                <a:ea typeface="微软雅黑" panose="020B0503020204020204" pitchFamily="34" charset="-122"/>
              </a:endParaRPr>
            </a:p>
          </p:txBody>
        </p:sp>
      </p:grpSp>
      <p:sp>
        <p:nvSpPr>
          <p:cNvPr id="68" name="Text Box 24"/>
          <p:cNvSpPr txBox="1">
            <a:spLocks noChangeArrowheads="1"/>
          </p:cNvSpPr>
          <p:nvPr/>
        </p:nvSpPr>
        <p:spPr bwMode="gray">
          <a:xfrm>
            <a:off x="2930030" y="1844048"/>
            <a:ext cx="2312318" cy="4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600" dirty="0">
                <a:solidFill>
                  <a:schemeClr val="accent2"/>
                </a:solidFill>
                <a:ea typeface="黑体" panose="02010609060101010101" pitchFamily="49" charset="-122"/>
                <a:cs typeface="Arial" panose="020B0604020202020204" pitchFamily="34" charset="0"/>
              </a:rPr>
              <a:t>竞争定价策略</a:t>
            </a:r>
            <a:endParaRPr lang="en-US" altLang="zh-CN" sz="2600" dirty="0">
              <a:solidFill>
                <a:schemeClr val="accent2"/>
              </a:solidFill>
              <a:ea typeface="黑体" panose="02010609060101010101" pitchFamily="49" charset="-122"/>
              <a:cs typeface="Arial" panose="020B0604020202020204" pitchFamily="34" charset="0"/>
            </a:endParaRPr>
          </a:p>
        </p:txBody>
      </p:sp>
      <p:sp>
        <p:nvSpPr>
          <p:cNvPr id="69" name="Text Box 25"/>
          <p:cNvSpPr txBox="1">
            <a:spLocks noChangeArrowheads="1"/>
          </p:cNvSpPr>
          <p:nvPr/>
        </p:nvSpPr>
        <p:spPr bwMode="gray">
          <a:xfrm>
            <a:off x="7710359" y="3098018"/>
            <a:ext cx="2492478" cy="4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00" dirty="0">
                <a:solidFill>
                  <a:schemeClr val="accent2"/>
                </a:solidFill>
                <a:latin typeface="+mj-lt"/>
                <a:ea typeface="黑体" panose="02010609060101010101" pitchFamily="49" charset="-122"/>
                <a:cs typeface="Times New Roman" panose="02020603050405020304" charset="0"/>
              </a:rPr>
              <a:t>个性化定价策略</a:t>
            </a:r>
            <a:endParaRPr lang="en-US" altLang="zh-CN" sz="2600" dirty="0">
              <a:solidFill>
                <a:schemeClr val="accent2"/>
              </a:solidFill>
              <a:latin typeface="+mj-lt"/>
              <a:ea typeface="黑体" panose="02010609060101010101" pitchFamily="49" charset="-122"/>
              <a:cs typeface="Times New Roman" panose="02020603050405020304" charset="0"/>
            </a:endParaRPr>
          </a:p>
        </p:txBody>
      </p:sp>
      <p:sp>
        <p:nvSpPr>
          <p:cNvPr id="70" name="Text Box 26"/>
          <p:cNvSpPr txBox="1">
            <a:spLocks noChangeArrowheads="1"/>
          </p:cNvSpPr>
          <p:nvPr/>
        </p:nvSpPr>
        <p:spPr bwMode="gray">
          <a:xfrm>
            <a:off x="913805" y="3647521"/>
            <a:ext cx="3171649" cy="4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2600" dirty="0">
                <a:solidFill>
                  <a:schemeClr val="accent2"/>
                </a:solidFill>
                <a:latin typeface="+mj-lt"/>
                <a:ea typeface="黑体" panose="02010609060101010101" pitchFamily="49" charset="-122"/>
                <a:cs typeface="Arial" panose="020B0604020202020204" pitchFamily="34" charset="0"/>
              </a:rPr>
              <a:t>自动调价、议价策略</a:t>
            </a:r>
            <a:endParaRPr lang="en-US" altLang="zh-CN" sz="2600" dirty="0">
              <a:solidFill>
                <a:schemeClr val="accent2"/>
              </a:solidFill>
              <a:latin typeface="+mj-lt"/>
              <a:ea typeface="黑体" panose="02010609060101010101" pitchFamily="49" charset="-122"/>
              <a:cs typeface="Arial" panose="020B0604020202020204" pitchFamily="34" charset="0"/>
            </a:endParaRPr>
          </a:p>
        </p:txBody>
      </p:sp>
      <p:sp>
        <p:nvSpPr>
          <p:cNvPr id="71" name="Text Box 27"/>
          <p:cNvSpPr txBox="1">
            <a:spLocks noChangeArrowheads="1"/>
          </p:cNvSpPr>
          <p:nvPr/>
        </p:nvSpPr>
        <p:spPr bwMode="gray">
          <a:xfrm>
            <a:off x="7715192" y="4108928"/>
            <a:ext cx="2188907" cy="86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ts val="0"/>
              </a:spcBef>
            </a:pPr>
            <a:r>
              <a:rPr lang="zh-CN" altLang="en-US" sz="2600" dirty="0">
                <a:solidFill>
                  <a:schemeClr val="accent2"/>
                </a:solidFill>
                <a:latin typeface="+mj-lt"/>
                <a:ea typeface="黑体" panose="02010609060101010101" pitchFamily="49" charset="-122"/>
                <a:cs typeface="Arial" panose="020B0604020202020204" pitchFamily="34" charset="0"/>
              </a:rPr>
              <a:t>特有产品的</a:t>
            </a:r>
            <a:endParaRPr lang="en-US" altLang="zh-CN" sz="2600" dirty="0">
              <a:solidFill>
                <a:schemeClr val="accent2"/>
              </a:solidFill>
              <a:latin typeface="+mj-lt"/>
              <a:ea typeface="黑体" panose="02010609060101010101" pitchFamily="49" charset="-122"/>
              <a:cs typeface="Arial" panose="020B0604020202020204" pitchFamily="34" charset="0"/>
            </a:endParaRPr>
          </a:p>
          <a:p>
            <a:pPr algn="ctr" eaLnBrk="1" hangingPunct="1">
              <a:spcBef>
                <a:spcPts val="0"/>
              </a:spcBef>
            </a:pPr>
            <a:r>
              <a:rPr lang="zh-CN" altLang="en-US" sz="2600" dirty="0">
                <a:solidFill>
                  <a:schemeClr val="accent2"/>
                </a:solidFill>
                <a:latin typeface="+mj-lt"/>
                <a:ea typeface="黑体" panose="02010609060101010101" pitchFamily="49" charset="-122"/>
                <a:cs typeface="Arial" panose="020B0604020202020204" pitchFamily="34" charset="0"/>
              </a:rPr>
              <a:t>特殊价格策略</a:t>
            </a:r>
            <a:endParaRPr lang="en-US" altLang="zh-CN" sz="2600" dirty="0">
              <a:solidFill>
                <a:schemeClr val="accent2"/>
              </a:solidFill>
              <a:latin typeface="+mj-lt"/>
              <a:ea typeface="黑体" panose="02010609060101010101" pitchFamily="49" charset="-122"/>
              <a:cs typeface="Arial" panose="020B0604020202020204" pitchFamily="34" charset="0"/>
            </a:endParaRPr>
          </a:p>
        </p:txBody>
      </p:sp>
      <p:sp>
        <p:nvSpPr>
          <p:cNvPr id="72" name="Text Box 27"/>
          <p:cNvSpPr txBox="1">
            <a:spLocks noChangeArrowheads="1"/>
          </p:cNvSpPr>
          <p:nvPr/>
        </p:nvSpPr>
        <p:spPr bwMode="gray">
          <a:xfrm>
            <a:off x="2097006" y="4948617"/>
            <a:ext cx="2171860" cy="4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2600" dirty="0">
                <a:solidFill>
                  <a:schemeClr val="accent2"/>
                </a:solidFill>
                <a:latin typeface="+mj-lt"/>
                <a:ea typeface="黑体" panose="02010609060101010101" pitchFamily="49" charset="-122"/>
                <a:cs typeface="Arial" panose="020B0604020202020204" pitchFamily="34" charset="0"/>
              </a:rPr>
              <a:t>捆绑销售策略</a:t>
            </a:r>
            <a:endParaRPr lang="en-US" altLang="zh-CN" sz="2600" dirty="0">
              <a:solidFill>
                <a:schemeClr val="accent2"/>
              </a:solidFill>
              <a:latin typeface="+mj-lt"/>
              <a:ea typeface="黑体" panose="02010609060101010101" pitchFamily="49" charset="-122"/>
              <a:cs typeface="Arial" panose="020B0604020202020204" pitchFamily="34" charset="0"/>
            </a:endParaRPr>
          </a:p>
        </p:txBody>
      </p:sp>
      <p:sp>
        <p:nvSpPr>
          <p:cNvPr id="73" name="Text Box 27"/>
          <p:cNvSpPr txBox="1">
            <a:spLocks noChangeArrowheads="1"/>
          </p:cNvSpPr>
          <p:nvPr/>
        </p:nvSpPr>
        <p:spPr bwMode="gray">
          <a:xfrm>
            <a:off x="6457773" y="5978204"/>
            <a:ext cx="1611811" cy="4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00" dirty="0">
                <a:solidFill>
                  <a:schemeClr val="accent2"/>
                </a:solidFill>
                <a:latin typeface="+mj-lt"/>
                <a:ea typeface="黑体" panose="02010609060101010101" pitchFamily="49" charset="-122"/>
                <a:cs typeface="Arial" panose="020B0604020202020204" pitchFamily="34" charset="0"/>
              </a:rPr>
              <a:t>免费策略</a:t>
            </a:r>
            <a:endParaRPr lang="en-US" altLang="zh-CN" sz="2600" dirty="0">
              <a:solidFill>
                <a:schemeClr val="accent2"/>
              </a:solidFill>
              <a:latin typeface="+mj-lt"/>
              <a:ea typeface="黑体" panose="02010609060101010101" pitchFamily="49" charset="-122"/>
              <a:cs typeface="Arial" panose="020B0604020202020204" pitchFamily="34" charset="0"/>
            </a:endParaRPr>
          </a:p>
        </p:txBody>
      </p:sp>
      <p:sp>
        <p:nvSpPr>
          <p:cNvPr id="74" name="文本框 73"/>
          <p:cNvSpPr txBox="1"/>
          <p:nvPr/>
        </p:nvSpPr>
        <p:spPr>
          <a:xfrm>
            <a:off x="571228" y="895993"/>
            <a:ext cx="4935765" cy="584775"/>
          </a:xfrm>
          <a:prstGeom prst="rect">
            <a:avLst/>
          </a:prstGeom>
          <a:noFill/>
        </p:spPr>
        <p:txBody>
          <a:bodyPr wrap="square" rtlCol="0" anchor="t">
            <a:spAutoFit/>
          </a:bodyPr>
          <a:lstStyle/>
          <a:p>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sym typeface="+mn-ea"/>
              </a:rPr>
              <a:t>（二）网络营销价格策略</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3" presetClass="entr" presetSubtype="3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6*min(max(#ppt_w*#ppt_h,.3),1)-7.4)/-.7*#ppt_w"/>
                                          </p:val>
                                        </p:tav>
                                        <p:tav tm="100000">
                                          <p:val>
                                            <p:strVal val="#ppt_w"/>
                                          </p:val>
                                        </p:tav>
                                      </p:tavLst>
                                    </p:anim>
                                    <p:anim calcmode="lin" valueType="num">
                                      <p:cBhvr>
                                        <p:cTn id="18" dur="500" fill="hold"/>
                                        <p:tgtEl>
                                          <p:spTgt spid="3"/>
                                        </p:tgtEl>
                                        <p:attrNameLst>
                                          <p:attrName>ppt_h</p:attrName>
                                        </p:attrNameLst>
                                      </p:cBhvr>
                                      <p:tavLst>
                                        <p:tav tm="0">
                                          <p:val>
                                            <p:strVal val="(6*min(max(#ppt_w*#ppt_h,.3),1)-7.4)/-.7*#ppt_h"/>
                                          </p:val>
                                        </p:tav>
                                        <p:tav tm="100000">
                                          <p:val>
                                            <p:strVal val="#ppt_h"/>
                                          </p:val>
                                        </p:tav>
                                      </p:tavLst>
                                    </p:anim>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2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6*min(max(#ppt_w*#ppt_h,.3),1)-7.4)/-.7*#ppt_w"/>
                                          </p:val>
                                        </p:tav>
                                        <p:tav tm="100000">
                                          <p:val>
                                            <p:strVal val="#ppt_w"/>
                                          </p:val>
                                        </p:tav>
                                      </p:tavLst>
                                    </p:anim>
                                    <p:anim calcmode="lin" valueType="num">
                                      <p:cBhvr>
                                        <p:cTn id="30" dur="500" fill="hold"/>
                                        <p:tgtEl>
                                          <p:spTgt spid="13"/>
                                        </p:tgtEl>
                                        <p:attrNameLst>
                                          <p:attrName>ppt_h</p:attrName>
                                        </p:attrNameLst>
                                      </p:cBhvr>
                                      <p:tavLst>
                                        <p:tav tm="0">
                                          <p:val>
                                            <p:strVal val="(6*min(max(#ppt_w*#ppt_h,.3),1)-7.4)/-.7*#ppt_h"/>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4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6*min(max(#ppt_w*#ppt_h,.3),1)-7.4)/-.7*#ppt_w"/>
                                          </p:val>
                                        </p:tav>
                                        <p:tav tm="100000">
                                          <p:val>
                                            <p:strVal val="#ppt_w"/>
                                          </p:val>
                                        </p:tav>
                                      </p:tavLst>
                                    </p:anim>
                                    <p:anim calcmode="lin" valueType="num">
                                      <p:cBhvr>
                                        <p:cTn id="36" dur="500" fill="hold"/>
                                        <p:tgtEl>
                                          <p:spTgt spid="18"/>
                                        </p:tgtEl>
                                        <p:attrNameLst>
                                          <p:attrName>ppt_h</p:attrName>
                                        </p:attrNameLst>
                                      </p:cBhvr>
                                      <p:tavLst>
                                        <p:tav tm="0">
                                          <p:val>
                                            <p:strVal val="(6*min(max(#ppt_w*#ppt_h,.3),1)-7.4)/-.7*#ppt_h"/>
                                          </p:val>
                                        </p:tav>
                                        <p:tav tm="100000">
                                          <p:val>
                                            <p:strVal val="#ppt_h"/>
                                          </p:val>
                                        </p:tav>
                                      </p:tavLst>
                                    </p:anim>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6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strVal val="(6*min(max(#ppt_w*#ppt_h,.3),1)-7.4)/-.7*#ppt_w"/>
                                          </p:val>
                                        </p:tav>
                                        <p:tav tm="100000">
                                          <p:val>
                                            <p:strVal val="#ppt_w"/>
                                          </p:val>
                                        </p:tav>
                                      </p:tavLst>
                                    </p:anim>
                                    <p:anim calcmode="lin" valueType="num">
                                      <p:cBhvr>
                                        <p:cTn id="42" dur="500" fill="hold"/>
                                        <p:tgtEl>
                                          <p:spTgt spid="23"/>
                                        </p:tgtEl>
                                        <p:attrNameLst>
                                          <p:attrName>ppt_h</p:attrName>
                                        </p:attrNameLst>
                                      </p:cBhvr>
                                      <p:tavLst>
                                        <p:tav tm="0">
                                          <p:val>
                                            <p:strVal val="(6*min(max(#ppt_w*#ppt_h,.3),1)-7.4)/-.7*#ppt_h"/>
                                          </p:val>
                                        </p:tav>
                                        <p:tav tm="100000">
                                          <p:val>
                                            <p:strVal val="#ppt_h"/>
                                          </p:val>
                                        </p:tav>
                                      </p:tavLst>
                                    </p:anim>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nodeType="withEffect">
                                  <p:stCondLst>
                                    <p:cond delay="9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strVal val="(6*min(max(#ppt_w*#ppt_h,.3),1)-7.4)/-.7*#ppt_w"/>
                                          </p:val>
                                        </p:tav>
                                        <p:tav tm="100000">
                                          <p:val>
                                            <p:strVal val="#ppt_w"/>
                                          </p:val>
                                        </p:tav>
                                      </p:tavLst>
                                    </p:anim>
                                    <p:anim calcmode="lin" valueType="num">
                                      <p:cBhvr>
                                        <p:cTn id="48" dur="500" fill="hold"/>
                                        <p:tgtEl>
                                          <p:spTgt spid="28"/>
                                        </p:tgtEl>
                                        <p:attrNameLst>
                                          <p:attrName>ppt_h</p:attrName>
                                        </p:attrNameLst>
                                      </p:cBhvr>
                                      <p:tavLst>
                                        <p:tav tm="0">
                                          <p:val>
                                            <p:strVal val="(6*min(max(#ppt_w*#ppt_h,.3),1)-7.4)/-.7*#ppt_h"/>
                                          </p:val>
                                        </p:tav>
                                        <p:tav tm="100000">
                                          <p:val>
                                            <p:strVal val="#ppt_h"/>
                                          </p:val>
                                        </p:tav>
                                      </p:tavLst>
                                    </p:anim>
                                    <p:anim calcmode="lin" valueType="num">
                                      <p:cBhvr>
                                        <p:cTn id="49" dur="500" fill="hold"/>
                                        <p:tgtEl>
                                          <p:spTgt spid="28"/>
                                        </p:tgtEl>
                                        <p:attrNameLst>
                                          <p:attrName>ppt_x</p:attrName>
                                        </p:attrNameLst>
                                      </p:cBhvr>
                                      <p:tavLst>
                                        <p:tav tm="0">
                                          <p:val>
                                            <p:fltVal val="0.5"/>
                                          </p:val>
                                        </p:tav>
                                        <p:tav tm="100000">
                                          <p:val>
                                            <p:strVal val="#ppt_x"/>
                                          </p:val>
                                        </p:tav>
                                      </p:tavLst>
                                    </p:anim>
                                    <p:anim calcmode="lin" valueType="num">
                                      <p:cBhvr>
                                        <p:cTn id="5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2000"/>
                            </p:stCondLst>
                            <p:childTnLst>
                              <p:par>
                                <p:cTn id="52" presetID="31"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 calcmode="lin" valueType="num">
                                      <p:cBhvr>
                                        <p:cTn id="56" dur="500" fill="hold"/>
                                        <p:tgtEl>
                                          <p:spTgt spid="33"/>
                                        </p:tgtEl>
                                        <p:attrNameLst>
                                          <p:attrName>style.rotation</p:attrName>
                                        </p:attrNameLst>
                                      </p:cBhvr>
                                      <p:tavLst>
                                        <p:tav tm="0">
                                          <p:val>
                                            <p:fltVal val="90"/>
                                          </p:val>
                                        </p:tav>
                                        <p:tav tm="100000">
                                          <p:val>
                                            <p:fltVal val="0"/>
                                          </p:val>
                                        </p:tav>
                                      </p:tavLst>
                                    </p:anim>
                                    <p:animEffect transition="in" filter="fade">
                                      <p:cBhvr>
                                        <p:cTn id="57" dur="500"/>
                                        <p:tgtEl>
                                          <p:spTgt spid="33"/>
                                        </p:tgtEl>
                                      </p:cBhvr>
                                    </p:animEffect>
                                  </p:childTnLst>
                                </p:cTn>
                              </p:par>
                            </p:childTnLst>
                          </p:cTn>
                        </p:par>
                        <p:par>
                          <p:cTn id="58" fill="hold">
                            <p:stCondLst>
                              <p:cond delay="2500"/>
                            </p:stCondLst>
                            <p:childTnLst>
                              <p:par>
                                <p:cTn id="59" presetID="31"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 calcmode="lin" valueType="num">
                                      <p:cBhvr>
                                        <p:cTn id="63" dur="500" fill="hold"/>
                                        <p:tgtEl>
                                          <p:spTgt spid="37"/>
                                        </p:tgtEl>
                                        <p:attrNameLst>
                                          <p:attrName>style.rotation</p:attrName>
                                        </p:attrNameLst>
                                      </p:cBhvr>
                                      <p:tavLst>
                                        <p:tav tm="0">
                                          <p:val>
                                            <p:fltVal val="90"/>
                                          </p:val>
                                        </p:tav>
                                        <p:tav tm="100000">
                                          <p:val>
                                            <p:fltVal val="0"/>
                                          </p:val>
                                        </p:tav>
                                      </p:tavLst>
                                    </p:anim>
                                    <p:animEffect transition="in" filter="fade">
                                      <p:cBhvr>
                                        <p:cTn id="64" dur="500"/>
                                        <p:tgtEl>
                                          <p:spTgt spid="37"/>
                                        </p:tgtEl>
                                      </p:cBhvr>
                                    </p:animEffect>
                                  </p:childTnLst>
                                </p:cTn>
                              </p:par>
                            </p:childTnLst>
                          </p:cTn>
                        </p:par>
                        <p:par>
                          <p:cTn id="65" fill="hold">
                            <p:stCondLst>
                              <p:cond delay="3000"/>
                            </p:stCondLst>
                            <p:childTnLst>
                              <p:par>
                                <p:cTn id="66" presetID="31"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 calcmode="lin" valueType="num">
                                      <p:cBhvr>
                                        <p:cTn id="70" dur="500" fill="hold"/>
                                        <p:tgtEl>
                                          <p:spTgt spid="38"/>
                                        </p:tgtEl>
                                        <p:attrNameLst>
                                          <p:attrName>style.rotation</p:attrName>
                                        </p:attrNameLst>
                                      </p:cBhvr>
                                      <p:tavLst>
                                        <p:tav tm="0">
                                          <p:val>
                                            <p:fltVal val="90"/>
                                          </p:val>
                                        </p:tav>
                                        <p:tav tm="100000">
                                          <p:val>
                                            <p:fltVal val="0"/>
                                          </p:val>
                                        </p:tav>
                                      </p:tavLst>
                                    </p:anim>
                                    <p:animEffect transition="in" filter="fade">
                                      <p:cBhvr>
                                        <p:cTn id="71" dur="500"/>
                                        <p:tgtEl>
                                          <p:spTgt spid="38"/>
                                        </p:tgtEl>
                                      </p:cBhvr>
                                    </p:animEffect>
                                  </p:childTnLst>
                                </p:cTn>
                              </p:par>
                            </p:childTnLst>
                          </p:cTn>
                        </p:par>
                        <p:par>
                          <p:cTn id="72" fill="hold">
                            <p:stCondLst>
                              <p:cond delay="3500"/>
                            </p:stCondLst>
                            <p:childTnLst>
                              <p:par>
                                <p:cTn id="73" presetID="31" presetClass="entr" presetSubtype="0"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 calcmode="lin" valueType="num">
                                      <p:cBhvr>
                                        <p:cTn id="77" dur="500" fill="hold"/>
                                        <p:tgtEl>
                                          <p:spTgt spid="41"/>
                                        </p:tgtEl>
                                        <p:attrNameLst>
                                          <p:attrName>style.rotation</p:attrName>
                                        </p:attrNameLst>
                                      </p:cBhvr>
                                      <p:tavLst>
                                        <p:tav tm="0">
                                          <p:val>
                                            <p:fltVal val="90"/>
                                          </p:val>
                                        </p:tav>
                                        <p:tav tm="100000">
                                          <p:val>
                                            <p:fltVal val="0"/>
                                          </p:val>
                                        </p:tav>
                                      </p:tavLst>
                                    </p:anim>
                                    <p:animEffect transition="in" filter="fade">
                                      <p:cBhvr>
                                        <p:cTn id="78" dur="500"/>
                                        <p:tgtEl>
                                          <p:spTgt spid="41"/>
                                        </p:tgtEl>
                                      </p:cBhvr>
                                    </p:animEffect>
                                  </p:childTnLst>
                                </p:cTn>
                              </p:par>
                            </p:childTnLst>
                          </p:cTn>
                        </p:par>
                        <p:par>
                          <p:cTn id="79" fill="hold">
                            <p:stCondLst>
                              <p:cond delay="4000"/>
                            </p:stCondLst>
                            <p:childTnLst>
                              <p:par>
                                <p:cTn id="80" presetID="31" presetClass="entr" presetSubtype="0"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anim calcmode="lin" valueType="num">
                                      <p:cBhvr>
                                        <p:cTn id="84" dur="500" fill="hold"/>
                                        <p:tgtEl>
                                          <p:spTgt spid="53"/>
                                        </p:tgtEl>
                                        <p:attrNameLst>
                                          <p:attrName>style.rotation</p:attrName>
                                        </p:attrNameLst>
                                      </p:cBhvr>
                                      <p:tavLst>
                                        <p:tav tm="0">
                                          <p:val>
                                            <p:fltVal val="90"/>
                                          </p:val>
                                        </p:tav>
                                        <p:tav tm="100000">
                                          <p:val>
                                            <p:fltVal val="0"/>
                                          </p:val>
                                        </p:tav>
                                      </p:tavLst>
                                    </p:anim>
                                    <p:animEffect transition="in" filter="fade">
                                      <p:cBhvr>
                                        <p:cTn id="85" dur="500"/>
                                        <p:tgtEl>
                                          <p:spTgt spid="53"/>
                                        </p:tgtEl>
                                      </p:cBhvr>
                                    </p:animEffect>
                                  </p:childTnLst>
                                </p:cTn>
                              </p:par>
                            </p:childTnLst>
                          </p:cTn>
                        </p:par>
                        <p:par>
                          <p:cTn id="86" fill="hold">
                            <p:stCondLst>
                              <p:cond delay="4500"/>
                            </p:stCondLst>
                            <p:childTnLst>
                              <p:par>
                                <p:cTn id="87" presetID="31" presetClass="entr" presetSubtype="0"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 calcmode="lin" valueType="num">
                                      <p:cBhvr>
                                        <p:cTn id="91" dur="500" fill="hold"/>
                                        <p:tgtEl>
                                          <p:spTgt spid="65"/>
                                        </p:tgtEl>
                                        <p:attrNameLst>
                                          <p:attrName>style.rotation</p:attrName>
                                        </p:attrNameLst>
                                      </p:cBhvr>
                                      <p:tavLst>
                                        <p:tav tm="0">
                                          <p:val>
                                            <p:fltVal val="90"/>
                                          </p:val>
                                        </p:tav>
                                        <p:tav tm="100000">
                                          <p:val>
                                            <p:fltVal val="0"/>
                                          </p:val>
                                        </p:tav>
                                      </p:tavLst>
                                    </p:anim>
                                    <p:animEffect transition="in" filter="fade">
                                      <p:cBhvr>
                                        <p:cTn id="92" dur="500"/>
                                        <p:tgtEl>
                                          <p:spTgt spid="65"/>
                                        </p:tgtEl>
                                      </p:cBhvr>
                                    </p:animEffect>
                                  </p:childTnLst>
                                </p:cTn>
                              </p:par>
                            </p:childTnLst>
                          </p:cTn>
                        </p:par>
                        <p:par>
                          <p:cTn id="93" fill="hold">
                            <p:stCondLst>
                              <p:cond delay="5000"/>
                            </p:stCondLst>
                            <p:childTnLst>
                              <p:par>
                                <p:cTn id="94" presetID="12" presetClass="entr" presetSubtype="4"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slide(fromBottom)">
                                      <p:cBhvr>
                                        <p:cTn id="96" dur="500"/>
                                        <p:tgtEl>
                                          <p:spTgt spid="68"/>
                                        </p:tgtEl>
                                      </p:cBhvr>
                                    </p:animEffect>
                                  </p:childTnLst>
                                </p:cTn>
                              </p:par>
                            </p:childTnLst>
                          </p:cTn>
                        </p:par>
                        <p:par>
                          <p:cTn id="97" fill="hold">
                            <p:stCondLst>
                              <p:cond delay="5500"/>
                            </p:stCondLst>
                            <p:childTnLst>
                              <p:par>
                                <p:cTn id="98" presetID="12" presetClass="entr" presetSubtype="4" fill="hold" grpId="0"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slide(fromBottom)">
                                      <p:cBhvr>
                                        <p:cTn id="100" dur="500"/>
                                        <p:tgtEl>
                                          <p:spTgt spid="69"/>
                                        </p:tgtEl>
                                      </p:cBhvr>
                                    </p:animEffect>
                                  </p:childTnLst>
                                </p:cTn>
                              </p:par>
                            </p:childTnLst>
                          </p:cTn>
                        </p:par>
                        <p:par>
                          <p:cTn id="101" fill="hold">
                            <p:stCondLst>
                              <p:cond delay="6000"/>
                            </p:stCondLst>
                            <p:childTnLst>
                              <p:par>
                                <p:cTn id="102" presetID="12" presetClass="entr" presetSubtype="4" fill="hold" grpId="0" nodeType="after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slide(fromBottom)">
                                      <p:cBhvr>
                                        <p:cTn id="104" dur="500"/>
                                        <p:tgtEl>
                                          <p:spTgt spid="70"/>
                                        </p:tgtEl>
                                      </p:cBhvr>
                                    </p:animEffect>
                                  </p:childTnLst>
                                </p:cTn>
                              </p:par>
                            </p:childTnLst>
                          </p:cTn>
                        </p:par>
                        <p:par>
                          <p:cTn id="105" fill="hold">
                            <p:stCondLst>
                              <p:cond delay="6500"/>
                            </p:stCondLst>
                            <p:childTnLst>
                              <p:par>
                                <p:cTn id="106" presetID="1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slide(fromBottom)">
                                      <p:cBhvr>
                                        <p:cTn id="108" dur="500"/>
                                        <p:tgtEl>
                                          <p:spTgt spid="71"/>
                                        </p:tgtEl>
                                      </p:cBhvr>
                                    </p:animEffect>
                                  </p:childTnLst>
                                </p:cTn>
                              </p:par>
                            </p:childTnLst>
                          </p:cTn>
                        </p:par>
                        <p:par>
                          <p:cTn id="109" fill="hold">
                            <p:stCondLst>
                              <p:cond delay="7000"/>
                            </p:stCondLst>
                            <p:childTnLst>
                              <p:par>
                                <p:cTn id="110" presetID="12" presetClass="entr" presetSubtype="4" fill="hold" grpId="0" nodeType="after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slide(fromBottom)">
                                      <p:cBhvr>
                                        <p:cTn id="112" dur="500"/>
                                        <p:tgtEl>
                                          <p:spTgt spid="72"/>
                                        </p:tgtEl>
                                      </p:cBhvr>
                                    </p:animEffect>
                                  </p:childTnLst>
                                </p:cTn>
                              </p:par>
                            </p:childTnLst>
                          </p:cTn>
                        </p:par>
                        <p:par>
                          <p:cTn id="113" fill="hold">
                            <p:stCondLst>
                              <p:cond delay="7500"/>
                            </p:stCondLst>
                            <p:childTnLst>
                              <p:par>
                                <p:cTn id="114" presetID="12" presetClass="entr" presetSubtype="4" fill="hold" grpId="0" nodeType="after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slide(fromBottom)">
                                      <p:cBhvr>
                                        <p:cTn id="11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8" grpId="0"/>
      <p:bldP spid="69" grpId="0"/>
      <p:bldP spid="70" grpId="0"/>
      <p:bldP spid="71" grpId="0"/>
      <p:bldP spid="72" grpId="0"/>
      <p:bldP spid="73"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89623" y="6341258"/>
            <a:ext cx="4669790" cy="398780"/>
          </a:xfrm>
          <a:prstGeom prst="rect">
            <a:avLst/>
          </a:prstGeom>
          <a:noFill/>
        </p:spPr>
        <p:txBody>
          <a:bodyPr wrap="none" rtlCol="0" anchor="t">
            <a:spAutoFit/>
          </a:bodyPr>
          <a:lstStyle/>
          <a:p>
            <a:pPr algn="ctr"/>
            <a:r>
              <a:rPr lang="zh-CN" altLang="en-US" sz="2000" dirty="0">
                <a:solidFill>
                  <a:schemeClr val="accent2"/>
                </a:solidFill>
                <a:latin typeface="+mj-lt"/>
                <a:ea typeface="黑体" panose="02010609060101010101" pitchFamily="49" charset="-122"/>
                <a:cs typeface="Times New Roman" panose="02020603050405020304" charset="0"/>
                <a:sym typeface="+mn-ea"/>
              </a:rPr>
              <a:t>图</a:t>
            </a:r>
            <a:r>
              <a:rPr lang="en-US" altLang="zh-CN" sz="2000" dirty="0">
                <a:solidFill>
                  <a:schemeClr val="accent2"/>
                </a:solidFill>
                <a:latin typeface="+mj-lt"/>
                <a:ea typeface="黑体" panose="02010609060101010101" pitchFamily="49" charset="-122"/>
                <a:cs typeface="Times New Roman" panose="02020603050405020304" charset="0"/>
                <a:sym typeface="+mn-ea"/>
              </a:rPr>
              <a:t>5.2 </a:t>
            </a:r>
            <a:r>
              <a:rPr lang="zh-CN" altLang="en-US" sz="2000" dirty="0">
                <a:solidFill>
                  <a:schemeClr val="accent2"/>
                </a:solidFill>
                <a:latin typeface="+mj-lt"/>
                <a:ea typeface="黑体" panose="02010609060101010101" pitchFamily="49" charset="-122"/>
                <a:cs typeface="Times New Roman" panose="02020603050405020304" charset="0"/>
                <a:sym typeface="+mn-ea"/>
              </a:rPr>
              <a:t>京东商城的混合捆绑销售策略示例</a:t>
            </a:r>
            <a:endParaRPr lang="zh-CN" altLang="en-US" sz="2000" dirty="0">
              <a:solidFill>
                <a:schemeClr val="accent2"/>
              </a:solidFill>
              <a:latin typeface="+mj-lt"/>
              <a:ea typeface="黑体" panose="02010609060101010101" pitchFamily="49"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9250"/>
          <a:stretch>
            <a:fillRect/>
          </a:stretch>
        </p:blipFill>
        <p:spPr>
          <a:xfrm>
            <a:off x="2137941" y="1354460"/>
            <a:ext cx="7573154" cy="4810844"/>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913804" y="1346080"/>
            <a:ext cx="5400601"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（三）网络营销渠道策略</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14" name="组合 13"/>
          <p:cNvGrpSpPr/>
          <p:nvPr/>
        </p:nvGrpSpPr>
        <p:grpSpPr>
          <a:xfrm>
            <a:off x="1922331" y="2420434"/>
            <a:ext cx="2443093" cy="3139687"/>
            <a:chOff x="1930969" y="2870906"/>
            <a:chExt cx="2443093" cy="3139687"/>
          </a:xfrm>
        </p:grpSpPr>
        <p:sp>
          <p:nvSpPr>
            <p:cNvPr id="15" name="Rectangle: Rounded Corners 41"/>
            <p:cNvSpPr/>
            <p:nvPr/>
          </p:nvSpPr>
          <p:spPr>
            <a:xfrm>
              <a:off x="1930969" y="2870906"/>
              <a:ext cx="2443093" cy="3139687"/>
            </a:xfrm>
            <a:prstGeom prst="roundRect">
              <a:avLst>
                <a:gd name="adj" fmla="val 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黑体" panose="02010609060101010101" pitchFamily="49" charset="-122"/>
                <a:ea typeface="黑体" panose="02010609060101010101" pitchFamily="49" charset="-122"/>
              </a:endParaRPr>
            </a:p>
          </p:txBody>
        </p:sp>
        <p:sp>
          <p:nvSpPr>
            <p:cNvPr id="16" name="Freeform: Shape 49"/>
            <p:cNvSpPr/>
            <p:nvPr/>
          </p:nvSpPr>
          <p:spPr bwMode="auto">
            <a:xfrm>
              <a:off x="2817960" y="3128835"/>
              <a:ext cx="679196" cy="67919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7" name="矩形 16"/>
            <p:cNvSpPr/>
            <p:nvPr/>
          </p:nvSpPr>
          <p:spPr>
            <a:xfrm>
              <a:off x="2133399" y="4202414"/>
              <a:ext cx="2038102" cy="988797"/>
            </a:xfrm>
            <a:prstGeom prst="rect">
              <a:avLst/>
            </a:prstGeom>
          </p:spPr>
          <p:txBody>
            <a:bodyPr wrap="square" anchor="ctr">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渠道</a:t>
              </a:r>
              <a:endParaRPr lang="en-US" altLang="zh-CN" sz="2600" b="1" dirty="0">
                <a:solidFill>
                  <a:srgbClr val="F8F8F8"/>
                </a:solidFill>
                <a:latin typeface="黑体" panose="02010609060101010101" pitchFamily="49" charset="-122"/>
                <a:ea typeface="黑体" panose="02010609060101010101" pitchFamily="49" charset="-122"/>
              </a:endParaRPr>
            </a:p>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的推式策略</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5124751" y="2420751"/>
            <a:ext cx="2443093" cy="3139687"/>
            <a:chOff x="5133389" y="2871223"/>
            <a:chExt cx="2443093" cy="3139687"/>
          </a:xfrm>
        </p:grpSpPr>
        <p:sp>
          <p:nvSpPr>
            <p:cNvPr id="19" name="Rectangle: Rounded Corners 53"/>
            <p:cNvSpPr/>
            <p:nvPr/>
          </p:nvSpPr>
          <p:spPr>
            <a:xfrm>
              <a:off x="5133389" y="2871223"/>
              <a:ext cx="2443093" cy="3139687"/>
            </a:xfrm>
            <a:prstGeom prst="roundRect">
              <a:avLst>
                <a:gd name="adj" fmla="val 5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8F8F8"/>
                </a:solidFill>
                <a:latin typeface="黑体" panose="02010609060101010101" pitchFamily="49" charset="-122"/>
                <a:ea typeface="黑体" panose="02010609060101010101" pitchFamily="49" charset="-122"/>
              </a:endParaRPr>
            </a:p>
          </p:txBody>
        </p:sp>
        <p:sp>
          <p:nvSpPr>
            <p:cNvPr id="20" name="Freeform: Shape 50"/>
            <p:cNvSpPr/>
            <p:nvPr/>
          </p:nvSpPr>
          <p:spPr bwMode="auto">
            <a:xfrm>
              <a:off x="6030598" y="3129152"/>
              <a:ext cx="679196" cy="67919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21" name="矩形 20"/>
            <p:cNvSpPr/>
            <p:nvPr/>
          </p:nvSpPr>
          <p:spPr>
            <a:xfrm>
              <a:off x="5376280" y="4149128"/>
              <a:ext cx="1876249" cy="988797"/>
            </a:xfrm>
            <a:prstGeom prst="rect">
              <a:avLst/>
            </a:prstGeom>
          </p:spPr>
          <p:txBody>
            <a:bodyPr wrap="square" anchor="ctr">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渠道</a:t>
              </a:r>
              <a:endParaRPr lang="en-US" altLang="zh-CN" sz="2600" b="1" dirty="0">
                <a:solidFill>
                  <a:srgbClr val="F8F8F8"/>
                </a:solidFill>
                <a:latin typeface="黑体" panose="02010609060101010101" pitchFamily="49" charset="-122"/>
                <a:ea typeface="黑体" panose="02010609060101010101" pitchFamily="49" charset="-122"/>
              </a:endParaRPr>
            </a:p>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的拉式策略</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22" name="组合 21"/>
          <p:cNvGrpSpPr/>
          <p:nvPr/>
        </p:nvGrpSpPr>
        <p:grpSpPr>
          <a:xfrm>
            <a:off x="8327170" y="2420888"/>
            <a:ext cx="2443093" cy="3138916"/>
            <a:chOff x="8335808" y="2871360"/>
            <a:chExt cx="2443093" cy="3138916"/>
          </a:xfrm>
        </p:grpSpPr>
        <p:sp>
          <p:nvSpPr>
            <p:cNvPr id="23" name="Rectangle: Rounded Corners 60"/>
            <p:cNvSpPr/>
            <p:nvPr/>
          </p:nvSpPr>
          <p:spPr>
            <a:xfrm>
              <a:off x="8335808" y="2871360"/>
              <a:ext cx="2443093" cy="3138916"/>
            </a:xfrm>
            <a:prstGeom prst="roundRect">
              <a:avLst>
                <a:gd name="adj" fmla="val 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黑体" panose="02010609060101010101" pitchFamily="49" charset="-122"/>
                <a:ea typeface="黑体" panose="02010609060101010101" pitchFamily="49" charset="-122"/>
              </a:endParaRPr>
            </a:p>
          </p:txBody>
        </p:sp>
        <p:sp>
          <p:nvSpPr>
            <p:cNvPr id="24" name="Freeform: Shape 48"/>
            <p:cNvSpPr/>
            <p:nvPr/>
          </p:nvSpPr>
          <p:spPr bwMode="auto">
            <a:xfrm>
              <a:off x="9233017" y="3129289"/>
              <a:ext cx="679196" cy="6791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25" name="矩形 24"/>
            <p:cNvSpPr/>
            <p:nvPr/>
          </p:nvSpPr>
          <p:spPr>
            <a:xfrm>
              <a:off x="8443819" y="4272080"/>
              <a:ext cx="2227069" cy="1004890"/>
            </a:xfrm>
            <a:prstGeom prst="rect">
              <a:avLst/>
            </a:prstGeom>
          </p:spPr>
          <p:txBody>
            <a:bodyPr wrap="square" anchor="ctr">
              <a:spAutoFit/>
            </a:bodyPr>
            <a:lstStyle/>
            <a:p>
              <a:pPr algn="ctr">
                <a:lnSpc>
                  <a:spcPct val="120000"/>
                </a:lnSpc>
              </a:pPr>
              <a:r>
                <a:rPr lang="zh-CN" altLang="en-US" sz="2600" b="1" dirty="0">
                  <a:solidFill>
                    <a:srgbClr val="F8F8F8"/>
                  </a:solidFill>
                  <a:latin typeface="+mj-lt"/>
                  <a:ea typeface="黑体" panose="02010609060101010101" pitchFamily="49" charset="-122"/>
                </a:rPr>
                <a:t>渠道的线上</a:t>
              </a:r>
              <a:endParaRPr lang="en-US" altLang="zh-CN" sz="2600" b="1" dirty="0">
                <a:solidFill>
                  <a:srgbClr val="F8F8F8"/>
                </a:solidFill>
                <a:latin typeface="+mj-lt"/>
                <a:ea typeface="黑体" panose="02010609060101010101" pitchFamily="49" charset="-122"/>
              </a:endParaRPr>
            </a:p>
            <a:p>
              <a:pPr algn="ctr">
                <a:lnSpc>
                  <a:spcPct val="120000"/>
                </a:lnSpc>
              </a:pPr>
              <a:r>
                <a:rPr lang="zh-CN" altLang="en-US" sz="2600" b="1" dirty="0">
                  <a:solidFill>
                    <a:srgbClr val="F8F8F8"/>
                  </a:solidFill>
                  <a:latin typeface="+mj-lt"/>
                  <a:ea typeface="黑体" panose="02010609060101010101" pitchFamily="49" charset="-122"/>
                </a:rPr>
                <a:t>线下融合策略</a:t>
              </a:r>
              <a:endParaRPr lang="zh-CN" altLang="en-US" sz="2600" b="1" dirty="0">
                <a:solidFill>
                  <a:srgbClr val="F8F8F8"/>
                </a:solidFill>
                <a:latin typeface="+mj-lt"/>
                <a:ea typeface="黑体" panose="02010609060101010101" pitchFamily="49" charset="-122"/>
              </a:endParaRPr>
            </a:p>
          </p:txBody>
        </p:sp>
      </p:grpSp>
      <p:pic>
        <p:nvPicPr>
          <p:cNvPr id="12" name="图片 11">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996" y="1195069"/>
            <a:ext cx="886309" cy="886309"/>
          </a:xfrm>
          <a:prstGeom prst="rect">
            <a:avLst/>
          </a:prstGeom>
        </p:spPr>
      </p:pic>
      <p:sp>
        <p:nvSpPr>
          <p:cNvPr id="11" name="文本框 10"/>
          <p:cNvSpPr txBox="1"/>
          <p:nvPr/>
        </p:nvSpPr>
        <p:spPr>
          <a:xfrm>
            <a:off x="7466216" y="1423415"/>
            <a:ext cx="4464565" cy="42989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a:t>
            </a:r>
            <a:r>
              <a:rPr sz="2200" dirty="0">
                <a:solidFill>
                  <a:srgbClr val="F8F8F8"/>
                </a:solidFill>
                <a:ea typeface="黑体" panose="02010609060101010101" pitchFamily="49" charset="-122"/>
                <a:hlinkClick r:id="rId1" action="ppaction://hlinkfile"/>
              </a:rPr>
              <a:t>线上到线下的营销闭环</a:t>
            </a:r>
            <a:endParaRPr sz="2200" dirty="0">
              <a:solidFill>
                <a:srgbClr val="F8F8F8"/>
              </a:solidFill>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1500"/>
                            </p:stCondLst>
                            <p:childTnLst>
                              <p:par>
                                <p:cTn id="26" presetID="21"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1000"/>
                                        <p:tgtEl>
                                          <p:spTgt spid="12"/>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545" y="908720"/>
            <a:ext cx="10912805" cy="5726183"/>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小米公司的网络营销产品策略和渠道策略</a:t>
            </a:r>
            <a:endParaRPr lang="zh-CN" altLang="en-US"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20000"/>
              </a:lnSpc>
              <a:spcBef>
                <a:spcPts val="1000"/>
              </a:spcBef>
            </a:pPr>
            <a:r>
              <a:rPr lang="zh-CN" altLang="en-US" sz="2600" dirty="0">
                <a:solidFill>
                  <a:schemeClr val="accent2"/>
                </a:solidFill>
                <a:latin typeface="+mj-lt"/>
                <a:ea typeface="黑体" panose="02010609060101010101" pitchFamily="49" charset="-122"/>
                <a:cs typeface="+mn-ea"/>
              </a:rPr>
              <a:t>“无米粉，不小米”是小米公司一直以来的口号和信仰，“让每一位用户都成为小米一辈子的朋友”是小米一直以来坚持的宗旨。小米以一种让粉丝与小米公司“共享、共创”的精神和姿态，拉近了和粉丝之间的距离，形成了以粉丝营销为基础的粉丝策略。</a:t>
            </a:r>
            <a:endParaRPr lang="en-US" altLang="zh-CN" sz="2600" dirty="0">
              <a:solidFill>
                <a:schemeClr val="accent2"/>
              </a:solidFill>
              <a:latin typeface="+mj-lt"/>
              <a:ea typeface="黑体" panose="02010609060101010101" pitchFamily="49" charset="-122"/>
              <a:cs typeface="+mn-ea"/>
            </a:endParaRPr>
          </a:p>
          <a:p>
            <a:pPr indent="612140" algn="just">
              <a:lnSpc>
                <a:spcPct val="120000"/>
              </a:lnSpc>
              <a:spcBef>
                <a:spcPts val="1000"/>
              </a:spcBef>
            </a:pPr>
            <a:r>
              <a:rPr lang="en-US" altLang="zh-CN" sz="2600" b="1" dirty="0">
                <a:solidFill>
                  <a:schemeClr val="accent2"/>
                </a:solidFill>
                <a:latin typeface="+mj-lt"/>
                <a:ea typeface="黑体" panose="02010609060101010101" pitchFamily="49" charset="-122"/>
                <a:cs typeface="+mn-ea"/>
              </a:rPr>
              <a:t>1</a:t>
            </a:r>
            <a:r>
              <a:rPr lang="zh-CN" altLang="en-US" sz="2600" b="1" dirty="0">
                <a:solidFill>
                  <a:schemeClr val="accent2"/>
                </a:solidFill>
                <a:latin typeface="+mj-lt"/>
                <a:ea typeface="黑体" panose="02010609060101010101" pitchFamily="49" charset="-122"/>
                <a:cs typeface="+mn-ea"/>
              </a:rPr>
              <a:t>．小米的产品策略</a:t>
            </a:r>
            <a:r>
              <a:rPr lang="en-US" altLang="zh-CN" sz="2600" b="1" dirty="0">
                <a:solidFill>
                  <a:schemeClr val="accent2"/>
                </a:solidFill>
                <a:latin typeface="+mj-lt"/>
                <a:ea typeface="黑体" panose="02010609060101010101" pitchFamily="49" charset="-122"/>
                <a:cs typeface="+mn-ea"/>
              </a:rPr>
              <a:t>——</a:t>
            </a:r>
            <a:r>
              <a:rPr lang="zh-CN" altLang="en-US" sz="2600" b="1" dirty="0">
                <a:solidFill>
                  <a:schemeClr val="accent2"/>
                </a:solidFill>
                <a:latin typeface="+mj-lt"/>
                <a:ea typeface="黑体" panose="02010609060101010101" pitchFamily="49" charset="-122"/>
                <a:cs typeface="+mn-ea"/>
              </a:rPr>
              <a:t>打造“爆款”产品</a:t>
            </a:r>
            <a:endParaRPr lang="zh-CN" altLang="en-US" sz="2600" b="1" dirty="0">
              <a:solidFill>
                <a:schemeClr val="accent2"/>
              </a:solidFill>
              <a:latin typeface="+mj-lt"/>
              <a:ea typeface="黑体" panose="02010609060101010101" pitchFamily="49" charset="-122"/>
              <a:cs typeface="+mn-ea"/>
            </a:endParaRPr>
          </a:p>
          <a:p>
            <a:pPr indent="612140" algn="just">
              <a:lnSpc>
                <a:spcPct val="120000"/>
              </a:lnSpc>
              <a:spcBef>
                <a:spcPts val="1000"/>
              </a:spcBef>
            </a:pPr>
            <a:r>
              <a:rPr lang="en-US" altLang="zh-CN" sz="2600" b="1" dirty="0">
                <a:solidFill>
                  <a:schemeClr val="accent2"/>
                </a:solidFill>
                <a:latin typeface="+mj-lt"/>
                <a:ea typeface="黑体" panose="02010609060101010101" pitchFamily="49" charset="-122"/>
                <a:cs typeface="+mn-ea"/>
              </a:rPr>
              <a:t>2</a:t>
            </a:r>
            <a:r>
              <a:rPr lang="zh-CN" altLang="en-US" sz="2600" b="1" dirty="0">
                <a:solidFill>
                  <a:schemeClr val="accent2"/>
                </a:solidFill>
                <a:latin typeface="+mj-lt"/>
                <a:ea typeface="黑体" panose="02010609060101010101" pitchFamily="49" charset="-122"/>
                <a:cs typeface="+mn-ea"/>
              </a:rPr>
              <a:t>．小米的渠道策略</a:t>
            </a:r>
            <a:r>
              <a:rPr lang="en-US" altLang="zh-CN" sz="2600" b="1" dirty="0">
                <a:solidFill>
                  <a:schemeClr val="accent2"/>
                </a:solidFill>
                <a:latin typeface="+mj-lt"/>
                <a:ea typeface="黑体" panose="02010609060101010101" pitchFamily="49" charset="-122"/>
                <a:cs typeface="+mn-ea"/>
              </a:rPr>
              <a:t>——</a:t>
            </a:r>
            <a:r>
              <a:rPr lang="zh-CN" altLang="en-US" sz="2600" b="1" dirty="0">
                <a:solidFill>
                  <a:schemeClr val="accent2"/>
                </a:solidFill>
                <a:latin typeface="+mj-lt"/>
                <a:ea typeface="黑体" panose="02010609060101010101" pitchFamily="49" charset="-122"/>
                <a:cs typeface="+mn-ea"/>
              </a:rPr>
              <a:t>线上线下融合</a:t>
            </a:r>
            <a:endParaRPr lang="en-US" altLang="zh-CN" sz="2600" b="1" dirty="0">
              <a:solidFill>
                <a:schemeClr val="accent2"/>
              </a:solidFill>
              <a:latin typeface="+mj-lt"/>
              <a:ea typeface="黑体" panose="02010609060101010101" pitchFamily="49" charset="-122"/>
              <a:cs typeface="+mn-ea"/>
            </a:endParaRPr>
          </a:p>
          <a:p>
            <a:pPr algn="just">
              <a:lnSpc>
                <a:spcPct val="120000"/>
              </a:lnSpc>
              <a:spcBef>
                <a:spcPts val="1000"/>
              </a:spcBef>
            </a:pPr>
            <a:r>
              <a:rPr lang="zh-CN" altLang="en-US" sz="2600" b="1" dirty="0">
                <a:solidFill>
                  <a:srgbClr val="C00000"/>
                </a:solidFill>
                <a:latin typeface="+mj-lt"/>
                <a:ea typeface="黑体" panose="02010609060101010101" pitchFamily="49" charset="-122"/>
                <a:cs typeface="+mn-ea"/>
              </a:rPr>
              <a:t>启发思考：</a:t>
            </a:r>
            <a:endParaRPr lang="en-US" altLang="zh-CN" sz="2600" b="1" dirty="0">
              <a:solidFill>
                <a:srgbClr val="C00000"/>
              </a:solidFill>
              <a:latin typeface="+mj-lt"/>
              <a:ea typeface="黑体" panose="02010609060101010101" pitchFamily="49" charset="-122"/>
              <a:cs typeface="+mn-ea"/>
            </a:endParaRPr>
          </a:p>
          <a:p>
            <a:pPr indent="612140" algn="just">
              <a:lnSpc>
                <a:spcPct val="120000"/>
              </a:lnSpc>
              <a:spcBef>
                <a:spcPts val="10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．小米公司在打造“爆款”产品时采用了什么方法？</a:t>
            </a:r>
            <a:endParaRPr lang="zh-CN" altLang="en-US" sz="2600" dirty="0">
              <a:solidFill>
                <a:schemeClr val="accent2"/>
              </a:solidFill>
              <a:latin typeface="+mj-lt"/>
              <a:ea typeface="黑体" panose="02010609060101010101" pitchFamily="49" charset="-122"/>
              <a:cs typeface="+mn-ea"/>
            </a:endParaRPr>
          </a:p>
          <a:p>
            <a:pPr indent="612140" algn="just">
              <a:lnSpc>
                <a:spcPct val="120000"/>
              </a:lnSpc>
              <a:spcBef>
                <a:spcPts val="10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．小米公司是如何实现线上线下渠道的融合的？</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595672" y="1556792"/>
            <a:ext cx="5358624"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（四）网络营销促销策略</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3" name="Oval 4"/>
          <p:cNvSpPr/>
          <p:nvPr/>
        </p:nvSpPr>
        <p:spPr>
          <a:xfrm>
            <a:off x="1129110" y="2761117"/>
            <a:ext cx="2088000" cy="2088000"/>
          </a:xfrm>
          <a:prstGeom prst="ellipse">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Oval 5"/>
          <p:cNvSpPr/>
          <p:nvPr/>
        </p:nvSpPr>
        <p:spPr>
          <a:xfrm>
            <a:off x="3687772" y="2761117"/>
            <a:ext cx="2088000" cy="20880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Oval 6"/>
          <p:cNvSpPr/>
          <p:nvPr/>
        </p:nvSpPr>
        <p:spPr>
          <a:xfrm>
            <a:off x="6246434" y="2761117"/>
            <a:ext cx="2088000" cy="2088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Oval 7"/>
          <p:cNvSpPr/>
          <p:nvPr/>
        </p:nvSpPr>
        <p:spPr>
          <a:xfrm>
            <a:off x="8805097" y="2761116"/>
            <a:ext cx="2088000" cy="2088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8"/>
          <p:cNvSpPr txBox="1"/>
          <p:nvPr/>
        </p:nvSpPr>
        <p:spPr>
          <a:xfrm>
            <a:off x="1503056" y="5189130"/>
            <a:ext cx="1340110" cy="400110"/>
          </a:xfrm>
          <a:prstGeom prst="rect">
            <a:avLst/>
          </a:prstGeom>
          <a:noFill/>
        </p:spPr>
        <p:txBody>
          <a:bodyPr wrap="none" lIns="0" tIns="0" rIns="0" bIns="0" rtlCol="0">
            <a:spAutoFit/>
          </a:bodyPr>
          <a:lstStyle/>
          <a:p>
            <a:pPr algn="ctr"/>
            <a:r>
              <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rPr>
              <a:t>网络广告</a:t>
            </a:r>
            <a:endPar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8" name="TextBox 22"/>
          <p:cNvSpPr txBox="1"/>
          <p:nvPr/>
        </p:nvSpPr>
        <p:spPr>
          <a:xfrm>
            <a:off x="4066243" y="5189130"/>
            <a:ext cx="1340110" cy="400110"/>
          </a:xfrm>
          <a:prstGeom prst="rect">
            <a:avLst/>
          </a:prstGeom>
          <a:noFill/>
        </p:spPr>
        <p:txBody>
          <a:bodyPr wrap="none" lIns="0" tIns="0" rIns="0" bIns="0" rtlCol="0">
            <a:spAutoFit/>
          </a:bodyPr>
          <a:lstStyle/>
          <a:p>
            <a:pPr algn="ctr"/>
            <a:r>
              <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rPr>
              <a:t>站点推广</a:t>
            </a:r>
            <a:endPar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TextBox 25"/>
          <p:cNvSpPr txBox="1"/>
          <p:nvPr/>
        </p:nvSpPr>
        <p:spPr>
          <a:xfrm>
            <a:off x="6287536" y="5189130"/>
            <a:ext cx="2010166" cy="400110"/>
          </a:xfrm>
          <a:prstGeom prst="rect">
            <a:avLst/>
          </a:prstGeom>
          <a:noFill/>
        </p:spPr>
        <p:txBody>
          <a:bodyPr wrap="none" lIns="0" tIns="0" rIns="0" bIns="0" rtlCol="0">
            <a:spAutoFit/>
          </a:bodyPr>
          <a:lstStyle/>
          <a:p>
            <a:pPr algn="ctr"/>
            <a:r>
              <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rPr>
              <a:t>网络销售促进</a:t>
            </a:r>
            <a:endPar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TextBox 28"/>
          <p:cNvSpPr txBox="1"/>
          <p:nvPr/>
        </p:nvSpPr>
        <p:spPr>
          <a:xfrm>
            <a:off x="9179043" y="5189130"/>
            <a:ext cx="1340110" cy="400110"/>
          </a:xfrm>
          <a:prstGeom prst="rect">
            <a:avLst/>
          </a:prstGeom>
          <a:noFill/>
        </p:spPr>
        <p:txBody>
          <a:bodyPr wrap="none" lIns="0" tIns="0" rIns="0" bIns="0" rtlCol="0">
            <a:spAutoFit/>
          </a:bodyPr>
          <a:lstStyle/>
          <a:p>
            <a:pPr algn="ctr"/>
            <a:r>
              <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rPr>
              <a:t>网络公关</a:t>
            </a:r>
            <a:endParaRPr lang="zh-CN" altLang="en-US" sz="26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11" name="文本框 10"/>
          <p:cNvSpPr txBox="1"/>
          <p:nvPr/>
        </p:nvSpPr>
        <p:spPr>
          <a:xfrm>
            <a:off x="7034530" y="1196340"/>
            <a:ext cx="3857625" cy="42989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sz="2200" dirty="0">
                <a:solidFill>
                  <a:srgbClr val="F8F8F8"/>
                </a:solidFill>
                <a:ea typeface="黑体" panose="02010609060101010101" pitchFamily="49" charset="-122"/>
                <a:hlinkClick r:id="rId5" action="ppaction://hlinkfile"/>
              </a:rPr>
              <a:t>我通过捆绑销售赚了3个亿-2</a:t>
            </a:r>
            <a:endParaRPr sz="2200" dirty="0">
              <a:solidFill>
                <a:srgbClr val="F8F8F8"/>
              </a:solidFill>
              <a:ea typeface="黑体" panose="02010609060101010101" pitchFamily="49" charset="-122"/>
            </a:endParaRPr>
          </a:p>
        </p:txBody>
      </p:sp>
      <p:pic>
        <p:nvPicPr>
          <p:cNvPr id="12" name="图片 11">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7971" y="980439"/>
            <a:ext cx="886309" cy="88630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37"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900" decel="100000" fill="hold"/>
                                        <p:tgtEl>
                                          <p:spTgt spid="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37"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900" decel="100000" fill="hold"/>
                                        <p:tgtEl>
                                          <p:spTgt spid="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1" presetClass="entr" presetSubtype="1"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heel(1)">
                                      <p:cBhvr>
                                        <p:cTn id="65" dur="1000"/>
                                        <p:tgtEl>
                                          <p:spTgt spid="12"/>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p:bldP spid="8" grpId="0"/>
      <p:bldP spid="9" grpId="0"/>
      <p:bldP spid="10"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8" y="1686212"/>
            <a:ext cx="2812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网络营销概述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2" name="TextBox 83"/>
          <p:cNvSpPr txBox="1">
            <a:spLocks noChangeArrowheads="1"/>
          </p:cNvSpPr>
          <p:nvPr/>
        </p:nvSpPr>
        <p:spPr bwMode="auto">
          <a:xfrm>
            <a:off x="5373688" y="3169674"/>
            <a:ext cx="47571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网络营销策略与网络广告</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4" name="TextBox 85"/>
          <p:cNvSpPr txBox="1">
            <a:spLocks noChangeArrowheads="1"/>
          </p:cNvSpPr>
          <p:nvPr/>
        </p:nvSpPr>
        <p:spPr bwMode="auto">
          <a:xfrm>
            <a:off x="5373688" y="4653136"/>
            <a:ext cx="396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dirty="0">
                <a:solidFill>
                  <a:srgbClr val="FFFFFF"/>
                </a:solidFill>
                <a:latin typeface="方正大黑简体" panose="03000509000000000000" pitchFamily="65" charset="-122"/>
                <a:ea typeface="方正大黑简体" panose="03000509000000000000" pitchFamily="65" charset="-122"/>
              </a:rPr>
              <a:t>常用的网络营销方法</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pic>
        <p:nvPicPr>
          <p:cNvPr id="7186" name="Picture 3" descr="F:\快盘\WPS上传PPT\互联网生活\导出\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0" name="组合 48"/>
          <p:cNvGrpSpPr/>
          <p:nvPr/>
        </p:nvGrpSpPr>
        <p:grpSpPr bwMode="auto">
          <a:xfrm>
            <a:off x="4594225" y="4666630"/>
            <a:ext cx="584200" cy="557212"/>
            <a:chOff x="0" y="0"/>
            <a:chExt cx="650875" cy="620712"/>
          </a:xfrm>
        </p:grpSpPr>
        <p:sp>
          <p:nvSpPr>
            <p:cNvPr id="7194"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5"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3" name="组合 46"/>
          <p:cNvGrpSpPr/>
          <p:nvPr/>
        </p:nvGrpSpPr>
        <p:grpSpPr bwMode="auto">
          <a:xfrm>
            <a:off x="4594225" y="3212976"/>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594225"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300"/>
                                  </p:stCondLst>
                                  <p:childTnLst>
                                    <p:set>
                                      <p:cBhvr>
                                        <p:cTn id="40" dur="1" fill="hold">
                                          <p:stCondLst>
                                            <p:cond delay="0"/>
                                          </p:stCondLst>
                                        </p:cTn>
                                        <p:tgtEl>
                                          <p:spTgt spid="7190"/>
                                        </p:tgtEl>
                                        <p:attrNameLst>
                                          <p:attrName>style.visibility</p:attrName>
                                        </p:attrNameLst>
                                      </p:cBhvr>
                                      <p:to>
                                        <p:strVal val="visible"/>
                                      </p:to>
                                    </p:set>
                                    <p:anim calcmode="lin" valueType="num">
                                      <p:cBhvr additive="base">
                                        <p:cTn id="41" dur="500" fill="hold"/>
                                        <p:tgtEl>
                                          <p:spTgt spid="7190"/>
                                        </p:tgtEl>
                                        <p:attrNameLst>
                                          <p:attrName>ppt_x</p:attrName>
                                        </p:attrNameLst>
                                      </p:cBhvr>
                                      <p:tavLst>
                                        <p:tav tm="0">
                                          <p:val>
                                            <p:strVal val="1+#ppt_w/2"/>
                                          </p:val>
                                        </p:tav>
                                        <p:tav tm="100000">
                                          <p:val>
                                            <p:strVal val="#ppt_x"/>
                                          </p:val>
                                        </p:tav>
                                      </p:tavLst>
                                    </p:anim>
                                    <p:anim calcmode="lin" valueType="num">
                                      <p:cBhvr additive="base">
                                        <p:cTn id="42" dur="500" fill="hold"/>
                                        <p:tgtEl>
                                          <p:spTgt spid="7190"/>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3" fill="hold" grpId="0" nodeType="afterEffect">
                                  <p:stCondLst>
                                    <p:cond delay="0"/>
                                  </p:stCondLst>
                                  <p:childTnLst>
                                    <p:set>
                                      <p:cBhvr>
                                        <p:cTn id="45" dur="1" fill="hold">
                                          <p:stCondLst>
                                            <p:cond delay="0"/>
                                          </p:stCondLst>
                                        </p:cTn>
                                        <p:tgtEl>
                                          <p:spTgt spid="7181"/>
                                        </p:tgtEl>
                                        <p:attrNameLst>
                                          <p:attrName>style.visibility</p:attrName>
                                        </p:attrNameLst>
                                      </p:cBhvr>
                                      <p:to>
                                        <p:strVal val="visible"/>
                                      </p:to>
                                    </p:set>
                                    <p:anim calcmode="lin" valueType="num">
                                      <p:cBhvr additive="base">
                                        <p:cTn id="46" dur="500" fill="hold"/>
                                        <p:tgtEl>
                                          <p:spTgt spid="7181"/>
                                        </p:tgtEl>
                                        <p:attrNameLst>
                                          <p:attrName>ppt_x</p:attrName>
                                        </p:attrNameLst>
                                      </p:cBhvr>
                                      <p:tavLst>
                                        <p:tav tm="0">
                                          <p:val>
                                            <p:strVal val="1+#ppt_w/2"/>
                                          </p:val>
                                        </p:tav>
                                        <p:tav tm="100000">
                                          <p:val>
                                            <p:strVal val="#ppt_x"/>
                                          </p:val>
                                        </p:tav>
                                      </p:tavLst>
                                    </p:anim>
                                    <p:anim calcmode="lin" valueType="num">
                                      <p:cBhvr additive="base">
                                        <p:cTn id="47" dur="500" fill="hold"/>
                                        <p:tgtEl>
                                          <p:spTgt spid="7181"/>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100"/>
                                  </p:stCondLst>
                                  <p:childTnLst>
                                    <p:set>
                                      <p:cBhvr>
                                        <p:cTn id="49" dur="1" fill="hold">
                                          <p:stCondLst>
                                            <p:cond delay="0"/>
                                          </p:stCondLst>
                                        </p:cTn>
                                        <p:tgtEl>
                                          <p:spTgt spid="7182"/>
                                        </p:tgtEl>
                                        <p:attrNameLst>
                                          <p:attrName>style.visibility</p:attrName>
                                        </p:attrNameLst>
                                      </p:cBhvr>
                                      <p:to>
                                        <p:strVal val="visible"/>
                                      </p:to>
                                    </p:set>
                                    <p:anim calcmode="lin" valueType="num">
                                      <p:cBhvr additive="base">
                                        <p:cTn id="50" dur="500" fill="hold"/>
                                        <p:tgtEl>
                                          <p:spTgt spid="7182"/>
                                        </p:tgtEl>
                                        <p:attrNameLst>
                                          <p:attrName>ppt_x</p:attrName>
                                        </p:attrNameLst>
                                      </p:cBhvr>
                                      <p:tavLst>
                                        <p:tav tm="0">
                                          <p:val>
                                            <p:strVal val="1+#ppt_w/2"/>
                                          </p:val>
                                        </p:tav>
                                        <p:tav tm="100000">
                                          <p:val>
                                            <p:strVal val="#ppt_x"/>
                                          </p:val>
                                        </p:tav>
                                      </p:tavLst>
                                    </p:anim>
                                    <p:anim calcmode="lin" valueType="num">
                                      <p:cBhvr additive="base">
                                        <p:cTn id="51" dur="500" fill="hold"/>
                                        <p:tgtEl>
                                          <p:spTgt spid="7182"/>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stCondLst>
                                    <p:cond delay="300"/>
                                  </p:stCondLst>
                                  <p:childTnLst>
                                    <p:set>
                                      <p:cBhvr>
                                        <p:cTn id="53" dur="1" fill="hold">
                                          <p:stCondLst>
                                            <p:cond delay="0"/>
                                          </p:stCondLst>
                                        </p:cTn>
                                        <p:tgtEl>
                                          <p:spTgt spid="7184"/>
                                        </p:tgtEl>
                                        <p:attrNameLst>
                                          <p:attrName>style.visibility</p:attrName>
                                        </p:attrNameLst>
                                      </p:cBhvr>
                                      <p:to>
                                        <p:strVal val="visible"/>
                                      </p:to>
                                    </p:set>
                                    <p:anim calcmode="lin" valueType="num">
                                      <p:cBhvr additive="base">
                                        <p:cTn id="54" dur="500" fill="hold"/>
                                        <p:tgtEl>
                                          <p:spTgt spid="7184"/>
                                        </p:tgtEl>
                                        <p:attrNameLst>
                                          <p:attrName>ppt_x</p:attrName>
                                        </p:attrNameLst>
                                      </p:cBhvr>
                                      <p:tavLst>
                                        <p:tav tm="0">
                                          <p:val>
                                            <p:strVal val="1+#ppt_w/2"/>
                                          </p:val>
                                        </p:tav>
                                        <p:tav tm="100000">
                                          <p:val>
                                            <p:strVal val="#ppt_x"/>
                                          </p:val>
                                        </p:tav>
                                      </p:tavLst>
                                    </p:anim>
                                    <p:anim calcmode="lin" valueType="num">
                                      <p:cBhvr additive="base">
                                        <p:cTn id="55" dur="500" fill="hold"/>
                                        <p:tgtEl>
                                          <p:spTgt spid="7184"/>
                                        </p:tgtEl>
                                        <p:attrNameLst>
                                          <p:attrName>ppt_y</p:attrName>
                                        </p:attrNameLst>
                                      </p:cBhvr>
                                      <p:tavLst>
                                        <p:tav tm="0">
                                          <p:val>
                                            <p:strVal val="0-#ppt_h/2"/>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186"/>
                                        </p:tgtEl>
                                        <p:attrNameLst>
                                          <p:attrName>style.visibility</p:attrName>
                                        </p:attrNameLst>
                                      </p:cBhvr>
                                      <p:to>
                                        <p:strVal val="visible"/>
                                      </p:to>
                                    </p:set>
                                    <p:animEffect transition="in" filter="fade">
                                      <p:cBhvr>
                                        <p:cTn id="58" dur="1000"/>
                                        <p:tgtEl>
                                          <p:spTgt spid="7186"/>
                                        </p:tgtEl>
                                      </p:cBhvr>
                                    </p:animEffect>
                                    <p:anim calcmode="lin" valueType="num">
                                      <p:cBhvr>
                                        <p:cTn id="59" dur="1000" fill="hold"/>
                                        <p:tgtEl>
                                          <p:spTgt spid="7186"/>
                                        </p:tgtEl>
                                        <p:attrNameLst>
                                          <p:attrName>ppt_x</p:attrName>
                                        </p:attrNameLst>
                                      </p:cBhvr>
                                      <p:tavLst>
                                        <p:tav tm="0">
                                          <p:val>
                                            <p:strVal val="#ppt_x"/>
                                          </p:val>
                                        </p:tav>
                                        <p:tav tm="100000">
                                          <p:val>
                                            <p:strVal val="#ppt_x"/>
                                          </p:val>
                                        </p:tav>
                                      </p:tavLst>
                                    </p:anim>
                                    <p:anim calcmode="lin" valueType="num">
                                      <p:cBhvr>
                                        <p:cTn id="60" dur="1000" fill="hold"/>
                                        <p:tgtEl>
                                          <p:spTgt spid="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71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1797" y="1412776"/>
            <a:ext cx="10513168" cy="3841373"/>
          </a:xfrm>
          <a:prstGeom prst="rect">
            <a:avLst/>
          </a:prstGeom>
          <a:noFill/>
        </p:spPr>
        <p:txBody>
          <a:bodyPr wrap="square" rtlCol="0" anchor="t">
            <a:spAutoFit/>
          </a:bodyPr>
          <a:lstStyle/>
          <a:p>
            <a:pPr algn="just" eaLnBrk="1" hangingPunct="1">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二、网络广告</a:t>
            </a:r>
            <a:endPar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508000" algn="just" eaLnBrk="1" latinLnBrk="0" hangingPunct="1">
              <a:lnSpc>
                <a:spcPct val="14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从广义上说，一切通过互联网各种技术表现形式传播商业信息的行为都是网络广告。</a:t>
            </a:r>
            <a:endParaRPr lang="zh-CN" altLang="en-US" sz="2600" dirty="0">
              <a:solidFill>
                <a:schemeClr val="accent2"/>
              </a:solidFill>
              <a:latin typeface="黑体" panose="02010609060101010101" pitchFamily="49" charset="-122"/>
              <a:ea typeface="黑体" panose="02010609060101010101" pitchFamily="49" charset="-122"/>
            </a:endParaRPr>
          </a:p>
          <a:p>
            <a:pPr indent="508000" algn="just" eaLnBrk="1" latinLnBrk="0" hangingPunct="1">
              <a:lnSpc>
                <a:spcPct val="14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从狭义上说，网络广告是指通过网站、网页、互联网应用程序等互联网媒介，以文字、图片、音频、视频或者其他形式，直接或者间接地推销商品或者服务的商业广告。</a:t>
            </a:r>
            <a:endParaRPr lang="zh-CN" altLang="en-US" sz="26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460" y="764540"/>
            <a:ext cx="11811635" cy="5931535"/>
          </a:xfrm>
          <a:prstGeom prst="rect">
            <a:avLst/>
          </a:prstGeom>
          <a:noFill/>
        </p:spPr>
        <p:txBody>
          <a:bodyPr wrap="square" rtlCol="0" anchor="t">
            <a:spAutoFit/>
          </a:bodyPr>
          <a:lstStyle/>
          <a:p>
            <a:pPr indent="612140" algn="just" eaLnBrk="1" latinLnBrk="0" hangingPunct="1">
              <a:lnSpc>
                <a:spcPct val="13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（一）网络广告的发展</a:t>
            </a:r>
            <a:endParaRPr lang="zh-CN" altLang="en-US" sz="3200" dirty="0">
              <a:solidFill>
                <a:schemeClr val="accent2"/>
              </a:solidFill>
              <a:latin typeface="方正大黑简体" panose="03000509000000000000" pitchFamily="65" charset="-122"/>
              <a:ea typeface="方正大黑简体" panose="03000509000000000000" pitchFamily="65" charset="-122"/>
            </a:endParaRPr>
          </a:p>
          <a:p>
            <a:pPr indent="612140" algn="just" eaLnBrk="1" latinLnBrk="0" hangingPunct="1">
              <a:lnSpc>
                <a:spcPct val="130000"/>
              </a:lnSpc>
              <a:spcBef>
                <a:spcPts val="0"/>
              </a:spcBef>
            </a:pPr>
            <a:r>
              <a:rPr lang="en-US" altLang="zh-CN" sz="2600" dirty="0">
                <a:solidFill>
                  <a:schemeClr val="accent2"/>
                </a:solidFill>
                <a:latin typeface="+mj-lt"/>
                <a:ea typeface="黑体" panose="02010609060101010101" pitchFamily="49" charset="-122"/>
              </a:rPr>
              <a:t>1994</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10</a:t>
            </a:r>
            <a:r>
              <a:rPr lang="zh-CN" altLang="en-US" sz="2600" dirty="0">
                <a:solidFill>
                  <a:schemeClr val="accent2"/>
                </a:solidFill>
                <a:latin typeface="+mj-lt"/>
                <a:ea typeface="黑体" panose="02010609060101010101" pitchFamily="49" charset="-122"/>
              </a:rPr>
              <a:t>月</a:t>
            </a:r>
            <a:r>
              <a:rPr lang="en-US" altLang="zh-CN" sz="2600" dirty="0">
                <a:solidFill>
                  <a:schemeClr val="accent2"/>
                </a:solidFill>
                <a:latin typeface="+mj-lt"/>
                <a:ea typeface="黑体" panose="02010609060101010101" pitchFamily="49" charset="-122"/>
              </a:rPr>
              <a:t>27</a:t>
            </a:r>
            <a:r>
              <a:rPr lang="zh-CN" altLang="en-US" sz="2600" dirty="0">
                <a:solidFill>
                  <a:schemeClr val="accent2"/>
                </a:solidFill>
                <a:latin typeface="+mj-lt"/>
                <a:ea typeface="黑体" panose="02010609060101010101" pitchFamily="49" charset="-122"/>
              </a:rPr>
              <a:t>日，美国著名的</a:t>
            </a:r>
            <a:r>
              <a:rPr lang="en-US" altLang="zh-CN" sz="2600" dirty="0">
                <a:solidFill>
                  <a:schemeClr val="accent2"/>
                </a:solidFill>
                <a:latin typeface="+mj-lt"/>
                <a:ea typeface="黑体" panose="02010609060101010101" pitchFamily="49" charset="-122"/>
              </a:rPr>
              <a:t>Wired</a:t>
            </a:r>
            <a:r>
              <a:rPr lang="zh-CN" altLang="en-US" sz="2600" dirty="0">
                <a:solidFill>
                  <a:schemeClr val="accent2"/>
                </a:solidFill>
                <a:latin typeface="+mj-lt"/>
                <a:ea typeface="黑体" panose="02010609060101010101" pitchFamily="49" charset="-122"/>
              </a:rPr>
              <a:t>杂志推出了网络版</a:t>
            </a:r>
            <a:r>
              <a:rPr lang="en-US" altLang="zh-CN" sz="2600" dirty="0">
                <a:solidFill>
                  <a:schemeClr val="accent2"/>
                </a:solidFill>
                <a:latin typeface="+mj-lt"/>
                <a:ea typeface="黑体" panose="02010609060101010101" pitchFamily="49" charset="-122"/>
              </a:rPr>
              <a:t>Hotwired</a:t>
            </a:r>
            <a:r>
              <a:rPr lang="zh-CN" altLang="en-US" sz="2600" dirty="0">
                <a:solidFill>
                  <a:schemeClr val="accent2"/>
                </a:solidFill>
                <a:latin typeface="+mj-lt"/>
                <a:ea typeface="黑体" panose="02010609060101010101" pitchFamily="49" charset="-122"/>
              </a:rPr>
              <a:t>，其主页上有</a:t>
            </a:r>
            <a:r>
              <a:rPr lang="en-US" altLang="zh-CN" sz="2600" dirty="0">
                <a:solidFill>
                  <a:schemeClr val="accent2"/>
                </a:solidFill>
                <a:latin typeface="+mj-lt"/>
                <a:ea typeface="黑体" panose="02010609060101010101" pitchFamily="49" charset="-122"/>
              </a:rPr>
              <a:t>MCI</a:t>
            </a:r>
            <a:r>
              <a:rPr lang="zh-CN" altLang="en-US" sz="2600" dirty="0">
                <a:solidFill>
                  <a:schemeClr val="accent2"/>
                </a:solidFill>
                <a:latin typeface="+mj-lt"/>
                <a:ea typeface="黑体" panose="02010609060101010101" pitchFamily="49" charset="-122"/>
              </a:rPr>
              <a:t>等</a:t>
            </a:r>
            <a:r>
              <a:rPr lang="en-US" altLang="zh-CN" sz="2600" dirty="0">
                <a:solidFill>
                  <a:schemeClr val="accent2"/>
                </a:solidFill>
                <a:latin typeface="+mj-lt"/>
                <a:ea typeface="黑体" panose="02010609060101010101" pitchFamily="49" charset="-122"/>
              </a:rPr>
              <a:t>14</a:t>
            </a:r>
            <a:r>
              <a:rPr lang="zh-CN" altLang="en-US" sz="2600" dirty="0">
                <a:solidFill>
                  <a:schemeClr val="accent2"/>
                </a:solidFill>
                <a:latin typeface="+mj-lt"/>
                <a:ea typeface="黑体" panose="02010609060101010101" pitchFamily="49" charset="-122"/>
              </a:rPr>
              <a:t>个客户的横幅广告。这是广告史上里程碑式的事件，标志着网络广告的诞生。</a:t>
            </a:r>
            <a:endParaRPr lang="zh-CN" altLang="en-US" sz="2600" dirty="0">
              <a:solidFill>
                <a:schemeClr val="accent2"/>
              </a:solidFill>
              <a:latin typeface="+mj-lt"/>
              <a:ea typeface="黑体" panose="02010609060101010101" pitchFamily="49" charset="-122"/>
            </a:endParaRPr>
          </a:p>
          <a:p>
            <a:pPr indent="612140" algn="just" eaLnBrk="1" latinLnBrk="0" hangingPunct="1">
              <a:lnSpc>
                <a:spcPct val="130000"/>
              </a:lnSpc>
              <a:spcBef>
                <a:spcPts val="0"/>
              </a:spcBef>
            </a:pPr>
            <a:r>
              <a:rPr lang="zh-CN" altLang="en-US" sz="2600" dirty="0">
                <a:solidFill>
                  <a:schemeClr val="accent2"/>
                </a:solidFill>
                <a:latin typeface="+mj-lt"/>
                <a:ea typeface="黑体" panose="02010609060101010101" pitchFamily="49" charset="-122"/>
              </a:rPr>
              <a:t>我国的第一个商业性网络广告出现在</a:t>
            </a:r>
            <a:r>
              <a:rPr lang="en-US" altLang="zh-CN" sz="2600" dirty="0">
                <a:solidFill>
                  <a:schemeClr val="accent2"/>
                </a:solidFill>
                <a:latin typeface="+mj-lt"/>
                <a:ea typeface="黑体" panose="02010609060101010101" pitchFamily="49" charset="-122"/>
              </a:rPr>
              <a:t>1997</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月，传播网站是</a:t>
            </a:r>
            <a:r>
              <a:rPr lang="en-US" altLang="zh-CN" sz="2600" dirty="0" err="1">
                <a:solidFill>
                  <a:schemeClr val="accent2"/>
                </a:solidFill>
                <a:latin typeface="+mj-lt"/>
                <a:ea typeface="黑体" panose="02010609060101010101" pitchFamily="49" charset="-122"/>
              </a:rPr>
              <a:t>Chinabyte</a:t>
            </a:r>
            <a:r>
              <a:rPr lang="zh-CN" altLang="en-US" sz="2600" dirty="0">
                <a:solidFill>
                  <a:schemeClr val="accent2"/>
                </a:solidFill>
                <a:latin typeface="+mj-lt"/>
                <a:ea typeface="黑体" panose="02010609060101010101" pitchFamily="49" charset="-122"/>
              </a:rPr>
              <a:t>。我国的网络广告一直到</a:t>
            </a:r>
            <a:r>
              <a:rPr lang="en-US" altLang="zh-CN" sz="2600" dirty="0">
                <a:solidFill>
                  <a:schemeClr val="accent2"/>
                </a:solidFill>
                <a:latin typeface="+mj-lt"/>
                <a:ea typeface="黑体" panose="02010609060101010101" pitchFamily="49" charset="-122"/>
              </a:rPr>
              <a:t>1998</a:t>
            </a:r>
            <a:r>
              <a:rPr lang="zh-CN" altLang="en-US" sz="2600" dirty="0">
                <a:solidFill>
                  <a:schemeClr val="accent2"/>
                </a:solidFill>
                <a:latin typeface="+mj-lt"/>
                <a:ea typeface="黑体" panose="02010609060101010101" pitchFamily="49" charset="-122"/>
              </a:rPr>
              <a:t>年初才稍具规模。</a:t>
            </a:r>
            <a:endParaRPr lang="zh-CN" altLang="en-US" sz="2600" dirty="0">
              <a:solidFill>
                <a:schemeClr val="accent2"/>
              </a:solidFill>
              <a:latin typeface="+mj-lt"/>
              <a:ea typeface="黑体" panose="02010609060101010101" pitchFamily="49" charset="-122"/>
            </a:endParaRPr>
          </a:p>
          <a:p>
            <a:pPr indent="612140" algn="just" eaLnBrk="1" latinLnBrk="0" hangingPunct="1">
              <a:lnSpc>
                <a:spcPct val="130000"/>
              </a:lnSpc>
              <a:spcBef>
                <a:spcPts val="0"/>
              </a:spcBef>
            </a:pPr>
            <a:r>
              <a:rPr sz="2600" dirty="0">
                <a:solidFill>
                  <a:schemeClr val="accent2"/>
                </a:solidFill>
                <a:latin typeface="+mj-lt"/>
                <a:ea typeface="黑体" panose="02010609060101010101" pitchFamily="49" charset="-122"/>
              </a:rPr>
              <a:t>中关村互动营销实验室发布的《2023年中国互联网广告数据报告》显示，2023年中国网络广告市场规模达到5732亿元，较2022年增长12.66%。从企业看，2023年中国互联网广告收入前十的企业分别为</a:t>
            </a:r>
            <a:r>
              <a:rPr sz="2600" dirty="0">
                <a:solidFill>
                  <a:srgbClr val="FF0000"/>
                </a:solidFill>
                <a:latin typeface="+mj-lt"/>
                <a:ea typeface="黑体" panose="02010609060101010101" pitchFamily="49" charset="-122"/>
              </a:rPr>
              <a:t>字节跳动、阿里巴巴、腾讯、百度、快手、美团、京东、拼多多、小米和微博</a:t>
            </a:r>
            <a:r>
              <a:rPr sz="2600" dirty="0">
                <a:solidFill>
                  <a:schemeClr val="accent2"/>
                </a:solidFill>
                <a:latin typeface="+mj-lt"/>
                <a:ea typeface="黑体" panose="02010609060101010101" pitchFamily="49" charset="-122"/>
              </a:rPr>
              <a:t>，其中字节跳动、拼多多、快手、美团网络广告规模增幅较大。</a:t>
            </a:r>
            <a:endParaRPr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nvSpPr>
        <p:spPr bwMode="auto">
          <a:xfrm>
            <a:off x="3260726" y="2538784"/>
            <a:ext cx="456584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 name="TextBox 5"/>
          <p:cNvSpPr txBox="1">
            <a:spLocks noChangeArrowheads="1"/>
          </p:cNvSpPr>
          <p:nvPr/>
        </p:nvSpPr>
        <p:spPr bwMode="auto">
          <a:xfrm>
            <a:off x="3295651" y="2078410"/>
            <a:ext cx="29467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根据信息表现形式</a:t>
            </a:r>
            <a:endParaRPr lang="en-US" altLang="zh-CN" sz="2600" b="1" dirty="0">
              <a:latin typeface="黑体" panose="02010609060101010101" pitchFamily="49" charset="-122"/>
              <a:ea typeface="黑体" panose="02010609060101010101" pitchFamily="49" charset="-122"/>
            </a:endParaRPr>
          </a:p>
        </p:txBody>
      </p:sp>
      <p:sp>
        <p:nvSpPr>
          <p:cNvPr id="5" name="TextBox 6"/>
          <p:cNvSpPr txBox="1">
            <a:spLocks noChangeArrowheads="1"/>
          </p:cNvSpPr>
          <p:nvPr/>
        </p:nvSpPr>
        <p:spPr bwMode="auto">
          <a:xfrm>
            <a:off x="3287713" y="2589585"/>
            <a:ext cx="41788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黑体" panose="02010609060101010101" pitchFamily="49" charset="-122"/>
                <a:ea typeface="黑体" panose="02010609060101010101" pitchFamily="49" charset="-122"/>
              </a:rPr>
              <a:t>文字广告、图片广告、视频广告</a:t>
            </a:r>
            <a:endParaRPr lang="zh-CN" altLang="en-US" sz="2200" dirty="0">
              <a:latin typeface="黑体" panose="02010609060101010101" pitchFamily="49" charset="-122"/>
              <a:ea typeface="黑体" panose="02010609060101010101" pitchFamily="49" charset="-122"/>
            </a:endParaRPr>
          </a:p>
        </p:txBody>
      </p:sp>
      <p:sp>
        <p:nvSpPr>
          <p:cNvPr id="6" name="Freeform 8"/>
          <p:cNvSpPr/>
          <p:nvPr/>
        </p:nvSpPr>
        <p:spPr bwMode="auto">
          <a:xfrm>
            <a:off x="2827338" y="2381623"/>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Line 9"/>
          <p:cNvSpPr>
            <a:spLocks noChangeShapeType="1"/>
          </p:cNvSpPr>
          <p:nvPr/>
        </p:nvSpPr>
        <p:spPr bwMode="auto">
          <a:xfrm>
            <a:off x="3260727" y="5847532"/>
            <a:ext cx="5416668"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TextBox 9"/>
          <p:cNvSpPr txBox="1">
            <a:spLocks noChangeArrowheads="1"/>
          </p:cNvSpPr>
          <p:nvPr/>
        </p:nvSpPr>
        <p:spPr bwMode="auto">
          <a:xfrm>
            <a:off x="3295651" y="5388745"/>
            <a:ext cx="359481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根据所选择的网络工具</a:t>
            </a:r>
            <a:endParaRPr lang="en-US" altLang="zh-CN" sz="2600" b="1" dirty="0">
              <a:latin typeface="黑体" panose="02010609060101010101" pitchFamily="49" charset="-122"/>
              <a:ea typeface="黑体" panose="02010609060101010101" pitchFamily="49" charset="-122"/>
            </a:endParaRPr>
          </a:p>
        </p:txBody>
      </p:sp>
      <p:sp>
        <p:nvSpPr>
          <p:cNvPr id="9" name="TextBox 10"/>
          <p:cNvSpPr txBox="1">
            <a:spLocks noChangeArrowheads="1"/>
          </p:cNvSpPr>
          <p:nvPr/>
        </p:nvSpPr>
        <p:spPr bwMode="auto">
          <a:xfrm>
            <a:off x="3129985" y="5868844"/>
            <a:ext cx="54166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mj-lt"/>
                <a:ea typeface="黑体" panose="02010609060101010101" pitchFamily="49" charset="-122"/>
              </a:rPr>
              <a:t>搜索引擎关键词广告、电子邮件广告、社会化媒体广告、即时信息（</a:t>
            </a:r>
            <a:r>
              <a:rPr lang="en-US" altLang="zh-CN" sz="2200" dirty="0">
                <a:latin typeface="+mj-lt"/>
                <a:ea typeface="黑体" panose="02010609060101010101" pitchFamily="49" charset="-122"/>
              </a:rPr>
              <a:t>IM</a:t>
            </a:r>
            <a:r>
              <a:rPr lang="zh-CN" altLang="en-US" sz="2200" dirty="0">
                <a:latin typeface="+mj-lt"/>
                <a:ea typeface="黑体" panose="02010609060101010101" pitchFamily="49" charset="-122"/>
              </a:rPr>
              <a:t>）广告</a:t>
            </a:r>
            <a:endParaRPr lang="zh-CN" altLang="en-US" sz="2200" dirty="0">
              <a:latin typeface="+mj-lt"/>
              <a:ea typeface="黑体" panose="02010609060101010101" pitchFamily="49" charset="-122"/>
            </a:endParaRPr>
          </a:p>
        </p:txBody>
      </p:sp>
      <p:sp>
        <p:nvSpPr>
          <p:cNvPr id="10" name="Freeform 8"/>
          <p:cNvSpPr/>
          <p:nvPr/>
        </p:nvSpPr>
        <p:spPr bwMode="auto">
          <a:xfrm>
            <a:off x="2827338" y="5691957"/>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Line 9"/>
          <p:cNvSpPr>
            <a:spLocks noChangeShapeType="1"/>
          </p:cNvSpPr>
          <p:nvPr/>
        </p:nvSpPr>
        <p:spPr bwMode="auto">
          <a:xfrm>
            <a:off x="4727576" y="4243548"/>
            <a:ext cx="6192837" cy="3175"/>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TextBox 13"/>
          <p:cNvSpPr txBox="1">
            <a:spLocks noChangeArrowheads="1"/>
          </p:cNvSpPr>
          <p:nvPr/>
        </p:nvSpPr>
        <p:spPr bwMode="auto">
          <a:xfrm>
            <a:off x="4764088" y="3784760"/>
            <a:ext cx="53667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根据广告在网络页面中出现的形式</a:t>
            </a:r>
            <a:endParaRPr lang="en-US" altLang="zh-CN" sz="2600" b="1" dirty="0">
              <a:latin typeface="黑体" panose="02010609060101010101" pitchFamily="49" charset="-122"/>
              <a:ea typeface="黑体" panose="02010609060101010101" pitchFamily="49" charset="-122"/>
            </a:endParaRPr>
          </a:p>
        </p:txBody>
      </p:sp>
      <p:sp>
        <p:nvSpPr>
          <p:cNvPr id="13" name="TextBox 14"/>
          <p:cNvSpPr txBox="1">
            <a:spLocks noChangeArrowheads="1"/>
          </p:cNvSpPr>
          <p:nvPr/>
        </p:nvSpPr>
        <p:spPr bwMode="auto">
          <a:xfrm>
            <a:off x="4756150" y="4295935"/>
            <a:ext cx="60947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黑体" panose="02010609060101010101" pitchFamily="49" charset="-122"/>
                <a:ea typeface="黑体" panose="02010609060101010101" pitchFamily="49" charset="-122"/>
              </a:rPr>
              <a:t>横幅广告、按钮广告、弹出式广告、分类广告等</a:t>
            </a:r>
            <a:endParaRPr lang="zh-CN" altLang="en-US" sz="2200" dirty="0">
              <a:latin typeface="黑体" panose="02010609060101010101" pitchFamily="49" charset="-122"/>
              <a:ea typeface="黑体" panose="02010609060101010101" pitchFamily="49" charset="-122"/>
            </a:endParaRPr>
          </a:p>
        </p:txBody>
      </p:sp>
      <p:sp>
        <p:nvSpPr>
          <p:cNvPr id="14" name="Freeform 8"/>
          <p:cNvSpPr/>
          <p:nvPr/>
        </p:nvSpPr>
        <p:spPr bwMode="auto">
          <a:xfrm>
            <a:off x="4295776" y="4088766"/>
            <a:ext cx="271462" cy="312738"/>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 name="组合 14"/>
          <p:cNvGrpSpPr/>
          <p:nvPr/>
        </p:nvGrpSpPr>
        <p:grpSpPr>
          <a:xfrm>
            <a:off x="1096963" y="1722810"/>
            <a:ext cx="1440000" cy="1440000"/>
            <a:chOff x="1096963" y="1272381"/>
            <a:chExt cx="1633538" cy="1631950"/>
          </a:xfrm>
        </p:grpSpPr>
        <p:sp>
          <p:nvSpPr>
            <p:cNvPr id="16" name="Oval 6"/>
            <p:cNvSpPr>
              <a:spLocks noChangeArrowheads="1"/>
            </p:cNvSpPr>
            <p:nvPr/>
          </p:nvSpPr>
          <p:spPr bwMode="auto">
            <a:xfrm>
              <a:off x="1096963" y="1272381"/>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17" name="Oval 7"/>
            <p:cNvSpPr>
              <a:spLocks noChangeArrowheads="1"/>
            </p:cNvSpPr>
            <p:nvPr/>
          </p:nvSpPr>
          <p:spPr bwMode="auto">
            <a:xfrm>
              <a:off x="1233488" y="1408906"/>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18" name="TextBox 18"/>
            <p:cNvSpPr txBox="1">
              <a:spLocks noChangeArrowheads="1"/>
            </p:cNvSpPr>
            <p:nvPr/>
          </p:nvSpPr>
          <p:spPr bwMode="auto">
            <a:xfrm>
              <a:off x="1164432" y="1805163"/>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1</a:t>
              </a:r>
              <a:endParaRPr lang="en-US" altLang="zh-CN" sz="3200" b="1" dirty="0">
                <a:solidFill>
                  <a:srgbClr val="FFFFFF"/>
                </a:solidFill>
                <a:latin typeface="+mj-lt"/>
              </a:endParaRPr>
            </a:p>
          </p:txBody>
        </p:sp>
      </p:grpSp>
      <p:grpSp>
        <p:nvGrpSpPr>
          <p:cNvPr id="19" name="组合 18"/>
          <p:cNvGrpSpPr/>
          <p:nvPr/>
        </p:nvGrpSpPr>
        <p:grpSpPr>
          <a:xfrm>
            <a:off x="1096963" y="5031557"/>
            <a:ext cx="1440000" cy="1440000"/>
            <a:chOff x="1096963" y="4581128"/>
            <a:chExt cx="1633538" cy="1631950"/>
          </a:xfrm>
        </p:grpSpPr>
        <p:sp>
          <p:nvSpPr>
            <p:cNvPr id="20" name="Oval 6"/>
            <p:cNvSpPr>
              <a:spLocks noChangeArrowheads="1"/>
            </p:cNvSpPr>
            <p:nvPr/>
          </p:nvSpPr>
          <p:spPr bwMode="auto">
            <a:xfrm>
              <a:off x="1096963" y="4581128"/>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1" name="Oval 7"/>
            <p:cNvSpPr>
              <a:spLocks noChangeArrowheads="1"/>
            </p:cNvSpPr>
            <p:nvPr/>
          </p:nvSpPr>
          <p:spPr bwMode="auto">
            <a:xfrm>
              <a:off x="1233488" y="4717653"/>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2" name="TextBox 21"/>
            <p:cNvSpPr txBox="1">
              <a:spLocks noChangeArrowheads="1"/>
            </p:cNvSpPr>
            <p:nvPr/>
          </p:nvSpPr>
          <p:spPr bwMode="auto">
            <a:xfrm>
              <a:off x="1164432" y="5118013"/>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3</a:t>
              </a:r>
              <a:endParaRPr lang="en-US" altLang="zh-CN" sz="3200" b="1" dirty="0">
                <a:solidFill>
                  <a:srgbClr val="FFFFFF"/>
                </a:solidFill>
                <a:latin typeface="+mj-lt"/>
              </a:endParaRPr>
            </a:p>
          </p:txBody>
        </p:sp>
      </p:grpSp>
      <p:grpSp>
        <p:nvGrpSpPr>
          <p:cNvPr id="23" name="组合 22"/>
          <p:cNvGrpSpPr/>
          <p:nvPr/>
        </p:nvGrpSpPr>
        <p:grpSpPr>
          <a:xfrm>
            <a:off x="2565401" y="3429160"/>
            <a:ext cx="1440000" cy="1440000"/>
            <a:chOff x="2565401" y="2924944"/>
            <a:chExt cx="1633537" cy="1631950"/>
          </a:xfrm>
        </p:grpSpPr>
        <p:sp>
          <p:nvSpPr>
            <p:cNvPr id="24" name="Oval 6"/>
            <p:cNvSpPr>
              <a:spLocks noChangeArrowheads="1"/>
            </p:cNvSpPr>
            <p:nvPr/>
          </p:nvSpPr>
          <p:spPr bwMode="auto">
            <a:xfrm>
              <a:off x="2565401" y="2924944"/>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5" name="Oval 7"/>
            <p:cNvSpPr>
              <a:spLocks noChangeArrowheads="1"/>
            </p:cNvSpPr>
            <p:nvPr/>
          </p:nvSpPr>
          <p:spPr bwMode="auto">
            <a:xfrm>
              <a:off x="2701926" y="3061469"/>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6" name="TextBox 24"/>
            <p:cNvSpPr txBox="1">
              <a:spLocks noChangeArrowheads="1"/>
            </p:cNvSpPr>
            <p:nvPr/>
          </p:nvSpPr>
          <p:spPr bwMode="auto">
            <a:xfrm>
              <a:off x="2632869" y="3475359"/>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2</a:t>
              </a:r>
              <a:endParaRPr lang="en-US" altLang="zh-CN" sz="3200" b="1" dirty="0">
                <a:solidFill>
                  <a:srgbClr val="FFFFFF"/>
                </a:solidFill>
                <a:latin typeface="+mj-lt"/>
              </a:endParaRPr>
            </a:p>
          </p:txBody>
        </p:sp>
      </p:grpSp>
      <p:sp>
        <p:nvSpPr>
          <p:cNvPr id="27" name="矩形 26"/>
          <p:cNvSpPr/>
          <p:nvPr/>
        </p:nvSpPr>
        <p:spPr>
          <a:xfrm>
            <a:off x="197882" y="955431"/>
            <a:ext cx="5900499" cy="584775"/>
          </a:xfrm>
          <a:prstGeom prst="rect">
            <a:avLst/>
          </a:prstGeom>
        </p:spPr>
        <p:txBody>
          <a:bodyPr wrap="square">
            <a:spAutoFit/>
          </a:bodyPr>
          <a:lstStyle/>
          <a:p>
            <a:pPr indent="612140"/>
            <a:r>
              <a:rPr lang="zh-CN" altLang="en-US" sz="3200" dirty="0">
                <a:solidFill>
                  <a:schemeClr val="accent2"/>
                </a:solidFill>
                <a:latin typeface="方正大黑简体" panose="03000509000000000000" pitchFamily="65" charset="-122"/>
                <a:ea typeface="方正大黑简体" panose="03000509000000000000" pitchFamily="65" charset="-122"/>
              </a:rPr>
              <a:t>（二）网络广告的形式</a:t>
            </a:r>
            <a:endParaRPr lang="zh-CN" altLang="en-US" sz="3200" dirty="0">
              <a:solidFill>
                <a:schemeClr val="accent2"/>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80">
                                          <p:stCondLst>
                                            <p:cond delay="0"/>
                                          </p:stCondLst>
                                        </p:cTn>
                                        <p:tgtEl>
                                          <p:spTgt spid="15"/>
                                        </p:tgtEl>
                                      </p:cBhvr>
                                    </p:animEffect>
                                    <p:anim calcmode="lin" valueType="num">
                                      <p:cBhvr>
                                        <p:cTn id="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
                                        </p:tgtEl>
                                      </p:cBhvr>
                                      <p:to x="100000" y="60000"/>
                                    </p:animScale>
                                    <p:animScale>
                                      <p:cBhvr>
                                        <p:cTn id="18" dur="166" decel="50000">
                                          <p:stCondLst>
                                            <p:cond delay="67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3.87739E-6 2.59259E-6 L -0.07458 2.59259E-6 " pathEditMode="relative" rAng="0" ptsTypes="AA">
                                      <p:cBhvr>
                                        <p:cTn id="29" dur="500" spd="-99800" fill="hold"/>
                                        <p:tgtEl>
                                          <p:spTgt spid="6"/>
                                        </p:tgtEl>
                                        <p:attrNameLst>
                                          <p:attrName>ppt_x</p:attrName>
                                          <p:attrName>ppt_y</p:attrName>
                                        </p:attrNameLst>
                                      </p:cBhvr>
                                      <p:rCtr x="-3736" y="0"/>
                                    </p:animMotion>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childTnLst>
                          </p:cTn>
                        </p:par>
                        <p:par>
                          <p:cTn id="41" fill="hold">
                            <p:stCondLst>
                              <p:cond delay="3500"/>
                            </p:stCondLst>
                            <p:childTnLst>
                              <p:par>
                                <p:cTn id="42" presetID="26"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80">
                                          <p:stCondLst>
                                            <p:cond delay="0"/>
                                          </p:stCondLst>
                                        </p:cTn>
                                        <p:tgtEl>
                                          <p:spTgt spid="23"/>
                                        </p:tgtEl>
                                      </p:cBhvr>
                                    </p:animEffect>
                                    <p:anim calcmode="lin" valueType="num">
                                      <p:cBhvr>
                                        <p:cTn id="4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0" dur="26">
                                          <p:stCondLst>
                                            <p:cond delay="650"/>
                                          </p:stCondLst>
                                        </p:cTn>
                                        <p:tgtEl>
                                          <p:spTgt spid="23"/>
                                        </p:tgtEl>
                                      </p:cBhvr>
                                      <p:to x="100000" y="60000"/>
                                    </p:animScale>
                                    <p:animScale>
                                      <p:cBhvr>
                                        <p:cTn id="51" dur="166" decel="50000">
                                          <p:stCondLst>
                                            <p:cond delay="676"/>
                                          </p:stCondLst>
                                        </p:cTn>
                                        <p:tgtEl>
                                          <p:spTgt spid="23"/>
                                        </p:tgtEl>
                                      </p:cBhvr>
                                      <p:to x="100000" y="100000"/>
                                    </p:animScale>
                                    <p:animScale>
                                      <p:cBhvr>
                                        <p:cTn id="52" dur="26">
                                          <p:stCondLst>
                                            <p:cond delay="1312"/>
                                          </p:stCondLst>
                                        </p:cTn>
                                        <p:tgtEl>
                                          <p:spTgt spid="23"/>
                                        </p:tgtEl>
                                      </p:cBhvr>
                                      <p:to x="100000" y="80000"/>
                                    </p:animScale>
                                    <p:animScale>
                                      <p:cBhvr>
                                        <p:cTn id="53" dur="166" decel="50000">
                                          <p:stCondLst>
                                            <p:cond delay="1338"/>
                                          </p:stCondLst>
                                        </p:cTn>
                                        <p:tgtEl>
                                          <p:spTgt spid="23"/>
                                        </p:tgtEl>
                                      </p:cBhvr>
                                      <p:to x="100000" y="100000"/>
                                    </p:animScale>
                                    <p:animScale>
                                      <p:cBhvr>
                                        <p:cTn id="54" dur="26">
                                          <p:stCondLst>
                                            <p:cond delay="1642"/>
                                          </p:stCondLst>
                                        </p:cTn>
                                        <p:tgtEl>
                                          <p:spTgt spid="23"/>
                                        </p:tgtEl>
                                      </p:cBhvr>
                                      <p:to x="100000" y="90000"/>
                                    </p:animScale>
                                    <p:animScale>
                                      <p:cBhvr>
                                        <p:cTn id="55" dur="166" decel="50000">
                                          <p:stCondLst>
                                            <p:cond delay="1668"/>
                                          </p:stCondLst>
                                        </p:cTn>
                                        <p:tgtEl>
                                          <p:spTgt spid="23"/>
                                        </p:tgtEl>
                                      </p:cBhvr>
                                      <p:to x="100000" y="100000"/>
                                    </p:animScale>
                                    <p:animScale>
                                      <p:cBhvr>
                                        <p:cTn id="56" dur="26">
                                          <p:stCondLst>
                                            <p:cond delay="1808"/>
                                          </p:stCondLst>
                                        </p:cTn>
                                        <p:tgtEl>
                                          <p:spTgt spid="23"/>
                                        </p:tgtEl>
                                      </p:cBhvr>
                                      <p:to x="100000" y="95000"/>
                                    </p:animScale>
                                    <p:animScale>
                                      <p:cBhvr>
                                        <p:cTn id="57" dur="166" decel="50000">
                                          <p:stCondLst>
                                            <p:cond delay="1834"/>
                                          </p:stCondLst>
                                        </p:cTn>
                                        <p:tgtEl>
                                          <p:spTgt spid="23"/>
                                        </p:tgtEl>
                                      </p:cBhvr>
                                      <p:to x="100000" y="100000"/>
                                    </p:animScale>
                                  </p:childTnLst>
                                </p:cTn>
                              </p:par>
                            </p:childTnLst>
                          </p:cTn>
                        </p:par>
                        <p:par>
                          <p:cTn id="58" fill="hold">
                            <p:stCondLst>
                              <p:cond delay="5500"/>
                            </p:stCondLst>
                            <p:childTnLst>
                              <p:par>
                                <p:cTn id="59" presetID="1"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63" presetClass="path" presetSubtype="0" accel="50000" decel="50000" fill="hold" grpId="1" nodeType="withEffect">
                                  <p:stCondLst>
                                    <p:cond delay="0"/>
                                  </p:stCondLst>
                                  <p:childTnLst>
                                    <p:animMotion origin="layout" path="M 4.43837E-7 -1.48148E-6 L -0.07458 -1.48148E-6 " pathEditMode="relative" rAng="0" ptsTypes="AA">
                                      <p:cBhvr>
                                        <p:cTn id="62" dur="500" spd="-99800" fill="hold"/>
                                        <p:tgtEl>
                                          <p:spTgt spid="14"/>
                                        </p:tgtEl>
                                        <p:attrNameLst>
                                          <p:attrName>ppt_x</p:attrName>
                                          <p:attrName>ppt_y</p:attrName>
                                        </p:attrNameLst>
                                      </p:cBhvr>
                                      <p:rCtr x="-3736" y="0"/>
                                    </p:animMotion>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500"/>
                            </p:stCondLst>
                            <p:childTnLst>
                              <p:par>
                                <p:cTn id="75" presetID="26"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80">
                                          <p:stCondLst>
                                            <p:cond delay="0"/>
                                          </p:stCondLst>
                                        </p:cTn>
                                        <p:tgtEl>
                                          <p:spTgt spid="19"/>
                                        </p:tgtEl>
                                      </p:cBhvr>
                                    </p:animEffect>
                                    <p:anim calcmode="lin" valueType="num">
                                      <p:cBhvr>
                                        <p:cTn id="7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3" dur="26">
                                          <p:stCondLst>
                                            <p:cond delay="650"/>
                                          </p:stCondLst>
                                        </p:cTn>
                                        <p:tgtEl>
                                          <p:spTgt spid="19"/>
                                        </p:tgtEl>
                                      </p:cBhvr>
                                      <p:to x="100000" y="60000"/>
                                    </p:animScale>
                                    <p:animScale>
                                      <p:cBhvr>
                                        <p:cTn id="84" dur="166" decel="50000">
                                          <p:stCondLst>
                                            <p:cond delay="676"/>
                                          </p:stCondLst>
                                        </p:cTn>
                                        <p:tgtEl>
                                          <p:spTgt spid="19"/>
                                        </p:tgtEl>
                                      </p:cBhvr>
                                      <p:to x="100000" y="100000"/>
                                    </p:animScale>
                                    <p:animScale>
                                      <p:cBhvr>
                                        <p:cTn id="85" dur="26">
                                          <p:stCondLst>
                                            <p:cond delay="1312"/>
                                          </p:stCondLst>
                                        </p:cTn>
                                        <p:tgtEl>
                                          <p:spTgt spid="19"/>
                                        </p:tgtEl>
                                      </p:cBhvr>
                                      <p:to x="100000" y="80000"/>
                                    </p:animScale>
                                    <p:animScale>
                                      <p:cBhvr>
                                        <p:cTn id="86" dur="166" decel="50000">
                                          <p:stCondLst>
                                            <p:cond delay="1338"/>
                                          </p:stCondLst>
                                        </p:cTn>
                                        <p:tgtEl>
                                          <p:spTgt spid="19"/>
                                        </p:tgtEl>
                                      </p:cBhvr>
                                      <p:to x="100000" y="100000"/>
                                    </p:animScale>
                                    <p:animScale>
                                      <p:cBhvr>
                                        <p:cTn id="87" dur="26">
                                          <p:stCondLst>
                                            <p:cond delay="1642"/>
                                          </p:stCondLst>
                                        </p:cTn>
                                        <p:tgtEl>
                                          <p:spTgt spid="19"/>
                                        </p:tgtEl>
                                      </p:cBhvr>
                                      <p:to x="100000" y="90000"/>
                                    </p:animScale>
                                    <p:animScale>
                                      <p:cBhvr>
                                        <p:cTn id="88" dur="166" decel="50000">
                                          <p:stCondLst>
                                            <p:cond delay="1668"/>
                                          </p:stCondLst>
                                        </p:cTn>
                                        <p:tgtEl>
                                          <p:spTgt spid="19"/>
                                        </p:tgtEl>
                                      </p:cBhvr>
                                      <p:to x="100000" y="100000"/>
                                    </p:animScale>
                                    <p:animScale>
                                      <p:cBhvr>
                                        <p:cTn id="89" dur="26">
                                          <p:stCondLst>
                                            <p:cond delay="1808"/>
                                          </p:stCondLst>
                                        </p:cTn>
                                        <p:tgtEl>
                                          <p:spTgt spid="19"/>
                                        </p:tgtEl>
                                      </p:cBhvr>
                                      <p:to x="100000" y="95000"/>
                                    </p:animScale>
                                    <p:animScale>
                                      <p:cBhvr>
                                        <p:cTn id="90" dur="166" decel="50000">
                                          <p:stCondLst>
                                            <p:cond delay="1834"/>
                                          </p:stCondLst>
                                        </p:cTn>
                                        <p:tgtEl>
                                          <p:spTgt spid="19"/>
                                        </p:tgtEl>
                                      </p:cBhvr>
                                      <p:to x="100000" y="100000"/>
                                    </p:animScale>
                                  </p:childTnLst>
                                </p:cTn>
                              </p:par>
                            </p:childTnLst>
                          </p:cTn>
                        </p:par>
                        <p:par>
                          <p:cTn id="91" fill="hold">
                            <p:stCondLst>
                              <p:cond delay="8500"/>
                            </p:stCondLst>
                            <p:childTnLst>
                              <p:par>
                                <p:cTn id="92" presetID="1" presetClass="entr" presetSubtype="0"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childTnLst>
                                </p:cTn>
                              </p:par>
                              <p:par>
                                <p:cTn id="94" presetID="63" presetClass="path" presetSubtype="0" accel="50000" decel="50000" fill="hold" grpId="1" nodeType="withEffect">
                                  <p:stCondLst>
                                    <p:cond delay="0"/>
                                  </p:stCondLst>
                                  <p:childTnLst>
                                    <p:animMotion origin="layout" path="M -3.87739E-6 3.7037E-6 L -0.07458 3.7037E-6 " pathEditMode="relative" rAng="0" ptsTypes="AA">
                                      <p:cBhvr>
                                        <p:cTn id="95" dur="500" spd="-99800" fill="hold"/>
                                        <p:tgtEl>
                                          <p:spTgt spid="10"/>
                                        </p:tgtEl>
                                        <p:attrNameLst>
                                          <p:attrName>ppt_x</p:attrName>
                                          <p:attrName>ppt_y</p:attrName>
                                        </p:attrNameLst>
                                      </p:cBhvr>
                                      <p:rCtr x="-3736" y="0"/>
                                    </p:animMotion>
                                  </p:childTnLst>
                                </p:cTn>
                              </p:par>
                            </p:childTnLst>
                          </p:cTn>
                        </p:par>
                        <p:par>
                          <p:cTn id="96" fill="hold">
                            <p:stCondLst>
                              <p:cond delay="8500"/>
                            </p:stCondLst>
                            <p:childTnLst>
                              <p:par>
                                <p:cTn id="97" presetID="22" presetClass="entr" presetSubtype="8" fill="hold" grpId="0"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wipe(left)">
                                      <p:cBhvr>
                                        <p:cTn id="99" dur="500"/>
                                        <p:tgtEl>
                                          <p:spTgt spid="7"/>
                                        </p:tgtEl>
                                      </p:cBhvr>
                                    </p:animEffect>
                                  </p:childTnLst>
                                </p:cTn>
                              </p:par>
                            </p:childTnLst>
                          </p:cTn>
                        </p:par>
                        <p:par>
                          <p:cTn id="100" fill="hold">
                            <p:stCondLst>
                              <p:cond delay="9000"/>
                            </p:stCondLst>
                            <p:childTnLst>
                              <p:par>
                                <p:cTn id="101" presetID="22" presetClass="entr" presetSubtype="4"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00"/>
                                        <p:tgtEl>
                                          <p:spTgt spid="8"/>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up)">
                                      <p:cBhvr>
                                        <p:cTn id="10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P spid="5" grpId="0" autoUpdateAnimBg="0"/>
      <p:bldP spid="6" grpId="0" animBg="1"/>
      <p:bldP spid="6" grpId="1" animBg="1"/>
      <p:bldP spid="7" grpId="0" animBg="1"/>
      <p:bldP spid="8" grpId="0" autoUpdateAnimBg="0"/>
      <p:bldP spid="9" grpId="0" autoUpdateAnimBg="0"/>
      <p:bldP spid="10" grpId="0" animBg="1"/>
      <p:bldP spid="10" grpId="1" animBg="1"/>
      <p:bldP spid="11" grpId="0" animBg="1"/>
      <p:bldP spid="12" grpId="0" autoUpdateAnimBg="0"/>
      <p:bldP spid="13" grpId="0" autoUpdateAnimBg="0"/>
      <p:bldP spid="14" grpId="0" animBg="1"/>
      <p:bldP spid="14" grpId="1" animBg="1"/>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7000" y="2375749"/>
            <a:ext cx="4872513" cy="492443"/>
          </a:xfrm>
          <a:prstGeom prst="rect">
            <a:avLst/>
          </a:prstGeom>
          <a:noFill/>
          <a:ln w="9525">
            <a:noFill/>
          </a:ln>
        </p:spPr>
        <p:txBody>
          <a:bodyPr vert="horz" wrap="square" anchor="ctr">
            <a:spAutoFit/>
          </a:bodyPr>
          <a:lstStyle/>
          <a:p>
            <a:pPr algn="ctr"/>
            <a:r>
              <a:rPr lang="zh-CN" altLang="en-US" sz="2600" dirty="0">
                <a:solidFill>
                  <a:schemeClr val="accent2"/>
                </a:solidFill>
                <a:latin typeface="+mj-lt"/>
                <a:ea typeface="黑体" panose="02010609060101010101" pitchFamily="49" charset="-122"/>
                <a:cs typeface="Times New Roman" panose="02020603050405020304" charset="0"/>
              </a:rPr>
              <a:t>表</a:t>
            </a:r>
            <a:r>
              <a:rPr lang="en-US" altLang="zh-CN" sz="2600" dirty="0">
                <a:solidFill>
                  <a:schemeClr val="accent2"/>
                </a:solidFill>
                <a:latin typeface="+mj-lt"/>
                <a:ea typeface="黑体" panose="02010609060101010101" pitchFamily="49" charset="-122"/>
                <a:cs typeface="Times New Roman" panose="02020603050405020304" charset="0"/>
              </a:rPr>
              <a:t>5</a:t>
            </a:r>
            <a:r>
              <a:rPr lang="zh-CN" altLang="en-US" sz="2600" dirty="0">
                <a:solidFill>
                  <a:schemeClr val="accent2"/>
                </a:solidFill>
                <a:latin typeface="+mj-lt"/>
                <a:ea typeface="黑体" panose="02010609060101010101" pitchFamily="49" charset="-122"/>
                <a:cs typeface="Times New Roman" panose="02020603050405020304" charset="0"/>
              </a:rPr>
              <a:t>.</a:t>
            </a:r>
            <a:r>
              <a:rPr lang="en-US" altLang="zh-CN" sz="2600" dirty="0">
                <a:solidFill>
                  <a:schemeClr val="accent2"/>
                </a:solidFill>
                <a:latin typeface="+mj-lt"/>
                <a:ea typeface="黑体" panose="02010609060101010101" pitchFamily="49" charset="-122"/>
                <a:cs typeface="Times New Roman" panose="02020603050405020304" charset="0"/>
              </a:rPr>
              <a:t>1</a:t>
            </a:r>
            <a:r>
              <a:rPr lang="zh-CN" altLang="en-US" sz="2600" dirty="0">
                <a:solidFill>
                  <a:schemeClr val="accent2"/>
                </a:solidFill>
                <a:latin typeface="+mj-lt"/>
                <a:ea typeface="黑体" panose="02010609060101010101" pitchFamily="49" charset="-122"/>
                <a:cs typeface="Times New Roman" panose="02020603050405020304" charset="0"/>
              </a:rPr>
              <a:t>  横幅广告的类型与规格</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graphicFrame>
        <p:nvGraphicFramePr>
          <p:cNvPr id="4" name="表格 4"/>
          <p:cNvGraphicFramePr>
            <a:graphicFrameLocks noGrp="1"/>
          </p:cNvGraphicFramePr>
          <p:nvPr/>
        </p:nvGraphicFramePr>
        <p:xfrm>
          <a:off x="1022936" y="2996952"/>
          <a:ext cx="5760640" cy="3600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15687"/>
                <a:gridCol w="3844953"/>
              </a:tblGrid>
              <a:tr h="567784">
                <a:tc>
                  <a:txBody>
                    <a:bodyPr/>
                    <a:lstStyle/>
                    <a:p>
                      <a:pPr algn="ctr"/>
                      <a:r>
                        <a:rPr lang="zh-CN" altLang="en-US" sz="2200" b="1" dirty="0">
                          <a:solidFill>
                            <a:srgbClr val="F8F8F8"/>
                          </a:solidFill>
                          <a:latin typeface="黑体" panose="02010609060101010101" pitchFamily="49" charset="-122"/>
                          <a:ea typeface="黑体" panose="02010609060101010101" pitchFamily="49" charset="-122"/>
                        </a:rPr>
                        <a:t>类型</a:t>
                      </a:r>
                      <a:endParaRPr lang="zh-CN" altLang="en-US" sz="2200" b="1" dirty="0">
                        <a:solidFill>
                          <a:srgbClr val="F8F8F8"/>
                        </a:solidFill>
                        <a:latin typeface="黑体" panose="02010609060101010101" pitchFamily="49" charset="-122"/>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B0F0"/>
                    </a:solidFill>
                  </a:tcPr>
                </a:tc>
                <a:tc>
                  <a:txBody>
                    <a:bodyPr/>
                    <a:lstStyle/>
                    <a:p>
                      <a:pPr algn="ctr"/>
                      <a:r>
                        <a:rPr lang="en-US" altLang="zh-CN" sz="2200" b="1" kern="1200" dirty="0" err="1">
                          <a:solidFill>
                            <a:srgbClr val="F8F8F8"/>
                          </a:solidFill>
                          <a:latin typeface="黑体" panose="02010609060101010101" pitchFamily="49" charset="-122"/>
                          <a:ea typeface="黑体" panose="02010609060101010101" pitchFamily="49" charset="-122"/>
                          <a:cs typeface="黑体" panose="02010609060101010101" pitchFamily="49" charset="-122"/>
                        </a:rPr>
                        <a:t>规格（像素×像素</a:t>
                      </a:r>
                      <a:r>
                        <a:rPr lang="en-US" altLang="zh-CN" sz="2200" b="1" kern="1200" dirty="0">
                          <a:solidFill>
                            <a:srgbClr val="F8F8F8"/>
                          </a:solidFill>
                          <a:latin typeface="黑体" panose="02010609060101010101" pitchFamily="49" charset="-122"/>
                          <a:ea typeface="黑体" panose="02010609060101010101" pitchFamily="49" charset="-122"/>
                          <a:cs typeface="黑体" panose="02010609060101010101" pitchFamily="49" charset="-122"/>
                        </a:rPr>
                        <a:t>）</a:t>
                      </a:r>
                      <a:endParaRPr lang="zh-CN" altLang="en-US" sz="2200" b="1" dirty="0">
                        <a:latin typeface="黑体" panose="02010609060101010101" pitchFamily="49" charset="-122"/>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B0F0"/>
                    </a:solidFill>
                  </a:tcPr>
                </a:tc>
              </a:tr>
              <a:tr h="37907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b="0" kern="1200" dirty="0" err="1">
                          <a:solidFill>
                            <a:schemeClr val="accent2"/>
                          </a:solidFill>
                          <a:latin typeface="+mj-lt"/>
                          <a:ea typeface="黑体" panose="02010609060101010101" pitchFamily="49" charset="-122"/>
                          <a:cs typeface="Times New Roman" panose="02020603050405020304" charset="0"/>
                        </a:rPr>
                        <a:t>全幅</a:t>
                      </a:r>
                      <a:r>
                        <a:rPr lang="en-US" altLang="zh-CN" sz="1800" b="0" kern="1200" dirty="0" err="1">
                          <a:solidFill>
                            <a:schemeClr val="accent2"/>
                          </a:solidFill>
                          <a:latin typeface="+mj-lt"/>
                          <a:ea typeface="黑体" panose="02010609060101010101" pitchFamily="49" charset="-122"/>
                          <a:cs typeface="宋体" panose="02010600030101010101" pitchFamily="2" charset="-122"/>
                        </a:rPr>
                        <a:t>旗帜</a:t>
                      </a:r>
                      <a:r>
                        <a:rPr lang="en-US" altLang="zh-CN" sz="1800" b="0" kern="1200" dirty="0" err="1">
                          <a:solidFill>
                            <a:schemeClr val="accent2"/>
                          </a:solidFill>
                          <a:latin typeface="+mj-lt"/>
                          <a:ea typeface="黑体" panose="02010609060101010101" pitchFamily="49" charset="-122"/>
                          <a:cs typeface="Times New Roman" panose="02020603050405020304" charset="0"/>
                        </a:rPr>
                        <a:t>广告</a:t>
                      </a:r>
                      <a:endParaRPr lang="en-US" altLang="en-US" sz="1800" b="0" kern="1200" dirty="0">
                        <a:solidFill>
                          <a:schemeClr val="accent2"/>
                        </a:solidFill>
                        <a:latin typeface="+mj-lt"/>
                        <a:ea typeface="黑体" panose="02010609060101010101" pitchFamily="49" charset="-122"/>
                        <a:cs typeface="Times New Roman" panose="02020603050405020304" charset="0"/>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468×60  </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r>
              <a:tr h="37907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b="0" kern="1200" dirty="0" err="1">
                          <a:solidFill>
                            <a:schemeClr val="accent2"/>
                          </a:solidFill>
                          <a:latin typeface="+mj-lt"/>
                          <a:ea typeface="黑体" panose="02010609060101010101" pitchFamily="49" charset="-122"/>
                          <a:cs typeface="Times New Roman" panose="02020603050405020304" charset="0"/>
                        </a:rPr>
                        <a:t>半幅</a:t>
                      </a:r>
                      <a:r>
                        <a:rPr lang="en-US" altLang="zh-CN" sz="1800" b="0" kern="1200" dirty="0" err="1">
                          <a:solidFill>
                            <a:schemeClr val="accent2"/>
                          </a:solidFill>
                          <a:latin typeface="+mj-lt"/>
                          <a:ea typeface="黑体" panose="02010609060101010101" pitchFamily="49" charset="-122"/>
                          <a:cs typeface="宋体" panose="02010600030101010101" pitchFamily="2" charset="-122"/>
                        </a:rPr>
                        <a:t>旗帜</a:t>
                      </a:r>
                      <a:r>
                        <a:rPr lang="en-US" altLang="zh-CN" sz="1800" b="0" kern="1200" dirty="0" err="1">
                          <a:solidFill>
                            <a:schemeClr val="accent2"/>
                          </a:solidFill>
                          <a:latin typeface="+mj-lt"/>
                          <a:ea typeface="黑体" panose="02010609060101010101" pitchFamily="49" charset="-122"/>
                          <a:cs typeface="Times New Roman" panose="02020603050405020304" charset="0"/>
                        </a:rPr>
                        <a:t>广告</a:t>
                      </a:r>
                      <a:endParaRPr lang="en-US" altLang="en-US" sz="1800" b="0" kern="1200" dirty="0">
                        <a:solidFill>
                          <a:schemeClr val="accent2"/>
                        </a:solidFill>
                        <a:latin typeface="+mj-lt"/>
                        <a:ea typeface="黑体" panose="02010609060101010101" pitchFamily="49" charset="-122"/>
                        <a:cs typeface="Times New Roman" panose="02020603050405020304" charset="0"/>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20000"/>
                        <a:lumOff val="8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234×60</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20000"/>
                        <a:lumOff val="80000"/>
                      </a:schemeClr>
                    </a:solidFill>
                  </a:tcPr>
                </a:tc>
              </a:tr>
              <a:tr h="379077">
                <a:tc>
                  <a:txBody>
                    <a:bodyPr/>
                    <a:lstStyle/>
                    <a:p>
                      <a:pPr algn="ctr"/>
                      <a:r>
                        <a:rPr lang="en-US" altLang="zh-CN" sz="1800" b="0" kern="1200" dirty="0" err="1">
                          <a:solidFill>
                            <a:schemeClr val="accent2"/>
                          </a:solidFill>
                          <a:latin typeface="+mj-lt"/>
                          <a:ea typeface="黑体" panose="02010609060101010101" pitchFamily="49" charset="-122"/>
                          <a:cs typeface="Times New Roman" panose="02020603050405020304" charset="0"/>
                        </a:rPr>
                        <a:t>垂直</a:t>
                      </a:r>
                      <a:r>
                        <a:rPr lang="en-US" altLang="zh-CN" sz="1800" b="0" kern="1200" dirty="0" err="1">
                          <a:solidFill>
                            <a:schemeClr val="accent2"/>
                          </a:solidFill>
                          <a:latin typeface="+mj-lt"/>
                          <a:ea typeface="黑体" panose="02010609060101010101" pitchFamily="49" charset="-122"/>
                          <a:cs typeface="宋体" panose="02010600030101010101" pitchFamily="2" charset="-122"/>
                        </a:rPr>
                        <a:t>旗帜</a:t>
                      </a:r>
                      <a:r>
                        <a:rPr lang="en-US" altLang="zh-CN" sz="1800" b="0" kern="1200" dirty="0" err="1">
                          <a:solidFill>
                            <a:schemeClr val="accent2"/>
                          </a:solidFill>
                          <a:latin typeface="+mj-lt"/>
                          <a:ea typeface="黑体" panose="02010609060101010101" pitchFamily="49" charset="-122"/>
                          <a:cs typeface="Times New Roman" panose="02020603050405020304" charset="0"/>
                        </a:rPr>
                        <a:t>广告</a:t>
                      </a:r>
                      <a:endParaRPr lang="zh-CN" altLang="en-US" sz="1800" dirty="0">
                        <a:latin typeface="+mj-lt"/>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120×240</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r>
              <a:tr h="379077">
                <a:tc>
                  <a:txBody>
                    <a:bodyPr/>
                    <a:lstStyle/>
                    <a:p>
                      <a:pPr algn="ctr"/>
                      <a:r>
                        <a:rPr lang="en-US" altLang="zh-CN" sz="1800" b="0" kern="1200" dirty="0" err="1">
                          <a:solidFill>
                            <a:schemeClr val="accent2"/>
                          </a:solidFill>
                          <a:latin typeface="+mj-lt"/>
                          <a:ea typeface="黑体" panose="02010609060101010101" pitchFamily="49" charset="-122"/>
                          <a:cs typeface="Times New Roman" panose="02020603050405020304" charset="0"/>
                        </a:rPr>
                        <a:t>宽型</a:t>
                      </a:r>
                      <a:r>
                        <a:rPr lang="en-US" altLang="zh-CN" sz="1800" b="0" kern="1200" dirty="0" err="1">
                          <a:solidFill>
                            <a:schemeClr val="accent2"/>
                          </a:solidFill>
                          <a:latin typeface="+mj-lt"/>
                          <a:ea typeface="黑体" panose="02010609060101010101" pitchFamily="49" charset="-122"/>
                          <a:cs typeface="宋体" panose="02010600030101010101" pitchFamily="2" charset="-122"/>
                        </a:rPr>
                        <a:t>旗帜</a:t>
                      </a:r>
                      <a:r>
                        <a:rPr lang="en-US" altLang="zh-CN" sz="1800" b="0" kern="1200" dirty="0" err="1">
                          <a:solidFill>
                            <a:schemeClr val="accent2"/>
                          </a:solidFill>
                          <a:latin typeface="+mj-lt"/>
                          <a:ea typeface="黑体" panose="02010609060101010101" pitchFamily="49" charset="-122"/>
                          <a:cs typeface="Times New Roman" panose="02020603050405020304" charset="0"/>
                        </a:rPr>
                        <a:t>广告</a:t>
                      </a:r>
                      <a:endParaRPr lang="zh-CN" altLang="en-US" sz="1800" dirty="0">
                        <a:latin typeface="+mj-lt"/>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20000"/>
                        <a:lumOff val="8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728×90</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20000"/>
                        <a:lumOff val="80000"/>
                      </a:schemeClr>
                    </a:solidFill>
                  </a:tcPr>
                </a:tc>
              </a:tr>
              <a:tr h="379077">
                <a:tc>
                  <a:txBody>
                    <a:bodyPr/>
                    <a:lstStyle/>
                    <a:p>
                      <a:pPr algn="ctr"/>
                      <a:r>
                        <a:rPr lang="en-US" altLang="zh-CN" sz="1800" b="0" kern="1200" dirty="0" err="1">
                          <a:solidFill>
                            <a:schemeClr val="accent2"/>
                          </a:solidFill>
                          <a:latin typeface="+mj-lt"/>
                          <a:ea typeface="黑体" panose="02010609060101010101" pitchFamily="49" charset="-122"/>
                          <a:cs typeface="Times New Roman" panose="02020603050405020304" charset="0"/>
                        </a:rPr>
                        <a:t>小型广告条</a:t>
                      </a:r>
                      <a:endParaRPr lang="zh-CN" altLang="en-US" sz="1800" dirty="0">
                        <a:latin typeface="+mj-lt"/>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88×31</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r>
              <a:tr h="379077">
                <a:tc>
                  <a:txBody>
                    <a:bodyPr/>
                    <a:lstStyle/>
                    <a:p>
                      <a:pPr algn="ctr"/>
                      <a:r>
                        <a:rPr lang="en-US" altLang="zh-CN" sz="1800" b="0" kern="1200" dirty="0">
                          <a:solidFill>
                            <a:schemeClr val="accent2"/>
                          </a:solidFill>
                          <a:latin typeface="+mj-lt"/>
                          <a:ea typeface="黑体" panose="02010609060101010101" pitchFamily="49" charset="-122"/>
                          <a:cs typeface="Times New Roman" panose="02020603050405020304" charset="0"/>
                        </a:rPr>
                        <a:t>1号按钮</a:t>
                      </a:r>
                      <a:endParaRPr lang="zh-CN" altLang="en-US" sz="1800" dirty="0">
                        <a:latin typeface="+mj-lt"/>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20000"/>
                        <a:lumOff val="8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120×90</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20000"/>
                        <a:lumOff val="80000"/>
                      </a:schemeClr>
                    </a:solidFill>
                  </a:tcPr>
                </a:tc>
              </a:tr>
              <a:tr h="379077">
                <a:tc>
                  <a:txBody>
                    <a:bodyPr/>
                    <a:lstStyle/>
                    <a:p>
                      <a:pPr algn="ctr"/>
                      <a:r>
                        <a:rPr lang="en-US" altLang="zh-CN" sz="1800" b="0" kern="1200" dirty="0">
                          <a:solidFill>
                            <a:schemeClr val="accent2"/>
                          </a:solidFill>
                          <a:latin typeface="+mj-lt"/>
                          <a:ea typeface="黑体" panose="02010609060101010101" pitchFamily="49" charset="-122"/>
                          <a:cs typeface="Times New Roman" panose="02020603050405020304" charset="0"/>
                        </a:rPr>
                        <a:t>2号按钮</a:t>
                      </a:r>
                      <a:endParaRPr lang="zh-CN" altLang="en-US" sz="1800" dirty="0">
                        <a:latin typeface="+mj-lt"/>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c>
                  <a:txBody>
                    <a:bodyPr/>
                    <a:lstStyle/>
                    <a:p>
                      <a:pPr algn="l"/>
                      <a:r>
                        <a:rPr lang="en-US" altLang="zh-CN" sz="1800" b="0" kern="1200" dirty="0">
                          <a:solidFill>
                            <a:schemeClr val="accent2"/>
                          </a:solidFill>
                          <a:latin typeface="+mj-lt"/>
                          <a:ea typeface="黑体" panose="02010609060101010101" pitchFamily="49" charset="-122"/>
                          <a:cs typeface="Times New Roman" panose="02020603050405020304" charset="0"/>
                        </a:rPr>
                        <a:t>                   120×60</a:t>
                      </a:r>
                      <a:endParaRPr lang="zh-CN" altLang="en-US" sz="1800" dirty="0">
                        <a:latin typeface="+mj-lt"/>
                        <a:ea typeface="黑体" panose="02010609060101010101" pitchFamily="49" charset="-122"/>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tx1">
                        <a:lumMod val="40000"/>
                        <a:lumOff val="60000"/>
                      </a:schemeClr>
                    </a:solidFill>
                  </a:tcPr>
                </a:tc>
              </a:tr>
              <a:tr h="379077">
                <a:tc>
                  <a:txBody>
                    <a:bodyPr/>
                    <a:lstStyle/>
                    <a:p>
                      <a:pPr algn="ctr"/>
                      <a:r>
                        <a:rPr lang="en-US" altLang="zh-CN" sz="1800" b="0" kern="1200" dirty="0" err="1">
                          <a:solidFill>
                            <a:schemeClr val="accent2"/>
                          </a:solidFill>
                          <a:latin typeface="+mj-lt"/>
                          <a:ea typeface="黑体" panose="02010609060101010101" pitchFamily="49" charset="-122"/>
                          <a:cs typeface="Times New Roman" panose="02020603050405020304" charset="0"/>
                        </a:rPr>
                        <a:t>方形按钮</a:t>
                      </a:r>
                      <a:endParaRPr lang="zh-CN" altLang="en-US" sz="1800" dirty="0">
                        <a:latin typeface="+mj-lt"/>
                        <a:ea typeface="黑体" panose="02010609060101010101" pitchFamily="49" charset="-122"/>
                      </a:endParaRPr>
                    </a:p>
                  </a:txBody>
                  <a:tcPr marL="70134" marR="70134" marT="35064" marB="35064"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200" dirty="0">
                          <a:solidFill>
                            <a:schemeClr val="accent2"/>
                          </a:solidFill>
                          <a:latin typeface="+mj-lt"/>
                          <a:ea typeface="黑体" panose="02010609060101010101" pitchFamily="49" charset="-122"/>
                          <a:cs typeface="Times New Roman" panose="02020603050405020304" charset="0"/>
                        </a:rPr>
                        <a:t>                   125×125</a:t>
                      </a:r>
                      <a:endParaRPr lang="en-US" altLang="en-US" sz="1800" b="0" kern="1200" dirty="0">
                        <a:solidFill>
                          <a:schemeClr val="accent2"/>
                        </a:solidFill>
                        <a:latin typeface="+mj-lt"/>
                        <a:ea typeface="黑体" panose="02010609060101010101" pitchFamily="49" charset="-122"/>
                        <a:cs typeface="Times New Roman" panose="02020603050405020304" charset="0"/>
                      </a:endParaRPr>
                    </a:p>
                  </a:txBody>
                  <a:tcPr marL="70134" marR="70134" marT="35064" marB="35064"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tx1">
                        <a:lumMod val="20000"/>
                        <a:lumOff val="80000"/>
                      </a:schemeClr>
                    </a:solidFill>
                  </a:tcPr>
                </a:tc>
              </a:tr>
            </a:tbl>
          </a:graphicData>
        </a:graphic>
      </p:graphicFrame>
      <p:pic>
        <p:nvPicPr>
          <p:cNvPr id="6" name="Picture 2" descr="chap06_04"/>
          <p:cNvPicPr>
            <a:picLocks noChangeAspect="1"/>
          </p:cNvPicPr>
          <p:nvPr/>
        </p:nvPicPr>
        <p:blipFill>
          <a:blip r:embed="rId1"/>
          <a:stretch>
            <a:fillRect/>
          </a:stretch>
        </p:blipFill>
        <p:spPr>
          <a:xfrm>
            <a:off x="7106493" y="4993628"/>
            <a:ext cx="4561998" cy="723069"/>
          </a:xfrm>
          <a:prstGeom prst="rect">
            <a:avLst/>
          </a:prstGeom>
          <a:noFill/>
          <a:ln w="9525">
            <a:noFill/>
          </a:ln>
          <a:effectLst>
            <a:outerShdw blurRad="50800" dist="38100" dir="5400000" algn="t" rotWithShape="0">
              <a:prstClr val="black">
                <a:alpha val="40000"/>
              </a:prstClr>
            </a:outerShdw>
          </a:effectLst>
        </p:spPr>
      </p:pic>
      <p:pic>
        <p:nvPicPr>
          <p:cNvPr id="7" name="Picture 3" descr="button"/>
          <p:cNvPicPr>
            <a:picLocks noChangeAspect="1"/>
          </p:cNvPicPr>
          <p:nvPr/>
        </p:nvPicPr>
        <p:blipFill>
          <a:blip r:embed="rId2"/>
          <a:srcRect l="7245" t="69720" r="9706"/>
          <a:stretch>
            <a:fillRect/>
          </a:stretch>
        </p:blipFill>
        <p:spPr>
          <a:xfrm>
            <a:off x="6970041" y="4107780"/>
            <a:ext cx="4698450" cy="581257"/>
          </a:xfrm>
          <a:prstGeom prst="rect">
            <a:avLst/>
          </a:prstGeom>
          <a:noFill/>
          <a:ln w="9525">
            <a:noFill/>
          </a:ln>
          <a:effectLst>
            <a:outerShdw blurRad="50800" dist="38100" dir="5400000" algn="t" rotWithShape="0">
              <a:prstClr val="black">
                <a:alpha val="40000"/>
              </a:prstClr>
            </a:outerShdw>
          </a:effectLst>
        </p:spPr>
      </p:pic>
      <p:sp>
        <p:nvSpPr>
          <p:cNvPr id="8" name="矩形 7"/>
          <p:cNvSpPr/>
          <p:nvPr/>
        </p:nvSpPr>
        <p:spPr>
          <a:xfrm>
            <a:off x="553766" y="1484784"/>
            <a:ext cx="4872514" cy="523220"/>
          </a:xfrm>
          <a:prstGeom prst="rect">
            <a:avLst/>
          </a:prstGeom>
        </p:spPr>
        <p:txBody>
          <a:bodyPr wrap="square">
            <a:spAutoFit/>
          </a:bodyPr>
          <a:lstStyle/>
          <a:p>
            <a:pPr indent="612140"/>
            <a:r>
              <a:rPr lang="en-US" altLang="zh-CN" sz="2800" b="1" dirty="0">
                <a:solidFill>
                  <a:schemeClr val="accent2"/>
                </a:solidFill>
                <a:latin typeface="+mj-lt"/>
                <a:ea typeface="黑体" panose="02010609060101010101" pitchFamily="49" charset="-122"/>
                <a:cs typeface="Times New Roman" panose="02020603050405020304" charset="0"/>
              </a:rPr>
              <a:t>1. </a:t>
            </a:r>
            <a:r>
              <a:rPr lang="zh-CN" altLang="en-US" sz="2800" b="1" dirty="0">
                <a:solidFill>
                  <a:schemeClr val="accent2"/>
                </a:solidFill>
                <a:latin typeface="+mj-lt"/>
                <a:ea typeface="黑体" panose="02010609060101010101" pitchFamily="49" charset="-122"/>
                <a:cs typeface="Times New Roman" panose="02020603050405020304" charset="0"/>
              </a:rPr>
              <a:t>横幅广告（Banner）</a:t>
            </a:r>
            <a:endParaRPr lang="zh-CN" altLang="en-US" sz="2800" b="1"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9789" y="1473817"/>
            <a:ext cx="10657184" cy="3910366"/>
          </a:xfrm>
          <a:prstGeom prst="rect">
            <a:avLst/>
          </a:prstGeom>
          <a:noFill/>
        </p:spPr>
        <p:txBody>
          <a:bodyPr wrap="square">
            <a:spAutoFit/>
          </a:bodyPr>
          <a:lstStyle/>
          <a:p>
            <a:pPr indent="612140" algn="just" eaLnBrk="1" hangingPunct="1">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2. </a:t>
            </a:r>
            <a:r>
              <a:rPr lang="zh-CN" altLang="en-US" sz="2800" b="1" dirty="0">
                <a:solidFill>
                  <a:schemeClr val="accent2"/>
                </a:solidFill>
                <a:latin typeface="+mj-lt"/>
                <a:ea typeface="黑体" panose="02010609060101010101" pitchFamily="49" charset="-122"/>
                <a:cs typeface="Times New Roman" panose="02020603050405020304" charset="0"/>
              </a:rPr>
              <a:t>文本链接广告</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612140" algn="just" eaLnBrk="1" hangingPunct="1">
              <a:lnSpc>
                <a:spcPct val="150000"/>
              </a:lnSpc>
              <a:spcBef>
                <a:spcPts val="1000"/>
              </a:spcBef>
            </a:pPr>
            <a:r>
              <a:rPr lang="zh-CN" altLang="en-US" sz="2800" dirty="0">
                <a:solidFill>
                  <a:schemeClr val="accent2"/>
                </a:solidFill>
                <a:latin typeface="黑体" panose="02010609060101010101" pitchFamily="49" charset="-122"/>
                <a:ea typeface="黑体" panose="02010609060101010101" pitchFamily="49" charset="-122"/>
                <a:cs typeface="+mj-cs"/>
              </a:rPr>
              <a:t>文本链接广告是指在热门站点的网页上放置的其他站点的文本链接。该类广告能起到软性宣传的作用，但是一小段文本传达的信息是有限的，要想最大限度地发挥这段文本的作用需要好的创意。</a:t>
            </a:r>
            <a:endParaRPr lang="en-US" altLang="zh-CN" sz="2800" dirty="0">
              <a:solidFill>
                <a:schemeClr val="accent2"/>
              </a:solidFill>
              <a:latin typeface="黑体" panose="02010609060101010101" pitchFamily="49" charset="-122"/>
              <a:ea typeface="黑体" panose="02010609060101010101" pitchFamily="49" charset="-122"/>
              <a:cs typeface="+mj-cs"/>
            </a:endParaRPr>
          </a:p>
          <a:p>
            <a:pPr indent="612140" algn="just" eaLnBrk="1" hangingPunct="1">
              <a:lnSpc>
                <a:spcPct val="150000"/>
              </a:lnSpc>
              <a:spcBef>
                <a:spcPts val="1000"/>
              </a:spcBef>
            </a:pPr>
            <a:r>
              <a:rPr lang="zh-CN" altLang="en-US" sz="2800" dirty="0">
                <a:solidFill>
                  <a:srgbClr val="C00000"/>
                </a:solidFill>
                <a:latin typeface="黑体" panose="02010609060101010101" pitchFamily="49" charset="-122"/>
                <a:ea typeface="黑体" panose="02010609060101010101" pitchFamily="49" charset="-122"/>
                <a:cs typeface="+mj-cs"/>
              </a:rPr>
              <a:t>文本链接广告是一种对浏览者干扰最少、费用较低，却效果极好的网络广告形式。</a:t>
            </a:r>
            <a:endParaRPr lang="en-US" altLang="zh-CN" sz="2800" dirty="0">
              <a:solidFill>
                <a:srgbClr val="C00000"/>
              </a:solidFill>
              <a:latin typeface="黑体" panose="02010609060101010101" pitchFamily="49" charset="-122"/>
              <a:ea typeface="黑体" panose="02010609060101010101" pitchFamily="49" charset="-122"/>
              <a:cs typeface="+mj-cs"/>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805793" y="1265954"/>
            <a:ext cx="10585176" cy="2667102"/>
          </a:xfrm>
        </p:spPr>
        <p:txBody>
          <a:bodyPr vert="horz" wrap="square" lIns="68596" tIns="34298" rIns="68596" bIns="34298" anchor="ctr">
            <a:spAutoFit/>
          </a:bodyPr>
          <a:lst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a:lstStyle>
          <a:p>
            <a:pPr indent="612140" algn="just" eaLnBrk="1" hangingPunct="1"/>
            <a:r>
              <a:rPr lang="en-US" altLang="zh-CN" sz="2800" b="1" dirty="0">
                <a:ea typeface="黑体" panose="02010609060101010101" pitchFamily="49" charset="-122"/>
                <a:cs typeface="Times New Roman" panose="02020603050405020304" charset="0"/>
              </a:rPr>
              <a:t>3. </a:t>
            </a:r>
            <a:r>
              <a:rPr lang="zh-CN" altLang="en-US" sz="2800" b="1" dirty="0">
                <a:ea typeface="黑体" panose="02010609060101010101" pitchFamily="49" charset="-122"/>
                <a:cs typeface="Times New Roman" panose="02020603050405020304" charset="0"/>
              </a:rPr>
              <a:t>网络视频广告</a:t>
            </a:r>
            <a:endParaRPr lang="en-US" altLang="zh-CN" sz="2800" b="1" dirty="0">
              <a:ea typeface="黑体" panose="02010609060101010101" pitchFamily="49" charset="-122"/>
              <a:cs typeface="Times New Roman" panose="02020603050405020304" charset="0"/>
            </a:endParaRPr>
          </a:p>
          <a:p>
            <a:pPr indent="612140" algn="just" eaLnBrk="1" hangingPunct="1">
              <a:lnSpc>
                <a:spcPct val="140000"/>
              </a:lnSpc>
              <a:spcBef>
                <a:spcPts val="1000"/>
              </a:spcBef>
            </a:pPr>
            <a:r>
              <a:rPr lang="zh-CN" altLang="en-US" sz="2800" dirty="0">
                <a:latin typeface="黑体" panose="02010609060101010101" pitchFamily="49" charset="-122"/>
                <a:ea typeface="黑体" panose="02010609060101010101" pitchFamily="49" charset="-122"/>
              </a:rPr>
              <a:t>视频广告即广告中含有视频文件的网络广告形式。其主要表现形式有标准的视频形式、画中画形式和焦点视频形式等。</a:t>
            </a:r>
            <a:endParaRPr lang="en-US" altLang="zh-CN" sz="2800" dirty="0">
              <a:latin typeface="黑体" panose="02010609060101010101" pitchFamily="49" charset="-122"/>
              <a:ea typeface="黑体" panose="02010609060101010101" pitchFamily="49" charset="-122"/>
            </a:endParaRPr>
          </a:p>
          <a:p>
            <a:pPr indent="612140" algn="just" eaLnBrk="1" hangingPunct="1">
              <a:lnSpc>
                <a:spcPct val="140000"/>
              </a:lnSpc>
              <a:spcBef>
                <a:spcPts val="1000"/>
              </a:spcBef>
            </a:pPr>
            <a:r>
              <a:rPr lang="zh-CN" altLang="en-US" sz="2800" dirty="0">
                <a:latin typeface="黑体" panose="02010609060101010101" pitchFamily="49" charset="-122"/>
                <a:ea typeface="黑体" panose="02010609060101010101" pitchFamily="49" charset="-122"/>
              </a:rPr>
              <a:t>（</a:t>
            </a:r>
            <a:r>
              <a:rPr lang="zh-CN" altLang="en-US" sz="2800" dirty="0">
                <a:solidFill>
                  <a:srgbClr val="C00000"/>
                </a:solidFill>
                <a:latin typeface="黑体" panose="02010609060101010101" pitchFamily="49" charset="-122"/>
                <a:ea typeface="黑体" panose="02010609060101010101" pitchFamily="49" charset="-122"/>
              </a:rPr>
              <a:t>视频广告一般不会重播，需要用户选择是否重新播</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p:nvPr/>
        </p:nvSpPr>
        <p:spPr>
          <a:xfrm>
            <a:off x="3533581" y="6249451"/>
            <a:ext cx="5373112" cy="398780"/>
          </a:xfrm>
          <a:prstGeom prst="rect">
            <a:avLst/>
          </a:prstGeom>
          <a:noFill/>
          <a:ln w="9525">
            <a:noFill/>
          </a:ln>
        </p:spPr>
        <p:txBody>
          <a:bodyPr wrap="square">
            <a:spAutoFit/>
          </a:bodyPr>
          <a:lstStyle/>
          <a:p>
            <a:pPr algn="ctr">
              <a:spcBef>
                <a:spcPct val="50000"/>
              </a:spcBef>
            </a:pPr>
            <a:r>
              <a:rPr lang="zh-CN" altLang="en-US" sz="2000" dirty="0">
                <a:solidFill>
                  <a:srgbClr val="211D1E"/>
                </a:solidFill>
                <a:latin typeface="黑体" panose="02010609060101010101" pitchFamily="49" charset="-122"/>
                <a:ea typeface="黑体" panose="02010609060101010101" pitchFamily="49" charset="-122"/>
              </a:rPr>
              <a:t>图</a:t>
            </a:r>
            <a:r>
              <a:rPr lang="en-US" altLang="zh-CN" sz="2000" dirty="0">
                <a:solidFill>
                  <a:srgbClr val="211D1E"/>
                </a:solidFill>
                <a:latin typeface="黑体" panose="02010609060101010101" pitchFamily="49" charset="-122"/>
                <a:ea typeface="黑体" panose="02010609060101010101" pitchFamily="49" charset="-122"/>
              </a:rPr>
              <a:t>5.3 </a:t>
            </a:r>
            <a:r>
              <a:rPr lang="zh-CN" altLang="en-US" sz="2000" dirty="0">
                <a:solidFill>
                  <a:srgbClr val="211D1E"/>
                </a:solidFill>
                <a:latin typeface="黑体" panose="02010609060101010101" pitchFamily="49" charset="-122"/>
                <a:ea typeface="黑体" panose="02010609060101010101" pitchFamily="49" charset="-122"/>
              </a:rPr>
              <a:t>百度的竞价广告和品牌华表的展示位置</a:t>
            </a:r>
            <a:endParaRPr lang="zh-CN" altLang="en-US" sz="2000" dirty="0">
              <a:solidFill>
                <a:schemeClr val="accent2"/>
              </a:solidFill>
              <a:latin typeface="黑体" panose="02010609060101010101" pitchFamily="49" charset="-122"/>
              <a:ea typeface="黑体" panose="02010609060101010101" pitchFamily="49" charset="-122"/>
            </a:endParaRPr>
          </a:p>
        </p:txBody>
      </p:sp>
      <p:sp>
        <p:nvSpPr>
          <p:cNvPr id="11" name="矩形 10"/>
          <p:cNvSpPr/>
          <p:nvPr/>
        </p:nvSpPr>
        <p:spPr>
          <a:xfrm>
            <a:off x="913805" y="860253"/>
            <a:ext cx="4536504" cy="1020792"/>
          </a:xfrm>
          <a:prstGeom prst="rect">
            <a:avLst/>
          </a:prstGeom>
        </p:spPr>
        <p:txBody>
          <a:bodyPr wrap="square">
            <a:spAutoFit/>
          </a:bodyPr>
          <a:lstStyle/>
          <a:p>
            <a:pPr indent="612140"/>
            <a:r>
              <a:rPr lang="en-US" altLang="zh-CN" sz="2800" b="1" dirty="0">
                <a:solidFill>
                  <a:schemeClr val="accent2"/>
                </a:solidFill>
                <a:latin typeface="+mj-lt"/>
                <a:ea typeface="黑体" panose="02010609060101010101" pitchFamily="49" charset="-122"/>
              </a:rPr>
              <a:t>4.</a:t>
            </a:r>
            <a:r>
              <a:rPr lang="zh-CN" altLang="en-US" sz="2800" b="1" dirty="0">
                <a:solidFill>
                  <a:schemeClr val="accent2"/>
                </a:solidFill>
                <a:latin typeface="+mj-lt"/>
                <a:ea typeface="黑体" panose="02010609060101010101" pitchFamily="49" charset="-122"/>
              </a:rPr>
              <a:t> 搜索引擎广告</a:t>
            </a:r>
            <a:endParaRPr lang="zh-CN" altLang="en-US" sz="2800" b="1" dirty="0">
              <a:solidFill>
                <a:schemeClr val="accent2"/>
              </a:solidFill>
              <a:latin typeface="+mj-lt"/>
              <a:ea typeface="黑体" panose="02010609060101010101" pitchFamily="49" charset="-122"/>
            </a:endParaRPr>
          </a:p>
          <a:p>
            <a:pPr indent="612140">
              <a:spcBef>
                <a:spcPts val="1000"/>
              </a:spcBef>
            </a:pPr>
            <a:r>
              <a:rPr lang="zh-CN" altLang="en-US" sz="2400" dirty="0">
                <a:solidFill>
                  <a:schemeClr val="accent2"/>
                </a:solidFill>
                <a:latin typeface="黑体" panose="02010609060101010101" pitchFamily="49" charset="-122"/>
                <a:ea typeface="黑体" panose="02010609060101010101" pitchFamily="49" charset="-122"/>
              </a:rPr>
              <a:t>（1）竞价广告和品牌华表 </a:t>
            </a:r>
            <a:endParaRPr lang="zh-CN" altLang="en-US" sz="2400" dirty="0">
              <a:solidFill>
                <a:schemeClr val="accent2"/>
              </a:solidFill>
              <a:latin typeface="黑体" panose="02010609060101010101" pitchFamily="49" charset="-122"/>
              <a:ea typeface="黑体" panose="02010609060101010101" pitchFamily="49" charset="-122"/>
            </a:endParaRPr>
          </a:p>
        </p:txBody>
      </p:sp>
      <p:pic>
        <p:nvPicPr>
          <p:cNvPr id="58" name="图片 58" descr="IMG_256"/>
          <p:cNvPicPr>
            <a:picLocks noChangeAspect="1"/>
          </p:cNvPicPr>
          <p:nvPr/>
        </p:nvPicPr>
        <p:blipFill>
          <a:blip r:embed="rId1"/>
          <a:stretch>
            <a:fillRect/>
          </a:stretch>
        </p:blipFill>
        <p:spPr>
          <a:xfrm>
            <a:off x="1561465" y="2132965"/>
            <a:ext cx="8105775" cy="3775710"/>
          </a:xfrm>
          <a:prstGeom prst="rect">
            <a:avLst/>
          </a:prstGeom>
          <a:noFill/>
          <a:ln w="9525">
            <a:noFill/>
          </a:ln>
        </p:spPr>
      </p:pic>
      <p:sp>
        <p:nvSpPr>
          <p:cNvPr id="878784933" name="圆角矩形标注 27"/>
          <p:cNvSpPr/>
          <p:nvPr/>
        </p:nvSpPr>
        <p:spPr>
          <a:xfrm>
            <a:off x="1633855" y="3860800"/>
            <a:ext cx="1219200" cy="567055"/>
          </a:xfrm>
          <a:prstGeom prst="wedgeRoundRectCallout">
            <a:avLst>
              <a:gd name="adj1" fmla="val 93277"/>
              <a:gd name="adj2" fmla="val 131545"/>
              <a:gd name="adj3" fmla="val 16667"/>
            </a:avLst>
          </a:prstGeom>
          <a:solidFill>
            <a:srgbClr val="FFFFFF"/>
          </a:solidFill>
          <a:ln w="19050"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spcBef>
                <a:spcPts val="145"/>
              </a:spcBef>
              <a:spcAft>
                <a:spcPts val="145"/>
              </a:spcAft>
            </a:pPr>
            <a:r>
              <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rPr>
              <a:t>百度的</a:t>
            </a:r>
            <a:endPar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endParaRPr>
          </a:p>
          <a:p>
            <a:pPr indent="0" algn="ctr">
              <a:spcBef>
                <a:spcPts val="145"/>
              </a:spcBef>
              <a:spcAft>
                <a:spcPts val="145"/>
              </a:spcAft>
            </a:pPr>
            <a:r>
              <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rPr>
              <a:t>竞价广告</a:t>
            </a:r>
            <a:endPar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8" name="圆角矩形标注 29"/>
          <p:cNvSpPr/>
          <p:nvPr/>
        </p:nvSpPr>
        <p:spPr>
          <a:xfrm>
            <a:off x="8402320" y="2853055"/>
            <a:ext cx="1186180" cy="663575"/>
          </a:xfrm>
          <a:prstGeom prst="wedgeRoundRectCallout">
            <a:avLst>
              <a:gd name="adj1" fmla="val -41875"/>
              <a:gd name="adj2" fmla="val 98407"/>
              <a:gd name="adj3" fmla="val 16667"/>
            </a:avLst>
          </a:prstGeom>
          <a:solidFill>
            <a:srgbClr val="FFFFFF"/>
          </a:solidFill>
          <a:ln w="19050" cap="flat" cmpd="sng">
            <a:solidFill>
              <a:srgbClr val="C00000"/>
            </a:solidFill>
            <a:prstDash val="solid"/>
            <a:miter/>
            <a:headEnd type="none" w="med" len="med"/>
            <a:tailEnd type="none" w="med" len="med"/>
          </a:ln>
        </p:spPr>
        <p:txBody>
          <a:bodyPr wrap="square" anchor="ctr" anchorCtr="0" upright="1"/>
          <a:lstStyle/>
          <a:p>
            <a:pPr indent="0" algn="ctr">
              <a:spcBef>
                <a:spcPts val="145"/>
              </a:spcBef>
              <a:spcAft>
                <a:spcPts val="145"/>
              </a:spcAft>
            </a:pPr>
            <a:r>
              <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rPr>
              <a:t>百度的</a:t>
            </a:r>
            <a:endPar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endParaRPr>
          </a:p>
          <a:p>
            <a:pPr indent="0" algn="ctr">
              <a:spcBef>
                <a:spcPts val="145"/>
              </a:spcBef>
              <a:spcAft>
                <a:spcPts val="145"/>
              </a:spcAft>
            </a:pPr>
            <a:r>
              <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rPr>
              <a:t>品牌华表</a:t>
            </a:r>
            <a:endParaRPr lang="en-US" altLang="zh-CN" sz="1800" kern="100">
              <a:latin typeface="Times New Roman" panose="02020603050405020304"/>
              <a:ea typeface="宋体" panose="02010600030101010101" pitchFamily="2" charset="-122"/>
              <a:cs typeface="Times New Roman" panose="02020603050405020304"/>
              <a:sym typeface="Times New Roman" panose="02020603050405020304"/>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355973" y="6237312"/>
            <a:ext cx="3484811" cy="429895"/>
          </a:xfrm>
          <a:prstGeom prst="rect">
            <a:avLst/>
          </a:prstGeom>
          <a:noFill/>
        </p:spPr>
        <p:txBody>
          <a:bodyPr wrap="square">
            <a:spAutoFit/>
          </a:bodyPr>
          <a:lstStyle/>
          <a:p>
            <a:pPr algn="ctr"/>
            <a:r>
              <a:rPr lang="zh-CN" altLang="en-US" sz="2200" b="0" i="0" u="none" strike="noStrike" baseline="0" dirty="0">
                <a:solidFill>
                  <a:srgbClr val="211D1E"/>
                </a:solidFill>
                <a:latin typeface="黑体" panose="02010609060101010101" pitchFamily="49" charset="-122"/>
                <a:ea typeface="黑体" panose="02010609060101010101" pitchFamily="49" charset="-122"/>
              </a:rPr>
              <a:t>图</a:t>
            </a:r>
            <a:r>
              <a:rPr lang="en-US" altLang="zh-CN" sz="2200" b="0" i="0" u="none" strike="noStrike" baseline="0" dirty="0">
                <a:solidFill>
                  <a:srgbClr val="211D1E"/>
                </a:solidFill>
                <a:latin typeface="黑体" panose="02010609060101010101" pitchFamily="49" charset="-122"/>
                <a:ea typeface="黑体" panose="02010609060101010101" pitchFamily="49" charset="-122"/>
              </a:rPr>
              <a:t>5.4 </a:t>
            </a:r>
            <a:r>
              <a:rPr lang="zh-CN" altLang="en-US" sz="2200" b="0" i="0" u="none" strike="noStrike" baseline="0" dirty="0">
                <a:solidFill>
                  <a:srgbClr val="211D1E"/>
                </a:solidFill>
                <a:latin typeface="黑体" panose="02010609060101010101" pitchFamily="49" charset="-122"/>
                <a:ea typeface="黑体" panose="02010609060101010101" pitchFamily="49" charset="-122"/>
              </a:rPr>
              <a:t>百度的品牌专区</a:t>
            </a:r>
            <a:endParaRPr lang="zh-CN" altLang="en-US" sz="2200"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7036" y="963042"/>
            <a:ext cx="4982691" cy="5104056"/>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77801" y="1124744"/>
            <a:ext cx="10441160" cy="5176866"/>
          </a:xfrm>
          <a:prstGeom prst="rect">
            <a:avLst/>
          </a:prstGeom>
        </p:spPr>
        <p:txBody>
          <a:bodyPr wrap="square">
            <a:spAutoFit/>
          </a:bodyPr>
          <a:lstStyle/>
          <a:p>
            <a:pPr indent="612140" algn="just" eaLnBrk="1" hangingPunct="1">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5. </a:t>
            </a:r>
            <a:r>
              <a:rPr lang="zh-CN" altLang="en-US" sz="2800" b="1" dirty="0">
                <a:solidFill>
                  <a:schemeClr val="accent2"/>
                </a:solidFill>
                <a:latin typeface="+mj-lt"/>
                <a:ea typeface="黑体" panose="02010609060101010101" pitchFamily="49" charset="-122"/>
                <a:cs typeface="Times New Roman" panose="02020603050405020304" charset="0"/>
              </a:rPr>
              <a:t>信息流广告</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612140" algn="just" eaLnBrk="1" hangingPunct="1">
              <a:lnSpc>
                <a:spcPct val="130000"/>
              </a:lnSpc>
              <a:spcBef>
                <a:spcPts val="1000"/>
              </a:spcBef>
            </a:pPr>
            <a:r>
              <a:rPr lang="zh-CN" altLang="en-US" sz="2400" dirty="0">
                <a:solidFill>
                  <a:schemeClr val="accent2"/>
                </a:solidFill>
                <a:latin typeface="+mj-lt"/>
                <a:ea typeface="黑体" panose="02010609060101010101" pitchFamily="49" charset="-122"/>
              </a:rPr>
              <a:t>又叫原生广告，就是与内容排在一起的广告，是最不像广告的广告。这种广告是通过大数据算法，由机器智能分析用户在平台内的一系列行为和兴趣分布，将用户兴趣热点和广告进行精准匹配并主动推送给用户的一种全新广告形式。这种广告被嵌入用户日常浏览的资讯、社交动态或视频流中，从广告素材和广告文案上与普通内容完全一致、高度原生，并且通过用户的刷新行为不断变化，更易于被用户接受。</a:t>
            </a:r>
            <a:endParaRPr lang="zh-CN" altLang="en-US" sz="2400" dirty="0">
              <a:solidFill>
                <a:schemeClr val="accent2"/>
              </a:solidFill>
              <a:latin typeface="+mj-lt"/>
              <a:ea typeface="黑体" panose="02010609060101010101" pitchFamily="49" charset="-122"/>
            </a:endParaRPr>
          </a:p>
          <a:p>
            <a:pPr indent="612140" algn="just" eaLnBrk="1" hangingPunct="1">
              <a:lnSpc>
                <a:spcPct val="130000"/>
              </a:lnSpc>
              <a:spcBef>
                <a:spcPts val="1000"/>
              </a:spcBef>
            </a:pPr>
            <a:r>
              <a:rPr lang="zh-CN" altLang="en-US" sz="2400" dirty="0">
                <a:solidFill>
                  <a:schemeClr val="accent2"/>
                </a:solidFill>
                <a:latin typeface="+mj-lt"/>
                <a:ea typeface="黑体" panose="02010609060101010101" pitchFamily="49" charset="-122"/>
              </a:rPr>
              <a:t>如</a:t>
            </a:r>
            <a:r>
              <a:rPr lang="en-US" altLang="zh-CN" sz="2400" dirty="0">
                <a:solidFill>
                  <a:schemeClr val="accent2"/>
                </a:solidFill>
                <a:latin typeface="+mj-lt"/>
                <a:ea typeface="黑体" panose="02010609060101010101" pitchFamily="49" charset="-122"/>
              </a:rPr>
              <a:t>2015</a:t>
            </a:r>
            <a:r>
              <a:rPr lang="zh-CN" altLang="en-US" sz="2400" dirty="0">
                <a:solidFill>
                  <a:schemeClr val="accent2"/>
                </a:solidFill>
                <a:latin typeface="+mj-lt"/>
                <a:ea typeface="黑体" panose="02010609060101010101" pitchFamily="49" charset="-122"/>
              </a:rPr>
              <a:t>年朋友圈接入了信息流广告，之后今日头条、微博各大社交媒体</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也先后接入信息流广告。</a:t>
            </a:r>
            <a:r>
              <a:rPr lang="en-US" altLang="zh-CN" sz="2400" dirty="0">
                <a:solidFill>
                  <a:schemeClr val="accent2"/>
                </a:solidFill>
                <a:latin typeface="+mj-lt"/>
                <a:ea typeface="黑体" panose="02010609060101010101" pitchFamily="49" charset="-122"/>
              </a:rPr>
              <a:t>2016</a:t>
            </a:r>
            <a:r>
              <a:rPr lang="zh-CN" altLang="en-US" sz="2400" dirty="0">
                <a:solidFill>
                  <a:schemeClr val="accent2"/>
                </a:solidFill>
                <a:latin typeface="+mj-lt"/>
                <a:ea typeface="黑体" panose="02010609060101010101" pitchFamily="49" charset="-122"/>
              </a:rPr>
              <a:t>年手机百度</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和百度浏览器首页等位置也介入了信息流内容。</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355973" y="6093876"/>
            <a:ext cx="3484811" cy="430887"/>
          </a:xfrm>
          <a:prstGeom prst="rect">
            <a:avLst/>
          </a:prstGeom>
          <a:noFill/>
        </p:spPr>
        <p:txBody>
          <a:bodyPr wrap="square">
            <a:spAutoFit/>
          </a:bodyPr>
          <a:lstStyle/>
          <a:p>
            <a:pPr algn="ctr"/>
            <a:r>
              <a:rPr lang="zh-CN" altLang="en-US" sz="2200" b="0" i="0" u="none" strike="noStrike" baseline="0" dirty="0">
                <a:solidFill>
                  <a:srgbClr val="211D1E"/>
                </a:solidFill>
                <a:latin typeface="黑体" panose="02010609060101010101" pitchFamily="49" charset="-122"/>
                <a:ea typeface="黑体" panose="02010609060101010101" pitchFamily="49" charset="-122"/>
              </a:rPr>
              <a:t>图</a:t>
            </a:r>
            <a:r>
              <a:rPr lang="en-US" altLang="zh-CN" sz="2200" b="0" i="0" u="none" strike="noStrike" baseline="0" dirty="0">
                <a:solidFill>
                  <a:srgbClr val="211D1E"/>
                </a:solidFill>
                <a:latin typeface="黑体" panose="02010609060101010101" pitchFamily="49" charset="-122"/>
                <a:ea typeface="黑体" panose="02010609060101010101" pitchFamily="49" charset="-122"/>
              </a:rPr>
              <a:t>5.5 </a:t>
            </a:r>
            <a:r>
              <a:rPr lang="zh-CN" altLang="en-US" sz="2200" b="0" i="0" u="none" strike="noStrike" baseline="0" dirty="0">
                <a:solidFill>
                  <a:srgbClr val="211D1E"/>
                </a:solidFill>
                <a:latin typeface="黑体" panose="02010609060101010101" pitchFamily="49" charset="-122"/>
                <a:ea typeface="黑体" panose="02010609060101010101" pitchFamily="49" charset="-122"/>
              </a:rPr>
              <a:t>百度的信息流广告</a:t>
            </a:r>
            <a:endParaRPr lang="zh-CN" altLang="en-US" sz="2200"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34987" y="877010"/>
            <a:ext cx="4126781" cy="5103979"/>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622896"/>
            <a:ext cx="10441160" cy="2479140"/>
          </a:xfrm>
          <a:prstGeom prst="rect">
            <a:avLst/>
          </a:prstGeom>
          <a:noFill/>
        </p:spPr>
        <p:txBody>
          <a:bodyPr wrap="square" rtlCol="0" anchor="t">
            <a:spAutoFit/>
          </a:bodyPr>
          <a:lstStyle/>
          <a:p>
            <a:pPr>
              <a:lnSpc>
                <a:spcPct val="120000"/>
              </a:lnSpc>
              <a:spcBef>
                <a:spcPts val="1500"/>
              </a:spcBef>
            </a:pPr>
            <a:r>
              <a:rPr lang="en-US" altLang="zh-CN" sz="2800" dirty="0">
                <a:solidFill>
                  <a:schemeClr val="accent2"/>
                </a:solidFill>
                <a:latin typeface="+mj-lt"/>
                <a:ea typeface="黑体" panose="02010609060101010101" pitchFamily="49" charset="-122"/>
                <a:cs typeface="+mn-ea"/>
              </a:rPr>
              <a:t>1</a:t>
            </a:r>
            <a:r>
              <a:rPr lang="zh-CN" altLang="en-US" sz="2800" dirty="0">
                <a:solidFill>
                  <a:schemeClr val="accent2"/>
                </a:solidFill>
                <a:latin typeface="+mj-lt"/>
                <a:ea typeface="黑体" panose="02010609060101010101" pitchFamily="49" charset="-122"/>
                <a:cs typeface="+mn-ea"/>
              </a:rPr>
              <a:t>．掌握网络营销的含义及职能。</a:t>
            </a:r>
            <a:endParaRPr lang="zh-CN" altLang="en-US" sz="2800" dirty="0">
              <a:solidFill>
                <a:schemeClr val="accent2"/>
              </a:solidFill>
              <a:latin typeface="+mj-lt"/>
              <a:ea typeface="黑体" panose="02010609060101010101" pitchFamily="49" charset="-122"/>
              <a:cs typeface="+mn-ea"/>
            </a:endParaRPr>
          </a:p>
          <a:p>
            <a:pPr>
              <a:spcBef>
                <a:spcPts val="1500"/>
              </a:spcBef>
            </a:pPr>
            <a:r>
              <a:rPr lang="en-US" altLang="zh-CN" sz="2800" dirty="0">
                <a:solidFill>
                  <a:schemeClr val="accent2"/>
                </a:solidFill>
                <a:latin typeface="+mj-lt"/>
                <a:ea typeface="黑体" panose="02010609060101010101" pitchFamily="49" charset="-122"/>
                <a:cs typeface="+mn-ea"/>
              </a:rPr>
              <a:t>2</a:t>
            </a:r>
            <a:r>
              <a:rPr lang="zh-CN" altLang="en-US" sz="2800" dirty="0">
                <a:solidFill>
                  <a:schemeClr val="accent2"/>
                </a:solidFill>
                <a:latin typeface="+mj-lt"/>
                <a:ea typeface="黑体" panose="02010609060101010101" pitchFamily="49" charset="-122"/>
                <a:cs typeface="+mn-ea"/>
              </a:rPr>
              <a:t>．了解网络市场调研的方法。</a:t>
            </a:r>
            <a:endParaRPr lang="zh-CN" altLang="en-US" sz="2800" dirty="0">
              <a:solidFill>
                <a:schemeClr val="accent2"/>
              </a:solidFill>
              <a:latin typeface="+mj-lt"/>
              <a:ea typeface="黑体" panose="02010609060101010101" pitchFamily="49" charset="-122"/>
              <a:cs typeface="+mn-ea"/>
            </a:endParaRPr>
          </a:p>
          <a:p>
            <a:pPr>
              <a:spcBef>
                <a:spcPts val="1500"/>
              </a:spcBef>
            </a:pPr>
            <a:r>
              <a:rPr lang="en-US" altLang="zh-CN" sz="2800" dirty="0">
                <a:solidFill>
                  <a:schemeClr val="accent2"/>
                </a:solidFill>
                <a:latin typeface="+mj-lt"/>
                <a:ea typeface="黑体" panose="02010609060101010101" pitchFamily="49" charset="-122"/>
                <a:cs typeface="+mn-ea"/>
              </a:rPr>
              <a:t>3</a:t>
            </a:r>
            <a:r>
              <a:rPr lang="zh-CN" altLang="en-US" sz="2800" dirty="0">
                <a:solidFill>
                  <a:schemeClr val="accent2"/>
                </a:solidFill>
                <a:latin typeface="+mj-lt"/>
                <a:ea typeface="黑体" panose="02010609060101010101" pitchFamily="49" charset="-122"/>
                <a:cs typeface="+mn-ea"/>
              </a:rPr>
              <a:t>．熟悉网络营销策略的应用与网络广告的形式。</a:t>
            </a:r>
            <a:endParaRPr lang="zh-CN" altLang="en-US" sz="2800" dirty="0">
              <a:solidFill>
                <a:schemeClr val="accent2"/>
              </a:solidFill>
              <a:latin typeface="+mj-lt"/>
              <a:ea typeface="黑体" panose="02010609060101010101" pitchFamily="49" charset="-122"/>
              <a:cs typeface="+mn-ea"/>
            </a:endParaRPr>
          </a:p>
          <a:p>
            <a:pPr>
              <a:spcBef>
                <a:spcPts val="1500"/>
              </a:spcBef>
            </a:pPr>
            <a:r>
              <a:rPr lang="en-US" altLang="zh-CN" sz="2800" dirty="0">
                <a:solidFill>
                  <a:schemeClr val="accent2"/>
                </a:solidFill>
                <a:latin typeface="+mj-lt"/>
                <a:ea typeface="黑体" panose="02010609060101010101" pitchFamily="49" charset="-122"/>
                <a:cs typeface="+mn-ea"/>
              </a:rPr>
              <a:t>4</a:t>
            </a:r>
            <a:r>
              <a:rPr lang="zh-CN" altLang="en-US" sz="2800" dirty="0">
                <a:solidFill>
                  <a:schemeClr val="accent2"/>
                </a:solidFill>
                <a:latin typeface="+mj-lt"/>
                <a:ea typeface="黑体" panose="02010609060101010101" pitchFamily="49" charset="-122"/>
                <a:cs typeface="+mn-ea"/>
              </a:rPr>
              <a:t>．掌握常用的网络营销方法。</a:t>
            </a:r>
            <a:endParaRPr lang="zh-CN" altLang="en-US" sz="28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980728"/>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【知识目标】</a:t>
            </a:r>
            <a:endParaRPr lang="zh-CN" altLang="en-US" sz="3200" b="1" dirty="0">
              <a:latin typeface="方正大黑简体" panose="03000509000000000000" pitchFamily="65" charset="-122"/>
              <a:ea typeface="方正大黑简体" panose="03000509000000000000" pitchFamily="65" charset="-122"/>
              <a:sym typeface="+mn-ea"/>
            </a:endParaRPr>
          </a:p>
        </p:txBody>
      </p:sp>
      <p:sp>
        <p:nvSpPr>
          <p:cNvPr id="4" name="文本框 3"/>
          <p:cNvSpPr txBox="1"/>
          <p:nvPr/>
        </p:nvSpPr>
        <p:spPr>
          <a:xfrm>
            <a:off x="985813" y="4827637"/>
            <a:ext cx="10297144" cy="1769715"/>
          </a:xfrm>
          <a:prstGeom prst="rect">
            <a:avLst/>
          </a:prstGeom>
          <a:noFill/>
        </p:spPr>
        <p:txBody>
          <a:bodyPr wrap="square" rtlCol="0" anchor="t">
            <a:spAutoFit/>
          </a:bodyPr>
          <a:lstStyle/>
          <a:p>
            <a:pPr>
              <a:spcBef>
                <a:spcPts val="1500"/>
              </a:spcBef>
            </a:pPr>
            <a:r>
              <a:rPr lang="en-US" altLang="zh-CN" sz="2800" dirty="0">
                <a:solidFill>
                  <a:schemeClr val="accent2"/>
                </a:solidFill>
                <a:latin typeface="+mj-lt"/>
                <a:ea typeface="黑体" panose="02010609060101010101" pitchFamily="49" charset="-122"/>
                <a:cs typeface="+mj-ea"/>
                <a:sym typeface="+mn-ea"/>
              </a:rPr>
              <a:t>1</a:t>
            </a:r>
            <a:r>
              <a:rPr lang="zh-CN" altLang="en-US" sz="2800" dirty="0">
                <a:solidFill>
                  <a:schemeClr val="accent2"/>
                </a:solidFill>
                <a:latin typeface="+mj-lt"/>
                <a:ea typeface="黑体" panose="02010609060101010101" pitchFamily="49" charset="-122"/>
                <a:cs typeface="+mj-ea"/>
                <a:sym typeface="+mn-ea"/>
              </a:rPr>
              <a:t>．能够写出网络市场调研报告。</a:t>
            </a:r>
            <a:endParaRPr lang="zh-CN" altLang="en-US" sz="2800" dirty="0">
              <a:solidFill>
                <a:schemeClr val="accent2"/>
              </a:solidFill>
              <a:latin typeface="+mj-lt"/>
              <a:ea typeface="黑体" panose="02010609060101010101" pitchFamily="49" charset="-122"/>
              <a:cs typeface="+mj-ea"/>
              <a:sym typeface="+mn-ea"/>
            </a:endParaRPr>
          </a:p>
          <a:p>
            <a:pPr>
              <a:spcBef>
                <a:spcPts val="1500"/>
              </a:spcBef>
            </a:pPr>
            <a:r>
              <a:rPr lang="en-US" altLang="zh-CN" sz="2800" dirty="0">
                <a:solidFill>
                  <a:schemeClr val="accent2"/>
                </a:solidFill>
                <a:latin typeface="+mj-lt"/>
                <a:ea typeface="黑体" panose="02010609060101010101" pitchFamily="49" charset="-122"/>
                <a:cs typeface="+mj-ea"/>
                <a:sym typeface="+mn-ea"/>
              </a:rPr>
              <a:t>2</a:t>
            </a:r>
            <a:r>
              <a:rPr lang="zh-CN" altLang="en-US" sz="2800" dirty="0">
                <a:solidFill>
                  <a:schemeClr val="accent2"/>
                </a:solidFill>
                <a:latin typeface="+mj-lt"/>
                <a:ea typeface="黑体" panose="02010609060101010101" pitchFamily="49" charset="-122"/>
                <a:cs typeface="+mj-ea"/>
                <a:sym typeface="+mn-ea"/>
              </a:rPr>
              <a:t>．学会运用网络营销策略为企业制订网络营销方案。</a:t>
            </a:r>
            <a:endParaRPr lang="zh-CN" altLang="en-US" sz="2800" dirty="0">
              <a:solidFill>
                <a:schemeClr val="accent2"/>
              </a:solidFill>
              <a:latin typeface="+mj-lt"/>
              <a:ea typeface="黑体" panose="02010609060101010101" pitchFamily="49" charset="-122"/>
              <a:cs typeface="+mj-ea"/>
              <a:sym typeface="+mn-ea"/>
            </a:endParaRPr>
          </a:p>
          <a:p>
            <a:pPr>
              <a:spcBef>
                <a:spcPts val="1500"/>
              </a:spcBef>
            </a:pPr>
            <a:r>
              <a:rPr lang="en-US" altLang="zh-CN" sz="2800" dirty="0">
                <a:solidFill>
                  <a:schemeClr val="accent2"/>
                </a:solidFill>
                <a:latin typeface="+mj-lt"/>
                <a:ea typeface="黑体" panose="02010609060101010101" pitchFamily="49" charset="-122"/>
                <a:cs typeface="+mj-ea"/>
                <a:sym typeface="+mn-ea"/>
              </a:rPr>
              <a:t>3</a:t>
            </a:r>
            <a:r>
              <a:rPr lang="zh-CN" altLang="en-US" sz="2800" dirty="0">
                <a:solidFill>
                  <a:schemeClr val="accent2"/>
                </a:solidFill>
                <a:latin typeface="+mj-lt"/>
                <a:ea typeface="黑体" panose="02010609060101010101" pitchFamily="49" charset="-122"/>
                <a:cs typeface="+mj-ea"/>
                <a:sym typeface="+mn-ea"/>
              </a:rPr>
              <a:t>．学会运用网络营销方法为企业做产品或网络推广。</a:t>
            </a:r>
            <a:endParaRPr lang="zh-CN" altLang="en-US" sz="28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4215184"/>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【技能目标】</a:t>
            </a:r>
            <a:endPar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5763" y="1196752"/>
            <a:ext cx="11125236" cy="4970591"/>
          </a:xfrm>
          <a:prstGeom prst="rect">
            <a:avLst/>
          </a:prstGeom>
        </p:spPr>
        <p:txBody>
          <a:bodyPr wrap="square">
            <a:spAutoFit/>
          </a:bodyPr>
          <a:lstStyle/>
          <a:p>
            <a:pPr algn="ctr">
              <a:lnSpc>
                <a:spcPct val="130000"/>
              </a:lnSpc>
              <a:spcBef>
                <a:spcPts val="1000"/>
              </a:spcBef>
            </a:pPr>
            <a:r>
              <a:rPr lang="zh-CN" altLang="en-US" sz="3200" dirty="0">
                <a:latin typeface="方正大黑简体" panose="03000509000000000000" pitchFamily="65" charset="-122"/>
                <a:ea typeface="方正大黑简体" panose="03000509000000000000" pitchFamily="65" charset="-122"/>
              </a:rPr>
              <a:t> 抖音的广告形式</a:t>
            </a:r>
            <a:endParaRPr lang="zh-CN" altLang="en-US" sz="3200" dirty="0">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目前抖音的广告主要有</a:t>
            </a:r>
            <a:r>
              <a:rPr lang="zh-CN" altLang="en-US" sz="2600" dirty="0">
                <a:solidFill>
                  <a:srgbClr val="C00000"/>
                </a:solidFill>
                <a:latin typeface="+mj-lt"/>
                <a:ea typeface="黑体" panose="02010609060101010101" pitchFamily="49" charset="-122"/>
              </a:rPr>
              <a:t>信息流广告、开屏广告、TopView广告</a:t>
            </a:r>
            <a:r>
              <a:rPr lang="zh-CN" altLang="en-US" sz="2600" dirty="0">
                <a:solidFill>
                  <a:schemeClr val="accent2"/>
                </a:solidFill>
                <a:latin typeface="+mj-lt"/>
                <a:ea typeface="黑体" panose="02010609060101010101" pitchFamily="49" charset="-122"/>
              </a:rPr>
              <a:t>等形式。</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（1）信息流广告。</a:t>
            </a:r>
            <a:r>
              <a:rPr lang="zh-CN" altLang="en-US" sz="2600" dirty="0">
                <a:solidFill>
                  <a:schemeClr val="accent2"/>
                </a:solidFill>
                <a:latin typeface="+mj-lt"/>
                <a:ea typeface="黑体" panose="02010609060101010101" pitchFamily="49" charset="-122"/>
              </a:rPr>
              <a:t>抖音信息流广告是在抖音App“推荐”页面内出现的广告。在用户上滑观看视频时，不定期地出现在视频中。广告页面底部有非常明显的广告标志和操作选项，如“查看详情”“抢先报名”等。</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（2）开屏广告。</a:t>
            </a:r>
            <a:r>
              <a:rPr lang="zh-CN" altLang="en-US" sz="2600" dirty="0">
                <a:solidFill>
                  <a:schemeClr val="accent2"/>
                </a:solidFill>
                <a:latin typeface="+mj-lt"/>
                <a:ea typeface="黑体" panose="02010609060101010101" pitchFamily="49" charset="-122"/>
              </a:rPr>
              <a:t>抖音开屏广告即在抖音App启动时展现的广告，广告播放完毕后进入“推荐”页面。这种广告形式视觉冲击力强，支持静态、动态、视频三种形式，可以帮助品牌实现“强势”曝光，但是其广告费用高。</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7821" y="1636674"/>
            <a:ext cx="10081120" cy="3513782"/>
          </a:xfrm>
          <a:prstGeom prst="rect">
            <a:avLst/>
          </a:prstGeom>
        </p:spPr>
        <p:txBody>
          <a:bodyPr wrap="square">
            <a:spAutoFit/>
          </a:bodyPr>
          <a:lstStyle/>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（3）TopView广告。</a:t>
            </a:r>
            <a:r>
              <a:rPr lang="zh-CN" altLang="en-US" sz="2600" dirty="0">
                <a:solidFill>
                  <a:schemeClr val="accent2"/>
                </a:solidFill>
                <a:latin typeface="+mj-lt"/>
                <a:ea typeface="黑体" panose="02010609060101010101" pitchFamily="49" charset="-122"/>
              </a:rPr>
              <a:t>抖音TopView广告以“开屏+首条信息流视频”的形式在视频前3秒全屏展示，在4～60秒曝光品牌，可多样化展示品牌信息，打造品牌的强大传播力。      </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（4）其他广告形式。</a:t>
            </a:r>
            <a:r>
              <a:rPr lang="zh-CN" altLang="en-US" sz="2600" dirty="0">
                <a:solidFill>
                  <a:schemeClr val="accent2"/>
                </a:solidFill>
                <a:latin typeface="+mj-lt"/>
                <a:ea typeface="黑体" panose="02010609060101010101" pitchFamily="49" charset="-122"/>
              </a:rPr>
              <a:t>抖音还有抖音挑战赛、固定位广告、搜索广告、贴纸等创意、互动类的广告形式，其将内容分发与商业营销相结合以助力商家在抖音App内形成完整的营销闭环。</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515" descr="6-8"/>
          <p:cNvPicPr>
            <a:picLocks noChangeAspect="1"/>
          </p:cNvPicPr>
          <p:nvPr/>
        </p:nvPicPr>
        <p:blipFill>
          <a:blip r:embed="rId1"/>
          <a:stretch>
            <a:fillRect/>
          </a:stretch>
        </p:blipFill>
        <p:spPr>
          <a:xfrm>
            <a:off x="1129829" y="1773049"/>
            <a:ext cx="9638746" cy="3311902"/>
          </a:xfrm>
          <a:prstGeom prst="rect">
            <a:avLst/>
          </a:prstGeom>
          <a:noFill/>
          <a:ln w="9525">
            <a:noFill/>
          </a:ln>
          <a:effectLst>
            <a:outerShdw blurRad="50800" dist="38100" dir="5400000" algn="t" rotWithShape="0">
              <a:prstClr val="black">
                <a:alpha val="40000"/>
              </a:prstClr>
            </a:outerShdw>
          </a:effectLst>
        </p:spPr>
      </p:pic>
      <p:sp>
        <p:nvSpPr>
          <p:cNvPr id="3" name="文本框 2"/>
          <p:cNvSpPr txBox="1"/>
          <p:nvPr/>
        </p:nvSpPr>
        <p:spPr>
          <a:xfrm>
            <a:off x="3068882" y="5330231"/>
            <a:ext cx="5760640" cy="398780"/>
          </a:xfrm>
          <a:prstGeom prst="rect">
            <a:avLst/>
          </a:prstGeom>
          <a:noFill/>
          <a:ln w="9525">
            <a:noFill/>
          </a:ln>
        </p:spPr>
        <p:txBody>
          <a:bodyPr wrap="square">
            <a:spAutoFit/>
          </a:bodyPr>
          <a:lstStyle/>
          <a:p>
            <a:pPr marL="0" indent="0" algn="ctr"/>
            <a:r>
              <a:rPr lang="zh-CN" altLang="en-US" sz="2000" b="0" dirty="0">
                <a:solidFill>
                  <a:schemeClr val="accent2"/>
                </a:solidFill>
                <a:latin typeface="+mj-lt"/>
                <a:ea typeface="黑体" panose="02010609060101010101" pitchFamily="49" charset="-122"/>
              </a:rPr>
              <a:t>图</a:t>
            </a:r>
            <a:r>
              <a:rPr lang="en-US" altLang="zh-CN" sz="2000" b="0" dirty="0">
                <a:solidFill>
                  <a:schemeClr val="accent2"/>
                </a:solidFill>
                <a:latin typeface="+mj-lt"/>
                <a:ea typeface="黑体" panose="02010609060101010101" pitchFamily="49" charset="-122"/>
              </a:rPr>
              <a:t>5.8    </a:t>
            </a:r>
            <a:r>
              <a:rPr lang="en-US" sz="2000" b="0" dirty="0" err="1">
                <a:solidFill>
                  <a:schemeClr val="accent2"/>
                </a:solidFill>
                <a:latin typeface="+mj-lt"/>
                <a:ea typeface="黑体" panose="02010609060101010101" pitchFamily="49" charset="-122"/>
              </a:rPr>
              <a:t>TopView</a:t>
            </a:r>
            <a:r>
              <a:rPr lang="zh-CN" sz="2000" b="0" dirty="0">
                <a:solidFill>
                  <a:schemeClr val="accent2"/>
                </a:solidFill>
                <a:latin typeface="+mj-lt"/>
                <a:ea typeface="黑体" panose="02010609060101010101" pitchFamily="49" charset="-122"/>
              </a:rPr>
              <a:t>广告设计的产品路径和跳转逻辑</a:t>
            </a:r>
            <a:endParaRPr lang="zh-CN" altLang="en-US" sz="20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4043" y="1221096"/>
            <a:ext cx="11374282" cy="4421788"/>
          </a:xfrm>
          <a:prstGeom prst="rect">
            <a:avLst/>
          </a:prstGeom>
        </p:spPr>
        <p:txBody>
          <a:bodyPr wrap="square">
            <a:spAutoFit/>
          </a:bodyPr>
          <a:lstStyle/>
          <a:p>
            <a:pPr lvl="0" indent="612140" algn="just" eaLnBrk="1" hangingPunct="1">
              <a:spcBef>
                <a:spcPct val="50000"/>
              </a:spcBef>
              <a:defRPr/>
            </a:pPr>
            <a:r>
              <a:rPr lang="en-US" altLang="zh-CN" sz="2800" b="1" dirty="0">
                <a:solidFill>
                  <a:schemeClr val="accent2"/>
                </a:solidFill>
                <a:latin typeface="+mj-lt"/>
                <a:ea typeface="黑体" panose="02010609060101010101" pitchFamily="49" charset="-122"/>
              </a:rPr>
              <a:t>6. </a:t>
            </a:r>
            <a:r>
              <a:rPr lang="zh-CN" altLang="en-US" sz="2800" b="1" dirty="0">
                <a:solidFill>
                  <a:schemeClr val="accent2"/>
                </a:solidFill>
                <a:latin typeface="+mj-lt"/>
                <a:ea typeface="黑体" panose="02010609060101010101" pitchFamily="49" charset="-122"/>
              </a:rPr>
              <a:t>电子邮件广告</a:t>
            </a:r>
            <a:endParaRPr lang="en-US" altLang="zh-CN" sz="2800" b="1" dirty="0">
              <a:solidFill>
                <a:schemeClr val="accent2"/>
              </a:solidFill>
              <a:latin typeface="+mj-lt"/>
              <a:ea typeface="黑体" panose="02010609060101010101" pitchFamily="49" charset="-122"/>
            </a:endParaRPr>
          </a:p>
          <a:p>
            <a:pPr lvl="0" indent="612140" algn="just" eaLnBrk="1" hangingPunct="1">
              <a:lnSpc>
                <a:spcPct val="150000"/>
              </a:lnSpc>
              <a:spcBef>
                <a:spcPts val="0"/>
              </a:spcBef>
              <a:defRPr/>
            </a:pPr>
            <a:r>
              <a:rPr lang="zh-CN" altLang="en-US" sz="2400" dirty="0">
                <a:solidFill>
                  <a:schemeClr val="accent2"/>
                </a:solidFill>
                <a:latin typeface="+mj-lt"/>
                <a:ea typeface="黑体" panose="02010609060101010101" pitchFamily="49" charset="-122"/>
              </a:rPr>
              <a:t>电子邮件广告具有针对性强（除非肆意滥发）和费用低的特点，且广告内容不受限制。它可以向具体某一位用户发送特定的广告，这是其他网络广告形式所不能及的。一般电子邮件广告做得越简单越好，文本格式的电子邮件广告兼容性最好。</a:t>
            </a:r>
            <a:endParaRPr lang="en-US" altLang="zh-CN" sz="2400" dirty="0">
              <a:solidFill>
                <a:schemeClr val="accent2"/>
              </a:solidFill>
              <a:latin typeface="+mj-lt"/>
              <a:ea typeface="黑体" panose="02010609060101010101" pitchFamily="49" charset="-122"/>
            </a:endParaRPr>
          </a:p>
          <a:p>
            <a:pPr lvl="0" indent="612140" algn="just" eaLnBrk="1" hangingPunct="1">
              <a:lnSpc>
                <a:spcPct val="150000"/>
              </a:lnSpc>
              <a:spcBef>
                <a:spcPts val="0"/>
              </a:spcBef>
              <a:defRPr/>
            </a:pPr>
            <a:r>
              <a:rPr lang="en-US" altLang="zh-CN" sz="2800" b="1" dirty="0">
                <a:solidFill>
                  <a:schemeClr val="accent2"/>
                </a:solidFill>
                <a:latin typeface="+mj-lt"/>
                <a:ea typeface="黑体" panose="02010609060101010101" pitchFamily="49" charset="-122"/>
              </a:rPr>
              <a:t>7</a:t>
            </a:r>
            <a:r>
              <a:rPr lang="zh-CN" altLang="en-US" sz="2800" b="1" dirty="0">
                <a:solidFill>
                  <a:schemeClr val="accent2"/>
                </a:solidFill>
                <a:latin typeface="+mj-lt"/>
                <a:ea typeface="黑体" panose="02010609060101010101" pitchFamily="49" charset="-122"/>
              </a:rPr>
              <a:t>．插播式广告</a:t>
            </a:r>
            <a:endParaRPr lang="zh-CN" altLang="en-US" sz="2800" b="1" dirty="0">
              <a:solidFill>
                <a:schemeClr val="accent2"/>
              </a:solidFill>
              <a:latin typeface="+mj-lt"/>
              <a:ea typeface="黑体" panose="02010609060101010101" pitchFamily="49" charset="-122"/>
            </a:endParaRPr>
          </a:p>
          <a:p>
            <a:pPr lvl="0" indent="612140" algn="just" eaLnBrk="1" hangingPunct="1">
              <a:lnSpc>
                <a:spcPct val="150000"/>
              </a:lnSpc>
              <a:spcBef>
                <a:spcPts val="0"/>
              </a:spcBef>
              <a:defRPr/>
            </a:pPr>
            <a:r>
              <a:rPr lang="zh-CN" altLang="en-US" sz="2400" dirty="0">
                <a:solidFill>
                  <a:schemeClr val="accent2"/>
                </a:solidFill>
                <a:latin typeface="+mj-lt"/>
                <a:ea typeface="黑体" panose="02010609060101010101" pitchFamily="49" charset="-122"/>
              </a:rPr>
              <a:t>插播式广告即弹出式广告，是指在访客请求登录网页时强制插入一个广告页面或弹出广告窗口，它有点儿类似于电视广告，是强迫人们观看的。插播式广告有各种尺寸，有全屏的，也有小窗口的；互动程度不同，静态和动态的都有。</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77" y="1112436"/>
            <a:ext cx="10873208" cy="4633128"/>
          </a:xfrm>
          <a:prstGeom prst="rect">
            <a:avLst/>
          </a:prstGeom>
        </p:spPr>
        <p:txBody>
          <a:bodyPr wrap="square">
            <a:spAutoFit/>
          </a:bodyPr>
          <a:lstStyle/>
          <a:p>
            <a:pPr indent="612140" fontAlgn="auto">
              <a:lnSpc>
                <a:spcPct val="130000"/>
              </a:lnSpc>
              <a:spcBef>
                <a:spcPts val="1000"/>
              </a:spcBef>
            </a:pPr>
            <a:r>
              <a:rPr lang="en-US" altLang="zh-CN" sz="2800" b="1" dirty="0">
                <a:solidFill>
                  <a:schemeClr val="accent2"/>
                </a:solidFill>
                <a:latin typeface="+mj-lt"/>
                <a:ea typeface="黑体" panose="02010609060101010101" pitchFamily="49" charset="-122"/>
              </a:rPr>
              <a:t>8. </a:t>
            </a:r>
            <a:r>
              <a:rPr lang="zh-CN" altLang="en-US" sz="2800" b="1" dirty="0">
                <a:solidFill>
                  <a:schemeClr val="accent2"/>
                </a:solidFill>
                <a:latin typeface="+mj-lt"/>
                <a:ea typeface="黑体" panose="02010609060101010101" pitchFamily="49" charset="-122"/>
              </a:rPr>
              <a:t>游动式广告</a:t>
            </a:r>
            <a:endParaRPr lang="zh-CN" altLang="en-US" sz="2800" b="1" dirty="0">
              <a:solidFill>
                <a:schemeClr val="accent2"/>
              </a:solidFill>
              <a:latin typeface="+mj-lt"/>
              <a:ea typeface="黑体" panose="02010609060101010101" pitchFamily="49" charset="-122"/>
            </a:endParaRPr>
          </a:p>
          <a:p>
            <a:pPr indent="612140" fontAlgn="auto">
              <a:lnSpc>
                <a:spcPct val="130000"/>
              </a:lnSpc>
              <a:spcBef>
                <a:spcPts val="1000"/>
              </a:spcBef>
            </a:pPr>
            <a:r>
              <a:rPr lang="zh-CN" altLang="en-US" sz="2400" dirty="0">
                <a:solidFill>
                  <a:schemeClr val="accent2"/>
                </a:solidFill>
                <a:latin typeface="+mj-lt"/>
                <a:ea typeface="黑体" panose="02010609060101010101" pitchFamily="49" charset="-122"/>
              </a:rPr>
              <a:t>游动式广告也叫移动广告 。从外观上看有些类似于按钮式广告，但与按钮式广告有着本质的区别，那就是它会在屏幕上移动 。</a:t>
            </a:r>
            <a:endParaRPr lang="zh-CN" altLang="en-US" sz="2400" dirty="0">
              <a:solidFill>
                <a:schemeClr val="accent2"/>
              </a:solidFill>
              <a:latin typeface="+mj-lt"/>
              <a:ea typeface="黑体" panose="02010609060101010101" pitchFamily="49" charset="-122"/>
            </a:endParaRPr>
          </a:p>
          <a:p>
            <a:pPr indent="612140" fontAlgn="auto">
              <a:lnSpc>
                <a:spcPct val="130000"/>
              </a:lnSpc>
              <a:spcBef>
                <a:spcPts val="1000"/>
              </a:spcBef>
              <a:spcAft>
                <a:spcPts val="500"/>
              </a:spcAft>
            </a:pPr>
            <a:r>
              <a:rPr lang="en-US" altLang="zh-CN" sz="2800" b="1" dirty="0">
                <a:solidFill>
                  <a:schemeClr val="accent2"/>
                </a:solidFill>
                <a:latin typeface="+mj-lt"/>
                <a:ea typeface="黑体" panose="02010609060101010101" pitchFamily="49" charset="-122"/>
              </a:rPr>
              <a:t>9. </a:t>
            </a:r>
            <a:r>
              <a:rPr lang="zh-CN" altLang="en-US" sz="2800" b="1" dirty="0">
                <a:solidFill>
                  <a:schemeClr val="accent2"/>
                </a:solidFill>
                <a:latin typeface="+mj-lt"/>
                <a:ea typeface="黑体" panose="02010609060101010101" pitchFamily="49" charset="-122"/>
              </a:rPr>
              <a:t>社会化媒体广告</a:t>
            </a:r>
            <a:endParaRPr lang="zh-CN" altLang="en-US" sz="2800" b="1" dirty="0">
              <a:solidFill>
                <a:schemeClr val="accent2"/>
              </a:solidFill>
              <a:latin typeface="+mj-lt"/>
              <a:ea typeface="黑体" panose="02010609060101010101" pitchFamily="49" charset="-122"/>
            </a:endParaRPr>
          </a:p>
          <a:p>
            <a:pPr indent="612140" fontAlgn="auto">
              <a:lnSpc>
                <a:spcPct val="130000"/>
              </a:lnSpc>
              <a:spcBef>
                <a:spcPts val="0"/>
              </a:spcBef>
            </a:pPr>
            <a:r>
              <a:rPr lang="zh-CN" altLang="en-US" sz="2400" dirty="0">
                <a:solidFill>
                  <a:schemeClr val="accent2"/>
                </a:solidFill>
                <a:latin typeface="+mj-lt"/>
                <a:ea typeface="黑体" panose="02010609060101010101" pitchFamily="49" charset="-122"/>
              </a:rPr>
              <a:t>社会化媒体广告融入了消费者同意展示及被分享的用户交互广告。如新浪微博的顶部广告、底部广告、右侧推荐、粉丝头条、粉丝通及微任务等广告形式。</a:t>
            </a:r>
            <a:endParaRPr lang="zh-CN" altLang="en-US" sz="2400" dirty="0">
              <a:solidFill>
                <a:schemeClr val="accent2"/>
              </a:solidFill>
              <a:latin typeface="+mj-lt"/>
              <a:ea typeface="黑体" panose="02010609060101010101" pitchFamily="49" charset="-122"/>
            </a:endParaRPr>
          </a:p>
          <a:p>
            <a:pPr indent="612140" fontAlgn="auto">
              <a:lnSpc>
                <a:spcPct val="130000"/>
              </a:lnSpc>
              <a:spcBef>
                <a:spcPts val="1000"/>
              </a:spcBef>
              <a:spcAft>
                <a:spcPts val="500"/>
              </a:spcAft>
            </a:pPr>
            <a:r>
              <a:rPr lang="en-US" altLang="zh-CN" sz="2800" b="1" dirty="0">
                <a:solidFill>
                  <a:schemeClr val="accent2"/>
                </a:solidFill>
                <a:latin typeface="+mj-lt"/>
                <a:ea typeface="黑体" panose="02010609060101010101" pitchFamily="49" charset="-122"/>
              </a:rPr>
              <a:t>10. </a:t>
            </a:r>
            <a:r>
              <a:rPr lang="zh-CN" altLang="en-US" sz="2800" b="1" dirty="0">
                <a:solidFill>
                  <a:schemeClr val="accent2"/>
                </a:solidFill>
                <a:latin typeface="+mj-lt"/>
                <a:ea typeface="黑体" panose="02010609060101010101" pitchFamily="49" charset="-122"/>
              </a:rPr>
              <a:t>手机网络广告</a:t>
            </a:r>
            <a:endParaRPr lang="zh-CN" altLang="en-US" sz="2800" b="1" dirty="0">
              <a:solidFill>
                <a:schemeClr val="accent2"/>
              </a:solidFill>
              <a:latin typeface="+mj-lt"/>
              <a:ea typeface="黑体" panose="02010609060101010101" pitchFamily="49" charset="-122"/>
            </a:endParaRPr>
          </a:p>
          <a:p>
            <a:pPr indent="612140" fontAlgn="auto">
              <a:lnSpc>
                <a:spcPct val="130000"/>
              </a:lnSpc>
              <a:spcBef>
                <a:spcPts val="0"/>
              </a:spcBef>
            </a:pPr>
            <a:r>
              <a:rPr lang="zh-CN" altLang="en-US" sz="2400" dirty="0">
                <a:solidFill>
                  <a:schemeClr val="accent2"/>
                </a:solidFill>
                <a:latin typeface="+mj-lt"/>
                <a:ea typeface="黑体" panose="02010609060101010101" pitchFamily="49" charset="-122"/>
              </a:rPr>
              <a:t>如</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开屏广告、社交网络红包广告、</a:t>
            </a:r>
            <a:r>
              <a:rPr lang="en-US" altLang="zh-CN" sz="2400" dirty="0">
                <a:solidFill>
                  <a:schemeClr val="accent2"/>
                </a:solidFill>
                <a:latin typeface="+mj-lt"/>
                <a:ea typeface="黑体" panose="02010609060101010101" pitchFamily="49" charset="-122"/>
              </a:rPr>
              <a:t>LBS</a:t>
            </a:r>
            <a:r>
              <a:rPr lang="zh-CN" altLang="en-US" sz="2400" dirty="0">
                <a:solidFill>
                  <a:schemeClr val="accent2"/>
                </a:solidFill>
                <a:latin typeface="+mj-lt"/>
                <a:ea typeface="黑体" panose="02010609060101010101" pitchFamily="49" charset="-122"/>
              </a:rPr>
              <a:t>广告、移动</a:t>
            </a:r>
            <a:r>
              <a:rPr lang="en-US" altLang="zh-CN" sz="2400" dirty="0">
                <a:solidFill>
                  <a:schemeClr val="accent2"/>
                </a:solidFill>
                <a:latin typeface="+mj-lt"/>
                <a:ea typeface="黑体" panose="02010609060101010101" pitchFamily="49" charset="-122"/>
              </a:rPr>
              <a:t>WI-FI</a:t>
            </a:r>
            <a:r>
              <a:rPr lang="zh-CN" altLang="en-US" sz="2400" dirty="0">
                <a:solidFill>
                  <a:schemeClr val="accent2"/>
                </a:solidFill>
                <a:latin typeface="+mj-lt"/>
                <a:ea typeface="黑体" panose="02010609060101010101" pitchFamily="49" charset="-122"/>
              </a:rPr>
              <a:t>广告等。</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789" y="1124744"/>
            <a:ext cx="10657184" cy="5033010"/>
          </a:xfrm>
          <a:prstGeom prst="rect">
            <a:avLst/>
          </a:prstGeom>
        </p:spPr>
        <p:txBody>
          <a:bodyPr wrap="square">
            <a:spAutoFit/>
          </a:bodyPr>
          <a:lstStyle/>
          <a:p>
            <a:pPr indent="508000" algn="just">
              <a:lnSpc>
                <a:spcPct val="13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（三）网络广告的收费模式</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1. </a:t>
            </a:r>
            <a:r>
              <a:rPr lang="zh-CN" altLang="en-US" sz="2800" b="1" dirty="0">
                <a:solidFill>
                  <a:schemeClr val="accent2"/>
                </a:solidFill>
                <a:latin typeface="+mj-lt"/>
                <a:ea typeface="黑体" panose="02010609060101010101" pitchFamily="49" charset="-122"/>
                <a:cs typeface="Times New Roman" panose="02020603050405020304" charset="0"/>
              </a:rPr>
              <a:t>每千人印象成本收费模式</a:t>
            </a:r>
            <a:endParaRPr lang="zh-CN" altLang="en-US" sz="2800" b="1" dirty="0">
              <a:solidFill>
                <a:schemeClr val="accent2"/>
              </a:solidFill>
              <a:latin typeface="+mj-lt"/>
              <a:ea typeface="黑体" panose="02010609060101010101" pitchFamily="49" charset="-122"/>
              <a:cs typeface="Times New Roman" panose="02020603050405020304" charset="0"/>
            </a:endParaRPr>
          </a:p>
          <a:p>
            <a:pPr indent="508000" algn="just" eaLnBrk="1" latinLnBrk="0" hangingPunct="1">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每千人印象成本收费模式也称为CPM收费模式（Cost Per Thousand Impressions），这是网络广告最科学的收费模式，是按照有多少人看到投放的广告来收费的。</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eaLnBrk="1" latinLnBrk="0" hangingPunct="1">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一个广告横幅的单价是1元/CPM，意味着1 000人次看到这个广告横幅就收1元。以此类推，10 000人次看到就收10元。至于每CPM的收费究竟是多少，要根据网页的热门程度（即浏览人数）划分价格等级，采用固定费率。通常，每CPM收费的国际惯例为5～200美元不等</a:t>
            </a: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77" y="1587177"/>
            <a:ext cx="10873208" cy="3642023"/>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2. </a:t>
            </a:r>
            <a:r>
              <a:rPr lang="zh-CN" altLang="en-US" sz="2800" b="1" dirty="0">
                <a:solidFill>
                  <a:schemeClr val="accent2"/>
                </a:solidFill>
                <a:latin typeface="+mj-lt"/>
                <a:ea typeface="黑体" panose="02010609060101010101" pitchFamily="49" charset="-122"/>
                <a:cs typeface="Times New Roman" panose="02020603050405020304" charset="0"/>
              </a:rPr>
              <a:t>每点击成本收费模式</a:t>
            </a:r>
            <a:endParaRPr lang="zh-CN" altLang="en-US" sz="2800" b="1" dirty="0">
              <a:solidFill>
                <a:schemeClr val="accent2"/>
              </a:solidFill>
              <a:latin typeface="+mj-lt"/>
              <a:ea typeface="黑体" panose="02010609060101010101" pitchFamily="49" charset="-122"/>
              <a:cs typeface="Times New Roman" panose="02020603050405020304" charset="0"/>
            </a:endParaRPr>
          </a:p>
          <a:p>
            <a:pPr indent="508000" algn="just" eaLnBrk="1" latinLnBrk="0" hangingPunct="1">
              <a:lnSpc>
                <a:spcPct val="14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每点击成本收费模式也称为CPC收费模式（Cost Per Click），以点击次数计费。这样的方法加上点击率的限制可以提高作弊的难度。其是宣传网站站点的最优方式。但是，不少经营广告的网站觉得这种方法不公平。</a:t>
            </a:r>
            <a:endParaRPr lang="zh-CN" altLang="en-US" sz="2600" dirty="0">
              <a:solidFill>
                <a:schemeClr val="accent2"/>
              </a:solidFill>
              <a:latin typeface="+mj-lt"/>
              <a:ea typeface="黑体" panose="02010609060101010101" pitchFamily="49" charset="-122"/>
              <a:cs typeface="Times New Roman" panose="02020603050405020304" charset="0"/>
            </a:endParaRPr>
          </a:p>
          <a:p>
            <a:pPr indent="508000" algn="just" eaLnBrk="1" latinLnBrk="0" hangingPunct="1">
              <a:lnSpc>
                <a:spcPct val="140000"/>
              </a:lnSpc>
              <a:spcBef>
                <a:spcPts val="1000"/>
              </a:spcBef>
            </a:pPr>
            <a:r>
              <a:rPr lang="zh-CN" altLang="en-US" sz="2600" b="1" dirty="0">
                <a:solidFill>
                  <a:srgbClr val="C00000"/>
                </a:solidFill>
                <a:latin typeface="+mj-lt"/>
                <a:ea typeface="黑体" panose="02010609060101010101" pitchFamily="49" charset="-122"/>
                <a:cs typeface="Times New Roman" panose="02020603050405020304" charset="0"/>
              </a:rPr>
              <a:t>例如，</a:t>
            </a:r>
            <a:r>
              <a:rPr lang="zh-CN" altLang="en-US" sz="2600" dirty="0">
                <a:solidFill>
                  <a:schemeClr val="accent2"/>
                </a:solidFill>
                <a:latin typeface="+mj-lt"/>
                <a:ea typeface="黑体" panose="02010609060101010101" pitchFamily="49" charset="-122"/>
                <a:cs typeface="Times New Roman" panose="02020603050405020304" charset="0"/>
              </a:rPr>
              <a:t>虽然浏览者没有点击，但是已经看到了广告，对于这些看到广告却没有点击的流量来说，网站没有收益。</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77" y="1587177"/>
            <a:ext cx="10873208" cy="3323730"/>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3. </a:t>
            </a:r>
            <a:r>
              <a:rPr lang="zh-CN" altLang="en-US" sz="2800" b="1" dirty="0">
                <a:solidFill>
                  <a:schemeClr val="accent2"/>
                </a:solidFill>
                <a:latin typeface="+mj-lt"/>
                <a:ea typeface="黑体" panose="02010609060101010101" pitchFamily="49" charset="-122"/>
                <a:cs typeface="Times New Roman" panose="02020603050405020304" charset="0"/>
              </a:rPr>
              <a:t>每行动成本收费模式</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每行动成本收费模式也称为</a:t>
            </a:r>
            <a:r>
              <a:rPr lang="en-US" altLang="zh-CN" sz="2600" dirty="0">
                <a:solidFill>
                  <a:schemeClr val="accent2"/>
                </a:solidFill>
                <a:latin typeface="+mj-lt"/>
                <a:ea typeface="黑体" panose="02010609060101010101" pitchFamily="49" charset="-122"/>
                <a:cs typeface="Times New Roman" panose="02020603050405020304" charset="0"/>
              </a:rPr>
              <a:t>CPA</a:t>
            </a:r>
            <a:r>
              <a:rPr lang="zh-CN" altLang="en-US" sz="2600" dirty="0">
                <a:solidFill>
                  <a:schemeClr val="accent2"/>
                </a:solidFill>
                <a:latin typeface="+mj-lt"/>
                <a:ea typeface="黑体" panose="02010609060101010101" pitchFamily="49" charset="-122"/>
                <a:cs typeface="Times New Roman" panose="02020603050405020304" charset="0"/>
              </a:rPr>
              <a:t>收费模式（</a:t>
            </a:r>
            <a:r>
              <a:rPr lang="en-US" altLang="zh-CN" sz="2600" dirty="0">
                <a:solidFill>
                  <a:schemeClr val="accent2"/>
                </a:solidFill>
                <a:latin typeface="+mj-lt"/>
                <a:ea typeface="黑体" panose="02010609060101010101" pitchFamily="49" charset="-122"/>
                <a:cs typeface="Times New Roman" panose="02020603050405020304" charset="0"/>
              </a:rPr>
              <a:t>Cost Per Action</a:t>
            </a:r>
            <a:r>
              <a:rPr lang="zh-CN" altLang="en-US" sz="2600" dirty="0">
                <a:solidFill>
                  <a:schemeClr val="accent2"/>
                </a:solidFill>
                <a:latin typeface="+mj-lt"/>
                <a:ea typeface="黑体" panose="02010609060101010101" pitchFamily="49" charset="-122"/>
                <a:cs typeface="Times New Roman" panose="02020603050405020304" charset="0"/>
              </a:rPr>
              <a:t>），是指按广告投放的实际效果，</a:t>
            </a:r>
            <a:r>
              <a:rPr lang="zh-CN" altLang="en-US" sz="2600" dirty="0">
                <a:solidFill>
                  <a:srgbClr val="C00000"/>
                </a:solidFill>
                <a:latin typeface="+mj-lt"/>
                <a:ea typeface="黑体" panose="02010609060101010101" pitchFamily="49" charset="-122"/>
                <a:cs typeface="Times New Roman" panose="02020603050405020304" charset="0"/>
              </a:rPr>
              <a:t>按照引导用户到达指定页面后的下载、留言、注册或者互动行为数量进行计费，</a:t>
            </a:r>
            <a:r>
              <a:rPr lang="zh-CN" altLang="en-US" sz="2600" dirty="0">
                <a:solidFill>
                  <a:schemeClr val="accent2"/>
                </a:solidFill>
                <a:latin typeface="+mj-lt"/>
                <a:ea typeface="黑体" panose="02010609060101010101" pitchFamily="49" charset="-122"/>
                <a:cs typeface="Times New Roman" panose="02020603050405020304" charset="0"/>
              </a:rPr>
              <a:t>而不限广告投放量。这种模式对于网站而言有一定的风险，但若广告投放成功，其收益也会比每千人印象成本收费模式大得多。</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77" y="1587177"/>
            <a:ext cx="10873208" cy="3451971"/>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4. </a:t>
            </a:r>
            <a:r>
              <a:rPr lang="zh-CN" altLang="en-US" sz="2800" b="1" dirty="0">
                <a:solidFill>
                  <a:schemeClr val="accent2"/>
                </a:solidFill>
                <a:latin typeface="+mj-lt"/>
                <a:ea typeface="黑体" panose="02010609060101010101" pitchFamily="49" charset="-122"/>
                <a:cs typeface="Times New Roman" panose="02020603050405020304" charset="0"/>
              </a:rPr>
              <a:t>每销售成本收费模式</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每销售成本收费模式也称为</a:t>
            </a:r>
            <a:r>
              <a:rPr lang="en-US" altLang="zh-CN" sz="2600" dirty="0">
                <a:solidFill>
                  <a:schemeClr val="accent2"/>
                </a:solidFill>
                <a:latin typeface="+mj-lt"/>
                <a:ea typeface="黑体" panose="02010609060101010101" pitchFamily="49" charset="-122"/>
                <a:cs typeface="Times New Roman" panose="02020603050405020304" charset="0"/>
              </a:rPr>
              <a:t>CPS</a:t>
            </a:r>
            <a:r>
              <a:rPr lang="zh-CN" altLang="en-US" sz="2600" dirty="0">
                <a:solidFill>
                  <a:schemeClr val="accent2"/>
                </a:solidFill>
                <a:latin typeface="+mj-lt"/>
                <a:ea typeface="黑体" panose="02010609060101010101" pitchFamily="49" charset="-122"/>
                <a:cs typeface="Times New Roman" panose="02020603050405020304" charset="0"/>
              </a:rPr>
              <a:t>收费模式（</a:t>
            </a:r>
            <a:r>
              <a:rPr lang="en-US" altLang="zh-CN" sz="2600" dirty="0">
                <a:solidFill>
                  <a:schemeClr val="accent2"/>
                </a:solidFill>
                <a:latin typeface="+mj-lt"/>
                <a:ea typeface="黑体" panose="02010609060101010101" pitchFamily="49" charset="-122"/>
                <a:cs typeface="Times New Roman" panose="02020603050405020304" charset="0"/>
              </a:rPr>
              <a:t>Cost Per Sale</a:t>
            </a:r>
            <a:r>
              <a:rPr lang="zh-CN" altLang="en-US" sz="2600" dirty="0">
                <a:solidFill>
                  <a:schemeClr val="accent2"/>
                </a:solidFill>
                <a:latin typeface="+mj-lt"/>
                <a:ea typeface="黑体" panose="02010609060101010101" pitchFamily="49" charset="-122"/>
                <a:cs typeface="Times New Roman" panose="02020603050405020304" charset="0"/>
              </a:rPr>
              <a:t>，</a:t>
            </a:r>
            <a:r>
              <a:rPr lang="en-US" altLang="zh-CN" sz="2600" dirty="0">
                <a:solidFill>
                  <a:schemeClr val="accent2"/>
                </a:solidFill>
                <a:latin typeface="+mj-lt"/>
                <a:ea typeface="黑体" panose="02010609060101010101" pitchFamily="49" charset="-122"/>
                <a:cs typeface="Times New Roman" panose="02020603050405020304" charset="0"/>
              </a:rPr>
              <a:t>CPS</a:t>
            </a:r>
            <a:r>
              <a:rPr lang="zh-CN" altLang="en-US" sz="2600" dirty="0">
                <a:solidFill>
                  <a:schemeClr val="accent2"/>
                </a:solidFill>
                <a:latin typeface="+mj-lt"/>
                <a:ea typeface="黑体" panose="02010609060101010101" pitchFamily="49" charset="-122"/>
                <a:cs typeface="Times New Roman" panose="02020603050405020304" charset="0"/>
              </a:rPr>
              <a:t>）是指广告主为规避广告费用风险，只有在网络用户点击广告并进行在线交易后，才按销售额付给广告站点费用的收费模式。</a:t>
            </a:r>
            <a:endParaRPr lang="zh-CN" altLang="en-US" sz="26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无论是</a:t>
            </a:r>
            <a:r>
              <a:rPr lang="en-US" altLang="zh-CN" sz="2600" dirty="0">
                <a:solidFill>
                  <a:schemeClr val="accent2"/>
                </a:solidFill>
                <a:latin typeface="+mj-lt"/>
                <a:ea typeface="黑体" panose="02010609060101010101" pitchFamily="49" charset="-122"/>
                <a:cs typeface="Times New Roman" panose="02020603050405020304" charset="0"/>
              </a:rPr>
              <a:t>CPC</a:t>
            </a:r>
            <a:r>
              <a:rPr lang="zh-CN" altLang="en-US" sz="2600" dirty="0">
                <a:solidFill>
                  <a:schemeClr val="accent2"/>
                </a:solidFill>
                <a:latin typeface="+mj-lt"/>
                <a:ea typeface="黑体" panose="02010609060101010101" pitchFamily="49" charset="-122"/>
                <a:cs typeface="Times New Roman" panose="02020603050405020304" charset="0"/>
              </a:rPr>
              <a:t>、</a:t>
            </a:r>
            <a:r>
              <a:rPr lang="en-US" altLang="zh-CN" sz="2600" dirty="0">
                <a:solidFill>
                  <a:schemeClr val="accent2"/>
                </a:solidFill>
                <a:latin typeface="+mj-lt"/>
                <a:ea typeface="黑体" panose="02010609060101010101" pitchFamily="49" charset="-122"/>
                <a:cs typeface="Times New Roman" panose="02020603050405020304" charset="0"/>
              </a:rPr>
              <a:t>CPA</a:t>
            </a:r>
            <a:r>
              <a:rPr lang="zh-CN" altLang="en-US" sz="2600" dirty="0">
                <a:solidFill>
                  <a:schemeClr val="accent2"/>
                </a:solidFill>
                <a:latin typeface="+mj-lt"/>
                <a:ea typeface="黑体" panose="02010609060101010101" pitchFamily="49" charset="-122"/>
                <a:cs typeface="Times New Roman" panose="02020603050405020304" charset="0"/>
              </a:rPr>
              <a:t>还是</a:t>
            </a:r>
            <a:r>
              <a:rPr lang="en-US" altLang="zh-CN" sz="2600" dirty="0">
                <a:solidFill>
                  <a:schemeClr val="accent2"/>
                </a:solidFill>
                <a:latin typeface="+mj-lt"/>
                <a:ea typeface="黑体" panose="02010609060101010101" pitchFamily="49" charset="-122"/>
                <a:cs typeface="Times New Roman" panose="02020603050405020304" charset="0"/>
              </a:rPr>
              <a:t>CPS</a:t>
            </a:r>
            <a:r>
              <a:rPr lang="zh-CN" altLang="en-US" sz="2600" dirty="0">
                <a:solidFill>
                  <a:schemeClr val="accent2"/>
                </a:solidFill>
                <a:latin typeface="+mj-lt"/>
                <a:ea typeface="黑体" panose="02010609060101010101" pitchFamily="49" charset="-122"/>
                <a:cs typeface="Times New Roman" panose="02020603050405020304" charset="0"/>
              </a:rPr>
              <a:t>，都要求目标消费者发生“点击”甚至购买后，广告主才付费。</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767" y="1575661"/>
            <a:ext cx="11053228" cy="3972113"/>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5. </a:t>
            </a:r>
            <a:r>
              <a:rPr lang="zh-CN" altLang="en-US" sz="2800" b="1" dirty="0">
                <a:solidFill>
                  <a:schemeClr val="accent2"/>
                </a:solidFill>
                <a:latin typeface="+mj-lt"/>
                <a:ea typeface="黑体" panose="02010609060101010101" pitchFamily="49" charset="-122"/>
                <a:cs typeface="Times New Roman" panose="02020603050405020304" charset="0"/>
              </a:rPr>
              <a:t>竞价广告收费模式</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竞价广告是一种网络定向广告，它通过上下文分析技术让广告出现在最合适的页面上，从而可以有效地将产品或服务推荐给目标客户。</a:t>
            </a:r>
            <a:endParaRPr lang="zh-CN" altLang="en-US" sz="26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以搜狐为例，其竞价广告服务采用实时计算、实时划账的计费方式。这就需要客户的账户中要预存一定数额的资金。当账户资金用完时，应及时补充，否则系统会在一个月内自动删除该账户。续费金额</a:t>
            </a:r>
            <a:r>
              <a:rPr lang="en-US" altLang="zh-CN" sz="2600" dirty="0">
                <a:solidFill>
                  <a:schemeClr val="accent2"/>
                </a:solidFill>
                <a:latin typeface="+mj-lt"/>
                <a:ea typeface="黑体" panose="02010609060101010101" pitchFamily="49" charset="-122"/>
                <a:cs typeface="Times New Roman" panose="02020603050405020304" charset="0"/>
              </a:rPr>
              <a:t>100</a:t>
            </a:r>
            <a:r>
              <a:rPr lang="zh-CN" altLang="en-US" sz="2600" dirty="0">
                <a:solidFill>
                  <a:schemeClr val="accent2"/>
                </a:solidFill>
                <a:latin typeface="+mj-lt"/>
                <a:ea typeface="黑体" panose="02010609060101010101" pitchFamily="49" charset="-122"/>
                <a:cs typeface="Times New Roman" panose="02020603050405020304" charset="0"/>
              </a:rPr>
              <a:t>元起，无上限要求。竞价广告按点击计费，广告收费 </a:t>
            </a:r>
            <a:r>
              <a:rPr lang="en-US" altLang="zh-CN" sz="2600" dirty="0">
                <a:solidFill>
                  <a:schemeClr val="accent2"/>
                </a:solidFill>
                <a:latin typeface="+mj-lt"/>
                <a:ea typeface="黑体" panose="02010609060101010101" pitchFamily="49" charset="-122"/>
                <a:cs typeface="Times New Roman" panose="02020603050405020304" charset="0"/>
              </a:rPr>
              <a:t>= </a:t>
            </a:r>
            <a:r>
              <a:rPr lang="zh-CN" altLang="en-US" sz="2600" dirty="0">
                <a:solidFill>
                  <a:schemeClr val="accent2"/>
                </a:solidFill>
                <a:latin typeface="+mj-lt"/>
                <a:ea typeface="黑体" panose="02010609060101010101" pitchFamily="49" charset="-122"/>
                <a:cs typeface="Times New Roman" panose="02020603050405020304" charset="0"/>
              </a:rPr>
              <a:t>有效点击次数</a:t>
            </a:r>
            <a:r>
              <a:rPr lang="en-US" altLang="zh-CN" sz="2600" dirty="0">
                <a:solidFill>
                  <a:schemeClr val="accent2"/>
                </a:solidFill>
                <a:latin typeface="+mj-lt"/>
                <a:ea typeface="黑体" panose="02010609060101010101" pitchFamily="49" charset="-122"/>
                <a:cs typeface="Times New Roman" panose="02020603050405020304" charset="0"/>
              </a:rPr>
              <a:t>×</a:t>
            </a:r>
            <a:r>
              <a:rPr lang="zh-CN" altLang="en-US" sz="2600" dirty="0">
                <a:solidFill>
                  <a:schemeClr val="accent2"/>
                </a:solidFill>
                <a:latin typeface="+mj-lt"/>
                <a:ea typeface="黑体" panose="02010609060101010101" pitchFamily="49" charset="-122"/>
                <a:cs typeface="Times New Roman" panose="02020603050405020304" charset="0"/>
              </a:rPr>
              <a:t>广告投放价格。</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4259" y="1124744"/>
            <a:ext cx="11188243" cy="5073248"/>
          </a:xfrm>
          <a:prstGeom prst="rect">
            <a:avLst/>
          </a:prstGeom>
          <a:noFill/>
        </p:spPr>
        <p:txBody>
          <a:bodyPr wrap="square" rtlCol="0" anchor="t">
            <a:spAutoFit/>
          </a:bodyPr>
          <a:lstStyle/>
          <a:p>
            <a:pPr algn="ctr">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如何增强网络营销效果</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综合媒体报道，</a:t>
            </a:r>
            <a:r>
              <a:rPr lang="en-US" altLang="zh-CN" sz="2400" dirty="0">
                <a:solidFill>
                  <a:schemeClr val="accent2"/>
                </a:solidFill>
                <a:latin typeface="+mj-lt"/>
                <a:ea typeface="黑体" panose="02010609060101010101" pitchFamily="49" charset="-122"/>
                <a:cs typeface="+mn-ea"/>
              </a:rPr>
              <a:t>2020</a:t>
            </a:r>
            <a:r>
              <a:rPr lang="zh-CN" altLang="en-US" sz="2400" dirty="0">
                <a:solidFill>
                  <a:schemeClr val="accent2"/>
                </a:solidFill>
                <a:latin typeface="+mj-lt"/>
                <a:ea typeface="黑体" panose="02010609060101010101" pitchFamily="49" charset="-122"/>
                <a:cs typeface="+mn-ea"/>
              </a:rPr>
              <a:t>年，“秋天的第一杯奶茶”成为风靡全网的“梗”，仅用</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天时间，就在微信朋友圈、微博、抖音、小红书、</a:t>
            </a:r>
            <a:r>
              <a:rPr lang="en-US" altLang="zh-CN" sz="2400" dirty="0">
                <a:solidFill>
                  <a:schemeClr val="accent2"/>
                </a:solidFill>
                <a:latin typeface="+mj-lt"/>
                <a:ea typeface="黑体" panose="02010609060101010101" pitchFamily="49" charset="-122"/>
                <a:cs typeface="+mn-ea"/>
              </a:rPr>
              <a:t>B</a:t>
            </a:r>
            <a:r>
              <a:rPr lang="zh-CN" altLang="en-US" sz="2400" dirty="0">
                <a:solidFill>
                  <a:schemeClr val="accent2"/>
                </a:solidFill>
                <a:latin typeface="+mj-lt"/>
                <a:ea typeface="黑体" panose="02010609060101010101" pitchFamily="49" charset="-122"/>
                <a:cs typeface="+mn-ea"/>
              </a:rPr>
              <a:t>站等社交平台“刷屏”。这个“梗”的意思是秋分已至，在这个渐冷的秋天，在意你的人会主动让你喝到秋天的第一杯奶茶。仪式感强、参与门槛低、“秀恩爱”和从众“玩梗”，共同造就了这次“刷屏”。各大奶茶品牌开始借势营销，其中奈雪更是联合德芙、大龙燚、农夫山泉继续炒热话题。“秋天的第一杯奶茶”的“刷屏”使多个品牌的奶茶销量翻了三四倍，喜茶、一点点等品牌的部分门店甚至因为“爆单”而出现了“暂时打烊”的现象。这次营销有效地实现了病毒式社交传播和超预期的网络营销效果。</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767" y="1575661"/>
            <a:ext cx="11053228" cy="3451971"/>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6. </a:t>
            </a:r>
            <a:r>
              <a:rPr lang="zh-CN" altLang="en-US" sz="2800" b="1" dirty="0">
                <a:solidFill>
                  <a:schemeClr val="accent2"/>
                </a:solidFill>
                <a:latin typeface="+mj-lt"/>
                <a:ea typeface="黑体" panose="02010609060101010101" pitchFamily="49" charset="-122"/>
                <a:cs typeface="Times New Roman" panose="02020603050405020304" charset="0"/>
              </a:rPr>
              <a:t>按时长付费模式</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按时长付费模式即包时方式（</a:t>
            </a:r>
            <a:r>
              <a:rPr lang="en-US" altLang="zh-CN" sz="2600" dirty="0">
                <a:solidFill>
                  <a:schemeClr val="accent2"/>
                </a:solidFill>
                <a:latin typeface="+mj-lt"/>
                <a:ea typeface="黑体" panose="02010609060101010101" pitchFamily="49" charset="-122"/>
                <a:cs typeface="Times New Roman" panose="02020603050405020304" charset="0"/>
              </a:rPr>
              <a:t>Cost Per Time</a:t>
            </a:r>
            <a:r>
              <a:rPr lang="zh-CN" altLang="en-US" sz="2600" dirty="0">
                <a:solidFill>
                  <a:schemeClr val="accent2"/>
                </a:solidFill>
                <a:latin typeface="+mj-lt"/>
                <a:ea typeface="黑体" panose="02010609060101010101" pitchFamily="49" charset="-122"/>
                <a:cs typeface="Times New Roman" panose="02020603050405020304" charset="0"/>
              </a:rPr>
              <a:t>，</a:t>
            </a:r>
            <a:r>
              <a:rPr lang="en-US" altLang="zh-CN" sz="2600" dirty="0">
                <a:solidFill>
                  <a:schemeClr val="accent2"/>
                </a:solidFill>
                <a:latin typeface="+mj-lt"/>
                <a:ea typeface="黑体" panose="02010609060101010101" pitchFamily="49" charset="-122"/>
                <a:cs typeface="Times New Roman" panose="02020603050405020304" charset="0"/>
              </a:rPr>
              <a:t>CPT</a:t>
            </a:r>
            <a:r>
              <a:rPr lang="zh-CN" altLang="en-US" sz="2600" dirty="0">
                <a:solidFill>
                  <a:schemeClr val="accent2"/>
                </a:solidFill>
                <a:latin typeface="+mj-lt"/>
                <a:ea typeface="黑体" panose="02010609060101010101" pitchFamily="49" charset="-122"/>
                <a:cs typeface="Times New Roman" panose="02020603050405020304" charset="0"/>
              </a:rPr>
              <a:t>），是按投放时间的长短付给广告站点费用的一种付费方式。</a:t>
            </a:r>
            <a:endParaRPr lang="zh-CN" altLang="en-US" sz="26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很多国内的网站是按照“一个小时、一天、一个月多少钱”这种固定收费模式来收费的。这种收费方式对广告主和网站都不公平，无法保障广告主的利益，是一种不科学的网络广告收费模式。</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6762" y="1052736"/>
            <a:ext cx="11143238" cy="5081456"/>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7. </a:t>
            </a:r>
            <a:r>
              <a:rPr lang="zh-CN" altLang="en-US" sz="2800" b="1" dirty="0">
                <a:solidFill>
                  <a:schemeClr val="accent2"/>
                </a:solidFill>
                <a:latin typeface="+mj-lt"/>
                <a:ea typeface="黑体" panose="02010609060101010101" pitchFamily="49" charset="-122"/>
                <a:cs typeface="Times New Roman" panose="02020603050405020304" charset="0"/>
              </a:rPr>
              <a:t>其他收费模式</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某些广告主在实施特殊营销方案时，会提出以下方法个别议价：</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1</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CPR</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Cost Per Response</a:t>
            </a:r>
            <a:r>
              <a:rPr lang="zh-CN" altLang="en-US" sz="2400" dirty="0">
                <a:solidFill>
                  <a:schemeClr val="accent2"/>
                </a:solidFill>
                <a:latin typeface="+mj-lt"/>
                <a:ea typeface="黑体" panose="02010609060101010101" pitchFamily="49" charset="-122"/>
                <a:cs typeface="Times New Roman" panose="02020603050405020304" charset="0"/>
              </a:rPr>
              <a:t>）：根据浏览者的每一个回应计费。根据浏览者的每一个回应计费。按照用户的回应数量计费，网民在正确回答广告主设定的问题或者拨打了网上提供的直播电话之后才被算作一次有效回应，且限定同一个</a:t>
            </a:r>
            <a:r>
              <a:rPr lang="en-US" altLang="zh-CN" sz="2400" dirty="0">
                <a:solidFill>
                  <a:schemeClr val="accent2"/>
                </a:solidFill>
                <a:latin typeface="+mj-lt"/>
                <a:ea typeface="黑体" panose="02010609060101010101" pitchFamily="49" charset="-122"/>
                <a:cs typeface="Times New Roman" panose="02020603050405020304" charset="0"/>
              </a:rPr>
              <a:t>IP</a:t>
            </a:r>
            <a:r>
              <a:rPr lang="zh-CN" altLang="en-US" sz="2400" dirty="0">
                <a:solidFill>
                  <a:schemeClr val="accent2"/>
                </a:solidFill>
                <a:latin typeface="+mj-lt"/>
                <a:ea typeface="黑体" panose="02010609060101010101" pitchFamily="49" charset="-122"/>
                <a:cs typeface="Times New Roman" panose="02020603050405020304" charset="0"/>
              </a:rPr>
              <a:t>在</a:t>
            </a:r>
            <a:r>
              <a:rPr lang="en-US" altLang="zh-CN" sz="2400" dirty="0">
                <a:solidFill>
                  <a:schemeClr val="accent2"/>
                </a:solidFill>
                <a:latin typeface="+mj-lt"/>
                <a:ea typeface="黑体" panose="02010609060101010101" pitchFamily="49" charset="-122"/>
                <a:cs typeface="Times New Roman" panose="02020603050405020304" charset="0"/>
              </a:rPr>
              <a:t>24</a:t>
            </a:r>
            <a:r>
              <a:rPr lang="zh-CN" altLang="en-US" sz="2400" dirty="0">
                <a:solidFill>
                  <a:schemeClr val="accent2"/>
                </a:solidFill>
                <a:latin typeface="+mj-lt"/>
                <a:ea typeface="黑体" panose="02010609060101010101" pitchFamily="49" charset="-122"/>
                <a:cs typeface="Times New Roman" panose="02020603050405020304" charset="0"/>
              </a:rPr>
              <a:t>小时内不能重复回答同一广告提出的问题。</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2</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CPL</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Cost Per Leads</a:t>
            </a:r>
            <a:r>
              <a:rPr lang="zh-CN" altLang="en-US" sz="2400" dirty="0">
                <a:solidFill>
                  <a:schemeClr val="accent2"/>
                </a:solidFill>
                <a:latin typeface="+mj-lt"/>
                <a:ea typeface="黑体" panose="02010609060101010101" pitchFamily="49" charset="-122"/>
                <a:cs typeface="Times New Roman" panose="02020603050405020304" charset="0"/>
              </a:rPr>
              <a:t>）：根据搜集潜在客户名单多少来收费。</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3</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CPP</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Cost Per Purchase</a:t>
            </a:r>
            <a:r>
              <a:rPr lang="zh-CN" altLang="en-US" sz="2400" dirty="0">
                <a:solidFill>
                  <a:schemeClr val="accent2"/>
                </a:solidFill>
                <a:latin typeface="+mj-lt"/>
                <a:ea typeface="黑体" panose="02010609060101010101" pitchFamily="49" charset="-122"/>
                <a:cs typeface="Times New Roman" panose="02020603050405020304" charset="0"/>
              </a:rPr>
              <a:t>）：根据实际销售的笔数付给广告站点费用。</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4</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PFP</a:t>
            </a:r>
            <a:r>
              <a:rPr lang="zh-CN" altLang="en-US" sz="2400" dirty="0">
                <a:solidFill>
                  <a:schemeClr val="accent2"/>
                </a:solidFill>
                <a:latin typeface="+mj-lt"/>
                <a:ea typeface="黑体" panose="02010609060101010101" pitchFamily="49" charset="-122"/>
                <a:cs typeface="Times New Roman" panose="02020603050405020304" charset="0"/>
              </a:rPr>
              <a:t>（</a:t>
            </a:r>
            <a:r>
              <a:rPr lang="en-US" altLang="zh-CN" sz="2400" dirty="0">
                <a:solidFill>
                  <a:schemeClr val="accent2"/>
                </a:solidFill>
                <a:latin typeface="+mj-lt"/>
                <a:ea typeface="黑体" panose="02010609060101010101" pitchFamily="49" charset="-122"/>
                <a:cs typeface="Times New Roman" panose="02020603050405020304" charset="0"/>
              </a:rPr>
              <a:t>Pay-For-Performance</a:t>
            </a:r>
            <a:r>
              <a:rPr lang="zh-CN" altLang="en-US" sz="2400" dirty="0">
                <a:solidFill>
                  <a:schemeClr val="accent2"/>
                </a:solidFill>
                <a:latin typeface="+mj-lt"/>
                <a:ea typeface="黑体" panose="02010609060101010101" pitchFamily="49" charset="-122"/>
                <a:cs typeface="Times New Roman" panose="02020603050405020304" charset="0"/>
              </a:rPr>
              <a:t>）：根据业绩付费。</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575332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28647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66429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952361" y="4879071"/>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27389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522151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944473" y="4293096"/>
            <a:ext cx="0" cy="2088232"/>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 name="TextBox 77"/>
          <p:cNvSpPr txBox="1">
            <a:spLocks noChangeArrowheads="1"/>
          </p:cNvSpPr>
          <p:nvPr/>
        </p:nvSpPr>
        <p:spPr bwMode="auto">
          <a:xfrm>
            <a:off x="2194196" y="4375074"/>
            <a:ext cx="2629505" cy="185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ts val="50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一、搜索引擎营销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50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二、病毒营销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50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三、网络社群营销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50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四、软文营销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2" name="组合 46"/>
          <p:cNvGrpSpPr/>
          <p:nvPr/>
        </p:nvGrpSpPr>
        <p:grpSpPr bwMode="auto">
          <a:xfrm>
            <a:off x="5458965" y="3250500"/>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5450309"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5450309" y="4680634"/>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5259734" y="4490928"/>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 name="TextBox 80"/>
          <p:cNvSpPr txBox="1">
            <a:spLocks noChangeArrowheads="1"/>
          </p:cNvSpPr>
          <p:nvPr/>
        </p:nvSpPr>
        <p:spPr bwMode="auto">
          <a:xfrm>
            <a:off x="6258102" y="1894405"/>
            <a:ext cx="4430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网络营销概述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5" name="TextBox 83"/>
          <p:cNvSpPr txBox="1">
            <a:spLocks noChangeArrowheads="1"/>
          </p:cNvSpPr>
          <p:nvPr/>
        </p:nvSpPr>
        <p:spPr bwMode="auto">
          <a:xfrm>
            <a:off x="6258103" y="3236719"/>
            <a:ext cx="5456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网络营销策略与网络广告</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6" name="TextBox 83"/>
          <p:cNvSpPr txBox="1">
            <a:spLocks noChangeArrowheads="1"/>
          </p:cNvSpPr>
          <p:nvPr/>
        </p:nvSpPr>
        <p:spPr bwMode="auto">
          <a:xfrm>
            <a:off x="6258102" y="4666853"/>
            <a:ext cx="5200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b="1" dirty="0">
                <a:solidFill>
                  <a:srgbClr val="FFFFFF"/>
                </a:solidFill>
                <a:latin typeface="+mj-lt"/>
                <a:ea typeface="方正大黑简体" panose="03000509000000000000" pitchFamily="65" charset="-122"/>
              </a:rPr>
              <a:t>常用的网络营销方法</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8230" name="Group 4"/>
          <p:cNvGrpSpPr/>
          <p:nvPr/>
        </p:nvGrpSpPr>
        <p:grpSpPr bwMode="auto">
          <a:xfrm>
            <a:off x="996654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 tmFilter="0, 0; .2, .5; .8, .5; 1, 0"/>
                                        <p:tgtEl>
                                          <p:spTgt spid="8230"/>
                                        </p:tgtEl>
                                      </p:cBhvr>
                                    </p:animEffect>
                                    <p:animScale>
                                      <p:cBhvr>
                                        <p:cTn id="7" dur="100" autoRev="1" fill="hold"/>
                                        <p:tgtEl>
                                          <p:spTgt spid="823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02095 0.30092 L -0.35338 -0.31528 " pathEditMode="relative" rAng="0" ptsTypes="AA">
                                      <p:cBhvr>
                                        <p:cTn id="10" dur="1000" fill="hold"/>
                                        <p:tgtEl>
                                          <p:spTgt spid="8230"/>
                                        </p:tgtEl>
                                        <p:attrNameLst>
                                          <p:attrName>ppt_x</p:attrName>
                                          <p:attrName>ppt_y</p:attrName>
                                        </p:attrNameLst>
                                      </p:cBhvr>
                                      <p:rCtr x="-16621" y="-30810"/>
                                    </p:animMotion>
                                  </p:childTnLst>
                                </p:cTn>
                              </p:par>
                            </p:childTnLst>
                          </p:cTn>
                        </p:par>
                        <p:par>
                          <p:cTn id="11" fill="hold">
                            <p:stCondLst>
                              <p:cond delay="1500"/>
                            </p:stCondLst>
                            <p:childTnLst>
                              <p:par>
                                <p:cTn id="12" presetID="26" presetClass="emph" presetSubtype="0" fill="hold" grpId="0" nodeType="afterEffect">
                                  <p:stCondLst>
                                    <p:cond delay="0"/>
                                  </p:stCondLst>
                                  <p:childTnLst>
                                    <p:animEffect transition="out" filter="fade">
                                      <p:cBhvr>
                                        <p:cTn id="13" dur="500" tmFilter="0, 0; .2, .5; .8, .5; 1, 0"/>
                                        <p:tgtEl>
                                          <p:spTgt spid="46"/>
                                        </p:tgtEl>
                                      </p:cBhvr>
                                    </p:animEffect>
                                    <p:animScale>
                                      <p:cBhvr>
                                        <p:cTn id="14" dur="250" autoRev="1" fill="hold"/>
                                        <p:tgtEl>
                                          <p:spTgt spid="46"/>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8227"/>
                                        </p:tgtEl>
                                        <p:attrNameLst>
                                          <p:attrName>style.visibility</p:attrName>
                                        </p:attrNameLst>
                                      </p:cBhvr>
                                      <p:to>
                                        <p:strVal val="visible"/>
                                      </p:to>
                                    </p:set>
                                    <p:anim calcmode="lin" valueType="num">
                                      <p:cBhvr>
                                        <p:cTn id="17" dur="300" fill="hold"/>
                                        <p:tgtEl>
                                          <p:spTgt spid="8227"/>
                                        </p:tgtEl>
                                        <p:attrNameLst>
                                          <p:attrName>ppt_w</p:attrName>
                                        </p:attrNameLst>
                                      </p:cBhvr>
                                      <p:tavLst>
                                        <p:tav tm="0">
                                          <p:val>
                                            <p:fltVal val="0"/>
                                          </p:val>
                                        </p:tav>
                                        <p:tav tm="100000">
                                          <p:val>
                                            <p:strVal val="#ppt_w"/>
                                          </p:val>
                                        </p:tav>
                                      </p:tavLst>
                                    </p:anim>
                                    <p:anim calcmode="lin" valueType="num">
                                      <p:cBhvr>
                                        <p:cTn id="18" dur="300" fill="hold"/>
                                        <p:tgtEl>
                                          <p:spTgt spid="8227"/>
                                        </p:tgtEl>
                                        <p:attrNameLst>
                                          <p:attrName>ppt_h</p:attrName>
                                        </p:attrNameLst>
                                      </p:cBhvr>
                                      <p:tavLst>
                                        <p:tav tm="0">
                                          <p:val>
                                            <p:fltVal val="0"/>
                                          </p:val>
                                        </p:tav>
                                        <p:tav tm="100000">
                                          <p:val>
                                            <p:strVal val="#ppt_h"/>
                                          </p:val>
                                        </p:tav>
                                      </p:tavLst>
                                    </p:anim>
                                    <p:animEffect transition="in" filter="fade">
                                      <p:cBhvr>
                                        <p:cTn id="19" dur="300"/>
                                        <p:tgtEl>
                                          <p:spTgt spid="8227"/>
                                        </p:tgtEl>
                                      </p:cBhvr>
                                    </p:animEffect>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41797" y="1556792"/>
            <a:ext cx="10513168" cy="3152979"/>
          </a:xfrm>
          <a:prstGeom prst="rect">
            <a:avLst/>
          </a:prstGeom>
          <a:noFill/>
        </p:spPr>
        <p:txBody>
          <a:bodyPr wrap="square" rtlCol="0" anchor="t">
            <a:spAutoFit/>
          </a:bodyPr>
          <a:lstStyle/>
          <a:p>
            <a:pPr algn="just" eaLnBrk="1" hangingPunct="1">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一、搜索引擎营销</a:t>
            </a:r>
            <a:endParaRPr lang="en-US" altLang="zh-CN"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eaLnBrk="1" hangingPunct="1">
              <a:lnSpc>
                <a:spcPct val="14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搜索引擎</a:t>
            </a:r>
            <a:r>
              <a:rPr lang="zh-CN" altLang="en-US" sz="2600" dirty="0">
                <a:solidFill>
                  <a:schemeClr val="accent2"/>
                </a:solidFill>
                <a:latin typeface="+mj-lt"/>
                <a:ea typeface="黑体" panose="02010609060101010101" pitchFamily="49" charset="-122"/>
              </a:rPr>
              <a:t>营销（</a:t>
            </a:r>
            <a:r>
              <a:rPr lang="en-US" altLang="zh-CN" sz="2600" dirty="0">
                <a:solidFill>
                  <a:schemeClr val="accent2"/>
                </a:solidFill>
                <a:latin typeface="+mj-lt"/>
                <a:ea typeface="黑体" panose="02010609060101010101" pitchFamily="49" charset="-122"/>
              </a:rPr>
              <a:t>Search Engine Marketing</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SEM</a:t>
            </a:r>
            <a:r>
              <a:rPr lang="zh-CN" altLang="en-US" sz="2600" dirty="0">
                <a:solidFill>
                  <a:schemeClr val="accent2"/>
                </a:solidFill>
                <a:latin typeface="+mj-lt"/>
                <a:ea typeface="黑体" panose="02010609060101010101" pitchFamily="49" charset="-122"/>
              </a:rPr>
              <a:t>）就是根据用户使用搜索引擎的方式，利用用户检索信息的机会尽可能地将营销</a:t>
            </a:r>
            <a:r>
              <a:rPr lang="zh-CN" altLang="en-US" sz="2600" dirty="0">
                <a:solidFill>
                  <a:schemeClr val="accent2"/>
                </a:solidFill>
                <a:latin typeface="黑体" panose="02010609060101010101" pitchFamily="49" charset="-122"/>
                <a:ea typeface="黑体" panose="02010609060101010101" pitchFamily="49" charset="-122"/>
              </a:rPr>
              <a:t>信息传递给目标用户。搜索引擎营销的方法包括搜索引擎优化、登录分类目录及关键词竞价排名等。</a:t>
            </a:r>
            <a:endParaRPr lang="zh-CN" altLang="en-US" sz="2600" dirty="0">
              <a:solidFill>
                <a:schemeClr val="accent2"/>
              </a:solidFill>
              <a:latin typeface="黑体" panose="02010609060101010101" pitchFamily="49" charset="-122"/>
              <a:ea typeface="黑体" panose="02010609060101010101" pitchFamily="49" charset="-122"/>
            </a:endParaRPr>
          </a:p>
        </p:txBody>
      </p:sp>
      <p:sp>
        <p:nvSpPr>
          <p:cNvPr id="2" name="文本框 1"/>
          <p:cNvSpPr txBox="1"/>
          <p:nvPr/>
        </p:nvSpPr>
        <p:spPr>
          <a:xfrm>
            <a:off x="3146053" y="5385398"/>
            <a:ext cx="3384376" cy="42989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a:t>
            </a:r>
            <a:r>
              <a:rPr lang="zh-CN" altLang="en-US" sz="2200" dirty="0">
                <a:solidFill>
                  <a:srgbClr val="F8F8F8"/>
                </a:solidFill>
                <a:ea typeface="黑体" panose="02010609060101010101" pitchFamily="49" charset="-122"/>
                <a:cs typeface="Arial" panose="020B0604020202020204" pitchFamily="34" charset="0"/>
                <a:hlinkClick r:id="rId1" action="ppaction://hlinkfile"/>
              </a:rPr>
              <a:t>搜索引擎优化</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3" name="图片 2">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925" y="5157192"/>
            <a:ext cx="886309" cy="88630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41797" y="1556792"/>
            <a:ext cx="10297144" cy="3152979"/>
          </a:xfrm>
          <a:prstGeom prst="rect">
            <a:avLst/>
          </a:prstGeom>
          <a:noFill/>
        </p:spPr>
        <p:txBody>
          <a:bodyPr wrap="square" rtlCol="0" anchor="t">
            <a:spAutoFit/>
          </a:bodyPr>
          <a:lstStyle/>
          <a:p>
            <a:pPr algn="just" eaLnBrk="1" hangingPunct="1">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（一）搜索引擎优化</a:t>
            </a:r>
            <a:endParaRPr lang="en-US" altLang="zh-CN"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eaLnBrk="1" hangingPunct="1">
              <a:lnSpc>
                <a:spcPct val="140000"/>
              </a:lnSpc>
              <a:spcBef>
                <a:spcPts val="1000"/>
              </a:spcBef>
            </a:pPr>
            <a:r>
              <a:rPr lang="zh-CN" altLang="en-US" sz="2600" dirty="0">
                <a:solidFill>
                  <a:schemeClr val="accent2"/>
                </a:solidFill>
                <a:latin typeface="+mj-lt"/>
                <a:ea typeface="黑体" panose="02010609060101010101" pitchFamily="49" charset="-122"/>
              </a:rPr>
              <a:t>搜索引擎优化（</a:t>
            </a:r>
            <a:r>
              <a:rPr lang="en-US" altLang="zh-CN" sz="2600" dirty="0">
                <a:solidFill>
                  <a:schemeClr val="accent2"/>
                </a:solidFill>
                <a:latin typeface="+mj-lt"/>
                <a:ea typeface="黑体" panose="02010609060101010101" pitchFamily="49" charset="-122"/>
              </a:rPr>
              <a:t>Search Engine Optimization</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SEO</a:t>
            </a:r>
            <a:r>
              <a:rPr lang="zh-CN" altLang="en-US" sz="2600" dirty="0">
                <a:solidFill>
                  <a:schemeClr val="accent2"/>
                </a:solidFill>
                <a:latin typeface="+mj-lt"/>
                <a:ea typeface="黑体" panose="02010609060101010101" pitchFamily="49" charset="-122"/>
              </a:rPr>
              <a:t>）就是通过提高网站设计质量，使网站界面友好，设计合理，便于百度等技术型搜索引擎索引，通常不需要自己登录搜索引擎，而是让搜索引擎自动发现自己的网站。</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4299" y="908720"/>
            <a:ext cx="10468163" cy="3384581"/>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1. </a:t>
            </a:r>
            <a:r>
              <a:rPr lang="zh-CN" altLang="en-US" sz="2800" b="1" dirty="0">
                <a:solidFill>
                  <a:schemeClr val="accent2"/>
                </a:solidFill>
                <a:latin typeface="+mj-lt"/>
                <a:ea typeface="黑体" panose="02010609060101010101" pitchFamily="49" charset="-122"/>
                <a:cs typeface="Times New Roman" panose="02020603050405020304" charset="0"/>
              </a:rPr>
              <a:t>内部优化</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1</a:t>
            </a: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META</a:t>
            </a:r>
            <a:r>
              <a:rPr lang="zh-CN" altLang="en-US" sz="2400" dirty="0">
                <a:solidFill>
                  <a:srgbClr val="C00000"/>
                </a:solidFill>
                <a:latin typeface="+mj-lt"/>
                <a:ea typeface="黑体" panose="02010609060101010101" pitchFamily="49" charset="-122"/>
                <a:cs typeface="Times New Roman" panose="02020603050405020304" charset="0"/>
              </a:rPr>
              <a:t>标签优化</a:t>
            </a:r>
            <a:r>
              <a:rPr lang="zh-CN" altLang="en-US" sz="2400" dirty="0">
                <a:solidFill>
                  <a:schemeClr val="accent2"/>
                </a:solidFill>
                <a:latin typeface="+mj-lt"/>
                <a:ea typeface="黑体" panose="02010609060101010101" pitchFamily="49" charset="-122"/>
                <a:cs typeface="Times New Roman" panose="02020603050405020304" charset="0"/>
              </a:rPr>
              <a:t>，如</a:t>
            </a:r>
            <a:r>
              <a:rPr lang="en-US" altLang="zh-CN" sz="2400" dirty="0">
                <a:solidFill>
                  <a:schemeClr val="accent2"/>
                </a:solidFill>
                <a:latin typeface="+mj-lt"/>
                <a:ea typeface="黑体" panose="02010609060101010101" pitchFamily="49" charset="-122"/>
                <a:cs typeface="Times New Roman" panose="02020603050405020304" charset="0"/>
              </a:rPr>
              <a:t>title</a:t>
            </a:r>
            <a:r>
              <a:rPr lang="zh-CN" altLang="en-US" sz="2400" dirty="0">
                <a:solidFill>
                  <a:schemeClr val="accent2"/>
                </a:solidFill>
                <a:latin typeface="+mj-lt"/>
                <a:ea typeface="黑体" panose="02010609060101010101" pitchFamily="49" charset="-122"/>
                <a:cs typeface="Times New Roman" panose="02020603050405020304" charset="0"/>
              </a:rPr>
              <a:t>（网页标题）、</a:t>
            </a:r>
            <a:r>
              <a:rPr lang="en-US" altLang="zh-CN" sz="2400" dirty="0">
                <a:solidFill>
                  <a:schemeClr val="accent2"/>
                </a:solidFill>
                <a:latin typeface="+mj-lt"/>
                <a:ea typeface="黑体" panose="02010609060101010101" pitchFamily="49" charset="-122"/>
                <a:cs typeface="Times New Roman" panose="02020603050405020304" charset="0"/>
              </a:rPr>
              <a:t>keywords</a:t>
            </a:r>
            <a:r>
              <a:rPr lang="zh-CN" altLang="en-US" sz="2400" dirty="0">
                <a:solidFill>
                  <a:schemeClr val="accent2"/>
                </a:solidFill>
                <a:latin typeface="+mj-lt"/>
                <a:ea typeface="黑体" panose="02010609060101010101" pitchFamily="49" charset="-122"/>
                <a:cs typeface="Times New Roman" panose="02020603050405020304" charset="0"/>
              </a:rPr>
              <a:t>（关键词）、</a:t>
            </a:r>
            <a:r>
              <a:rPr lang="en-US" altLang="zh-CN" sz="2400" dirty="0">
                <a:solidFill>
                  <a:schemeClr val="accent2"/>
                </a:solidFill>
                <a:latin typeface="+mj-lt"/>
                <a:ea typeface="黑体" panose="02010609060101010101" pitchFamily="49" charset="-122"/>
                <a:cs typeface="Times New Roman" panose="02020603050405020304" charset="0"/>
              </a:rPr>
              <a:t>description</a:t>
            </a:r>
            <a:r>
              <a:rPr lang="zh-CN" altLang="en-US" sz="2400" dirty="0">
                <a:solidFill>
                  <a:schemeClr val="accent2"/>
                </a:solidFill>
                <a:latin typeface="+mj-lt"/>
                <a:ea typeface="黑体" panose="02010609060101010101" pitchFamily="49" charset="-122"/>
                <a:cs typeface="Times New Roman" panose="02020603050405020304" charset="0"/>
              </a:rPr>
              <a:t>（描述）等的优化。</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2</a:t>
            </a:r>
            <a:r>
              <a:rPr lang="zh-CN" altLang="en-US" sz="2400" dirty="0">
                <a:solidFill>
                  <a:srgbClr val="C00000"/>
                </a:solidFill>
                <a:latin typeface="+mj-lt"/>
                <a:ea typeface="黑体" panose="02010609060101010101" pitchFamily="49" charset="-122"/>
                <a:cs typeface="Times New Roman" panose="02020603050405020304" charset="0"/>
              </a:rPr>
              <a:t>）内部链接的优化</a:t>
            </a:r>
            <a:r>
              <a:rPr lang="zh-CN" altLang="en-US" sz="2400" dirty="0">
                <a:solidFill>
                  <a:schemeClr val="accent2"/>
                </a:solidFill>
                <a:latin typeface="+mj-lt"/>
                <a:ea typeface="黑体" panose="02010609060101010101" pitchFamily="49" charset="-122"/>
                <a:cs typeface="Times New Roman" panose="02020603050405020304" charset="0"/>
              </a:rPr>
              <a:t>，包括相关性链接（</a:t>
            </a:r>
            <a:r>
              <a:rPr lang="en-US" altLang="zh-CN" sz="2400" dirty="0">
                <a:solidFill>
                  <a:schemeClr val="accent2"/>
                </a:solidFill>
                <a:latin typeface="+mj-lt"/>
                <a:ea typeface="黑体" panose="02010609060101010101" pitchFamily="49" charset="-122"/>
                <a:cs typeface="Times New Roman" panose="02020603050405020304" charset="0"/>
              </a:rPr>
              <a:t>Tag</a:t>
            </a:r>
            <a:r>
              <a:rPr lang="zh-CN" altLang="en-US" sz="2400" dirty="0">
                <a:solidFill>
                  <a:schemeClr val="accent2"/>
                </a:solidFill>
                <a:latin typeface="+mj-lt"/>
                <a:ea typeface="黑体" panose="02010609060101010101" pitchFamily="49" charset="-122"/>
                <a:cs typeface="Times New Roman" panose="02020603050405020304" charset="0"/>
              </a:rPr>
              <a:t>标签）、各导航链接及图片链接等。</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3</a:t>
            </a:r>
            <a:r>
              <a:rPr lang="zh-CN" altLang="en-US" sz="2400" dirty="0">
                <a:solidFill>
                  <a:srgbClr val="C00000"/>
                </a:solidFill>
                <a:latin typeface="+mj-lt"/>
                <a:ea typeface="黑体" panose="02010609060101010101" pitchFamily="49" charset="-122"/>
                <a:cs typeface="Times New Roman" panose="02020603050405020304" charset="0"/>
              </a:rPr>
              <a:t>）网站内容更新</a:t>
            </a:r>
            <a:r>
              <a:rPr lang="zh-CN" altLang="en-US" sz="2400" dirty="0">
                <a:solidFill>
                  <a:schemeClr val="accent2"/>
                </a:solidFill>
                <a:latin typeface="+mj-lt"/>
                <a:ea typeface="黑体" panose="02010609060101010101" pitchFamily="49" charset="-122"/>
                <a:cs typeface="Times New Roman" panose="02020603050405020304" charset="0"/>
              </a:rPr>
              <a:t>， 每天保持站内的更新（主要是文章的更新等）。</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pic>
        <p:nvPicPr>
          <p:cNvPr id="8" name="Picture 2" descr="QQ截图20150524213239"/>
          <p:cNvPicPr>
            <a:picLocks noChangeAspect="1"/>
          </p:cNvPicPr>
          <p:nvPr/>
        </p:nvPicPr>
        <p:blipFill>
          <a:blip r:embed="rId1"/>
          <a:srcRect r="38284"/>
          <a:stretch>
            <a:fillRect/>
          </a:stretch>
        </p:blipFill>
        <p:spPr>
          <a:xfrm>
            <a:off x="697780" y="4437112"/>
            <a:ext cx="10945217" cy="1656184"/>
          </a:xfrm>
          <a:prstGeom prst="rect">
            <a:avLst/>
          </a:prstGeom>
          <a:noFill/>
          <a:ln w="9525">
            <a:noFill/>
          </a:ln>
          <a:effectLst>
            <a:outerShdw blurRad="50800" dist="38100" dir="5400000" algn="t" rotWithShape="0">
              <a:prstClr val="black">
                <a:alpha val="40000"/>
              </a:prstClr>
            </a:outerShdw>
          </a:effectLst>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3785" y="1418318"/>
            <a:ext cx="10729192" cy="3082895"/>
          </a:xfrm>
          <a:prstGeom prst="rect">
            <a:avLst/>
          </a:prstGeom>
          <a:noFill/>
        </p:spPr>
        <p:txBody>
          <a:bodyPr wrap="square" rtlCol="0" anchor="t">
            <a:spAutoFit/>
          </a:bodyPr>
          <a:lstStyle/>
          <a:p>
            <a:pPr algn="ctr" eaLnBrk="1" hangingPunct="1">
              <a:lnSpc>
                <a:spcPct val="140000"/>
              </a:lnSpc>
              <a:spcBef>
                <a:spcPts val="0"/>
              </a:spcBef>
            </a:pPr>
            <a:r>
              <a:rPr lang="en-US" altLang="zh-CN" sz="3200" b="1" dirty="0">
                <a:solidFill>
                  <a:srgbClr val="0070C0"/>
                </a:solidFill>
                <a:latin typeface="+mj-lt"/>
                <a:ea typeface="方正大黑简体" panose="03000509000000000000" pitchFamily="65" charset="-122"/>
                <a:cs typeface="Times New Roman" panose="02020603050405020304" charset="0"/>
              </a:rPr>
              <a:t>META</a:t>
            </a:r>
            <a:r>
              <a:rPr lang="zh-CN" altLang="en-US" sz="3200" dirty="0">
                <a:solidFill>
                  <a:srgbClr val="0070C0"/>
                </a:solidFill>
                <a:latin typeface="+mj-lt"/>
                <a:ea typeface="方正大黑简体" panose="03000509000000000000" pitchFamily="65" charset="-122"/>
                <a:cs typeface="Times New Roman" panose="02020603050405020304" charset="0"/>
              </a:rPr>
              <a:t>标签</a:t>
            </a:r>
            <a:endParaRPr lang="en-US" altLang="zh-CN" sz="3200" dirty="0">
              <a:solidFill>
                <a:srgbClr val="0070C0"/>
              </a:solidFill>
              <a:latin typeface="+mj-lt"/>
              <a:ea typeface="方正大黑简体" panose="03000509000000000000" pitchFamily="65" charset="-122"/>
              <a:cs typeface="Times New Roman" panose="02020603050405020304" charset="0"/>
            </a:endParaRPr>
          </a:p>
          <a:p>
            <a:pPr indent="612140" algn="just" eaLnBrk="1" hangingPunct="1">
              <a:lnSpc>
                <a:spcPct val="140000"/>
              </a:lnSpc>
              <a:spcBef>
                <a:spcPts val="1000"/>
              </a:spcBef>
            </a:pPr>
            <a:r>
              <a:rPr lang="en-US" altLang="zh-CN" sz="2600" dirty="0">
                <a:solidFill>
                  <a:schemeClr val="accent2"/>
                </a:solidFill>
                <a:latin typeface="+mj-lt"/>
                <a:ea typeface="黑体" panose="02010609060101010101" pitchFamily="49" charset="-122"/>
              </a:rPr>
              <a:t>META</a:t>
            </a:r>
            <a:r>
              <a:rPr lang="zh-CN" altLang="en-US" sz="2600" dirty="0">
                <a:solidFill>
                  <a:schemeClr val="accent2"/>
                </a:solidFill>
                <a:latin typeface="+mj-lt"/>
                <a:ea typeface="黑体" panose="02010609060101010101" pitchFamily="49" charset="-122"/>
              </a:rPr>
              <a:t>标签是网页的</a:t>
            </a:r>
            <a:r>
              <a:rPr lang="en-US" altLang="zh-CN" sz="2600" dirty="0">
                <a:solidFill>
                  <a:schemeClr val="accent2"/>
                </a:solidFill>
                <a:latin typeface="+mj-lt"/>
                <a:ea typeface="黑体" panose="02010609060101010101" pitchFamily="49" charset="-122"/>
              </a:rPr>
              <a:t>HTML</a:t>
            </a:r>
            <a:r>
              <a:rPr lang="zh-CN" altLang="en-US" sz="2600" dirty="0">
                <a:solidFill>
                  <a:schemeClr val="accent2"/>
                </a:solidFill>
                <a:latin typeface="+mj-lt"/>
                <a:ea typeface="黑体" panose="02010609060101010101" pitchFamily="49" charset="-122"/>
              </a:rPr>
              <a:t>源代码中一个重要的代码。</a:t>
            </a:r>
            <a:r>
              <a:rPr lang="en-US" altLang="zh-CN" sz="2600" dirty="0">
                <a:solidFill>
                  <a:schemeClr val="accent2"/>
                </a:solidFill>
                <a:latin typeface="+mj-lt"/>
                <a:ea typeface="黑体" panose="02010609060101010101" pitchFamily="49" charset="-122"/>
              </a:rPr>
              <a:t>META</a:t>
            </a:r>
            <a:r>
              <a:rPr lang="zh-CN" altLang="en-US" sz="2600" dirty="0">
                <a:solidFill>
                  <a:schemeClr val="accent2"/>
                </a:solidFill>
                <a:latin typeface="+mj-lt"/>
                <a:ea typeface="黑体" panose="02010609060101010101" pitchFamily="49" charset="-122"/>
              </a:rPr>
              <a:t>标签用来描述一个</a:t>
            </a:r>
            <a:r>
              <a:rPr lang="en-US" altLang="zh-CN" sz="2600" dirty="0">
                <a:solidFill>
                  <a:schemeClr val="accent2"/>
                </a:solidFill>
                <a:latin typeface="+mj-lt"/>
                <a:ea typeface="黑体" panose="02010609060101010101" pitchFamily="49" charset="-122"/>
              </a:rPr>
              <a:t>HTML</a:t>
            </a:r>
            <a:r>
              <a:rPr lang="zh-CN" altLang="en-US" sz="2600" dirty="0">
                <a:solidFill>
                  <a:schemeClr val="accent2"/>
                </a:solidFill>
                <a:latin typeface="+mj-lt"/>
                <a:ea typeface="黑体" panose="02010609060101010101" pitchFamily="49" charset="-122"/>
              </a:rPr>
              <a:t>网页文档的属性，如作者、时间、网页描述、关键词、页面刷新等。打开某一网页，单击工具栏中的“查看”→“查看源代码或源文件”，就可以看到该网页的</a:t>
            </a:r>
            <a:r>
              <a:rPr lang="en-US" altLang="zh-CN" sz="2600" dirty="0">
                <a:solidFill>
                  <a:schemeClr val="accent2"/>
                </a:solidFill>
                <a:latin typeface="+mj-lt"/>
                <a:ea typeface="黑体" panose="02010609060101010101" pitchFamily="49" charset="-122"/>
              </a:rPr>
              <a:t>META</a:t>
            </a:r>
            <a:r>
              <a:rPr lang="zh-CN" altLang="en-US" sz="2600" dirty="0">
                <a:solidFill>
                  <a:schemeClr val="accent2"/>
                </a:solidFill>
                <a:latin typeface="+mj-lt"/>
                <a:ea typeface="黑体" panose="02010609060101010101" pitchFamily="49" charset="-122"/>
              </a:rPr>
              <a:t>标签。</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400" y="1268760"/>
            <a:ext cx="10897961" cy="3992953"/>
          </a:xfrm>
          <a:prstGeom prst="rect">
            <a:avLst/>
          </a:prstGeom>
        </p:spPr>
        <p:txBody>
          <a:bodyPr wrap="square">
            <a:spAutoFit/>
          </a:bodyPr>
          <a:lstStyle/>
          <a:p>
            <a:pPr indent="508000" algn="just">
              <a:lnSpc>
                <a:spcPct val="13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rPr>
              <a:t>2. </a:t>
            </a:r>
            <a:r>
              <a:rPr lang="zh-CN" altLang="en-US" sz="2800" b="1" dirty="0">
                <a:solidFill>
                  <a:schemeClr val="accent2"/>
                </a:solidFill>
                <a:latin typeface="+mj-lt"/>
                <a:ea typeface="黑体" panose="02010609060101010101" pitchFamily="49" charset="-122"/>
                <a:cs typeface="Times New Roman" panose="02020603050405020304" charset="0"/>
              </a:rPr>
              <a:t>外部优化</a:t>
            </a:r>
            <a:endParaRPr lang="en-US" altLang="zh-CN" sz="2800" b="1"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外部优化主要通过以下几种手段实现：</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1</a:t>
            </a:r>
            <a:r>
              <a:rPr lang="zh-CN" altLang="en-US" sz="2400" dirty="0">
                <a:solidFill>
                  <a:srgbClr val="C00000"/>
                </a:solidFill>
                <a:latin typeface="+mj-lt"/>
                <a:ea typeface="黑体" panose="02010609060101010101" pitchFamily="49" charset="-122"/>
                <a:cs typeface="Times New Roman" panose="02020603050405020304" charset="0"/>
              </a:rPr>
              <a:t>）外部链接类别</a:t>
            </a:r>
            <a:r>
              <a:rPr lang="zh-CN" altLang="en-US" sz="2400" dirty="0">
                <a:solidFill>
                  <a:schemeClr val="accent2"/>
                </a:solidFill>
                <a:latin typeface="+mj-lt"/>
                <a:ea typeface="黑体" panose="02010609060101010101" pitchFamily="49" charset="-122"/>
                <a:cs typeface="Times New Roman" panose="02020603050405020304" charset="0"/>
              </a:rPr>
              <a:t>，如博客、论坛、</a:t>
            </a:r>
            <a:r>
              <a:rPr lang="en-US" altLang="zh-CN" sz="2400" dirty="0">
                <a:solidFill>
                  <a:schemeClr val="accent2"/>
                </a:solidFill>
                <a:latin typeface="+mj-lt"/>
                <a:ea typeface="黑体" panose="02010609060101010101" pitchFamily="49" charset="-122"/>
                <a:cs typeface="Times New Roman" panose="02020603050405020304" charset="0"/>
              </a:rPr>
              <a:t>B2B</a:t>
            </a:r>
            <a:r>
              <a:rPr lang="zh-CN" altLang="en-US" sz="2400" dirty="0">
                <a:solidFill>
                  <a:schemeClr val="accent2"/>
                </a:solidFill>
                <a:latin typeface="+mj-lt"/>
                <a:ea typeface="黑体" panose="02010609060101010101" pitchFamily="49" charset="-122"/>
                <a:cs typeface="Times New Roman" panose="02020603050405020304" charset="0"/>
              </a:rPr>
              <a:t>、新闻、分类信息、贴吧、知道、百科、相关信息网等，尽量保持链接的多样性。</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2</a:t>
            </a:r>
            <a:r>
              <a:rPr lang="zh-CN" altLang="en-US" sz="2400" dirty="0">
                <a:solidFill>
                  <a:srgbClr val="C00000"/>
                </a:solidFill>
                <a:latin typeface="+mj-lt"/>
                <a:ea typeface="黑体" panose="02010609060101010101" pitchFamily="49" charset="-122"/>
                <a:cs typeface="Times New Roman" panose="02020603050405020304" charset="0"/>
              </a:rPr>
              <a:t>）外链运营</a:t>
            </a:r>
            <a:r>
              <a:rPr lang="zh-CN" altLang="en-US" sz="2400" dirty="0">
                <a:solidFill>
                  <a:schemeClr val="accent2"/>
                </a:solidFill>
                <a:latin typeface="+mj-lt"/>
                <a:ea typeface="黑体" panose="02010609060101010101" pitchFamily="49" charset="-122"/>
                <a:cs typeface="Times New Roman" panose="02020603050405020304" charset="0"/>
              </a:rPr>
              <a:t>，每天添加一定数量的外部链接，使关键词排名稳定提升。</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508000" algn="just">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a:t>
            </a:r>
            <a:r>
              <a:rPr lang="en-US" altLang="zh-CN" sz="2400" dirty="0">
                <a:solidFill>
                  <a:srgbClr val="C00000"/>
                </a:solidFill>
                <a:latin typeface="+mj-lt"/>
                <a:ea typeface="黑体" panose="02010609060101010101" pitchFamily="49" charset="-122"/>
                <a:cs typeface="Times New Roman" panose="02020603050405020304" charset="0"/>
              </a:rPr>
              <a:t>3</a:t>
            </a:r>
            <a:r>
              <a:rPr lang="zh-CN" altLang="en-US" sz="2400" dirty="0">
                <a:solidFill>
                  <a:srgbClr val="C00000"/>
                </a:solidFill>
                <a:latin typeface="+mj-lt"/>
                <a:ea typeface="黑体" panose="02010609060101010101" pitchFamily="49" charset="-122"/>
                <a:cs typeface="Times New Roman" panose="02020603050405020304" charset="0"/>
              </a:rPr>
              <a:t>）外链选择</a:t>
            </a:r>
            <a:r>
              <a:rPr lang="zh-CN" altLang="en-US" sz="2400" dirty="0">
                <a:solidFill>
                  <a:schemeClr val="accent2"/>
                </a:solidFill>
                <a:latin typeface="+mj-lt"/>
                <a:ea typeface="黑体" panose="02010609060101010101" pitchFamily="49" charset="-122"/>
                <a:cs typeface="Times New Roman" panose="02020603050405020304" charset="0"/>
              </a:rPr>
              <a:t>，与一些和本公司网站相关性比较高、整体质量比较好的网站交换友情链接，巩固、稳定关键词排名。</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400" y="1556792"/>
            <a:ext cx="10897961" cy="3033651"/>
          </a:xfrm>
          <a:prstGeom prst="rect">
            <a:avLst/>
          </a:prstGeom>
        </p:spPr>
        <p:txBody>
          <a:bodyPr wrap="square">
            <a:spAutoFit/>
          </a:bodyPr>
          <a:lstStyle/>
          <a:p>
            <a:pPr indent="508000" algn="just">
              <a:lnSpc>
                <a:spcPct val="13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（二）登录分类目录网站</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508000" algn="just">
              <a:lnSpc>
                <a:spcPct val="14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登录分类目录是最传统的网站推广手段，由寻求收录的网站管理员向分类目录网站提交网站信息，经过分类目录网站编辑人工审核通过后，将不同主题的网站放在相应目录下，形成分类目录网站。登录分类目录包括免费登录和付费登录，最初以免费登录为主。</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1602" y="1727124"/>
            <a:ext cx="10633557" cy="3403752"/>
          </a:xfrm>
          <a:prstGeom prst="rect">
            <a:avLst/>
          </a:prstGeom>
        </p:spPr>
        <p:txBody>
          <a:bodyPr wrap="square">
            <a:spAutoFit/>
          </a:bodyPr>
          <a:lstStyle/>
          <a:p>
            <a:pPr indent="508000" algn="just">
              <a:lnSpc>
                <a:spcPct val="13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（三）关键词竞价排名</a:t>
            </a:r>
            <a:endParaRPr lang="en-US" altLang="zh-CN"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508000" algn="just">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关键词竞价排名是搜索引擎广告的一种形式，按照单次点击付费较高者排名靠前的原则，对购买了同一关键词的网站进行排名的一种方式。关键词竞价排名一般采用按点击量收费的方式。关键词竞价排名方式有别于传统的搜索引擎营销方式，</a:t>
            </a:r>
            <a:r>
              <a:rPr lang="zh-CN" altLang="en-US" sz="2600" dirty="0">
                <a:solidFill>
                  <a:srgbClr val="C00000"/>
                </a:solidFill>
                <a:latin typeface="+mj-lt"/>
                <a:ea typeface="黑体" panose="02010609060101010101" pitchFamily="49" charset="-122"/>
                <a:cs typeface="Times New Roman" panose="02020603050405020304" charset="0"/>
              </a:rPr>
              <a:t>主要特点有：可以方便地对用户的点击情况进行统计分析，可以随时更换关键词以增强营销效果。</a:t>
            </a:r>
            <a:endParaRPr lang="zh-CN" altLang="en-US" sz="2600" dirty="0">
              <a:solidFill>
                <a:srgbClr val="C00000"/>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146" y="1294024"/>
            <a:ext cx="10837204" cy="3817007"/>
          </a:xfrm>
          <a:prstGeom prst="rect">
            <a:avLst/>
          </a:prstGeom>
          <a:noFill/>
        </p:spPr>
        <p:txBody>
          <a:bodyPr wrap="square" rtlCol="0" anchor="t">
            <a:spAutoFit/>
          </a:bodyPr>
          <a:lstStyle/>
          <a:p>
            <a:pPr algn="ctr">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如何进行网络营销</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500"/>
              </a:spcBef>
            </a:pPr>
            <a:r>
              <a:rPr lang="en-US" altLang="zh-CN" sz="2400" dirty="0">
                <a:solidFill>
                  <a:schemeClr val="accent2"/>
                </a:solidFill>
                <a:latin typeface="+mj-lt"/>
                <a:ea typeface="黑体" panose="02010609060101010101" pitchFamily="49" charset="-122"/>
                <a:cs typeface="+mn-ea"/>
              </a:rPr>
              <a:t>3A</a:t>
            </a:r>
            <a:r>
              <a:rPr lang="zh-CN" altLang="en-US" sz="2400" dirty="0">
                <a:solidFill>
                  <a:schemeClr val="accent2"/>
                </a:solidFill>
                <a:latin typeface="+mj-lt"/>
                <a:ea typeface="黑体" panose="02010609060101010101" pitchFamily="49" charset="-122"/>
                <a:cs typeface="+mn-ea"/>
              </a:rPr>
              <a:t>汽车集团公司生产新能源电动轿车，在国内外新能源汽车市场上具有一定的影响力。目前，该公司拥有官方网站、官方微博、官方微信公众号、官方抖音账号等自有网络营销资源，同时也借助搜索引擎、社交媒体等第三方平台积极开展促销宣传，提供车型介绍、信息发布、价格查询、客户咨询服务等。小张是该公司的一名网络营销专员，他应如何通过各种网络营销方法提升公司知名度及销售业绩呢？</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2846" y="1134262"/>
            <a:ext cx="10513168" cy="4525406"/>
          </a:xfrm>
          <a:prstGeom prst="rect">
            <a:avLst/>
          </a:prstGeom>
          <a:noFill/>
        </p:spPr>
        <p:txBody>
          <a:bodyPr wrap="square" rtlCol="0" anchor="t">
            <a:spAutoFit/>
          </a:bodyPr>
          <a:lstStyle/>
          <a:p>
            <a:pPr algn="just" eaLnBrk="1" hangingPunct="1">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二、病毒营销</a:t>
            </a:r>
            <a:endParaRPr lang="en-US" altLang="zh-CN"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eaLnBrk="1" hangingPunct="1">
              <a:lnSpc>
                <a:spcPct val="140000"/>
              </a:lnSpc>
              <a:spcBef>
                <a:spcPts val="1000"/>
              </a:spcBef>
            </a:pPr>
            <a:r>
              <a:rPr lang="zh-CN" altLang="en-US" sz="2800" dirty="0">
                <a:solidFill>
                  <a:schemeClr val="accent2"/>
                </a:solidFill>
                <a:latin typeface="黑体" panose="02010609060101010101" pitchFamily="49" charset="-122"/>
                <a:ea typeface="黑体" panose="02010609060101010101" pitchFamily="49" charset="-122"/>
              </a:rPr>
              <a:t>病毒营销又称病毒式营销、病毒性营销、基因营销或核爆式营销。病毒营销是一种快速增强网络信息传播效果的模式，鼓励目标受众把想要推广的信息像传播病毒一样传递给周围的人，让每一个受众都成为传播者，是让推广信息在曝光率上呈几何级数增长的一种营销推广策略。病毒营销可通过电子邮件、微博、微信、</a:t>
            </a:r>
            <a:r>
              <a:rPr lang="en-US" altLang="zh-CN" sz="2800" dirty="0">
                <a:solidFill>
                  <a:schemeClr val="accent2"/>
                </a:solidFill>
                <a:latin typeface="黑体" panose="02010609060101010101" pitchFamily="49" charset="-122"/>
                <a:ea typeface="黑体" panose="02010609060101010101" pitchFamily="49" charset="-122"/>
              </a:rPr>
              <a:t>QQ</a:t>
            </a:r>
            <a:r>
              <a:rPr lang="zh-CN" altLang="en-US" sz="2800" dirty="0">
                <a:solidFill>
                  <a:schemeClr val="accent2"/>
                </a:solidFill>
                <a:latin typeface="黑体" panose="02010609060101010101" pitchFamily="49" charset="-122"/>
                <a:ea typeface="黑体" panose="02010609060101010101" pitchFamily="49" charset="-122"/>
              </a:rPr>
              <a:t>、论坛、视频网站、电子书等多种渠道发布消息。</a:t>
            </a:r>
            <a:endParaRPr lang="zh-CN" altLang="en-US" sz="2800" dirty="0">
              <a:solidFill>
                <a:schemeClr val="accent2"/>
              </a:solidFill>
              <a:latin typeface="黑体" panose="02010609060101010101" pitchFamily="49" charset="-122"/>
              <a:ea typeface="黑体" panose="02010609060101010101" pitchFamily="49" charset="-122"/>
            </a:endParaRPr>
          </a:p>
        </p:txBody>
      </p:sp>
      <p:sp>
        <p:nvSpPr>
          <p:cNvPr id="4" name="文本框 3"/>
          <p:cNvSpPr txBox="1"/>
          <p:nvPr/>
        </p:nvSpPr>
        <p:spPr>
          <a:xfrm>
            <a:off x="5810349" y="1134262"/>
            <a:ext cx="4752528"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点击视频：《盗梦空间》的病毒营销</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229" y="906551"/>
            <a:ext cx="886309" cy="886309"/>
          </a:xfrm>
          <a:prstGeom prst="rect">
            <a:avLst/>
          </a:prstGeom>
        </p:spPr>
      </p:pic>
      <p:sp>
        <p:nvSpPr>
          <p:cNvPr id="3" name="文本框 2"/>
          <p:cNvSpPr txBox="1"/>
          <p:nvPr/>
        </p:nvSpPr>
        <p:spPr>
          <a:xfrm>
            <a:off x="2685185" y="5949331"/>
            <a:ext cx="3557212"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8F8F8"/>
                </a:solidFill>
                <a:latin typeface="黑体" panose="02010609060101010101" pitchFamily="49" charset="-122"/>
                <a:ea typeface="黑体" panose="02010609060101010101" pitchFamily="49" charset="-122"/>
                <a:hlinkClick r:id="rId3" action="ppaction://hlinkfile"/>
              </a:rPr>
              <a:t>点击视频：病毒营销实例</a:t>
            </a:r>
            <a:r>
              <a:rPr lang="en-US" altLang="zh-CN" sz="2200" dirty="0">
                <a:solidFill>
                  <a:srgbClr val="F8F8F8"/>
                </a:solidFill>
                <a:latin typeface="+mn-lt"/>
                <a:ea typeface="黑体" panose="02010609060101010101" pitchFamily="49" charset="-122"/>
                <a:hlinkClick r:id="rId3" action="ppaction://hlinkfile"/>
              </a:rPr>
              <a:t>1</a:t>
            </a:r>
            <a:endParaRPr lang="zh-CN" altLang="en-US" sz="2200" dirty="0">
              <a:solidFill>
                <a:srgbClr val="F8F8F8"/>
              </a:solidFill>
              <a:latin typeface="+mn-lt"/>
              <a:ea typeface="黑体" panose="02010609060101010101" pitchFamily="49" charset="-122"/>
            </a:endParaRPr>
          </a:p>
        </p:txBody>
      </p:sp>
      <p:pic>
        <p:nvPicPr>
          <p:cNvPr id="5" name="图片 4">
            <a:hlinkClick r:id="rId3"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065" y="5721620"/>
            <a:ext cx="886309" cy="886309"/>
          </a:xfrm>
          <a:prstGeom prst="rect">
            <a:avLst/>
          </a:prstGeom>
        </p:spPr>
      </p:pic>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0768" y="749215"/>
            <a:ext cx="11035226" cy="6064161"/>
          </a:xfrm>
          <a:prstGeom prst="rect">
            <a:avLst/>
          </a:prstGeom>
          <a:noFill/>
        </p:spPr>
        <p:txBody>
          <a:bodyPr wrap="square" rtlCol="0" anchor="t">
            <a:spAutoFit/>
          </a:bodyPr>
          <a:lstStyle/>
          <a:p>
            <a:pPr algn="ctr" eaLnBrk="1" hangingPunct="1">
              <a:spcBef>
                <a:spcPts val="0"/>
              </a:spcBef>
            </a:pPr>
            <a:r>
              <a:rPr lang="zh-CN" altLang="en-US" sz="3200" dirty="0">
                <a:solidFill>
                  <a:srgbClr val="0070C0"/>
                </a:solidFill>
                <a:latin typeface="+mj-lt"/>
                <a:ea typeface="方正大黑简体" panose="03000509000000000000" pitchFamily="65" charset="-122"/>
                <a:cs typeface="Times New Roman" panose="02020603050405020304" charset="0"/>
              </a:rPr>
              <a:t>拼多多的病毒营销</a:t>
            </a:r>
            <a:endParaRPr lang="en-US" altLang="zh-CN" sz="3200" dirty="0">
              <a:solidFill>
                <a:srgbClr val="0070C0"/>
              </a:solidFill>
              <a:latin typeface="+mj-lt"/>
              <a:ea typeface="方正大黑简体" panose="03000509000000000000" pitchFamily="65" charset="-122"/>
              <a:cs typeface="Times New Roman" panose="02020603050405020304" charset="0"/>
            </a:endParaRPr>
          </a:p>
          <a:p>
            <a:pPr indent="612140" algn="just" eaLnBrk="1" hangingPunct="1">
              <a:lnSpc>
                <a:spcPct val="120000"/>
              </a:lnSpc>
              <a:spcBef>
                <a:spcPts val="1000"/>
              </a:spcBef>
            </a:pPr>
            <a:r>
              <a:rPr lang="zh-CN" altLang="en-US" sz="2400" dirty="0">
                <a:solidFill>
                  <a:schemeClr val="accent2"/>
                </a:solidFill>
                <a:latin typeface="+mj-lt"/>
                <a:ea typeface="黑体" panose="02010609060101010101" pitchFamily="49" charset="-122"/>
              </a:rPr>
              <a:t>营销中最吸引人的就是“免费”二字。拼多多让用户邀请好友砍价以免费获得商品，这充分调动了用户参与分享活动的积极性。这种拼团砍价模式其实就是批发和微分销的概念。依靠</a:t>
            </a:r>
            <a:r>
              <a:rPr lang="en-US" altLang="zh-CN" sz="2400" dirty="0">
                <a:solidFill>
                  <a:schemeClr val="accent2"/>
                </a:solidFill>
                <a:latin typeface="+mj-lt"/>
                <a:ea typeface="黑体" panose="02010609060101010101" pitchFamily="49" charset="-122"/>
              </a:rPr>
              <a:t>QQ</a:t>
            </a:r>
            <a:r>
              <a:rPr lang="zh-CN" altLang="en-US" sz="2400" dirty="0">
                <a:solidFill>
                  <a:schemeClr val="accent2"/>
                </a:solidFill>
                <a:latin typeface="+mj-lt"/>
                <a:ea typeface="黑体" panose="02010609060101010101" pitchFamily="49" charset="-122"/>
              </a:rPr>
              <a:t>、微信流量的“助攻”，分享的平台有了（社交圈传播）；在朋友、亲戚之间分享，信用背书也有了（诱导用户产生裂变效应并消费）；社交圈内的人的生活状态往往差不多，如你要用纸，我也要用，纸还这么便宜，拼团的成功率也大大提高（进一步扩大影响）。</a:t>
            </a:r>
            <a:endParaRPr lang="zh-CN" altLang="en-US" sz="2400" dirty="0">
              <a:solidFill>
                <a:schemeClr val="accent2"/>
              </a:solidFill>
              <a:latin typeface="+mj-lt"/>
              <a:ea typeface="黑体" panose="02010609060101010101" pitchFamily="49" charset="-122"/>
            </a:endParaRPr>
          </a:p>
          <a:p>
            <a:pPr indent="612140" algn="just" eaLnBrk="1" hangingPunct="1">
              <a:lnSpc>
                <a:spcPct val="120000"/>
              </a:lnSpc>
              <a:spcBef>
                <a:spcPts val="1000"/>
              </a:spcBef>
            </a:pPr>
            <a:r>
              <a:rPr lang="zh-CN" altLang="en-US" sz="2400" dirty="0">
                <a:solidFill>
                  <a:schemeClr val="accent2"/>
                </a:solidFill>
                <a:latin typeface="+mj-lt"/>
                <a:ea typeface="黑体" panose="02010609060101010101" pitchFamily="49" charset="-122"/>
              </a:rPr>
              <a:t>于是，各种拼多多砍价互助群应运而生，宛若一个完整的“生态圈”。这个看似简单的分享、拼团砍价模式，恰恰是拼多多崛起的关键。在流量获取越来越贵的今天，拼多多通过这种病毒式社群玩法以低价获得了用户，从而做到了“后来居上”。</a:t>
            </a:r>
            <a:endParaRPr lang="zh-CN" altLang="en-US" sz="2400" dirty="0">
              <a:solidFill>
                <a:schemeClr val="accent2"/>
              </a:solidFill>
              <a:latin typeface="+mj-lt"/>
              <a:ea typeface="黑体" panose="02010609060101010101" pitchFamily="49" charset="-122"/>
            </a:endParaRPr>
          </a:p>
          <a:p>
            <a:pPr indent="612140" algn="just" eaLnBrk="1" hangingPunct="1">
              <a:spcBef>
                <a:spcPts val="1000"/>
              </a:spcBef>
            </a:pPr>
            <a:r>
              <a:rPr lang="zh-CN" altLang="en-US" sz="2800" b="1" dirty="0">
                <a:solidFill>
                  <a:srgbClr val="C00000"/>
                </a:solidFill>
                <a:latin typeface="+mj-lt"/>
                <a:ea typeface="黑体" panose="02010609060101010101" pitchFamily="49" charset="-122"/>
              </a:rPr>
              <a:t>启发思考：</a:t>
            </a:r>
            <a:r>
              <a:rPr lang="zh-CN" altLang="en-US" sz="2800" dirty="0">
                <a:solidFill>
                  <a:schemeClr val="accent2"/>
                </a:solidFill>
                <a:latin typeface="+mj-lt"/>
                <a:ea typeface="黑体" panose="02010609060101010101" pitchFamily="49" charset="-122"/>
              </a:rPr>
              <a:t>通过本案例总结开展病毒营销的条件。</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781" y="1228237"/>
            <a:ext cx="10801200" cy="4401526"/>
          </a:xfrm>
          <a:prstGeom prst="rect">
            <a:avLst/>
          </a:prstGeom>
          <a:noFill/>
        </p:spPr>
        <p:txBody>
          <a:bodyPr wrap="square" rtlCol="0" anchor="t">
            <a:spAutoFit/>
          </a:bodyPr>
          <a:lstStyle/>
          <a:p>
            <a:pPr algn="just" eaLnBrk="1" hangingPunct="1">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三、网络社群营销</a:t>
            </a:r>
            <a:endParaRPr lang="en-US" altLang="zh-CN"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eaLnBrk="1" hangingPunct="1">
              <a:lnSpc>
                <a:spcPct val="14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网络社群是指因某种关系而连接在一个圈子的互联网用户，如</a:t>
            </a:r>
            <a:r>
              <a:rPr lang="en-US" altLang="zh-CN" sz="2600" dirty="0">
                <a:solidFill>
                  <a:schemeClr val="accent2"/>
                </a:solidFill>
                <a:latin typeface="+mn-lt"/>
                <a:ea typeface="黑体" panose="02010609060101010101" pitchFamily="49" charset="-122"/>
              </a:rPr>
              <a:t>QQ</a:t>
            </a:r>
            <a:r>
              <a:rPr lang="zh-CN" altLang="en-US" sz="2600" dirty="0">
                <a:solidFill>
                  <a:schemeClr val="accent2"/>
                </a:solidFill>
                <a:latin typeface="黑体" panose="02010609060101010101" pitchFamily="49" charset="-122"/>
                <a:ea typeface="黑体" panose="02010609060101010101" pitchFamily="49" charset="-122"/>
              </a:rPr>
              <a:t>群、微信群、同一微信公众号的订阅用户、同一话题的参与者、同一用户（如明星）的共同关注者（粉丝）、微群、微博好友圈、微信朋友圈等。</a:t>
            </a:r>
            <a:endParaRPr lang="zh-CN" altLang="en-US" sz="2600" dirty="0">
              <a:solidFill>
                <a:schemeClr val="accent2"/>
              </a:solidFill>
              <a:latin typeface="黑体" panose="02010609060101010101" pitchFamily="49" charset="-122"/>
              <a:ea typeface="黑体" panose="02010609060101010101" pitchFamily="49" charset="-122"/>
            </a:endParaRPr>
          </a:p>
          <a:p>
            <a:pPr indent="612140" algn="just" eaLnBrk="1" hangingPunct="1">
              <a:lnSpc>
                <a:spcPct val="14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小米就是应用网络社群营销的典范。小米起先聚集了一群手机发烧友“米粉”共同开发系统，共同参与研发高性价比的手机，后来很多不是“米粉”的消费者也选择了小米的产品。</a:t>
            </a:r>
            <a:endParaRPr lang="zh-CN" altLang="en-US" sz="2600" dirty="0">
              <a:solidFill>
                <a:schemeClr val="accent2"/>
              </a:solidFill>
              <a:latin typeface="黑体" panose="02010609060101010101" pitchFamily="49" charset="-122"/>
              <a:ea typeface="黑体" panose="02010609060101010101" pitchFamily="49" charset="-122"/>
            </a:endParaRPr>
          </a:p>
        </p:txBody>
      </p:sp>
      <p:sp>
        <p:nvSpPr>
          <p:cNvPr id="3" name="文本框 2"/>
          <p:cNvSpPr txBox="1"/>
          <p:nvPr/>
        </p:nvSpPr>
        <p:spPr>
          <a:xfrm>
            <a:off x="7538085" y="1149985"/>
            <a:ext cx="2796540" cy="706755"/>
          </a:xfrm>
          <a:prstGeom prst="rect">
            <a:avLst/>
          </a:prstGeom>
          <a:solidFill>
            <a:schemeClr val="bg1"/>
          </a:solidFill>
        </p:spPr>
        <p:txBody>
          <a:bodyPr wrap="square" rtlCol="0" anchor="t">
            <a:spAutoFit/>
          </a:bodyPr>
          <a:p>
            <a:r>
              <a:rPr lang="zh-CN" altLang="en-US" sz="2000" b="1">
                <a:solidFill>
                  <a:schemeClr val="accent2"/>
                </a:solidFill>
                <a:hlinkClick r:id="rId1" action="ppaction://hlinkfile"/>
              </a:rPr>
              <a:t>点击视频：社群和社群营销是什么</a:t>
            </a:r>
            <a:endParaRPr lang="zh-CN" altLang="en-US" sz="2000" b="1">
              <a:solidFill>
                <a:schemeClr val="accent2"/>
              </a:solidFill>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0035" y="1003935"/>
            <a:ext cx="852805" cy="852805"/>
          </a:xfrm>
          <a:prstGeom prst="rect">
            <a:avLst/>
          </a:prstGeom>
        </p:spPr>
      </p:pic>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781" y="1412776"/>
            <a:ext cx="10801200" cy="3713132"/>
          </a:xfrm>
          <a:prstGeom prst="rect">
            <a:avLst/>
          </a:prstGeom>
          <a:noFill/>
        </p:spPr>
        <p:txBody>
          <a:bodyPr wrap="square" rtlCol="0" anchor="t">
            <a:spAutoFit/>
          </a:bodyPr>
          <a:lstStyle/>
          <a:p>
            <a:pPr algn="just" eaLnBrk="1" hangingPunct="1">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四、软文营销</a:t>
            </a:r>
            <a:endParaRPr lang="en-US" altLang="zh-CN"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eaLnBrk="1" hangingPunct="1">
              <a:lnSpc>
                <a:spcPct val="14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一篇够“软”的软文应该是这样的：文笔好，内容引人入胜，使读者有持续阅读的冲动；广告植入“润物细无声”。这种软文甚至会达到读者多读几遍之后才恍然大悟“我刚刚是不是读了几遍广告啊”的效果。即使有些读者很早便发现“这就是一条广告”，但依然会佩服软文的作者相当高明。</a:t>
            </a:r>
            <a:endParaRPr lang="zh-CN" altLang="en-US" sz="26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rot="-5715208">
            <a:off x="978250" y="2590146"/>
            <a:ext cx="3087687" cy="3090862"/>
            <a:chOff x="0" y="0"/>
            <a:chExt cx="3087687" cy="3090863"/>
          </a:xfrm>
        </p:grpSpPr>
        <p:sp>
          <p:nvSpPr>
            <p:cNvPr id="3"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 name="Oval 10"/>
          <p:cNvSpPr>
            <a:spLocks noChangeArrowheads="1"/>
          </p:cNvSpPr>
          <p:nvPr/>
        </p:nvSpPr>
        <p:spPr bwMode="auto">
          <a:xfrm>
            <a:off x="1537050" y="3101320"/>
            <a:ext cx="2155825" cy="2152650"/>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cxnSp>
        <p:nvCxnSpPr>
          <p:cNvPr id="10" name="直接连接符 13"/>
          <p:cNvCxnSpPr>
            <a:cxnSpLocks noChangeShapeType="1"/>
          </p:cNvCxnSpPr>
          <p:nvPr/>
        </p:nvCxnSpPr>
        <p:spPr bwMode="auto">
          <a:xfrm>
            <a:off x="3726213" y="5141258"/>
            <a:ext cx="1517650" cy="7588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4"/>
          <p:cNvCxnSpPr>
            <a:cxnSpLocks noChangeShapeType="1"/>
          </p:cNvCxnSpPr>
          <p:nvPr/>
        </p:nvCxnSpPr>
        <p:spPr bwMode="auto">
          <a:xfrm flipV="1">
            <a:off x="3713513" y="2352020"/>
            <a:ext cx="1530350" cy="912813"/>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5"/>
          <p:cNvCxnSpPr>
            <a:cxnSpLocks noChangeShapeType="1"/>
          </p:cNvCxnSpPr>
          <p:nvPr/>
        </p:nvCxnSpPr>
        <p:spPr bwMode="auto">
          <a:xfrm flipH="1" flipV="1">
            <a:off x="4072288" y="4117320"/>
            <a:ext cx="1171575" cy="95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组合 12"/>
          <p:cNvGrpSpPr/>
          <p:nvPr/>
        </p:nvGrpSpPr>
        <p:grpSpPr>
          <a:xfrm>
            <a:off x="5281963" y="1570970"/>
            <a:ext cx="1282700" cy="1284288"/>
            <a:chOff x="5592763" y="1047750"/>
            <a:chExt cx="1282700" cy="1284288"/>
          </a:xfrm>
        </p:grpSpPr>
        <p:sp>
          <p:nvSpPr>
            <p:cNvPr id="14" name="Freeform 17"/>
            <p:cNvSpPr>
              <a:spLocks noEditPoints="1"/>
            </p:cNvSpPr>
            <p:nvPr/>
          </p:nvSpPr>
          <p:spPr bwMode="auto">
            <a:xfrm>
              <a:off x="5592763" y="104775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latin typeface="+mj-lt"/>
              </a:endParaRPr>
            </a:p>
          </p:txBody>
        </p:sp>
        <p:sp>
          <p:nvSpPr>
            <p:cNvPr id="15" name="TextBox 16"/>
            <p:cNvSpPr txBox="1">
              <a:spLocks noChangeArrowheads="1"/>
            </p:cNvSpPr>
            <p:nvPr/>
          </p:nvSpPr>
          <p:spPr bwMode="auto">
            <a:xfrm>
              <a:off x="5741988" y="1428284"/>
              <a:ext cx="977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chemeClr val="accent1"/>
                  </a:solidFill>
                  <a:latin typeface="+mj-lt"/>
                </a:rPr>
                <a:t>1</a:t>
              </a:r>
              <a:endParaRPr lang="zh-CN" altLang="en-US" sz="2800" b="1" dirty="0">
                <a:solidFill>
                  <a:schemeClr val="accent1"/>
                </a:solidFill>
                <a:latin typeface="+mj-lt"/>
              </a:endParaRPr>
            </a:p>
          </p:txBody>
        </p:sp>
      </p:grpSp>
      <p:grpSp>
        <p:nvGrpSpPr>
          <p:cNvPr id="22" name="组合 21"/>
          <p:cNvGrpSpPr/>
          <p:nvPr/>
        </p:nvGrpSpPr>
        <p:grpSpPr>
          <a:xfrm>
            <a:off x="5288313" y="3453745"/>
            <a:ext cx="1282700" cy="1284288"/>
            <a:chOff x="5288313" y="3453745"/>
            <a:chExt cx="1282700" cy="1284288"/>
          </a:xfrm>
        </p:grpSpPr>
        <p:sp>
          <p:nvSpPr>
            <p:cNvPr id="8" name="Freeform 17"/>
            <p:cNvSpPr>
              <a:spLocks noEditPoints="1"/>
            </p:cNvSpPr>
            <p:nvPr/>
          </p:nvSpPr>
          <p:spPr bwMode="auto">
            <a:xfrm>
              <a:off x="5288313" y="3453745"/>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latin typeface="+mj-lt"/>
              </a:endParaRPr>
            </a:p>
          </p:txBody>
        </p:sp>
        <p:sp>
          <p:nvSpPr>
            <p:cNvPr id="16" name="TextBox 17"/>
            <p:cNvSpPr txBox="1">
              <a:spLocks noChangeArrowheads="1"/>
            </p:cNvSpPr>
            <p:nvPr/>
          </p:nvSpPr>
          <p:spPr bwMode="auto">
            <a:xfrm>
              <a:off x="5428013" y="3834279"/>
              <a:ext cx="977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chemeClr val="accent1"/>
                  </a:solidFill>
                  <a:latin typeface="+mj-lt"/>
                </a:rPr>
                <a:t>2</a:t>
              </a:r>
              <a:endParaRPr lang="zh-CN" altLang="en-US" sz="2800" b="1" dirty="0">
                <a:solidFill>
                  <a:schemeClr val="accent1"/>
                </a:solidFill>
                <a:latin typeface="+mj-lt"/>
              </a:endParaRPr>
            </a:p>
          </p:txBody>
        </p:sp>
      </p:grpSp>
      <p:grpSp>
        <p:nvGrpSpPr>
          <p:cNvPr id="21" name="组合 20"/>
          <p:cNvGrpSpPr/>
          <p:nvPr/>
        </p:nvGrpSpPr>
        <p:grpSpPr>
          <a:xfrm>
            <a:off x="5288313" y="5322058"/>
            <a:ext cx="1282700" cy="1284288"/>
            <a:chOff x="5288313" y="5322058"/>
            <a:chExt cx="1282700" cy="1284288"/>
          </a:xfrm>
        </p:grpSpPr>
        <p:sp>
          <p:nvSpPr>
            <p:cNvPr id="9" name="Freeform 17"/>
            <p:cNvSpPr>
              <a:spLocks noEditPoints="1"/>
            </p:cNvSpPr>
            <p:nvPr/>
          </p:nvSpPr>
          <p:spPr bwMode="auto">
            <a:xfrm>
              <a:off x="5288313" y="5322058"/>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dirty="0">
                <a:latin typeface="+mj-lt"/>
              </a:endParaRPr>
            </a:p>
          </p:txBody>
        </p:sp>
        <p:sp>
          <p:nvSpPr>
            <p:cNvPr id="17" name="TextBox 18"/>
            <p:cNvSpPr txBox="1">
              <a:spLocks noChangeArrowheads="1"/>
            </p:cNvSpPr>
            <p:nvPr/>
          </p:nvSpPr>
          <p:spPr bwMode="auto">
            <a:xfrm>
              <a:off x="5440713" y="5702592"/>
              <a:ext cx="979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chemeClr val="accent1"/>
                  </a:solidFill>
                  <a:latin typeface="+mj-lt"/>
                </a:rPr>
                <a:t>3</a:t>
              </a:r>
              <a:endParaRPr lang="zh-CN" altLang="en-US" sz="2800" b="1" dirty="0">
                <a:solidFill>
                  <a:schemeClr val="accent1"/>
                </a:solidFill>
                <a:latin typeface="+mj-lt"/>
              </a:endParaRPr>
            </a:p>
          </p:txBody>
        </p:sp>
      </p:grpSp>
      <p:sp>
        <p:nvSpPr>
          <p:cNvPr id="18" name="TextBox 19"/>
          <p:cNvSpPr txBox="1">
            <a:spLocks noChangeArrowheads="1"/>
          </p:cNvSpPr>
          <p:nvPr/>
        </p:nvSpPr>
        <p:spPr bwMode="auto">
          <a:xfrm>
            <a:off x="6647111" y="1495257"/>
            <a:ext cx="4995885" cy="143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fontAlgn="auto" hangingPunct="1">
              <a:lnSpc>
                <a:spcPct val="120000"/>
              </a:lnSpc>
              <a:buNone/>
              <a:defRPr/>
            </a:pPr>
            <a:r>
              <a:rPr lang="zh-CN" altLang="en-US" sz="2800" b="1" dirty="0">
                <a:latin typeface="黑体" panose="02010609060101010101" pitchFamily="49" charset="-122"/>
                <a:ea typeface="黑体" panose="02010609060101010101" pitchFamily="49" charset="-122"/>
                <a:sym typeface="Arial" panose="020B0604020202020204" pitchFamily="34" charset="0"/>
              </a:rPr>
              <a:t>根据载体的不同分：</a:t>
            </a:r>
            <a:endParaRPr lang="en-US" altLang="zh-CN" sz="2800" b="1" dirty="0">
              <a:latin typeface="黑体" panose="02010609060101010101" pitchFamily="49" charset="-122"/>
              <a:ea typeface="黑体" panose="02010609060101010101" pitchFamily="49" charset="-122"/>
              <a:sym typeface="Arial" panose="020B0604020202020204" pitchFamily="34" charset="0"/>
            </a:endParaRPr>
          </a:p>
          <a:p>
            <a:pPr lvl="0" algn="just" eaLnBrk="1" fontAlgn="auto" hangingPunct="1">
              <a:lnSpc>
                <a:spcPct val="120000"/>
              </a:lnSpc>
              <a:buNone/>
              <a:defRPr/>
            </a:pPr>
            <a:r>
              <a:rPr lang="zh-CN" altLang="en-US" sz="2200" dirty="0">
                <a:latin typeface="黑体" panose="02010609060101010101" pitchFamily="49" charset="-122"/>
                <a:ea typeface="黑体" panose="02010609060101010101" pitchFamily="49" charset="-122"/>
                <a:sym typeface="Arial" panose="020B0604020202020204" pitchFamily="34" charset="0"/>
              </a:rPr>
              <a:t>分为两大类：一类是文章体裁；另一类是文学体裁；</a:t>
            </a:r>
            <a:endParaRPr lang="zh-CN" altLang="en-US" sz="2200" dirty="0">
              <a:latin typeface="黑体" panose="02010609060101010101" pitchFamily="49" charset="-122"/>
              <a:ea typeface="黑体" panose="02010609060101010101" pitchFamily="49" charset="-122"/>
              <a:sym typeface="Arial" panose="020B0604020202020204" pitchFamily="34" charset="0"/>
            </a:endParaRPr>
          </a:p>
        </p:txBody>
      </p:sp>
      <p:sp>
        <p:nvSpPr>
          <p:cNvPr id="19" name="TextBox 20"/>
          <p:cNvSpPr txBox="1">
            <a:spLocks noChangeArrowheads="1"/>
          </p:cNvSpPr>
          <p:nvPr/>
        </p:nvSpPr>
        <p:spPr bwMode="auto">
          <a:xfrm>
            <a:off x="6647112" y="3600882"/>
            <a:ext cx="463073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黑体" panose="02010609060101010101" pitchFamily="49" charset="-122"/>
                <a:ea typeface="黑体" panose="02010609060101010101" pitchFamily="49" charset="-122"/>
                <a:cs typeface="Times New Roman" panose="02020603050405020304" charset="0"/>
                <a:sym typeface="+mn-ea"/>
              </a:rPr>
              <a:t>根据内容特点的不同分：</a:t>
            </a:r>
            <a:endParaRPr lang="zh-CN" altLang="en-US" sz="2800" b="1" dirty="0">
              <a:latin typeface="黑体" panose="02010609060101010101" pitchFamily="49" charset="-122"/>
              <a:ea typeface="黑体" panose="02010609060101010101" pitchFamily="49" charset="-122"/>
              <a:cs typeface="Times New Roman" panose="02020603050405020304" charset="0"/>
              <a:sym typeface="+mn-ea"/>
            </a:endParaRPr>
          </a:p>
          <a:p>
            <a:pPr eaLnBrk="1" hangingPunct="1">
              <a:spcBef>
                <a:spcPts val="1000"/>
              </a:spcBef>
              <a:buFontTx/>
              <a:buNone/>
            </a:pPr>
            <a:r>
              <a:rPr lang="zh-CN" altLang="en-US" sz="2200" dirty="0">
                <a:latin typeface="黑体" panose="02010609060101010101" pitchFamily="49" charset="-122"/>
                <a:ea typeface="黑体" panose="02010609060101010101" pitchFamily="49" charset="-122"/>
                <a:sym typeface="+mn-ea"/>
              </a:rPr>
              <a:t>分为新闻类、故事类和科普类软文</a:t>
            </a:r>
            <a:endParaRPr lang="zh-CN" altLang="en-US" sz="2200" dirty="0">
              <a:latin typeface="黑体" panose="02010609060101010101" pitchFamily="49" charset="-122"/>
              <a:ea typeface="黑体" panose="02010609060101010101" pitchFamily="49" charset="-122"/>
            </a:endParaRPr>
          </a:p>
        </p:txBody>
      </p:sp>
      <p:sp>
        <p:nvSpPr>
          <p:cNvPr id="20" name="TextBox 21"/>
          <p:cNvSpPr txBox="1">
            <a:spLocks noChangeArrowheads="1"/>
          </p:cNvSpPr>
          <p:nvPr/>
        </p:nvSpPr>
        <p:spPr bwMode="auto">
          <a:xfrm>
            <a:off x="6647112" y="5299918"/>
            <a:ext cx="4752528" cy="132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黑体" panose="02010609060101010101" pitchFamily="49" charset="-122"/>
                <a:ea typeface="黑体" panose="02010609060101010101" pitchFamily="49" charset="-122"/>
                <a:cs typeface="Times New Roman" panose="02020603050405020304" charset="0"/>
                <a:sym typeface="+mn-ea"/>
              </a:rPr>
              <a:t>根据软文撰写目的的不同分：</a:t>
            </a:r>
            <a:endParaRPr lang="zh-CN" altLang="en-US" sz="2800" b="1" dirty="0">
              <a:latin typeface="黑体" panose="02010609060101010101" pitchFamily="49" charset="-122"/>
              <a:ea typeface="黑体" panose="02010609060101010101" pitchFamily="49" charset="-122"/>
              <a:cs typeface="Times New Roman" panose="02020603050405020304" charset="0"/>
              <a:sym typeface="+mn-ea"/>
            </a:endParaRPr>
          </a:p>
          <a:p>
            <a:pPr algn="just" eaLnBrk="1" hangingPunct="1">
              <a:spcBef>
                <a:spcPts val="1000"/>
              </a:spcBef>
              <a:buFontTx/>
              <a:buNone/>
            </a:pPr>
            <a:r>
              <a:rPr lang="zh-CN" altLang="en-US" sz="2200" dirty="0">
                <a:latin typeface="黑体" panose="02010609060101010101" pitchFamily="49" charset="-122"/>
                <a:ea typeface="黑体" panose="02010609060101010101" pitchFamily="49" charset="-122"/>
                <a:sym typeface="+mn-ea"/>
              </a:rPr>
              <a:t>分为产品类软文、服务类软文、品牌类软文和公关类</a:t>
            </a:r>
            <a:endParaRPr lang="zh-CN" altLang="en-US" sz="2200" dirty="0">
              <a:latin typeface="黑体" panose="02010609060101010101" pitchFamily="49" charset="-122"/>
              <a:ea typeface="黑体" panose="02010609060101010101" pitchFamily="49" charset="-122"/>
            </a:endParaRPr>
          </a:p>
        </p:txBody>
      </p:sp>
      <p:sp>
        <p:nvSpPr>
          <p:cNvPr id="23" name="矩形 22"/>
          <p:cNvSpPr/>
          <p:nvPr/>
        </p:nvSpPr>
        <p:spPr>
          <a:xfrm>
            <a:off x="323410" y="977933"/>
            <a:ext cx="4906471" cy="584775"/>
          </a:xfrm>
          <a:prstGeom prst="rect">
            <a:avLst/>
          </a:prstGeom>
        </p:spPr>
        <p:txBody>
          <a:bodyPr wrap="none">
            <a:spAutoFit/>
          </a:bodyPr>
          <a:lstStyle/>
          <a:p>
            <a:pPr marL="0" indent="612140">
              <a:lnSpc>
                <a:spcPct val="100000"/>
              </a:lnSpc>
              <a:spcBef>
                <a:spcPts val="0"/>
              </a:spcBef>
              <a:buNone/>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（一）软文的基本类型</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8" presetClass="emph" presetSubtype="0" fill="hold" nodeType="afterEffect">
                                  <p:stCondLst>
                                    <p:cond delay="0"/>
                                  </p:stCondLst>
                                  <p:childTnLst>
                                    <p:animRot by="-21599820">
                                      <p:cBhvr>
                                        <p:cTn id="14" dur="1000" fill="hold"/>
                                        <p:tgtEl>
                                          <p:spTgt spid="2"/>
                                        </p:tgtEl>
                                        <p:attrNameLst>
                                          <p:attrName>r</p:attrName>
                                        </p:attrNameLst>
                                      </p:cBhvr>
                                    </p:animRo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31"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 calcmode="lin" valueType="num">
                                      <p:cBhvr>
                                        <p:cTn id="40" dur="500" fill="hold"/>
                                        <p:tgtEl>
                                          <p:spTgt spid="18"/>
                                        </p:tgtEl>
                                        <p:attrNameLst>
                                          <p:attrName>style.rotation</p:attrName>
                                        </p:attrNameLst>
                                      </p:cBhvr>
                                      <p:tavLst>
                                        <p:tav tm="0">
                                          <p:val>
                                            <p:fltVal val="90"/>
                                          </p:val>
                                        </p:tav>
                                        <p:tav tm="100000">
                                          <p:val>
                                            <p:fltVal val="0"/>
                                          </p:val>
                                        </p:tav>
                                      </p:tavLst>
                                    </p:anim>
                                    <p:animEffect transition="in" filter="fade">
                                      <p:cBhvr>
                                        <p:cTn id="41" dur="500"/>
                                        <p:tgtEl>
                                          <p:spTgt spid="18"/>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31"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90"/>
                                          </p:val>
                                        </p:tav>
                                        <p:tav tm="100000">
                                          <p:val>
                                            <p:fltVal val="0"/>
                                          </p:val>
                                        </p:tav>
                                      </p:tavLst>
                                    </p:anim>
                                    <p:animEffect transition="in" filter="fade">
                                      <p:cBhvr>
                                        <p:cTn id="58" dur="500"/>
                                        <p:tgtEl>
                                          <p:spTgt spid="19"/>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31"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90"/>
                                          </p:val>
                                        </p:tav>
                                        <p:tav tm="100000">
                                          <p:val>
                                            <p:fltVal val="0"/>
                                          </p:val>
                                        </p:tav>
                                      </p:tavLst>
                                    </p:anim>
                                    <p:animEffect transition="in" filter="fade">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8" grpId="0" autoUpdateAnimBg="0"/>
      <p:bldP spid="19" grpId="0" autoUpdateAnimBg="0"/>
      <p:bldP spid="20" grpId="0" autoUpdateAnimBg="0"/>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87524" y="1416593"/>
            <a:ext cx="4346761"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（二）软文营销的技巧</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10" name="Rectangle 10"/>
          <p:cNvSpPr/>
          <p:nvPr/>
        </p:nvSpPr>
        <p:spPr>
          <a:xfrm>
            <a:off x="8807963" y="4697268"/>
            <a:ext cx="2186962" cy="738664"/>
          </a:xfrm>
          <a:prstGeom prst="rect">
            <a:avLst/>
          </a:prstGeom>
        </p:spPr>
        <p:txBody>
          <a:bodyPr wrap="square" lIns="72013" tIns="0" rIns="72013" bIns="0">
            <a:spAutoFit/>
          </a:bodyPr>
          <a:lstStyle/>
          <a:p>
            <a:pPr algn="ctr" defTabSz="914400" eaLnBrk="1" latinLnBrk="0" hangingPunct="1">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软文内容精准定位受众</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11" name="Rectangle 13"/>
          <p:cNvSpPr/>
          <p:nvPr/>
        </p:nvSpPr>
        <p:spPr>
          <a:xfrm>
            <a:off x="6242397" y="4697268"/>
            <a:ext cx="2122662" cy="738664"/>
          </a:xfrm>
          <a:prstGeom prst="rect">
            <a:avLst/>
          </a:prstGeom>
        </p:spPr>
        <p:txBody>
          <a:bodyPr wrap="square" lIns="72013" tIns="0" rIns="72013" bIns="0">
            <a:spAutoFit/>
          </a:bodyPr>
          <a:lstStyle/>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广告内容</a:t>
            </a:r>
            <a:endParaRPr lang="en-US" altLang="zh-CN"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自然植入</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12" name="Rectangle 16"/>
          <p:cNvSpPr/>
          <p:nvPr/>
        </p:nvSpPr>
        <p:spPr>
          <a:xfrm>
            <a:off x="3509361" y="4697268"/>
            <a:ext cx="2372996" cy="738664"/>
          </a:xfrm>
          <a:prstGeom prst="rect">
            <a:avLst/>
          </a:prstGeom>
        </p:spPr>
        <p:txBody>
          <a:bodyPr wrap="square" lIns="72013" tIns="0" rIns="72013" bIns="0">
            <a:spAutoFit/>
          </a:bodyPr>
          <a:lstStyle/>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以时事热点和</a:t>
            </a:r>
            <a:endParaRPr lang="en-US" altLang="zh-CN"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流行词为话题</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13" name="Rectangle 19"/>
          <p:cNvSpPr/>
          <p:nvPr/>
        </p:nvSpPr>
        <p:spPr>
          <a:xfrm>
            <a:off x="985813" y="4697268"/>
            <a:ext cx="2186961" cy="738664"/>
          </a:xfrm>
          <a:prstGeom prst="rect">
            <a:avLst/>
          </a:prstGeom>
        </p:spPr>
        <p:txBody>
          <a:bodyPr wrap="square" lIns="72013" tIns="0" rIns="72013" bIns="0">
            <a:spAutoFit/>
          </a:bodyPr>
          <a:lstStyle/>
          <a:p>
            <a:pPr algn="ctr" defTabSz="914400">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设置具有</a:t>
            </a:r>
            <a:endParaRPr lang="en-US" altLang="zh-CN"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algn="ctr" defTabSz="914400">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吸引力的标题</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nvGrpSpPr>
          <p:cNvPr id="18" name="组合 17"/>
          <p:cNvGrpSpPr/>
          <p:nvPr/>
        </p:nvGrpSpPr>
        <p:grpSpPr>
          <a:xfrm>
            <a:off x="1269294" y="2695439"/>
            <a:ext cx="1620000" cy="1620000"/>
            <a:chOff x="1506614" y="2695439"/>
            <a:chExt cx="1620000" cy="1620000"/>
          </a:xfrm>
        </p:grpSpPr>
        <p:sp>
          <p:nvSpPr>
            <p:cNvPr id="19"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0"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grpSp>
        <p:nvGrpSpPr>
          <p:cNvPr id="21" name="组合 20"/>
          <p:cNvGrpSpPr/>
          <p:nvPr/>
        </p:nvGrpSpPr>
        <p:grpSpPr>
          <a:xfrm>
            <a:off x="3876677" y="2695439"/>
            <a:ext cx="1620000" cy="1620000"/>
            <a:chOff x="3514488" y="2695439"/>
            <a:chExt cx="1620000" cy="1620000"/>
          </a:xfrm>
        </p:grpSpPr>
        <p:sp>
          <p:nvSpPr>
            <p:cNvPr id="22"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23" name="Picture 28"/>
            <p:cNvPicPr>
              <a:picLocks noChangeAspect="1"/>
            </p:cNvPicPr>
            <p:nvPr/>
          </p:nvPicPr>
          <p:blipFill>
            <a:blip r:embed="rId1" cstate="print"/>
            <a:stretch>
              <a:fillRect/>
            </a:stretch>
          </p:blipFill>
          <p:spPr>
            <a:xfrm>
              <a:off x="3993963" y="3145260"/>
              <a:ext cx="661051" cy="720359"/>
            </a:xfrm>
            <a:prstGeom prst="rect">
              <a:avLst/>
            </a:prstGeom>
          </p:spPr>
        </p:pic>
      </p:grpSp>
      <p:grpSp>
        <p:nvGrpSpPr>
          <p:cNvPr id="24" name="组合 23"/>
          <p:cNvGrpSpPr/>
          <p:nvPr/>
        </p:nvGrpSpPr>
        <p:grpSpPr>
          <a:xfrm>
            <a:off x="6484060" y="2695439"/>
            <a:ext cx="1620000" cy="1620000"/>
            <a:chOff x="5594119" y="2695439"/>
            <a:chExt cx="1620000" cy="1620000"/>
          </a:xfrm>
        </p:grpSpPr>
        <p:sp>
          <p:nvSpPr>
            <p:cNvPr id="25"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26" name="Picture 29"/>
            <p:cNvPicPr>
              <a:picLocks noChangeAspect="1"/>
            </p:cNvPicPr>
            <p:nvPr/>
          </p:nvPicPr>
          <p:blipFill>
            <a:blip r:embed="rId2" cstate="print"/>
            <a:stretch>
              <a:fillRect/>
            </a:stretch>
          </p:blipFill>
          <p:spPr>
            <a:xfrm>
              <a:off x="5986196" y="3166581"/>
              <a:ext cx="835847" cy="677716"/>
            </a:xfrm>
            <a:prstGeom prst="rect">
              <a:avLst/>
            </a:prstGeom>
          </p:spPr>
        </p:pic>
      </p:grpSp>
      <p:grpSp>
        <p:nvGrpSpPr>
          <p:cNvPr id="27" name="组合 26"/>
          <p:cNvGrpSpPr/>
          <p:nvPr/>
        </p:nvGrpSpPr>
        <p:grpSpPr>
          <a:xfrm>
            <a:off x="9091444" y="2695439"/>
            <a:ext cx="1620000" cy="1620000"/>
            <a:chOff x="7601994" y="2695439"/>
            <a:chExt cx="1620000" cy="1620000"/>
          </a:xfrm>
        </p:grpSpPr>
        <p:sp>
          <p:nvSpPr>
            <p:cNvPr id="28" name="Oval 54"/>
            <p:cNvSpPr/>
            <p:nvPr/>
          </p:nvSpPr>
          <p:spPr bwMode="auto">
            <a:xfrm>
              <a:off x="7601994" y="2695439"/>
              <a:ext cx="1620000" cy="1620000"/>
            </a:xfrm>
            <a:prstGeom prst="ellipse">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9" name="Freeform 15"/>
            <p:cNvSpPr>
              <a:spLocks noChangeAspect="1" noEditPoints="1"/>
            </p:cNvSpPr>
            <p:nvPr/>
          </p:nvSpPr>
          <p:spPr bwMode="auto">
            <a:xfrm>
              <a:off x="8133888" y="3127629"/>
              <a:ext cx="556212" cy="755621"/>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7234" tIns="33617" rIns="67234" bIns="33617" numCol="1" anchor="t" anchorCtr="0" compatLnSpc="1"/>
            <a:lstStyle/>
            <a:p>
              <a:pPr defTabSz="685165">
                <a:defRPr/>
              </a:pPr>
              <a:endParaRPr lang="en-US" kern="0" dirty="0">
                <a:solidFill>
                  <a:srgbClr val="505050"/>
                </a:solidFill>
                <a:latin typeface="Segoe UI" panose="020B0502040204020203"/>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916" y="1052736"/>
            <a:ext cx="11242930" cy="5268878"/>
          </a:xfrm>
          <a:prstGeom prst="rect">
            <a:avLst/>
          </a:prstGeom>
        </p:spPr>
        <p:txBody>
          <a:bodyPr wrap="square">
            <a:spAutoFit/>
          </a:bodyPr>
          <a:lstStyle/>
          <a:p>
            <a:pPr algn="ctr">
              <a:lnSpc>
                <a:spcPct val="130000"/>
              </a:lnSpc>
              <a:spcBef>
                <a:spcPts val="1000"/>
              </a:spcBef>
              <a:spcAft>
                <a:spcPts val="500"/>
              </a:spcAft>
            </a:pPr>
            <a:r>
              <a:rPr lang="zh-CN" altLang="en-US" sz="2800" b="1" dirty="0">
                <a:solidFill>
                  <a:srgbClr val="0070C0"/>
                </a:solidFill>
                <a:latin typeface="+mj-lt"/>
                <a:ea typeface="黑体" panose="02010609060101010101" pitchFamily="49" charset="-122"/>
              </a:rPr>
              <a:t>元气森林的网络营销之路</a:t>
            </a:r>
            <a:endParaRPr lang="en-US" altLang="zh-CN" sz="2800" b="1" dirty="0">
              <a:solidFill>
                <a:srgbClr val="0070C0"/>
              </a:solidFill>
              <a:latin typeface="+mj-lt"/>
              <a:ea typeface="黑体" panose="02010609060101010101" pitchFamily="49" charset="-122"/>
            </a:endParaRPr>
          </a:p>
          <a:p>
            <a:pPr indent="612140" algn="just">
              <a:lnSpc>
                <a:spcPct val="130000"/>
              </a:lnSpc>
              <a:spcBef>
                <a:spcPts val="1000"/>
              </a:spcBef>
              <a:spcAft>
                <a:spcPts val="0"/>
              </a:spcAft>
            </a:pPr>
            <a:r>
              <a:rPr lang="zh-CN" altLang="en-US" sz="2600" dirty="0">
                <a:solidFill>
                  <a:schemeClr val="accent2"/>
                </a:solidFill>
                <a:latin typeface="+mj-lt"/>
                <a:ea typeface="黑体" panose="02010609060101010101" pitchFamily="49" charset="-122"/>
              </a:rPr>
              <a:t>元气森林成立于</a:t>
            </a:r>
            <a:r>
              <a:rPr lang="en-US" altLang="zh-CN" sz="2600" dirty="0">
                <a:solidFill>
                  <a:schemeClr val="accent2"/>
                </a:solidFill>
                <a:latin typeface="+mj-lt"/>
                <a:ea typeface="黑体" panose="02010609060101010101" pitchFamily="49" charset="-122"/>
              </a:rPr>
              <a:t>2016</a:t>
            </a:r>
            <a:r>
              <a:rPr lang="zh-CN" altLang="en-US" sz="2600" dirty="0">
                <a:solidFill>
                  <a:schemeClr val="accent2"/>
                </a:solidFill>
                <a:latin typeface="+mj-lt"/>
                <a:ea typeface="黑体" panose="02010609060101010101" pitchFamily="49" charset="-122"/>
              </a:rPr>
              <a:t>年，号称“互联网</a:t>
            </a:r>
            <a:r>
              <a:rPr lang="en-US" altLang="zh-CN" sz="2600" dirty="0">
                <a:solidFill>
                  <a:schemeClr val="accent2"/>
                </a:solidFill>
                <a:latin typeface="+mj-lt"/>
                <a:ea typeface="黑体" panose="02010609060101010101" pitchFamily="49" charset="-122"/>
              </a:rPr>
              <a:t>+</a:t>
            </a:r>
            <a:r>
              <a:rPr lang="zh-CN" altLang="en-US" sz="2600" dirty="0">
                <a:solidFill>
                  <a:schemeClr val="accent2"/>
                </a:solidFill>
                <a:latin typeface="+mj-lt"/>
                <a:ea typeface="黑体" panose="02010609060101010101" pitchFamily="49" charset="-122"/>
              </a:rPr>
              <a:t>”饮料公司，专门生产无糖、低热量的产品，上市饮品有气泡水、燃茶、乳茶等。</a:t>
            </a:r>
            <a:endParaRPr lang="zh-CN" altLang="en-US" sz="2600" dirty="0">
              <a:solidFill>
                <a:schemeClr val="accent2"/>
              </a:solidFill>
              <a:latin typeface="+mj-lt"/>
              <a:ea typeface="黑体" panose="02010609060101010101" pitchFamily="49" charset="-122"/>
            </a:endParaRPr>
          </a:p>
          <a:p>
            <a:pPr indent="612140" algn="just">
              <a:lnSpc>
                <a:spcPct val="130000"/>
              </a:lnSpc>
              <a:spcBef>
                <a:spcPts val="1000"/>
              </a:spcBef>
              <a:spcAft>
                <a:spcPts val="50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1</a:t>
            </a:r>
            <a:r>
              <a:rPr lang="zh-CN" altLang="en-US" sz="2600" dirty="0">
                <a:solidFill>
                  <a:srgbClr val="C00000"/>
                </a:solidFill>
                <a:latin typeface="+mj-lt"/>
                <a:ea typeface="黑体" panose="02010609060101010101" pitchFamily="49" charset="-122"/>
              </a:rPr>
              <a:t>）布局线上销售</a:t>
            </a:r>
            <a:r>
              <a:rPr lang="zh-CN" altLang="en-US" sz="2600" dirty="0">
                <a:solidFill>
                  <a:schemeClr val="accent2"/>
                </a:solidFill>
                <a:latin typeface="+mj-lt"/>
                <a:ea typeface="黑体" panose="02010609060101010101" pitchFamily="49" charset="-122"/>
              </a:rPr>
              <a:t>，元气森林的产品在天猫、京东、拼多多、苏宁易购等电商平台的官方旗舰店及食品类专营店都有销售。同时，元气森林在抖音小店、快手小店、微博小店及小红书等社交媒体平台的产品销量也很可观。</a:t>
            </a:r>
            <a:endParaRPr lang="zh-CN" altLang="en-US" sz="2600" dirty="0">
              <a:solidFill>
                <a:schemeClr val="accent2"/>
              </a:solidFill>
              <a:latin typeface="+mj-lt"/>
              <a:ea typeface="黑体" panose="02010609060101010101" pitchFamily="49" charset="-122"/>
            </a:endParaRPr>
          </a:p>
          <a:p>
            <a:pPr indent="612140" algn="just">
              <a:lnSpc>
                <a:spcPct val="130000"/>
              </a:lnSpc>
              <a:spcBef>
                <a:spcPts val="1000"/>
              </a:spcBef>
              <a:spcAft>
                <a:spcPts val="50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2</a:t>
            </a:r>
            <a:r>
              <a:rPr lang="zh-CN" altLang="en-US" sz="2600" dirty="0">
                <a:solidFill>
                  <a:srgbClr val="C00000"/>
                </a:solidFill>
                <a:latin typeface="+mj-lt"/>
                <a:ea typeface="黑体" panose="02010609060101010101" pitchFamily="49" charset="-122"/>
              </a:rPr>
              <a:t>）深耕自媒体营销</a:t>
            </a:r>
            <a:r>
              <a:rPr lang="zh-CN" altLang="en-US" sz="2600" dirty="0">
                <a:solidFill>
                  <a:schemeClr val="accent2"/>
                </a:solidFill>
                <a:latin typeface="+mj-lt"/>
                <a:ea typeface="黑体" panose="02010609060101010101" pitchFamily="49" charset="-122"/>
              </a:rPr>
              <a:t>，元气森林在微博、微信公众号与小程序、抖音、快手、小红书等社会化媒体平台都开设了官方认证的账号，在自媒体营销和运营方面精耕细作。</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83" y="1124744"/>
            <a:ext cx="10804596" cy="5230663"/>
          </a:xfrm>
          <a:prstGeom prst="rect">
            <a:avLst/>
          </a:prstGeom>
        </p:spPr>
        <p:txBody>
          <a:bodyPr wrap="square">
            <a:spAutoFit/>
          </a:bodyPr>
          <a:lstStyle/>
          <a:p>
            <a:pPr indent="612140" algn="just">
              <a:lnSpc>
                <a:spcPct val="120000"/>
              </a:lnSpc>
              <a:spcBef>
                <a:spcPts val="1000"/>
              </a:spcBef>
              <a:spcAft>
                <a:spcPts val="50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3</a:t>
            </a:r>
            <a:r>
              <a:rPr lang="zh-CN" altLang="en-US" sz="2600" dirty="0">
                <a:solidFill>
                  <a:srgbClr val="C00000"/>
                </a:solidFill>
                <a:latin typeface="+mj-lt"/>
                <a:ea typeface="黑体" panose="02010609060101010101" pitchFamily="49" charset="-122"/>
              </a:rPr>
              <a:t>）鼓励用户原创内容</a:t>
            </a:r>
            <a:r>
              <a:rPr lang="zh-CN" altLang="en-US" sz="2600" dirty="0">
                <a:solidFill>
                  <a:schemeClr val="accent2"/>
                </a:solidFill>
                <a:latin typeface="+mj-lt"/>
                <a:ea typeface="黑体" panose="02010609060101010101" pitchFamily="49" charset="-122"/>
              </a:rPr>
              <a:t>，元气森林鼓励用户产出与其品牌相关的原创内容。</a:t>
            </a:r>
            <a:endParaRPr lang="en-US" altLang="zh-CN" sz="2600" dirty="0">
              <a:solidFill>
                <a:schemeClr val="accent2"/>
              </a:solidFill>
              <a:latin typeface="+mj-lt"/>
              <a:ea typeface="黑体" panose="02010609060101010101" pitchFamily="49" charset="-122"/>
            </a:endParaRPr>
          </a:p>
          <a:p>
            <a:pPr indent="612140" algn="just">
              <a:lnSpc>
                <a:spcPct val="120000"/>
              </a:lnSpc>
              <a:spcBef>
                <a:spcPts val="1000"/>
              </a:spcBef>
              <a:spcAft>
                <a:spcPts val="50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4</a:t>
            </a:r>
            <a:r>
              <a:rPr lang="zh-CN" altLang="en-US" sz="2600" dirty="0">
                <a:solidFill>
                  <a:srgbClr val="C00000"/>
                </a:solidFill>
                <a:latin typeface="+mj-lt"/>
                <a:ea typeface="黑体" panose="02010609060101010101" pitchFamily="49" charset="-122"/>
              </a:rPr>
              <a:t>）重视网络社群营销，</a:t>
            </a:r>
            <a:r>
              <a:rPr lang="zh-CN" altLang="en-US" sz="2600" dirty="0">
                <a:solidFill>
                  <a:schemeClr val="accent2"/>
                </a:solidFill>
                <a:latin typeface="+mj-lt"/>
                <a:ea typeface="黑体" panose="02010609060101010101" pitchFamily="49" charset="-122"/>
              </a:rPr>
              <a:t>元气森林在微博、微信、小红书等平台都建有粉丝群，并以企业微信群作为承载社群，为大批量的裂变和引流活动奠定了基础，与消费者产生了直接、高频的互动，所以消费者的重复购买率很高。</a:t>
            </a:r>
            <a:endParaRPr lang="zh-CN" altLang="en-US" sz="2600" dirty="0">
              <a:solidFill>
                <a:schemeClr val="accent2"/>
              </a:solidFill>
              <a:latin typeface="+mj-lt"/>
              <a:ea typeface="黑体" panose="02010609060101010101" pitchFamily="49" charset="-122"/>
            </a:endParaRPr>
          </a:p>
          <a:p>
            <a:pPr indent="612140" algn="just">
              <a:lnSpc>
                <a:spcPct val="120000"/>
              </a:lnSpc>
              <a:spcBef>
                <a:spcPts val="1000"/>
              </a:spcBef>
              <a:spcAft>
                <a:spcPts val="50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5</a:t>
            </a:r>
            <a:r>
              <a:rPr lang="zh-CN" altLang="en-US" sz="2600" dirty="0">
                <a:solidFill>
                  <a:srgbClr val="C00000"/>
                </a:solidFill>
                <a:latin typeface="+mj-lt"/>
                <a:ea typeface="黑体" panose="02010609060101010101" pitchFamily="49" charset="-122"/>
              </a:rPr>
              <a:t>）直播带货与关键意见领袖口碑推广</a:t>
            </a:r>
            <a:r>
              <a:rPr lang="zh-CN" altLang="en-US" sz="2600" dirty="0">
                <a:solidFill>
                  <a:schemeClr val="accent2"/>
                </a:solidFill>
                <a:latin typeface="+mj-lt"/>
                <a:ea typeface="黑体" panose="02010609060101010101" pitchFamily="49" charset="-122"/>
              </a:rPr>
              <a:t>，元气森林在淘宝、抖音等平台开展自播和关键意见领袖代播，在微信、微博、抖音、</a:t>
            </a:r>
            <a:r>
              <a:rPr lang="en-US" altLang="zh-CN" sz="2600" dirty="0">
                <a:solidFill>
                  <a:schemeClr val="accent2"/>
                </a:solidFill>
                <a:latin typeface="+mj-lt"/>
                <a:ea typeface="黑体" panose="02010609060101010101" pitchFamily="49" charset="-122"/>
              </a:rPr>
              <a:t>B</a:t>
            </a:r>
            <a:r>
              <a:rPr lang="zh-CN" altLang="en-US" sz="2600" dirty="0">
                <a:solidFill>
                  <a:schemeClr val="accent2"/>
                </a:solidFill>
                <a:latin typeface="+mj-lt"/>
                <a:ea typeface="黑体" panose="02010609060101010101" pitchFamily="49" charset="-122"/>
              </a:rPr>
              <a:t>站、小红书等各大社交媒体平台上曝光度极高，既得到了知名艺人的发文关注，还获得了直播界关键意见领袖的推荐。</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9769" y="1698503"/>
            <a:ext cx="11017224" cy="2640146"/>
          </a:xfrm>
          <a:prstGeom prst="rect">
            <a:avLst/>
          </a:prstGeom>
        </p:spPr>
        <p:txBody>
          <a:bodyPr wrap="square">
            <a:spAutoFit/>
          </a:bodyPr>
          <a:lstStyle/>
          <a:p>
            <a:pPr indent="612140" algn="just">
              <a:lnSpc>
                <a:spcPct val="150000"/>
              </a:lnSpc>
              <a:spcBef>
                <a:spcPts val="0"/>
              </a:spcBef>
              <a:spcAft>
                <a:spcPts val="0"/>
              </a:spcAft>
            </a:pPr>
            <a:r>
              <a:rPr lang="zh-CN" altLang="en-US" sz="3000" b="1" dirty="0">
                <a:solidFill>
                  <a:srgbClr val="C00000"/>
                </a:solidFill>
                <a:latin typeface="+mj-lt"/>
                <a:ea typeface="黑体" panose="02010609060101010101" pitchFamily="49" charset="-122"/>
              </a:rPr>
              <a:t>思考讨论</a:t>
            </a:r>
            <a:endParaRPr lang="zh-CN" altLang="en-US" sz="3000" b="1" dirty="0">
              <a:solidFill>
                <a:srgbClr val="C00000"/>
              </a:solidFill>
              <a:latin typeface="+mj-lt"/>
              <a:ea typeface="黑体" panose="02010609060101010101" pitchFamily="49" charset="-122"/>
            </a:endParaRPr>
          </a:p>
          <a:p>
            <a:pPr indent="612140" algn="just">
              <a:lnSpc>
                <a:spcPct val="150000"/>
              </a:lnSpc>
              <a:spcBef>
                <a:spcPts val="0"/>
              </a:spcBef>
              <a:spcAft>
                <a:spcPts val="0"/>
              </a:spcAft>
            </a:pPr>
            <a:r>
              <a:rPr lang="en-US" altLang="zh-CN" sz="2800" dirty="0">
                <a:solidFill>
                  <a:schemeClr val="accent2"/>
                </a:solidFill>
                <a:latin typeface="+mj-lt"/>
                <a:ea typeface="黑体" panose="02010609060101010101" pitchFamily="49" charset="-122"/>
              </a:rPr>
              <a:t>1. </a:t>
            </a:r>
            <a:r>
              <a:rPr lang="zh-CN" altLang="en-US" sz="2800" dirty="0">
                <a:solidFill>
                  <a:schemeClr val="accent2"/>
                </a:solidFill>
                <a:latin typeface="+mj-lt"/>
                <a:ea typeface="黑体" panose="02010609060101010101" pitchFamily="49" charset="-122"/>
              </a:rPr>
              <a:t>元气森林是如何通过网络营销成为饮料界的“网红”品牌的？</a:t>
            </a:r>
            <a:endParaRPr lang="zh-CN" altLang="en-US" sz="2800" dirty="0">
              <a:solidFill>
                <a:schemeClr val="accent2"/>
              </a:solidFill>
              <a:latin typeface="+mj-lt"/>
              <a:ea typeface="黑体" panose="02010609060101010101" pitchFamily="49" charset="-122"/>
            </a:endParaRPr>
          </a:p>
          <a:p>
            <a:pPr indent="612140" algn="just">
              <a:lnSpc>
                <a:spcPct val="150000"/>
              </a:lnSpc>
              <a:spcBef>
                <a:spcPts val="0"/>
              </a:spcBef>
              <a:spcAft>
                <a:spcPts val="0"/>
              </a:spcAft>
            </a:pPr>
            <a:r>
              <a:rPr lang="en-US" altLang="zh-CN" sz="2800" dirty="0">
                <a:solidFill>
                  <a:schemeClr val="accent2"/>
                </a:solidFill>
                <a:latin typeface="+mj-lt"/>
                <a:ea typeface="黑体" panose="02010609060101010101" pitchFamily="49" charset="-122"/>
              </a:rPr>
              <a:t>2. </a:t>
            </a:r>
            <a:r>
              <a:rPr lang="zh-CN" altLang="en-US" sz="2800" dirty="0">
                <a:solidFill>
                  <a:schemeClr val="accent2"/>
                </a:solidFill>
                <a:latin typeface="+mj-lt"/>
                <a:ea typeface="黑体" panose="02010609060101010101" pitchFamily="49" charset="-122"/>
              </a:rPr>
              <a:t>请借鉴元气森林的网络营销策略，为某企业策划一次网络营销活动。</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2553" y="1156706"/>
            <a:ext cx="10391655" cy="5364289"/>
          </a:xfrm>
          <a:prstGeom prst="rect">
            <a:avLst/>
          </a:prstGeom>
          <a:noFill/>
        </p:spPr>
        <p:txBody>
          <a:bodyPr wrap="square" rtlCol="0" anchor="t">
            <a:spAutoFit/>
          </a:bodyPr>
          <a:lstStyle/>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本章主要介绍了网络营销的含义及职能，网络市场调研的步骤及方法；分析了网络营销策略，包括网络营销产品策略、网络营销价格策略、网络营销渠道策略和网络营销促销策略；介绍了网络广告的形式及收费模式；分析了常用的网络营销方法。</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学习本章后，读者应掌握网络营销的常用方法，能通过网络广告、搜索引擎、各种自媒体平台、网络直播与短视频等方式对企业产品或服务开展网络宣传推广，具体步骤为：首先明确企业的营销对象，了解其需求，然后制订网络营销策略，利用网络营销工具和资源，形成有针对性的网络营销方案，最后采用具体的网络营销方法，并对网络营销效果进行跟踪、评价，不断调整、优化网络营销方案。</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575332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28647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66429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5018261" y="2106623"/>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27389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522151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5010373" y="1556792"/>
            <a:ext cx="0" cy="2016224"/>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30" name="Group 4"/>
          <p:cNvGrpSpPr/>
          <p:nvPr/>
        </p:nvGrpSpPr>
        <p:grpSpPr bwMode="auto">
          <a:xfrm>
            <a:off x="996654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1109007" y="1418536"/>
            <a:ext cx="3909254" cy="204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一、网络营销的含义</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二、传统市场营销与网络营销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三、网络营销的职能</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四、网络市场调研</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2" name="组合 46"/>
          <p:cNvGrpSpPr/>
          <p:nvPr/>
        </p:nvGrpSpPr>
        <p:grpSpPr bwMode="auto">
          <a:xfrm>
            <a:off x="5450309" y="3308134"/>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5450309"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5450309" y="4666917"/>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5221510" y="1718480"/>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 name="TextBox 80"/>
          <p:cNvSpPr txBox="1">
            <a:spLocks noChangeArrowheads="1"/>
          </p:cNvSpPr>
          <p:nvPr/>
        </p:nvSpPr>
        <p:spPr bwMode="auto">
          <a:xfrm>
            <a:off x="6258102" y="1894405"/>
            <a:ext cx="4430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网络营销概述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5" name="TextBox 83"/>
          <p:cNvSpPr txBox="1">
            <a:spLocks noChangeArrowheads="1"/>
          </p:cNvSpPr>
          <p:nvPr/>
        </p:nvSpPr>
        <p:spPr bwMode="auto">
          <a:xfrm>
            <a:off x="6258103" y="3294353"/>
            <a:ext cx="5600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网络营销策略与网络广告</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6" name="TextBox 83"/>
          <p:cNvSpPr txBox="1">
            <a:spLocks noChangeArrowheads="1"/>
          </p:cNvSpPr>
          <p:nvPr/>
        </p:nvSpPr>
        <p:spPr bwMode="auto">
          <a:xfrm>
            <a:off x="6258102" y="4653136"/>
            <a:ext cx="5200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b="1" dirty="0">
                <a:solidFill>
                  <a:srgbClr val="FFFFFF"/>
                </a:solidFill>
                <a:latin typeface="+mj-lt"/>
                <a:ea typeface="方正大黑简体" panose="03000509000000000000" pitchFamily="65" charset="-122"/>
              </a:rPr>
              <a:t>常用的网络营销方法</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1.79878E-6 1.48148E-6 L -0.35338 -0.66644 " pathEditMode="relative" rAng="0" ptsTypes="AA">
                                      <p:cBhvr>
                                        <p:cTn id="6" dur="1000" fill="hold"/>
                                        <p:tgtEl>
                                          <p:spTgt spid="8230"/>
                                        </p:tgtEl>
                                        <p:attrNameLst>
                                          <p:attrName>ppt_x</p:attrName>
                                          <p:attrName>ppt_y</p:attrName>
                                        </p:attrNameLst>
                                      </p:cBhvr>
                                      <p:rCtr x="-17675" y="-33333"/>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8227"/>
                                        </p:tgtEl>
                                        <p:attrNameLst>
                                          <p:attrName>style.visibility</p:attrName>
                                        </p:attrNameLst>
                                      </p:cBhvr>
                                      <p:to>
                                        <p:strVal val="visible"/>
                                      </p:to>
                                    </p:set>
                                    <p:anim calcmode="lin" valueType="num">
                                      <p:cBhvr>
                                        <p:cTn id="13" dur="300" fill="hold"/>
                                        <p:tgtEl>
                                          <p:spTgt spid="8227"/>
                                        </p:tgtEl>
                                        <p:attrNameLst>
                                          <p:attrName>ppt_w</p:attrName>
                                        </p:attrNameLst>
                                      </p:cBhvr>
                                      <p:tavLst>
                                        <p:tav tm="0">
                                          <p:val>
                                            <p:fltVal val="0"/>
                                          </p:val>
                                        </p:tav>
                                        <p:tav tm="100000">
                                          <p:val>
                                            <p:strVal val="#ppt_w"/>
                                          </p:val>
                                        </p:tav>
                                      </p:tavLst>
                                    </p:anim>
                                    <p:anim calcmode="lin" valueType="num">
                                      <p:cBhvr>
                                        <p:cTn id="14" dur="300" fill="hold"/>
                                        <p:tgtEl>
                                          <p:spTgt spid="8227"/>
                                        </p:tgtEl>
                                        <p:attrNameLst>
                                          <p:attrName>ppt_h</p:attrName>
                                        </p:attrNameLst>
                                      </p:cBhvr>
                                      <p:tavLst>
                                        <p:tav tm="0">
                                          <p:val>
                                            <p:fltVal val="0"/>
                                          </p:val>
                                        </p:tav>
                                        <p:tav tm="100000">
                                          <p:val>
                                            <p:strVal val="#ppt_h"/>
                                          </p:val>
                                        </p:tav>
                                      </p:tavLst>
                                    </p:anim>
                                    <p:animEffect transition="in" filter="fade">
                                      <p:cBhvr>
                                        <p:cTn id="15" dur="300"/>
                                        <p:tgtEl>
                                          <p:spTgt spid="8227"/>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2"/>
                                        </p:tgtEl>
                                      </p:cBhvr>
                                    </p:animEffect>
                                    <p:animScale>
                                      <p:cBhvr>
                                        <p:cTn id="19" dur="250" autoRev="1" fill="hold"/>
                                        <p:tgtEl>
                                          <p:spTgt spid="42"/>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54272" y="2204864"/>
            <a:ext cx="10088217" cy="1745542"/>
          </a:xfrm>
          <a:prstGeom prst="rect">
            <a:avLst/>
          </a:prstGeom>
        </p:spPr>
        <p:txBody>
          <a:bodyPr wrap="square" anchor="ctr">
            <a:spAutoFit/>
          </a:bodyPr>
          <a:lstStyle/>
          <a:p>
            <a:pPr indent="612140">
              <a:lnSpc>
                <a:spcPct val="150000"/>
              </a:lnSpc>
            </a:pPr>
            <a:r>
              <a:rPr lang="zh-CN" altLang="en-US" sz="3800" dirty="0">
                <a:solidFill>
                  <a:srgbClr val="FF0000"/>
                </a:solidFill>
                <a:latin typeface="方正毡笔黑简体" panose="03000509000000000000" pitchFamily="65" charset="-122"/>
                <a:ea typeface="方正毡笔黑简体" panose="03000509000000000000" pitchFamily="65" charset="-122"/>
              </a:rPr>
              <a:t>有人认为网络营销就是网上销售，你认为这种看法对吗？为什么？</a:t>
            </a:r>
            <a:endParaRPr lang="zh-CN" altLang="en-US" sz="3800" dirty="0">
              <a:solidFill>
                <a:srgbClr val="FF0000"/>
              </a:solidFill>
              <a:latin typeface="方正毡笔黑简体" panose="03000509000000000000" pitchFamily="65" charset="-122"/>
              <a:ea typeface="方正毡笔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6329" y="1284310"/>
            <a:ext cx="10679736" cy="4289379"/>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一、网络营销的含义</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网络营销是市场营销的一个重要组成部分，其本质与市场营销是相同的，但在技术手段和应用背景上又有独特之处。在移动互联网广泛发展的基础上，我们将网络营销的定义总结为：</a:t>
            </a:r>
            <a:r>
              <a:rPr lang="zh-CN" altLang="en-US" sz="2600" dirty="0">
                <a:solidFill>
                  <a:srgbClr val="C00000"/>
                </a:solidFill>
                <a:latin typeface="+mj-lt"/>
                <a:ea typeface="黑体" panose="02010609060101010101" pitchFamily="49" charset="-122"/>
              </a:rPr>
              <a:t>网络营销是企业为了满足用户获取有价值的信息和服务的需求，通过互联网及社会关系网络连接企业、用户及公众，为实现顾客价值及企业营销目标所进行的规划、实施及运营管理活动。</a:t>
            </a:r>
            <a:endParaRPr lang="zh-CN" altLang="en-US" sz="2600" dirty="0">
              <a:solidFill>
                <a:srgbClr val="C00000"/>
              </a:solidFill>
              <a:latin typeface="+mj-lt"/>
              <a:ea typeface="黑体" panose="02010609060101010101" pitchFamily="49" charset="-122"/>
            </a:endParaRPr>
          </a:p>
        </p:txBody>
      </p:sp>
    </p:spTree>
  </p:cSld>
  <p:clrMapOvr>
    <a:masterClrMapping/>
  </p:clrMapOvr>
  <p:transition spd="slow">
    <p:push dir="u"/>
  </p:transition>
</p:sld>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9441</Words>
  <Application>WPS 演示</Application>
  <PresentationFormat>自定义</PresentationFormat>
  <Paragraphs>573</Paragraphs>
  <Slides>69</Slides>
  <Notes>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69</vt:i4>
      </vt:variant>
    </vt:vector>
  </HeadingPairs>
  <TitlesOfParts>
    <vt:vector size="88" baseType="lpstr">
      <vt:lpstr>Arial</vt:lpstr>
      <vt:lpstr>宋体</vt:lpstr>
      <vt:lpstr>Wingdings</vt:lpstr>
      <vt:lpstr>微软雅黑</vt:lpstr>
      <vt:lpstr>仿宋_GB2312</vt:lpstr>
      <vt:lpstr>仿宋</vt:lpstr>
      <vt:lpstr>黑体</vt:lpstr>
      <vt:lpstr>Calibri</vt:lpstr>
      <vt:lpstr>方正粗倩简体</vt:lpstr>
      <vt:lpstr>方正大黑简体</vt:lpstr>
      <vt:lpstr>方正毡笔黑简体</vt:lpstr>
      <vt:lpstr>Times New Roman</vt:lpstr>
      <vt:lpstr>Arial Unicode MS</vt:lpstr>
      <vt:lpstr>Segoe UI</vt:lpstr>
      <vt:lpstr>Segoe UI</vt:lpstr>
      <vt:lpstr>Times New Roman</vt:lpstr>
      <vt:lpstr>2_默认设计模板</vt:lpstr>
      <vt:lpstr>3_默认设计模板</vt:lpstr>
      <vt:lpstr>4_默认设计模板</vt:lpstr>
      <vt:lpstr>第五章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Administrator</dc:creator>
  <cp:keywords>ppt模板</cp:keywords>
  <cp:lastModifiedBy>feng</cp:lastModifiedBy>
  <cp:revision>887</cp:revision>
  <dcterms:created xsi:type="dcterms:W3CDTF">2022-02-18T02:26:00Z</dcterms:created>
  <dcterms:modified xsi:type="dcterms:W3CDTF">2026-03-05T12:36:17Z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5BF06CB844FE431FBBC15A81FDFF09F0</vt:lpwstr>
  </property>
  <property fmtid="{D5CDD505-2E9C-101B-9397-08002B2CF9AE}" pid="3" name="KSOProductBuildVer">
    <vt:lpwstr>2052-12.1.0.25225</vt:lpwstr>
  </property>
</Properties>
</file>