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86" r:id="rId4"/>
  </p:sldMasterIdLst>
  <p:notesMasterIdLst>
    <p:notesMasterId r:id="rId27"/>
  </p:notesMasterIdLst>
  <p:handoutMasterIdLst>
    <p:handoutMasterId r:id="rId69"/>
  </p:handoutMasterIdLst>
  <p:sldIdLst>
    <p:sldId id="691" r:id="rId5"/>
    <p:sldId id="531" r:id="rId6"/>
    <p:sldId id="413" r:id="rId7"/>
    <p:sldId id="566" r:id="rId8"/>
    <p:sldId id="692" r:id="rId9"/>
    <p:sldId id="632" r:id="rId10"/>
    <p:sldId id="486" r:id="rId11"/>
    <p:sldId id="651" r:id="rId12"/>
    <p:sldId id="652" r:id="rId13"/>
    <p:sldId id="653" r:id="rId14"/>
    <p:sldId id="660" r:id="rId15"/>
    <p:sldId id="661" r:id="rId16"/>
    <p:sldId id="662" r:id="rId17"/>
    <p:sldId id="663" r:id="rId18"/>
    <p:sldId id="669" r:id="rId19"/>
    <p:sldId id="670" r:id="rId20"/>
    <p:sldId id="671" r:id="rId21"/>
    <p:sldId id="672" r:id="rId22"/>
    <p:sldId id="673" r:id="rId23"/>
    <p:sldId id="677" r:id="rId24"/>
    <p:sldId id="674" r:id="rId25"/>
    <p:sldId id="675" r:id="rId26"/>
    <p:sldId id="676" r:id="rId28"/>
    <p:sldId id="679" r:id="rId29"/>
    <p:sldId id="680" r:id="rId30"/>
    <p:sldId id="681" r:id="rId31"/>
    <p:sldId id="682" r:id="rId32"/>
    <p:sldId id="683" r:id="rId33"/>
    <p:sldId id="684" r:id="rId34"/>
    <p:sldId id="685" r:id="rId35"/>
    <p:sldId id="587" r:id="rId36"/>
    <p:sldId id="695" r:id="rId37"/>
    <p:sldId id="644" r:id="rId38"/>
    <p:sldId id="633" r:id="rId39"/>
    <p:sldId id="697" r:id="rId40"/>
    <p:sldId id="698" r:id="rId41"/>
    <p:sldId id="696" r:id="rId42"/>
    <p:sldId id="700" r:id="rId43"/>
    <p:sldId id="701" r:id="rId44"/>
    <p:sldId id="722" r:id="rId45"/>
    <p:sldId id="702" r:id="rId46"/>
    <p:sldId id="703" r:id="rId47"/>
    <p:sldId id="704" r:id="rId48"/>
    <p:sldId id="642" r:id="rId49"/>
    <p:sldId id="705" r:id="rId50"/>
    <p:sldId id="699" r:id="rId51"/>
    <p:sldId id="706" r:id="rId52"/>
    <p:sldId id="707" r:id="rId53"/>
    <p:sldId id="708" r:id="rId54"/>
    <p:sldId id="709" r:id="rId55"/>
    <p:sldId id="710" r:id="rId56"/>
    <p:sldId id="711" r:id="rId57"/>
    <p:sldId id="712" r:id="rId58"/>
    <p:sldId id="713" r:id="rId59"/>
    <p:sldId id="714" r:id="rId60"/>
    <p:sldId id="715" r:id="rId61"/>
    <p:sldId id="716" r:id="rId62"/>
    <p:sldId id="717" r:id="rId63"/>
    <p:sldId id="718" r:id="rId64"/>
    <p:sldId id="719" r:id="rId65"/>
    <p:sldId id="686" r:id="rId66"/>
    <p:sldId id="723" r:id="rId67"/>
    <p:sldId id="687" r:id="rId68"/>
  </p:sldIdLst>
  <p:sldSz cx="12196445"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42" userDrawn="1">
          <p15:clr>
            <a:srgbClr val="A4A3A4"/>
          </p15:clr>
        </p15:guide>
        <p15:guide id="2" pos="3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A3D0"/>
    <a:srgbClr val="F8F8F8"/>
    <a:srgbClr val="A9BECB"/>
    <a:srgbClr val="781E19"/>
    <a:srgbClr val="C2D414"/>
    <a:srgbClr val="DDDDDD"/>
    <a:srgbClr val="AF1D5C"/>
    <a:srgbClr val="D01C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238" autoAdjust="0"/>
  </p:normalViewPr>
  <p:slideViewPr>
    <p:cSldViewPr snapToObjects="1">
      <p:cViewPr varScale="1">
        <p:scale>
          <a:sx n="87" d="100"/>
          <a:sy n="87" d="100"/>
        </p:scale>
        <p:origin x="528" y="77"/>
      </p:cViewPr>
      <p:guideLst>
        <p:guide orient="horz" pos="2142"/>
        <p:guide pos="3842"/>
      </p:guideLst>
    </p:cSldViewPr>
  </p:slideViewPr>
  <p:notesTextViewPr>
    <p:cViewPr>
      <p:scale>
        <a:sx n="1" d="1"/>
        <a:sy n="1" d="1"/>
      </p:scale>
      <p:origin x="0" y="0"/>
    </p:cViewPr>
  </p:notesTextViewPr>
  <p:notesViewPr>
    <p:cSldViewPr snapToObjects="1">
      <p:cViewPr varScale="1">
        <p:scale>
          <a:sx n="55" d="100"/>
          <a:sy n="55" d="100"/>
        </p:scale>
        <p:origin x="2640" y="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3.xml"/><Relationship Id="rId69" Type="http://schemas.openxmlformats.org/officeDocument/2006/relationships/handoutMaster" Target="handoutMasters/handoutMaster1.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notesMaster" Target="notesMasters/notesMaster1.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96222-23A1-4177-B433-96942F398B56}"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332C2A-70AA-477F-AE64-58C6D50ED8A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a:defRPr/>
            </a:pPr>
            <a:endParaRPr lang="zh-CN"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a:defRPr/>
            </a:pPr>
            <a:fld id="{5E701364-3F2E-4B26-B151-4F92A62FFB98}" type="datetimeFigureOut">
              <a:rPr lang="zh-CN" altLang="en-US"/>
            </a:fld>
            <a:endParaRPr lang="en-US"/>
          </a:p>
        </p:txBody>
      </p:sp>
      <p:sp>
        <p:nvSpPr>
          <p:cNvPr id="5124" name="Rectangle 4"/>
          <p:cNvSpPr>
            <a:spLocks noGrp="1" noRot="1" noChangeAspect="1" noChangeArrowheads="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a:defRPr/>
            </a:pPr>
            <a:fld id="{78455287-8C9E-4FEA-A396-C93FDD1800E3}" type="slidenum">
              <a:rPr lang="zh-CN" alt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公有云：面向所有用户提供的，如百度云、阿里云等</a:t>
            </a:r>
            <a:endParaRPr lang="zh-CN" altLang="en-US" dirty="0"/>
          </a:p>
          <a:p>
            <a:r>
              <a:rPr lang="zh-CN" altLang="en-US" dirty="0"/>
              <a:t>私有云：为某一客户单独使用而构建的</a:t>
            </a:r>
            <a:endParaRPr lang="zh-CN" altLang="en-US" dirty="0"/>
          </a:p>
          <a:p>
            <a:r>
              <a:rPr lang="zh-CN" altLang="en-US" dirty="0"/>
              <a:t>混合云：使用公有云的同时，将部分企业的信息放在企业数据中心的防火墙内</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(1)</a:t>
            </a:r>
            <a:r>
              <a:rPr lang="zh-CN" altLang="en-US" dirty="0"/>
              <a:t>无线应用协议（</a:t>
            </a:r>
            <a:r>
              <a:rPr lang="en-US" altLang="zh-CN" dirty="0"/>
              <a:t>Wireless Application Protocol</a:t>
            </a:r>
            <a:r>
              <a:rPr lang="zh-CN" altLang="en-US" dirty="0"/>
              <a:t>，</a:t>
            </a:r>
            <a:r>
              <a:rPr lang="en-US" altLang="zh-CN" dirty="0"/>
              <a:t>WAP</a:t>
            </a:r>
            <a:r>
              <a:rPr lang="zh-CN" altLang="en-US" dirty="0"/>
              <a:t>）是一个全球性的开放协议。</a:t>
            </a:r>
            <a:endParaRPr lang="zh-CN" altLang="en-US" dirty="0"/>
          </a:p>
          <a:p>
            <a:r>
              <a:rPr lang="en-US" altLang="zh-CN" dirty="0"/>
              <a:t>(2)</a:t>
            </a:r>
            <a:r>
              <a:rPr lang="zh-CN" altLang="en-US" dirty="0"/>
              <a:t>蓝牙（</a:t>
            </a:r>
            <a:r>
              <a:rPr lang="en-US" altLang="zh-CN" dirty="0"/>
              <a:t>Bluetooth</a:t>
            </a:r>
            <a:r>
              <a:rPr lang="zh-CN" altLang="en-US" dirty="0"/>
              <a:t>）是一种短距离无线电技术，有时候人们也直接把蓝牙适配器简称为蓝牙。</a:t>
            </a:r>
            <a:endParaRPr lang="zh-CN" altLang="en-US" dirty="0"/>
          </a:p>
          <a:p>
            <a:r>
              <a:rPr lang="en-US" altLang="zh-CN" dirty="0"/>
              <a:t>(3)</a:t>
            </a:r>
            <a:r>
              <a:rPr lang="zh-CN" altLang="en-US" dirty="0"/>
              <a:t>移动通信技术中，</a:t>
            </a:r>
            <a:r>
              <a:rPr lang="en-US" altLang="zh-CN" dirty="0"/>
              <a:t>3G</a:t>
            </a:r>
            <a:r>
              <a:rPr lang="zh-CN" altLang="en-US" dirty="0"/>
              <a:t>、</a:t>
            </a:r>
            <a:r>
              <a:rPr lang="en-US" altLang="zh-CN" dirty="0"/>
              <a:t>4G </a:t>
            </a:r>
            <a:r>
              <a:rPr lang="zh-CN" altLang="en-US" dirty="0"/>
              <a:t>和</a:t>
            </a:r>
            <a:r>
              <a:rPr lang="en-US" altLang="zh-CN" dirty="0"/>
              <a:t>5G </a:t>
            </a:r>
            <a:r>
              <a:rPr lang="zh-CN" altLang="en-US" dirty="0"/>
              <a:t>对电子商务的影响较大。</a:t>
            </a:r>
            <a:endParaRPr lang="zh-CN" altLang="en-US" dirty="0"/>
          </a:p>
          <a:p>
            <a:r>
              <a:rPr lang="en-US" altLang="zh-CN" dirty="0"/>
              <a:t>3G</a:t>
            </a:r>
            <a:r>
              <a:rPr lang="zh-CN" altLang="en-US" dirty="0"/>
              <a:t>（</a:t>
            </a:r>
            <a:r>
              <a:rPr lang="en-US" altLang="zh-CN" dirty="0"/>
              <a:t>the 3rd Generation Communication System</a:t>
            </a:r>
            <a:r>
              <a:rPr lang="zh-CN" altLang="en-US" dirty="0"/>
              <a:t>，</a:t>
            </a:r>
            <a:r>
              <a:rPr lang="en-US" altLang="zh-CN" dirty="0"/>
              <a:t>3rd-generation</a:t>
            </a:r>
            <a:r>
              <a:rPr lang="zh-CN" altLang="en-US" dirty="0"/>
              <a:t>）是第三代移动通信技术的是指支持高速数据传输的蜂窝移动通信技术。</a:t>
            </a:r>
            <a:endParaRPr lang="zh-CN" altLang="en-US" dirty="0"/>
          </a:p>
          <a:p>
            <a:r>
              <a:rPr lang="en-US" altLang="zh-CN" dirty="0"/>
              <a:t>4G</a:t>
            </a:r>
            <a:r>
              <a:rPr lang="zh-CN" altLang="en-US" dirty="0"/>
              <a:t>（</a:t>
            </a:r>
            <a:r>
              <a:rPr lang="en-US" altLang="zh-CN" dirty="0"/>
              <a:t>4th-generation</a:t>
            </a:r>
            <a:r>
              <a:rPr lang="zh-CN" altLang="en-US" dirty="0"/>
              <a:t>）即第四代移动通信技术。</a:t>
            </a:r>
            <a:endParaRPr lang="zh-CN" altLang="en-US" dirty="0"/>
          </a:p>
          <a:p>
            <a:r>
              <a:rPr lang="en-US" altLang="zh-CN" dirty="0"/>
              <a:t>5G</a:t>
            </a:r>
            <a:r>
              <a:rPr lang="zh-CN" altLang="en-US" dirty="0"/>
              <a:t>（</a:t>
            </a:r>
            <a:r>
              <a:rPr lang="en-US" altLang="zh-CN" dirty="0"/>
              <a:t>5th-generation</a:t>
            </a:r>
            <a:r>
              <a:rPr lang="zh-CN" altLang="en-US" dirty="0"/>
              <a:t>）即第五代移动通信技术。</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Times New Roman" panose="02020603050405020304" charset="0"/>
              </a:rPr>
              <a:t>1</a:t>
            </a:r>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Times New Roman" panose="02020603050405020304" charset="0"/>
              </a:rPr>
              <a:t>B2B </a:t>
            </a:r>
            <a:r>
              <a:rPr lang="zh-CN" altLang="en-US" sz="1800" b="0" i="0" u="none" strike="noStrike" baseline="0" dirty="0">
                <a:solidFill>
                  <a:srgbClr val="211D1E"/>
                </a:solidFill>
                <a:latin typeface="方正宋一蜋..."/>
              </a:rPr>
              <a:t>共享经济模式。基本特点为企业利用共享平台将闲置资源出租给另外一家企业。</a:t>
            </a:r>
            <a:endParaRPr lang="en-US" altLang="zh-CN" sz="1800" b="0" i="0" u="none" strike="noStrike" baseline="0" dirty="0">
              <a:solidFill>
                <a:srgbClr val="211D1E"/>
              </a:solidFill>
              <a:latin typeface="方正宋一蜋..."/>
            </a:endParaRPr>
          </a:p>
          <a:p>
            <a:pPr algn="just"/>
            <a:endParaRPr lang="en-US" altLang="zh-CN" sz="1800" b="0" i="0" u="none" strike="noStrike" baseline="0" dirty="0">
              <a:solidFill>
                <a:srgbClr val="211D1E"/>
              </a:solidFill>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charset="0"/>
              </a:rPr>
              <a:t>2</a:t>
            </a:r>
            <a:r>
              <a:rPr lang="zh-CN" altLang="en-US" sz="1800" b="0" i="0" u="none" strike="noStrike" baseline="0" dirty="0">
                <a:latin typeface="方正宋一蜋..."/>
              </a:rPr>
              <a:t>）</a:t>
            </a:r>
            <a:r>
              <a:rPr lang="en-US" altLang="zh-CN" sz="1800" b="0" i="0" u="none" strike="noStrike" baseline="0" dirty="0">
                <a:latin typeface="Times New Roman" panose="02020603050405020304" charset="0"/>
              </a:rPr>
              <a:t>B2C</a:t>
            </a:r>
            <a:r>
              <a:rPr lang="zh-CN" altLang="en-US" sz="1800" b="0" i="0" u="none" strike="noStrike" baseline="0" dirty="0">
                <a:latin typeface="方正宋一蜋..."/>
              </a:rPr>
              <a:t>共享经济模式。基本特点为企业将产品或服务出租给个人。典型代表有共享单车、共享充电宝等。</a:t>
            </a:r>
            <a:endParaRPr lang="en-US" altLang="zh-CN" sz="1800" b="0" i="0" u="none" strike="noStrike" baseline="0" dirty="0">
              <a:latin typeface="方正宋一蜋..."/>
            </a:endParaRPr>
          </a:p>
          <a:p>
            <a:pPr algn="just"/>
            <a:endParaRPr lang="zh-CN" altLang="en-US" sz="1800" b="0" i="0" u="none" strike="noStrike" baseline="0" dirty="0">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charset="0"/>
              </a:rPr>
              <a:t>3</a:t>
            </a:r>
            <a:r>
              <a:rPr lang="zh-CN" altLang="en-US" sz="1800" b="0" i="0" u="none" strike="noStrike" baseline="0" dirty="0">
                <a:latin typeface="方正宋一蜋..."/>
              </a:rPr>
              <a:t>）</a:t>
            </a:r>
            <a:r>
              <a:rPr lang="en-US" altLang="zh-CN" sz="1800" b="0" i="0" u="none" strike="noStrike" baseline="0" dirty="0">
                <a:latin typeface="Times New Roman" panose="02020603050405020304" charset="0"/>
              </a:rPr>
              <a:t>C2C</a:t>
            </a:r>
            <a:r>
              <a:rPr lang="zh-CN" altLang="en-US" sz="1800" b="0" i="0" u="none" strike="noStrike" baseline="0" dirty="0">
                <a:latin typeface="方正宋一蜋..."/>
              </a:rPr>
              <a:t>共享经济模式。基本特点为将个人闲置的固定资产、资金、技能等提供给有需要的他人。典型代表有滴滴出行等。</a:t>
            </a:r>
            <a:endParaRPr lang="en-US" altLang="zh-CN" sz="1800" b="0" i="0" u="none" strike="noStrike" baseline="0" dirty="0">
              <a:latin typeface="方正宋一蜋..."/>
            </a:endParaRPr>
          </a:p>
          <a:p>
            <a:pPr algn="just"/>
            <a:endParaRPr lang="zh-CN" altLang="en-US" sz="1800" b="0" i="0" u="none" strike="noStrike" baseline="0" dirty="0">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charset="0"/>
              </a:rPr>
              <a:t>4</a:t>
            </a:r>
            <a:r>
              <a:rPr lang="zh-CN" altLang="en-US" sz="1800" b="0" i="0" u="none" strike="noStrike" baseline="0" dirty="0">
                <a:latin typeface="方正宋一蜋..."/>
              </a:rPr>
              <a:t>）</a:t>
            </a:r>
            <a:r>
              <a:rPr lang="en-US" altLang="zh-CN" sz="1800" b="0" i="0" u="none" strike="noStrike" baseline="0" dirty="0">
                <a:latin typeface="Times New Roman" panose="02020603050405020304" charset="0"/>
              </a:rPr>
              <a:t>C2B</a:t>
            </a:r>
            <a:r>
              <a:rPr lang="zh-CN" altLang="en-US" sz="1800" b="0" i="0" u="none" strike="noStrike" baseline="0" dirty="0">
                <a:latin typeface="方正宋一蜋..."/>
              </a:rPr>
              <a:t>共享经济模式。基本特点为个人向企业提供个人技能、闲暇时间等以获取收益。典型代表有众包、零工经济等。 </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方正宋一蜋..."/>
              </a:rPr>
              <a:t>1</a:t>
            </a:r>
            <a:r>
              <a:rPr lang="zh-CN" altLang="en-US" sz="1800" b="0" i="0" u="none" strike="noStrike" baseline="0" dirty="0">
                <a:solidFill>
                  <a:srgbClr val="211D1E"/>
                </a:solidFill>
                <a:latin typeface="方正宋一蜋..."/>
              </a:rPr>
              <a:t>）产业链生态经济模式是以某一品类的产品为切入点，所有与该产品有关的县（区）共同参与，制定产品分类标准、建立溯源体系（农产品类）和服务标准（服务业），按统一的标准进行产品加工、品牌宣传，</a:t>
            </a:r>
            <a:r>
              <a:rPr lang="zh-CN" altLang="en-US" sz="1800" b="0" i="0" u="none" strike="noStrike" baseline="0" dirty="0">
                <a:latin typeface="方正宋一蜋..."/>
              </a:rPr>
              <a:t>打通该产品产前、产中、产后全产业链（生产</a:t>
            </a:r>
            <a:r>
              <a:rPr lang="en-US" altLang="zh-CN" sz="1800" b="0" i="0" u="none" strike="noStrike" baseline="0" dirty="0">
                <a:latin typeface="Times New Roman" panose="02020603050405020304" charset="0"/>
              </a:rPr>
              <a:t>/ </a:t>
            </a:r>
            <a:r>
              <a:rPr lang="zh-CN" altLang="en-US" sz="1800" b="0" i="0" u="none" strike="noStrike" baseline="0" dirty="0">
                <a:latin typeface="方正宋一蜋..."/>
              </a:rPr>
              <a:t>种植、加工、质检、追溯、仓储、物流、销售、售后等）。</a:t>
            </a:r>
            <a:endParaRPr lang="zh-CN" altLang="en-US" sz="1800" b="0" i="0" u="none" strike="noStrike" baseline="0" dirty="0">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charset="0"/>
              </a:rPr>
              <a:t>2</a:t>
            </a:r>
            <a:r>
              <a:rPr lang="zh-CN" altLang="en-US" sz="1800" b="0" i="0" u="none" strike="noStrike" baseline="0" dirty="0">
                <a:latin typeface="方正宋一蜋..."/>
              </a:rPr>
              <a:t>）一县一品生态经济模式就是以某一品类农村特色产品或品牌为起点，以县区企业、政府、社会组织、区域带头人为宣传载体，多维度、系统化在线上线下塑造本地化地域品牌，即以一县一品为切入点，建立农村品牌，发展农村电商经济新模式，从而推动当地经济发展，借助电子商务将当地的特色产品推向全国乃至全球。</a:t>
            </a:r>
            <a:endParaRPr lang="en-US" altLang="zh-CN" sz="1800" b="0" i="0" u="none" strike="noStrike" baseline="0" dirty="0">
              <a:latin typeface="方正宋一蜋..."/>
            </a:endParaRPr>
          </a:p>
          <a:p>
            <a:pPr algn="just"/>
            <a:r>
              <a:rPr lang="zh-CN" altLang="en-US" sz="1800" b="0" i="0" u="none" strike="noStrike" baseline="0" dirty="0">
                <a:latin typeface="方正宋一蜋..."/>
              </a:rPr>
              <a:t>（</a:t>
            </a:r>
            <a:r>
              <a:rPr lang="en-US" altLang="zh-CN" sz="1800" b="0" i="0" u="none" strike="noStrike" baseline="0" dirty="0">
                <a:latin typeface="Times New Roman" panose="02020603050405020304" charset="0"/>
              </a:rPr>
              <a:t>3</a:t>
            </a:r>
            <a:r>
              <a:rPr lang="zh-CN" altLang="en-US" sz="1800" b="0" i="0" u="none" strike="noStrike" baseline="0" dirty="0">
                <a:latin typeface="方正宋一蜋..."/>
              </a:rPr>
              <a:t>）集散地生态经济模式是指利用区位和交通便利的优势发展物流产业，通过自身在物流方面的优势，吸引大批有实力的企业聚集于此发展电商产业，从而形成集散地生态经济模式，带动当地电子商务及区域经济的快速发展。</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Times New Roman" panose="02020603050405020304" charset="0"/>
            </a:endParaRPr>
          </a:p>
          <a:p>
            <a:pPr algn="just"/>
            <a:r>
              <a:rPr lang="en-US" altLang="zh-CN" sz="1800" b="0" i="0" u="none" strike="noStrike" baseline="0" dirty="0">
                <a:solidFill>
                  <a:srgbClr val="211D1E"/>
                </a:solidFill>
                <a:latin typeface="Times New Roman" panose="02020603050405020304" charset="0"/>
              </a:rPr>
              <a:t>1</a:t>
            </a:r>
            <a:r>
              <a:rPr lang="zh-CN" altLang="en-US" sz="1800" b="0" i="0" u="none" strike="noStrike" baseline="0" dirty="0">
                <a:latin typeface="楷体.体o浡渀."/>
              </a:rPr>
              <a:t>．</a:t>
            </a:r>
            <a:r>
              <a:rPr lang="en-US" altLang="zh-CN" sz="1800" b="0" i="0" u="none" strike="noStrike" baseline="0" dirty="0">
                <a:solidFill>
                  <a:srgbClr val="211D1E"/>
                </a:solidFill>
                <a:latin typeface="Times New Roman" panose="02020603050405020304" charset="0"/>
              </a:rPr>
              <a:t>B2C </a:t>
            </a:r>
            <a:r>
              <a:rPr lang="zh-CN" altLang="en-US" sz="1800" b="0" i="0" u="none" strike="noStrike" baseline="0" dirty="0">
                <a:solidFill>
                  <a:srgbClr val="211D1E"/>
                </a:solidFill>
                <a:latin typeface="方正宋一副浡渀."/>
              </a:rPr>
              <a:t>在线教育模式的授课形式不断演变，从录播课程到直播，从大班授课到一对一模式， 充分满足消费者需求来留住消费者。</a:t>
            </a:r>
            <a:endParaRPr lang="zh-CN" altLang="en-US" sz="1800" b="0" i="0" u="none" strike="noStrike" baseline="0" dirty="0">
              <a:latin typeface="方正宋一副浡渀."/>
            </a:endParaRPr>
          </a:p>
          <a:p>
            <a:pPr algn="just"/>
            <a:r>
              <a:rPr lang="en-US" altLang="zh-CN" sz="1800" b="0" i="0" u="none" strike="noStrike" baseline="0" dirty="0">
                <a:latin typeface="Times New Roman" panose="02020603050405020304" charset="0"/>
              </a:rPr>
              <a:t>2</a:t>
            </a:r>
            <a:r>
              <a:rPr lang="zh-CN" altLang="en-US" sz="1800" b="0" i="0" u="none" strike="noStrike" baseline="0" dirty="0">
                <a:latin typeface="楷体.体o浡渀."/>
              </a:rPr>
              <a:t>．</a:t>
            </a:r>
            <a:r>
              <a:rPr lang="en-US" altLang="zh-CN" sz="1800" b="0" i="0" u="none" strike="noStrike" baseline="0" dirty="0">
                <a:latin typeface="Times New Roman" panose="02020603050405020304" charset="0"/>
              </a:rPr>
              <a:t>C2C</a:t>
            </a:r>
            <a:r>
              <a:rPr lang="zh-CN" altLang="en-US" sz="1800" b="0" i="0" u="none" strike="noStrike" baseline="0" dirty="0">
                <a:latin typeface="方正宋一副浡渀."/>
              </a:rPr>
              <a:t>在线教育模式经常被通识类课程的教学平台采用，集众人之力，为平台提供更全面的内容支持。</a:t>
            </a:r>
            <a:endParaRPr lang="zh-CN" altLang="en-US" sz="1800" b="0" i="0" u="none" strike="noStrike" baseline="0" dirty="0">
              <a:latin typeface="方正宋一副浡渀."/>
            </a:endParaRPr>
          </a:p>
          <a:p>
            <a:pPr algn="just"/>
            <a:r>
              <a:rPr lang="en-US" altLang="zh-CN" sz="1800" b="0" i="0" u="none" strike="noStrike" baseline="0" dirty="0">
                <a:latin typeface="Times New Roman" panose="02020603050405020304" charset="0"/>
              </a:rPr>
              <a:t>3</a:t>
            </a:r>
            <a:r>
              <a:rPr lang="zh-CN" altLang="en-US" sz="1800" b="0" i="0" u="none" strike="noStrike" baseline="0" dirty="0">
                <a:latin typeface="楷体.体o浡渀."/>
              </a:rPr>
              <a:t>．</a:t>
            </a:r>
            <a:r>
              <a:rPr lang="en-US" altLang="zh-CN" sz="1800" b="0" i="0" u="none" strike="noStrike" baseline="0" dirty="0">
                <a:latin typeface="Times New Roman" panose="02020603050405020304" charset="0"/>
              </a:rPr>
              <a:t>O2O</a:t>
            </a:r>
            <a:r>
              <a:rPr lang="zh-CN" altLang="en-US" sz="1800" b="0" i="0" u="none" strike="noStrike" baseline="0" dirty="0">
                <a:latin typeface="楷体.体o浡渀."/>
              </a:rPr>
              <a:t>在线教育模式</a:t>
            </a:r>
            <a:r>
              <a:rPr lang="zh-CN" altLang="en-US" sz="1800" b="0" i="0" u="none" strike="noStrike" baseline="0" dirty="0">
                <a:latin typeface="方正宋一副浡渀."/>
              </a:rPr>
              <a:t>主要是从“线上”将用户和流量引导到“线下”，将学习场景放在线下。</a:t>
            </a:r>
            <a:endParaRPr lang="zh-CN" altLang="en-US" sz="1800" b="0" i="0" u="none" strike="noStrike" baseline="0" dirty="0">
              <a:latin typeface="方正宋一副浡渀."/>
            </a:endParaRPr>
          </a:p>
          <a:p>
            <a:pPr algn="just"/>
            <a:r>
              <a:rPr lang="en-US" altLang="zh-CN" sz="1800" b="0" i="0" u="none" strike="noStrike" baseline="0" dirty="0">
                <a:latin typeface="Times New Roman" panose="02020603050405020304" charset="0"/>
              </a:rPr>
              <a:t>4</a:t>
            </a:r>
            <a:r>
              <a:rPr lang="zh-CN" altLang="en-US" sz="1800" b="0" i="0" u="none" strike="noStrike" baseline="0" dirty="0">
                <a:latin typeface="楷体.体o浡渀."/>
              </a:rPr>
              <a:t>．</a:t>
            </a:r>
            <a:r>
              <a:rPr lang="en-US" altLang="zh-CN" sz="1800" b="0" i="0" u="none" strike="noStrike" baseline="0" dirty="0">
                <a:latin typeface="Times New Roman" panose="02020603050405020304" charset="0"/>
              </a:rPr>
              <a:t>B2B</a:t>
            </a:r>
            <a:r>
              <a:rPr lang="zh-CN" altLang="en-US" sz="1800" b="0" i="0" u="none" strike="noStrike" baseline="0" dirty="0">
                <a:latin typeface="方正宋一副浡渀."/>
              </a:rPr>
              <a:t>在线教育模式最早是由早期门户网站（如百度、搜狐、新浪）为教育培训机构提供信息浏览服务，并通过用户导流，帮助教育培训机构将普通用户转化成付费用户。</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方正宋一蜋..."/>
              </a:rPr>
              <a:t>1</a:t>
            </a:r>
            <a:r>
              <a:rPr lang="zh-CN" altLang="en-US" sz="1800" b="0" i="0" u="none" strike="noStrike" baseline="0" dirty="0">
                <a:solidFill>
                  <a:srgbClr val="211D1E"/>
                </a:solidFill>
                <a:latin typeface="方正宋一蜋..."/>
              </a:rPr>
              <a:t>）轻问诊模式主要使用手机短信、在线问答、电子邮件等文字交流方式为客户提供医疗服务。</a:t>
            </a:r>
            <a:endParaRPr lang="en-US" altLang="zh-CN" sz="1800" b="0" i="0" u="none" strike="noStrike" baseline="0" dirty="0">
              <a:solidFill>
                <a:srgbClr val="211D1E"/>
              </a:solidFill>
              <a:latin typeface="方正宋一蜋..."/>
            </a:endParaRPr>
          </a:p>
          <a:p>
            <a:pPr algn="l"/>
            <a:endParaRPr lang="zh-CN" altLang="en-US" sz="1800" b="0" i="0" u="none" strike="noStrike" baseline="0" dirty="0">
              <a:solidFill>
                <a:srgbClr val="000000"/>
              </a:solidFill>
              <a:latin typeface="方正宋一蜋..."/>
            </a:endParaRPr>
          </a:p>
          <a:p>
            <a:pPr algn="just"/>
            <a:r>
              <a:rPr lang="zh-CN" altLang="en-US" sz="1800" b="0" i="0" u="none" strike="noStrike" baseline="0" dirty="0">
                <a:solidFill>
                  <a:srgbClr val="211D1E"/>
                </a:solidFill>
                <a:latin typeface="方正宋一蜋..."/>
              </a:rPr>
              <a:t>（</a:t>
            </a:r>
            <a:r>
              <a:rPr lang="en-US" altLang="zh-CN" sz="1800" b="0" i="0" u="none" strike="noStrike" baseline="0" dirty="0">
                <a:solidFill>
                  <a:srgbClr val="211D1E"/>
                </a:solidFill>
                <a:latin typeface="方正宋一蜋..."/>
              </a:rPr>
              <a:t>2</a:t>
            </a:r>
            <a:r>
              <a:rPr lang="zh-CN" altLang="en-US" sz="1800" b="0" i="0" u="none" strike="noStrike" baseline="0" dirty="0">
                <a:solidFill>
                  <a:srgbClr val="211D1E"/>
                </a:solidFill>
                <a:latin typeface="方正宋一蜋..."/>
              </a:rPr>
              <a:t>）通过视频进行的在线问诊对专业度要求更高，对远程设备和网络技术的要求也更高，但因为沟通更充分，医生能掌握的信息相对更丰富，因而其为客户提供的诊断或建议准确性更高。</a:t>
            </a:r>
            <a:endParaRPr lang="en-US" altLang="zh-CN" sz="1800" b="0" i="0" u="none" strike="noStrike" baseline="0" dirty="0">
              <a:solidFill>
                <a:srgbClr val="211D1E"/>
              </a:solidFill>
              <a:latin typeface="方正宋一蜋..."/>
            </a:endParaRPr>
          </a:p>
          <a:p>
            <a:pPr algn="just"/>
            <a:endParaRPr lang="en-US" altLang="zh-CN" sz="1800" b="0" i="0" u="none" strike="noStrike" baseline="0" dirty="0">
              <a:solidFill>
                <a:srgbClr val="211D1E"/>
              </a:solidFill>
              <a:latin typeface="方正宋一蜋..."/>
            </a:endParaRPr>
          </a:p>
          <a:p>
            <a:pPr algn="l"/>
            <a:r>
              <a:rPr lang="en-US" altLang="zh-CN" sz="1800" b="0" i="0" u="none" strike="noStrike" baseline="0" dirty="0">
                <a:solidFill>
                  <a:srgbClr val="211D1E"/>
                </a:solidFill>
                <a:latin typeface="方正宋一蜋..."/>
              </a:rPr>
              <a:t>(3)</a:t>
            </a:r>
            <a:r>
              <a:rPr lang="zh-CN" altLang="en-US" sz="1800" b="0" i="0" u="none" strike="noStrike" baseline="0" dirty="0">
                <a:solidFill>
                  <a:srgbClr val="211D1E"/>
                </a:solidFill>
                <a:latin typeface="方正宋一蜋..."/>
              </a:rPr>
              <a:t>导医</a:t>
            </a:r>
            <a:r>
              <a:rPr lang="zh-CN" altLang="en-US" sz="1800" b="0" i="0" u="none" strike="noStrike" baseline="0" dirty="0">
                <a:solidFill>
                  <a:srgbClr val="211D1E"/>
                </a:solidFill>
                <a:latin typeface="方正宋一...."/>
              </a:rPr>
              <a:t>模式是指通过在线问诊的线上平台将客户引入线下医院就诊和治疗，医院向在线平台支付佣金作为回报。</a:t>
            </a:r>
            <a:endParaRPr lang="zh-CN" altLang="en-US" sz="1800" b="0" i="0" u="none" strike="noStrike" baseline="0" dirty="0">
              <a:solidFill>
                <a:srgbClr val="211D1E"/>
              </a:solidFill>
              <a:latin typeface="方正宋一...."/>
            </a:endParaRPr>
          </a:p>
          <a:p>
            <a:pPr algn="just"/>
            <a:r>
              <a:rPr lang="zh-CN" altLang="en-US" sz="1800" b="0" i="0" u="none" strike="noStrike" baseline="0" dirty="0">
                <a:solidFill>
                  <a:srgbClr val="211D1E"/>
                </a:solidFill>
                <a:latin typeface="方正宋一...."/>
              </a:rPr>
              <a:t>导药模式，是指经过在线问诊后，客户需要选购药品，平台能结合</a:t>
            </a:r>
            <a:r>
              <a:rPr lang="en-US" altLang="zh-CN" sz="1800" b="0" i="0" u="none" strike="noStrike" baseline="0" dirty="0">
                <a:solidFill>
                  <a:srgbClr val="211D1E"/>
                </a:solidFill>
                <a:latin typeface="Times New Roman" panose="02020603050405020304" charset="0"/>
              </a:rPr>
              <a:t>LBS</a:t>
            </a:r>
            <a:r>
              <a:rPr lang="zh-CN" altLang="en-US" sz="1800" b="0" i="0" u="none" strike="noStrike" baseline="0" dirty="0">
                <a:solidFill>
                  <a:srgbClr val="211D1E"/>
                </a:solidFill>
                <a:latin typeface="方正宋一...."/>
              </a:rPr>
              <a:t>（基于位置的服务）模式引导客户在附近的医院或药房购药，甚至客户可直接通过药店的电商平台在线购药。</a:t>
            </a:r>
            <a:endParaRPr lang="zh-CN" altLang="en-US" dirty="0"/>
          </a:p>
        </p:txBody>
      </p:sp>
      <p:sp>
        <p:nvSpPr>
          <p:cNvPr id="4" name="灯片编号占位符 3"/>
          <p:cNvSpPr>
            <a:spLocks noGrp="1"/>
          </p:cNvSpPr>
          <p:nvPr>
            <p:ph type="sldNum" sz="quarter" idx="5"/>
          </p:nvPr>
        </p:nvSpPr>
        <p:spPr/>
        <p:txBody>
          <a:bodyPr/>
          <a:lstStyle/>
          <a:p>
            <a:pPr>
              <a:defRPr/>
            </a:pPr>
            <a:fld id="{78455287-8C9E-4FEA-A396-C93FDD1800E3}" type="slidenum">
              <a:rPr lang="zh-CN" alt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本章学习要求</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en-US" altLang="zh-CN" sz="2800" dirty="0">
                <a:latin typeface="黑体" panose="02010609060101010101" pitchFamily="49" charset="-122"/>
                <a:ea typeface="黑体" panose="02010609060101010101" pitchFamily="49" charset="-122"/>
              </a:rPr>
              <a:t>【</a:t>
            </a:r>
            <a:r>
              <a:rPr lang="zh-CN" altLang="en-US" sz="2800" dirty="0">
                <a:latin typeface="黑体" panose="02010609060101010101" pitchFamily="49" charset="-122"/>
                <a:ea typeface="黑体" panose="02010609060101010101" pitchFamily="49" charset="-122"/>
              </a:rPr>
              <a:t>知识框架图</a:t>
            </a:r>
            <a:r>
              <a:rPr lang="en-US" altLang="zh-CN" sz="2800" dirty="0">
                <a:latin typeface="黑体" panose="02010609060101010101" pitchFamily="49" charset="-122"/>
                <a:ea typeface="黑体" panose="02010609060101010101" pitchFamily="49" charset="-122"/>
              </a:rPr>
              <a:t>】</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7"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l" eaLnBrk="1" hangingPunct="1">
              <a:spcBef>
                <a:spcPct val="0"/>
              </a:spcBef>
              <a:buFontTx/>
              <a:buNone/>
            </a:pPr>
            <a:r>
              <a:rPr lang="zh-CN" altLang="en-US" sz="2800" dirty="0">
                <a:latin typeface="黑体" panose="02010609060101010101" pitchFamily="49" charset="-122"/>
                <a:ea typeface="黑体" panose="02010609060101010101" pitchFamily="49" charset="-122"/>
              </a:rPr>
              <a:t>引例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400" fill="hold"/>
                                        <p:tgtEl>
                                          <p:spTgt spid="7"/>
                                        </p:tgtEl>
                                        <p:attrNameLst>
                                          <p:attrName>ppt_x</p:attrName>
                                        </p:attrNameLst>
                                      </p:cBhvr>
                                      <p:tavLst>
                                        <p:tav tm="0">
                                          <p:val>
                                            <p:strVal val="0-#ppt_w/2"/>
                                          </p:val>
                                        </p:tav>
                                        <p:tav tm="100000">
                                          <p:val>
                                            <p:strVal val="#ppt_x"/>
                                          </p:val>
                                        </p:tav>
                                      </p:tavLst>
                                    </p:anim>
                                    <p:anim calcmode="lin" valueType="num">
                                      <p:cBhvr additive="base">
                                        <p:cTn id="8" dur="4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10"/>
                                        </p:tgtEl>
                                        <p:attrNameLst>
                                          <p:attrName>style.visibility</p:attrName>
                                        </p:attrNameLst>
                                      </p:cBhvr>
                                      <p:to>
                                        <p:strVal val="visible"/>
                                      </p:to>
                                    </p:set>
                                    <p:anim calcmode="lin" valueType="num">
                                      <p:cBhvr>
                                        <p:cTn id="12" dur="4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10"/>
                                        </p:tgtEl>
                                        <p:attrNameLst>
                                          <p:attrName>ppt_y</p:attrName>
                                        </p:attrNameLst>
                                      </p:cBhvr>
                                      <p:tavLst>
                                        <p:tav tm="0">
                                          <p:val>
                                            <p:strVal val="#ppt_y"/>
                                          </p:val>
                                        </p:tav>
                                        <p:tav tm="100000">
                                          <p:val>
                                            <p:strVal val="#ppt_y"/>
                                          </p:val>
                                        </p:tav>
                                      </p:tavLst>
                                    </p:anim>
                                    <p:anim calcmode="lin" valueType="num">
                                      <p:cBhvr>
                                        <p:cTn id="14" dur="4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utoUpdateAnimBg="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第一节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4493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电子商务关键技术及新技术</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2" grpId="6" animBg="1"/>
      <p:bldP spid="2" grpId="7" animBg="1"/>
      <p:bldP spid="3" grpId="0" autoUpdateAnimBg="0"/>
      <p:bldP spid="3" grpId="1" autoUpdateAnimBg="0"/>
      <p:bldP spid="3" grpId="2" autoUpdateAnimBg="0"/>
      <p:bldP spid="3" grpId="3" autoUpdateAnimBg="0"/>
      <p:bldP spid="3" grpId="4" autoUpdateAnimBg="0"/>
      <p:bldP spid="3" grpId="5" autoUpdateAnimBg="0"/>
      <p:bldP spid="3" grpId="6" autoUpdateAnimBg="0"/>
      <p:bldP spid="3" grpId="7" autoUpdateAnimBg="0"/>
      <p:bldP spid="4" grpId="0" autoUpdateAnimBg="0"/>
      <p:bldP spid="4" grpId="1" autoUpdateAnimBg="0"/>
      <p:bldP spid="4" grpId="2" autoUpdateAnimBg="0"/>
      <p:bldP spid="4" grpId="3" autoUpdateAnimBg="0"/>
      <p:bldP spid="4" grpId="4" autoUpdateAnimBg="0"/>
      <p:bldP spid="4" grpId="5" autoUpdateAnimBg="0"/>
      <p:bldP spid="4" grpId="6" autoUpdateAnimBg="0"/>
      <p:bldP spid="4" grpId="7"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9028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案例</a:t>
            </a:r>
            <a:endParaRPr lang="zh-CN" altLang="en-US" sz="2800" dirty="0">
              <a:latin typeface="+mj-lt"/>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视野拓展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学而思，思而学</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第二节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mj-lt"/>
                <a:ea typeface="黑体" panose="02010609060101010101" pitchFamily="49" charset="-122"/>
              </a:rPr>
              <a:t>电子商务新业态新模式</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Freeform 5"/>
          <p:cNvSpPr/>
          <p:nvPr userDrawn="1"/>
        </p:nvSpPr>
        <p:spPr bwMode="auto">
          <a:xfrm>
            <a:off x="193725"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47700"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第三节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411337" y="169476"/>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物联网等新兴技术</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内容提高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实训案例</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TextBox 39"/>
          <p:cNvSpPr txBox="1">
            <a:spLocks noChangeArrowheads="1"/>
          </p:cNvSpPr>
          <p:nvPr userDrawn="1"/>
        </p:nvSpPr>
        <p:spPr bwMode="auto">
          <a:xfrm>
            <a:off x="1390650" y="169476"/>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归纳与提高</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calcmode="lin" valueType="num">
                                      <p:cBhvr>
                                        <p:cTn id="12"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3" dur="400" fill="hold"/>
                                        <p:tgtEl>
                                          <p:spTgt spid="4"/>
                                        </p:tgtEl>
                                        <p:attrNameLst>
                                          <p:attrName>ppt_y</p:attrName>
                                        </p:attrNameLst>
                                      </p:cBhvr>
                                      <p:tavLst>
                                        <p:tav tm="0">
                                          <p:val>
                                            <p:strVal val="#ppt_y"/>
                                          </p:val>
                                        </p:tav>
                                        <p:tav tm="100000">
                                          <p:val>
                                            <p:strVal val="#ppt_y"/>
                                          </p:val>
                                        </p:tav>
                                      </p:tavLst>
                                    </p:anim>
                                    <p:anim calcmode="lin" valueType="num">
                                      <p:cBhvr>
                                        <p:cTn id="14"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5"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6"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utoUpdateAnimBg="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Freeform 5"/>
          <p:cNvSpPr/>
          <p:nvPr userDrawn="1"/>
        </p:nvSpPr>
        <p:spPr bwMode="auto">
          <a:xfrm>
            <a:off x="173038" y="248826"/>
            <a:ext cx="1198562" cy="409575"/>
          </a:xfrm>
          <a:custGeom>
            <a:avLst/>
            <a:gdLst>
              <a:gd name="T0" fmla="*/ 33414437 w 1889"/>
              <a:gd name="T1" fmla="*/ 0 h 638"/>
              <a:gd name="T2" fmla="*/ 670303254 w 1889"/>
              <a:gd name="T3" fmla="*/ 0 h 638"/>
              <a:gd name="T4" fmla="*/ 704120595 w 1889"/>
              <a:gd name="T5" fmla="*/ 34205932 h 638"/>
              <a:gd name="T6" fmla="*/ 704120595 w 1889"/>
              <a:gd name="T7" fmla="*/ 79539722 h 638"/>
              <a:gd name="T8" fmla="*/ 729483284 w 1889"/>
              <a:gd name="T9" fmla="*/ 102618438 h 638"/>
              <a:gd name="T10" fmla="*/ 760482196 w 1889"/>
              <a:gd name="T11" fmla="*/ 131467155 h 638"/>
              <a:gd name="T12" fmla="*/ 729483284 w 1889"/>
              <a:gd name="T13" fmla="*/ 160315230 h 638"/>
              <a:gd name="T14" fmla="*/ 704120595 w 1889"/>
              <a:gd name="T15" fmla="*/ 183806090 h 638"/>
              <a:gd name="T16" fmla="*/ 704120595 w 1889"/>
              <a:gd name="T17" fmla="*/ 228727737 h 638"/>
              <a:gd name="T18" fmla="*/ 670303254 w 1889"/>
              <a:gd name="T19" fmla="*/ 262933669 h 638"/>
              <a:gd name="T20" fmla="*/ 33414437 w 1889"/>
              <a:gd name="T21" fmla="*/ 262933669 h 638"/>
              <a:gd name="T22" fmla="*/ 0 w 1889"/>
              <a:gd name="T23" fmla="*/ 228727737 h 638"/>
              <a:gd name="T24" fmla="*/ 0 w 1889"/>
              <a:gd name="T25" fmla="*/ 34205932 h 638"/>
              <a:gd name="T26" fmla="*/ 33414437 w 1889"/>
              <a:gd name="T27" fmla="*/ 0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9" h="638">
                <a:moveTo>
                  <a:pt x="83" y="0"/>
                </a:moveTo>
                <a:lnTo>
                  <a:pt x="1665" y="0"/>
                </a:lnTo>
                <a:cubicBezTo>
                  <a:pt x="1711" y="0"/>
                  <a:pt x="1749" y="37"/>
                  <a:pt x="1749" y="83"/>
                </a:cubicBezTo>
                <a:lnTo>
                  <a:pt x="1749" y="193"/>
                </a:lnTo>
                <a:lnTo>
                  <a:pt x="1812" y="249"/>
                </a:lnTo>
                <a:lnTo>
                  <a:pt x="1889" y="319"/>
                </a:lnTo>
                <a:lnTo>
                  <a:pt x="1812" y="389"/>
                </a:lnTo>
                <a:lnTo>
                  <a:pt x="1749" y="446"/>
                </a:lnTo>
                <a:lnTo>
                  <a:pt x="1749" y="555"/>
                </a:lnTo>
                <a:cubicBezTo>
                  <a:pt x="1749" y="601"/>
                  <a:pt x="1711" y="638"/>
                  <a:pt x="1665" y="638"/>
                </a:cubicBezTo>
                <a:lnTo>
                  <a:pt x="83" y="638"/>
                </a:lnTo>
                <a:cubicBezTo>
                  <a:pt x="37" y="638"/>
                  <a:pt x="0" y="601"/>
                  <a:pt x="0" y="555"/>
                </a:cubicBezTo>
                <a:lnTo>
                  <a:pt x="0" y="83"/>
                </a:lnTo>
                <a:cubicBezTo>
                  <a:pt x="0" y="37"/>
                  <a:pt x="37" y="0"/>
                  <a:pt x="83"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 name="TextBox 38"/>
          <p:cNvSpPr txBox="1">
            <a:spLocks noChangeArrowheads="1"/>
          </p:cNvSpPr>
          <p:nvPr userDrawn="1"/>
        </p:nvSpPr>
        <p:spPr bwMode="auto">
          <a:xfrm>
            <a:off x="227013" y="220251"/>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200" dirty="0">
                <a:solidFill>
                  <a:srgbClr val="FFFFFF"/>
                </a:solidFill>
                <a:latin typeface="黑体" panose="02010609060101010101" pitchFamily="49" charset="-122"/>
                <a:ea typeface="黑体" panose="02010609060101010101" pitchFamily="49" charset="-122"/>
              </a:rPr>
              <a:t>第四节</a:t>
            </a:r>
            <a:endParaRPr lang="zh-CN" altLang="en-US" sz="2200" dirty="0">
              <a:solidFill>
                <a:srgbClr val="FFFFFF"/>
              </a:solidFill>
              <a:latin typeface="黑体" panose="02010609060101010101" pitchFamily="49" charset="-122"/>
              <a:ea typeface="黑体" panose="02010609060101010101" pitchFamily="49" charset="-122"/>
            </a:endParaRPr>
          </a:p>
        </p:txBody>
      </p:sp>
      <p:sp>
        <p:nvSpPr>
          <p:cNvPr id="4" name="TextBox 39"/>
          <p:cNvSpPr txBox="1">
            <a:spLocks noChangeArrowheads="1"/>
          </p:cNvSpPr>
          <p:nvPr userDrawn="1"/>
        </p:nvSpPr>
        <p:spPr bwMode="auto">
          <a:xfrm>
            <a:off x="1390650" y="169476"/>
            <a:ext cx="3416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dirty="0">
                <a:latin typeface="黑体" panose="02010609060101010101" pitchFamily="49" charset="-122"/>
                <a:ea typeface="黑体" panose="02010609060101010101" pitchFamily="49" charset="-122"/>
              </a:rPr>
              <a:t>电子商务的法律环境</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 fill="hold"/>
                                        <p:tgtEl>
                                          <p:spTgt spid="3"/>
                                        </p:tgtEl>
                                        <p:attrNameLst>
                                          <p:attrName>ppt_x</p:attrName>
                                        </p:attrNameLst>
                                      </p:cBhvr>
                                      <p:tavLst>
                                        <p:tav tm="0">
                                          <p:val>
                                            <p:strVal val="0-#ppt_w/2"/>
                                          </p:val>
                                        </p:tav>
                                        <p:tav tm="100000">
                                          <p:val>
                                            <p:strVal val="#ppt_x"/>
                                          </p:val>
                                        </p:tav>
                                      </p:tavLst>
                                    </p:anim>
                                    <p:anim calcmode="lin" valueType="num">
                                      <p:cBhvr additive="base">
                                        <p:cTn id="12" dur="4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4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400" fill="hold"/>
                                        <p:tgtEl>
                                          <p:spTgt spid="4"/>
                                        </p:tgtEl>
                                        <p:attrNameLst>
                                          <p:attrName>ppt_y</p:attrName>
                                        </p:attrNameLst>
                                      </p:cBhvr>
                                      <p:tavLst>
                                        <p:tav tm="0">
                                          <p:val>
                                            <p:strVal val="#ppt_y"/>
                                          </p:val>
                                        </p:tav>
                                        <p:tav tm="100000">
                                          <p:val>
                                            <p:strVal val="#ppt_y"/>
                                          </p:val>
                                        </p:tav>
                                      </p:tavLst>
                                    </p:anim>
                                    <p:anim calcmode="lin" valueType="num">
                                      <p:cBhvr>
                                        <p:cTn id="18" dur="4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4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4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utoUpdateAnimBg="0"/>
      <p:bldP spid="4" grpId="0" autoUpdateAnimBg="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8763"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20363"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20363"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411788"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3788" y="1600200"/>
            <a:ext cx="5413375"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4775" y="987425"/>
            <a:ext cx="617537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3963" y="908050"/>
            <a:ext cx="2743200" cy="521811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908050"/>
            <a:ext cx="8081963" cy="521811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20362"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93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93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5375" y="1681163"/>
            <a:ext cx="5184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5375" y="2505075"/>
            <a:ext cx="5184775"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3825"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4775" y="987425"/>
            <a:ext cx="617537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3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7" Type="http://schemas.openxmlformats.org/officeDocument/2006/relationships/theme" Target="../theme/theme2.xml"/><Relationship Id="rId26" Type="http://schemas.openxmlformats.org/officeDocument/2006/relationships/slide" Target="../slides/slide1.xml"/><Relationship Id="rId25" Type="http://schemas.openxmlformats.org/officeDocument/2006/relationships/image" Target="../media/image2.jpeg"/><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3" Type="http://schemas.openxmlformats.org/officeDocument/2006/relationships/theme" Target="../theme/theme3.xml"/><Relationship Id="rId12" Type="http://schemas.openxmlformats.org/officeDocument/2006/relationships/image" Target="../media/image1.jpeg"/><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25"/>
          <a:srcRect/>
          <a:stretch>
            <a:fillRect/>
          </a:stretch>
        </a:blipFill>
        <a:effectLst/>
      </p:bgPr>
    </p:bg>
    <p:spTree>
      <p:nvGrpSpPr>
        <p:cNvPr id="1" name=""/>
        <p:cNvGrpSpPr/>
        <p:nvPr/>
      </p:nvGrpSpPr>
      <p:grpSpPr>
        <a:xfrm>
          <a:off x="0" y="0"/>
          <a:ext cx="0" cy="0"/>
          <a:chOff x="0" y="0"/>
          <a:chExt cx="0" cy="0"/>
        </a:xfrm>
      </p:grpSpPr>
      <p:sp>
        <p:nvSpPr>
          <p:cNvPr id="2050" name="Freeform 17"/>
          <p:cNvSpPr/>
          <p:nvPr userDrawn="1"/>
        </p:nvSpPr>
        <p:spPr bwMode="auto">
          <a:xfrm>
            <a:off x="10606088" y="291350"/>
            <a:ext cx="647700" cy="266700"/>
          </a:xfrm>
          <a:custGeom>
            <a:avLst/>
            <a:gdLst>
              <a:gd name="T0" fmla="*/ 106848987 w 843"/>
              <a:gd name="T1" fmla="*/ 0 h 362"/>
              <a:gd name="T2" fmla="*/ 390796672 w 843"/>
              <a:gd name="T3" fmla="*/ 0 h 362"/>
              <a:gd name="T4" fmla="*/ 497645658 w 843"/>
              <a:gd name="T5" fmla="*/ 98244323 h 362"/>
              <a:gd name="T6" fmla="*/ 497645658 w 843"/>
              <a:gd name="T7" fmla="*/ 98244323 h 362"/>
              <a:gd name="T8" fmla="*/ 390796672 w 843"/>
              <a:gd name="T9" fmla="*/ 196488646 h 362"/>
              <a:gd name="T10" fmla="*/ 106848987 w 843"/>
              <a:gd name="T11" fmla="*/ 196488646 h 362"/>
              <a:gd name="T12" fmla="*/ 0 w 843"/>
              <a:gd name="T13" fmla="*/ 98244323 h 362"/>
              <a:gd name="T14" fmla="*/ 0 w 843"/>
              <a:gd name="T15" fmla="*/ 98244323 h 362"/>
              <a:gd name="T16" fmla="*/ 106848987 w 843"/>
              <a:gd name="T17" fmla="*/ 0 h 3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3" h="362">
                <a:moveTo>
                  <a:pt x="181" y="0"/>
                </a:moveTo>
                <a:lnTo>
                  <a:pt x="662" y="0"/>
                </a:lnTo>
                <a:cubicBezTo>
                  <a:pt x="762" y="0"/>
                  <a:pt x="843" y="82"/>
                  <a:pt x="843" y="181"/>
                </a:cubicBezTo>
                <a:cubicBezTo>
                  <a:pt x="843" y="281"/>
                  <a:pt x="762" y="362"/>
                  <a:pt x="662" y="362"/>
                </a:cubicBezTo>
                <a:lnTo>
                  <a:pt x="181" y="362"/>
                </a:lnTo>
                <a:cubicBezTo>
                  <a:pt x="82" y="362"/>
                  <a:pt x="0" y="281"/>
                  <a:pt x="0" y="181"/>
                </a:cubicBezTo>
                <a:cubicBezTo>
                  <a:pt x="0" y="82"/>
                  <a:pt x="82" y="0"/>
                  <a:pt x="181"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1" name="Freeform 19">
            <a:hlinkClick r:id="" action="ppaction://hlinkshowjump?jump=firstslide"/>
          </p:cNvPr>
          <p:cNvSpPr>
            <a:spLocks noEditPoints="1"/>
          </p:cNvSpPr>
          <p:nvPr userDrawn="1"/>
        </p:nvSpPr>
        <p:spPr bwMode="auto">
          <a:xfrm>
            <a:off x="9882188" y="280238"/>
            <a:ext cx="282575" cy="273050"/>
          </a:xfrm>
          <a:custGeom>
            <a:avLst/>
            <a:gdLst>
              <a:gd name="T0" fmla="*/ 170064203 w 369"/>
              <a:gd name="T1" fmla="*/ 42162176 h 369"/>
              <a:gd name="T2" fmla="*/ 75063100 w 369"/>
              <a:gd name="T3" fmla="*/ 104036490 h 369"/>
              <a:gd name="T4" fmla="*/ 170064203 w 369"/>
              <a:gd name="T5" fmla="*/ 165363224 h 369"/>
              <a:gd name="T6" fmla="*/ 170064203 w 369"/>
              <a:gd name="T7" fmla="*/ 42162176 h 369"/>
              <a:gd name="T8" fmla="*/ 161854212 w 369"/>
              <a:gd name="T9" fmla="*/ 151126885 h 369"/>
              <a:gd name="T10" fmla="*/ 161854212 w 369"/>
              <a:gd name="T11" fmla="*/ 151126885 h 369"/>
              <a:gd name="T12" fmla="*/ 88550888 w 369"/>
              <a:gd name="T13" fmla="*/ 104036490 h 369"/>
              <a:gd name="T14" fmla="*/ 161854212 w 369"/>
              <a:gd name="T15" fmla="*/ 55850935 h 369"/>
              <a:gd name="T16" fmla="*/ 161854212 w 369"/>
              <a:gd name="T17" fmla="*/ 151126885 h 369"/>
              <a:gd name="T18" fmla="*/ 65093334 w 369"/>
              <a:gd name="T19" fmla="*/ 165363224 h 369"/>
              <a:gd name="T20" fmla="*/ 65093334 w 369"/>
              <a:gd name="T21" fmla="*/ 165363224 h 369"/>
              <a:gd name="T22" fmla="*/ 65093334 w 369"/>
              <a:gd name="T23" fmla="*/ 42162176 h 369"/>
              <a:gd name="T24" fmla="*/ 52778731 w 369"/>
              <a:gd name="T25" fmla="*/ 42162176 h 369"/>
              <a:gd name="T26" fmla="*/ 52778731 w 369"/>
              <a:gd name="T27" fmla="*/ 165363224 h 369"/>
              <a:gd name="T28" fmla="*/ 65093334 w 369"/>
              <a:gd name="T29" fmla="*/ 165363224 h 369"/>
              <a:gd name="T30" fmla="*/ 107903063 w 369"/>
              <a:gd name="T31" fmla="*/ 0 h 369"/>
              <a:gd name="T32" fmla="*/ 216391953 w 369"/>
              <a:gd name="T33" fmla="*/ 101298590 h 369"/>
              <a:gd name="T34" fmla="*/ 107903063 w 369"/>
              <a:gd name="T35" fmla="*/ 202049600 h 369"/>
              <a:gd name="T36" fmla="*/ 0 w 369"/>
              <a:gd name="T37" fmla="*/ 101298590 h 369"/>
              <a:gd name="T38" fmla="*/ 107903063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290" y="77"/>
                </a:moveTo>
                <a:lnTo>
                  <a:pt x="128" y="190"/>
                </a:lnTo>
                <a:lnTo>
                  <a:pt x="290" y="302"/>
                </a:lnTo>
                <a:lnTo>
                  <a:pt x="290" y="77"/>
                </a:lnTo>
                <a:close/>
                <a:moveTo>
                  <a:pt x="276" y="276"/>
                </a:moveTo>
                <a:lnTo>
                  <a:pt x="276" y="276"/>
                </a:lnTo>
                <a:lnTo>
                  <a:pt x="151" y="190"/>
                </a:lnTo>
                <a:lnTo>
                  <a:pt x="276" y="102"/>
                </a:lnTo>
                <a:lnTo>
                  <a:pt x="276" y="276"/>
                </a:lnTo>
                <a:close/>
                <a:moveTo>
                  <a:pt x="111" y="302"/>
                </a:moveTo>
                <a:lnTo>
                  <a:pt x="111" y="302"/>
                </a:lnTo>
                <a:lnTo>
                  <a:pt x="111" y="77"/>
                </a:lnTo>
                <a:lnTo>
                  <a:pt x="90" y="77"/>
                </a:lnTo>
                <a:lnTo>
                  <a:pt x="90" y="302"/>
                </a:lnTo>
                <a:lnTo>
                  <a:pt x="111" y="302"/>
                </a:lnTo>
                <a:close/>
                <a:moveTo>
                  <a:pt x="184" y="0"/>
                </a:moveTo>
                <a:cubicBezTo>
                  <a:pt x="286" y="0"/>
                  <a:pt x="369" y="83"/>
                  <a:pt x="369" y="185"/>
                </a:cubicBezTo>
                <a:cubicBezTo>
                  <a:pt x="369" y="286"/>
                  <a:pt x="286" y="369"/>
                  <a:pt x="184" y="369"/>
                </a:cubicBezTo>
                <a:cubicBezTo>
                  <a:pt x="82" y="369"/>
                  <a:pt x="0" y="286"/>
                  <a:pt x="0" y="185"/>
                </a:cubicBezTo>
                <a:cubicBezTo>
                  <a:pt x="0" y="83"/>
                  <a:pt x="82" y="0"/>
                  <a:pt x="184"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2" name="Freeform 20">
            <a:hlinkClick r:id="rId26" action="ppaction://hlinksldjump"/>
          </p:cNvPr>
          <p:cNvSpPr>
            <a:spLocks noEditPoints="1"/>
          </p:cNvSpPr>
          <p:nvPr userDrawn="1"/>
        </p:nvSpPr>
        <p:spPr bwMode="auto">
          <a:xfrm>
            <a:off x="9482138" y="280238"/>
            <a:ext cx="282575" cy="273050"/>
          </a:xfrm>
          <a:custGeom>
            <a:avLst/>
            <a:gdLst>
              <a:gd name="T0" fmla="*/ 108488890 w 369"/>
              <a:gd name="T1" fmla="*/ 0 h 369"/>
              <a:gd name="T2" fmla="*/ 216391953 w 369"/>
              <a:gd name="T3" fmla="*/ 101298590 h 369"/>
              <a:gd name="T4" fmla="*/ 108488890 w 369"/>
              <a:gd name="T5" fmla="*/ 202049600 h 369"/>
              <a:gd name="T6" fmla="*/ 0 w 369"/>
              <a:gd name="T7" fmla="*/ 101298590 h 369"/>
              <a:gd name="T8" fmla="*/ 108488890 w 369"/>
              <a:gd name="T9" fmla="*/ 0 h 369"/>
              <a:gd name="T10" fmla="*/ 185897592 w 369"/>
              <a:gd name="T11" fmla="*/ 108964709 h 369"/>
              <a:gd name="T12" fmla="*/ 182378806 w 369"/>
              <a:gd name="T13" fmla="*/ 111154289 h 369"/>
              <a:gd name="T14" fmla="*/ 168891019 w 369"/>
              <a:gd name="T15" fmla="*/ 111154289 h 369"/>
              <a:gd name="T16" fmla="*/ 165958825 w 369"/>
              <a:gd name="T17" fmla="*/ 110059869 h 369"/>
              <a:gd name="T18" fmla="*/ 107903063 w 369"/>
              <a:gd name="T19" fmla="*/ 53660615 h 369"/>
              <a:gd name="T20" fmla="*/ 51018955 w 369"/>
              <a:gd name="T21" fmla="*/ 110059869 h 369"/>
              <a:gd name="T22" fmla="*/ 47500934 w 369"/>
              <a:gd name="T23" fmla="*/ 111154289 h 369"/>
              <a:gd name="T24" fmla="*/ 34013147 w 369"/>
              <a:gd name="T25" fmla="*/ 111154289 h 369"/>
              <a:gd name="T26" fmla="*/ 30494361 w 369"/>
              <a:gd name="T27" fmla="*/ 108964709 h 369"/>
              <a:gd name="T28" fmla="*/ 31080953 w 369"/>
              <a:gd name="T29" fmla="*/ 104584070 h 369"/>
              <a:gd name="T30" fmla="*/ 104384277 w 369"/>
              <a:gd name="T31" fmla="*/ 33400897 h 369"/>
              <a:gd name="T32" fmla="*/ 107903063 w 369"/>
              <a:gd name="T33" fmla="*/ 31758157 h 369"/>
              <a:gd name="T34" fmla="*/ 112007676 w 369"/>
              <a:gd name="T35" fmla="*/ 33400897 h 369"/>
              <a:gd name="T36" fmla="*/ 185311000 w 369"/>
              <a:gd name="T37" fmla="*/ 104584070 h 369"/>
              <a:gd name="T38" fmla="*/ 185897592 w 369"/>
              <a:gd name="T39" fmla="*/ 108964709 h 369"/>
              <a:gd name="T40" fmla="*/ 54537741 w 369"/>
              <a:gd name="T41" fmla="*/ 115534929 h 369"/>
              <a:gd name="T42" fmla="*/ 54537741 w 369"/>
              <a:gd name="T43" fmla="*/ 115534929 h 369"/>
              <a:gd name="T44" fmla="*/ 54537741 w 369"/>
              <a:gd name="T45" fmla="*/ 157697105 h 369"/>
              <a:gd name="T46" fmla="*/ 60988721 w 369"/>
              <a:gd name="T47" fmla="*/ 164815644 h 369"/>
              <a:gd name="T48" fmla="*/ 90896490 w 369"/>
              <a:gd name="T49" fmla="*/ 164815644 h 369"/>
              <a:gd name="T50" fmla="*/ 90896490 w 369"/>
              <a:gd name="T51" fmla="*/ 118820408 h 369"/>
              <a:gd name="T52" fmla="*/ 98519889 w 369"/>
              <a:gd name="T53" fmla="*/ 111701869 h 369"/>
              <a:gd name="T54" fmla="*/ 117872064 w 369"/>
              <a:gd name="T55" fmla="*/ 111701869 h 369"/>
              <a:gd name="T56" fmla="*/ 125495463 w 369"/>
              <a:gd name="T57" fmla="*/ 118820408 h 369"/>
              <a:gd name="T58" fmla="*/ 125495463 w 369"/>
              <a:gd name="T59" fmla="*/ 164815644 h 369"/>
              <a:gd name="T60" fmla="*/ 155403232 w 369"/>
              <a:gd name="T61" fmla="*/ 164815644 h 369"/>
              <a:gd name="T62" fmla="*/ 161854212 w 369"/>
              <a:gd name="T63" fmla="*/ 157697105 h 369"/>
              <a:gd name="T64" fmla="*/ 161854212 w 369"/>
              <a:gd name="T65" fmla="*/ 115534929 h 369"/>
              <a:gd name="T66" fmla="*/ 107903063 w 369"/>
              <a:gd name="T67" fmla="*/ 62969474 h 369"/>
              <a:gd name="T68" fmla="*/ 54537741 w 369"/>
              <a:gd name="T69" fmla="*/ 115534929 h 3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9" h="369">
                <a:moveTo>
                  <a:pt x="185" y="0"/>
                </a:moveTo>
                <a:cubicBezTo>
                  <a:pt x="286" y="0"/>
                  <a:pt x="369" y="83"/>
                  <a:pt x="369" y="185"/>
                </a:cubicBezTo>
                <a:cubicBezTo>
                  <a:pt x="369" y="286"/>
                  <a:pt x="286" y="369"/>
                  <a:pt x="185" y="369"/>
                </a:cubicBezTo>
                <a:cubicBezTo>
                  <a:pt x="83" y="369"/>
                  <a:pt x="0" y="286"/>
                  <a:pt x="0" y="185"/>
                </a:cubicBezTo>
                <a:cubicBezTo>
                  <a:pt x="0" y="83"/>
                  <a:pt x="83" y="0"/>
                  <a:pt x="185" y="0"/>
                </a:cubicBezTo>
                <a:close/>
                <a:moveTo>
                  <a:pt x="317" y="199"/>
                </a:moveTo>
                <a:cubicBezTo>
                  <a:pt x="316" y="201"/>
                  <a:pt x="314" y="203"/>
                  <a:pt x="311" y="203"/>
                </a:cubicBezTo>
                <a:lnTo>
                  <a:pt x="288" y="203"/>
                </a:lnTo>
                <a:cubicBezTo>
                  <a:pt x="286" y="203"/>
                  <a:pt x="284" y="202"/>
                  <a:pt x="283" y="201"/>
                </a:cubicBezTo>
                <a:lnTo>
                  <a:pt x="184" y="98"/>
                </a:lnTo>
                <a:lnTo>
                  <a:pt x="87" y="201"/>
                </a:lnTo>
                <a:cubicBezTo>
                  <a:pt x="85" y="202"/>
                  <a:pt x="83" y="203"/>
                  <a:pt x="81" y="203"/>
                </a:cubicBezTo>
                <a:lnTo>
                  <a:pt x="58" y="203"/>
                </a:lnTo>
                <a:cubicBezTo>
                  <a:pt x="55" y="203"/>
                  <a:pt x="53" y="201"/>
                  <a:pt x="52" y="199"/>
                </a:cubicBezTo>
                <a:cubicBezTo>
                  <a:pt x="51" y="196"/>
                  <a:pt x="51" y="193"/>
                  <a:pt x="53" y="191"/>
                </a:cubicBezTo>
                <a:lnTo>
                  <a:pt x="178" y="61"/>
                </a:lnTo>
                <a:cubicBezTo>
                  <a:pt x="180" y="59"/>
                  <a:pt x="182" y="58"/>
                  <a:pt x="184" y="58"/>
                </a:cubicBezTo>
                <a:cubicBezTo>
                  <a:pt x="187" y="58"/>
                  <a:pt x="189" y="59"/>
                  <a:pt x="191" y="61"/>
                </a:cubicBezTo>
                <a:lnTo>
                  <a:pt x="316" y="191"/>
                </a:lnTo>
                <a:cubicBezTo>
                  <a:pt x="318" y="193"/>
                  <a:pt x="318" y="196"/>
                  <a:pt x="317" y="199"/>
                </a:cubicBezTo>
                <a:close/>
                <a:moveTo>
                  <a:pt x="93" y="211"/>
                </a:moveTo>
                <a:lnTo>
                  <a:pt x="93" y="211"/>
                </a:lnTo>
                <a:lnTo>
                  <a:pt x="93" y="288"/>
                </a:lnTo>
                <a:cubicBezTo>
                  <a:pt x="93" y="296"/>
                  <a:pt x="98" y="301"/>
                  <a:pt x="104" y="301"/>
                </a:cubicBezTo>
                <a:lnTo>
                  <a:pt x="155" y="301"/>
                </a:lnTo>
                <a:lnTo>
                  <a:pt x="155" y="217"/>
                </a:lnTo>
                <a:cubicBezTo>
                  <a:pt x="155" y="210"/>
                  <a:pt x="161" y="204"/>
                  <a:pt x="168" y="204"/>
                </a:cubicBezTo>
                <a:lnTo>
                  <a:pt x="201" y="204"/>
                </a:lnTo>
                <a:cubicBezTo>
                  <a:pt x="208" y="204"/>
                  <a:pt x="214" y="210"/>
                  <a:pt x="214" y="217"/>
                </a:cubicBezTo>
                <a:lnTo>
                  <a:pt x="214" y="301"/>
                </a:lnTo>
                <a:lnTo>
                  <a:pt x="265" y="301"/>
                </a:lnTo>
                <a:cubicBezTo>
                  <a:pt x="271" y="301"/>
                  <a:pt x="276" y="296"/>
                  <a:pt x="276" y="288"/>
                </a:cubicBezTo>
                <a:lnTo>
                  <a:pt x="276" y="211"/>
                </a:lnTo>
                <a:lnTo>
                  <a:pt x="184" y="115"/>
                </a:lnTo>
                <a:lnTo>
                  <a:pt x="93" y="211"/>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3" name="Freeform 21">
            <a:hlinkClick r:id="" action="ppaction://hlinkshowjump?jump=previousslide"/>
          </p:cNvPr>
          <p:cNvSpPr>
            <a:spLocks noEditPoints="1"/>
          </p:cNvSpPr>
          <p:nvPr userDrawn="1"/>
        </p:nvSpPr>
        <p:spPr bwMode="auto">
          <a:xfrm>
            <a:off x="10258425" y="280238"/>
            <a:ext cx="282575" cy="273050"/>
          </a:xfrm>
          <a:custGeom>
            <a:avLst/>
            <a:gdLst>
              <a:gd name="T0" fmla="*/ 107903063 w 369"/>
              <a:gd name="T1" fmla="*/ 0 h 369"/>
              <a:gd name="T2" fmla="*/ 216391953 w 369"/>
              <a:gd name="T3" fmla="*/ 101298590 h 369"/>
              <a:gd name="T4" fmla="*/ 107903063 w 369"/>
              <a:gd name="T5" fmla="*/ 202049600 h 369"/>
              <a:gd name="T6" fmla="*/ 0 w 369"/>
              <a:gd name="T7" fmla="*/ 101298590 h 369"/>
              <a:gd name="T8" fmla="*/ 107903063 w 369"/>
              <a:gd name="T9" fmla="*/ 0 h 369"/>
              <a:gd name="T10" fmla="*/ 153057629 w 369"/>
              <a:gd name="T11" fmla="*/ 33400897 h 369"/>
              <a:gd name="T12" fmla="*/ 153057629 w 369"/>
              <a:gd name="T13" fmla="*/ 175766503 h 369"/>
              <a:gd name="T14" fmla="*/ 17006573 w 369"/>
              <a:gd name="T15" fmla="*/ 104036490 h 369"/>
              <a:gd name="T16" fmla="*/ 153057629 w 369"/>
              <a:gd name="T17" fmla="*/ 33400897 h 369"/>
              <a:gd name="T18" fmla="*/ 140156434 w 369"/>
              <a:gd name="T19" fmla="*/ 50922715 h 369"/>
              <a:gd name="T20" fmla="*/ 140156434 w 369"/>
              <a:gd name="T21" fmla="*/ 50922715 h 369"/>
              <a:gd name="T22" fmla="*/ 38704351 w 369"/>
              <a:gd name="T23" fmla="*/ 104036490 h 369"/>
              <a:gd name="T24" fmla="*/ 140156434 w 369"/>
              <a:gd name="T25" fmla="*/ 157697105 h 369"/>
              <a:gd name="T26" fmla="*/ 140156434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4" y="0"/>
                </a:moveTo>
                <a:cubicBezTo>
                  <a:pt x="286" y="0"/>
                  <a:pt x="369" y="83"/>
                  <a:pt x="369" y="185"/>
                </a:cubicBezTo>
                <a:cubicBezTo>
                  <a:pt x="369" y="286"/>
                  <a:pt x="286" y="369"/>
                  <a:pt x="184" y="369"/>
                </a:cubicBezTo>
                <a:cubicBezTo>
                  <a:pt x="83" y="369"/>
                  <a:pt x="0" y="286"/>
                  <a:pt x="0" y="185"/>
                </a:cubicBezTo>
                <a:cubicBezTo>
                  <a:pt x="0" y="83"/>
                  <a:pt x="83" y="0"/>
                  <a:pt x="184" y="0"/>
                </a:cubicBezTo>
                <a:close/>
                <a:moveTo>
                  <a:pt x="261" y="61"/>
                </a:moveTo>
                <a:lnTo>
                  <a:pt x="261" y="321"/>
                </a:lnTo>
                <a:lnTo>
                  <a:pt x="29" y="190"/>
                </a:lnTo>
                <a:lnTo>
                  <a:pt x="261" y="61"/>
                </a:lnTo>
                <a:close/>
                <a:moveTo>
                  <a:pt x="239" y="93"/>
                </a:moveTo>
                <a:lnTo>
                  <a:pt x="239" y="93"/>
                </a:lnTo>
                <a:lnTo>
                  <a:pt x="66" y="190"/>
                </a:lnTo>
                <a:lnTo>
                  <a:pt x="239" y="288"/>
                </a:lnTo>
                <a:lnTo>
                  <a:pt x="239"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4" name="Freeform 22">
            <a:hlinkClick r:id="" action="ppaction://hlinkshowjump?jump=lastslide"/>
          </p:cNvPr>
          <p:cNvSpPr>
            <a:spLocks noEditPoints="1"/>
          </p:cNvSpPr>
          <p:nvPr userDrawn="1"/>
        </p:nvSpPr>
        <p:spPr bwMode="auto">
          <a:xfrm>
            <a:off x="11736388" y="280238"/>
            <a:ext cx="284162" cy="273050"/>
          </a:xfrm>
          <a:custGeom>
            <a:avLst/>
            <a:gdLst>
              <a:gd name="T0" fmla="*/ 46849766 w 369"/>
              <a:gd name="T1" fmla="*/ 42162176 h 369"/>
              <a:gd name="T2" fmla="*/ 142921165 w 369"/>
              <a:gd name="T3" fmla="*/ 104036490 h 369"/>
              <a:gd name="T4" fmla="*/ 46849766 w 369"/>
              <a:gd name="T5" fmla="*/ 165363224 h 369"/>
              <a:gd name="T6" fmla="*/ 46849766 w 369"/>
              <a:gd name="T7" fmla="*/ 42162176 h 369"/>
              <a:gd name="T8" fmla="*/ 55152071 w 369"/>
              <a:gd name="T9" fmla="*/ 151126885 h 369"/>
              <a:gd name="T10" fmla="*/ 55152071 w 369"/>
              <a:gd name="T11" fmla="*/ 151126885 h 369"/>
              <a:gd name="T12" fmla="*/ 129281389 w 369"/>
              <a:gd name="T13" fmla="*/ 104036490 h 369"/>
              <a:gd name="T14" fmla="*/ 55152071 w 369"/>
              <a:gd name="T15" fmla="*/ 55850935 h 369"/>
              <a:gd name="T16" fmla="*/ 55152071 w 369"/>
              <a:gd name="T17" fmla="*/ 151126885 h 369"/>
              <a:gd name="T18" fmla="*/ 153002370 w 369"/>
              <a:gd name="T19" fmla="*/ 165363224 h 369"/>
              <a:gd name="T20" fmla="*/ 153002370 w 369"/>
              <a:gd name="T21" fmla="*/ 165363224 h 369"/>
              <a:gd name="T22" fmla="*/ 153002370 w 369"/>
              <a:gd name="T23" fmla="*/ 42162176 h 369"/>
              <a:gd name="T24" fmla="*/ 165456212 w 369"/>
              <a:gd name="T25" fmla="*/ 42162176 h 369"/>
              <a:gd name="T26" fmla="*/ 165456212 w 369"/>
              <a:gd name="T27" fmla="*/ 165363224 h 369"/>
              <a:gd name="T28" fmla="*/ 153002370 w 369"/>
              <a:gd name="T29" fmla="*/ 165363224 h 369"/>
              <a:gd name="T30" fmla="*/ 109711175 w 369"/>
              <a:gd name="T31" fmla="*/ 0 h 369"/>
              <a:gd name="T32" fmla="*/ 0 w 369"/>
              <a:gd name="T33" fmla="*/ 101298590 h 369"/>
              <a:gd name="T34" fmla="*/ 109711175 w 369"/>
              <a:gd name="T35" fmla="*/ 202049600 h 369"/>
              <a:gd name="T36" fmla="*/ 218829383 w 369"/>
              <a:gd name="T37" fmla="*/ 101298590 h 369"/>
              <a:gd name="T38" fmla="*/ 109711175 w 369"/>
              <a:gd name="T39" fmla="*/ 0 h 3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9" h="369">
                <a:moveTo>
                  <a:pt x="79" y="77"/>
                </a:moveTo>
                <a:lnTo>
                  <a:pt x="241" y="190"/>
                </a:lnTo>
                <a:lnTo>
                  <a:pt x="79" y="302"/>
                </a:lnTo>
                <a:lnTo>
                  <a:pt x="79" y="77"/>
                </a:lnTo>
                <a:close/>
                <a:moveTo>
                  <a:pt x="93" y="276"/>
                </a:moveTo>
                <a:lnTo>
                  <a:pt x="93" y="276"/>
                </a:lnTo>
                <a:lnTo>
                  <a:pt x="218" y="190"/>
                </a:lnTo>
                <a:lnTo>
                  <a:pt x="93" y="102"/>
                </a:lnTo>
                <a:lnTo>
                  <a:pt x="93" y="276"/>
                </a:lnTo>
                <a:close/>
                <a:moveTo>
                  <a:pt x="258" y="302"/>
                </a:moveTo>
                <a:lnTo>
                  <a:pt x="258" y="302"/>
                </a:lnTo>
                <a:lnTo>
                  <a:pt x="258" y="77"/>
                </a:lnTo>
                <a:lnTo>
                  <a:pt x="279" y="77"/>
                </a:lnTo>
                <a:lnTo>
                  <a:pt x="279" y="302"/>
                </a:lnTo>
                <a:lnTo>
                  <a:pt x="258" y="302"/>
                </a:lnTo>
                <a:close/>
                <a:moveTo>
                  <a:pt x="185" y="0"/>
                </a:moveTo>
                <a:cubicBezTo>
                  <a:pt x="83" y="0"/>
                  <a:pt x="0" y="83"/>
                  <a:pt x="0" y="185"/>
                </a:cubicBezTo>
                <a:cubicBezTo>
                  <a:pt x="0" y="286"/>
                  <a:pt x="83" y="369"/>
                  <a:pt x="185" y="369"/>
                </a:cubicBezTo>
                <a:cubicBezTo>
                  <a:pt x="287" y="369"/>
                  <a:pt x="369" y="286"/>
                  <a:pt x="369" y="185"/>
                </a:cubicBezTo>
                <a:cubicBezTo>
                  <a:pt x="369" y="83"/>
                  <a:pt x="287" y="0"/>
                  <a:pt x="185" y="0"/>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5" name="Freeform 23">
            <a:hlinkClick r:id="" action="ppaction://hlinkshowjump?jump=nextslide"/>
          </p:cNvPr>
          <p:cNvSpPr>
            <a:spLocks noEditPoints="1"/>
          </p:cNvSpPr>
          <p:nvPr userDrawn="1"/>
        </p:nvSpPr>
        <p:spPr bwMode="auto">
          <a:xfrm>
            <a:off x="11360150" y="280238"/>
            <a:ext cx="282575" cy="273050"/>
          </a:xfrm>
          <a:custGeom>
            <a:avLst/>
            <a:gdLst>
              <a:gd name="T0" fmla="*/ 108488890 w 369"/>
              <a:gd name="T1" fmla="*/ 0 h 369"/>
              <a:gd name="T2" fmla="*/ 0 w 369"/>
              <a:gd name="T3" fmla="*/ 101298590 h 369"/>
              <a:gd name="T4" fmla="*/ 108488890 w 369"/>
              <a:gd name="T5" fmla="*/ 202049600 h 369"/>
              <a:gd name="T6" fmla="*/ 216391953 w 369"/>
              <a:gd name="T7" fmla="*/ 101298590 h 369"/>
              <a:gd name="T8" fmla="*/ 108488890 w 369"/>
              <a:gd name="T9" fmla="*/ 0 h 369"/>
              <a:gd name="T10" fmla="*/ 63334324 w 369"/>
              <a:gd name="T11" fmla="*/ 33400897 h 369"/>
              <a:gd name="T12" fmla="*/ 63334324 w 369"/>
              <a:gd name="T13" fmla="*/ 175766503 h 369"/>
              <a:gd name="T14" fmla="*/ 199385379 w 369"/>
              <a:gd name="T15" fmla="*/ 104036490 h 369"/>
              <a:gd name="T16" fmla="*/ 63334324 w 369"/>
              <a:gd name="T17" fmla="*/ 33400897 h 369"/>
              <a:gd name="T18" fmla="*/ 76235519 w 369"/>
              <a:gd name="T19" fmla="*/ 50922715 h 369"/>
              <a:gd name="T20" fmla="*/ 76235519 w 369"/>
              <a:gd name="T21" fmla="*/ 50922715 h 369"/>
              <a:gd name="T22" fmla="*/ 177687602 w 369"/>
              <a:gd name="T23" fmla="*/ 104036490 h 369"/>
              <a:gd name="T24" fmla="*/ 76235519 w 369"/>
              <a:gd name="T25" fmla="*/ 157697105 h 369"/>
              <a:gd name="T26" fmla="*/ 76235519 w 369"/>
              <a:gd name="T27" fmla="*/ 50922715 h 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69" h="369">
                <a:moveTo>
                  <a:pt x="185" y="0"/>
                </a:moveTo>
                <a:cubicBezTo>
                  <a:pt x="83" y="0"/>
                  <a:pt x="0" y="83"/>
                  <a:pt x="0" y="185"/>
                </a:cubicBezTo>
                <a:cubicBezTo>
                  <a:pt x="0" y="286"/>
                  <a:pt x="83" y="369"/>
                  <a:pt x="185" y="369"/>
                </a:cubicBezTo>
                <a:cubicBezTo>
                  <a:pt x="286" y="369"/>
                  <a:pt x="369" y="286"/>
                  <a:pt x="369" y="185"/>
                </a:cubicBezTo>
                <a:cubicBezTo>
                  <a:pt x="369" y="83"/>
                  <a:pt x="286" y="0"/>
                  <a:pt x="185" y="0"/>
                </a:cubicBezTo>
                <a:close/>
                <a:moveTo>
                  <a:pt x="108" y="61"/>
                </a:moveTo>
                <a:lnTo>
                  <a:pt x="108" y="321"/>
                </a:lnTo>
                <a:lnTo>
                  <a:pt x="340" y="190"/>
                </a:lnTo>
                <a:lnTo>
                  <a:pt x="108" y="61"/>
                </a:lnTo>
                <a:close/>
                <a:moveTo>
                  <a:pt x="130" y="93"/>
                </a:moveTo>
                <a:lnTo>
                  <a:pt x="130" y="93"/>
                </a:lnTo>
                <a:lnTo>
                  <a:pt x="303" y="190"/>
                </a:lnTo>
                <a:lnTo>
                  <a:pt x="130" y="288"/>
                </a:lnTo>
                <a:lnTo>
                  <a:pt x="130" y="9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56" name="TextBox 9"/>
          <p:cNvSpPr txBox="1">
            <a:spLocks noChangeArrowheads="1"/>
          </p:cNvSpPr>
          <p:nvPr userDrawn="1"/>
        </p:nvSpPr>
        <p:spPr bwMode="auto">
          <a:xfrm>
            <a:off x="10779125" y="260648"/>
            <a:ext cx="3016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defRPr/>
            </a:pPr>
            <a:fld id="{8B80F623-1958-4BEA-BF48-89DEDC1FB0EA}" type="slidenum">
              <a:rPr lang="zh-CN" altLang="en-US" sz="1600" smtClean="0">
                <a:solidFill>
                  <a:srgbClr val="FFFFFF"/>
                </a:solidFill>
                <a:latin typeface="微软雅黑" panose="020B0503020204020204" pitchFamily="34" charset="-122"/>
                <a:ea typeface="微软雅黑" panose="020B0503020204020204" pitchFamily="34" charset="-122"/>
              </a:rPr>
            </a:fld>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057" name="矩形 10"/>
          <p:cNvSpPr>
            <a:spLocks noChangeArrowheads="1"/>
          </p:cNvSpPr>
          <p:nvPr userDrawn="1"/>
        </p:nvSpPr>
        <p:spPr bwMode="auto">
          <a:xfrm>
            <a:off x="0" y="6778625"/>
            <a:ext cx="12196763" cy="79375"/>
          </a:xfrm>
          <a:prstGeom prst="rect">
            <a:avLst/>
          </a:prstGeom>
          <a:solidFill>
            <a:schemeClr val="tx1"/>
          </a:solidFill>
          <a:ln w="9525" cmpd="sng">
            <a:solidFill>
              <a:schemeClr val="tx1"/>
            </a:solidFill>
            <a:miter lim="800000"/>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defRPr/>
            </a:pPr>
            <a:endParaRPr lang="zh-CN" altLang="en-US"/>
          </a:p>
        </p:txBody>
      </p:sp>
      <p:sp>
        <p:nvSpPr>
          <p:cNvPr id="2058"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9"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908050"/>
            <a:ext cx="1097756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5" name="Rectangle 3"/>
          <p:cNvSpPr>
            <a:spLocks noGrp="1" noChangeArrowheads="1"/>
          </p:cNvSpPr>
          <p:nvPr>
            <p:ph type="body" idx="1"/>
          </p:nvPr>
        </p:nvSpPr>
        <p:spPr bwMode="auto">
          <a:xfrm>
            <a:off x="609600" y="1600200"/>
            <a:ext cx="109775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2400" kern="12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2pPr>
      <a:lvl3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3pPr>
      <a:lvl4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4pPr>
      <a:lvl5pPr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5pPr>
      <a:lvl6pPr marL="4572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6pPr>
      <a:lvl7pPr marL="9144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7pPr>
      <a:lvl8pPr marL="13716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8pPr>
      <a:lvl9pPr marL="1828800" algn="l" rtl="0" eaLnBrk="0" fontAlgn="base" hangingPunct="0">
        <a:spcBef>
          <a:spcPct val="0"/>
        </a:spcBef>
        <a:spcAft>
          <a:spcPct val="0"/>
        </a:spcAft>
        <a:defRPr sz="2400">
          <a:solidFill>
            <a:schemeClr val="accent2"/>
          </a:solidFill>
          <a:latin typeface="Arial" panose="020B060402020202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Char char="•"/>
        <a:defRPr sz="2000" kern="1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000" kern="1200">
          <a:solidFill>
            <a:schemeClr val="accent2"/>
          </a:solidFill>
          <a:latin typeface="+mn-lt"/>
          <a:ea typeface="仿宋_GB2312" panose="02010609030101010101" pitchFamily="1" charset="-122"/>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宋体" panose="02010600030101010101" pitchFamily="2" charset="-122"/>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png"/><Relationship Id="rId7" Type="http://schemas.openxmlformats.org/officeDocument/2006/relationships/image" Target="../media/image9.png"/><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9" Type="http://schemas.openxmlformats.org/officeDocument/2006/relationships/slideLayout" Target="../slideLayouts/slideLayout8.xml"/><Relationship Id="rId18" Type="http://schemas.openxmlformats.org/officeDocument/2006/relationships/image" Target="../media/image20.png"/><Relationship Id="rId17" Type="http://schemas.openxmlformats.org/officeDocument/2006/relationships/image" Target="../media/image19.png"/><Relationship Id="rId16" Type="http://schemas.openxmlformats.org/officeDocument/2006/relationships/image" Target="../media/image18.png"/><Relationship Id="rId15" Type="http://schemas.openxmlformats.org/officeDocument/2006/relationships/image" Target="../media/image17.png"/><Relationship Id="rId14" Type="http://schemas.openxmlformats.org/officeDocument/2006/relationships/image" Target="../media/image16.png"/><Relationship Id="rId13" Type="http://schemas.openxmlformats.org/officeDocument/2006/relationships/image" Target="../media/image15.png"/><Relationship Id="rId12" Type="http://schemas.openxmlformats.org/officeDocument/2006/relationships/image" Target="../media/image14.png"/><Relationship Id="rId11" Type="http://schemas.openxmlformats.org/officeDocument/2006/relationships/image" Target="../media/image13.png"/><Relationship Id="rId10" Type="http://schemas.openxmlformats.org/officeDocument/2006/relationships/image" Target="../media/image12.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20160;&#20040;&#26159;&#29289;&#32852;&#32593;&#65288;IOT&#65289;&#65311;.mp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RFID%20&#23556;&#39057;&#35782;&#21035;&#25216;&#26415;&#21450;&#20854;&#24212;&#29992;&#39046;&#22495;.mp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29289;&#32852;&#32593;&#26234;&#33021;&#26102;&#20195;.mp4"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20160;&#20040;&#26159;&#20113;&#35745;&#31639;.mp4"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3.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20160;&#20040;&#26159;&#22823;&#25968;&#25454;.mp4" TargetMode="Externa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20102;&#35299;&#20132;&#36890;&#22823;&#25968;&#25454;&#24179;&#21488;.mp4"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19968;&#21475;&#27668;&#24102;&#20320;&#20102;&#35299;&#20160;&#20040;&#26159;%20Chat%20GPT.mp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3.xml"/><Relationship Id="rId2" Type="http://schemas.openxmlformats.org/officeDocument/2006/relationships/image" Target="../media/image24.png"/><Relationship Id="rId1" Type="http://schemas.openxmlformats.org/officeDocument/2006/relationships/hyperlink" Target="&#20154;&#24037;&#26234;&#33021;&#30340;&#24212;&#29992;&#39046;&#22495;.mp4"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image" Target="../media/image22.png"/><Relationship Id="rId1" Type="http://schemas.openxmlformats.org/officeDocument/2006/relationships/image" Target="../media/image2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audio" Target="../media/audio1.wav"/></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8.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4.png"/><Relationship Id="rId1" Type="http://schemas.openxmlformats.org/officeDocument/2006/relationships/hyperlink" Target="&#12298;&#20849;&#20139;&#32463;&#27982;%20&#25351;&#23548;&#21407;&#21017;&#19982;&#22522;&#26412;&#26694;&#26550;&#12299;&#24110;&#20320;&#35835;&#25026;&#20849;&#20139;&#32463;&#27982;.mp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image" Target="../media/image24.png"/><Relationship Id="rId1" Type="http://schemas.openxmlformats.org/officeDocument/2006/relationships/hyperlink" Target="&#20892;&#26449;&#30005;&#21830;&#21161;&#21147;&#20065;&#26449;&#25391;&#20852;.mp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7.xml"/><Relationship Id="rId2" Type="http://schemas.openxmlformats.org/officeDocument/2006/relationships/image" Target="../media/image24.png"/><Relationship Id="rId1" Type="http://schemas.openxmlformats.org/officeDocument/2006/relationships/hyperlink" Target="&#20154;&#24037;&#26234;&#33021;&#22312;&#25945;&#32946;&#39046;&#22495;&#30340;&#24212;&#29992;&#22330;&#26223;&#26377;&#21738;&#20123;&#65311;.mp4" TargetMode="Externa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image" Target="../media/image29.png"/></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7.xml"/><Relationship Id="rId2" Type="http://schemas.openxmlformats.org/officeDocument/2006/relationships/image" Target="../media/image24.png"/><Relationship Id="rId1" Type="http://schemas.openxmlformats.org/officeDocument/2006/relationships/hyperlink" Target="&#20114;&#32852;&#32593;+&#21307;&#30103;&#8212;&#8212;&#35753;&#32676;&#20247;&#20139;&#21463;&#20415;&#25463;&#21307;&#30103;&#26381;&#21153;.mp4"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image" Target="../media/image24.png"/><Relationship Id="rId1" Type="http://schemas.openxmlformats.org/officeDocument/2006/relationships/hyperlink" Target="&#25340;&#22810;&#22810;&#21161;&#20892;&#65292;&#21040;&#24213;&#35841;&#33719;&#21033;&#65311;.mp4"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audio" Target="../media/audio1.wav"/><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2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1575" y="2120900"/>
            <a:ext cx="4135438"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5"/>
          <p:cNvSpPr>
            <a:spLocks noChangeArrowheads="1"/>
          </p:cNvSpPr>
          <p:nvPr/>
        </p:nvSpPr>
        <p:spPr bwMode="auto">
          <a:xfrm>
            <a:off x="12298363" y="1601788"/>
            <a:ext cx="665162"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8" name="Rectangle 6"/>
          <p:cNvSpPr>
            <a:spLocks noChangeArrowheads="1"/>
          </p:cNvSpPr>
          <p:nvPr/>
        </p:nvSpPr>
        <p:spPr bwMode="auto">
          <a:xfrm>
            <a:off x="12298363" y="2341563"/>
            <a:ext cx="665162"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49" name="Rectangle 7"/>
          <p:cNvSpPr>
            <a:spLocks noChangeArrowheads="1"/>
          </p:cNvSpPr>
          <p:nvPr/>
        </p:nvSpPr>
        <p:spPr bwMode="auto">
          <a:xfrm>
            <a:off x="12298363" y="3082925"/>
            <a:ext cx="665162"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0" name="Rectangle 8"/>
          <p:cNvSpPr>
            <a:spLocks noChangeArrowheads="1"/>
          </p:cNvSpPr>
          <p:nvPr/>
        </p:nvSpPr>
        <p:spPr bwMode="auto">
          <a:xfrm>
            <a:off x="12298363" y="3822700"/>
            <a:ext cx="665162"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51" name="Rectangle 9"/>
          <p:cNvSpPr>
            <a:spLocks noChangeArrowheads="1"/>
          </p:cNvSpPr>
          <p:nvPr/>
        </p:nvSpPr>
        <p:spPr bwMode="auto">
          <a:xfrm>
            <a:off x="12298363" y="4562475"/>
            <a:ext cx="665162"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52" name="图片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74850"/>
            <a:ext cx="51276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8538" y="2870200"/>
            <a:ext cx="56991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8563" y="3684588"/>
            <a:ext cx="6159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图片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563" y="2201863"/>
            <a:ext cx="58102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图片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5663" y="4451350"/>
            <a:ext cx="3429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图片 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2788" y="2044700"/>
            <a:ext cx="8064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图片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5738" y="1755775"/>
            <a:ext cx="89852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9" name="图片 4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1463" y="2489200"/>
            <a:ext cx="5191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0" name="图片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638" y="2463800"/>
            <a:ext cx="8001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图片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57903">
            <a:off x="4581525" y="3846513"/>
            <a:ext cx="5842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3"/>
          <p:cNvSpPr>
            <a:spLocks noGrp="1" noChangeArrowheads="1"/>
          </p:cNvSpPr>
          <p:nvPr>
            <p:ph type="ctrTitle" idx="4294967295"/>
          </p:nvPr>
        </p:nvSpPr>
        <p:spPr>
          <a:xfrm>
            <a:off x="8906693" y="620688"/>
            <a:ext cx="2698750" cy="1015663"/>
          </a:xfrm>
        </p:spPr>
        <p:txBody>
          <a:bodyPr wrap="square">
            <a:spAutoFit/>
          </a:bodyPr>
          <a:lstStyle/>
          <a:p>
            <a:pPr algn="r" eaLnBrk="1" hangingPunct="1">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rPr>
              <a:t>第二章</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cs typeface="+mn-cs"/>
            </a:endParaRPr>
          </a:p>
        </p:txBody>
      </p:sp>
      <p:sp>
        <p:nvSpPr>
          <p:cNvPr id="6163" name="Rectangle 3"/>
          <p:cNvSpPr txBox="1">
            <a:spLocks noChangeArrowheads="1"/>
          </p:cNvSpPr>
          <p:nvPr/>
        </p:nvSpPr>
        <p:spPr bwMode="auto">
          <a:xfrm>
            <a:off x="6038850" y="1558037"/>
            <a:ext cx="5607049" cy="2379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lnSpc>
                <a:spcPct val="130000"/>
              </a:lnSpc>
              <a:spcBef>
                <a:spcPct val="0"/>
              </a:spcBef>
              <a:buFontTx/>
              <a:buNone/>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rPr>
              <a:t>电子商务</a:t>
            </a:r>
            <a:endParaRPr lang="en-US" altLang="zh-CN"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a:p>
            <a:pPr algn="r" eaLnBrk="1" hangingPunct="1">
              <a:lnSpc>
                <a:spcPct val="130000"/>
              </a:lnSpc>
              <a:spcBef>
                <a:spcPct val="0"/>
              </a:spcBef>
              <a:buFontTx/>
              <a:buNone/>
              <a:defRPr/>
            </a:pPr>
            <a:r>
              <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rPr>
              <a:t>新技术、新业态</a:t>
            </a:r>
            <a:endParaRPr lang="zh-CN" altLang="en-US" sz="6000" dirty="0">
              <a:solidFill>
                <a:srgbClr val="FFFFFF"/>
              </a:solidFill>
              <a:effectLst>
                <a:outerShdw blurRad="38100" dist="38100" dir="2700000" algn="tl">
                  <a:srgbClr val="000000"/>
                </a:outerShdw>
              </a:effectLst>
              <a:latin typeface="方正粗倩简体" panose="03000509000000000000" pitchFamily="65" charset="-122"/>
              <a:ea typeface="方正粗倩简体" panose="03000509000000000000" pitchFamily="65" charset="-122"/>
            </a:endParaRPr>
          </a:p>
        </p:txBody>
      </p:sp>
      <p:sp>
        <p:nvSpPr>
          <p:cNvPr id="6170" name="Rectangle 5"/>
          <p:cNvSpPr>
            <a:spLocks noChangeArrowheads="1"/>
          </p:cNvSpPr>
          <p:nvPr/>
        </p:nvSpPr>
        <p:spPr bwMode="auto">
          <a:xfrm>
            <a:off x="12065000" y="1601788"/>
            <a:ext cx="131763" cy="739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1" name="Rectangle 6"/>
          <p:cNvSpPr>
            <a:spLocks noChangeArrowheads="1"/>
          </p:cNvSpPr>
          <p:nvPr/>
        </p:nvSpPr>
        <p:spPr bwMode="auto">
          <a:xfrm>
            <a:off x="12065000" y="2341563"/>
            <a:ext cx="131763" cy="741362"/>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2" name="Rectangle 7"/>
          <p:cNvSpPr>
            <a:spLocks noChangeArrowheads="1"/>
          </p:cNvSpPr>
          <p:nvPr/>
        </p:nvSpPr>
        <p:spPr bwMode="auto">
          <a:xfrm>
            <a:off x="12065000" y="3082925"/>
            <a:ext cx="131763" cy="7397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3" name="Rectangle 8"/>
          <p:cNvSpPr>
            <a:spLocks noChangeArrowheads="1"/>
          </p:cNvSpPr>
          <p:nvPr/>
        </p:nvSpPr>
        <p:spPr bwMode="auto">
          <a:xfrm>
            <a:off x="12065000" y="3822700"/>
            <a:ext cx="131763" cy="7397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6174" name="Rectangle 9"/>
          <p:cNvSpPr>
            <a:spLocks noChangeArrowheads="1"/>
          </p:cNvSpPr>
          <p:nvPr/>
        </p:nvSpPr>
        <p:spPr bwMode="auto">
          <a:xfrm>
            <a:off x="12065000" y="4562475"/>
            <a:ext cx="131763" cy="7397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pic>
        <p:nvPicPr>
          <p:cNvPr id="6175" name="图片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38588" y="2806700"/>
            <a:ext cx="123825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图片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73400" y="3462338"/>
            <a:ext cx="1203325"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图片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11463" y="2671763"/>
            <a:ext cx="1179512"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图片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875" y="2754313"/>
            <a:ext cx="11303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图片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1981200"/>
            <a:ext cx="784225"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0" name="图片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02100" y="4043363"/>
            <a:ext cx="72231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1" name="图片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8388" y="2212975"/>
            <a:ext cx="64452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图片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12800" y="3870325"/>
            <a:ext cx="15573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图片 3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43125" y="4687888"/>
            <a:ext cx="646113"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178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186"/>
                                        </p:tgtEl>
                                        <p:attrNameLst>
                                          <p:attrName>style.visibility</p:attrName>
                                        </p:attrNameLst>
                                      </p:cBhvr>
                                      <p:to>
                                        <p:strVal val="visible"/>
                                      </p:to>
                                    </p:set>
                                    <p:animEffect transition="in" filter="fade">
                                      <p:cBhvr>
                                        <p:cTn id="13" dur="1000"/>
                                        <p:tgtEl>
                                          <p:spTgt spid="6186"/>
                                        </p:tgtEl>
                                      </p:cBhvr>
                                    </p:animEffect>
                                    <p:anim calcmode="lin" valueType="num">
                                      <p:cBhvr>
                                        <p:cTn id="14" dur="1000" fill="hold"/>
                                        <p:tgtEl>
                                          <p:spTgt spid="6186"/>
                                        </p:tgtEl>
                                        <p:attrNameLst>
                                          <p:attrName>ppt_x</p:attrName>
                                        </p:attrNameLst>
                                      </p:cBhvr>
                                      <p:tavLst>
                                        <p:tav tm="0">
                                          <p:val>
                                            <p:strVal val="#ppt_x"/>
                                          </p:val>
                                        </p:tav>
                                        <p:tav tm="100000">
                                          <p:val>
                                            <p:strVal val="#ppt_x"/>
                                          </p:val>
                                        </p:tav>
                                      </p:tavLst>
                                    </p:anim>
                                    <p:anim calcmode="lin" valueType="num">
                                      <p:cBhvr>
                                        <p:cTn id="15" dur="1000" fill="hold"/>
                                        <p:tgtEl>
                                          <p:spTgt spid="6186"/>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200"/>
                                  </p:stCondLst>
                                  <p:childTnLst>
                                    <p:set>
                                      <p:cBhvr>
                                        <p:cTn id="17" dur="1" fill="hold">
                                          <p:stCondLst>
                                            <p:cond delay="0"/>
                                          </p:stCondLst>
                                        </p:cTn>
                                        <p:tgtEl>
                                          <p:spTgt spid="6187"/>
                                        </p:tgtEl>
                                        <p:attrNameLst>
                                          <p:attrName>style.visibility</p:attrName>
                                        </p:attrNameLst>
                                      </p:cBhvr>
                                      <p:to>
                                        <p:strVal val="visible"/>
                                      </p:to>
                                    </p:set>
                                    <p:animEffect transition="in" filter="fade">
                                      <p:cBhvr>
                                        <p:cTn id="18" dur="1000"/>
                                        <p:tgtEl>
                                          <p:spTgt spid="6187"/>
                                        </p:tgtEl>
                                      </p:cBhvr>
                                    </p:animEffect>
                                    <p:anim calcmode="lin" valueType="num">
                                      <p:cBhvr>
                                        <p:cTn id="19" dur="1000" fill="hold"/>
                                        <p:tgtEl>
                                          <p:spTgt spid="6187"/>
                                        </p:tgtEl>
                                        <p:attrNameLst>
                                          <p:attrName>ppt_x</p:attrName>
                                        </p:attrNameLst>
                                      </p:cBhvr>
                                      <p:tavLst>
                                        <p:tav tm="0">
                                          <p:val>
                                            <p:strVal val="#ppt_x"/>
                                          </p:val>
                                        </p:tav>
                                        <p:tav tm="100000">
                                          <p:val>
                                            <p:strVal val="#ppt_x"/>
                                          </p:val>
                                        </p:tav>
                                      </p:tavLst>
                                    </p:anim>
                                    <p:anim calcmode="lin" valueType="num">
                                      <p:cBhvr>
                                        <p:cTn id="20" dur="1000" fill="hold"/>
                                        <p:tgtEl>
                                          <p:spTgt spid="618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1" presetClass="entr" presetSubtype="0" fill="hold" nodeType="afterEffect">
                                  <p:stCondLst>
                                    <p:cond delay="300"/>
                                  </p:stCondLst>
                                  <p:childTnLst>
                                    <p:set>
                                      <p:cBhvr>
                                        <p:cTn id="23" dur="1" fill="hold">
                                          <p:stCondLst>
                                            <p:cond delay="0"/>
                                          </p:stCondLst>
                                        </p:cTn>
                                        <p:tgtEl>
                                          <p:spTgt spid="6160"/>
                                        </p:tgtEl>
                                        <p:attrNameLst>
                                          <p:attrName>style.visibility</p:attrName>
                                        </p:attrNameLst>
                                      </p:cBhvr>
                                      <p:to>
                                        <p:strVal val="visible"/>
                                      </p:to>
                                    </p:set>
                                  </p:childTnLst>
                                </p:cTn>
                              </p:par>
                              <p:par>
                                <p:cTn id="24" presetID="10" presetClass="entr" presetSubtype="0" fill="hold" nodeType="withEffect">
                                  <p:stCondLst>
                                    <p:cond delay="300"/>
                                  </p:stCondLst>
                                  <p:childTnLst>
                                    <p:set>
                                      <p:cBhvr>
                                        <p:cTn id="25" dur="1" fill="hold">
                                          <p:stCondLst>
                                            <p:cond delay="0"/>
                                          </p:stCondLst>
                                        </p:cTn>
                                        <p:tgtEl>
                                          <p:spTgt spid="6160"/>
                                        </p:tgtEl>
                                        <p:attrNameLst>
                                          <p:attrName>style.visibility</p:attrName>
                                        </p:attrNameLst>
                                      </p:cBhvr>
                                      <p:to>
                                        <p:strVal val="visible"/>
                                      </p:to>
                                    </p:set>
                                    <p:anim calcmode="lin" valueType="num">
                                      <p:cBhvr>
                                        <p:cTn id="26" dur="500" fill="hold"/>
                                        <p:tgtEl>
                                          <p:spTgt spid="6160"/>
                                        </p:tgtEl>
                                        <p:attrNameLst>
                                          <p:attrName>ppt_w</p:attrName>
                                        </p:attrNameLst>
                                      </p:cBhvr>
                                      <p:tavLst>
                                        <p:tav tm="0">
                                          <p:val>
                                            <p:fltVal val="0"/>
                                          </p:val>
                                        </p:tav>
                                        <p:tav tm="100000">
                                          <p:val>
                                            <p:strVal val="#ppt_w"/>
                                          </p:val>
                                        </p:tav>
                                      </p:tavLst>
                                    </p:anim>
                                    <p:anim calcmode="lin" valueType="num">
                                      <p:cBhvr>
                                        <p:cTn id="27" dur="500" fill="hold"/>
                                        <p:tgtEl>
                                          <p:spTgt spid="6160"/>
                                        </p:tgtEl>
                                        <p:attrNameLst>
                                          <p:attrName>ppt_h</p:attrName>
                                        </p:attrNameLst>
                                      </p:cBhvr>
                                      <p:tavLst>
                                        <p:tav tm="0">
                                          <p:val>
                                            <p:fltVal val="0"/>
                                          </p:val>
                                        </p:tav>
                                        <p:tav tm="100000">
                                          <p:val>
                                            <p:strVal val="#ppt_h"/>
                                          </p:val>
                                        </p:tav>
                                      </p:tavLst>
                                    </p:anim>
                                    <p:animEffect transition="in" filter="fade">
                                      <p:cBhvr>
                                        <p:cTn id="28" dur="500"/>
                                        <p:tgtEl>
                                          <p:spTgt spid="6160"/>
                                        </p:tgtEl>
                                      </p:cBhvr>
                                    </p:animEffect>
                                  </p:childTnLst>
                                </p:cTn>
                              </p:par>
                              <p:par>
                                <p:cTn id="29" presetID="35" presetClass="path" presetSubtype="0" accel="50000" fill="hold" nodeType="withEffect">
                                  <p:stCondLst>
                                    <p:cond delay="300"/>
                                  </p:stCondLst>
                                  <p:childTnLst>
                                    <p:animMotion origin="layout" path="M -4.0536E-6 2.22222E-6 L 0.11513 0.12245 " pathEditMode="relative" rAng="0" ptsTypes="AA">
                                      <p:cBhvr>
                                        <p:cTn id="30" dur="700" spd="-99800" fill="hold"/>
                                        <p:tgtEl>
                                          <p:spTgt spid="6160"/>
                                        </p:tgtEl>
                                        <p:attrNameLst>
                                          <p:attrName>ppt_x</p:attrName>
                                          <p:attrName>ppt_y</p:attrName>
                                        </p:attrNameLst>
                                      </p:cBhvr>
                                      <p:rCtr x="5800" y="6100"/>
                                    </p:animMotion>
                                  </p:childTnLst>
                                </p:cTn>
                              </p:par>
                              <p:par>
                                <p:cTn id="31" presetID="1" presetClass="entr" presetSubtype="0" fill="hold" nodeType="withEffect">
                                  <p:stCondLst>
                                    <p:cond delay="0"/>
                                  </p:stCondLst>
                                  <p:childTnLst>
                                    <p:set>
                                      <p:cBhvr>
                                        <p:cTn id="32" dur="1" fill="hold">
                                          <p:stCondLst>
                                            <p:cond delay="0"/>
                                          </p:stCondLst>
                                        </p:cTn>
                                        <p:tgtEl>
                                          <p:spTgt spid="6155"/>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155"/>
                                        </p:tgtEl>
                                        <p:attrNameLst>
                                          <p:attrName>style.visibility</p:attrName>
                                        </p:attrNameLst>
                                      </p:cBhvr>
                                      <p:to>
                                        <p:strVal val="visible"/>
                                      </p:to>
                                    </p:set>
                                    <p:anim calcmode="lin" valueType="num">
                                      <p:cBhvr>
                                        <p:cTn id="35" dur="500" fill="hold"/>
                                        <p:tgtEl>
                                          <p:spTgt spid="6155"/>
                                        </p:tgtEl>
                                        <p:attrNameLst>
                                          <p:attrName>ppt_w</p:attrName>
                                        </p:attrNameLst>
                                      </p:cBhvr>
                                      <p:tavLst>
                                        <p:tav tm="0">
                                          <p:val>
                                            <p:fltVal val="0"/>
                                          </p:val>
                                        </p:tav>
                                        <p:tav tm="100000">
                                          <p:val>
                                            <p:strVal val="#ppt_w"/>
                                          </p:val>
                                        </p:tav>
                                      </p:tavLst>
                                    </p:anim>
                                    <p:anim calcmode="lin" valueType="num">
                                      <p:cBhvr>
                                        <p:cTn id="36" dur="500" fill="hold"/>
                                        <p:tgtEl>
                                          <p:spTgt spid="6155"/>
                                        </p:tgtEl>
                                        <p:attrNameLst>
                                          <p:attrName>ppt_h</p:attrName>
                                        </p:attrNameLst>
                                      </p:cBhvr>
                                      <p:tavLst>
                                        <p:tav tm="0">
                                          <p:val>
                                            <p:fltVal val="0"/>
                                          </p:val>
                                        </p:tav>
                                        <p:tav tm="100000">
                                          <p:val>
                                            <p:strVal val="#ppt_h"/>
                                          </p:val>
                                        </p:tav>
                                      </p:tavLst>
                                    </p:anim>
                                    <p:animEffect transition="in" filter="fade">
                                      <p:cBhvr>
                                        <p:cTn id="37" dur="500"/>
                                        <p:tgtEl>
                                          <p:spTgt spid="6155"/>
                                        </p:tgtEl>
                                      </p:cBhvr>
                                    </p:animEffect>
                                  </p:childTnLst>
                                </p:cTn>
                              </p:par>
                              <p:par>
                                <p:cTn id="38" presetID="35" presetClass="path" presetSubtype="0" accel="50000" fill="hold" nodeType="withEffect">
                                  <p:stCondLst>
                                    <p:cond delay="0"/>
                                  </p:stCondLst>
                                  <p:childTnLst>
                                    <p:animMotion origin="layout" path="M 4.26044E-6 7.40741E-7 L 0.0692 0.17222 " pathEditMode="relative" rAng="0" ptsTypes="AA">
                                      <p:cBhvr>
                                        <p:cTn id="39" dur="700" spd="-99800" fill="hold"/>
                                        <p:tgtEl>
                                          <p:spTgt spid="6155"/>
                                        </p:tgtEl>
                                        <p:attrNameLst>
                                          <p:attrName>ppt_x</p:attrName>
                                          <p:attrName>ppt_y</p:attrName>
                                        </p:attrNameLst>
                                      </p:cBhvr>
                                      <p:rCtr x="3500" y="8600"/>
                                    </p:animMotion>
                                  </p:childTnLst>
                                </p:cTn>
                              </p:par>
                              <p:par>
                                <p:cTn id="40" presetID="1" presetClass="entr" presetSubtype="0" fill="hold" nodeType="withEffect">
                                  <p:stCondLst>
                                    <p:cond delay="300"/>
                                  </p:stCondLst>
                                  <p:childTnLst>
                                    <p:set>
                                      <p:cBhvr>
                                        <p:cTn id="41" dur="1" fill="hold">
                                          <p:stCondLst>
                                            <p:cond delay="0"/>
                                          </p:stCondLst>
                                        </p:cTn>
                                        <p:tgtEl>
                                          <p:spTgt spid="6157"/>
                                        </p:tgtEl>
                                        <p:attrNameLst>
                                          <p:attrName>style.visibility</p:attrName>
                                        </p:attrNameLst>
                                      </p:cBhvr>
                                      <p:to>
                                        <p:strVal val="visible"/>
                                      </p:to>
                                    </p:set>
                                  </p:childTnLst>
                                </p:cTn>
                              </p:par>
                              <p:par>
                                <p:cTn id="42" presetID="10" presetClass="entr" presetSubtype="0" fill="hold" nodeType="withEffect">
                                  <p:stCondLst>
                                    <p:cond delay="300"/>
                                  </p:stCondLst>
                                  <p:childTnLst>
                                    <p:set>
                                      <p:cBhvr>
                                        <p:cTn id="43" dur="1" fill="hold">
                                          <p:stCondLst>
                                            <p:cond delay="0"/>
                                          </p:stCondLst>
                                        </p:cTn>
                                        <p:tgtEl>
                                          <p:spTgt spid="6157"/>
                                        </p:tgtEl>
                                        <p:attrNameLst>
                                          <p:attrName>style.visibility</p:attrName>
                                        </p:attrNameLst>
                                      </p:cBhvr>
                                      <p:to>
                                        <p:strVal val="visible"/>
                                      </p:to>
                                    </p:set>
                                    <p:anim calcmode="lin" valueType="num">
                                      <p:cBhvr>
                                        <p:cTn id="44" dur="500" fill="hold"/>
                                        <p:tgtEl>
                                          <p:spTgt spid="6157"/>
                                        </p:tgtEl>
                                        <p:attrNameLst>
                                          <p:attrName>ppt_w</p:attrName>
                                        </p:attrNameLst>
                                      </p:cBhvr>
                                      <p:tavLst>
                                        <p:tav tm="0">
                                          <p:val>
                                            <p:fltVal val="0"/>
                                          </p:val>
                                        </p:tav>
                                        <p:tav tm="100000">
                                          <p:val>
                                            <p:strVal val="#ppt_w"/>
                                          </p:val>
                                        </p:tav>
                                      </p:tavLst>
                                    </p:anim>
                                    <p:anim calcmode="lin" valueType="num">
                                      <p:cBhvr>
                                        <p:cTn id="45" dur="500" fill="hold"/>
                                        <p:tgtEl>
                                          <p:spTgt spid="6157"/>
                                        </p:tgtEl>
                                        <p:attrNameLst>
                                          <p:attrName>ppt_h</p:attrName>
                                        </p:attrNameLst>
                                      </p:cBhvr>
                                      <p:tavLst>
                                        <p:tav tm="0">
                                          <p:val>
                                            <p:fltVal val="0"/>
                                          </p:val>
                                        </p:tav>
                                        <p:tav tm="100000">
                                          <p:val>
                                            <p:strVal val="#ppt_h"/>
                                          </p:val>
                                        </p:tav>
                                      </p:tavLst>
                                    </p:anim>
                                    <p:animEffect transition="in" filter="fade">
                                      <p:cBhvr>
                                        <p:cTn id="46" dur="500"/>
                                        <p:tgtEl>
                                          <p:spTgt spid="6157"/>
                                        </p:tgtEl>
                                      </p:cBhvr>
                                    </p:animEffect>
                                  </p:childTnLst>
                                </p:cTn>
                              </p:par>
                              <p:par>
                                <p:cTn id="47" presetID="35" presetClass="path" presetSubtype="0" accel="50000" fill="hold" nodeType="withEffect">
                                  <p:stCondLst>
                                    <p:cond delay="300"/>
                                  </p:stCondLst>
                                  <p:childTnLst>
                                    <p:animMotion origin="layout" path="M -4.91219E-6 -1.48148E-6 L 0.02693 0.18125 " pathEditMode="relative" rAng="0" ptsTypes="AA">
                                      <p:cBhvr>
                                        <p:cTn id="48" dur="700" spd="-99800" fill="hold"/>
                                        <p:tgtEl>
                                          <p:spTgt spid="6157"/>
                                        </p:tgtEl>
                                        <p:attrNameLst>
                                          <p:attrName>ppt_x</p:attrName>
                                          <p:attrName>ppt_y</p:attrName>
                                        </p:attrNameLst>
                                      </p:cBhvr>
                                      <p:rCtr x="1300" y="9100"/>
                                    </p:animMotion>
                                  </p:childTnLst>
                                </p:cTn>
                              </p:par>
                              <p:par>
                                <p:cTn id="49" presetID="1" presetClass="entr" presetSubtype="0" fill="hold" nodeType="withEffect">
                                  <p:stCondLst>
                                    <p:cond delay="100"/>
                                  </p:stCondLst>
                                  <p:childTnLst>
                                    <p:set>
                                      <p:cBhvr>
                                        <p:cTn id="50" dur="1" fill="hold">
                                          <p:stCondLst>
                                            <p:cond delay="0"/>
                                          </p:stCondLst>
                                        </p:cTn>
                                        <p:tgtEl>
                                          <p:spTgt spid="6158"/>
                                        </p:tgtEl>
                                        <p:attrNameLst>
                                          <p:attrName>style.visibility</p:attrName>
                                        </p:attrNameLst>
                                      </p:cBhvr>
                                      <p:to>
                                        <p:strVal val="visible"/>
                                      </p:to>
                                    </p:set>
                                  </p:childTnLst>
                                </p:cTn>
                              </p:par>
                              <p:par>
                                <p:cTn id="51" presetID="10" presetClass="entr" presetSubtype="0" fill="hold" nodeType="withEffect">
                                  <p:stCondLst>
                                    <p:cond delay="100"/>
                                  </p:stCondLst>
                                  <p:childTnLst>
                                    <p:set>
                                      <p:cBhvr>
                                        <p:cTn id="52" dur="1" fill="hold">
                                          <p:stCondLst>
                                            <p:cond delay="0"/>
                                          </p:stCondLst>
                                        </p:cTn>
                                        <p:tgtEl>
                                          <p:spTgt spid="6158"/>
                                        </p:tgtEl>
                                        <p:attrNameLst>
                                          <p:attrName>style.visibility</p:attrName>
                                        </p:attrNameLst>
                                      </p:cBhvr>
                                      <p:to>
                                        <p:strVal val="visible"/>
                                      </p:to>
                                    </p:set>
                                    <p:anim calcmode="lin" valueType="num">
                                      <p:cBhvr>
                                        <p:cTn id="53" dur="500" fill="hold"/>
                                        <p:tgtEl>
                                          <p:spTgt spid="6158"/>
                                        </p:tgtEl>
                                        <p:attrNameLst>
                                          <p:attrName>ppt_w</p:attrName>
                                        </p:attrNameLst>
                                      </p:cBhvr>
                                      <p:tavLst>
                                        <p:tav tm="0">
                                          <p:val>
                                            <p:fltVal val="0"/>
                                          </p:val>
                                        </p:tav>
                                        <p:tav tm="100000">
                                          <p:val>
                                            <p:strVal val="#ppt_w"/>
                                          </p:val>
                                        </p:tav>
                                      </p:tavLst>
                                    </p:anim>
                                    <p:anim calcmode="lin" valueType="num">
                                      <p:cBhvr>
                                        <p:cTn id="54" dur="500" fill="hold"/>
                                        <p:tgtEl>
                                          <p:spTgt spid="6158"/>
                                        </p:tgtEl>
                                        <p:attrNameLst>
                                          <p:attrName>ppt_h</p:attrName>
                                        </p:attrNameLst>
                                      </p:cBhvr>
                                      <p:tavLst>
                                        <p:tav tm="0">
                                          <p:val>
                                            <p:fltVal val="0"/>
                                          </p:val>
                                        </p:tav>
                                        <p:tav tm="100000">
                                          <p:val>
                                            <p:strVal val="#ppt_h"/>
                                          </p:val>
                                        </p:tav>
                                      </p:tavLst>
                                    </p:anim>
                                    <p:animEffect transition="in" filter="fade">
                                      <p:cBhvr>
                                        <p:cTn id="55" dur="500"/>
                                        <p:tgtEl>
                                          <p:spTgt spid="6158"/>
                                        </p:tgtEl>
                                      </p:cBhvr>
                                    </p:animEffect>
                                  </p:childTnLst>
                                </p:cTn>
                              </p:par>
                              <p:par>
                                <p:cTn id="56" presetID="35" presetClass="path" presetSubtype="0" accel="50000" fill="hold" nodeType="withEffect">
                                  <p:stCondLst>
                                    <p:cond delay="100"/>
                                  </p:stCondLst>
                                  <p:childTnLst>
                                    <p:animMotion origin="layout" path="M -3.37497E-6 -3.58927E-6 L -0.03773 0.21161 " pathEditMode="relative" rAng="0" ptsTypes="AA">
                                      <p:cBhvr>
                                        <p:cTn id="57" dur="700" spd="-99800" fill="hold"/>
                                        <p:tgtEl>
                                          <p:spTgt spid="6158"/>
                                        </p:tgtEl>
                                        <p:attrNameLst>
                                          <p:attrName>ppt_x</p:attrName>
                                          <p:attrName>ppt_y</p:attrName>
                                        </p:attrNameLst>
                                      </p:cBhvr>
                                      <p:rCtr x="-1700" y="10600"/>
                                    </p:animMotion>
                                  </p:childTnLst>
                                </p:cTn>
                              </p:par>
                              <p:par>
                                <p:cTn id="58" presetID="1" presetClass="entr" presetSubtype="0" fill="hold" nodeType="withEffect">
                                  <p:stCondLst>
                                    <p:cond delay="100"/>
                                  </p:stCondLst>
                                  <p:childTnLst>
                                    <p:set>
                                      <p:cBhvr>
                                        <p:cTn id="59" dur="1" fill="hold">
                                          <p:stCondLst>
                                            <p:cond delay="0"/>
                                          </p:stCondLst>
                                        </p:cTn>
                                        <p:tgtEl>
                                          <p:spTgt spid="6153"/>
                                        </p:tgtEl>
                                        <p:attrNameLst>
                                          <p:attrName>style.visibility</p:attrName>
                                        </p:attrNameLst>
                                      </p:cBhvr>
                                      <p:to>
                                        <p:strVal val="visible"/>
                                      </p:to>
                                    </p:set>
                                  </p:childTnLst>
                                </p:cTn>
                              </p:par>
                              <p:par>
                                <p:cTn id="60" presetID="10" presetClass="entr" presetSubtype="0" fill="hold" nodeType="withEffect">
                                  <p:stCondLst>
                                    <p:cond delay="100"/>
                                  </p:stCondLst>
                                  <p:childTnLst>
                                    <p:set>
                                      <p:cBhvr>
                                        <p:cTn id="61" dur="1" fill="hold">
                                          <p:stCondLst>
                                            <p:cond delay="0"/>
                                          </p:stCondLst>
                                        </p:cTn>
                                        <p:tgtEl>
                                          <p:spTgt spid="6153"/>
                                        </p:tgtEl>
                                        <p:attrNameLst>
                                          <p:attrName>style.visibility</p:attrName>
                                        </p:attrNameLst>
                                      </p:cBhvr>
                                      <p:to>
                                        <p:strVal val="visible"/>
                                      </p:to>
                                    </p:set>
                                    <p:anim calcmode="lin" valueType="num">
                                      <p:cBhvr>
                                        <p:cTn id="62" dur="500" fill="hold"/>
                                        <p:tgtEl>
                                          <p:spTgt spid="6153"/>
                                        </p:tgtEl>
                                        <p:attrNameLst>
                                          <p:attrName>ppt_w</p:attrName>
                                        </p:attrNameLst>
                                      </p:cBhvr>
                                      <p:tavLst>
                                        <p:tav tm="0">
                                          <p:val>
                                            <p:fltVal val="0"/>
                                          </p:val>
                                        </p:tav>
                                        <p:tav tm="100000">
                                          <p:val>
                                            <p:strVal val="#ppt_w"/>
                                          </p:val>
                                        </p:tav>
                                      </p:tavLst>
                                    </p:anim>
                                    <p:anim calcmode="lin" valueType="num">
                                      <p:cBhvr>
                                        <p:cTn id="63" dur="500" fill="hold"/>
                                        <p:tgtEl>
                                          <p:spTgt spid="6153"/>
                                        </p:tgtEl>
                                        <p:attrNameLst>
                                          <p:attrName>ppt_h</p:attrName>
                                        </p:attrNameLst>
                                      </p:cBhvr>
                                      <p:tavLst>
                                        <p:tav tm="0">
                                          <p:val>
                                            <p:fltVal val="0"/>
                                          </p:val>
                                        </p:tav>
                                        <p:tav tm="100000">
                                          <p:val>
                                            <p:strVal val="#ppt_h"/>
                                          </p:val>
                                        </p:tav>
                                      </p:tavLst>
                                    </p:anim>
                                    <p:animEffect transition="in" filter="fade">
                                      <p:cBhvr>
                                        <p:cTn id="64" dur="500"/>
                                        <p:tgtEl>
                                          <p:spTgt spid="6153"/>
                                        </p:tgtEl>
                                      </p:cBhvr>
                                    </p:animEffect>
                                  </p:childTnLst>
                                </p:cTn>
                              </p:par>
                              <p:par>
                                <p:cTn id="65" presetID="35" presetClass="path" presetSubtype="0" accel="50000" fill="hold" nodeType="withEffect">
                                  <p:stCondLst>
                                    <p:cond delay="100"/>
                                  </p:stCondLst>
                                  <p:childTnLst>
                                    <p:animMotion origin="layout" path="M -2.25345E-6 4.73636E-6 L -0.1949 0.04949 " pathEditMode="relative" rAng="0" ptsTypes="AA">
                                      <p:cBhvr>
                                        <p:cTn id="66" dur="700" spd="-99800" fill="hold"/>
                                        <p:tgtEl>
                                          <p:spTgt spid="6153"/>
                                        </p:tgtEl>
                                        <p:attrNameLst>
                                          <p:attrName>ppt_x</p:attrName>
                                          <p:attrName>ppt_y</p:attrName>
                                        </p:attrNameLst>
                                      </p:cBhvr>
                                      <p:rCtr x="-9500" y="2500"/>
                                    </p:animMotion>
                                  </p:childTnLst>
                                </p:cTn>
                              </p:par>
                              <p:par>
                                <p:cTn id="67" presetID="1" presetClass="entr" presetSubtype="0" fill="hold" nodeType="withEffect">
                                  <p:stCondLst>
                                    <p:cond delay="0"/>
                                  </p:stCondLst>
                                  <p:childTnLst>
                                    <p:set>
                                      <p:cBhvr>
                                        <p:cTn id="68" dur="1" fill="hold">
                                          <p:stCondLst>
                                            <p:cond delay="0"/>
                                          </p:stCondLst>
                                        </p:cTn>
                                        <p:tgtEl>
                                          <p:spTgt spid="6154"/>
                                        </p:tgtEl>
                                        <p:attrNameLst>
                                          <p:attrName>style.visibility</p:attrName>
                                        </p:attrNameLst>
                                      </p:cBhvr>
                                      <p:to>
                                        <p:strVal val="visible"/>
                                      </p:to>
                                    </p:set>
                                  </p:childTnLst>
                                </p:cTn>
                              </p:par>
                              <p:par>
                                <p:cTn id="69" presetID="10" presetClass="entr" presetSubtype="0" fill="hold" nodeType="withEffect">
                                  <p:stCondLst>
                                    <p:cond delay="0"/>
                                  </p:stCondLst>
                                  <p:childTnLst>
                                    <p:set>
                                      <p:cBhvr>
                                        <p:cTn id="70" dur="1" fill="hold">
                                          <p:stCondLst>
                                            <p:cond delay="0"/>
                                          </p:stCondLst>
                                        </p:cTn>
                                        <p:tgtEl>
                                          <p:spTgt spid="6154"/>
                                        </p:tgtEl>
                                        <p:attrNameLst>
                                          <p:attrName>style.visibility</p:attrName>
                                        </p:attrNameLst>
                                      </p:cBhvr>
                                      <p:to>
                                        <p:strVal val="visible"/>
                                      </p:to>
                                    </p:set>
                                    <p:anim calcmode="lin" valueType="num">
                                      <p:cBhvr>
                                        <p:cTn id="71" dur="500" fill="hold"/>
                                        <p:tgtEl>
                                          <p:spTgt spid="6154"/>
                                        </p:tgtEl>
                                        <p:attrNameLst>
                                          <p:attrName>ppt_w</p:attrName>
                                        </p:attrNameLst>
                                      </p:cBhvr>
                                      <p:tavLst>
                                        <p:tav tm="0">
                                          <p:val>
                                            <p:fltVal val="0"/>
                                          </p:val>
                                        </p:tav>
                                        <p:tav tm="100000">
                                          <p:val>
                                            <p:strVal val="#ppt_w"/>
                                          </p:val>
                                        </p:tav>
                                      </p:tavLst>
                                    </p:anim>
                                    <p:anim calcmode="lin" valueType="num">
                                      <p:cBhvr>
                                        <p:cTn id="72" dur="500" fill="hold"/>
                                        <p:tgtEl>
                                          <p:spTgt spid="6154"/>
                                        </p:tgtEl>
                                        <p:attrNameLst>
                                          <p:attrName>ppt_h</p:attrName>
                                        </p:attrNameLst>
                                      </p:cBhvr>
                                      <p:tavLst>
                                        <p:tav tm="0">
                                          <p:val>
                                            <p:fltVal val="0"/>
                                          </p:val>
                                        </p:tav>
                                        <p:tav tm="100000">
                                          <p:val>
                                            <p:strVal val="#ppt_h"/>
                                          </p:val>
                                        </p:tav>
                                      </p:tavLst>
                                    </p:anim>
                                    <p:animEffect transition="in" filter="fade">
                                      <p:cBhvr>
                                        <p:cTn id="73" dur="500"/>
                                        <p:tgtEl>
                                          <p:spTgt spid="6154"/>
                                        </p:tgtEl>
                                      </p:cBhvr>
                                    </p:animEffect>
                                  </p:childTnLst>
                                </p:cTn>
                              </p:par>
                              <p:par>
                                <p:cTn id="74" presetID="35" presetClass="path" presetSubtype="0" accel="50000" fill="hold" nodeType="withEffect">
                                  <p:stCondLst>
                                    <p:cond delay="0"/>
                                  </p:stCondLst>
                                  <p:childTnLst>
                                    <p:animMotion origin="layout" path="M 4.96943E-6 -7.40741E-7 L -0.17615 -0.04051 " pathEditMode="relative" rAng="0" ptsTypes="AA">
                                      <p:cBhvr>
                                        <p:cTn id="75" dur="700" spd="-99800" fill="hold"/>
                                        <p:tgtEl>
                                          <p:spTgt spid="6154"/>
                                        </p:tgtEl>
                                        <p:attrNameLst>
                                          <p:attrName>ppt_x</p:attrName>
                                          <p:attrName>ppt_y</p:attrName>
                                        </p:attrNameLst>
                                      </p:cBhvr>
                                      <p:rCtr x="-8600" y="-1800"/>
                                    </p:animMotion>
                                  </p:childTnLst>
                                </p:cTn>
                              </p:par>
                              <p:par>
                                <p:cTn id="76" presetID="1" presetClass="entr" presetSubtype="0" fill="hold" nodeType="withEffect">
                                  <p:stCondLst>
                                    <p:cond delay="200"/>
                                  </p:stCondLst>
                                  <p:childTnLst>
                                    <p:set>
                                      <p:cBhvr>
                                        <p:cTn id="77" dur="1" fill="hold">
                                          <p:stCondLst>
                                            <p:cond delay="0"/>
                                          </p:stCondLst>
                                        </p:cTn>
                                        <p:tgtEl>
                                          <p:spTgt spid="6156"/>
                                        </p:tgtEl>
                                        <p:attrNameLst>
                                          <p:attrName>style.visibility</p:attrName>
                                        </p:attrNameLst>
                                      </p:cBhvr>
                                      <p:to>
                                        <p:strVal val="visible"/>
                                      </p:to>
                                    </p:set>
                                  </p:childTnLst>
                                </p:cTn>
                              </p:par>
                              <p:par>
                                <p:cTn id="78" presetID="10" presetClass="entr" presetSubtype="0" fill="hold" nodeType="withEffect">
                                  <p:stCondLst>
                                    <p:cond delay="200"/>
                                  </p:stCondLst>
                                  <p:childTnLst>
                                    <p:set>
                                      <p:cBhvr>
                                        <p:cTn id="79" dur="1" fill="hold">
                                          <p:stCondLst>
                                            <p:cond delay="0"/>
                                          </p:stCondLst>
                                        </p:cTn>
                                        <p:tgtEl>
                                          <p:spTgt spid="6156"/>
                                        </p:tgtEl>
                                        <p:attrNameLst>
                                          <p:attrName>style.visibility</p:attrName>
                                        </p:attrNameLst>
                                      </p:cBhvr>
                                      <p:to>
                                        <p:strVal val="visible"/>
                                      </p:to>
                                    </p:set>
                                    <p:anim calcmode="lin" valueType="num">
                                      <p:cBhvr>
                                        <p:cTn id="80" dur="500" fill="hold"/>
                                        <p:tgtEl>
                                          <p:spTgt spid="6156"/>
                                        </p:tgtEl>
                                        <p:attrNameLst>
                                          <p:attrName>ppt_w</p:attrName>
                                        </p:attrNameLst>
                                      </p:cBhvr>
                                      <p:tavLst>
                                        <p:tav tm="0">
                                          <p:val>
                                            <p:fltVal val="0"/>
                                          </p:val>
                                        </p:tav>
                                        <p:tav tm="100000">
                                          <p:val>
                                            <p:strVal val="#ppt_w"/>
                                          </p:val>
                                        </p:tav>
                                      </p:tavLst>
                                    </p:anim>
                                    <p:anim calcmode="lin" valueType="num">
                                      <p:cBhvr>
                                        <p:cTn id="81" dur="500" fill="hold"/>
                                        <p:tgtEl>
                                          <p:spTgt spid="6156"/>
                                        </p:tgtEl>
                                        <p:attrNameLst>
                                          <p:attrName>ppt_h</p:attrName>
                                        </p:attrNameLst>
                                      </p:cBhvr>
                                      <p:tavLst>
                                        <p:tav tm="0">
                                          <p:val>
                                            <p:fltVal val="0"/>
                                          </p:val>
                                        </p:tav>
                                        <p:tav tm="100000">
                                          <p:val>
                                            <p:strVal val="#ppt_h"/>
                                          </p:val>
                                        </p:tav>
                                      </p:tavLst>
                                    </p:anim>
                                    <p:animEffect transition="in" filter="fade">
                                      <p:cBhvr>
                                        <p:cTn id="82" dur="500"/>
                                        <p:tgtEl>
                                          <p:spTgt spid="6156"/>
                                        </p:tgtEl>
                                      </p:cBhvr>
                                    </p:animEffect>
                                  </p:childTnLst>
                                </p:cTn>
                              </p:par>
                              <p:par>
                                <p:cTn id="83" presetID="35" presetClass="path" presetSubtype="0" accel="50000" fill="hold" nodeType="withEffect">
                                  <p:stCondLst>
                                    <p:cond delay="200"/>
                                  </p:stCondLst>
                                  <p:childTnLst>
                                    <p:animMotion origin="layout" path="M 4.92324E-6 3.15449E-6 L -0.17396 -0.14848 " pathEditMode="relative" rAng="0" ptsTypes="AA">
                                      <p:cBhvr>
                                        <p:cTn id="84" dur="700" spd="-99800" fill="hold"/>
                                        <p:tgtEl>
                                          <p:spTgt spid="6156"/>
                                        </p:tgtEl>
                                        <p:attrNameLst>
                                          <p:attrName>ppt_x</p:attrName>
                                          <p:attrName>ppt_y</p:attrName>
                                        </p:attrNameLst>
                                      </p:cBhvr>
                                      <p:rCtr x="-8500" y="-7200"/>
                                    </p:animMotion>
                                  </p:childTnLst>
                                </p:cTn>
                              </p:par>
                              <p:par>
                                <p:cTn id="85" presetID="1" presetClass="entr" presetSubtype="0" fill="hold" nodeType="withEffect">
                                  <p:stCondLst>
                                    <p:cond delay="100"/>
                                  </p:stCondLst>
                                  <p:childTnLst>
                                    <p:set>
                                      <p:cBhvr>
                                        <p:cTn id="86" dur="1" fill="hold">
                                          <p:stCondLst>
                                            <p:cond delay="0"/>
                                          </p:stCondLst>
                                        </p:cTn>
                                        <p:tgtEl>
                                          <p:spTgt spid="6159"/>
                                        </p:tgtEl>
                                        <p:attrNameLst>
                                          <p:attrName>style.visibility</p:attrName>
                                        </p:attrNameLst>
                                      </p:cBhvr>
                                      <p:to>
                                        <p:strVal val="visible"/>
                                      </p:to>
                                    </p:set>
                                  </p:childTnLst>
                                </p:cTn>
                              </p:par>
                              <p:par>
                                <p:cTn id="87" presetID="10" presetClass="entr" presetSubtype="0" fill="hold" nodeType="withEffect">
                                  <p:stCondLst>
                                    <p:cond delay="100"/>
                                  </p:stCondLst>
                                  <p:childTnLst>
                                    <p:set>
                                      <p:cBhvr>
                                        <p:cTn id="88" dur="1" fill="hold">
                                          <p:stCondLst>
                                            <p:cond delay="0"/>
                                          </p:stCondLst>
                                        </p:cTn>
                                        <p:tgtEl>
                                          <p:spTgt spid="6159"/>
                                        </p:tgtEl>
                                        <p:attrNameLst>
                                          <p:attrName>style.visibility</p:attrName>
                                        </p:attrNameLst>
                                      </p:cBhvr>
                                      <p:to>
                                        <p:strVal val="visible"/>
                                      </p:to>
                                    </p:set>
                                    <p:anim calcmode="lin" valueType="num">
                                      <p:cBhvr>
                                        <p:cTn id="89" dur="500" fill="hold"/>
                                        <p:tgtEl>
                                          <p:spTgt spid="6159"/>
                                        </p:tgtEl>
                                        <p:attrNameLst>
                                          <p:attrName>ppt_w</p:attrName>
                                        </p:attrNameLst>
                                      </p:cBhvr>
                                      <p:tavLst>
                                        <p:tav tm="0">
                                          <p:val>
                                            <p:fltVal val="0"/>
                                          </p:val>
                                        </p:tav>
                                        <p:tav tm="100000">
                                          <p:val>
                                            <p:strVal val="#ppt_w"/>
                                          </p:val>
                                        </p:tav>
                                      </p:tavLst>
                                    </p:anim>
                                    <p:anim calcmode="lin" valueType="num">
                                      <p:cBhvr>
                                        <p:cTn id="90" dur="500" fill="hold"/>
                                        <p:tgtEl>
                                          <p:spTgt spid="6159"/>
                                        </p:tgtEl>
                                        <p:attrNameLst>
                                          <p:attrName>ppt_h</p:attrName>
                                        </p:attrNameLst>
                                      </p:cBhvr>
                                      <p:tavLst>
                                        <p:tav tm="0">
                                          <p:val>
                                            <p:fltVal val="0"/>
                                          </p:val>
                                        </p:tav>
                                        <p:tav tm="100000">
                                          <p:val>
                                            <p:strVal val="#ppt_h"/>
                                          </p:val>
                                        </p:tav>
                                      </p:tavLst>
                                    </p:anim>
                                    <p:animEffect transition="in" filter="fade">
                                      <p:cBhvr>
                                        <p:cTn id="91" dur="500"/>
                                        <p:tgtEl>
                                          <p:spTgt spid="6159"/>
                                        </p:tgtEl>
                                      </p:cBhvr>
                                    </p:animEffect>
                                  </p:childTnLst>
                                </p:cTn>
                              </p:par>
                              <p:par>
                                <p:cTn id="92" presetID="35" presetClass="path" presetSubtype="0" accel="50000" fill="hold" nodeType="withEffect">
                                  <p:stCondLst>
                                    <p:cond delay="100"/>
                                  </p:stCondLst>
                                  <p:childTnLst>
                                    <p:animMotion origin="layout" path="M 3.66641E-6 -4.62535E-6 L -0.02915 0.13599 " pathEditMode="relative" rAng="0" ptsTypes="AA">
                                      <p:cBhvr>
                                        <p:cTn id="93" dur="700" spd="-99800" fill="hold"/>
                                        <p:tgtEl>
                                          <p:spTgt spid="6159"/>
                                        </p:tgtEl>
                                        <p:attrNameLst>
                                          <p:attrName>ppt_x</p:attrName>
                                          <p:attrName>ppt_y</p:attrName>
                                        </p:attrNameLst>
                                      </p:cBhvr>
                                      <p:rCtr x="-1300" y="6800"/>
                                    </p:animMotion>
                                  </p:childTnLst>
                                </p:cTn>
                              </p:par>
                              <p:par>
                                <p:cTn id="94" presetID="1" presetClass="entr" presetSubtype="0" fill="hold" nodeType="withEffect">
                                  <p:stCondLst>
                                    <p:cond delay="200"/>
                                  </p:stCondLst>
                                  <p:childTnLst>
                                    <p:set>
                                      <p:cBhvr>
                                        <p:cTn id="95" dur="1" fill="hold">
                                          <p:stCondLst>
                                            <p:cond delay="0"/>
                                          </p:stCondLst>
                                        </p:cTn>
                                        <p:tgtEl>
                                          <p:spTgt spid="6152"/>
                                        </p:tgtEl>
                                        <p:attrNameLst>
                                          <p:attrName>style.visibility</p:attrName>
                                        </p:attrNameLst>
                                      </p:cBhvr>
                                      <p:to>
                                        <p:strVal val="visible"/>
                                      </p:to>
                                    </p:set>
                                  </p:childTnLst>
                                </p:cTn>
                              </p:par>
                              <p:par>
                                <p:cTn id="96" presetID="10" presetClass="entr" presetSubtype="0" fill="hold" nodeType="withEffect">
                                  <p:stCondLst>
                                    <p:cond delay="200"/>
                                  </p:stCondLst>
                                  <p:childTnLst>
                                    <p:set>
                                      <p:cBhvr>
                                        <p:cTn id="97" dur="1" fill="hold">
                                          <p:stCondLst>
                                            <p:cond delay="0"/>
                                          </p:stCondLst>
                                        </p:cTn>
                                        <p:tgtEl>
                                          <p:spTgt spid="6152"/>
                                        </p:tgtEl>
                                        <p:attrNameLst>
                                          <p:attrName>style.visibility</p:attrName>
                                        </p:attrNameLst>
                                      </p:cBhvr>
                                      <p:to>
                                        <p:strVal val="visible"/>
                                      </p:to>
                                    </p:set>
                                    <p:anim calcmode="lin" valueType="num">
                                      <p:cBhvr>
                                        <p:cTn id="98" dur="500" fill="hold"/>
                                        <p:tgtEl>
                                          <p:spTgt spid="6152"/>
                                        </p:tgtEl>
                                        <p:attrNameLst>
                                          <p:attrName>ppt_w</p:attrName>
                                        </p:attrNameLst>
                                      </p:cBhvr>
                                      <p:tavLst>
                                        <p:tav tm="0">
                                          <p:val>
                                            <p:fltVal val="0"/>
                                          </p:val>
                                        </p:tav>
                                        <p:tav tm="100000">
                                          <p:val>
                                            <p:strVal val="#ppt_w"/>
                                          </p:val>
                                        </p:tav>
                                      </p:tavLst>
                                    </p:anim>
                                    <p:anim calcmode="lin" valueType="num">
                                      <p:cBhvr>
                                        <p:cTn id="99" dur="500" fill="hold"/>
                                        <p:tgtEl>
                                          <p:spTgt spid="6152"/>
                                        </p:tgtEl>
                                        <p:attrNameLst>
                                          <p:attrName>ppt_h</p:attrName>
                                        </p:attrNameLst>
                                      </p:cBhvr>
                                      <p:tavLst>
                                        <p:tav tm="0">
                                          <p:val>
                                            <p:fltVal val="0"/>
                                          </p:val>
                                        </p:tav>
                                        <p:tav tm="100000">
                                          <p:val>
                                            <p:strVal val="#ppt_h"/>
                                          </p:val>
                                        </p:tav>
                                      </p:tavLst>
                                    </p:anim>
                                    <p:animEffect transition="in" filter="fade">
                                      <p:cBhvr>
                                        <p:cTn id="100" dur="500"/>
                                        <p:tgtEl>
                                          <p:spTgt spid="6152"/>
                                        </p:tgtEl>
                                      </p:cBhvr>
                                    </p:animEffect>
                                  </p:childTnLst>
                                </p:cTn>
                              </p:par>
                              <p:par>
                                <p:cTn id="101" presetID="35" presetClass="path" presetSubtype="0" accel="50000" fill="hold" nodeType="withEffect">
                                  <p:stCondLst>
                                    <p:cond delay="200"/>
                                  </p:stCondLst>
                                  <p:childTnLst>
                                    <p:animMotion origin="layout" path="M -4.62859E-6 3.7037E-6 L 0.12879 0.20393 " pathEditMode="relative" rAng="0" ptsTypes="AA">
                                      <p:cBhvr>
                                        <p:cTn id="102" dur="700" spd="-99800" fill="hold"/>
                                        <p:tgtEl>
                                          <p:spTgt spid="6152"/>
                                        </p:tgtEl>
                                        <p:attrNameLst>
                                          <p:attrName>ppt_x</p:attrName>
                                          <p:attrName>ppt_y</p:attrName>
                                        </p:attrNameLst>
                                      </p:cBhvr>
                                      <p:rCtr x="6400" y="10200"/>
                                    </p:animMotion>
                                  </p:childTnLst>
                                </p:cTn>
                              </p:par>
                              <p:par>
                                <p:cTn id="103" presetID="1" presetClass="entr" presetSubtype="0" fill="hold" nodeType="withEffect">
                                  <p:stCondLst>
                                    <p:cond delay="200"/>
                                  </p:stCondLst>
                                  <p:childTnLst>
                                    <p:set>
                                      <p:cBhvr>
                                        <p:cTn id="104" dur="1" fill="hold">
                                          <p:stCondLst>
                                            <p:cond delay="0"/>
                                          </p:stCondLst>
                                        </p:cTn>
                                        <p:tgtEl>
                                          <p:spTgt spid="6178"/>
                                        </p:tgtEl>
                                        <p:attrNameLst>
                                          <p:attrName>style.visibility</p:attrName>
                                        </p:attrNameLst>
                                      </p:cBhvr>
                                      <p:to>
                                        <p:strVal val="visible"/>
                                      </p:to>
                                    </p:set>
                                  </p:childTnLst>
                                </p:cTn>
                              </p:par>
                              <p:par>
                                <p:cTn id="105" presetID="10" presetClass="entr" presetSubtype="0" fill="hold" nodeType="withEffect">
                                  <p:stCondLst>
                                    <p:cond delay="200"/>
                                  </p:stCondLst>
                                  <p:childTnLst>
                                    <p:set>
                                      <p:cBhvr>
                                        <p:cTn id="106" dur="1" fill="hold">
                                          <p:stCondLst>
                                            <p:cond delay="0"/>
                                          </p:stCondLst>
                                        </p:cTn>
                                        <p:tgtEl>
                                          <p:spTgt spid="6178"/>
                                        </p:tgtEl>
                                        <p:attrNameLst>
                                          <p:attrName>style.visibility</p:attrName>
                                        </p:attrNameLst>
                                      </p:cBhvr>
                                      <p:to>
                                        <p:strVal val="visible"/>
                                      </p:to>
                                    </p:set>
                                    <p:anim calcmode="lin" valueType="num">
                                      <p:cBhvr>
                                        <p:cTn id="107" dur="500" fill="hold"/>
                                        <p:tgtEl>
                                          <p:spTgt spid="6178"/>
                                        </p:tgtEl>
                                        <p:attrNameLst>
                                          <p:attrName>ppt_w</p:attrName>
                                        </p:attrNameLst>
                                      </p:cBhvr>
                                      <p:tavLst>
                                        <p:tav tm="0">
                                          <p:val>
                                            <p:fltVal val="0"/>
                                          </p:val>
                                        </p:tav>
                                        <p:tav tm="100000">
                                          <p:val>
                                            <p:strVal val="#ppt_w"/>
                                          </p:val>
                                        </p:tav>
                                      </p:tavLst>
                                    </p:anim>
                                    <p:anim calcmode="lin" valueType="num">
                                      <p:cBhvr>
                                        <p:cTn id="108" dur="500" fill="hold"/>
                                        <p:tgtEl>
                                          <p:spTgt spid="6178"/>
                                        </p:tgtEl>
                                        <p:attrNameLst>
                                          <p:attrName>ppt_h</p:attrName>
                                        </p:attrNameLst>
                                      </p:cBhvr>
                                      <p:tavLst>
                                        <p:tav tm="0">
                                          <p:val>
                                            <p:fltVal val="0"/>
                                          </p:val>
                                        </p:tav>
                                        <p:tav tm="100000">
                                          <p:val>
                                            <p:strVal val="#ppt_h"/>
                                          </p:val>
                                        </p:tav>
                                      </p:tavLst>
                                    </p:anim>
                                    <p:animEffect transition="in" filter="fade">
                                      <p:cBhvr>
                                        <p:cTn id="109" dur="500"/>
                                        <p:tgtEl>
                                          <p:spTgt spid="6178"/>
                                        </p:tgtEl>
                                      </p:cBhvr>
                                    </p:animEffect>
                                  </p:childTnLst>
                                </p:cTn>
                              </p:par>
                              <p:par>
                                <p:cTn id="110" presetID="35" presetClass="path" presetSubtype="0" accel="50000" fill="hold" nodeType="withEffect">
                                  <p:stCondLst>
                                    <p:cond delay="200"/>
                                  </p:stCondLst>
                                  <p:childTnLst>
                                    <p:animMotion origin="layout" path="M 3.88238E-6 -1.30435E-6 L 0.15404 0.0636 " pathEditMode="relative" rAng="0" ptsTypes="AA">
                                      <p:cBhvr>
                                        <p:cTn id="111" dur="700" spd="-99800" fill="hold"/>
                                        <p:tgtEl>
                                          <p:spTgt spid="6178"/>
                                        </p:tgtEl>
                                        <p:attrNameLst>
                                          <p:attrName>ppt_x</p:attrName>
                                          <p:attrName>ppt_y</p:attrName>
                                        </p:attrNameLst>
                                      </p:cBhvr>
                                      <p:rCtr x="7700" y="3200"/>
                                    </p:animMotion>
                                  </p:childTnLst>
                                </p:cTn>
                              </p:par>
                              <p:par>
                                <p:cTn id="112" presetID="1" presetClass="entr" presetSubtype="0" fill="hold" nodeType="withEffect">
                                  <p:stCondLst>
                                    <p:cond delay="200"/>
                                  </p:stCondLst>
                                  <p:childTnLst>
                                    <p:set>
                                      <p:cBhvr>
                                        <p:cTn id="113" dur="1" fill="hold">
                                          <p:stCondLst>
                                            <p:cond delay="0"/>
                                          </p:stCondLst>
                                        </p:cTn>
                                        <p:tgtEl>
                                          <p:spTgt spid="6181"/>
                                        </p:tgtEl>
                                        <p:attrNameLst>
                                          <p:attrName>style.visibility</p:attrName>
                                        </p:attrNameLst>
                                      </p:cBhvr>
                                      <p:to>
                                        <p:strVal val="visible"/>
                                      </p:to>
                                    </p:set>
                                  </p:childTnLst>
                                </p:cTn>
                              </p:par>
                              <p:par>
                                <p:cTn id="114" presetID="10" presetClass="entr" presetSubtype="0" fill="hold" nodeType="withEffect">
                                  <p:stCondLst>
                                    <p:cond delay="200"/>
                                  </p:stCondLst>
                                  <p:childTnLst>
                                    <p:set>
                                      <p:cBhvr>
                                        <p:cTn id="115" dur="1" fill="hold">
                                          <p:stCondLst>
                                            <p:cond delay="0"/>
                                          </p:stCondLst>
                                        </p:cTn>
                                        <p:tgtEl>
                                          <p:spTgt spid="6181"/>
                                        </p:tgtEl>
                                        <p:attrNameLst>
                                          <p:attrName>style.visibility</p:attrName>
                                        </p:attrNameLst>
                                      </p:cBhvr>
                                      <p:to>
                                        <p:strVal val="visible"/>
                                      </p:to>
                                    </p:set>
                                    <p:anim calcmode="lin" valueType="num">
                                      <p:cBhvr>
                                        <p:cTn id="116" dur="500" fill="hold"/>
                                        <p:tgtEl>
                                          <p:spTgt spid="6181"/>
                                        </p:tgtEl>
                                        <p:attrNameLst>
                                          <p:attrName>ppt_w</p:attrName>
                                        </p:attrNameLst>
                                      </p:cBhvr>
                                      <p:tavLst>
                                        <p:tav tm="0">
                                          <p:val>
                                            <p:fltVal val="0"/>
                                          </p:val>
                                        </p:tav>
                                        <p:tav tm="100000">
                                          <p:val>
                                            <p:strVal val="#ppt_w"/>
                                          </p:val>
                                        </p:tav>
                                      </p:tavLst>
                                    </p:anim>
                                    <p:anim calcmode="lin" valueType="num">
                                      <p:cBhvr>
                                        <p:cTn id="117" dur="500" fill="hold"/>
                                        <p:tgtEl>
                                          <p:spTgt spid="6181"/>
                                        </p:tgtEl>
                                        <p:attrNameLst>
                                          <p:attrName>ppt_h</p:attrName>
                                        </p:attrNameLst>
                                      </p:cBhvr>
                                      <p:tavLst>
                                        <p:tav tm="0">
                                          <p:val>
                                            <p:fltVal val="0"/>
                                          </p:val>
                                        </p:tav>
                                        <p:tav tm="100000">
                                          <p:val>
                                            <p:strVal val="#ppt_h"/>
                                          </p:val>
                                        </p:tav>
                                      </p:tavLst>
                                    </p:anim>
                                    <p:animEffect transition="in" filter="fade">
                                      <p:cBhvr>
                                        <p:cTn id="118" dur="500"/>
                                        <p:tgtEl>
                                          <p:spTgt spid="6181"/>
                                        </p:tgtEl>
                                      </p:cBhvr>
                                    </p:animEffect>
                                  </p:childTnLst>
                                </p:cTn>
                              </p:par>
                              <p:par>
                                <p:cTn id="119" presetID="35" presetClass="path" presetSubtype="0" accel="50000" fill="hold" nodeType="withEffect">
                                  <p:stCondLst>
                                    <p:cond delay="200"/>
                                  </p:stCondLst>
                                  <p:childTnLst>
                                    <p:animMotion origin="layout" path="M -4.15821E-6 1.11933E-6 L -0.09966 0.17507 " pathEditMode="relative" rAng="0" ptsTypes="AA">
                                      <p:cBhvr>
                                        <p:cTn id="120" dur="700" spd="-99800" fill="hold"/>
                                        <p:tgtEl>
                                          <p:spTgt spid="6181"/>
                                        </p:tgtEl>
                                        <p:attrNameLst>
                                          <p:attrName>ppt_x</p:attrName>
                                          <p:attrName>ppt_y</p:attrName>
                                        </p:attrNameLst>
                                      </p:cBhvr>
                                      <p:rCtr x="-4800" y="8700"/>
                                    </p:animMotion>
                                  </p:childTnLst>
                                </p:cTn>
                              </p:par>
                              <p:par>
                                <p:cTn id="121" presetID="1" presetClass="entr" presetSubtype="0" fill="hold" nodeType="withEffect">
                                  <p:stCondLst>
                                    <p:cond delay="400"/>
                                  </p:stCondLst>
                                  <p:childTnLst>
                                    <p:set>
                                      <p:cBhvr>
                                        <p:cTn id="122" dur="1" fill="hold">
                                          <p:stCondLst>
                                            <p:cond delay="0"/>
                                          </p:stCondLst>
                                        </p:cTn>
                                        <p:tgtEl>
                                          <p:spTgt spid="6179"/>
                                        </p:tgtEl>
                                        <p:attrNameLst>
                                          <p:attrName>style.visibility</p:attrName>
                                        </p:attrNameLst>
                                      </p:cBhvr>
                                      <p:to>
                                        <p:strVal val="visible"/>
                                      </p:to>
                                    </p:set>
                                  </p:childTnLst>
                                </p:cTn>
                              </p:par>
                              <p:par>
                                <p:cTn id="123" presetID="10" presetClass="entr" presetSubtype="0" fill="hold" nodeType="withEffect">
                                  <p:stCondLst>
                                    <p:cond delay="400"/>
                                  </p:stCondLst>
                                  <p:childTnLst>
                                    <p:set>
                                      <p:cBhvr>
                                        <p:cTn id="124" dur="1" fill="hold">
                                          <p:stCondLst>
                                            <p:cond delay="0"/>
                                          </p:stCondLst>
                                        </p:cTn>
                                        <p:tgtEl>
                                          <p:spTgt spid="6179"/>
                                        </p:tgtEl>
                                        <p:attrNameLst>
                                          <p:attrName>style.visibility</p:attrName>
                                        </p:attrNameLst>
                                      </p:cBhvr>
                                      <p:to>
                                        <p:strVal val="visible"/>
                                      </p:to>
                                    </p:set>
                                    <p:anim calcmode="lin" valueType="num">
                                      <p:cBhvr>
                                        <p:cTn id="125" dur="500" fill="hold"/>
                                        <p:tgtEl>
                                          <p:spTgt spid="6179"/>
                                        </p:tgtEl>
                                        <p:attrNameLst>
                                          <p:attrName>ppt_w</p:attrName>
                                        </p:attrNameLst>
                                      </p:cBhvr>
                                      <p:tavLst>
                                        <p:tav tm="0">
                                          <p:val>
                                            <p:fltVal val="0"/>
                                          </p:val>
                                        </p:tav>
                                        <p:tav tm="100000">
                                          <p:val>
                                            <p:strVal val="#ppt_w"/>
                                          </p:val>
                                        </p:tav>
                                      </p:tavLst>
                                    </p:anim>
                                    <p:anim calcmode="lin" valueType="num">
                                      <p:cBhvr>
                                        <p:cTn id="126" dur="500" fill="hold"/>
                                        <p:tgtEl>
                                          <p:spTgt spid="6179"/>
                                        </p:tgtEl>
                                        <p:attrNameLst>
                                          <p:attrName>ppt_h</p:attrName>
                                        </p:attrNameLst>
                                      </p:cBhvr>
                                      <p:tavLst>
                                        <p:tav tm="0">
                                          <p:val>
                                            <p:fltVal val="0"/>
                                          </p:val>
                                        </p:tav>
                                        <p:tav tm="100000">
                                          <p:val>
                                            <p:strVal val="#ppt_h"/>
                                          </p:val>
                                        </p:tav>
                                      </p:tavLst>
                                    </p:anim>
                                    <p:animEffect transition="in" filter="fade">
                                      <p:cBhvr>
                                        <p:cTn id="127" dur="500"/>
                                        <p:tgtEl>
                                          <p:spTgt spid="6179"/>
                                        </p:tgtEl>
                                      </p:cBhvr>
                                    </p:animEffect>
                                  </p:childTnLst>
                                </p:cTn>
                              </p:par>
                              <p:par>
                                <p:cTn id="128" presetID="35" presetClass="path" presetSubtype="0" accel="50000" fill="hold" nodeType="withEffect">
                                  <p:stCondLst>
                                    <p:cond delay="400"/>
                                  </p:stCondLst>
                                  <p:childTnLst>
                                    <p:animMotion origin="layout" path="M -4.27531E-6 5.2729E-7 L 0.16849 0.18316 " pathEditMode="relative" rAng="0" ptsTypes="AA">
                                      <p:cBhvr>
                                        <p:cTn id="129" dur="700" spd="-99800" fill="hold"/>
                                        <p:tgtEl>
                                          <p:spTgt spid="6179"/>
                                        </p:tgtEl>
                                        <p:attrNameLst>
                                          <p:attrName>ppt_x</p:attrName>
                                          <p:attrName>ppt_y</p:attrName>
                                        </p:attrNameLst>
                                      </p:cBhvr>
                                      <p:rCtr x="8400" y="9200"/>
                                    </p:animMotion>
                                  </p:childTnLst>
                                </p:cTn>
                              </p:par>
                              <p:par>
                                <p:cTn id="130" presetID="1" presetClass="entr" presetSubtype="0" fill="hold" nodeType="withEffect">
                                  <p:stCondLst>
                                    <p:cond delay="400"/>
                                  </p:stCondLst>
                                  <p:childTnLst>
                                    <p:set>
                                      <p:cBhvr>
                                        <p:cTn id="131" dur="1" fill="hold">
                                          <p:stCondLst>
                                            <p:cond delay="0"/>
                                          </p:stCondLst>
                                        </p:cTn>
                                        <p:tgtEl>
                                          <p:spTgt spid="6177"/>
                                        </p:tgtEl>
                                        <p:attrNameLst>
                                          <p:attrName>style.visibility</p:attrName>
                                        </p:attrNameLst>
                                      </p:cBhvr>
                                      <p:to>
                                        <p:strVal val="visible"/>
                                      </p:to>
                                    </p:set>
                                  </p:childTnLst>
                                </p:cTn>
                              </p:par>
                              <p:par>
                                <p:cTn id="132" presetID="10" presetClass="entr" presetSubtype="0" fill="hold" nodeType="withEffect">
                                  <p:stCondLst>
                                    <p:cond delay="400"/>
                                  </p:stCondLst>
                                  <p:childTnLst>
                                    <p:set>
                                      <p:cBhvr>
                                        <p:cTn id="133" dur="1" fill="hold">
                                          <p:stCondLst>
                                            <p:cond delay="0"/>
                                          </p:stCondLst>
                                        </p:cTn>
                                        <p:tgtEl>
                                          <p:spTgt spid="6177"/>
                                        </p:tgtEl>
                                        <p:attrNameLst>
                                          <p:attrName>style.visibility</p:attrName>
                                        </p:attrNameLst>
                                      </p:cBhvr>
                                      <p:to>
                                        <p:strVal val="visible"/>
                                      </p:to>
                                    </p:set>
                                    <p:anim calcmode="lin" valueType="num">
                                      <p:cBhvr>
                                        <p:cTn id="134" dur="500" fill="hold"/>
                                        <p:tgtEl>
                                          <p:spTgt spid="6177"/>
                                        </p:tgtEl>
                                        <p:attrNameLst>
                                          <p:attrName>ppt_w</p:attrName>
                                        </p:attrNameLst>
                                      </p:cBhvr>
                                      <p:tavLst>
                                        <p:tav tm="0">
                                          <p:val>
                                            <p:fltVal val="0"/>
                                          </p:val>
                                        </p:tav>
                                        <p:tav tm="100000">
                                          <p:val>
                                            <p:strVal val="#ppt_w"/>
                                          </p:val>
                                        </p:tav>
                                      </p:tavLst>
                                    </p:anim>
                                    <p:anim calcmode="lin" valueType="num">
                                      <p:cBhvr>
                                        <p:cTn id="135" dur="500" fill="hold"/>
                                        <p:tgtEl>
                                          <p:spTgt spid="6177"/>
                                        </p:tgtEl>
                                        <p:attrNameLst>
                                          <p:attrName>ppt_h</p:attrName>
                                        </p:attrNameLst>
                                      </p:cBhvr>
                                      <p:tavLst>
                                        <p:tav tm="0">
                                          <p:val>
                                            <p:fltVal val="0"/>
                                          </p:val>
                                        </p:tav>
                                        <p:tav tm="100000">
                                          <p:val>
                                            <p:strVal val="#ppt_h"/>
                                          </p:val>
                                        </p:tav>
                                      </p:tavLst>
                                    </p:anim>
                                    <p:animEffect transition="in" filter="fade">
                                      <p:cBhvr>
                                        <p:cTn id="136" dur="500"/>
                                        <p:tgtEl>
                                          <p:spTgt spid="6177"/>
                                        </p:tgtEl>
                                      </p:cBhvr>
                                    </p:animEffect>
                                  </p:childTnLst>
                                </p:cTn>
                              </p:par>
                              <p:par>
                                <p:cTn id="137" presetID="35" presetClass="path" presetSubtype="0" accel="50000" fill="hold" nodeType="withEffect">
                                  <p:stCondLst>
                                    <p:cond delay="400"/>
                                  </p:stCondLst>
                                  <p:childTnLst>
                                    <p:animMotion origin="layout" path="M 1.47541E-6 4.04255E-6 L -0.05621 0.06822 " pathEditMode="relative" rAng="0" ptsTypes="AA">
                                      <p:cBhvr>
                                        <p:cTn id="138" dur="700" spd="-99800" fill="hold"/>
                                        <p:tgtEl>
                                          <p:spTgt spid="6177"/>
                                        </p:tgtEl>
                                        <p:attrNameLst>
                                          <p:attrName>ppt_x</p:attrName>
                                          <p:attrName>ppt_y</p:attrName>
                                        </p:attrNameLst>
                                      </p:cBhvr>
                                      <p:rCtr x="-2600" y="3400"/>
                                    </p:animMotion>
                                  </p:childTnLst>
                                </p:cTn>
                              </p:par>
                              <p:par>
                                <p:cTn id="139" presetID="1" presetClass="entr" presetSubtype="0" fill="hold" nodeType="withEffect">
                                  <p:stCondLst>
                                    <p:cond delay="400"/>
                                  </p:stCondLst>
                                  <p:childTnLst>
                                    <p:set>
                                      <p:cBhvr>
                                        <p:cTn id="140" dur="1" fill="hold">
                                          <p:stCondLst>
                                            <p:cond delay="0"/>
                                          </p:stCondLst>
                                        </p:cTn>
                                        <p:tgtEl>
                                          <p:spTgt spid="6175"/>
                                        </p:tgtEl>
                                        <p:attrNameLst>
                                          <p:attrName>style.visibility</p:attrName>
                                        </p:attrNameLst>
                                      </p:cBhvr>
                                      <p:to>
                                        <p:strVal val="visible"/>
                                      </p:to>
                                    </p:set>
                                  </p:childTnLst>
                                </p:cTn>
                              </p:par>
                              <p:par>
                                <p:cTn id="141" presetID="10" presetClass="entr" presetSubtype="0" fill="hold" nodeType="withEffect">
                                  <p:stCondLst>
                                    <p:cond delay="400"/>
                                  </p:stCondLst>
                                  <p:childTnLst>
                                    <p:set>
                                      <p:cBhvr>
                                        <p:cTn id="142" dur="1" fill="hold">
                                          <p:stCondLst>
                                            <p:cond delay="0"/>
                                          </p:stCondLst>
                                        </p:cTn>
                                        <p:tgtEl>
                                          <p:spTgt spid="6175"/>
                                        </p:tgtEl>
                                        <p:attrNameLst>
                                          <p:attrName>style.visibility</p:attrName>
                                        </p:attrNameLst>
                                      </p:cBhvr>
                                      <p:to>
                                        <p:strVal val="visible"/>
                                      </p:to>
                                    </p:set>
                                    <p:anim calcmode="lin" valueType="num">
                                      <p:cBhvr>
                                        <p:cTn id="143" dur="500" fill="hold"/>
                                        <p:tgtEl>
                                          <p:spTgt spid="6175"/>
                                        </p:tgtEl>
                                        <p:attrNameLst>
                                          <p:attrName>ppt_w</p:attrName>
                                        </p:attrNameLst>
                                      </p:cBhvr>
                                      <p:tavLst>
                                        <p:tav tm="0">
                                          <p:val>
                                            <p:fltVal val="0"/>
                                          </p:val>
                                        </p:tav>
                                        <p:tav tm="100000">
                                          <p:val>
                                            <p:strVal val="#ppt_w"/>
                                          </p:val>
                                        </p:tav>
                                      </p:tavLst>
                                    </p:anim>
                                    <p:anim calcmode="lin" valueType="num">
                                      <p:cBhvr>
                                        <p:cTn id="144" dur="500" fill="hold"/>
                                        <p:tgtEl>
                                          <p:spTgt spid="6175"/>
                                        </p:tgtEl>
                                        <p:attrNameLst>
                                          <p:attrName>ppt_h</p:attrName>
                                        </p:attrNameLst>
                                      </p:cBhvr>
                                      <p:tavLst>
                                        <p:tav tm="0">
                                          <p:val>
                                            <p:fltVal val="0"/>
                                          </p:val>
                                        </p:tav>
                                        <p:tav tm="100000">
                                          <p:val>
                                            <p:strVal val="#ppt_h"/>
                                          </p:val>
                                        </p:tav>
                                      </p:tavLst>
                                    </p:anim>
                                    <p:animEffect transition="in" filter="fade">
                                      <p:cBhvr>
                                        <p:cTn id="145" dur="500"/>
                                        <p:tgtEl>
                                          <p:spTgt spid="6175"/>
                                        </p:tgtEl>
                                      </p:cBhvr>
                                    </p:animEffect>
                                  </p:childTnLst>
                                </p:cTn>
                              </p:par>
                              <p:par>
                                <p:cTn id="146" presetID="35" presetClass="path" presetSubtype="0" accel="50000" fill="hold" nodeType="withEffect">
                                  <p:stCondLst>
                                    <p:cond delay="400"/>
                                  </p:stCondLst>
                                  <p:childTnLst>
                                    <p:animMotion origin="layout" path="M 3.70023E-6 -1.42461E-6 L -0.15106 0.04047 " pathEditMode="relative" rAng="0" ptsTypes="AA">
                                      <p:cBhvr>
                                        <p:cTn id="147" dur="700" spd="-99800" fill="hold"/>
                                        <p:tgtEl>
                                          <p:spTgt spid="6175"/>
                                        </p:tgtEl>
                                        <p:attrNameLst>
                                          <p:attrName>ppt_x</p:attrName>
                                          <p:attrName>ppt_y</p:attrName>
                                        </p:attrNameLst>
                                      </p:cBhvr>
                                      <p:rCtr x="-7400" y="2000"/>
                                    </p:animMotion>
                                  </p:childTnLst>
                                </p:cTn>
                              </p:par>
                              <p:par>
                                <p:cTn id="148" presetID="1" presetClass="entr" presetSubtype="0" fill="hold" nodeType="withEffect">
                                  <p:stCondLst>
                                    <p:cond delay="100"/>
                                  </p:stCondLst>
                                  <p:childTnLst>
                                    <p:set>
                                      <p:cBhvr>
                                        <p:cTn id="149" dur="1" fill="hold">
                                          <p:stCondLst>
                                            <p:cond delay="0"/>
                                          </p:stCondLst>
                                        </p:cTn>
                                        <p:tgtEl>
                                          <p:spTgt spid="6161"/>
                                        </p:tgtEl>
                                        <p:attrNameLst>
                                          <p:attrName>style.visibility</p:attrName>
                                        </p:attrNameLst>
                                      </p:cBhvr>
                                      <p:to>
                                        <p:strVal val="visible"/>
                                      </p:to>
                                    </p:set>
                                  </p:childTnLst>
                                </p:cTn>
                              </p:par>
                              <p:par>
                                <p:cTn id="150" presetID="10" presetClass="entr" presetSubtype="0" fill="hold" nodeType="withEffect">
                                  <p:stCondLst>
                                    <p:cond delay="100"/>
                                  </p:stCondLst>
                                  <p:childTnLst>
                                    <p:set>
                                      <p:cBhvr>
                                        <p:cTn id="151" dur="1" fill="hold">
                                          <p:stCondLst>
                                            <p:cond delay="0"/>
                                          </p:stCondLst>
                                        </p:cTn>
                                        <p:tgtEl>
                                          <p:spTgt spid="6161"/>
                                        </p:tgtEl>
                                        <p:attrNameLst>
                                          <p:attrName>style.visibility</p:attrName>
                                        </p:attrNameLst>
                                      </p:cBhvr>
                                      <p:to>
                                        <p:strVal val="visible"/>
                                      </p:to>
                                    </p:set>
                                    <p:anim calcmode="lin" valueType="num">
                                      <p:cBhvr>
                                        <p:cTn id="152" dur="500" fill="hold"/>
                                        <p:tgtEl>
                                          <p:spTgt spid="6161"/>
                                        </p:tgtEl>
                                        <p:attrNameLst>
                                          <p:attrName>ppt_w</p:attrName>
                                        </p:attrNameLst>
                                      </p:cBhvr>
                                      <p:tavLst>
                                        <p:tav tm="0">
                                          <p:val>
                                            <p:fltVal val="0"/>
                                          </p:val>
                                        </p:tav>
                                        <p:tav tm="100000">
                                          <p:val>
                                            <p:strVal val="#ppt_w"/>
                                          </p:val>
                                        </p:tav>
                                      </p:tavLst>
                                    </p:anim>
                                    <p:anim calcmode="lin" valueType="num">
                                      <p:cBhvr>
                                        <p:cTn id="153" dur="500" fill="hold"/>
                                        <p:tgtEl>
                                          <p:spTgt spid="6161"/>
                                        </p:tgtEl>
                                        <p:attrNameLst>
                                          <p:attrName>ppt_h</p:attrName>
                                        </p:attrNameLst>
                                      </p:cBhvr>
                                      <p:tavLst>
                                        <p:tav tm="0">
                                          <p:val>
                                            <p:fltVal val="0"/>
                                          </p:val>
                                        </p:tav>
                                        <p:tav tm="100000">
                                          <p:val>
                                            <p:strVal val="#ppt_h"/>
                                          </p:val>
                                        </p:tav>
                                      </p:tavLst>
                                    </p:anim>
                                    <p:animEffect transition="in" filter="fade">
                                      <p:cBhvr>
                                        <p:cTn id="154" dur="500"/>
                                        <p:tgtEl>
                                          <p:spTgt spid="6161"/>
                                        </p:tgtEl>
                                      </p:cBhvr>
                                    </p:animEffect>
                                  </p:childTnLst>
                                </p:cTn>
                              </p:par>
                              <p:par>
                                <p:cTn id="155" presetID="35" presetClass="path" presetSubtype="0" accel="50000" fill="hold" nodeType="withEffect">
                                  <p:stCondLst>
                                    <p:cond delay="100"/>
                                  </p:stCondLst>
                                  <p:childTnLst>
                                    <p:animMotion origin="layout" path="M 2.46942E-6 2.49769E-7 L -0.17695 -0.07054 " pathEditMode="relative" rAng="0" ptsTypes="AA">
                                      <p:cBhvr>
                                        <p:cTn id="156" dur="700" spd="-99800" fill="hold"/>
                                        <p:tgtEl>
                                          <p:spTgt spid="6161"/>
                                        </p:tgtEl>
                                        <p:attrNameLst>
                                          <p:attrName>ppt_x</p:attrName>
                                          <p:attrName>ppt_y</p:attrName>
                                        </p:attrNameLst>
                                      </p:cBhvr>
                                      <p:rCtr x="-8600" y="-3300"/>
                                    </p:animMotion>
                                  </p:childTnLst>
                                </p:cTn>
                              </p:par>
                              <p:par>
                                <p:cTn id="157" presetID="1" presetClass="entr" presetSubtype="0" fill="hold" nodeType="withEffect">
                                  <p:stCondLst>
                                    <p:cond delay="400"/>
                                  </p:stCondLst>
                                  <p:childTnLst>
                                    <p:set>
                                      <p:cBhvr>
                                        <p:cTn id="158" dur="1" fill="hold">
                                          <p:stCondLst>
                                            <p:cond delay="0"/>
                                          </p:stCondLst>
                                        </p:cTn>
                                        <p:tgtEl>
                                          <p:spTgt spid="6180"/>
                                        </p:tgtEl>
                                        <p:attrNameLst>
                                          <p:attrName>style.visibility</p:attrName>
                                        </p:attrNameLst>
                                      </p:cBhvr>
                                      <p:to>
                                        <p:strVal val="visible"/>
                                      </p:to>
                                    </p:set>
                                  </p:childTnLst>
                                </p:cTn>
                              </p:par>
                              <p:par>
                                <p:cTn id="159" presetID="10" presetClass="entr" presetSubtype="0" fill="hold" nodeType="withEffect">
                                  <p:stCondLst>
                                    <p:cond delay="400"/>
                                  </p:stCondLst>
                                  <p:childTnLst>
                                    <p:set>
                                      <p:cBhvr>
                                        <p:cTn id="160" dur="1" fill="hold">
                                          <p:stCondLst>
                                            <p:cond delay="0"/>
                                          </p:stCondLst>
                                        </p:cTn>
                                        <p:tgtEl>
                                          <p:spTgt spid="6180"/>
                                        </p:tgtEl>
                                        <p:attrNameLst>
                                          <p:attrName>style.visibility</p:attrName>
                                        </p:attrNameLst>
                                      </p:cBhvr>
                                      <p:to>
                                        <p:strVal val="visible"/>
                                      </p:to>
                                    </p:set>
                                    <p:anim calcmode="lin" valueType="num">
                                      <p:cBhvr>
                                        <p:cTn id="161" dur="500" fill="hold"/>
                                        <p:tgtEl>
                                          <p:spTgt spid="6180"/>
                                        </p:tgtEl>
                                        <p:attrNameLst>
                                          <p:attrName>ppt_w</p:attrName>
                                        </p:attrNameLst>
                                      </p:cBhvr>
                                      <p:tavLst>
                                        <p:tav tm="0">
                                          <p:val>
                                            <p:fltVal val="0"/>
                                          </p:val>
                                        </p:tav>
                                        <p:tav tm="100000">
                                          <p:val>
                                            <p:strVal val="#ppt_w"/>
                                          </p:val>
                                        </p:tav>
                                      </p:tavLst>
                                    </p:anim>
                                    <p:anim calcmode="lin" valueType="num">
                                      <p:cBhvr>
                                        <p:cTn id="162" dur="500" fill="hold"/>
                                        <p:tgtEl>
                                          <p:spTgt spid="6180"/>
                                        </p:tgtEl>
                                        <p:attrNameLst>
                                          <p:attrName>ppt_h</p:attrName>
                                        </p:attrNameLst>
                                      </p:cBhvr>
                                      <p:tavLst>
                                        <p:tav tm="0">
                                          <p:val>
                                            <p:fltVal val="0"/>
                                          </p:val>
                                        </p:tav>
                                        <p:tav tm="100000">
                                          <p:val>
                                            <p:strVal val="#ppt_h"/>
                                          </p:val>
                                        </p:tav>
                                      </p:tavLst>
                                    </p:anim>
                                    <p:animEffect transition="in" filter="fade">
                                      <p:cBhvr>
                                        <p:cTn id="163" dur="500"/>
                                        <p:tgtEl>
                                          <p:spTgt spid="6180"/>
                                        </p:tgtEl>
                                      </p:cBhvr>
                                    </p:animEffect>
                                  </p:childTnLst>
                                </p:cTn>
                              </p:par>
                              <p:par>
                                <p:cTn id="164" presetID="35" presetClass="path" presetSubtype="0" accel="50000" fill="hold" nodeType="withEffect">
                                  <p:stCondLst>
                                    <p:cond delay="400"/>
                                  </p:stCondLst>
                                  <p:childTnLst>
                                    <p:animMotion origin="layout" path="M 1.01483E-7 -2.10916E-6 L -0.14325 -0.10199 " pathEditMode="relative" rAng="0" ptsTypes="AA">
                                      <p:cBhvr>
                                        <p:cTn id="165" dur="700" spd="-99800" fill="hold"/>
                                        <p:tgtEl>
                                          <p:spTgt spid="6180"/>
                                        </p:tgtEl>
                                        <p:attrNameLst>
                                          <p:attrName>ppt_x</p:attrName>
                                          <p:attrName>ppt_y</p:attrName>
                                        </p:attrNameLst>
                                      </p:cBhvr>
                                      <p:rCtr x="-7000" y="-4900"/>
                                    </p:animMotion>
                                  </p:childTnLst>
                                </p:cTn>
                              </p:par>
                              <p:par>
                                <p:cTn id="166" presetID="1" presetClass="entr" presetSubtype="0" fill="hold" nodeType="withEffect">
                                  <p:stCondLst>
                                    <p:cond delay="300"/>
                                  </p:stCondLst>
                                  <p:childTnLst>
                                    <p:set>
                                      <p:cBhvr>
                                        <p:cTn id="167" dur="1" fill="hold">
                                          <p:stCondLst>
                                            <p:cond delay="0"/>
                                          </p:stCondLst>
                                        </p:cTn>
                                        <p:tgtEl>
                                          <p:spTgt spid="6176"/>
                                        </p:tgtEl>
                                        <p:attrNameLst>
                                          <p:attrName>style.visibility</p:attrName>
                                        </p:attrNameLst>
                                      </p:cBhvr>
                                      <p:to>
                                        <p:strVal val="visible"/>
                                      </p:to>
                                    </p:set>
                                  </p:childTnLst>
                                </p:cTn>
                              </p:par>
                              <p:par>
                                <p:cTn id="168" presetID="10" presetClass="entr" presetSubtype="0" fill="hold" nodeType="withEffect">
                                  <p:stCondLst>
                                    <p:cond delay="300"/>
                                  </p:stCondLst>
                                  <p:childTnLst>
                                    <p:set>
                                      <p:cBhvr>
                                        <p:cTn id="169" dur="1" fill="hold">
                                          <p:stCondLst>
                                            <p:cond delay="0"/>
                                          </p:stCondLst>
                                        </p:cTn>
                                        <p:tgtEl>
                                          <p:spTgt spid="6176"/>
                                        </p:tgtEl>
                                        <p:attrNameLst>
                                          <p:attrName>style.visibility</p:attrName>
                                        </p:attrNameLst>
                                      </p:cBhvr>
                                      <p:to>
                                        <p:strVal val="visible"/>
                                      </p:to>
                                    </p:set>
                                    <p:anim calcmode="lin" valueType="num">
                                      <p:cBhvr>
                                        <p:cTn id="170" dur="500" fill="hold"/>
                                        <p:tgtEl>
                                          <p:spTgt spid="6176"/>
                                        </p:tgtEl>
                                        <p:attrNameLst>
                                          <p:attrName>ppt_w</p:attrName>
                                        </p:attrNameLst>
                                      </p:cBhvr>
                                      <p:tavLst>
                                        <p:tav tm="0">
                                          <p:val>
                                            <p:fltVal val="0"/>
                                          </p:val>
                                        </p:tav>
                                        <p:tav tm="100000">
                                          <p:val>
                                            <p:strVal val="#ppt_w"/>
                                          </p:val>
                                        </p:tav>
                                      </p:tavLst>
                                    </p:anim>
                                    <p:anim calcmode="lin" valueType="num">
                                      <p:cBhvr>
                                        <p:cTn id="171" dur="500" fill="hold"/>
                                        <p:tgtEl>
                                          <p:spTgt spid="6176"/>
                                        </p:tgtEl>
                                        <p:attrNameLst>
                                          <p:attrName>ppt_h</p:attrName>
                                        </p:attrNameLst>
                                      </p:cBhvr>
                                      <p:tavLst>
                                        <p:tav tm="0">
                                          <p:val>
                                            <p:fltVal val="0"/>
                                          </p:val>
                                        </p:tav>
                                        <p:tav tm="100000">
                                          <p:val>
                                            <p:strVal val="#ppt_h"/>
                                          </p:val>
                                        </p:tav>
                                      </p:tavLst>
                                    </p:anim>
                                    <p:animEffect transition="in" filter="fade">
                                      <p:cBhvr>
                                        <p:cTn id="172" dur="500"/>
                                        <p:tgtEl>
                                          <p:spTgt spid="6176"/>
                                        </p:tgtEl>
                                      </p:cBhvr>
                                    </p:animEffect>
                                  </p:childTnLst>
                                </p:cTn>
                              </p:par>
                              <p:par>
                                <p:cTn id="173" presetID="35" presetClass="path" presetSubtype="0" accel="50000" fill="hold" nodeType="withEffect">
                                  <p:stCondLst>
                                    <p:cond delay="300"/>
                                  </p:stCondLst>
                                  <p:childTnLst>
                                    <p:animMotion origin="layout" path="M 3.01848E-6 4.58834E-6 L -0.09446 -0.04603 " pathEditMode="relative" rAng="0" ptsTypes="AA">
                                      <p:cBhvr>
                                        <p:cTn id="174" dur="700" spd="-99800" fill="hold"/>
                                        <p:tgtEl>
                                          <p:spTgt spid="6176"/>
                                        </p:tgtEl>
                                        <p:attrNameLst>
                                          <p:attrName>ppt_x</p:attrName>
                                          <p:attrName>ppt_y</p:attrName>
                                        </p:attrNameLst>
                                      </p:cBhvr>
                                      <p:rCtr x="-4500" y="-2100"/>
                                    </p:animMotion>
                                  </p:childTnLst>
                                </p:cTn>
                              </p:par>
                            </p:childTnLst>
                          </p:cTn>
                        </p:par>
                        <p:par>
                          <p:cTn id="175" fill="hold">
                            <p:stCondLst>
                              <p:cond delay="2300"/>
                            </p:stCondLst>
                            <p:childTnLst>
                              <p:par>
                                <p:cTn id="176" presetID="1" presetClass="entr" presetSubtype="0" fill="hold" grpId="0" nodeType="afterEffect">
                                  <p:stCondLst>
                                    <p:cond delay="0"/>
                                  </p:stCondLst>
                                  <p:childTnLst>
                                    <p:set>
                                      <p:cBhvr>
                                        <p:cTn id="177" dur="1" fill="hold">
                                          <p:stCondLst>
                                            <p:cond delay="0"/>
                                          </p:stCondLst>
                                        </p:cTn>
                                        <p:tgtEl>
                                          <p:spTgt spid="6147"/>
                                        </p:tgtEl>
                                        <p:attrNameLst>
                                          <p:attrName>style.visibility</p:attrName>
                                        </p:attrNameLst>
                                      </p:cBhvr>
                                      <p:to>
                                        <p:strVal val="visible"/>
                                      </p:to>
                                    </p:set>
                                  </p:childTnLst>
                                </p:cTn>
                              </p:par>
                              <p:par>
                                <p:cTn id="178" presetID="10" presetClass="entr" presetSubtype="0" fill="hold" grpId="1" nodeType="withEffect">
                                  <p:stCondLst>
                                    <p:cond delay="0"/>
                                  </p:stCondLst>
                                  <p:childTnLst>
                                    <p:set>
                                      <p:cBhvr>
                                        <p:cTn id="179" dur="1" fill="hold">
                                          <p:stCondLst>
                                            <p:cond delay="0"/>
                                          </p:stCondLst>
                                        </p:cTn>
                                        <p:tgtEl>
                                          <p:spTgt spid="6147"/>
                                        </p:tgtEl>
                                        <p:attrNameLst>
                                          <p:attrName>style.visibility</p:attrName>
                                        </p:attrNameLst>
                                      </p:cBhvr>
                                      <p:to>
                                        <p:strVal val="visible"/>
                                      </p:to>
                                    </p:set>
                                    <p:anim calcmode="lin" valueType="num">
                                      <p:cBhvr>
                                        <p:cTn id="180" dur="500" fill="hold"/>
                                        <p:tgtEl>
                                          <p:spTgt spid="6147"/>
                                        </p:tgtEl>
                                        <p:attrNameLst>
                                          <p:attrName>ppt_w</p:attrName>
                                        </p:attrNameLst>
                                      </p:cBhvr>
                                      <p:tavLst>
                                        <p:tav tm="0">
                                          <p:val>
                                            <p:fltVal val="0"/>
                                          </p:val>
                                        </p:tav>
                                        <p:tav tm="100000">
                                          <p:val>
                                            <p:strVal val="#ppt_w"/>
                                          </p:val>
                                        </p:tav>
                                      </p:tavLst>
                                    </p:anim>
                                    <p:anim calcmode="lin" valueType="num">
                                      <p:cBhvr>
                                        <p:cTn id="181" dur="500" fill="hold"/>
                                        <p:tgtEl>
                                          <p:spTgt spid="6147"/>
                                        </p:tgtEl>
                                        <p:attrNameLst>
                                          <p:attrName>ppt_h</p:attrName>
                                        </p:attrNameLst>
                                      </p:cBhvr>
                                      <p:tavLst>
                                        <p:tav tm="0">
                                          <p:val>
                                            <p:fltVal val="0"/>
                                          </p:val>
                                        </p:tav>
                                        <p:tav tm="100000">
                                          <p:val>
                                            <p:strVal val="#ppt_h"/>
                                          </p:val>
                                        </p:tav>
                                      </p:tavLst>
                                    </p:anim>
                                    <p:animEffect transition="in" filter="fade">
                                      <p:cBhvr>
                                        <p:cTn id="182" dur="500"/>
                                        <p:tgtEl>
                                          <p:spTgt spid="6147"/>
                                        </p:tgtEl>
                                      </p:cBhvr>
                                    </p:animEffect>
                                  </p:childTnLst>
                                </p:cTn>
                              </p:par>
                              <p:par>
                                <p:cTn id="183" presetID="35" presetClass="path" presetSubtype="0" accel="50000" fill="hold" grpId="2" nodeType="withEffect">
                                  <p:stCondLst>
                                    <p:cond delay="0"/>
                                  </p:stCondLst>
                                  <p:childTnLst>
                                    <p:animMotion origin="layout" path="M 4.99285E-6 0 L -0.82829 0.24398 " pathEditMode="relative" rAng="0" ptsTypes="AA">
                                      <p:cBhvr>
                                        <p:cTn id="184" dur="1000" spd="-99800" fill="hold"/>
                                        <p:tgtEl>
                                          <p:spTgt spid="6147"/>
                                        </p:tgtEl>
                                        <p:attrNameLst>
                                          <p:attrName>ppt_x</p:attrName>
                                          <p:attrName>ppt_y</p:attrName>
                                        </p:attrNameLst>
                                      </p:cBhvr>
                                      <p:rCtr x="-41200" y="12200"/>
                                    </p:animMotion>
                                  </p:childTnLst>
                                </p:cTn>
                              </p:par>
                              <p:par>
                                <p:cTn id="185" presetID="22" presetClass="entr" presetSubtype="2" fill="hold" grpId="0" nodeType="withEffect">
                                  <p:stCondLst>
                                    <p:cond delay="950"/>
                                  </p:stCondLst>
                                  <p:childTnLst>
                                    <p:set>
                                      <p:cBhvr>
                                        <p:cTn id="186" dur="1" fill="hold">
                                          <p:stCondLst>
                                            <p:cond delay="0"/>
                                          </p:stCondLst>
                                        </p:cTn>
                                        <p:tgtEl>
                                          <p:spTgt spid="6170"/>
                                        </p:tgtEl>
                                        <p:attrNameLst>
                                          <p:attrName>style.visibility</p:attrName>
                                        </p:attrNameLst>
                                      </p:cBhvr>
                                      <p:to>
                                        <p:strVal val="visible"/>
                                      </p:to>
                                    </p:set>
                                    <p:animEffect transition="in" filter="wipe(right)">
                                      <p:cBhvr>
                                        <p:cTn id="187" dur="50"/>
                                        <p:tgtEl>
                                          <p:spTgt spid="6170"/>
                                        </p:tgtEl>
                                      </p:cBhvr>
                                    </p:animEffect>
                                  </p:childTnLst>
                                </p:cTn>
                              </p:par>
                              <p:par>
                                <p:cTn id="188" presetID="1" presetClass="entr" presetSubtype="0" fill="hold" grpId="0" nodeType="withEffect">
                                  <p:stCondLst>
                                    <p:cond delay="100"/>
                                  </p:stCondLst>
                                  <p:childTnLst>
                                    <p:set>
                                      <p:cBhvr>
                                        <p:cTn id="189" dur="1" fill="hold">
                                          <p:stCondLst>
                                            <p:cond delay="0"/>
                                          </p:stCondLst>
                                        </p:cTn>
                                        <p:tgtEl>
                                          <p:spTgt spid="6148"/>
                                        </p:tgtEl>
                                        <p:attrNameLst>
                                          <p:attrName>style.visibility</p:attrName>
                                        </p:attrNameLst>
                                      </p:cBhvr>
                                      <p:to>
                                        <p:strVal val="visible"/>
                                      </p:to>
                                    </p:set>
                                  </p:childTnLst>
                                </p:cTn>
                              </p:par>
                              <p:par>
                                <p:cTn id="190" presetID="10" presetClass="entr" presetSubtype="0" fill="hold" grpId="1" nodeType="withEffect">
                                  <p:stCondLst>
                                    <p:cond delay="100"/>
                                  </p:stCondLst>
                                  <p:childTnLst>
                                    <p:set>
                                      <p:cBhvr>
                                        <p:cTn id="191" dur="1" fill="hold">
                                          <p:stCondLst>
                                            <p:cond delay="0"/>
                                          </p:stCondLst>
                                        </p:cTn>
                                        <p:tgtEl>
                                          <p:spTgt spid="6148"/>
                                        </p:tgtEl>
                                        <p:attrNameLst>
                                          <p:attrName>style.visibility</p:attrName>
                                        </p:attrNameLst>
                                      </p:cBhvr>
                                      <p:to>
                                        <p:strVal val="visible"/>
                                      </p:to>
                                    </p:set>
                                    <p:anim calcmode="lin" valueType="num">
                                      <p:cBhvr>
                                        <p:cTn id="192" dur="500" fill="hold"/>
                                        <p:tgtEl>
                                          <p:spTgt spid="6148"/>
                                        </p:tgtEl>
                                        <p:attrNameLst>
                                          <p:attrName>ppt_w</p:attrName>
                                        </p:attrNameLst>
                                      </p:cBhvr>
                                      <p:tavLst>
                                        <p:tav tm="0">
                                          <p:val>
                                            <p:fltVal val="0"/>
                                          </p:val>
                                        </p:tav>
                                        <p:tav tm="100000">
                                          <p:val>
                                            <p:strVal val="#ppt_w"/>
                                          </p:val>
                                        </p:tav>
                                      </p:tavLst>
                                    </p:anim>
                                    <p:anim calcmode="lin" valueType="num">
                                      <p:cBhvr>
                                        <p:cTn id="193" dur="500" fill="hold"/>
                                        <p:tgtEl>
                                          <p:spTgt spid="6148"/>
                                        </p:tgtEl>
                                        <p:attrNameLst>
                                          <p:attrName>ppt_h</p:attrName>
                                        </p:attrNameLst>
                                      </p:cBhvr>
                                      <p:tavLst>
                                        <p:tav tm="0">
                                          <p:val>
                                            <p:fltVal val="0"/>
                                          </p:val>
                                        </p:tav>
                                        <p:tav tm="100000">
                                          <p:val>
                                            <p:strVal val="#ppt_h"/>
                                          </p:val>
                                        </p:tav>
                                      </p:tavLst>
                                    </p:anim>
                                    <p:animEffect transition="in" filter="fade">
                                      <p:cBhvr>
                                        <p:cTn id="194" dur="500"/>
                                        <p:tgtEl>
                                          <p:spTgt spid="6148"/>
                                        </p:tgtEl>
                                      </p:cBhvr>
                                    </p:animEffect>
                                  </p:childTnLst>
                                </p:cTn>
                              </p:par>
                              <p:par>
                                <p:cTn id="195" presetID="35" presetClass="path" presetSubtype="0" accel="50000" fill="hold" grpId="2" nodeType="withEffect">
                                  <p:stCondLst>
                                    <p:cond delay="100"/>
                                  </p:stCondLst>
                                  <p:childTnLst>
                                    <p:animMotion origin="layout" path="M 4.99285E-6 -3.7037E-7 L -0.82829 0.13611 " pathEditMode="relative" rAng="0" ptsTypes="AA">
                                      <p:cBhvr>
                                        <p:cTn id="196" dur="1000" spd="-99800" fill="hold"/>
                                        <p:tgtEl>
                                          <p:spTgt spid="6148"/>
                                        </p:tgtEl>
                                        <p:attrNameLst>
                                          <p:attrName>ppt_x</p:attrName>
                                          <p:attrName>ppt_y</p:attrName>
                                        </p:attrNameLst>
                                      </p:cBhvr>
                                      <p:rCtr x="-41200" y="6800"/>
                                    </p:animMotion>
                                  </p:childTnLst>
                                </p:cTn>
                              </p:par>
                              <p:par>
                                <p:cTn id="197" presetID="22" presetClass="entr" presetSubtype="2" fill="hold" grpId="0" nodeType="withEffect">
                                  <p:stCondLst>
                                    <p:cond delay="1050"/>
                                  </p:stCondLst>
                                  <p:childTnLst>
                                    <p:set>
                                      <p:cBhvr>
                                        <p:cTn id="198" dur="1" fill="hold">
                                          <p:stCondLst>
                                            <p:cond delay="0"/>
                                          </p:stCondLst>
                                        </p:cTn>
                                        <p:tgtEl>
                                          <p:spTgt spid="6171"/>
                                        </p:tgtEl>
                                        <p:attrNameLst>
                                          <p:attrName>style.visibility</p:attrName>
                                        </p:attrNameLst>
                                      </p:cBhvr>
                                      <p:to>
                                        <p:strVal val="visible"/>
                                      </p:to>
                                    </p:set>
                                    <p:animEffect transition="in" filter="wipe(right)">
                                      <p:cBhvr>
                                        <p:cTn id="199" dur="50"/>
                                        <p:tgtEl>
                                          <p:spTgt spid="6171"/>
                                        </p:tgtEl>
                                      </p:cBhvr>
                                    </p:animEffect>
                                  </p:childTnLst>
                                </p:cTn>
                              </p:par>
                              <p:par>
                                <p:cTn id="200" presetID="1" presetClass="entr" presetSubtype="0" fill="hold" grpId="0" nodeType="withEffect">
                                  <p:stCondLst>
                                    <p:cond delay="200"/>
                                  </p:stCondLst>
                                  <p:childTnLst>
                                    <p:set>
                                      <p:cBhvr>
                                        <p:cTn id="201" dur="1" fill="hold">
                                          <p:stCondLst>
                                            <p:cond delay="0"/>
                                          </p:stCondLst>
                                        </p:cTn>
                                        <p:tgtEl>
                                          <p:spTgt spid="6149"/>
                                        </p:tgtEl>
                                        <p:attrNameLst>
                                          <p:attrName>style.visibility</p:attrName>
                                        </p:attrNameLst>
                                      </p:cBhvr>
                                      <p:to>
                                        <p:strVal val="visible"/>
                                      </p:to>
                                    </p:set>
                                  </p:childTnLst>
                                </p:cTn>
                              </p:par>
                              <p:par>
                                <p:cTn id="202" presetID="10" presetClass="entr" presetSubtype="0" fill="hold" grpId="1" nodeType="withEffect">
                                  <p:stCondLst>
                                    <p:cond delay="200"/>
                                  </p:stCondLst>
                                  <p:childTnLst>
                                    <p:set>
                                      <p:cBhvr>
                                        <p:cTn id="203" dur="1" fill="hold">
                                          <p:stCondLst>
                                            <p:cond delay="0"/>
                                          </p:stCondLst>
                                        </p:cTn>
                                        <p:tgtEl>
                                          <p:spTgt spid="6149"/>
                                        </p:tgtEl>
                                        <p:attrNameLst>
                                          <p:attrName>style.visibility</p:attrName>
                                        </p:attrNameLst>
                                      </p:cBhvr>
                                      <p:to>
                                        <p:strVal val="visible"/>
                                      </p:to>
                                    </p:set>
                                    <p:anim calcmode="lin" valueType="num">
                                      <p:cBhvr>
                                        <p:cTn id="204" dur="500" fill="hold"/>
                                        <p:tgtEl>
                                          <p:spTgt spid="6149"/>
                                        </p:tgtEl>
                                        <p:attrNameLst>
                                          <p:attrName>ppt_w</p:attrName>
                                        </p:attrNameLst>
                                      </p:cBhvr>
                                      <p:tavLst>
                                        <p:tav tm="0">
                                          <p:val>
                                            <p:fltVal val="0"/>
                                          </p:val>
                                        </p:tav>
                                        <p:tav tm="100000">
                                          <p:val>
                                            <p:strVal val="#ppt_w"/>
                                          </p:val>
                                        </p:tav>
                                      </p:tavLst>
                                    </p:anim>
                                    <p:anim calcmode="lin" valueType="num">
                                      <p:cBhvr>
                                        <p:cTn id="205" dur="500" fill="hold"/>
                                        <p:tgtEl>
                                          <p:spTgt spid="6149"/>
                                        </p:tgtEl>
                                        <p:attrNameLst>
                                          <p:attrName>ppt_h</p:attrName>
                                        </p:attrNameLst>
                                      </p:cBhvr>
                                      <p:tavLst>
                                        <p:tav tm="0">
                                          <p:val>
                                            <p:fltVal val="0"/>
                                          </p:val>
                                        </p:tav>
                                        <p:tav tm="100000">
                                          <p:val>
                                            <p:strVal val="#ppt_h"/>
                                          </p:val>
                                        </p:tav>
                                      </p:tavLst>
                                    </p:anim>
                                    <p:animEffect transition="in" filter="fade">
                                      <p:cBhvr>
                                        <p:cTn id="206" dur="500"/>
                                        <p:tgtEl>
                                          <p:spTgt spid="6149"/>
                                        </p:tgtEl>
                                      </p:cBhvr>
                                    </p:animEffect>
                                  </p:childTnLst>
                                </p:cTn>
                              </p:par>
                              <p:par>
                                <p:cTn id="207" presetID="35" presetClass="path" presetSubtype="0" accel="50000" fill="hold" grpId="2" nodeType="withEffect">
                                  <p:stCondLst>
                                    <p:cond delay="200"/>
                                  </p:stCondLst>
                                  <p:childTnLst>
                                    <p:animMotion origin="layout" path="M 4.99285E-6 -2.22222E-6 L -0.82829 0.02801 " pathEditMode="relative" rAng="0" ptsTypes="AA">
                                      <p:cBhvr>
                                        <p:cTn id="208" dur="1000" spd="-99800" fill="hold"/>
                                        <p:tgtEl>
                                          <p:spTgt spid="6149"/>
                                        </p:tgtEl>
                                        <p:attrNameLst>
                                          <p:attrName>ppt_x</p:attrName>
                                          <p:attrName>ppt_y</p:attrName>
                                        </p:attrNameLst>
                                      </p:cBhvr>
                                      <p:rCtr x="-41200" y="1400"/>
                                    </p:animMotion>
                                  </p:childTnLst>
                                </p:cTn>
                              </p:par>
                              <p:par>
                                <p:cTn id="209" presetID="22" presetClass="entr" presetSubtype="2" fill="hold" grpId="0" nodeType="withEffect">
                                  <p:stCondLst>
                                    <p:cond delay="1150"/>
                                  </p:stCondLst>
                                  <p:childTnLst>
                                    <p:set>
                                      <p:cBhvr>
                                        <p:cTn id="210" dur="1" fill="hold">
                                          <p:stCondLst>
                                            <p:cond delay="0"/>
                                          </p:stCondLst>
                                        </p:cTn>
                                        <p:tgtEl>
                                          <p:spTgt spid="6172"/>
                                        </p:tgtEl>
                                        <p:attrNameLst>
                                          <p:attrName>style.visibility</p:attrName>
                                        </p:attrNameLst>
                                      </p:cBhvr>
                                      <p:to>
                                        <p:strVal val="visible"/>
                                      </p:to>
                                    </p:set>
                                    <p:animEffect transition="in" filter="wipe(right)">
                                      <p:cBhvr>
                                        <p:cTn id="211" dur="50"/>
                                        <p:tgtEl>
                                          <p:spTgt spid="6172"/>
                                        </p:tgtEl>
                                      </p:cBhvr>
                                    </p:animEffect>
                                  </p:childTnLst>
                                </p:cTn>
                              </p:par>
                              <p:par>
                                <p:cTn id="212" presetID="1" presetClass="entr" presetSubtype="0" fill="hold" grpId="0" nodeType="withEffect">
                                  <p:stCondLst>
                                    <p:cond delay="300"/>
                                  </p:stCondLst>
                                  <p:childTnLst>
                                    <p:set>
                                      <p:cBhvr>
                                        <p:cTn id="213" dur="1" fill="hold">
                                          <p:stCondLst>
                                            <p:cond delay="0"/>
                                          </p:stCondLst>
                                        </p:cTn>
                                        <p:tgtEl>
                                          <p:spTgt spid="6150"/>
                                        </p:tgtEl>
                                        <p:attrNameLst>
                                          <p:attrName>style.visibility</p:attrName>
                                        </p:attrNameLst>
                                      </p:cBhvr>
                                      <p:to>
                                        <p:strVal val="visible"/>
                                      </p:to>
                                    </p:set>
                                  </p:childTnLst>
                                </p:cTn>
                              </p:par>
                              <p:par>
                                <p:cTn id="214" presetID="10" presetClass="entr" presetSubtype="0" fill="hold" grpId="1" nodeType="withEffect">
                                  <p:stCondLst>
                                    <p:cond delay="300"/>
                                  </p:stCondLst>
                                  <p:childTnLst>
                                    <p:set>
                                      <p:cBhvr>
                                        <p:cTn id="215" dur="1" fill="hold">
                                          <p:stCondLst>
                                            <p:cond delay="0"/>
                                          </p:stCondLst>
                                        </p:cTn>
                                        <p:tgtEl>
                                          <p:spTgt spid="6150"/>
                                        </p:tgtEl>
                                        <p:attrNameLst>
                                          <p:attrName>style.visibility</p:attrName>
                                        </p:attrNameLst>
                                      </p:cBhvr>
                                      <p:to>
                                        <p:strVal val="visible"/>
                                      </p:to>
                                    </p:set>
                                    <p:anim calcmode="lin" valueType="num">
                                      <p:cBhvr>
                                        <p:cTn id="216" dur="500" fill="hold"/>
                                        <p:tgtEl>
                                          <p:spTgt spid="6150"/>
                                        </p:tgtEl>
                                        <p:attrNameLst>
                                          <p:attrName>ppt_w</p:attrName>
                                        </p:attrNameLst>
                                      </p:cBhvr>
                                      <p:tavLst>
                                        <p:tav tm="0">
                                          <p:val>
                                            <p:fltVal val="0"/>
                                          </p:val>
                                        </p:tav>
                                        <p:tav tm="100000">
                                          <p:val>
                                            <p:strVal val="#ppt_w"/>
                                          </p:val>
                                        </p:tav>
                                      </p:tavLst>
                                    </p:anim>
                                    <p:anim calcmode="lin" valueType="num">
                                      <p:cBhvr>
                                        <p:cTn id="217" dur="500" fill="hold"/>
                                        <p:tgtEl>
                                          <p:spTgt spid="6150"/>
                                        </p:tgtEl>
                                        <p:attrNameLst>
                                          <p:attrName>ppt_h</p:attrName>
                                        </p:attrNameLst>
                                      </p:cBhvr>
                                      <p:tavLst>
                                        <p:tav tm="0">
                                          <p:val>
                                            <p:fltVal val="0"/>
                                          </p:val>
                                        </p:tav>
                                        <p:tav tm="100000">
                                          <p:val>
                                            <p:strVal val="#ppt_h"/>
                                          </p:val>
                                        </p:tav>
                                      </p:tavLst>
                                    </p:anim>
                                    <p:animEffect transition="in" filter="fade">
                                      <p:cBhvr>
                                        <p:cTn id="218" dur="500"/>
                                        <p:tgtEl>
                                          <p:spTgt spid="6150"/>
                                        </p:tgtEl>
                                      </p:cBhvr>
                                    </p:animEffect>
                                  </p:childTnLst>
                                </p:cTn>
                              </p:par>
                              <p:par>
                                <p:cTn id="219" presetID="35" presetClass="path" presetSubtype="0" accel="50000" fill="hold" grpId="2" nodeType="withEffect">
                                  <p:stCondLst>
                                    <p:cond delay="300"/>
                                  </p:stCondLst>
                                  <p:childTnLst>
                                    <p:animMotion origin="layout" path="M 4.99285E-6 -2.59259E-6 L -0.82829 -0.07986 " pathEditMode="relative" rAng="0" ptsTypes="AA">
                                      <p:cBhvr>
                                        <p:cTn id="220" dur="1000" spd="-99800" fill="hold"/>
                                        <p:tgtEl>
                                          <p:spTgt spid="6150"/>
                                        </p:tgtEl>
                                        <p:attrNameLst>
                                          <p:attrName>ppt_x</p:attrName>
                                          <p:attrName>ppt_y</p:attrName>
                                        </p:attrNameLst>
                                      </p:cBhvr>
                                      <p:rCtr x="-41200" y="-3800"/>
                                    </p:animMotion>
                                  </p:childTnLst>
                                </p:cTn>
                              </p:par>
                              <p:par>
                                <p:cTn id="221" presetID="22" presetClass="entr" presetSubtype="2" fill="hold" grpId="0" nodeType="withEffect">
                                  <p:stCondLst>
                                    <p:cond delay="1250"/>
                                  </p:stCondLst>
                                  <p:childTnLst>
                                    <p:set>
                                      <p:cBhvr>
                                        <p:cTn id="222" dur="1" fill="hold">
                                          <p:stCondLst>
                                            <p:cond delay="0"/>
                                          </p:stCondLst>
                                        </p:cTn>
                                        <p:tgtEl>
                                          <p:spTgt spid="6173"/>
                                        </p:tgtEl>
                                        <p:attrNameLst>
                                          <p:attrName>style.visibility</p:attrName>
                                        </p:attrNameLst>
                                      </p:cBhvr>
                                      <p:to>
                                        <p:strVal val="visible"/>
                                      </p:to>
                                    </p:set>
                                    <p:animEffect transition="in" filter="wipe(right)">
                                      <p:cBhvr>
                                        <p:cTn id="223" dur="50"/>
                                        <p:tgtEl>
                                          <p:spTgt spid="6173"/>
                                        </p:tgtEl>
                                      </p:cBhvr>
                                    </p:animEffect>
                                  </p:childTnLst>
                                </p:cTn>
                              </p:par>
                              <p:par>
                                <p:cTn id="224" presetID="1" presetClass="entr" presetSubtype="0" fill="hold" grpId="0" nodeType="withEffect">
                                  <p:stCondLst>
                                    <p:cond delay="400"/>
                                  </p:stCondLst>
                                  <p:childTnLst>
                                    <p:set>
                                      <p:cBhvr>
                                        <p:cTn id="225" dur="1" fill="hold">
                                          <p:stCondLst>
                                            <p:cond delay="0"/>
                                          </p:stCondLst>
                                        </p:cTn>
                                        <p:tgtEl>
                                          <p:spTgt spid="6151"/>
                                        </p:tgtEl>
                                        <p:attrNameLst>
                                          <p:attrName>style.visibility</p:attrName>
                                        </p:attrNameLst>
                                      </p:cBhvr>
                                      <p:to>
                                        <p:strVal val="visible"/>
                                      </p:to>
                                    </p:set>
                                  </p:childTnLst>
                                </p:cTn>
                              </p:par>
                              <p:par>
                                <p:cTn id="226" presetID="10" presetClass="entr" presetSubtype="0" fill="hold" grpId="1" nodeType="withEffect">
                                  <p:stCondLst>
                                    <p:cond delay="400"/>
                                  </p:stCondLst>
                                  <p:childTnLst>
                                    <p:set>
                                      <p:cBhvr>
                                        <p:cTn id="227" dur="1" fill="hold">
                                          <p:stCondLst>
                                            <p:cond delay="0"/>
                                          </p:stCondLst>
                                        </p:cTn>
                                        <p:tgtEl>
                                          <p:spTgt spid="6151"/>
                                        </p:tgtEl>
                                        <p:attrNameLst>
                                          <p:attrName>style.visibility</p:attrName>
                                        </p:attrNameLst>
                                      </p:cBhvr>
                                      <p:to>
                                        <p:strVal val="visible"/>
                                      </p:to>
                                    </p:set>
                                    <p:anim calcmode="lin" valueType="num">
                                      <p:cBhvr>
                                        <p:cTn id="228" dur="500" fill="hold"/>
                                        <p:tgtEl>
                                          <p:spTgt spid="6151"/>
                                        </p:tgtEl>
                                        <p:attrNameLst>
                                          <p:attrName>ppt_w</p:attrName>
                                        </p:attrNameLst>
                                      </p:cBhvr>
                                      <p:tavLst>
                                        <p:tav tm="0">
                                          <p:val>
                                            <p:fltVal val="0"/>
                                          </p:val>
                                        </p:tav>
                                        <p:tav tm="100000">
                                          <p:val>
                                            <p:strVal val="#ppt_w"/>
                                          </p:val>
                                        </p:tav>
                                      </p:tavLst>
                                    </p:anim>
                                    <p:anim calcmode="lin" valueType="num">
                                      <p:cBhvr>
                                        <p:cTn id="229" dur="500" fill="hold"/>
                                        <p:tgtEl>
                                          <p:spTgt spid="6151"/>
                                        </p:tgtEl>
                                        <p:attrNameLst>
                                          <p:attrName>ppt_h</p:attrName>
                                        </p:attrNameLst>
                                      </p:cBhvr>
                                      <p:tavLst>
                                        <p:tav tm="0">
                                          <p:val>
                                            <p:fltVal val="0"/>
                                          </p:val>
                                        </p:tav>
                                        <p:tav tm="100000">
                                          <p:val>
                                            <p:strVal val="#ppt_h"/>
                                          </p:val>
                                        </p:tav>
                                      </p:tavLst>
                                    </p:anim>
                                    <p:animEffect transition="in" filter="fade">
                                      <p:cBhvr>
                                        <p:cTn id="230" dur="500"/>
                                        <p:tgtEl>
                                          <p:spTgt spid="6151"/>
                                        </p:tgtEl>
                                      </p:cBhvr>
                                    </p:animEffect>
                                  </p:childTnLst>
                                </p:cTn>
                              </p:par>
                              <p:par>
                                <p:cTn id="231" presetID="35" presetClass="path" presetSubtype="0" accel="50000" fill="hold" grpId="2" nodeType="withEffect">
                                  <p:stCondLst>
                                    <p:cond delay="400"/>
                                  </p:stCondLst>
                                  <p:childTnLst>
                                    <p:animMotion origin="layout" path="M 4.99285E-6 -2.96296E-6 L -0.82829 -0.17523 " pathEditMode="relative" rAng="0" ptsTypes="AA">
                                      <p:cBhvr>
                                        <p:cTn id="232" dur="1000" spd="-99800" fill="hold"/>
                                        <p:tgtEl>
                                          <p:spTgt spid="6151"/>
                                        </p:tgtEl>
                                        <p:attrNameLst>
                                          <p:attrName>ppt_x</p:attrName>
                                          <p:attrName>ppt_y</p:attrName>
                                        </p:attrNameLst>
                                      </p:cBhvr>
                                      <p:rCtr x="-41200" y="-8600"/>
                                    </p:animMotion>
                                  </p:childTnLst>
                                </p:cTn>
                              </p:par>
                              <p:par>
                                <p:cTn id="233" presetID="22" presetClass="entr" presetSubtype="2" fill="hold" grpId="0" nodeType="withEffect">
                                  <p:stCondLst>
                                    <p:cond delay="1200"/>
                                  </p:stCondLst>
                                  <p:childTnLst>
                                    <p:set>
                                      <p:cBhvr>
                                        <p:cTn id="234" dur="1" fill="hold">
                                          <p:stCondLst>
                                            <p:cond delay="0"/>
                                          </p:stCondLst>
                                        </p:cTn>
                                        <p:tgtEl>
                                          <p:spTgt spid="6174"/>
                                        </p:tgtEl>
                                        <p:attrNameLst>
                                          <p:attrName>style.visibility</p:attrName>
                                        </p:attrNameLst>
                                      </p:cBhvr>
                                      <p:to>
                                        <p:strVal val="visible"/>
                                      </p:to>
                                    </p:set>
                                    <p:animEffect transition="in" filter="wipe(right)">
                                      <p:cBhvr>
                                        <p:cTn id="235" dur="50"/>
                                        <p:tgtEl>
                                          <p:spTgt spid="6174"/>
                                        </p:tgtEl>
                                      </p:cBhvr>
                                    </p:animEffect>
                                  </p:childTnLst>
                                </p:cTn>
                              </p:par>
                            </p:childTnLst>
                          </p:cTn>
                        </p:par>
                        <p:par>
                          <p:cTn id="236" fill="hold">
                            <p:stCondLst>
                              <p:cond delay="2300"/>
                            </p:stCondLst>
                            <p:childTnLst>
                              <p:par>
                                <p:cTn id="237" presetID="31" presetClass="entr" presetSubtype="0" fill="hold" grpId="0" nodeType="afterEffect">
                                  <p:stCondLst>
                                    <p:cond delay="0"/>
                                  </p:stCondLst>
                                  <p:childTnLst>
                                    <p:set>
                                      <p:cBhvr>
                                        <p:cTn id="238" dur="1" fill="hold">
                                          <p:stCondLst>
                                            <p:cond delay="0"/>
                                          </p:stCondLst>
                                        </p:cTn>
                                        <p:tgtEl>
                                          <p:spTgt spid="6162"/>
                                        </p:tgtEl>
                                        <p:attrNameLst>
                                          <p:attrName>style.visibility</p:attrName>
                                        </p:attrNameLst>
                                      </p:cBhvr>
                                      <p:to>
                                        <p:strVal val="visible"/>
                                      </p:to>
                                    </p:set>
                                    <p:anim calcmode="lin" valueType="num">
                                      <p:cBhvr>
                                        <p:cTn id="239" dur="400" fill="hold"/>
                                        <p:tgtEl>
                                          <p:spTgt spid="6162"/>
                                        </p:tgtEl>
                                        <p:attrNameLst>
                                          <p:attrName>ppt_w</p:attrName>
                                        </p:attrNameLst>
                                      </p:cBhvr>
                                      <p:tavLst>
                                        <p:tav tm="0">
                                          <p:val>
                                            <p:fltVal val="0"/>
                                          </p:val>
                                        </p:tav>
                                        <p:tav tm="100000">
                                          <p:val>
                                            <p:strVal val="#ppt_w"/>
                                          </p:val>
                                        </p:tav>
                                      </p:tavLst>
                                    </p:anim>
                                    <p:anim calcmode="lin" valueType="num">
                                      <p:cBhvr>
                                        <p:cTn id="240" dur="400" fill="hold"/>
                                        <p:tgtEl>
                                          <p:spTgt spid="6162"/>
                                        </p:tgtEl>
                                        <p:attrNameLst>
                                          <p:attrName>ppt_h</p:attrName>
                                        </p:attrNameLst>
                                      </p:cBhvr>
                                      <p:tavLst>
                                        <p:tav tm="0">
                                          <p:val>
                                            <p:fltVal val="0"/>
                                          </p:val>
                                        </p:tav>
                                        <p:tav tm="100000">
                                          <p:val>
                                            <p:strVal val="#ppt_h"/>
                                          </p:val>
                                        </p:tav>
                                      </p:tavLst>
                                    </p:anim>
                                    <p:anim calcmode="lin" valueType="num">
                                      <p:cBhvr>
                                        <p:cTn id="241" dur="400" fill="hold"/>
                                        <p:tgtEl>
                                          <p:spTgt spid="6162"/>
                                        </p:tgtEl>
                                        <p:attrNameLst>
                                          <p:attrName>style.rotation</p:attrName>
                                        </p:attrNameLst>
                                      </p:cBhvr>
                                      <p:tavLst>
                                        <p:tav tm="0">
                                          <p:val>
                                            <p:fltVal val="90"/>
                                          </p:val>
                                        </p:tav>
                                        <p:tav tm="100000">
                                          <p:val>
                                            <p:fltVal val="0"/>
                                          </p:val>
                                        </p:tav>
                                      </p:tavLst>
                                    </p:anim>
                                    <p:animEffect transition="in" filter="fade">
                                      <p:cBhvr>
                                        <p:cTn id="242" dur="400"/>
                                        <p:tgtEl>
                                          <p:spTgt spid="6162"/>
                                        </p:tgtEl>
                                      </p:cBhvr>
                                    </p:animEffect>
                                  </p:childTnLst>
                                </p:cTn>
                              </p:par>
                            </p:childTnLst>
                          </p:cTn>
                        </p:par>
                        <p:par>
                          <p:cTn id="243" fill="hold">
                            <p:stCondLst>
                              <p:cond delay="2800"/>
                            </p:stCondLst>
                            <p:childTnLst>
                              <p:par>
                                <p:cTn id="244" presetID="56" presetClass="entr" presetSubtype="0" fill="hold" nodeType="afterEffect">
                                  <p:stCondLst>
                                    <p:cond delay="0"/>
                                  </p:stCondLst>
                                  <p:iterate type="lt">
                                    <p:tmPct val="10000"/>
                                  </p:iterate>
                                  <p:childTnLst>
                                    <p:set>
                                      <p:cBhvr>
                                        <p:cTn id="245" dur="1" fill="hold">
                                          <p:stCondLst>
                                            <p:cond delay="0"/>
                                          </p:stCondLst>
                                        </p:cTn>
                                        <p:tgtEl>
                                          <p:spTgt spid="6163">
                                            <p:txEl>
                                              <p:pRg st="0" end="0"/>
                                            </p:txEl>
                                          </p:spTgt>
                                        </p:tgtEl>
                                        <p:attrNameLst>
                                          <p:attrName>style.visibility</p:attrName>
                                        </p:attrNameLst>
                                      </p:cBhvr>
                                      <p:to>
                                        <p:strVal val="visible"/>
                                      </p:to>
                                    </p:set>
                                    <p:anim by="(-#ppt_w*2)" calcmode="lin" valueType="num">
                                      <p:cBhvr rctx="PPT">
                                        <p:cTn id="246" dur="500" autoRev="1" fill="hold">
                                          <p:stCondLst>
                                            <p:cond delay="0"/>
                                          </p:stCondLst>
                                        </p:cTn>
                                        <p:tgtEl>
                                          <p:spTgt spid="6163">
                                            <p:txEl>
                                              <p:pRg st="0" end="0"/>
                                            </p:txEl>
                                          </p:spTgt>
                                        </p:tgtEl>
                                        <p:attrNameLst>
                                          <p:attrName>ppt_w</p:attrName>
                                        </p:attrNameLst>
                                      </p:cBhvr>
                                    </p:anim>
                                    <p:anim by="(#ppt_w*0.50)" calcmode="lin" valueType="num">
                                      <p:cBhvr>
                                        <p:cTn id="247" dur="500" decel="50000" autoRev="1" fill="hold">
                                          <p:stCondLst>
                                            <p:cond delay="0"/>
                                          </p:stCondLst>
                                        </p:cTn>
                                        <p:tgtEl>
                                          <p:spTgt spid="6163">
                                            <p:txEl>
                                              <p:pRg st="0" end="0"/>
                                            </p:txEl>
                                          </p:spTgt>
                                        </p:tgtEl>
                                        <p:attrNameLst>
                                          <p:attrName>ppt_x</p:attrName>
                                        </p:attrNameLst>
                                      </p:cBhvr>
                                    </p:anim>
                                    <p:anim from="(-#ppt_h/2)" to="(#ppt_y)" calcmode="lin" valueType="num">
                                      <p:cBhvr>
                                        <p:cTn id="248" dur="1000" fill="hold">
                                          <p:stCondLst>
                                            <p:cond delay="0"/>
                                          </p:stCondLst>
                                        </p:cTn>
                                        <p:tgtEl>
                                          <p:spTgt spid="6163">
                                            <p:txEl>
                                              <p:pRg st="0" end="0"/>
                                            </p:txEl>
                                          </p:spTgt>
                                        </p:tgtEl>
                                        <p:attrNameLst>
                                          <p:attrName>ppt_y</p:attrName>
                                        </p:attrNameLst>
                                      </p:cBhvr>
                                    </p:anim>
                                    <p:animRot by="21600000">
                                      <p:cBhvr>
                                        <p:cTn id="249" dur="1000" fill="hold">
                                          <p:stCondLst>
                                            <p:cond delay="0"/>
                                          </p:stCondLst>
                                        </p:cTn>
                                        <p:tgtEl>
                                          <p:spTgt spid="6163">
                                            <p:txEl>
                                              <p:pRg st="0" end="0"/>
                                            </p:txEl>
                                          </p:spTgt>
                                        </p:tgtEl>
                                        <p:attrNameLst>
                                          <p:attrName>r</p:attrName>
                                        </p:attrNameLst>
                                      </p:cBhvr>
                                    </p:animRot>
                                  </p:childTnLst>
                                </p:cTn>
                              </p:par>
                            </p:childTnLst>
                          </p:cTn>
                        </p:par>
                        <p:par>
                          <p:cTn id="250" fill="hold">
                            <p:stCondLst>
                              <p:cond delay="6399"/>
                            </p:stCondLst>
                            <p:childTnLst>
                              <p:par>
                                <p:cTn id="251" presetID="56" presetClass="entr" presetSubtype="0" fill="hold" nodeType="afterEffect">
                                  <p:stCondLst>
                                    <p:cond delay="0"/>
                                  </p:stCondLst>
                                  <p:iterate type="lt">
                                    <p:tmPct val="10000"/>
                                  </p:iterate>
                                  <p:childTnLst>
                                    <p:set>
                                      <p:cBhvr>
                                        <p:cTn id="252" dur="1" fill="hold">
                                          <p:stCondLst>
                                            <p:cond delay="0"/>
                                          </p:stCondLst>
                                        </p:cTn>
                                        <p:tgtEl>
                                          <p:spTgt spid="6163">
                                            <p:txEl>
                                              <p:pRg st="1" end="1"/>
                                            </p:txEl>
                                          </p:spTgt>
                                        </p:tgtEl>
                                        <p:attrNameLst>
                                          <p:attrName>style.visibility</p:attrName>
                                        </p:attrNameLst>
                                      </p:cBhvr>
                                      <p:to>
                                        <p:strVal val="visible"/>
                                      </p:to>
                                    </p:set>
                                    <p:anim by="(-#ppt_w*2)" calcmode="lin" valueType="num">
                                      <p:cBhvr rctx="PPT">
                                        <p:cTn id="253" dur="500" autoRev="1" fill="hold">
                                          <p:stCondLst>
                                            <p:cond delay="0"/>
                                          </p:stCondLst>
                                        </p:cTn>
                                        <p:tgtEl>
                                          <p:spTgt spid="6163">
                                            <p:txEl>
                                              <p:pRg st="1" end="1"/>
                                            </p:txEl>
                                          </p:spTgt>
                                        </p:tgtEl>
                                        <p:attrNameLst>
                                          <p:attrName>ppt_w</p:attrName>
                                        </p:attrNameLst>
                                      </p:cBhvr>
                                    </p:anim>
                                    <p:anim by="(#ppt_w*0.50)" calcmode="lin" valueType="num">
                                      <p:cBhvr>
                                        <p:cTn id="254" dur="500" decel="50000" autoRev="1" fill="hold">
                                          <p:stCondLst>
                                            <p:cond delay="0"/>
                                          </p:stCondLst>
                                        </p:cTn>
                                        <p:tgtEl>
                                          <p:spTgt spid="6163">
                                            <p:txEl>
                                              <p:pRg st="1" end="1"/>
                                            </p:txEl>
                                          </p:spTgt>
                                        </p:tgtEl>
                                        <p:attrNameLst>
                                          <p:attrName>ppt_x</p:attrName>
                                        </p:attrNameLst>
                                      </p:cBhvr>
                                    </p:anim>
                                    <p:anim from="(-#ppt_h/2)" to="(#ppt_y)" calcmode="lin" valueType="num">
                                      <p:cBhvr>
                                        <p:cTn id="255" dur="1000" fill="hold">
                                          <p:stCondLst>
                                            <p:cond delay="0"/>
                                          </p:stCondLst>
                                        </p:cTn>
                                        <p:tgtEl>
                                          <p:spTgt spid="6163">
                                            <p:txEl>
                                              <p:pRg st="1" end="1"/>
                                            </p:txEl>
                                          </p:spTgt>
                                        </p:tgtEl>
                                        <p:attrNameLst>
                                          <p:attrName>ppt_y</p:attrName>
                                        </p:attrNameLst>
                                      </p:cBhvr>
                                    </p:anim>
                                    <p:animRot by="21600000">
                                      <p:cBhvr>
                                        <p:cTn id="256" dur="1000" fill="hold">
                                          <p:stCondLst>
                                            <p:cond delay="0"/>
                                          </p:stCondLst>
                                        </p:cTn>
                                        <p:tgtEl>
                                          <p:spTgt spid="616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7" grpId="1" animBg="1" autoUpdateAnimBg="0"/>
      <p:bldP spid="6147" grpId="2" animBg="1" autoUpdateAnimBg="0"/>
      <p:bldP spid="6148" grpId="0" animBg="1" autoUpdateAnimBg="0"/>
      <p:bldP spid="6148" grpId="1" animBg="1" autoUpdateAnimBg="0"/>
      <p:bldP spid="6148" grpId="2" animBg="1" autoUpdateAnimBg="0"/>
      <p:bldP spid="6149" grpId="0" animBg="1" autoUpdateAnimBg="0"/>
      <p:bldP spid="6149" grpId="1" animBg="1" autoUpdateAnimBg="0"/>
      <p:bldP spid="6149" grpId="2" animBg="1" autoUpdateAnimBg="0"/>
      <p:bldP spid="6150" grpId="0" animBg="1" autoUpdateAnimBg="0"/>
      <p:bldP spid="6150" grpId="1" animBg="1" autoUpdateAnimBg="0"/>
      <p:bldP spid="6150" grpId="2" animBg="1" autoUpdateAnimBg="0"/>
      <p:bldP spid="6151" grpId="0" animBg="1" autoUpdateAnimBg="0"/>
      <p:bldP spid="6151" grpId="1" animBg="1" autoUpdateAnimBg="0"/>
      <p:bldP spid="6151" grpId="2" animBg="1" autoUpdateAnimBg="0"/>
      <p:bldP spid="6162" grpId="0" autoUpdateAnimBg="0"/>
      <p:bldP spid="6170" grpId="0" animBg="1" autoUpdateAnimBg="0"/>
      <p:bldP spid="6171" grpId="0" animBg="1" autoUpdateAnimBg="0"/>
      <p:bldP spid="6172" grpId="0" animBg="1" autoUpdateAnimBg="0"/>
      <p:bldP spid="6173" grpId="0" animBg="1" autoUpdateAnimBg="0"/>
      <p:bldP spid="6174"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占位符 105474"/>
          <p:cNvSpPr>
            <a:spLocks noGrp="1"/>
          </p:cNvSpPr>
          <p:nvPr/>
        </p:nvSpPr>
        <p:spPr>
          <a:xfrm>
            <a:off x="985813" y="1412109"/>
            <a:ext cx="3960440" cy="601127"/>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10000"/>
              </a:lnSpc>
              <a:spcBef>
                <a:spcPts val="1500"/>
              </a:spcBef>
              <a:spcAft>
                <a:spcPts val="0"/>
              </a:spcAft>
              <a:buNone/>
            </a:pPr>
            <a:r>
              <a:rPr lang="zh-CN" altLang="en-US" dirty="0">
                <a:solidFill>
                  <a:schemeClr val="accent2"/>
                </a:solidFill>
                <a:latin typeface="+mj-lt"/>
                <a:ea typeface="方正大黑简体" panose="02000000000000000000" pitchFamily="65" charset="-122"/>
              </a:rPr>
              <a:t>（三）二维码技术</a:t>
            </a:r>
            <a:endParaRPr lang="zh-CN" altLang="en-US" dirty="0">
              <a:solidFill>
                <a:schemeClr val="accent2"/>
              </a:solidFill>
              <a:latin typeface="+mj-lt"/>
              <a:ea typeface="方正大黑简体" panose="02000000000000000000" pitchFamily="65" charset="-122"/>
            </a:endParaRPr>
          </a:p>
        </p:txBody>
      </p:sp>
      <p:sp>
        <p:nvSpPr>
          <p:cNvPr id="13" name="Freeform 12"/>
          <p:cNvSpPr>
            <a:spLocks noEditPoints="1"/>
          </p:cNvSpPr>
          <p:nvPr/>
        </p:nvSpPr>
        <p:spPr bwMode="auto">
          <a:xfrm>
            <a:off x="5882481" y="3088990"/>
            <a:ext cx="431800" cy="368300"/>
          </a:xfrm>
          <a:custGeom>
            <a:avLst/>
            <a:gdLst>
              <a:gd name="T0" fmla="*/ 102617108 w 802"/>
              <a:gd name="T1" fmla="*/ 119740576 h 684"/>
              <a:gd name="T2" fmla="*/ 64353275 w 802"/>
              <a:gd name="T3" fmla="*/ 152502584 h 684"/>
              <a:gd name="T4" fmla="*/ 27538287 w 802"/>
              <a:gd name="T5" fmla="*/ 184104770 h 684"/>
              <a:gd name="T6" fmla="*/ 0 w 802"/>
              <a:gd name="T7" fmla="*/ 166418832 h 684"/>
              <a:gd name="T8" fmla="*/ 16233419 w 802"/>
              <a:gd name="T9" fmla="*/ 152502584 h 684"/>
              <a:gd name="T10" fmla="*/ 54207591 w 802"/>
              <a:gd name="T11" fmla="*/ 119740576 h 684"/>
              <a:gd name="T12" fmla="*/ 52758207 w 802"/>
              <a:gd name="T13" fmla="*/ 73061782 h 684"/>
              <a:gd name="T14" fmla="*/ 16233419 w 802"/>
              <a:gd name="T15" fmla="*/ 41749820 h 684"/>
              <a:gd name="T16" fmla="*/ 0 w 802"/>
              <a:gd name="T17" fmla="*/ 27833034 h 684"/>
              <a:gd name="T18" fmla="*/ 26088904 w 802"/>
              <a:gd name="T19" fmla="*/ 8987812 h 684"/>
              <a:gd name="T20" fmla="*/ 64353275 w 802"/>
              <a:gd name="T21" fmla="*/ 41749820 h 684"/>
              <a:gd name="T22" fmla="*/ 101167725 w 802"/>
              <a:gd name="T23" fmla="*/ 73061782 h 684"/>
              <a:gd name="T24" fmla="*/ 102617108 w 802"/>
              <a:gd name="T25" fmla="*/ 119740576 h 684"/>
              <a:gd name="T26" fmla="*/ 215670101 w 802"/>
              <a:gd name="T27" fmla="*/ 119740576 h 684"/>
              <a:gd name="T28" fmla="*/ 177405730 w 802"/>
              <a:gd name="T29" fmla="*/ 152502584 h 684"/>
              <a:gd name="T30" fmla="*/ 140880942 w 802"/>
              <a:gd name="T31" fmla="*/ 184104770 h 684"/>
              <a:gd name="T32" fmla="*/ 113052993 w 802"/>
              <a:gd name="T33" fmla="*/ 166418832 h 684"/>
              <a:gd name="T34" fmla="*/ 129285873 w 802"/>
              <a:gd name="T35" fmla="*/ 152502584 h 684"/>
              <a:gd name="T36" fmla="*/ 167550245 w 802"/>
              <a:gd name="T37" fmla="*/ 119740576 h 684"/>
              <a:gd name="T38" fmla="*/ 166100323 w 802"/>
              <a:gd name="T39" fmla="*/ 73061782 h 684"/>
              <a:gd name="T40" fmla="*/ 129285873 w 802"/>
              <a:gd name="T41" fmla="*/ 41749820 h 684"/>
              <a:gd name="T42" fmla="*/ 113052993 w 802"/>
              <a:gd name="T43" fmla="*/ 27833034 h 684"/>
              <a:gd name="T44" fmla="*/ 139431558 w 802"/>
              <a:gd name="T45" fmla="*/ 8987812 h 684"/>
              <a:gd name="T46" fmla="*/ 177405730 w 802"/>
              <a:gd name="T47" fmla="*/ 41749820 h 684"/>
              <a:gd name="T48" fmla="*/ 214220718 w 802"/>
              <a:gd name="T49" fmla="*/ 73061782 h 684"/>
              <a:gd name="T50" fmla="*/ 215670101 w 802"/>
              <a:gd name="T51" fmla="*/ 119740576 h 68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02" h="684">
                <a:moveTo>
                  <a:pt x="354" y="413"/>
                </a:moveTo>
                <a:lnTo>
                  <a:pt x="222" y="526"/>
                </a:lnTo>
                <a:cubicBezTo>
                  <a:pt x="180" y="562"/>
                  <a:pt x="137" y="598"/>
                  <a:pt x="95" y="635"/>
                </a:cubicBezTo>
                <a:cubicBezTo>
                  <a:pt x="34" y="684"/>
                  <a:pt x="8" y="649"/>
                  <a:pt x="0" y="574"/>
                </a:cubicBezTo>
                <a:lnTo>
                  <a:pt x="56" y="526"/>
                </a:lnTo>
                <a:lnTo>
                  <a:pt x="187" y="413"/>
                </a:lnTo>
                <a:cubicBezTo>
                  <a:pt x="233" y="362"/>
                  <a:pt x="245" y="309"/>
                  <a:pt x="182" y="252"/>
                </a:cubicBezTo>
                <a:cubicBezTo>
                  <a:pt x="140" y="216"/>
                  <a:pt x="98" y="180"/>
                  <a:pt x="56" y="144"/>
                </a:cubicBezTo>
                <a:lnTo>
                  <a:pt x="0" y="96"/>
                </a:lnTo>
                <a:cubicBezTo>
                  <a:pt x="6" y="8"/>
                  <a:pt x="41" y="0"/>
                  <a:pt x="90" y="31"/>
                </a:cubicBezTo>
                <a:lnTo>
                  <a:pt x="222" y="144"/>
                </a:lnTo>
                <a:cubicBezTo>
                  <a:pt x="264" y="180"/>
                  <a:pt x="306" y="216"/>
                  <a:pt x="349" y="252"/>
                </a:cubicBezTo>
                <a:cubicBezTo>
                  <a:pt x="411" y="309"/>
                  <a:pt x="399" y="362"/>
                  <a:pt x="354" y="413"/>
                </a:cubicBezTo>
                <a:close/>
                <a:moveTo>
                  <a:pt x="744" y="413"/>
                </a:moveTo>
                <a:lnTo>
                  <a:pt x="612" y="526"/>
                </a:lnTo>
                <a:cubicBezTo>
                  <a:pt x="570" y="562"/>
                  <a:pt x="528" y="598"/>
                  <a:pt x="486" y="635"/>
                </a:cubicBezTo>
                <a:cubicBezTo>
                  <a:pt x="425" y="684"/>
                  <a:pt x="399" y="649"/>
                  <a:pt x="390" y="574"/>
                </a:cubicBezTo>
                <a:lnTo>
                  <a:pt x="446" y="526"/>
                </a:lnTo>
                <a:lnTo>
                  <a:pt x="578" y="413"/>
                </a:lnTo>
                <a:cubicBezTo>
                  <a:pt x="624" y="362"/>
                  <a:pt x="636" y="309"/>
                  <a:pt x="573" y="252"/>
                </a:cubicBezTo>
                <a:cubicBezTo>
                  <a:pt x="531" y="216"/>
                  <a:pt x="488" y="180"/>
                  <a:pt x="446" y="144"/>
                </a:cubicBezTo>
                <a:lnTo>
                  <a:pt x="390" y="96"/>
                </a:lnTo>
                <a:cubicBezTo>
                  <a:pt x="396" y="8"/>
                  <a:pt x="432" y="0"/>
                  <a:pt x="481" y="31"/>
                </a:cubicBezTo>
                <a:lnTo>
                  <a:pt x="612" y="144"/>
                </a:lnTo>
                <a:cubicBezTo>
                  <a:pt x="655" y="180"/>
                  <a:pt x="697" y="216"/>
                  <a:pt x="739" y="252"/>
                </a:cubicBezTo>
                <a:cubicBezTo>
                  <a:pt x="802" y="309"/>
                  <a:pt x="790" y="362"/>
                  <a:pt x="744" y="41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黑体" panose="02010609060101010101" pitchFamily="49" charset="-122"/>
              <a:ea typeface="黑体" panose="02010609060101010101" pitchFamily="49" charset="-122"/>
            </a:endParaRPr>
          </a:p>
        </p:txBody>
      </p:sp>
      <p:sp>
        <p:nvSpPr>
          <p:cNvPr id="14" name="矩形 14"/>
          <p:cNvSpPr>
            <a:spLocks noChangeArrowheads="1"/>
          </p:cNvSpPr>
          <p:nvPr/>
        </p:nvSpPr>
        <p:spPr bwMode="auto">
          <a:xfrm>
            <a:off x="985813" y="4397206"/>
            <a:ext cx="4946253" cy="1242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0" hangingPunct="1">
              <a:lnSpc>
                <a:spcPct val="150000"/>
              </a:lnSpc>
              <a:spcBef>
                <a:spcPts val="1000"/>
              </a:spcBef>
              <a:buNone/>
            </a:pPr>
            <a:r>
              <a:rPr lang="en-US" altLang="zh-CN" sz="2400" dirty="0" err="1">
                <a:latin typeface="黑体" panose="02010609060101010101" pitchFamily="49" charset="-122"/>
                <a:ea typeface="黑体" panose="02010609060101010101" pitchFamily="49" charset="-122"/>
                <a:cs typeface="+mn-ea"/>
                <a:sym typeface="Arial" panose="020B0604020202020204" pitchFamily="34" charset="0"/>
              </a:rPr>
              <a:t>二维码是移动互联网最强大的入口</a:t>
            </a:r>
            <a:endParaRPr lang="en-US" altLang="zh-CN" sz="2400" dirty="0">
              <a:latin typeface="黑体" panose="02010609060101010101" pitchFamily="49" charset="-122"/>
              <a:ea typeface="黑体" panose="02010609060101010101" pitchFamily="49" charset="-122"/>
              <a:cs typeface="+mn-ea"/>
              <a:sym typeface="Arial" panose="020B0604020202020204" pitchFamily="34" charset="0"/>
            </a:endParaRPr>
          </a:p>
          <a:p>
            <a:pPr eaLnBrk="1" latinLnBrk="0" hangingPunct="1">
              <a:lnSpc>
                <a:spcPct val="150000"/>
              </a:lnSpc>
              <a:spcBef>
                <a:spcPts val="1000"/>
              </a:spcBef>
              <a:buNone/>
            </a:pPr>
            <a:r>
              <a:rPr lang="en-US" altLang="zh-CN" sz="2400" dirty="0" err="1">
                <a:latin typeface="黑体" panose="02010609060101010101" pitchFamily="49" charset="-122"/>
                <a:ea typeface="黑体" panose="02010609060101010101" pitchFamily="49" charset="-122"/>
                <a:cs typeface="+mn-ea"/>
                <a:sym typeface="Arial" panose="020B0604020202020204" pitchFamily="34" charset="0"/>
              </a:rPr>
              <a:t>二维码还可用于显示产品相关信息</a:t>
            </a:r>
            <a:endParaRPr lang="en-US" altLang="zh-CN" sz="2400" dirty="0">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15" name="矩形 15"/>
          <p:cNvSpPr>
            <a:spLocks noChangeArrowheads="1"/>
          </p:cNvSpPr>
          <p:nvPr/>
        </p:nvSpPr>
        <p:spPr bwMode="auto">
          <a:xfrm>
            <a:off x="6674445" y="4397206"/>
            <a:ext cx="4824536" cy="111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a:lnSpc>
                <a:spcPct val="150000"/>
              </a:lnSpc>
              <a:buClrTx/>
              <a:buSzTx/>
              <a:buNone/>
            </a:pPr>
            <a:r>
              <a:rPr lang="en-US" altLang="zh-CN" sz="2400" dirty="0" err="1">
                <a:latin typeface="黑体" panose="02010609060101010101" pitchFamily="49" charset="-122"/>
                <a:ea typeface="黑体" panose="02010609060101010101" pitchFamily="49" charset="-122"/>
                <a:cs typeface="+mn-ea"/>
                <a:sym typeface="宋体" panose="02010600030101010101" pitchFamily="2" charset="-122"/>
              </a:rPr>
              <a:t>储存量大、保密性强、追踪性强、抗损性强、备援性强、成本低</a:t>
            </a:r>
            <a:endParaRPr lang="en-US" altLang="zh-CN" sz="2400" dirty="0">
              <a:latin typeface="黑体" panose="02010609060101010101" pitchFamily="49" charset="-122"/>
              <a:ea typeface="黑体" panose="02010609060101010101" pitchFamily="49" charset="-122"/>
              <a:cs typeface="+mn-ea"/>
              <a:sym typeface="宋体" panose="02010600030101010101" pitchFamily="2" charset="-122"/>
            </a:endParaRPr>
          </a:p>
        </p:txBody>
      </p:sp>
      <p:grpSp>
        <p:nvGrpSpPr>
          <p:cNvPr id="16" name="组合 15"/>
          <p:cNvGrpSpPr/>
          <p:nvPr/>
        </p:nvGrpSpPr>
        <p:grpSpPr>
          <a:xfrm>
            <a:off x="2641378" y="2455578"/>
            <a:ext cx="1635125" cy="1635125"/>
            <a:chOff x="2904406" y="2464817"/>
            <a:chExt cx="1635125" cy="1635125"/>
          </a:xfrm>
        </p:grpSpPr>
        <p:sp>
          <p:nvSpPr>
            <p:cNvPr id="8" name="Oval 6"/>
            <p:cNvSpPr>
              <a:spLocks noChangeArrowheads="1"/>
            </p:cNvSpPr>
            <p:nvPr/>
          </p:nvSpPr>
          <p:spPr bwMode="auto">
            <a:xfrm>
              <a:off x="2904406" y="2464817"/>
              <a:ext cx="1635125" cy="1635125"/>
            </a:xfrm>
            <a:prstGeom prst="ellipse">
              <a:avLst/>
            </a:prstGeom>
            <a:solidFill>
              <a:schemeClr val="bg1"/>
            </a:solidFill>
            <a:ln w="9">
              <a:solidFill>
                <a:srgbClr val="FFFFFF"/>
              </a:solidFill>
              <a:round/>
            </a:ln>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800">
                <a:solidFill>
                  <a:schemeClr val="tx1"/>
                </a:solidFill>
                <a:latin typeface="黑体" panose="02010609060101010101" pitchFamily="49" charset="-122"/>
                <a:ea typeface="黑体" panose="02010609060101010101" pitchFamily="49" charset="-122"/>
              </a:endParaRPr>
            </a:p>
          </p:txBody>
        </p:sp>
        <p:sp>
          <p:nvSpPr>
            <p:cNvPr id="2" name="TextBox 72"/>
            <p:cNvSpPr txBox="1"/>
            <p:nvPr/>
          </p:nvSpPr>
          <p:spPr>
            <a:xfrm>
              <a:off x="3108881" y="2880212"/>
              <a:ext cx="1226174" cy="927443"/>
            </a:xfrm>
            <a:prstGeom prst="rect">
              <a:avLst/>
            </a:prstGeom>
            <a:noFill/>
          </p:spPr>
          <p:txBody>
            <a:bodyPr wrap="square" lIns="65034" tIns="32517" rIns="65034" bIns="32517" rtlCol="0">
              <a:spAutoFit/>
            </a:bodyPr>
            <a:lstStyle/>
            <a:p>
              <a:pPr algn="ctr" eaLnBrk="1" latinLnBrk="0" hangingPunct="1">
                <a:lnSpc>
                  <a:spcPct val="100000"/>
                </a:lnSpc>
              </a:pPr>
              <a:r>
                <a:rPr lang="en-US" sz="2800" b="1" dirty="0" err="1">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二维码的用途</a:t>
              </a:r>
              <a:endParaRPr 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grpSp>
      <p:grpSp>
        <p:nvGrpSpPr>
          <p:cNvPr id="17" name="组合 16"/>
          <p:cNvGrpSpPr/>
          <p:nvPr/>
        </p:nvGrpSpPr>
        <p:grpSpPr>
          <a:xfrm>
            <a:off x="8166227" y="2455578"/>
            <a:ext cx="1635125" cy="1635125"/>
            <a:chOff x="7828999" y="2446338"/>
            <a:chExt cx="1635125" cy="1635125"/>
          </a:xfrm>
        </p:grpSpPr>
        <p:sp>
          <p:nvSpPr>
            <p:cNvPr id="11" name="Oval 8"/>
            <p:cNvSpPr>
              <a:spLocks noChangeArrowheads="1"/>
            </p:cNvSpPr>
            <p:nvPr/>
          </p:nvSpPr>
          <p:spPr bwMode="auto">
            <a:xfrm>
              <a:off x="7828999" y="2446338"/>
              <a:ext cx="1635125" cy="1635125"/>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800">
                <a:solidFill>
                  <a:schemeClr val="tx1"/>
                </a:solidFill>
                <a:latin typeface="黑体" panose="02010609060101010101" pitchFamily="49" charset="-122"/>
                <a:ea typeface="黑体" panose="02010609060101010101" pitchFamily="49" charset="-122"/>
              </a:endParaRPr>
            </a:p>
          </p:txBody>
        </p:sp>
        <p:sp>
          <p:nvSpPr>
            <p:cNvPr id="4" name="TextBox 74"/>
            <p:cNvSpPr txBox="1"/>
            <p:nvPr/>
          </p:nvSpPr>
          <p:spPr>
            <a:xfrm>
              <a:off x="7975193" y="2818657"/>
              <a:ext cx="1342736" cy="927443"/>
            </a:xfrm>
            <a:prstGeom prst="rect">
              <a:avLst/>
            </a:prstGeom>
            <a:noFill/>
          </p:spPr>
          <p:txBody>
            <a:bodyPr wrap="square" lIns="65034" tIns="32517" rIns="65034" bIns="32517" rtlCol="0">
              <a:spAutoFit/>
            </a:bodyPr>
            <a:lstStyle/>
            <a:p>
              <a:pPr lvl="0" algn="ctr" eaLnBrk="1" latinLnBrk="0" hangingPunct="1">
                <a:lnSpc>
                  <a:spcPct val="100000"/>
                </a:lnSpc>
                <a:buClrTx/>
                <a:buSzTx/>
                <a:buFontTx/>
              </a:pPr>
              <a:r>
                <a:rPr lang="en-US" sz="2800" b="1" dirty="0">
                  <a:solidFill>
                    <a:srgbClr val="F8F8F8"/>
                  </a:solidFill>
                  <a:latin typeface="黑体" panose="02010609060101010101" pitchFamily="49" charset="-122"/>
                  <a:ea typeface="黑体" panose="02010609060101010101" pitchFamily="49" charset="-122"/>
                  <a:cs typeface="+mn-ea"/>
                  <a:sym typeface="宋体" panose="02010600030101010101" pitchFamily="2" charset="-122"/>
                </a:rPr>
                <a:t>二维码的特点</a:t>
              </a:r>
              <a:endParaRPr lang="en-US" sz="2800" b="1" dirty="0">
                <a:solidFill>
                  <a:srgbClr val="F8F8F8"/>
                </a:solidFill>
                <a:latin typeface="黑体" panose="02010609060101010101" pitchFamily="49" charset="-122"/>
                <a:ea typeface="黑体" panose="02010609060101010101" pitchFamily="49" charset="-122"/>
                <a:cs typeface="+mn-ea"/>
                <a:sym typeface="宋体" panose="0201060003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anim calcmode="lin" valueType="num">
                                      <p:cBhvr>
                                        <p:cTn id="14" dur="2000" fill="hold"/>
                                        <p:tgtEl>
                                          <p:spTgt spid="16"/>
                                        </p:tgtEl>
                                        <p:attrNameLst>
                                          <p:attrName>ppt_w</p:attrName>
                                        </p:attrNameLst>
                                      </p:cBhvr>
                                      <p:tavLst>
                                        <p:tav tm="0" fmla="#ppt_w*sin(2.5*pi*$)">
                                          <p:val>
                                            <p:fltVal val="0"/>
                                          </p:val>
                                        </p:tav>
                                        <p:tav tm="100000">
                                          <p:val>
                                            <p:fltVal val="1"/>
                                          </p:val>
                                        </p:tav>
                                      </p:tavLst>
                                    </p:anim>
                                    <p:anim calcmode="lin" valueType="num">
                                      <p:cBhvr>
                                        <p:cTn id="15" dur="2000" fill="hold"/>
                                        <p:tgtEl>
                                          <p:spTgt spid="16"/>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3500"/>
                            </p:stCondLst>
                            <p:childTnLst>
                              <p:par>
                                <p:cTn id="21" presetID="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45"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anim calcmode="lin" valueType="num">
                                      <p:cBhvr>
                                        <p:cTn id="29" dur="2000" fill="hold"/>
                                        <p:tgtEl>
                                          <p:spTgt spid="17"/>
                                        </p:tgtEl>
                                        <p:attrNameLst>
                                          <p:attrName>ppt_w</p:attrName>
                                        </p:attrNameLst>
                                      </p:cBhvr>
                                      <p:tavLst>
                                        <p:tav tm="0" fmla="#ppt_w*sin(2.5*pi*$)">
                                          <p:val>
                                            <p:fltVal val="0"/>
                                          </p:val>
                                        </p:tav>
                                        <p:tav tm="100000">
                                          <p:val>
                                            <p:fltVal val="1"/>
                                          </p:val>
                                        </p:tav>
                                      </p:tavLst>
                                    </p:anim>
                                    <p:anim calcmode="lin" valueType="num">
                                      <p:cBhvr>
                                        <p:cTn id="30" dur="2000" fill="hold"/>
                                        <p:tgtEl>
                                          <p:spTgt spid="17"/>
                                        </p:tgtEl>
                                        <p:attrNameLst>
                                          <p:attrName>ppt_h</p:attrName>
                                        </p:attrNameLst>
                                      </p:cBhvr>
                                      <p:tavLst>
                                        <p:tav tm="0">
                                          <p:val>
                                            <p:strVal val="#ppt_h"/>
                                          </p:val>
                                        </p:tav>
                                        <p:tav tm="100000">
                                          <p:val>
                                            <p:strVal val="#ppt_h"/>
                                          </p:val>
                                        </p:tav>
                                      </p:tavLst>
                                    </p:anim>
                                  </p:childTnLst>
                                </p:cTn>
                              </p:par>
                            </p:childTnLst>
                          </p:cTn>
                        </p:par>
                        <p:par>
                          <p:cTn id="31" fill="hold">
                            <p:stCondLst>
                              <p:cond delay="6000"/>
                            </p:stCondLst>
                            <p:childTnLst>
                              <p:par>
                                <p:cTn id="32" presetID="2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utoUpdateAnimBg="0"/>
      <p:bldP spid="15"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27453" y="1071173"/>
            <a:ext cx="4032448"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点击视频：什么是物联网</a:t>
            </a:r>
            <a:r>
              <a:rPr lang="zh-CN" altLang="en-US" sz="2000" dirty="0">
                <a:solidFill>
                  <a:srgbClr val="F8F8F8"/>
                </a:solidFill>
                <a:latin typeface="+mj-lt"/>
                <a:ea typeface="黑体" panose="02010609060101010101" pitchFamily="49" charset="-122"/>
                <a:hlinkClick r:id="rId1" action="ppaction://hlinkfile"/>
              </a:rPr>
              <a:t>（IOT）</a:t>
            </a:r>
            <a:endParaRPr lang="zh-CN" altLang="en-US" sz="2000" dirty="0">
              <a:solidFill>
                <a:srgbClr val="F8F8F8"/>
              </a:solidFill>
              <a:latin typeface="+mj-lt"/>
              <a:ea typeface="黑体" panose="02010609060101010101" pitchFamily="49" charset="-122"/>
            </a:endParaRPr>
          </a:p>
        </p:txBody>
      </p:sp>
      <p:pic>
        <p:nvPicPr>
          <p:cNvPr id="5" name="图片 4">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43649" y="913656"/>
            <a:ext cx="715144" cy="715144"/>
          </a:xfrm>
          <a:prstGeom prst="rect">
            <a:avLst/>
          </a:prstGeom>
        </p:spPr>
      </p:pic>
      <p:sp>
        <p:nvSpPr>
          <p:cNvPr id="6" name="矩形 5"/>
          <p:cNvSpPr/>
          <p:nvPr/>
        </p:nvSpPr>
        <p:spPr>
          <a:xfrm>
            <a:off x="605520" y="1054082"/>
            <a:ext cx="10985721" cy="5357942"/>
          </a:xfrm>
          <a:prstGeom prst="rect">
            <a:avLst/>
          </a:prstGeom>
        </p:spPr>
        <p:txBody>
          <a:bodyPr wrap="square">
            <a:spAutoFit/>
          </a:bodyPr>
          <a:lstStyle/>
          <a:p>
            <a:pPr algn="just">
              <a:lnSpc>
                <a:spcPct val="140000"/>
              </a:lnSpc>
              <a:spcBef>
                <a:spcPts val="15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二、物联网</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20000"/>
              </a:lnSpc>
              <a:spcBef>
                <a:spcPts val="1000"/>
              </a:spcBef>
            </a:pPr>
            <a:r>
              <a:rPr lang="zh-CN" altLang="en-US" sz="2400" dirty="0">
                <a:solidFill>
                  <a:schemeClr val="accent2"/>
                </a:solidFill>
                <a:latin typeface="+mj-lt"/>
                <a:ea typeface="黑体" panose="02010609060101010101" pitchFamily="49" charset="-122"/>
              </a:rPr>
              <a:t>物联网（</a:t>
            </a:r>
            <a:r>
              <a:rPr lang="en-US" altLang="zh-CN" sz="2400" dirty="0">
                <a:solidFill>
                  <a:schemeClr val="accent2"/>
                </a:solidFill>
                <a:latin typeface="+mj-lt"/>
                <a:ea typeface="黑体" panose="02010609060101010101" pitchFamily="49" charset="-122"/>
              </a:rPr>
              <a:t>Internet of Things</a:t>
            </a:r>
            <a:r>
              <a:rPr lang="zh-CN" altLang="en-US" sz="2400" dirty="0">
                <a:solidFill>
                  <a:schemeClr val="accent2"/>
                </a:solidFill>
                <a:latin typeface="+mj-lt"/>
                <a:ea typeface="黑体" panose="02010609060101010101" pitchFamily="49" charset="-122"/>
              </a:rPr>
              <a:t>）是“物物相连的互联网”。这有两层含义：</a:t>
            </a:r>
            <a:endParaRPr lang="en-US" altLang="zh-CN" sz="2400" dirty="0">
              <a:solidFill>
                <a:schemeClr val="accent2"/>
              </a:solidFill>
              <a:latin typeface="+mj-lt"/>
              <a:ea typeface="黑体" panose="02010609060101010101" pitchFamily="49" charset="-122"/>
            </a:endParaRPr>
          </a:p>
          <a:p>
            <a:pPr indent="612140" algn="just">
              <a:lnSpc>
                <a:spcPct val="120000"/>
              </a:lnSpc>
              <a:spcBef>
                <a:spcPts val="1000"/>
              </a:spcBef>
            </a:pPr>
            <a:r>
              <a:rPr lang="zh-CN" altLang="en-US" sz="2400" dirty="0">
                <a:solidFill>
                  <a:schemeClr val="accent2"/>
                </a:solidFill>
                <a:latin typeface="+mj-lt"/>
                <a:ea typeface="黑体" panose="02010609060101010101" pitchFamily="49" charset="-122"/>
              </a:rPr>
              <a:t>第一，物联网的核心和基础仍然是互联网，是在互联网的基础上延伸和扩展的网络；</a:t>
            </a:r>
            <a:endParaRPr lang="en-US" altLang="zh-CN" sz="2400" dirty="0">
              <a:solidFill>
                <a:schemeClr val="accent2"/>
              </a:solidFill>
              <a:latin typeface="+mj-lt"/>
              <a:ea typeface="黑体" panose="02010609060101010101" pitchFamily="49" charset="-122"/>
            </a:endParaRPr>
          </a:p>
          <a:p>
            <a:pPr indent="612140" algn="just">
              <a:lnSpc>
                <a:spcPct val="120000"/>
              </a:lnSpc>
              <a:spcBef>
                <a:spcPts val="1000"/>
              </a:spcBef>
            </a:pPr>
            <a:r>
              <a:rPr lang="zh-CN" altLang="en-US" sz="2400" dirty="0">
                <a:solidFill>
                  <a:schemeClr val="accent2"/>
                </a:solidFill>
                <a:latin typeface="+mj-lt"/>
                <a:ea typeface="黑体" panose="02010609060101010101" pitchFamily="49" charset="-122"/>
              </a:rPr>
              <a:t>第二，其应用场景延伸和扩展到了任何物体与物体之间的联通。</a:t>
            </a:r>
            <a:endParaRPr lang="zh-CN" altLang="en-US" sz="2400" dirty="0">
              <a:solidFill>
                <a:schemeClr val="accent2"/>
              </a:solidFill>
              <a:latin typeface="+mj-lt"/>
              <a:ea typeface="黑体" panose="02010609060101010101" pitchFamily="49" charset="-122"/>
            </a:endParaRPr>
          </a:p>
          <a:p>
            <a:pPr algn="just">
              <a:lnSpc>
                <a:spcPct val="140000"/>
              </a:lnSpc>
              <a:spcBef>
                <a:spcPts val="1000"/>
              </a:spcBef>
              <a:spcAft>
                <a:spcPts val="500"/>
              </a:spcAft>
            </a:pPr>
            <a:r>
              <a:rPr lang="zh-CN" altLang="en-US" sz="2600" dirty="0">
                <a:solidFill>
                  <a:schemeClr val="accent2"/>
                </a:solidFill>
                <a:latin typeface="+mj-lt"/>
                <a:ea typeface="黑体" panose="02010609060101010101" pitchFamily="49" charset="-122"/>
              </a:rPr>
              <a:t>    </a:t>
            </a:r>
            <a:r>
              <a:rPr lang="zh-CN" altLang="en-US" sz="3200" dirty="0">
                <a:solidFill>
                  <a:schemeClr val="accent2"/>
                </a:solidFill>
                <a:latin typeface="方正大黑简体" panose="02000000000000000000" pitchFamily="65" charset="-122"/>
                <a:ea typeface="方正大黑简体" panose="02000000000000000000" pitchFamily="65" charset="-122"/>
              </a:rPr>
              <a:t>（一）物联网的概念与基本特征</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a:p>
            <a:pPr algn="just">
              <a:lnSpc>
                <a:spcPct val="130000"/>
              </a:lnSpc>
              <a:spcBef>
                <a:spcPts val="0"/>
              </a:spcBef>
            </a:pPr>
            <a:r>
              <a:rPr lang="zh-CN" altLang="en-US" sz="2600" dirty="0">
                <a:solidFill>
                  <a:schemeClr val="accent2"/>
                </a:solidFill>
                <a:latin typeface="+mj-lt"/>
                <a:ea typeface="黑体" panose="02010609060101010101" pitchFamily="49" charset="-122"/>
              </a:rPr>
              <a:t>    </a:t>
            </a:r>
            <a:r>
              <a:rPr lang="zh-CN" altLang="en-US" sz="2400" dirty="0">
                <a:solidFill>
                  <a:schemeClr val="accent2"/>
                </a:solidFill>
                <a:latin typeface="+mj-lt"/>
                <a:ea typeface="黑体" panose="02010609060101010101" pitchFamily="49" charset="-122"/>
              </a:rPr>
              <a:t>根据国际电信联盟的描述，物联网是指通过为各种日常用品嵌入一种短距离的移动收发器，使人类在信息与通信世界里获得一个新的沟通维度，从任何时间、任何地点的人与人之间的沟通连接扩展到</a:t>
            </a:r>
            <a:r>
              <a:rPr lang="zh-CN" altLang="en-US" sz="2400" dirty="0">
                <a:solidFill>
                  <a:srgbClr val="FF0000"/>
                </a:solidFill>
                <a:latin typeface="+mj-lt"/>
                <a:ea typeface="黑体" panose="02010609060101010101" pitchFamily="49" charset="-122"/>
              </a:rPr>
              <a:t>人与物和物与物</a:t>
            </a:r>
            <a:r>
              <a:rPr lang="zh-CN" altLang="en-US" sz="2400" dirty="0">
                <a:solidFill>
                  <a:schemeClr val="accent2"/>
                </a:solidFill>
                <a:latin typeface="+mj-lt"/>
                <a:ea typeface="黑体" panose="02010609060101010101" pitchFamily="49" charset="-122"/>
              </a:rPr>
              <a:t>之间的沟通连接。</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83595" y="1721701"/>
            <a:ext cx="3970341"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lnSpc>
                <a:spcPct val="100000"/>
              </a:lnSpc>
              <a:spcBef>
                <a:spcPts val="0"/>
              </a:spcBef>
              <a:buNone/>
            </a:pPr>
            <a:r>
              <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物联网的基本特征：</a:t>
            </a:r>
            <a:endPar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21" name="矩形 20"/>
          <p:cNvSpPr/>
          <p:nvPr/>
        </p:nvSpPr>
        <p:spPr>
          <a:xfrm rot="1057730">
            <a:off x="8182829" y="3682457"/>
            <a:ext cx="2629977" cy="637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rot="1057730">
            <a:off x="6535766" y="3682457"/>
            <a:ext cx="2629977" cy="637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矩形 22"/>
          <p:cNvSpPr/>
          <p:nvPr/>
        </p:nvSpPr>
        <p:spPr>
          <a:xfrm rot="1057730">
            <a:off x="4888703" y="3682457"/>
            <a:ext cx="2629977" cy="637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1057730">
            <a:off x="3241640" y="3682457"/>
            <a:ext cx="2629977" cy="637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rot="1057730">
            <a:off x="1594577" y="3682457"/>
            <a:ext cx="2629977" cy="637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AutoShape 13"/>
          <p:cNvSpPr>
            <a:spLocks noChangeArrowheads="1"/>
          </p:cNvSpPr>
          <p:nvPr/>
        </p:nvSpPr>
        <p:spPr bwMode="gray">
          <a:xfrm>
            <a:off x="1185566" y="3140289"/>
            <a:ext cx="835964" cy="835964"/>
          </a:xfrm>
          <a:prstGeom prst="diamond">
            <a:avLst/>
          </a:prstGeom>
          <a:solidFill>
            <a:schemeClr val="accent1"/>
          </a:solidFill>
          <a:ln w="9525">
            <a:miter lim="800000"/>
          </a:ln>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7" name="AutoShape 14"/>
          <p:cNvSpPr>
            <a:spLocks noChangeArrowheads="1"/>
          </p:cNvSpPr>
          <p:nvPr/>
        </p:nvSpPr>
        <p:spPr bwMode="gray">
          <a:xfrm>
            <a:off x="2833222" y="3140289"/>
            <a:ext cx="835964" cy="835964"/>
          </a:xfrm>
          <a:prstGeom prst="diamond">
            <a:avLst/>
          </a:prstGeom>
          <a:solidFill>
            <a:schemeClr val="accent2"/>
          </a:solidFill>
          <a:ln w="9525">
            <a:miter lim="800000"/>
          </a:ln>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8" name="AutoShape 15"/>
          <p:cNvSpPr>
            <a:spLocks noChangeArrowheads="1"/>
          </p:cNvSpPr>
          <p:nvPr/>
        </p:nvSpPr>
        <p:spPr bwMode="gray">
          <a:xfrm>
            <a:off x="4480878" y="3140289"/>
            <a:ext cx="835964" cy="835964"/>
          </a:xfrm>
          <a:prstGeom prst="diamond">
            <a:avLst/>
          </a:prstGeom>
          <a:solidFill>
            <a:schemeClr val="accent3"/>
          </a:solidFill>
          <a:ln w="9525">
            <a:miter lim="800000"/>
          </a:ln>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29" name="AutoShape 16"/>
          <p:cNvSpPr>
            <a:spLocks noChangeArrowheads="1"/>
          </p:cNvSpPr>
          <p:nvPr/>
        </p:nvSpPr>
        <p:spPr bwMode="gray">
          <a:xfrm>
            <a:off x="6128534" y="3140289"/>
            <a:ext cx="835964" cy="835964"/>
          </a:xfrm>
          <a:prstGeom prst="diamond">
            <a:avLst/>
          </a:prstGeom>
          <a:solidFill>
            <a:schemeClr val="accent4"/>
          </a:solidFill>
          <a:ln w="9525">
            <a:miter lim="800000"/>
          </a:ln>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30" name="Text Box 24"/>
          <p:cNvSpPr txBox="1">
            <a:spLocks noChangeArrowheads="1"/>
          </p:cNvSpPr>
          <p:nvPr/>
        </p:nvSpPr>
        <p:spPr bwMode="gray">
          <a:xfrm>
            <a:off x="795570" y="4382032"/>
            <a:ext cx="1569515" cy="5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rPr>
              <a:t>网络化</a:t>
            </a:r>
            <a:endPar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1" name="Text Box 25"/>
          <p:cNvSpPr txBox="1">
            <a:spLocks noChangeArrowheads="1"/>
          </p:cNvSpPr>
          <p:nvPr/>
        </p:nvSpPr>
        <p:spPr bwMode="gray">
          <a:xfrm>
            <a:off x="2449943" y="4382032"/>
            <a:ext cx="1569515" cy="5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rPr>
              <a:t>物联化</a:t>
            </a:r>
            <a:endPar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2" name="Text Box 26"/>
          <p:cNvSpPr txBox="1">
            <a:spLocks noChangeArrowheads="1"/>
          </p:cNvSpPr>
          <p:nvPr/>
        </p:nvSpPr>
        <p:spPr bwMode="gray">
          <a:xfrm>
            <a:off x="4104316" y="4382032"/>
            <a:ext cx="1569515" cy="5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rPr>
              <a:t>互联化</a:t>
            </a:r>
            <a:endPar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3" name="Text Box 27"/>
          <p:cNvSpPr txBox="1">
            <a:spLocks noChangeArrowheads="1"/>
          </p:cNvSpPr>
          <p:nvPr/>
        </p:nvSpPr>
        <p:spPr bwMode="gray">
          <a:xfrm>
            <a:off x="5758689" y="4382032"/>
            <a:ext cx="1569515" cy="5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rPr>
              <a:t>自动化</a:t>
            </a:r>
            <a:endPar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4" name="AutoShape 16"/>
          <p:cNvSpPr>
            <a:spLocks noChangeArrowheads="1"/>
          </p:cNvSpPr>
          <p:nvPr/>
        </p:nvSpPr>
        <p:spPr bwMode="gray">
          <a:xfrm>
            <a:off x="7776190" y="3140289"/>
            <a:ext cx="835964" cy="835964"/>
          </a:xfrm>
          <a:prstGeom prst="diamond">
            <a:avLst/>
          </a:prstGeom>
          <a:solidFill>
            <a:schemeClr val="accent2"/>
          </a:solidFill>
          <a:ln w="9525">
            <a:miter lim="800000"/>
          </a:ln>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35" name="Text Box 27"/>
          <p:cNvSpPr txBox="1">
            <a:spLocks noChangeArrowheads="1"/>
          </p:cNvSpPr>
          <p:nvPr/>
        </p:nvSpPr>
        <p:spPr bwMode="gray">
          <a:xfrm>
            <a:off x="7413062" y="4382032"/>
            <a:ext cx="1569515" cy="5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rPr>
              <a:t>感知化</a:t>
            </a:r>
            <a:endPar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
        <p:nvSpPr>
          <p:cNvPr id="36" name="矩形 35"/>
          <p:cNvSpPr/>
          <p:nvPr/>
        </p:nvSpPr>
        <p:spPr>
          <a:xfrm rot="1057730">
            <a:off x="9829893" y="3682457"/>
            <a:ext cx="2629977" cy="63740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7" name="AutoShape 15"/>
          <p:cNvSpPr>
            <a:spLocks noChangeArrowheads="1"/>
          </p:cNvSpPr>
          <p:nvPr/>
        </p:nvSpPr>
        <p:spPr bwMode="gray">
          <a:xfrm>
            <a:off x="9423848" y="3140289"/>
            <a:ext cx="835964" cy="835964"/>
          </a:xfrm>
          <a:prstGeom prst="diamond">
            <a:avLst/>
          </a:prstGeom>
          <a:solidFill>
            <a:schemeClr val="accent3"/>
          </a:solidFill>
          <a:ln w="9525">
            <a:miter lim="800000"/>
          </a:ln>
        </p:spPr>
        <p:txBody>
          <a:bodyPr wrap="none" lIns="68592" tIns="34296" rIns="68592" bIns="34296" anchor="ctr">
            <a:flatTx/>
          </a:bodyPr>
          <a:lstStyle/>
          <a:p>
            <a:pPr algn="ctr">
              <a:defRPr/>
            </a:pPr>
            <a:endParaRPr lang="zh-CN" altLang="en-US" kern="0" dirty="0">
              <a:solidFill>
                <a:schemeClr val="bg1"/>
              </a:solidFill>
              <a:latin typeface="微软雅黑" panose="020B0503020204020204" pitchFamily="34" charset="-122"/>
              <a:ea typeface="微软雅黑" panose="020B0503020204020204" pitchFamily="34" charset="-122"/>
            </a:endParaRPr>
          </a:p>
        </p:txBody>
      </p:sp>
      <p:sp>
        <p:nvSpPr>
          <p:cNvPr id="38" name="Text Box 26"/>
          <p:cNvSpPr txBox="1">
            <a:spLocks noChangeArrowheads="1"/>
          </p:cNvSpPr>
          <p:nvPr/>
        </p:nvSpPr>
        <p:spPr bwMode="gray">
          <a:xfrm>
            <a:off x="9067437" y="4382032"/>
            <a:ext cx="1569515" cy="5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2" tIns="34296" rIns="68592" bIns="342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r>
              <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rPr>
              <a:t>智能化</a:t>
            </a:r>
            <a:endParaRPr lang="en-US" altLang="zh-CN" sz="2800" dirty="0">
              <a:solidFill>
                <a:schemeClr val="tx1"/>
              </a:solidFill>
              <a:latin typeface="黑体" panose="02010609060101010101" pitchFamily="49" charset="-122"/>
              <a:ea typeface="黑体" panose="02010609060101010101" pitchFamily="49" charset="-122"/>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lide(fromBottom)">
                                      <p:cBhvr>
                                        <p:cTn id="16" dur="500"/>
                                        <p:tgtEl>
                                          <p:spTgt spid="30"/>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linds(horizontal)">
                                      <p:cBhvr>
                                        <p:cTn id="20" dur="500"/>
                                        <p:tgtEl>
                                          <p:spTgt spid="27"/>
                                        </p:tgtEl>
                                      </p:cBhvr>
                                    </p:animEffect>
                                  </p:childTnLst>
                                </p:cTn>
                              </p:par>
                            </p:childTnLst>
                          </p:cTn>
                        </p:par>
                        <p:par>
                          <p:cTn id="21" fill="hold">
                            <p:stCondLst>
                              <p:cond delay="2000"/>
                            </p:stCondLst>
                            <p:childTnLst>
                              <p:par>
                                <p:cTn id="22" presetID="12" presetClass="entr" presetSubtype="4"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slide(fromBottom)">
                                      <p:cBhvr>
                                        <p:cTn id="24" dur="500"/>
                                        <p:tgtEl>
                                          <p:spTgt spid="31"/>
                                        </p:tgtEl>
                                      </p:cBhvr>
                                    </p:animEffect>
                                  </p:childTnLst>
                                </p:cTn>
                              </p:par>
                            </p:childTnLst>
                          </p:cTn>
                        </p:par>
                        <p:par>
                          <p:cTn id="25" fill="hold">
                            <p:stCondLst>
                              <p:cond delay="2500"/>
                            </p:stCondLst>
                            <p:childTnLst>
                              <p:par>
                                <p:cTn id="26" presetID="3" presetClass="entr" presetSubtype="10" fill="hold" grpId="0"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slide(fromBottom)">
                                      <p:cBhvr>
                                        <p:cTn id="32" dur="500"/>
                                        <p:tgtEl>
                                          <p:spTgt spid="32"/>
                                        </p:tgtEl>
                                      </p:cBhvr>
                                    </p:animEffect>
                                  </p:childTnLst>
                                </p:cTn>
                              </p:par>
                            </p:childTnLst>
                          </p:cTn>
                        </p:par>
                        <p:par>
                          <p:cTn id="33" fill="hold">
                            <p:stCondLst>
                              <p:cond delay="3500"/>
                            </p:stCondLst>
                            <p:childTnLst>
                              <p:par>
                                <p:cTn id="34" presetID="3" presetClass="entr" presetSubtype="1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linds(horizontal)">
                                      <p:cBhvr>
                                        <p:cTn id="36" dur="500"/>
                                        <p:tgtEl>
                                          <p:spTgt spid="29"/>
                                        </p:tgtEl>
                                      </p:cBhvr>
                                    </p:animEffect>
                                  </p:childTnLst>
                                </p:cTn>
                              </p:par>
                            </p:childTnLst>
                          </p:cTn>
                        </p:par>
                        <p:par>
                          <p:cTn id="37" fill="hold">
                            <p:stCondLst>
                              <p:cond delay="4000"/>
                            </p:stCondLst>
                            <p:childTnLst>
                              <p:par>
                                <p:cTn id="38" presetID="1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slide(fromBottom)">
                                      <p:cBhvr>
                                        <p:cTn id="40" dur="500"/>
                                        <p:tgtEl>
                                          <p:spTgt spid="33"/>
                                        </p:tgtEl>
                                      </p:cBhvr>
                                    </p:animEffect>
                                  </p:childTnLst>
                                </p:cTn>
                              </p:par>
                            </p:childTnLst>
                          </p:cTn>
                        </p:par>
                        <p:par>
                          <p:cTn id="41" fill="hold">
                            <p:stCondLst>
                              <p:cond delay="4500"/>
                            </p:stCondLst>
                            <p:childTnLst>
                              <p:par>
                                <p:cTn id="42" presetID="3" presetClass="entr" presetSubtype="10"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blinds(horizontal)">
                                      <p:cBhvr>
                                        <p:cTn id="44" dur="500"/>
                                        <p:tgtEl>
                                          <p:spTgt spid="34"/>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lide(fromBottom)">
                                      <p:cBhvr>
                                        <p:cTn id="48" dur="500"/>
                                        <p:tgtEl>
                                          <p:spTgt spid="35"/>
                                        </p:tgtEl>
                                      </p:cBhvr>
                                    </p:animEffect>
                                  </p:childTnLst>
                                </p:cTn>
                              </p:par>
                            </p:childTnLst>
                          </p:cTn>
                        </p:par>
                        <p:par>
                          <p:cTn id="49" fill="hold">
                            <p:stCondLst>
                              <p:cond delay="5500"/>
                            </p:stCondLst>
                            <p:childTnLst>
                              <p:par>
                                <p:cTn id="50" presetID="3" presetClass="entr" presetSubtype="1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blinds(horizontal)">
                                      <p:cBhvr>
                                        <p:cTn id="52" dur="500"/>
                                        <p:tgtEl>
                                          <p:spTgt spid="37"/>
                                        </p:tgtEl>
                                      </p:cBhvr>
                                    </p:animEffect>
                                  </p:childTnLst>
                                </p:cTn>
                              </p:par>
                            </p:childTnLst>
                          </p:cTn>
                        </p:par>
                        <p:par>
                          <p:cTn id="53" fill="hold">
                            <p:stCondLst>
                              <p:cond delay="6000"/>
                            </p:stCondLst>
                            <p:childTnLst>
                              <p:par>
                                <p:cTn id="54" presetID="12" presetClass="entr" presetSubtype="4"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slide(fromBottom)">
                                      <p:cBhvr>
                                        <p:cTn id="56" dur="500"/>
                                        <p:tgtEl>
                                          <p:spTgt spid="38"/>
                                        </p:tgtEl>
                                      </p:cBhvr>
                                    </p:animEffect>
                                  </p:childTnLst>
                                </p:cTn>
                              </p:par>
                            </p:childTnLst>
                          </p:cTn>
                        </p:par>
                        <p:par>
                          <p:cTn id="57" fill="hold">
                            <p:stCondLst>
                              <p:cond delay="6500"/>
                            </p:stCondLst>
                            <p:childTnLst>
                              <p:par>
                                <p:cTn id="58" presetID="22" presetClass="entr" presetSubtype="8"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left)">
                                      <p:cBhvr>
                                        <p:cTn id="64" dur="500"/>
                                        <p:tgtEl>
                                          <p:spTgt spid="24"/>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left)">
                                      <p:cBhvr>
                                        <p:cTn id="76" dur="500"/>
                                        <p:tgtEl>
                                          <p:spTgt spid="21"/>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p:bldP spid="31" grpId="0"/>
      <p:bldP spid="32" grpId="0"/>
      <p:bldP spid="33" grpId="0"/>
      <p:bldP spid="34" grpId="0" bldLvl="0" animBg="1"/>
      <p:bldP spid="35" grpId="0"/>
      <p:bldP spid="36" grpId="0" bldLvl="0" animBg="1"/>
      <p:bldP spid="37" grpId="0" bldLvl="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23658" y="1350234"/>
            <a:ext cx="10749445" cy="2586862"/>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2000000000000000000" pitchFamily="65" charset="-122"/>
                <a:ea typeface="方正大黑简体" panose="02000000000000000000" pitchFamily="65" charset="-122"/>
              </a:rPr>
              <a:t>（二）物联网的体系结构</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500"/>
              </a:spcBef>
            </a:pPr>
            <a:r>
              <a:rPr lang="zh-CN" altLang="en-US" sz="2600" dirty="0">
                <a:solidFill>
                  <a:schemeClr val="accent2"/>
                </a:solidFill>
                <a:latin typeface="+mj-lt"/>
                <a:ea typeface="黑体" panose="02010609060101010101" pitchFamily="49" charset="-122"/>
              </a:rPr>
              <a:t>物联网应用广泛，它将是继计算机、互联网与移动通信网之后世界信息产业的第三次浪潮。物联网的体系结构大致有感知层、网络层和应用层三个层次。</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8" descr="1103"/>
          <p:cNvPicPr>
            <a:picLocks noChangeAspect="1"/>
          </p:cNvPicPr>
          <p:nvPr/>
        </p:nvPicPr>
        <p:blipFill>
          <a:blip r:embed="rId1" cstate="print">
            <a:clrChange>
              <a:clrFrom>
                <a:srgbClr val="FEFEFE"/>
              </a:clrFrom>
              <a:clrTo>
                <a:srgbClr val="FEFEFE">
                  <a:alpha val="0"/>
                </a:srgbClr>
              </a:clrTo>
            </a:clrChange>
          </a:blip>
          <a:stretch>
            <a:fillRect/>
          </a:stretch>
        </p:blipFill>
        <p:spPr>
          <a:xfrm>
            <a:off x="913805" y="1280086"/>
            <a:ext cx="10297144" cy="4676838"/>
          </a:xfrm>
          <a:prstGeom prst="rect">
            <a:avLst/>
          </a:prstGeom>
          <a:noFill/>
          <a:ln w="9525">
            <a:noFill/>
          </a:ln>
          <a:effectLst/>
        </p:spPr>
      </p:pic>
      <p:sp>
        <p:nvSpPr>
          <p:cNvPr id="3" name="矩形 2"/>
          <p:cNvSpPr/>
          <p:nvPr/>
        </p:nvSpPr>
        <p:spPr>
          <a:xfrm>
            <a:off x="4238801" y="6181273"/>
            <a:ext cx="3647152" cy="400110"/>
          </a:xfrm>
          <a:prstGeom prst="rect">
            <a:avLst/>
          </a:prstGeom>
          <a:noFill/>
          <a:ln w="9525">
            <a:noFill/>
          </a:ln>
          <a:effectLst/>
        </p:spPr>
        <p:txBody>
          <a:bodyPr wrap="none" anchor="ctr">
            <a:spAutoFit/>
          </a:bodyPr>
          <a:lstStyle/>
          <a:p>
            <a:pPr algn="ctr"/>
            <a:r>
              <a:rPr lang="zh-CN" altLang="en-US" sz="2000" dirty="0">
                <a:solidFill>
                  <a:schemeClr val="accent2"/>
                </a:solidFill>
                <a:latin typeface="+mj-lt"/>
                <a:ea typeface="黑体" panose="02010609060101010101" pitchFamily="49" charset="-122"/>
                <a:cs typeface="Times New Roman" panose="02020603050405020304" charset="0"/>
              </a:rPr>
              <a:t>图</a:t>
            </a:r>
            <a:r>
              <a:rPr lang="en-US" altLang="zh-CN" sz="2000" dirty="0">
                <a:solidFill>
                  <a:schemeClr val="accent2"/>
                </a:solidFill>
                <a:latin typeface="+mj-lt"/>
                <a:ea typeface="黑体" panose="02010609060101010101" pitchFamily="49" charset="-122"/>
                <a:cs typeface="Times New Roman" panose="02020603050405020304" charset="0"/>
              </a:rPr>
              <a:t>2.13 </a:t>
            </a:r>
            <a:r>
              <a:rPr lang="zh-CN" altLang="en-US" sz="2000" dirty="0">
                <a:solidFill>
                  <a:schemeClr val="accent2"/>
                </a:solidFill>
                <a:latin typeface="+mj-lt"/>
                <a:ea typeface="黑体" panose="02010609060101010101" pitchFamily="49" charset="-122"/>
                <a:cs typeface="Times New Roman" panose="02020603050405020304" charset="0"/>
              </a:rPr>
              <a:t>典型的物联网体系结构</a:t>
            </a:r>
            <a:endParaRPr lang="zh-CN" altLang="en-US" sz="2000" dirty="0">
              <a:solidFill>
                <a:schemeClr val="accent2"/>
              </a:solidFill>
              <a:latin typeface="+mj-lt"/>
              <a:ea typeface="黑体" panose="02010609060101010101" pitchFamily="49" charset="-122"/>
              <a:cs typeface="Times New Roman" panose="02020603050405020304" charset="0"/>
            </a:endParaRPr>
          </a:p>
        </p:txBody>
      </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6703" y="1350234"/>
            <a:ext cx="11063355" cy="3750257"/>
          </a:xfrm>
          <a:prstGeom prst="rect">
            <a:avLst/>
          </a:prstGeom>
        </p:spPr>
        <p:txBody>
          <a:bodyPr wrap="square">
            <a:spAutoFit/>
          </a:bodyPr>
          <a:lstStyle/>
          <a:p>
            <a:pPr indent="612140" algn="just">
              <a:lnSpc>
                <a:spcPct val="140000"/>
              </a:lnSpc>
              <a:spcBef>
                <a:spcPts val="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（三）物联网的关键技术</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000"/>
              </a:spcBef>
              <a:spcAft>
                <a:spcPts val="500"/>
              </a:spcAft>
            </a:pPr>
            <a:r>
              <a:rPr lang="en-US" altLang="zh-CN" sz="2800" b="1" dirty="0">
                <a:solidFill>
                  <a:schemeClr val="accent2"/>
                </a:solidFill>
                <a:latin typeface="+mj-lt"/>
                <a:ea typeface="黑体" panose="02010609060101010101" pitchFamily="49" charset="-122"/>
              </a:rPr>
              <a:t>1. </a:t>
            </a:r>
            <a:r>
              <a:rPr lang="zh-CN" altLang="en-US" sz="2800" b="1" dirty="0">
                <a:solidFill>
                  <a:schemeClr val="accent2"/>
                </a:solidFill>
                <a:latin typeface="+mj-lt"/>
                <a:ea typeface="黑体" panose="02010609060101010101" pitchFamily="49" charset="-122"/>
              </a:rPr>
              <a:t>射频识别技术（</a:t>
            </a:r>
            <a:r>
              <a:rPr lang="en-US" altLang="zh-CN" sz="2800" b="1" dirty="0">
                <a:solidFill>
                  <a:schemeClr val="accent2"/>
                </a:solidFill>
                <a:latin typeface="+mj-lt"/>
                <a:ea typeface="黑体" panose="02010609060101010101" pitchFamily="49" charset="-122"/>
              </a:rPr>
              <a:t>RFID</a:t>
            </a:r>
            <a:r>
              <a:rPr lang="zh-CN" altLang="en-US" sz="2800" b="1" dirty="0">
                <a:solidFill>
                  <a:schemeClr val="accent2"/>
                </a:solidFill>
                <a:latin typeface="+mj-lt"/>
                <a:ea typeface="黑体" panose="02010609060101010101" pitchFamily="49" charset="-122"/>
              </a:rPr>
              <a:t>）</a:t>
            </a:r>
            <a:endParaRPr lang="en-US" altLang="zh-CN" sz="28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600" dirty="0">
                <a:solidFill>
                  <a:schemeClr val="accent2"/>
                </a:solidFill>
                <a:latin typeface="+mj-lt"/>
                <a:ea typeface="黑体" panose="02010609060101010101" pitchFamily="49" charset="-122"/>
              </a:rPr>
              <a:t>射频识别技术是物联网中非常重要的技术。射频识别技术是一种非接触式的自动识别技术，它通过射频信号自动识别目标对象并获取相关数据，识别工作无须人工干预，可工作于各种恶劣环境。射频识别技术可识别高速运动物体并可同时识别多个标签，操作快捷方便。</a:t>
            </a:r>
            <a:endParaRPr lang="zh-CN" altLang="en-US" sz="2400" dirty="0">
              <a:solidFill>
                <a:schemeClr val="accent2"/>
              </a:solidFill>
              <a:latin typeface="+mj-lt"/>
              <a:ea typeface="黑体" panose="02010609060101010101" pitchFamily="49" charset="-122"/>
            </a:endParaRPr>
          </a:p>
        </p:txBody>
      </p:sp>
      <p:sp>
        <p:nvSpPr>
          <p:cNvPr id="7" name="文本框 6"/>
          <p:cNvSpPr txBox="1"/>
          <p:nvPr/>
        </p:nvSpPr>
        <p:spPr>
          <a:xfrm>
            <a:off x="2585381" y="5665283"/>
            <a:ext cx="5328592"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mj-lt"/>
                <a:ea typeface="黑体" panose="02010609060101010101" pitchFamily="49" charset="-122"/>
                <a:hlinkClick r:id="rId1" action="ppaction://hlinkfile"/>
              </a:rPr>
              <a:t>点击视频：RFID 射频识别技术及其应用领域</a:t>
            </a:r>
            <a:endParaRPr lang="zh-CN" altLang="en-US" sz="2000" dirty="0">
              <a:solidFill>
                <a:srgbClr val="F8F8F8"/>
              </a:solidFill>
              <a:latin typeface="+mj-lt"/>
              <a:ea typeface="黑体" panose="02010609060101010101" pitchFamily="49" charset="-122"/>
            </a:endParaRPr>
          </a:p>
        </p:txBody>
      </p:sp>
      <p:pic>
        <p:nvPicPr>
          <p:cNvPr id="8" name="图片 7">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0003" y="5507766"/>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0234" y="1026489"/>
            <a:ext cx="11076294" cy="5492337"/>
          </a:xfrm>
          <a:prstGeom prst="rect">
            <a:avLst/>
          </a:prstGeom>
        </p:spPr>
        <p:txBody>
          <a:bodyPr wrap="square">
            <a:spAutoFit/>
          </a:bodyPr>
          <a:lstStyle/>
          <a:p>
            <a:pPr indent="612140" algn="just">
              <a:spcBef>
                <a:spcPts val="0"/>
              </a:spcBef>
              <a:spcAft>
                <a:spcPts val="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传感器技术</a:t>
            </a:r>
            <a:endParaRPr lang="en-US" altLang="zh-CN" sz="2800" b="1"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zh-CN" altLang="en-US" sz="2400" dirty="0">
                <a:solidFill>
                  <a:schemeClr val="accent2"/>
                </a:solidFill>
                <a:latin typeface="+mj-lt"/>
                <a:ea typeface="黑体" panose="02010609060101010101" pitchFamily="49" charset="-122"/>
              </a:rPr>
              <a:t>传感器是一种检测装置，能感受到被测量的信息，并能将检测到的信息按一定规律变换成电信号或其他所需形式输出，以满足信息的传输、处理、存储、记录和控制等要求。目前，传感器技术已渗透到科学和国民经济的各个领域，在工农业生产、科学研究及改善人民生活等方面起着越来越重要的作用。</a:t>
            </a:r>
            <a:endParaRPr lang="zh-CN" altLang="en-US" sz="2400" dirty="0">
              <a:solidFill>
                <a:schemeClr val="accent2"/>
              </a:solidFill>
              <a:latin typeface="+mj-lt"/>
              <a:ea typeface="黑体" panose="02010609060101010101" pitchFamily="49" charset="-122"/>
            </a:endParaRPr>
          </a:p>
          <a:p>
            <a:pPr indent="612140" algn="just">
              <a:spcBef>
                <a:spcPts val="1000"/>
              </a:spcBef>
              <a:spcAft>
                <a:spcPts val="500"/>
              </a:spcAft>
            </a:pPr>
            <a:r>
              <a:rPr lang="en-US" altLang="zh-CN" sz="2800" b="1" dirty="0">
                <a:solidFill>
                  <a:schemeClr val="accent2"/>
                </a:solidFill>
                <a:latin typeface="+mj-lt"/>
                <a:ea typeface="黑体" panose="02010609060101010101" pitchFamily="49" charset="-122"/>
              </a:rPr>
              <a:t>3. </a:t>
            </a:r>
            <a:r>
              <a:rPr lang="zh-CN" altLang="en-US" sz="2800" b="1" dirty="0">
                <a:solidFill>
                  <a:schemeClr val="accent2"/>
                </a:solidFill>
                <a:latin typeface="+mj-lt"/>
                <a:ea typeface="黑体" panose="02010609060101010101" pitchFamily="49" charset="-122"/>
              </a:rPr>
              <a:t>网络通信技术</a:t>
            </a:r>
            <a:endParaRPr lang="zh-CN" altLang="en-US" sz="2800" b="1" dirty="0">
              <a:solidFill>
                <a:schemeClr val="accent2"/>
              </a:solidFill>
              <a:latin typeface="+mj-lt"/>
              <a:ea typeface="黑体" panose="02010609060101010101" pitchFamily="49" charset="-122"/>
            </a:endParaRPr>
          </a:p>
          <a:p>
            <a:pPr indent="612140" algn="just">
              <a:lnSpc>
                <a:spcPct val="130000"/>
              </a:lnSpc>
              <a:spcBef>
                <a:spcPts val="0"/>
              </a:spcBef>
              <a:spcAft>
                <a:spcPts val="0"/>
              </a:spcAft>
            </a:pPr>
            <a:r>
              <a:rPr lang="zh-CN" altLang="en-US" sz="2400" dirty="0">
                <a:solidFill>
                  <a:schemeClr val="accent2"/>
                </a:solidFill>
                <a:latin typeface="+mj-lt"/>
                <a:ea typeface="黑体" panose="02010609060101010101" pitchFamily="49" charset="-122"/>
              </a:rPr>
              <a:t>传感器依托网络通信技术实现感知信息的传递。传感器的网络通信技术分为两类：近距离通信技术和广域网络通信技术。在广域网络通信方面，互联网、</a:t>
            </a:r>
            <a:r>
              <a:rPr lang="en-US" altLang="zh-CN" sz="2400" dirty="0">
                <a:solidFill>
                  <a:schemeClr val="accent2"/>
                </a:solidFill>
                <a:latin typeface="+mj-lt"/>
                <a:ea typeface="黑体" panose="02010609060101010101" pitchFamily="49" charset="-122"/>
              </a:rPr>
              <a:t>3G</a:t>
            </a:r>
            <a:r>
              <a:rPr lang="zh-CN" altLang="en-US" sz="2400" dirty="0">
                <a:solidFill>
                  <a:schemeClr val="accent2"/>
                </a:solidFill>
                <a:latin typeface="+mj-lt"/>
                <a:ea typeface="黑体" panose="02010609060101010101" pitchFamily="49" charset="-122"/>
              </a:rPr>
              <a:t>移动通信、</a:t>
            </a:r>
            <a:r>
              <a:rPr lang="en-US" altLang="zh-CN" sz="2400" dirty="0">
                <a:solidFill>
                  <a:schemeClr val="accent2"/>
                </a:solidFill>
                <a:latin typeface="+mj-lt"/>
                <a:ea typeface="黑体" panose="02010609060101010101" pitchFamily="49" charset="-122"/>
              </a:rPr>
              <a:t>4G</a:t>
            </a:r>
            <a:r>
              <a:rPr lang="zh-CN" altLang="en-US" sz="2400" dirty="0">
                <a:solidFill>
                  <a:schemeClr val="accent2"/>
                </a:solidFill>
                <a:latin typeface="+mj-lt"/>
                <a:ea typeface="黑体" panose="02010609060101010101" pitchFamily="49" charset="-122"/>
              </a:rPr>
              <a:t>移动通信、</a:t>
            </a:r>
            <a:r>
              <a:rPr lang="en-US" altLang="zh-CN" sz="2400" dirty="0">
                <a:solidFill>
                  <a:schemeClr val="accent2"/>
                </a:solidFill>
                <a:latin typeface="+mj-lt"/>
                <a:ea typeface="黑体" panose="02010609060101010101" pitchFamily="49" charset="-122"/>
              </a:rPr>
              <a:t>5G</a:t>
            </a:r>
            <a:r>
              <a:rPr lang="zh-CN" altLang="en-US" sz="2400" dirty="0">
                <a:solidFill>
                  <a:schemeClr val="accent2"/>
                </a:solidFill>
                <a:latin typeface="+mj-lt"/>
                <a:ea typeface="黑体" panose="02010609060101010101" pitchFamily="49" charset="-122"/>
              </a:rPr>
              <a:t>移动通信、卫星通信技术等实现了信息的远程传输。特别是以</a:t>
            </a:r>
            <a:r>
              <a:rPr lang="en-US" altLang="zh-CN" sz="2400" dirty="0">
                <a:solidFill>
                  <a:schemeClr val="accent2"/>
                </a:solidFill>
                <a:latin typeface="+mj-lt"/>
                <a:ea typeface="黑体" panose="02010609060101010101" pitchFamily="49" charset="-122"/>
              </a:rPr>
              <a:t>IPv6</a:t>
            </a:r>
            <a:r>
              <a:rPr lang="zh-CN" altLang="en-US" sz="2400" dirty="0">
                <a:solidFill>
                  <a:schemeClr val="accent2"/>
                </a:solidFill>
                <a:latin typeface="+mj-lt"/>
                <a:ea typeface="黑体" panose="02010609060101010101" pitchFamily="49" charset="-122"/>
              </a:rPr>
              <a:t>为核心的下一代互联网的发展，将使为每个传感器分配</a:t>
            </a:r>
            <a:r>
              <a:rPr lang="en-US" altLang="zh-CN" sz="2400" dirty="0">
                <a:solidFill>
                  <a:schemeClr val="accent2"/>
                </a:solidFill>
                <a:latin typeface="+mj-lt"/>
                <a:ea typeface="黑体" panose="02010609060101010101" pitchFamily="49" charset="-122"/>
              </a:rPr>
              <a:t>IP</a:t>
            </a:r>
            <a:r>
              <a:rPr lang="zh-CN" altLang="en-US" sz="2400" dirty="0">
                <a:solidFill>
                  <a:schemeClr val="accent2"/>
                </a:solidFill>
                <a:latin typeface="+mj-lt"/>
                <a:ea typeface="黑体" panose="02010609060101010101" pitchFamily="49" charset="-122"/>
              </a:rPr>
              <a:t>地址成为可能，也为物联网的发展创造了良好的网络基础条件。</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13383" y="1535059"/>
            <a:ext cx="2026517" cy="523220"/>
          </a:xfrm>
          <a:prstGeom prst="rect">
            <a:avLst/>
          </a:prstGeom>
          <a:noFill/>
        </p:spPr>
        <p:txBody>
          <a:bodyPr wrap="none" rtlCol="0" anchor="t">
            <a:spAutoFit/>
          </a:bodyPr>
          <a:lstStyle/>
          <a:p>
            <a:pPr algn="l"/>
            <a:r>
              <a:rPr lang="en-US" altLang="zh-CN" sz="2800" b="1" dirty="0">
                <a:solidFill>
                  <a:schemeClr val="accent2"/>
                </a:solidFill>
                <a:latin typeface="+mj-lt"/>
                <a:ea typeface="黑体" panose="02010609060101010101" pitchFamily="49" charset="-122"/>
                <a:cs typeface="Times New Roman" panose="02020603050405020304" charset="0"/>
                <a:sym typeface="+mn-ea"/>
              </a:rPr>
              <a:t>4. </a:t>
            </a:r>
            <a:r>
              <a:rPr lang="zh-CN" altLang="en-US" sz="2800" b="1" dirty="0">
                <a:solidFill>
                  <a:schemeClr val="accent2"/>
                </a:solidFill>
                <a:latin typeface="+mj-lt"/>
                <a:ea typeface="黑体" panose="02010609060101010101" pitchFamily="49" charset="-122"/>
                <a:cs typeface="Times New Roman" panose="02020603050405020304" charset="0"/>
                <a:sym typeface="+mn-ea"/>
              </a:rPr>
              <a:t>定位技术</a:t>
            </a:r>
            <a:endParaRPr lang="zh-CN" altLang="en-US" sz="2800" b="1" dirty="0">
              <a:solidFill>
                <a:schemeClr val="accent2"/>
              </a:solidFill>
              <a:latin typeface="+mj-lt"/>
              <a:ea typeface="黑体" panose="02010609060101010101" pitchFamily="49" charset="-122"/>
              <a:cs typeface="Times New Roman" panose="02020603050405020304" charset="0"/>
              <a:sym typeface="+mn-ea"/>
            </a:endParaRPr>
          </a:p>
        </p:txBody>
      </p:sp>
      <p:grpSp>
        <p:nvGrpSpPr>
          <p:cNvPr id="47" name="组合 46"/>
          <p:cNvGrpSpPr/>
          <p:nvPr/>
        </p:nvGrpSpPr>
        <p:grpSpPr>
          <a:xfrm>
            <a:off x="633413" y="2571622"/>
            <a:ext cx="2573337" cy="2153522"/>
            <a:chOff x="633413" y="2492896"/>
            <a:chExt cx="2573337" cy="2153522"/>
          </a:xfrm>
        </p:grpSpPr>
        <p:sp>
          <p:nvSpPr>
            <p:cNvPr id="16" name="Freeform 6"/>
            <p:cNvSpPr/>
            <p:nvPr/>
          </p:nvSpPr>
          <p:spPr bwMode="auto">
            <a:xfrm>
              <a:off x="633413" y="2492896"/>
              <a:ext cx="2573337" cy="2153522"/>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grpSp>
          <p:nvGrpSpPr>
            <p:cNvPr id="31" name="组合 20"/>
            <p:cNvGrpSpPr/>
            <p:nvPr/>
          </p:nvGrpSpPr>
          <p:grpSpPr bwMode="auto">
            <a:xfrm>
              <a:off x="1454944" y="2715146"/>
              <a:ext cx="930275" cy="939800"/>
              <a:chOff x="0" y="0"/>
              <a:chExt cx="930275" cy="938213"/>
            </a:xfrm>
          </p:grpSpPr>
          <p:sp>
            <p:nvSpPr>
              <p:cNvPr id="32"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33" name="TextBox 22"/>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1</a:t>
                </a:r>
                <a:endParaRPr lang="zh-CN" altLang="en-US" sz="3200" b="1" dirty="0">
                  <a:solidFill>
                    <a:schemeClr val="tx1"/>
                  </a:solidFill>
                  <a:latin typeface="+mj-lt"/>
                  <a:ea typeface="黑体" panose="02010609060101010101" pitchFamily="49" charset="-122"/>
                </a:endParaRPr>
              </a:p>
            </p:txBody>
          </p:sp>
        </p:grpSp>
        <p:sp>
          <p:nvSpPr>
            <p:cNvPr id="34" name="矩形 23"/>
            <p:cNvSpPr>
              <a:spLocks noChangeArrowheads="1"/>
            </p:cNvSpPr>
            <p:nvPr/>
          </p:nvSpPr>
          <p:spPr bwMode="auto">
            <a:xfrm>
              <a:off x="1101898" y="3794897"/>
              <a:ext cx="1636366" cy="55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lvl="0" algn="ctr">
                <a:lnSpc>
                  <a:spcPct val="120000"/>
                </a:lnSpc>
                <a:buNone/>
              </a:pPr>
              <a:r>
                <a:rPr lang="zh-CN" altLang="en-US" sz="2800" dirty="0">
                  <a:solidFill>
                    <a:srgbClr val="F8F8F8"/>
                  </a:solidFill>
                  <a:latin typeface="+mj-lt"/>
                  <a:ea typeface="黑体" panose="02010609060101010101" pitchFamily="49" charset="-122"/>
                  <a:cs typeface="+mn-ea"/>
                  <a:sym typeface="Arial" panose="020B0604020202020204" pitchFamily="34" charset="0"/>
                </a:rPr>
                <a:t>卫星定位</a:t>
              </a:r>
              <a:endParaRPr lang="zh-CN" altLang="en-US" sz="2800" dirty="0">
                <a:solidFill>
                  <a:srgbClr val="F8F8F8"/>
                </a:solidFill>
                <a:latin typeface="+mj-lt"/>
                <a:ea typeface="黑体" panose="02010609060101010101" pitchFamily="49" charset="-122"/>
                <a:cs typeface="+mn-ea"/>
                <a:sym typeface="Arial" panose="020B0604020202020204" pitchFamily="34" charset="0"/>
              </a:endParaRPr>
            </a:p>
          </p:txBody>
        </p:sp>
      </p:grpSp>
      <p:grpSp>
        <p:nvGrpSpPr>
          <p:cNvPr id="48" name="组合 47"/>
          <p:cNvGrpSpPr/>
          <p:nvPr/>
        </p:nvGrpSpPr>
        <p:grpSpPr>
          <a:xfrm>
            <a:off x="3479800" y="2571622"/>
            <a:ext cx="2571750" cy="2153522"/>
            <a:chOff x="3479800" y="2492896"/>
            <a:chExt cx="2571750" cy="2153522"/>
          </a:xfrm>
        </p:grpSpPr>
        <p:sp>
          <p:nvSpPr>
            <p:cNvPr id="15" name="Freeform 5"/>
            <p:cNvSpPr/>
            <p:nvPr/>
          </p:nvSpPr>
          <p:spPr bwMode="auto">
            <a:xfrm>
              <a:off x="3479800"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35" name="矩形 24"/>
            <p:cNvSpPr>
              <a:spLocks noChangeArrowheads="1"/>
            </p:cNvSpPr>
            <p:nvPr/>
          </p:nvSpPr>
          <p:spPr bwMode="auto">
            <a:xfrm>
              <a:off x="3948113" y="3794897"/>
              <a:ext cx="1635124" cy="55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2800" dirty="0">
                  <a:solidFill>
                    <a:srgbClr val="F8F8F8"/>
                  </a:solidFill>
                  <a:latin typeface="+mj-lt"/>
                  <a:ea typeface="黑体" panose="02010609060101010101" pitchFamily="49" charset="-122"/>
                  <a:cs typeface="+mn-ea"/>
                  <a:sym typeface="Arial" panose="020B0604020202020204" pitchFamily="34" charset="0"/>
                </a:rPr>
                <a:t>基站定位</a:t>
              </a:r>
              <a:endParaRPr lang="zh-CN" altLang="en-US" sz="2800" dirty="0">
                <a:solidFill>
                  <a:srgbClr val="F8F8F8"/>
                </a:solidFill>
                <a:latin typeface="+mj-lt"/>
                <a:ea typeface="黑体" panose="02010609060101010101" pitchFamily="49" charset="-122"/>
                <a:cs typeface="+mn-ea"/>
                <a:sym typeface="Arial" panose="020B0604020202020204" pitchFamily="34" charset="0"/>
              </a:endParaRPr>
            </a:p>
          </p:txBody>
        </p:sp>
        <p:grpSp>
          <p:nvGrpSpPr>
            <p:cNvPr id="38" name="组合 27"/>
            <p:cNvGrpSpPr/>
            <p:nvPr/>
          </p:nvGrpSpPr>
          <p:grpSpPr bwMode="auto">
            <a:xfrm>
              <a:off x="4300538" y="2715146"/>
              <a:ext cx="930275" cy="939800"/>
              <a:chOff x="0" y="0"/>
              <a:chExt cx="930275" cy="938213"/>
            </a:xfrm>
          </p:grpSpPr>
          <p:sp>
            <p:nvSpPr>
              <p:cNvPr id="39"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40" name="TextBox 29"/>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2</a:t>
                </a:r>
                <a:endParaRPr lang="zh-CN" altLang="en-US" sz="3200" b="1" dirty="0">
                  <a:solidFill>
                    <a:schemeClr val="tx1"/>
                  </a:solidFill>
                  <a:latin typeface="+mj-lt"/>
                  <a:ea typeface="黑体" panose="02010609060101010101" pitchFamily="49" charset="-122"/>
                </a:endParaRPr>
              </a:p>
            </p:txBody>
          </p:sp>
        </p:grpSp>
      </p:grpSp>
      <p:grpSp>
        <p:nvGrpSpPr>
          <p:cNvPr id="49" name="组合 48"/>
          <p:cNvGrpSpPr/>
          <p:nvPr/>
        </p:nvGrpSpPr>
        <p:grpSpPr>
          <a:xfrm>
            <a:off x="6326188" y="2571622"/>
            <a:ext cx="2570162" cy="2153522"/>
            <a:chOff x="6326188" y="2492896"/>
            <a:chExt cx="2570162" cy="2153522"/>
          </a:xfrm>
        </p:grpSpPr>
        <p:sp>
          <p:nvSpPr>
            <p:cNvPr id="18" name="Freeform 8"/>
            <p:cNvSpPr/>
            <p:nvPr/>
          </p:nvSpPr>
          <p:spPr bwMode="auto">
            <a:xfrm>
              <a:off x="6326188" y="2492896"/>
              <a:ext cx="2570162" cy="2153522"/>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sp>
          <p:nvSpPr>
            <p:cNvPr id="36" name="矩形 25"/>
            <p:cNvSpPr>
              <a:spLocks noChangeArrowheads="1"/>
            </p:cNvSpPr>
            <p:nvPr/>
          </p:nvSpPr>
          <p:spPr bwMode="auto">
            <a:xfrm>
              <a:off x="6693201" y="3794897"/>
              <a:ext cx="1836136" cy="55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2800" dirty="0">
                  <a:solidFill>
                    <a:srgbClr val="F8F8F8"/>
                  </a:solidFill>
                  <a:latin typeface="+mj-lt"/>
                  <a:ea typeface="黑体" panose="02010609060101010101" pitchFamily="49" charset="-122"/>
                  <a:cs typeface="+mn-ea"/>
                  <a:sym typeface="Arial" panose="020B0604020202020204" pitchFamily="34" charset="0"/>
                </a:rPr>
                <a:t>Wi-Fi定位</a:t>
              </a:r>
              <a:endParaRPr lang="zh-CN" altLang="en-US" sz="2800" dirty="0">
                <a:solidFill>
                  <a:srgbClr val="F8F8F8"/>
                </a:solidFill>
                <a:latin typeface="+mj-lt"/>
                <a:ea typeface="黑体" panose="02010609060101010101" pitchFamily="49" charset="-122"/>
                <a:cs typeface="+mn-ea"/>
                <a:sym typeface="Arial" panose="020B0604020202020204" pitchFamily="34" charset="0"/>
              </a:endParaRPr>
            </a:p>
          </p:txBody>
        </p:sp>
        <p:grpSp>
          <p:nvGrpSpPr>
            <p:cNvPr id="41" name="组合 30"/>
            <p:cNvGrpSpPr/>
            <p:nvPr/>
          </p:nvGrpSpPr>
          <p:grpSpPr bwMode="auto">
            <a:xfrm>
              <a:off x="7145338" y="2715146"/>
              <a:ext cx="931862" cy="939800"/>
              <a:chOff x="0" y="0"/>
              <a:chExt cx="931863" cy="938213"/>
            </a:xfrm>
          </p:grpSpPr>
          <p:sp>
            <p:nvSpPr>
              <p:cNvPr id="42" name="Oval 20"/>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43" name="TextBox 32"/>
              <p:cNvSpPr txBox="1">
                <a:spLocks noChangeArrowheads="1"/>
              </p:cNvSpPr>
              <p:nvPr/>
            </p:nvSpPr>
            <p:spPr bwMode="auto">
              <a:xfrm>
                <a:off x="259785"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3</a:t>
                </a:r>
                <a:endParaRPr lang="zh-CN" altLang="en-US" sz="3200" b="1" dirty="0">
                  <a:solidFill>
                    <a:schemeClr val="tx1"/>
                  </a:solidFill>
                  <a:latin typeface="+mj-lt"/>
                  <a:ea typeface="黑体" panose="02010609060101010101" pitchFamily="49" charset="-122"/>
                </a:endParaRPr>
              </a:p>
            </p:txBody>
          </p:sp>
        </p:grpSp>
      </p:grpSp>
      <p:grpSp>
        <p:nvGrpSpPr>
          <p:cNvPr id="50" name="组合 49"/>
          <p:cNvGrpSpPr/>
          <p:nvPr/>
        </p:nvGrpSpPr>
        <p:grpSpPr>
          <a:xfrm>
            <a:off x="9170988" y="2571622"/>
            <a:ext cx="2571750" cy="2153522"/>
            <a:chOff x="9170988" y="2492896"/>
            <a:chExt cx="2571750" cy="2153522"/>
          </a:xfrm>
        </p:grpSpPr>
        <p:sp>
          <p:nvSpPr>
            <p:cNvPr id="17" name="Freeform 7"/>
            <p:cNvSpPr/>
            <p:nvPr/>
          </p:nvSpPr>
          <p:spPr bwMode="auto">
            <a:xfrm>
              <a:off x="9170988"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bg2"/>
            </a:solidFill>
            <a:ln w="10" cap="flat" cmpd="sng">
              <a:solidFill>
                <a:srgbClr val="939598"/>
              </a:solidFill>
              <a:round/>
            </a:ln>
          </p:spPr>
          <p:txBody>
            <a:bodyPr/>
            <a:lstStyle/>
            <a:p>
              <a:endParaRPr lang="zh-CN" altLang="en-US"/>
            </a:p>
          </p:txBody>
        </p:sp>
        <p:sp>
          <p:nvSpPr>
            <p:cNvPr id="37" name="矩形 26"/>
            <p:cNvSpPr>
              <a:spLocks noChangeArrowheads="1"/>
            </p:cNvSpPr>
            <p:nvPr/>
          </p:nvSpPr>
          <p:spPr bwMode="auto">
            <a:xfrm>
              <a:off x="9639301" y="3794897"/>
              <a:ext cx="1635124" cy="55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lnSpc>
                  <a:spcPct val="120000"/>
                </a:lnSpc>
                <a:buNone/>
              </a:pPr>
              <a:r>
                <a:rPr lang="zh-CN" altLang="en-US" sz="2800" dirty="0">
                  <a:solidFill>
                    <a:srgbClr val="F8F8F8"/>
                  </a:solidFill>
                  <a:latin typeface="+mj-lt"/>
                  <a:ea typeface="黑体" panose="02010609060101010101" pitchFamily="49" charset="-122"/>
                  <a:cs typeface="+mn-ea"/>
                  <a:sym typeface="Arial" panose="020B0604020202020204" pitchFamily="34" charset="0"/>
                </a:rPr>
                <a:t>蓝牙定位</a:t>
              </a:r>
              <a:endParaRPr lang="zh-CN" altLang="en-US" sz="2800" dirty="0">
                <a:solidFill>
                  <a:srgbClr val="F8F8F8"/>
                </a:solidFill>
                <a:latin typeface="+mj-lt"/>
                <a:ea typeface="黑体" panose="02010609060101010101" pitchFamily="49" charset="-122"/>
                <a:cs typeface="+mn-ea"/>
              </a:endParaRPr>
            </a:p>
          </p:txBody>
        </p:sp>
        <p:grpSp>
          <p:nvGrpSpPr>
            <p:cNvPr id="44" name="组合 33"/>
            <p:cNvGrpSpPr/>
            <p:nvPr/>
          </p:nvGrpSpPr>
          <p:grpSpPr bwMode="auto">
            <a:xfrm>
              <a:off x="9990932" y="2715146"/>
              <a:ext cx="931863" cy="939800"/>
              <a:chOff x="0" y="0"/>
              <a:chExt cx="931863" cy="938213"/>
            </a:xfrm>
          </p:grpSpPr>
          <p:sp>
            <p:nvSpPr>
              <p:cNvPr id="45" name="Oval 21"/>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46" name="TextBox 35"/>
              <p:cNvSpPr txBox="1">
                <a:spLocks noChangeArrowheads="1"/>
              </p:cNvSpPr>
              <p:nvPr/>
            </p:nvSpPr>
            <p:spPr bwMode="auto">
              <a:xfrm>
                <a:off x="259785"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4</a:t>
                </a:r>
                <a:endParaRPr lang="zh-CN" altLang="en-US" sz="3200" b="1" dirty="0">
                  <a:solidFill>
                    <a:schemeClr val="tx1"/>
                  </a:solidFill>
                  <a:latin typeface="+mj-lt"/>
                  <a:ea typeface="黑体" panose="02010609060101010101" pitchFamily="49" charset="-122"/>
                </a:endParaRPr>
              </a:p>
            </p:txBody>
          </p:sp>
        </p:gr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 calcmode="lin" valueType="num">
                                      <p:cBhvr>
                                        <p:cTn id="15" dur="500" fill="hold"/>
                                        <p:tgtEl>
                                          <p:spTgt spid="47"/>
                                        </p:tgtEl>
                                        <p:attrNameLst>
                                          <p:attrName>style.rotation</p:attrName>
                                        </p:attrNameLst>
                                      </p:cBhvr>
                                      <p:tavLst>
                                        <p:tav tm="0">
                                          <p:val>
                                            <p:fltVal val="360"/>
                                          </p:val>
                                        </p:tav>
                                        <p:tav tm="100000">
                                          <p:val>
                                            <p:fltVal val="0"/>
                                          </p:val>
                                        </p:tav>
                                      </p:tavLst>
                                    </p:anim>
                                    <p:animEffect transition="in" filter="fade">
                                      <p:cBhvr>
                                        <p:cTn id="16" dur="500"/>
                                        <p:tgtEl>
                                          <p:spTgt spid="47"/>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p:cTn id="20" dur="500" fill="hold"/>
                                        <p:tgtEl>
                                          <p:spTgt spid="48"/>
                                        </p:tgtEl>
                                        <p:attrNameLst>
                                          <p:attrName>ppt_w</p:attrName>
                                        </p:attrNameLst>
                                      </p:cBhvr>
                                      <p:tavLst>
                                        <p:tav tm="0">
                                          <p:val>
                                            <p:fltVal val="0"/>
                                          </p:val>
                                        </p:tav>
                                        <p:tav tm="100000">
                                          <p:val>
                                            <p:strVal val="#ppt_w"/>
                                          </p:val>
                                        </p:tav>
                                      </p:tavLst>
                                    </p:anim>
                                    <p:anim calcmode="lin" valueType="num">
                                      <p:cBhvr>
                                        <p:cTn id="21" dur="500" fill="hold"/>
                                        <p:tgtEl>
                                          <p:spTgt spid="48"/>
                                        </p:tgtEl>
                                        <p:attrNameLst>
                                          <p:attrName>ppt_h</p:attrName>
                                        </p:attrNameLst>
                                      </p:cBhvr>
                                      <p:tavLst>
                                        <p:tav tm="0">
                                          <p:val>
                                            <p:fltVal val="0"/>
                                          </p:val>
                                        </p:tav>
                                        <p:tav tm="100000">
                                          <p:val>
                                            <p:strVal val="#ppt_h"/>
                                          </p:val>
                                        </p:tav>
                                      </p:tavLst>
                                    </p:anim>
                                    <p:anim calcmode="lin" valueType="num">
                                      <p:cBhvr>
                                        <p:cTn id="22" dur="500" fill="hold"/>
                                        <p:tgtEl>
                                          <p:spTgt spid="48"/>
                                        </p:tgtEl>
                                        <p:attrNameLst>
                                          <p:attrName>style.rotation</p:attrName>
                                        </p:attrNameLst>
                                      </p:cBhvr>
                                      <p:tavLst>
                                        <p:tav tm="0">
                                          <p:val>
                                            <p:fltVal val="360"/>
                                          </p:val>
                                        </p:tav>
                                        <p:tav tm="100000">
                                          <p:val>
                                            <p:fltVal val="0"/>
                                          </p:val>
                                        </p:tav>
                                      </p:tavLst>
                                    </p:anim>
                                    <p:animEffect transition="in" filter="fade">
                                      <p:cBhvr>
                                        <p:cTn id="23" dur="500"/>
                                        <p:tgtEl>
                                          <p:spTgt spid="4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 calcmode="lin" valueType="num">
                                      <p:cBhvr>
                                        <p:cTn id="29" dur="500" fill="hold"/>
                                        <p:tgtEl>
                                          <p:spTgt spid="49"/>
                                        </p:tgtEl>
                                        <p:attrNameLst>
                                          <p:attrName>style.rotation</p:attrName>
                                        </p:attrNameLst>
                                      </p:cBhvr>
                                      <p:tavLst>
                                        <p:tav tm="0">
                                          <p:val>
                                            <p:fltVal val="360"/>
                                          </p:val>
                                        </p:tav>
                                        <p:tav tm="100000">
                                          <p:val>
                                            <p:fltVal val="0"/>
                                          </p:val>
                                        </p:tav>
                                      </p:tavLst>
                                    </p:anim>
                                    <p:animEffect transition="in" filter="fade">
                                      <p:cBhvr>
                                        <p:cTn id="30" dur="500"/>
                                        <p:tgtEl>
                                          <p:spTgt spid="49"/>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 calcmode="lin" valueType="num">
                                      <p:cBhvr>
                                        <p:cTn id="36" dur="500" fill="hold"/>
                                        <p:tgtEl>
                                          <p:spTgt spid="50"/>
                                        </p:tgtEl>
                                        <p:attrNameLst>
                                          <p:attrName>style.rotation</p:attrName>
                                        </p:attrNameLst>
                                      </p:cBhvr>
                                      <p:tavLst>
                                        <p:tav tm="0">
                                          <p:val>
                                            <p:fltVal val="360"/>
                                          </p:val>
                                        </p:tav>
                                        <p:tav tm="100000">
                                          <p:val>
                                            <p:fltVal val="0"/>
                                          </p:val>
                                        </p:tav>
                                      </p:tavLst>
                                    </p:anim>
                                    <p:animEffect transition="in" filter="fade">
                                      <p:cBhvr>
                                        <p:cTn id="3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4991" y="842253"/>
            <a:ext cx="11226779" cy="5899115"/>
          </a:xfrm>
          <a:prstGeom prst="rect">
            <a:avLst/>
          </a:prstGeom>
        </p:spPr>
        <p:txBody>
          <a:bodyPr wrap="square">
            <a:spAutoFit/>
          </a:bodyPr>
          <a:lstStyle/>
          <a:p>
            <a:pPr algn="ctr">
              <a:lnSpc>
                <a:spcPct val="120000"/>
              </a:lnSpc>
              <a:spcBef>
                <a:spcPts val="1000"/>
              </a:spcBef>
              <a:spcAft>
                <a:spcPts val="0"/>
              </a:spcAft>
            </a:pPr>
            <a:r>
              <a:rPr lang="zh-CN" altLang="en-US" sz="3200" dirty="0">
                <a:solidFill>
                  <a:srgbClr val="0070C0"/>
                </a:solidFill>
                <a:latin typeface="方正大黑简体" panose="02000000000000000000" pitchFamily="65" charset="-122"/>
                <a:ea typeface="方正大黑简体" panose="02000000000000000000" pitchFamily="65" charset="-122"/>
              </a:rPr>
              <a:t>传感器及卫星定位技术的应用</a:t>
            </a:r>
            <a:endParaRPr lang="zh-CN" altLang="en-US" sz="3200" dirty="0">
              <a:solidFill>
                <a:srgbClr val="0070C0"/>
              </a:solidFill>
              <a:latin typeface="方正大黑简体" panose="02000000000000000000" pitchFamily="65" charset="-122"/>
              <a:ea typeface="方正大黑简体" panose="02000000000000000000" pitchFamily="65" charset="-122"/>
            </a:endParaRPr>
          </a:p>
          <a:p>
            <a:pPr indent="612140" algn="just">
              <a:lnSpc>
                <a:spcPct val="120000"/>
              </a:lnSpc>
              <a:spcBef>
                <a:spcPts val="1000"/>
              </a:spcBef>
              <a:spcAft>
                <a:spcPts val="0"/>
              </a:spcAft>
            </a:pPr>
            <a:r>
              <a:rPr lang="zh-CN" altLang="en-US" sz="2400" dirty="0">
                <a:solidFill>
                  <a:schemeClr val="accent2"/>
                </a:solidFill>
                <a:latin typeface="+mj-lt"/>
                <a:ea typeface="黑体" panose="02010609060101010101" pitchFamily="49" charset="-122"/>
              </a:rPr>
              <a:t>山东某公司依托物联网打造温室大棚智能监控平台，开展育苗生产。该公司将物联网技术引入温室大棚中，在种苗培育阶段可以对每一个点进行实时动态监控，采集温度、湿度信息，保证各个工序被精确控制，使菜苗就像工业零件一样被生产出来；可以自动播种、自动喷水，自动调节温度、湿度，进行高效管理，从而应对环境的变化。</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en-US" altLang="zh-CN" sz="2400" dirty="0">
                <a:solidFill>
                  <a:schemeClr val="accent2"/>
                </a:solidFill>
                <a:latin typeface="+mj-lt"/>
                <a:ea typeface="黑体" panose="02010609060101010101" pitchFamily="49" charset="-122"/>
              </a:rPr>
              <a:t>5G</a:t>
            </a:r>
            <a:r>
              <a:rPr lang="zh-CN" altLang="en-US" sz="2400" dirty="0">
                <a:solidFill>
                  <a:schemeClr val="accent2"/>
                </a:solidFill>
                <a:latin typeface="+mj-lt"/>
                <a:ea typeface="黑体" panose="02010609060101010101" pitchFamily="49" charset="-122"/>
              </a:rPr>
              <a:t>信号已经覆盖整个种苗生产基地，负责人只要在手机</a:t>
            </a:r>
            <a:r>
              <a:rPr lang="en-US" altLang="zh-CN" sz="2400" dirty="0">
                <a:solidFill>
                  <a:schemeClr val="accent2"/>
                </a:solidFill>
                <a:latin typeface="+mj-lt"/>
                <a:ea typeface="黑体" panose="02010609060101010101" pitchFamily="49" charset="-122"/>
              </a:rPr>
              <a:t>App</a:t>
            </a:r>
            <a:r>
              <a:rPr lang="zh-CN" altLang="en-US" sz="2400" dirty="0">
                <a:solidFill>
                  <a:schemeClr val="accent2"/>
                </a:solidFill>
                <a:latin typeface="+mj-lt"/>
                <a:ea typeface="黑体" panose="02010609060101010101" pitchFamily="49" charset="-122"/>
              </a:rPr>
              <a:t>上进行简单操作，两千米之外的种苗培育大棚里，自动洒水机就可以开始行走，补光灯也相应亮起。应用这项技术，工作人员可以帮助千里之外的蔬菜种植者进行生产调控，使销售出去的种苗得到正确的技术指导，这样下游的种植效益也就有了保障。总之，物联网技术的应用大大提高了劳动效率，节省了育苗人工成本。</a:t>
            </a:r>
            <a:endParaRPr lang="zh-CN" altLang="en-US" sz="2400" dirty="0">
              <a:solidFill>
                <a:schemeClr val="accent2"/>
              </a:solidFill>
              <a:latin typeface="+mj-lt"/>
              <a:ea typeface="黑体" panose="02010609060101010101" pitchFamily="49" charset="-122"/>
            </a:endParaRPr>
          </a:p>
          <a:p>
            <a:pPr indent="612140" algn="just">
              <a:lnSpc>
                <a:spcPct val="120000"/>
              </a:lnSpc>
              <a:spcBef>
                <a:spcPts val="1000"/>
              </a:spcBef>
              <a:spcAft>
                <a:spcPts val="0"/>
              </a:spcAft>
            </a:pPr>
            <a:r>
              <a:rPr lang="zh-CN" altLang="en-US" sz="2400" b="1" dirty="0">
                <a:solidFill>
                  <a:srgbClr val="C00000"/>
                </a:solidFill>
                <a:latin typeface="+mj-lt"/>
                <a:ea typeface="黑体" panose="02010609060101010101" pitchFamily="49" charset="-122"/>
              </a:rPr>
              <a:t>启发思考：</a:t>
            </a:r>
            <a:r>
              <a:rPr lang="zh-CN" altLang="en-US" sz="2400" dirty="0">
                <a:solidFill>
                  <a:schemeClr val="accent2"/>
                </a:solidFill>
                <a:latin typeface="+mj-lt"/>
                <a:ea typeface="黑体" panose="02010609060101010101" pitchFamily="49" charset="-122"/>
              </a:rPr>
              <a:t>本案例中，育苗生产是如何运用物联网技术减小工人劳动强度的？</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97780" y="1268760"/>
            <a:ext cx="10945217" cy="4910455"/>
          </a:xfrm>
          <a:prstGeom prst="rect">
            <a:avLst/>
          </a:prstGeom>
        </p:spPr>
        <p:txBody>
          <a:bodyPr wrap="square">
            <a:spAutoFit/>
          </a:bodyPr>
          <a:lstStyle/>
          <a:p>
            <a:pPr indent="612140" algn="just">
              <a:spcBef>
                <a:spcPts val="0"/>
              </a:spcBef>
              <a:spcAft>
                <a:spcPts val="1500"/>
              </a:spcAft>
            </a:pPr>
            <a:r>
              <a:rPr lang="zh-CN" altLang="en-US" sz="3200" dirty="0">
                <a:solidFill>
                  <a:schemeClr val="accent2"/>
                </a:solidFill>
                <a:latin typeface="方正大黑简体" panose="02000000000000000000" pitchFamily="65" charset="-122"/>
                <a:ea typeface="方正大黑简体" panose="02000000000000000000" pitchFamily="65" charset="-122"/>
              </a:rPr>
              <a:t>（四）物联网的应用</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0"/>
              </a:spcBef>
            </a:pPr>
            <a:r>
              <a:rPr sz="2400" dirty="0">
                <a:solidFill>
                  <a:schemeClr val="accent2"/>
                </a:solidFill>
                <a:latin typeface="+mj-lt"/>
                <a:ea typeface="黑体" panose="02010609060101010101" pitchFamily="49" charset="-122"/>
              </a:rPr>
              <a:t>目前，我国的物联网行业处于稳步发展阶段，初步具备了一定的技术、产业和应用基础，呈现出良好的发展态势。《中国互联网发展报告（2023）》显示，截至2023年1月末，中国移动物联网终端用户30.1亿户，在全球范围内率先实现了“物”连接已经超过了“人”连接，算力规模位居全球第二。</a:t>
            </a:r>
            <a:endParaRPr sz="2400" dirty="0">
              <a:solidFill>
                <a:schemeClr val="accent2"/>
              </a:solidFill>
              <a:latin typeface="+mj-lt"/>
              <a:ea typeface="黑体" panose="02010609060101010101" pitchFamily="49" charset="-122"/>
            </a:endParaRPr>
          </a:p>
          <a:p>
            <a:pPr indent="612140" algn="just">
              <a:lnSpc>
                <a:spcPct val="140000"/>
              </a:lnSpc>
              <a:spcBef>
                <a:spcPts val="0"/>
              </a:spcBef>
            </a:pPr>
            <a:r>
              <a:rPr sz="2400" dirty="0">
                <a:solidFill>
                  <a:schemeClr val="accent2"/>
                </a:solidFill>
                <a:latin typeface="+mj-lt"/>
                <a:ea typeface="黑体" panose="02010609060101010101" pitchFamily="49" charset="-122"/>
              </a:rPr>
              <a:t> </a:t>
            </a:r>
            <a:r>
              <a:rPr lang="en-US" sz="2400" dirty="0">
                <a:solidFill>
                  <a:schemeClr val="accent2"/>
                </a:solidFill>
                <a:latin typeface="+mj-lt"/>
                <a:ea typeface="黑体" panose="02010609060101010101" pitchFamily="49" charset="-122"/>
              </a:rPr>
              <a:t> </a:t>
            </a:r>
            <a:r>
              <a:rPr lang="zh-CN" altLang="en-US" sz="2400" dirty="0">
                <a:solidFill>
                  <a:schemeClr val="accent2"/>
                </a:solidFill>
                <a:latin typeface="+mj-lt"/>
                <a:ea typeface="黑体" panose="02010609060101010101" pitchFamily="49" charset="-122"/>
              </a:rPr>
              <a:t>物联网的应用主要包括智能家居、智能穿戴、智能交通、智能医疗和智慧城市等。今天的物联网，无时无刻不存在于我们的生活中。国内比较成功的物联网的应用主要有列车车厢管理、第二代身份证、大部分高校的学生证、市政交通一卡通、高速公路电子不停车收费系统等。</a:t>
            </a:r>
            <a:endParaRPr lang="zh-CN" altLang="en-US" sz="2400" dirty="0">
              <a:solidFill>
                <a:schemeClr val="accent2"/>
              </a:solidFill>
              <a:latin typeface="+mj-lt"/>
              <a:ea typeface="黑体" panose="02010609060101010101" pitchFamily="49" charset="-122"/>
            </a:endParaRPr>
          </a:p>
        </p:txBody>
      </p:sp>
      <p:pic>
        <p:nvPicPr>
          <p:cNvPr id="4" name="图片 3">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2007" y="6007447"/>
            <a:ext cx="715144" cy="715144"/>
          </a:xfrm>
          <a:prstGeom prst="rect">
            <a:avLst/>
          </a:prstGeom>
        </p:spPr>
      </p:pic>
      <p:sp>
        <p:nvSpPr>
          <p:cNvPr id="3" name="文本框 2"/>
          <p:cNvSpPr txBox="1"/>
          <p:nvPr/>
        </p:nvSpPr>
        <p:spPr>
          <a:xfrm>
            <a:off x="8402616" y="6164964"/>
            <a:ext cx="3436676"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点击视频：物联网智能时代</a:t>
            </a:r>
            <a:endParaRPr lang="zh-CN" altLang="en-US" sz="2000" dirty="0">
              <a:solidFill>
                <a:srgbClr val="F8F8F8"/>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943420" y="1268760"/>
            <a:ext cx="10619639" cy="4896544"/>
            <a:chOff x="553765" y="1084851"/>
            <a:chExt cx="10619639" cy="4896544"/>
          </a:xfrm>
        </p:grpSpPr>
        <p:sp>
          <p:nvSpPr>
            <p:cNvPr id="5" name="矩形 4"/>
            <p:cNvSpPr/>
            <p:nvPr/>
          </p:nvSpPr>
          <p:spPr bwMode="auto">
            <a:xfrm>
              <a:off x="553765" y="1538038"/>
              <a:ext cx="792088" cy="4443357"/>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电</a:t>
              </a:r>
              <a:endParaRPr kumimoji="0" lang="en-US" altLang="zh-CN"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子</a:t>
              </a:r>
              <a:endParaRPr kumimoji="0" lang="en-US" altLang="zh-CN"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商</a:t>
              </a:r>
              <a:endParaRPr kumimoji="0" lang="en-US" altLang="zh-CN"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rPr>
                <a:t>务</a:t>
              </a:r>
              <a:endParaRPr kumimoji="0" lang="en-US" altLang="zh-CN"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rPr>
                <a:t>新技术</a:t>
              </a:r>
              <a:endParaRPr lang="en-US" altLang="zh-CN" sz="2600" dirty="0">
                <a:solidFill>
                  <a:schemeClr val="accent2"/>
                </a:solidFill>
                <a:latin typeface="黑体" panose="02010609060101010101" pitchFamily="49" charset="-122"/>
                <a:ea typeface="黑体" panose="02010609060101010101" pitchFamily="49" charset="-122"/>
              </a:endParaRPr>
            </a:p>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sz="2600" dirty="0">
                  <a:solidFill>
                    <a:schemeClr val="accent2"/>
                  </a:solidFill>
                  <a:latin typeface="黑体" panose="02010609060101010101" pitchFamily="49" charset="-122"/>
                  <a:ea typeface="黑体" panose="02010609060101010101" pitchFamily="49" charset="-122"/>
                </a:rPr>
                <a:t>、新业态</a:t>
              </a:r>
              <a:endParaRPr kumimoji="0" lang="zh-CN" altLang="en-US" sz="2600" b="0" i="0" u="none" strike="noStrike" cap="none" normalizeH="0" baseline="0" dirty="0">
                <a:ln>
                  <a:noFill/>
                </a:ln>
                <a:solidFill>
                  <a:schemeClr val="accent2"/>
                </a:solidFill>
                <a:effectLst/>
                <a:latin typeface="黑体" panose="02010609060101010101" pitchFamily="49" charset="-122"/>
                <a:ea typeface="黑体" panose="02010609060101010101" pitchFamily="49" charset="-122"/>
              </a:endParaRPr>
            </a:p>
          </p:txBody>
        </p:sp>
        <p:sp>
          <p:nvSpPr>
            <p:cNvPr id="6" name="箭头: 右 5"/>
            <p:cNvSpPr/>
            <p:nvPr/>
          </p:nvSpPr>
          <p:spPr bwMode="auto">
            <a:xfrm>
              <a:off x="1489869" y="3501677"/>
              <a:ext cx="648072" cy="484632"/>
            </a:xfrm>
            <a:prstGeom prst="rightArrow">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accent2"/>
                </a:solidFill>
                <a:effectLst/>
                <a:latin typeface="+mj-lt"/>
                <a:ea typeface="黑体" panose="02010609060101010101" pitchFamily="49" charset="-122"/>
              </a:endParaRPr>
            </a:p>
          </p:txBody>
        </p:sp>
        <p:sp>
          <p:nvSpPr>
            <p:cNvPr id="7" name="矩形 6"/>
            <p:cNvSpPr/>
            <p:nvPr/>
          </p:nvSpPr>
          <p:spPr bwMode="auto">
            <a:xfrm>
              <a:off x="2616845" y="1927819"/>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电子商务关键技术及新技术</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79" name="矩形 78"/>
            <p:cNvSpPr/>
            <p:nvPr/>
          </p:nvSpPr>
          <p:spPr bwMode="auto">
            <a:xfrm>
              <a:off x="2616844" y="4611957"/>
              <a:ext cx="3456381" cy="43204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电子商务新业态新模式</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 name="矩形 7"/>
            <p:cNvSpPr/>
            <p:nvPr/>
          </p:nvSpPr>
          <p:spPr bwMode="auto">
            <a:xfrm>
              <a:off x="7250508" y="1084851"/>
              <a:ext cx="2490663" cy="60949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移动互联网的相关技术</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3" name="矩形 82"/>
            <p:cNvSpPr/>
            <p:nvPr/>
          </p:nvSpPr>
          <p:spPr bwMode="auto">
            <a:xfrm>
              <a:off x="7250507" y="2525011"/>
              <a:ext cx="3922897"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物联网、云计算、大数据、人工智能</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5" name="矩形 84"/>
            <p:cNvSpPr/>
            <p:nvPr/>
          </p:nvSpPr>
          <p:spPr bwMode="auto">
            <a:xfrm>
              <a:off x="7346899" y="3758450"/>
              <a:ext cx="2783160"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lang="zh-CN" altLang="en-US" dirty="0">
                  <a:solidFill>
                    <a:schemeClr val="accent2"/>
                  </a:solidFill>
                  <a:latin typeface="+mj-lt"/>
                  <a:ea typeface="黑体" panose="02010609060101010101" pitchFamily="49" charset="-122"/>
                </a:rPr>
                <a:t>社交电商、内容电商</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6" name="矩形 85"/>
            <p:cNvSpPr/>
            <p:nvPr/>
          </p:nvSpPr>
          <p:spPr bwMode="auto">
            <a:xfrm>
              <a:off x="7346899" y="4541235"/>
              <a:ext cx="2783160" cy="574778"/>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共享经济、农村电商</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sp>
          <p:nvSpPr>
            <p:cNvPr id="87" name="矩形 86"/>
            <p:cNvSpPr/>
            <p:nvPr/>
          </p:nvSpPr>
          <p:spPr bwMode="auto">
            <a:xfrm>
              <a:off x="7346900" y="5333323"/>
              <a:ext cx="2394272" cy="554089"/>
            </a:xfrm>
            <a:prstGeom prst="rect">
              <a:avLst/>
            </a:prstGeom>
            <a:solidFill>
              <a:srgbClr val="F8F8F8"/>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lstStyle/>
            <a:p>
              <a:pPr marL="0" marR="0" indent="0"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800" b="0" i="0" u="none" strike="noStrike" cap="none" normalizeH="0" baseline="0" dirty="0">
                  <a:ln>
                    <a:noFill/>
                  </a:ln>
                  <a:solidFill>
                    <a:schemeClr val="accent2"/>
                  </a:solidFill>
                  <a:effectLst/>
                  <a:latin typeface="+mj-lt"/>
                  <a:ea typeface="黑体" panose="02010609060101010101" pitchFamily="49" charset="-122"/>
                </a:rPr>
                <a:t>其他新业态新模式</a:t>
              </a:r>
              <a:endParaRPr kumimoji="0" lang="zh-CN" altLang="en-US" sz="1800" b="0" i="0" u="none" strike="noStrike" cap="none" normalizeH="0" baseline="0" dirty="0">
                <a:ln>
                  <a:noFill/>
                </a:ln>
                <a:solidFill>
                  <a:schemeClr val="accent2"/>
                </a:solidFill>
                <a:effectLst/>
                <a:latin typeface="+mj-lt"/>
                <a:ea typeface="黑体" panose="02010609060101010101" pitchFamily="49" charset="-122"/>
              </a:endParaRPr>
            </a:p>
          </p:txBody>
        </p:sp>
        <p:cxnSp>
          <p:nvCxnSpPr>
            <p:cNvPr id="10" name="直接连接符 9"/>
            <p:cNvCxnSpPr/>
            <p:nvPr/>
          </p:nvCxnSpPr>
          <p:spPr bwMode="auto">
            <a:xfrm>
              <a:off x="6716838" y="4005144"/>
              <a:ext cx="0" cy="1584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箭头连接符 11"/>
            <p:cNvCxnSpPr/>
            <p:nvPr/>
          </p:nvCxnSpPr>
          <p:spPr bwMode="auto">
            <a:xfrm>
              <a:off x="6716838" y="5549347"/>
              <a:ext cx="6192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箭头连接符 13"/>
            <p:cNvCxnSpPr/>
            <p:nvPr/>
          </p:nvCxnSpPr>
          <p:spPr bwMode="auto">
            <a:xfrm>
              <a:off x="6716838" y="4005064"/>
              <a:ext cx="6192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接连接符 17"/>
            <p:cNvCxnSpPr/>
            <p:nvPr/>
          </p:nvCxnSpPr>
          <p:spPr bwMode="auto">
            <a:xfrm>
              <a:off x="2184797" y="2144243"/>
              <a:ext cx="0" cy="270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箭头连接符 19"/>
            <p:cNvCxnSpPr/>
            <p:nvPr/>
          </p:nvCxnSpPr>
          <p:spPr bwMode="auto">
            <a:xfrm>
              <a:off x="2184797" y="2143843"/>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直接箭头连接符 100"/>
            <p:cNvCxnSpPr/>
            <p:nvPr/>
          </p:nvCxnSpPr>
          <p:spPr bwMode="auto">
            <a:xfrm>
              <a:off x="2184797" y="4827981"/>
              <a:ext cx="43204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接连接符 21"/>
            <p:cNvCxnSpPr/>
            <p:nvPr/>
          </p:nvCxnSpPr>
          <p:spPr bwMode="auto">
            <a:xfrm>
              <a:off x="6721301" y="1389599"/>
              <a:ext cx="0" cy="14400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直接箭头连接符 23"/>
            <p:cNvCxnSpPr>
              <a:endCxn id="8" idx="1"/>
            </p:cNvCxnSpPr>
            <p:nvPr/>
          </p:nvCxnSpPr>
          <p:spPr bwMode="auto">
            <a:xfrm>
              <a:off x="6721301" y="1389600"/>
              <a:ext cx="529207"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直接箭头连接符 110"/>
            <p:cNvCxnSpPr/>
            <p:nvPr/>
          </p:nvCxnSpPr>
          <p:spPr bwMode="auto">
            <a:xfrm>
              <a:off x="6714905" y="2813043"/>
              <a:ext cx="548651" cy="1"/>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直接连接符 27"/>
            <p:cNvCxnSpPr/>
            <p:nvPr/>
          </p:nvCxnSpPr>
          <p:spPr bwMode="auto">
            <a:xfrm>
              <a:off x="6073229" y="2132856"/>
              <a:ext cx="648072"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p:nvPr/>
          </p:nvCxnSpPr>
          <p:spPr bwMode="auto">
            <a:xfrm>
              <a:off x="6062469" y="4827981"/>
              <a:ext cx="1260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6999" y="1244596"/>
            <a:ext cx="11082763" cy="5068119"/>
          </a:xfrm>
          <a:prstGeom prst="rect">
            <a:avLst/>
          </a:prstGeom>
        </p:spPr>
        <p:txBody>
          <a:bodyPr wrap="square">
            <a:spAutoFit/>
          </a:bodyPr>
          <a:lstStyle/>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在电子商务体系里，物联网的应用也非常广泛。现在的电子商务，产品的生产、仓储、物流配送等各个环节都存在较大的改进空间，物联网技术可以有效地解决目前移动电商在运营和管理中出现的各种问题。</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利用物联网，电商企业不仅可以实现对每一件产品的实时监控，对物流体系的管理，还可以对产品在供应链各阶段的信息进行分析和预测。</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在电子商务的库存层面，物联网技术可以通过对库存物品信息的实时感知，实现自动化库存管理，并和网上零售营销体系实现数据共享。</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400" dirty="0">
                <a:solidFill>
                  <a:schemeClr val="accent2"/>
                </a:solidFill>
                <a:latin typeface="+mj-lt"/>
                <a:ea typeface="黑体" panose="02010609060101010101" pitchFamily="49" charset="-122"/>
              </a:rPr>
              <a:t>在物流领域，物体标识和定位技术可将配送包裹模块化，让消费者、网上零售商户和物流公司三方实时获悉货物的位置。</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5773" y="924862"/>
            <a:ext cx="11207371" cy="4617226"/>
          </a:xfrm>
          <a:prstGeom prst="rect">
            <a:avLst/>
          </a:prstGeom>
        </p:spPr>
        <p:txBody>
          <a:bodyPr wrap="square">
            <a:spAutoFit/>
          </a:bodyPr>
          <a:lstStyle/>
          <a:p>
            <a:pPr algn="just">
              <a:lnSpc>
                <a:spcPct val="140000"/>
              </a:lnSpc>
              <a:spcBef>
                <a:spcPts val="0"/>
              </a:spcBef>
              <a:spcAft>
                <a:spcPts val="1500"/>
              </a:spcAft>
            </a:pPr>
            <a:r>
              <a:rPr lang="zh-CN" altLang="en-US" sz="3600" dirty="0">
                <a:solidFill>
                  <a:schemeClr val="accent2"/>
                </a:solidFill>
                <a:latin typeface="方正大黑简体" panose="02000000000000000000" pitchFamily="65" charset="-122"/>
                <a:ea typeface="方正大黑简体" panose="02000000000000000000" pitchFamily="65" charset="-122"/>
              </a:rPr>
              <a:t>三、云计算</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云计算（</a:t>
            </a:r>
            <a:r>
              <a:rPr lang="en-US" altLang="zh-CN" sz="2400" dirty="0">
                <a:solidFill>
                  <a:schemeClr val="accent2"/>
                </a:solidFill>
                <a:latin typeface="+mj-lt"/>
                <a:ea typeface="黑体" panose="02010609060101010101" pitchFamily="49" charset="-122"/>
              </a:rPr>
              <a:t>Cloud Computing</a:t>
            </a:r>
            <a:r>
              <a:rPr lang="zh-CN" altLang="en-US" sz="2400" dirty="0">
                <a:solidFill>
                  <a:schemeClr val="accent2"/>
                </a:solidFill>
                <a:latin typeface="+mj-lt"/>
                <a:ea typeface="黑体" panose="02010609060101010101" pitchFamily="49" charset="-122"/>
              </a:rPr>
              <a:t>）是通过网络提供可伸缩的、廉价的分布式计算能力的一种技术。用户只需要在具备网络接入条件的地方，就可以随时随地获得所需的虚拟化资源如网络、服务器、存储、应用软件、服务等。</a:t>
            </a:r>
            <a:endParaRPr lang="zh-CN" altLang="en-US" sz="24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400" dirty="0">
                <a:solidFill>
                  <a:schemeClr val="accent2"/>
                </a:solidFill>
                <a:latin typeface="+mj-lt"/>
                <a:ea typeface="黑体" panose="02010609060101010101" pitchFamily="49" charset="-122"/>
              </a:rPr>
              <a:t>云计算包括基础设施级服务（</a:t>
            </a:r>
            <a:r>
              <a:rPr lang="en-US" altLang="zh-CN" sz="2400" dirty="0">
                <a:solidFill>
                  <a:schemeClr val="accent2"/>
                </a:solidFill>
                <a:latin typeface="+mj-lt"/>
                <a:ea typeface="黑体" panose="02010609060101010101" pitchFamily="49" charset="-122"/>
              </a:rPr>
              <a:t>IaaS</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Infrastructure-as-a-Service</a:t>
            </a:r>
            <a:r>
              <a:rPr lang="zh-CN" altLang="en-US" sz="2400" dirty="0">
                <a:solidFill>
                  <a:schemeClr val="accent2"/>
                </a:solidFill>
                <a:latin typeface="+mj-lt"/>
                <a:ea typeface="黑体" panose="02010609060101010101" pitchFamily="49" charset="-122"/>
              </a:rPr>
              <a:t>）、平台级服务（</a:t>
            </a:r>
            <a:r>
              <a:rPr lang="en-US" altLang="zh-CN" sz="2400" dirty="0">
                <a:solidFill>
                  <a:schemeClr val="accent2"/>
                </a:solidFill>
                <a:latin typeface="+mj-lt"/>
                <a:ea typeface="黑体" panose="02010609060101010101" pitchFamily="49" charset="-122"/>
              </a:rPr>
              <a:t>PaaS</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Platform-as-a-Service</a:t>
            </a:r>
            <a:r>
              <a:rPr lang="zh-CN" altLang="en-US" sz="2400" dirty="0">
                <a:solidFill>
                  <a:schemeClr val="accent2"/>
                </a:solidFill>
                <a:latin typeface="+mj-lt"/>
                <a:ea typeface="黑体" panose="02010609060101010101" pitchFamily="49" charset="-122"/>
              </a:rPr>
              <a:t>）和软件级服务（</a:t>
            </a:r>
            <a:r>
              <a:rPr lang="en-US" altLang="zh-CN" sz="2400" dirty="0">
                <a:solidFill>
                  <a:schemeClr val="accent2"/>
                </a:solidFill>
                <a:latin typeface="+mj-lt"/>
                <a:ea typeface="黑体" panose="02010609060101010101" pitchFamily="49" charset="-122"/>
              </a:rPr>
              <a:t>SaaS</a:t>
            </a: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Software-as-a-Service</a:t>
            </a:r>
            <a:r>
              <a:rPr lang="zh-CN" altLang="en-US" sz="2400" dirty="0">
                <a:solidFill>
                  <a:schemeClr val="accent2"/>
                </a:solidFill>
                <a:latin typeface="+mj-lt"/>
                <a:ea typeface="黑体" panose="02010609060101010101" pitchFamily="49" charset="-122"/>
              </a:rPr>
              <a:t>）三个层次的服务。它们分别在基础设施层、软件开放运行平台层和应用软件层实现。</a:t>
            </a:r>
            <a:endParaRPr lang="zh-CN" altLang="en-US" sz="2400" dirty="0">
              <a:solidFill>
                <a:schemeClr val="accent2"/>
              </a:solidFill>
              <a:latin typeface="+mj-lt"/>
              <a:ea typeface="黑体" panose="02010609060101010101" pitchFamily="49" charset="-122"/>
            </a:endParaRPr>
          </a:p>
        </p:txBody>
      </p:sp>
      <p:sp>
        <p:nvSpPr>
          <p:cNvPr id="5" name="文本框 4"/>
          <p:cNvSpPr txBox="1"/>
          <p:nvPr/>
        </p:nvSpPr>
        <p:spPr>
          <a:xfrm>
            <a:off x="2425973" y="5823701"/>
            <a:ext cx="3096344"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点击视频：什么是云计算</a:t>
            </a:r>
            <a:endParaRPr lang="en-US" altLang="zh-CN" sz="20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869" y="5666184"/>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1282803" y="1067569"/>
            <a:ext cx="3290253" cy="58766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10000"/>
              </a:lnSpc>
              <a:spcBef>
                <a:spcPts val="1500"/>
              </a:spcBef>
              <a:spcAft>
                <a:spcPts val="0"/>
              </a:spcAft>
              <a:buNone/>
            </a:pPr>
            <a:r>
              <a:rPr lang="en-US" altLang="zh-CN" b="1" dirty="0">
                <a:solidFill>
                  <a:schemeClr val="accent2"/>
                </a:solidFill>
                <a:latin typeface="+mj-lt"/>
                <a:ea typeface="黑体" panose="02010609060101010101" pitchFamily="49" charset="-122"/>
              </a:rPr>
              <a:t>1. </a:t>
            </a:r>
            <a:r>
              <a:rPr lang="zh-CN" altLang="en-US" b="1" dirty="0">
                <a:solidFill>
                  <a:schemeClr val="accent2"/>
                </a:solidFill>
                <a:latin typeface="+mj-lt"/>
                <a:ea typeface="黑体" panose="02010609060101010101" pitchFamily="49" charset="-122"/>
              </a:rPr>
              <a:t>云</a:t>
            </a:r>
            <a:r>
              <a:rPr lang="zh-CN" altLang="en-US" b="1" dirty="0">
                <a:solidFill>
                  <a:schemeClr val="accent2"/>
                </a:solidFill>
                <a:latin typeface="黑体" panose="02010609060101010101" pitchFamily="49" charset="-122"/>
                <a:ea typeface="黑体" panose="02010609060101010101" pitchFamily="49" charset="-122"/>
              </a:rPr>
              <a:t>计算模式</a:t>
            </a:r>
            <a:endParaRPr lang="zh-CN" altLang="en-US" b="1" dirty="0">
              <a:solidFill>
                <a:schemeClr val="accent2"/>
              </a:solidFill>
              <a:latin typeface="黑体" panose="02010609060101010101" pitchFamily="49" charset="-122"/>
              <a:ea typeface="黑体" panose="02010609060101010101" pitchFamily="49" charset="-122"/>
              <a:sym typeface="+mn-ea"/>
            </a:endParaRPr>
          </a:p>
        </p:txBody>
      </p:sp>
      <p:sp>
        <p:nvSpPr>
          <p:cNvPr id="3" name="Rectangle 38"/>
          <p:cNvSpPr/>
          <p:nvPr/>
        </p:nvSpPr>
        <p:spPr>
          <a:xfrm>
            <a:off x="7632878" y="1895797"/>
            <a:ext cx="1282700" cy="465705"/>
          </a:xfrm>
          <a:prstGeom prst="rect">
            <a:avLst/>
          </a:prstGeom>
        </p:spPr>
        <p:txBody>
          <a:bodyPr wrap="square" lIns="0" tIns="0" rIns="0" bIns="0">
            <a:spAutoFit/>
          </a:bodyPr>
          <a:lstStyle/>
          <a:p>
            <a:pPr algn="ctr">
              <a:lnSpc>
                <a:spcPct val="120000"/>
              </a:lnSpc>
              <a:defRPr sz="1800">
                <a:solidFill>
                  <a:srgbClr val="000000"/>
                </a:solidFill>
              </a:defRPr>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公有云</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4" name="Rectangle 55"/>
          <p:cNvSpPr/>
          <p:nvPr/>
        </p:nvSpPr>
        <p:spPr>
          <a:xfrm>
            <a:off x="7632878" y="5634226"/>
            <a:ext cx="1325666" cy="465705"/>
          </a:xfrm>
          <a:prstGeom prst="rect">
            <a:avLst/>
          </a:prstGeom>
        </p:spPr>
        <p:txBody>
          <a:bodyPr wrap="square" lIns="0" tIns="0" rIns="0" bIns="0">
            <a:spAutoFit/>
          </a:bodyPr>
          <a:lstStyle/>
          <a:p>
            <a:pPr algn="ctr">
              <a:lnSpc>
                <a:spcPct val="120000"/>
              </a:lnSpc>
              <a:defRPr sz="1800">
                <a:solidFill>
                  <a:srgbClr val="000000"/>
                </a:solidFill>
              </a:defRPr>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混合云</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sp>
        <p:nvSpPr>
          <p:cNvPr id="5" name="Rectangle 58"/>
          <p:cNvSpPr/>
          <p:nvPr/>
        </p:nvSpPr>
        <p:spPr>
          <a:xfrm>
            <a:off x="7632879" y="3776851"/>
            <a:ext cx="1282700" cy="465705"/>
          </a:xfrm>
          <a:prstGeom prst="rect">
            <a:avLst/>
          </a:prstGeom>
        </p:spPr>
        <p:txBody>
          <a:bodyPr wrap="square" lIns="0" tIns="0" rIns="0" bIns="0">
            <a:spAutoFit/>
          </a:bodyPr>
          <a:lstStyle/>
          <a:p>
            <a:pPr algn="ctr">
              <a:lnSpc>
                <a:spcPct val="120000"/>
              </a:lnSpc>
              <a:defRPr sz="1800">
                <a:solidFill>
                  <a:srgbClr val="000000"/>
                </a:solidFill>
              </a:defRPr>
            </a:pPr>
            <a:r>
              <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私有云</a:t>
            </a:r>
            <a:endParaRPr lang="zh-CN" altLang="en-US" sz="28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grpSp>
        <p:nvGrpSpPr>
          <p:cNvPr id="6" name="组合 4"/>
          <p:cNvGrpSpPr/>
          <p:nvPr/>
        </p:nvGrpSpPr>
        <p:grpSpPr bwMode="auto">
          <a:xfrm rot="-5715208">
            <a:off x="1908917" y="2503960"/>
            <a:ext cx="3087687" cy="3090862"/>
            <a:chOff x="0" y="0"/>
            <a:chExt cx="3087687" cy="3090863"/>
          </a:xfrm>
        </p:grpSpPr>
        <p:sp>
          <p:nvSpPr>
            <p:cNvPr id="7"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Oval 10"/>
          <p:cNvSpPr>
            <a:spLocks noChangeArrowheads="1"/>
          </p:cNvSpPr>
          <p:nvPr/>
        </p:nvSpPr>
        <p:spPr bwMode="auto">
          <a:xfrm>
            <a:off x="2467717" y="3015134"/>
            <a:ext cx="2155825" cy="2152650"/>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cxnSp>
        <p:nvCxnSpPr>
          <p:cNvPr id="12" name="直接连接符 13"/>
          <p:cNvCxnSpPr>
            <a:cxnSpLocks noChangeShapeType="1"/>
          </p:cNvCxnSpPr>
          <p:nvPr/>
        </p:nvCxnSpPr>
        <p:spPr bwMode="auto">
          <a:xfrm>
            <a:off x="4656880" y="5055072"/>
            <a:ext cx="1517650" cy="7588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4"/>
          <p:cNvCxnSpPr>
            <a:cxnSpLocks noChangeShapeType="1"/>
          </p:cNvCxnSpPr>
          <p:nvPr/>
        </p:nvCxnSpPr>
        <p:spPr bwMode="auto">
          <a:xfrm flipV="1">
            <a:off x="4644180" y="2265834"/>
            <a:ext cx="1530350" cy="912813"/>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5"/>
          <p:cNvCxnSpPr>
            <a:cxnSpLocks noChangeShapeType="1"/>
          </p:cNvCxnSpPr>
          <p:nvPr/>
        </p:nvCxnSpPr>
        <p:spPr bwMode="auto">
          <a:xfrm flipH="1" flipV="1">
            <a:off x="5002955" y="4031134"/>
            <a:ext cx="1171575" cy="95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组合 14"/>
          <p:cNvGrpSpPr/>
          <p:nvPr/>
        </p:nvGrpSpPr>
        <p:grpSpPr>
          <a:xfrm>
            <a:off x="6212630" y="1484784"/>
            <a:ext cx="1282700" cy="1284288"/>
            <a:chOff x="5592763" y="1716930"/>
            <a:chExt cx="1282700" cy="1284288"/>
          </a:xfrm>
        </p:grpSpPr>
        <p:sp>
          <p:nvSpPr>
            <p:cNvPr id="16" name="Freeform 17"/>
            <p:cNvSpPr>
              <a:spLocks noEditPoints="1"/>
            </p:cNvSpPr>
            <p:nvPr/>
          </p:nvSpPr>
          <p:spPr bwMode="auto">
            <a:xfrm>
              <a:off x="5592763" y="171693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17" name="TextBox 16"/>
            <p:cNvSpPr txBox="1">
              <a:spLocks noChangeArrowheads="1"/>
            </p:cNvSpPr>
            <p:nvPr/>
          </p:nvSpPr>
          <p:spPr bwMode="auto">
            <a:xfrm>
              <a:off x="5745163" y="2035909"/>
              <a:ext cx="977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600" b="1" dirty="0">
                  <a:solidFill>
                    <a:schemeClr val="accent1"/>
                  </a:solidFill>
                  <a:ea typeface="黑体" panose="02010609060101010101" pitchFamily="49" charset="-122"/>
                  <a:cs typeface="Arial" panose="020B0604020202020204" pitchFamily="34" charset="0"/>
                </a:rPr>
                <a:t>1</a:t>
              </a:r>
              <a:endParaRPr lang="zh-CN" altLang="en-US" sz="3600" b="1" dirty="0">
                <a:solidFill>
                  <a:schemeClr val="accent1"/>
                </a:solidFill>
                <a:ea typeface="黑体" panose="02010609060101010101" pitchFamily="49" charset="-122"/>
                <a:cs typeface="Arial" panose="020B0604020202020204" pitchFamily="34" charset="0"/>
              </a:endParaRPr>
            </a:p>
          </p:txBody>
        </p:sp>
      </p:grpSp>
      <p:grpSp>
        <p:nvGrpSpPr>
          <p:cNvPr id="18" name="组合 17"/>
          <p:cNvGrpSpPr/>
          <p:nvPr/>
        </p:nvGrpSpPr>
        <p:grpSpPr>
          <a:xfrm>
            <a:off x="6218980" y="3367559"/>
            <a:ext cx="1282700" cy="1284288"/>
            <a:chOff x="5599113" y="3599705"/>
            <a:chExt cx="1282700" cy="1284288"/>
          </a:xfrm>
        </p:grpSpPr>
        <p:sp>
          <p:nvSpPr>
            <p:cNvPr id="19" name="Freeform 17"/>
            <p:cNvSpPr>
              <a:spLocks noEditPoints="1"/>
            </p:cNvSpPr>
            <p:nvPr/>
          </p:nvSpPr>
          <p:spPr bwMode="auto">
            <a:xfrm>
              <a:off x="5599113" y="3599705"/>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0" name="TextBox 17"/>
            <p:cNvSpPr txBox="1">
              <a:spLocks noChangeArrowheads="1"/>
            </p:cNvSpPr>
            <p:nvPr/>
          </p:nvSpPr>
          <p:spPr bwMode="auto">
            <a:xfrm>
              <a:off x="5751513" y="3918684"/>
              <a:ext cx="977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600" b="1" dirty="0">
                  <a:solidFill>
                    <a:schemeClr val="accent1"/>
                  </a:solidFill>
                  <a:ea typeface="黑体" panose="02010609060101010101" pitchFamily="49" charset="-122"/>
                  <a:cs typeface="Arial" panose="020B0604020202020204" pitchFamily="34" charset="0"/>
                </a:rPr>
                <a:t>2</a:t>
              </a:r>
              <a:endParaRPr lang="zh-CN" altLang="en-US" sz="3600" b="1" dirty="0">
                <a:solidFill>
                  <a:schemeClr val="accent1"/>
                </a:solidFill>
                <a:ea typeface="黑体" panose="02010609060101010101" pitchFamily="49" charset="-122"/>
                <a:cs typeface="Arial" panose="020B0604020202020204" pitchFamily="34" charset="0"/>
              </a:endParaRPr>
            </a:p>
          </p:txBody>
        </p:sp>
      </p:grpSp>
      <p:grpSp>
        <p:nvGrpSpPr>
          <p:cNvPr id="21" name="组合 20"/>
          <p:cNvGrpSpPr/>
          <p:nvPr/>
        </p:nvGrpSpPr>
        <p:grpSpPr>
          <a:xfrm>
            <a:off x="6218980" y="5224934"/>
            <a:ext cx="1282700" cy="1284288"/>
            <a:chOff x="5599113" y="5457080"/>
            <a:chExt cx="1282700" cy="1284288"/>
          </a:xfrm>
        </p:grpSpPr>
        <p:sp>
          <p:nvSpPr>
            <p:cNvPr id="22" name="Freeform 17"/>
            <p:cNvSpPr>
              <a:spLocks noEditPoints="1"/>
            </p:cNvSpPr>
            <p:nvPr/>
          </p:nvSpPr>
          <p:spPr bwMode="auto">
            <a:xfrm>
              <a:off x="5599113" y="545708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3" name="TextBox 18"/>
            <p:cNvSpPr txBox="1">
              <a:spLocks noChangeArrowheads="1"/>
            </p:cNvSpPr>
            <p:nvPr/>
          </p:nvSpPr>
          <p:spPr bwMode="auto">
            <a:xfrm>
              <a:off x="5750720" y="5776059"/>
              <a:ext cx="9794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3600" b="1" dirty="0">
                  <a:solidFill>
                    <a:schemeClr val="accent1"/>
                  </a:solidFill>
                  <a:ea typeface="黑体" panose="02010609060101010101" pitchFamily="49" charset="-122"/>
                  <a:cs typeface="Arial" panose="020B0604020202020204" pitchFamily="34" charset="0"/>
                </a:rPr>
                <a:t>3</a:t>
              </a:r>
              <a:endParaRPr lang="zh-CN" altLang="en-US" sz="3600" b="1" dirty="0">
                <a:solidFill>
                  <a:schemeClr val="accent1"/>
                </a:solidFill>
                <a:ea typeface="黑体" panose="02010609060101010101" pitchFamily="49" charset="-122"/>
                <a:cs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1000"/>
                            </p:stCondLst>
                            <p:childTnLst>
                              <p:par>
                                <p:cTn id="14" presetID="8" presetClass="emph" presetSubtype="0" fill="hold" nodeType="afterEffect">
                                  <p:stCondLst>
                                    <p:cond delay="0"/>
                                  </p:stCondLst>
                                  <p:childTnLst>
                                    <p:animRot by="-21599820">
                                      <p:cBhvr>
                                        <p:cTn id="15" dur="1000" fill="hold"/>
                                        <p:tgtEl>
                                          <p:spTgt spid="6"/>
                                        </p:tgtEl>
                                        <p:attrNameLst>
                                          <p:attrName>r</p:attrName>
                                        </p:attrNameLst>
                                      </p:cBhvr>
                                    </p:animRot>
                                  </p:childTnLst>
                                </p:cTn>
                              </p:par>
                              <p:par>
                                <p:cTn id="16" presetID="2" presetClass="entr" presetSubtype="2"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left)">
                                      <p:cBhvr>
                                        <p:cTn id="39" dur="500"/>
                                        <p:tgtEl>
                                          <p:spTgt spid="3"/>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ipe(left)">
                                      <p:cBhvr>
                                        <p:cTn id="6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7821" y="1484784"/>
            <a:ext cx="10039203" cy="2589683"/>
          </a:xfrm>
          <a:prstGeom prst="rect">
            <a:avLst/>
          </a:prstGeom>
        </p:spPr>
        <p:txBody>
          <a:bodyPr wrap="square">
            <a:spAutoFit/>
          </a:bodyPr>
          <a:lstStyle/>
          <a:p>
            <a:pPr indent="612140" algn="just">
              <a:lnSpc>
                <a:spcPct val="150000"/>
              </a:lnSpc>
              <a:spcBef>
                <a:spcPts val="0"/>
              </a:spcBef>
              <a:spcAft>
                <a:spcPts val="0"/>
              </a:spcAft>
            </a:pPr>
            <a:r>
              <a:rPr lang="en-US" altLang="zh-CN" sz="2800" b="1" dirty="0">
                <a:solidFill>
                  <a:schemeClr val="accent2"/>
                </a:solidFill>
                <a:latin typeface="+mj-lt"/>
                <a:ea typeface="黑体" panose="02010609060101010101" pitchFamily="49" charset="-122"/>
              </a:rPr>
              <a:t>2. </a:t>
            </a:r>
            <a:r>
              <a:rPr lang="zh-CN" altLang="en-US" sz="2800" b="1" dirty="0">
                <a:solidFill>
                  <a:schemeClr val="accent2"/>
                </a:solidFill>
                <a:latin typeface="+mj-lt"/>
                <a:ea typeface="黑体" panose="02010609060101010101" pitchFamily="49" charset="-122"/>
              </a:rPr>
              <a:t>云计算的应用</a:t>
            </a:r>
            <a:endParaRPr lang="en-US" altLang="zh-CN" sz="2800" b="1" dirty="0">
              <a:solidFill>
                <a:schemeClr val="accent2"/>
              </a:solidFill>
              <a:latin typeface="+mj-lt"/>
              <a:ea typeface="黑体" panose="02010609060101010101" pitchFamily="49" charset="-122"/>
            </a:endParaRPr>
          </a:p>
          <a:p>
            <a:pPr indent="612140" algn="just">
              <a:lnSpc>
                <a:spcPct val="150000"/>
              </a:lnSpc>
              <a:spcBef>
                <a:spcPts val="1000"/>
              </a:spcBef>
              <a:spcAft>
                <a:spcPts val="0"/>
              </a:spcAft>
            </a:pPr>
            <a:r>
              <a:rPr lang="zh-CN" altLang="en-US" sz="2600" dirty="0">
                <a:solidFill>
                  <a:schemeClr val="accent2"/>
                </a:solidFill>
                <a:latin typeface="+mj-lt"/>
                <a:ea typeface="黑体" panose="02010609060101010101" pitchFamily="49" charset="-122"/>
              </a:rPr>
              <a:t>随着云计算技术产品、解决方案的不断成熟，云计算理念迅速得以推广和普及，云计算在许多领域被大规模应用，如云教育、云医疗、云社交和云政务等。</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49809" y="1291816"/>
            <a:ext cx="10297144" cy="3233193"/>
          </a:xfrm>
          <a:prstGeom prst="rect">
            <a:avLst/>
          </a:prstGeom>
        </p:spPr>
        <p:txBody>
          <a:bodyPr wrap="square">
            <a:spAutoFit/>
          </a:bodyPr>
          <a:lstStyle/>
          <a:p>
            <a:pPr algn="just">
              <a:lnSpc>
                <a:spcPct val="140000"/>
              </a:lnSpc>
              <a:spcBef>
                <a:spcPts val="0"/>
              </a:spcBef>
            </a:pPr>
            <a:r>
              <a:rPr lang="zh-CN" altLang="en-US" sz="3600" dirty="0">
                <a:solidFill>
                  <a:schemeClr val="accent2"/>
                </a:solidFill>
                <a:latin typeface="方正大黑简体" panose="02000000000000000000" pitchFamily="65" charset="-122"/>
                <a:ea typeface="方正大黑简体" panose="02000000000000000000" pitchFamily="65" charset="-122"/>
              </a:rPr>
              <a:t>四、大数据</a:t>
            </a:r>
            <a:endParaRPr lang="en-US" altLang="zh-CN" sz="36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40000"/>
              </a:lnSpc>
              <a:spcBef>
                <a:spcPts val="1500"/>
              </a:spcBef>
            </a:pPr>
            <a:r>
              <a:rPr lang="zh-CN" altLang="en-US" sz="2600" dirty="0">
                <a:solidFill>
                  <a:schemeClr val="accent2"/>
                </a:solidFill>
                <a:latin typeface="+mj-lt"/>
                <a:ea typeface="黑体" panose="02010609060101010101" pitchFamily="49" charset="-122"/>
              </a:rPr>
              <a:t>大数据（</a:t>
            </a:r>
            <a:r>
              <a:rPr lang="en-US" altLang="zh-CN" sz="2600" dirty="0">
                <a:solidFill>
                  <a:schemeClr val="accent2"/>
                </a:solidFill>
                <a:latin typeface="+mj-lt"/>
                <a:ea typeface="黑体" panose="02010609060101010101" pitchFamily="49" charset="-122"/>
              </a:rPr>
              <a:t>Big data</a:t>
            </a:r>
            <a:r>
              <a:rPr lang="zh-CN" altLang="en-US" sz="2600" dirty="0">
                <a:solidFill>
                  <a:schemeClr val="accent2"/>
                </a:solidFill>
                <a:latin typeface="+mj-lt"/>
                <a:ea typeface="黑体" panose="02010609060101010101" pitchFamily="49" charset="-122"/>
              </a:rPr>
              <a:t>）是指无法在一定时间范围内用常规软件工具进行捕捉、管理和处理的数据集合，是需要新处理模式才能具有更强的决策力、洞察发现力和流程优化能力的海量、高增长率和多样化的信息资产。</a:t>
            </a:r>
            <a:endParaRPr lang="zh-CN" altLang="en-US" sz="2600" dirty="0">
              <a:solidFill>
                <a:schemeClr val="accent2"/>
              </a:solidFill>
              <a:latin typeface="+mj-lt"/>
              <a:ea typeface="黑体" panose="02010609060101010101" pitchFamily="49" charset="-122"/>
            </a:endParaRPr>
          </a:p>
        </p:txBody>
      </p:sp>
      <p:sp>
        <p:nvSpPr>
          <p:cNvPr id="5" name="文本框 4"/>
          <p:cNvSpPr txBox="1"/>
          <p:nvPr/>
        </p:nvSpPr>
        <p:spPr>
          <a:xfrm>
            <a:off x="2858021" y="5025107"/>
            <a:ext cx="3024336"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点击视频：什么是大数据</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9909" y="4872209"/>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5773" y="1282102"/>
            <a:ext cx="5040560" cy="584775"/>
          </a:xfrm>
          <a:prstGeom prst="rect">
            <a:avLst/>
          </a:prstGeom>
        </p:spPr>
        <p:txBody>
          <a:bodyPr wrap="square">
            <a:spAutoFit/>
          </a:bodyPr>
          <a:lstStyle/>
          <a:p>
            <a:pPr marL="0" indent="612140">
              <a:lnSpc>
                <a:spcPct val="100000"/>
              </a:lnSpc>
              <a:spcBef>
                <a:spcPts val="0"/>
              </a:spcBef>
              <a:buNone/>
            </a:pPr>
            <a:r>
              <a:rPr lang="zh-CN" altLang="en-US" sz="3200" dirty="0">
                <a:solidFill>
                  <a:schemeClr val="accent2"/>
                </a:solidFill>
                <a:latin typeface="方正大黑简体" panose="02000000000000000000" pitchFamily="65" charset="-122"/>
                <a:ea typeface="方正大黑简体" panose="02000000000000000000" pitchFamily="65" charset="-122"/>
              </a:rPr>
              <a:t>（一）大数据处理流程</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p:txBody>
      </p:sp>
      <p:cxnSp>
        <p:nvCxnSpPr>
          <p:cNvPr id="4" name="直接连接符 6"/>
          <p:cNvCxnSpPr>
            <a:cxnSpLocks noChangeShapeType="1"/>
          </p:cNvCxnSpPr>
          <p:nvPr/>
        </p:nvCxnSpPr>
        <p:spPr bwMode="auto">
          <a:xfrm>
            <a:off x="2448466" y="2603392"/>
            <a:ext cx="0" cy="9318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0" name="组合 19"/>
          <p:cNvGrpSpPr/>
          <p:nvPr/>
        </p:nvGrpSpPr>
        <p:grpSpPr>
          <a:xfrm>
            <a:off x="1273845" y="2565292"/>
            <a:ext cx="1004887" cy="1008063"/>
            <a:chOff x="1182676" y="1508125"/>
            <a:chExt cx="1004887" cy="1008063"/>
          </a:xfrm>
        </p:grpSpPr>
        <p:sp>
          <p:nvSpPr>
            <p:cNvPr id="3" name="Freeform 5"/>
            <p:cNvSpPr>
              <a:spLocks noChangeAspect="1"/>
            </p:cNvSpPr>
            <p:nvPr/>
          </p:nvSpPr>
          <p:spPr bwMode="auto">
            <a:xfrm>
              <a:off x="1182676" y="1508125"/>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5" name="TextBox 7"/>
            <p:cNvSpPr txBox="1">
              <a:spLocks noChangeArrowheads="1"/>
            </p:cNvSpPr>
            <p:nvPr/>
          </p:nvSpPr>
          <p:spPr bwMode="auto">
            <a:xfrm>
              <a:off x="1258082" y="1750546"/>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ea typeface="黑体" panose="02010609060101010101" pitchFamily="49" charset="-122"/>
                </a:rPr>
                <a:t>1</a:t>
              </a:r>
              <a:endParaRPr lang="zh-CN" altLang="en-US" sz="2800" b="1" dirty="0">
                <a:solidFill>
                  <a:srgbClr val="F8F8F8"/>
                </a:solidFill>
                <a:latin typeface="+mj-lt"/>
                <a:ea typeface="黑体" panose="02010609060101010101" pitchFamily="49" charset="-122"/>
              </a:endParaRPr>
            </a:p>
          </p:txBody>
        </p:sp>
      </p:grpSp>
      <p:cxnSp>
        <p:nvCxnSpPr>
          <p:cNvPr id="7" name="直接连接符 9"/>
          <p:cNvCxnSpPr>
            <a:cxnSpLocks noChangeShapeType="1"/>
          </p:cNvCxnSpPr>
          <p:nvPr/>
        </p:nvCxnSpPr>
        <p:spPr bwMode="auto">
          <a:xfrm>
            <a:off x="7694783" y="2597042"/>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1" name="组合 20"/>
          <p:cNvGrpSpPr/>
          <p:nvPr/>
        </p:nvGrpSpPr>
        <p:grpSpPr>
          <a:xfrm>
            <a:off x="6530429" y="2565292"/>
            <a:ext cx="1004887" cy="1008063"/>
            <a:chOff x="1182676" y="2708969"/>
            <a:chExt cx="1004887" cy="1008063"/>
          </a:xfrm>
        </p:grpSpPr>
        <p:sp>
          <p:nvSpPr>
            <p:cNvPr id="6" name="Freeform 5"/>
            <p:cNvSpPr>
              <a:spLocks noChangeAspect="1"/>
            </p:cNvSpPr>
            <p:nvPr/>
          </p:nvSpPr>
          <p:spPr bwMode="auto">
            <a:xfrm>
              <a:off x="1182676" y="2708969"/>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8" name="TextBox 10"/>
            <p:cNvSpPr txBox="1">
              <a:spLocks noChangeArrowheads="1"/>
            </p:cNvSpPr>
            <p:nvPr/>
          </p:nvSpPr>
          <p:spPr bwMode="auto">
            <a:xfrm>
              <a:off x="1258082" y="2951390"/>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ea typeface="黑体" panose="02010609060101010101" pitchFamily="49" charset="-122"/>
                </a:rPr>
                <a:t>2</a:t>
              </a:r>
              <a:endParaRPr lang="zh-CN" altLang="en-US" sz="2800" b="1" dirty="0">
                <a:solidFill>
                  <a:srgbClr val="F8F8F8"/>
                </a:solidFill>
                <a:latin typeface="+mj-lt"/>
                <a:ea typeface="黑体" panose="02010609060101010101" pitchFamily="49" charset="-122"/>
              </a:endParaRPr>
            </a:p>
          </p:txBody>
        </p:sp>
      </p:grpSp>
      <p:cxnSp>
        <p:nvCxnSpPr>
          <p:cNvPr id="10" name="直接连接符 12"/>
          <p:cNvCxnSpPr>
            <a:cxnSpLocks noChangeShapeType="1"/>
          </p:cNvCxnSpPr>
          <p:nvPr/>
        </p:nvCxnSpPr>
        <p:spPr bwMode="auto">
          <a:xfrm>
            <a:off x="2448466" y="4312097"/>
            <a:ext cx="0" cy="1168400"/>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2" name="组合 21"/>
          <p:cNvGrpSpPr/>
          <p:nvPr/>
        </p:nvGrpSpPr>
        <p:grpSpPr>
          <a:xfrm>
            <a:off x="1273845" y="4392266"/>
            <a:ext cx="1004887" cy="1008062"/>
            <a:chOff x="1182676" y="4157241"/>
            <a:chExt cx="1004887" cy="1008062"/>
          </a:xfrm>
        </p:grpSpPr>
        <p:sp>
          <p:nvSpPr>
            <p:cNvPr id="9" name="Freeform 5"/>
            <p:cNvSpPr>
              <a:spLocks noChangeAspect="1"/>
            </p:cNvSpPr>
            <p:nvPr/>
          </p:nvSpPr>
          <p:spPr bwMode="auto">
            <a:xfrm>
              <a:off x="1182676" y="4157241"/>
              <a:ext cx="1004887" cy="1008062"/>
            </a:xfrm>
            <a:custGeom>
              <a:avLst/>
              <a:gdLst>
                <a:gd name="T0" fmla="*/ 153789205 w 1114"/>
                <a:gd name="T1" fmla="*/ 725350289 h 1116"/>
                <a:gd name="T2" fmla="*/ 185523429 w 1114"/>
                <a:gd name="T3" fmla="*/ 135442524 h 1116"/>
                <a:gd name="T4" fmla="*/ 626548849 w 1114"/>
                <a:gd name="T5" fmla="*/ 62009362 h 1116"/>
                <a:gd name="T6" fmla="*/ 866589652 w 1114"/>
                <a:gd name="T7" fmla="*/ 74248825 h 1116"/>
                <a:gd name="T8" fmla="*/ 863335045 w 1114"/>
                <a:gd name="T9" fmla="*/ 328814288 h 1116"/>
                <a:gd name="T10" fmla="*/ 742093715 w 1114"/>
                <a:gd name="T11" fmla="*/ 756355422 h 1116"/>
                <a:gd name="T12" fmla="*/ 153789205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11" name="TextBox 13"/>
            <p:cNvSpPr txBox="1">
              <a:spLocks noChangeArrowheads="1"/>
            </p:cNvSpPr>
            <p:nvPr/>
          </p:nvSpPr>
          <p:spPr bwMode="auto">
            <a:xfrm>
              <a:off x="1258082" y="4399662"/>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ea typeface="黑体" panose="02010609060101010101" pitchFamily="49" charset="-122"/>
                </a:rPr>
                <a:t>3</a:t>
              </a:r>
              <a:endParaRPr lang="zh-CN" altLang="en-US" sz="2800" b="1" dirty="0">
                <a:solidFill>
                  <a:srgbClr val="F8F8F8"/>
                </a:solidFill>
                <a:latin typeface="+mj-lt"/>
                <a:ea typeface="黑体" panose="02010609060101010101" pitchFamily="49" charset="-122"/>
              </a:endParaRPr>
            </a:p>
          </p:txBody>
        </p:sp>
      </p:grpSp>
      <p:sp>
        <p:nvSpPr>
          <p:cNvPr id="12" name="TextBox 14"/>
          <p:cNvSpPr txBox="1">
            <a:spLocks noChangeArrowheads="1"/>
          </p:cNvSpPr>
          <p:nvPr/>
        </p:nvSpPr>
        <p:spPr bwMode="auto">
          <a:xfrm>
            <a:off x="2633550" y="2838491"/>
            <a:ext cx="3473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0" hangingPunct="1">
              <a:spcBef>
                <a:spcPts val="0"/>
              </a:spcBef>
              <a:buNone/>
            </a:pPr>
            <a:r>
              <a:rPr lang="en-US" altLang="zh-CN" sz="2400" dirty="0" err="1">
                <a:latin typeface="黑体" panose="02010609060101010101" pitchFamily="49" charset="-122"/>
                <a:ea typeface="黑体" panose="02010609060101010101" pitchFamily="49" charset="-122"/>
                <a:cs typeface="Arial" panose="020B0604020202020204" pitchFamily="34" charset="0"/>
              </a:rPr>
              <a:t>大数据的采集及预处理</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
        <p:nvSpPr>
          <p:cNvPr id="13" name="TextBox 15"/>
          <p:cNvSpPr txBox="1">
            <a:spLocks noChangeArrowheads="1"/>
          </p:cNvSpPr>
          <p:nvPr/>
        </p:nvSpPr>
        <p:spPr bwMode="auto">
          <a:xfrm>
            <a:off x="7979210" y="2838491"/>
            <a:ext cx="30243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0" hangingPunct="1">
              <a:spcBef>
                <a:spcPts val="0"/>
              </a:spcBef>
              <a:buNone/>
            </a:pPr>
            <a:r>
              <a:rPr lang="en-US" altLang="zh-CN" sz="2400" dirty="0" err="1">
                <a:latin typeface="黑体" panose="02010609060101010101" pitchFamily="49" charset="-122"/>
                <a:ea typeface="黑体" panose="02010609060101010101" pitchFamily="49" charset="-122"/>
                <a:cs typeface="Arial" panose="020B0604020202020204" pitchFamily="34" charset="0"/>
              </a:rPr>
              <a:t>大数据的存储及管理</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sp>
        <p:nvSpPr>
          <p:cNvPr id="14" name="TextBox 16"/>
          <p:cNvSpPr txBox="1">
            <a:spLocks noChangeArrowheads="1"/>
          </p:cNvSpPr>
          <p:nvPr/>
        </p:nvSpPr>
        <p:spPr bwMode="auto">
          <a:xfrm>
            <a:off x="2633550" y="4665465"/>
            <a:ext cx="3333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0" hangingPunct="1">
              <a:spcBef>
                <a:spcPts val="0"/>
              </a:spcBef>
              <a:buNone/>
            </a:pPr>
            <a:r>
              <a:rPr lang="en-US" altLang="zh-CN" sz="2400" dirty="0" err="1">
                <a:latin typeface="黑体" panose="02010609060101010101" pitchFamily="49" charset="-122"/>
                <a:ea typeface="黑体" panose="02010609060101010101" pitchFamily="49" charset="-122"/>
                <a:cs typeface="Arial" panose="020B0604020202020204" pitchFamily="34" charset="0"/>
              </a:rPr>
              <a:t>大数据分析与挖掘</a:t>
            </a:r>
            <a:endParaRPr lang="en-US" altLang="zh-CN" sz="2400" dirty="0">
              <a:latin typeface="黑体" panose="02010609060101010101" pitchFamily="49" charset="-122"/>
              <a:ea typeface="黑体" panose="02010609060101010101" pitchFamily="49" charset="-122"/>
              <a:cs typeface="Arial" panose="020B0604020202020204" pitchFamily="34" charset="0"/>
            </a:endParaRPr>
          </a:p>
        </p:txBody>
      </p:sp>
      <p:cxnSp>
        <p:nvCxnSpPr>
          <p:cNvPr id="15" name="直接连接符 6"/>
          <p:cNvCxnSpPr>
            <a:cxnSpLocks noChangeShapeType="1"/>
          </p:cNvCxnSpPr>
          <p:nvPr/>
        </p:nvCxnSpPr>
        <p:spPr bwMode="auto">
          <a:xfrm>
            <a:off x="7694783" y="4430366"/>
            <a:ext cx="0" cy="9318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4" name="组合 23"/>
          <p:cNvGrpSpPr/>
          <p:nvPr/>
        </p:nvGrpSpPr>
        <p:grpSpPr>
          <a:xfrm>
            <a:off x="6530429" y="4392266"/>
            <a:ext cx="1004887" cy="1008063"/>
            <a:chOff x="1182676" y="5693138"/>
            <a:chExt cx="1004887" cy="1008063"/>
          </a:xfrm>
        </p:grpSpPr>
        <p:sp>
          <p:nvSpPr>
            <p:cNvPr id="18" name="Freeform 5"/>
            <p:cNvSpPr>
              <a:spLocks noChangeAspect="1"/>
            </p:cNvSpPr>
            <p:nvPr/>
          </p:nvSpPr>
          <p:spPr bwMode="auto">
            <a:xfrm>
              <a:off x="1182676" y="5693138"/>
              <a:ext cx="1004887" cy="1008063"/>
            </a:xfrm>
            <a:custGeom>
              <a:avLst/>
              <a:gdLst>
                <a:gd name="T0" fmla="*/ 153789205 w 1114"/>
                <a:gd name="T1" fmla="*/ 725351912 h 1116"/>
                <a:gd name="T2" fmla="*/ 185523429 w 1114"/>
                <a:gd name="T3" fmla="*/ 135442658 h 1116"/>
                <a:gd name="T4" fmla="*/ 626548849 w 1114"/>
                <a:gd name="T5" fmla="*/ 62009424 h 1116"/>
                <a:gd name="T6" fmla="*/ 866589652 w 1114"/>
                <a:gd name="T7" fmla="*/ 74248898 h 1116"/>
                <a:gd name="T8" fmla="*/ 863335045 w 1114"/>
                <a:gd name="T9" fmla="*/ 328815517 h 1116"/>
                <a:gd name="T10" fmla="*/ 742093715 w 1114"/>
                <a:gd name="T11" fmla="*/ 756357076 h 1116"/>
                <a:gd name="T12" fmla="*/ 153789205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16" name="TextBox 7"/>
            <p:cNvSpPr txBox="1">
              <a:spLocks noChangeArrowheads="1"/>
            </p:cNvSpPr>
            <p:nvPr/>
          </p:nvSpPr>
          <p:spPr bwMode="auto">
            <a:xfrm>
              <a:off x="1258082" y="5935559"/>
              <a:ext cx="8540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dirty="0">
                  <a:solidFill>
                    <a:srgbClr val="F8F8F8"/>
                  </a:solidFill>
                  <a:latin typeface="+mj-lt"/>
                  <a:ea typeface="黑体" panose="02010609060101010101" pitchFamily="49" charset="-122"/>
                </a:rPr>
                <a:t>4</a:t>
              </a:r>
              <a:endParaRPr lang="zh-CN" altLang="en-US" sz="2800" b="1" dirty="0">
                <a:solidFill>
                  <a:srgbClr val="F8F8F8"/>
                </a:solidFill>
                <a:latin typeface="+mj-lt"/>
                <a:ea typeface="黑体" panose="02010609060101010101" pitchFamily="49" charset="-122"/>
              </a:endParaRPr>
            </a:p>
          </p:txBody>
        </p:sp>
      </p:grpSp>
      <p:sp>
        <p:nvSpPr>
          <p:cNvPr id="17" name="TextBox 14"/>
          <p:cNvSpPr txBox="1">
            <a:spLocks noChangeArrowheads="1"/>
          </p:cNvSpPr>
          <p:nvPr/>
        </p:nvSpPr>
        <p:spPr bwMode="auto">
          <a:xfrm>
            <a:off x="7979210" y="4665465"/>
            <a:ext cx="21413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latinLnBrk="0" hangingPunct="1">
              <a:spcBef>
                <a:spcPts val="0"/>
              </a:spcBef>
              <a:buNone/>
            </a:pPr>
            <a:r>
              <a:rPr lang="en-US" altLang="zh-CN" sz="2400" dirty="0" err="1">
                <a:latin typeface="黑体" panose="02010609060101010101" pitchFamily="49" charset="-122"/>
                <a:ea typeface="黑体" panose="02010609060101010101" pitchFamily="49" charset="-122"/>
              </a:rPr>
              <a:t>大数据的展现</a:t>
            </a:r>
            <a:endParaRPr lang="en-US" altLang="zh-CN" sz="2400" dirty="0">
              <a:latin typeface="黑体" panose="02010609060101010101" pitchFamily="49" charset="-122"/>
              <a:ea typeface="黑体" panose="02010609060101010101" pitchFamily="49" charset="-122"/>
            </a:endParaRPr>
          </a:p>
        </p:txBody>
      </p:sp>
      <p:sp>
        <p:nvSpPr>
          <p:cNvPr id="19" name="文本框 18"/>
          <p:cNvSpPr txBox="1"/>
          <p:nvPr/>
        </p:nvSpPr>
        <p:spPr>
          <a:xfrm>
            <a:off x="2858135" y="5890895"/>
            <a:ext cx="4548505" cy="39878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点击视频：了解交通大数据平台</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23" name="图片 22">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8199" y="5732634"/>
            <a:ext cx="715144" cy="7151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outHorizontal)">
                                      <p:cBhvr>
                                        <p:cTn id="19" dur="500"/>
                                        <p:tgtEl>
                                          <p:spTgt spid="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400"/>
                                        <p:tgtEl>
                                          <p:spTgt spid="12"/>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3000"/>
                            </p:stCondLst>
                            <p:childTnLst>
                              <p:par>
                                <p:cTn id="31" presetID="16" presetClass="entr" presetSubtype="42"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outHorizontal)">
                                      <p:cBhvr>
                                        <p:cTn id="33" dur="500"/>
                                        <p:tgtEl>
                                          <p:spTgt spid="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400"/>
                                        <p:tgtEl>
                                          <p:spTgt spid="1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4500"/>
                            </p:stCondLst>
                            <p:childTnLst>
                              <p:par>
                                <p:cTn id="45" presetID="16" presetClass="entr" presetSubtype="42" fill="hold"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outHorizontal)">
                                      <p:cBhvr>
                                        <p:cTn id="47" dur="500"/>
                                        <p:tgtEl>
                                          <p:spTgt spid="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400"/>
                                        <p:tgtEl>
                                          <p:spTgt spid="1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6000"/>
                            </p:stCondLst>
                            <p:childTnLst>
                              <p:par>
                                <p:cTn id="59" presetID="16" presetClass="entr" presetSubtype="42"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arn(outHorizontal)">
                                      <p:cBhvr>
                                        <p:cTn id="61" dur="500"/>
                                        <p:tgtEl>
                                          <p:spTgt spid="15"/>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4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utoUpdateAnimBg="0"/>
      <p:bldP spid="13" grpId="0" autoUpdateAnimBg="0"/>
      <p:bldP spid="14" grpId="0" autoUpdateAnimBg="0"/>
      <p:bldP spid="17"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328949" y="1484784"/>
            <a:ext cx="3887331" cy="523220"/>
          </a:xfrm>
          <a:prstGeom prst="rect">
            <a:avLst/>
          </a:prstGeom>
          <a:noFill/>
          <a:ln w="9525">
            <a:noFill/>
          </a:ln>
        </p:spPr>
        <p:txBody>
          <a:bodyPr vert="horz" wrap="square" anchor="ctr">
            <a:spAutoFit/>
          </a:bodyPr>
          <a:lstStyle/>
          <a:p>
            <a:pPr algn="ctr"/>
            <a:r>
              <a:rPr lang="zh-CN" altLang="en-US" sz="2800" b="1" dirty="0">
                <a:solidFill>
                  <a:schemeClr val="accent2"/>
                </a:solidFill>
                <a:latin typeface="+mj-lt"/>
                <a:ea typeface="黑体" panose="02010609060101010101" pitchFamily="49" charset="-122"/>
                <a:cs typeface="Times New Roman" panose="02020603050405020304" charset="0"/>
              </a:rPr>
              <a:t>表</a:t>
            </a:r>
            <a:r>
              <a:rPr lang="en-US" altLang="zh-CN" sz="2800" b="1" dirty="0">
                <a:solidFill>
                  <a:schemeClr val="accent2"/>
                </a:solidFill>
                <a:latin typeface="+mj-lt"/>
                <a:ea typeface="黑体" panose="02010609060101010101" pitchFamily="49" charset="-122"/>
                <a:cs typeface="Times New Roman" panose="02020603050405020304" charset="0"/>
              </a:rPr>
              <a:t>2</a:t>
            </a:r>
            <a:r>
              <a:rPr lang="zh-CN" altLang="en-US" sz="2800" b="1" dirty="0">
                <a:solidFill>
                  <a:schemeClr val="accent2"/>
                </a:solidFill>
                <a:latin typeface="+mj-lt"/>
                <a:ea typeface="黑体" panose="02010609060101010101" pitchFamily="49" charset="-122"/>
                <a:cs typeface="Times New Roman" panose="02020603050405020304" charset="0"/>
              </a:rPr>
              <a:t>.</a:t>
            </a:r>
            <a:r>
              <a:rPr lang="en-US" altLang="zh-CN" sz="2800" b="1" dirty="0">
                <a:solidFill>
                  <a:schemeClr val="accent2"/>
                </a:solidFill>
                <a:latin typeface="+mj-lt"/>
                <a:ea typeface="黑体" panose="02010609060101010101" pitchFamily="49" charset="-122"/>
                <a:cs typeface="Times New Roman" panose="02020603050405020304" charset="0"/>
              </a:rPr>
              <a:t>1</a:t>
            </a:r>
            <a:r>
              <a:rPr lang="zh-CN" altLang="en-US" sz="2800" b="1" dirty="0">
                <a:solidFill>
                  <a:schemeClr val="accent2"/>
                </a:solidFill>
                <a:latin typeface="+mj-lt"/>
                <a:ea typeface="黑体" panose="02010609060101010101" pitchFamily="49" charset="-122"/>
                <a:cs typeface="Times New Roman" panose="02020603050405020304" charset="0"/>
              </a:rPr>
              <a:t> 大数据的应用</a:t>
            </a:r>
            <a:endParaRPr lang="zh-CN" altLang="en-US" sz="2800" b="1" dirty="0">
              <a:solidFill>
                <a:schemeClr val="accent2"/>
              </a:solidFill>
              <a:latin typeface="+mj-lt"/>
              <a:ea typeface="黑体" panose="02010609060101010101" pitchFamily="49" charset="-122"/>
              <a:cs typeface="Times New Roman" panose="02020603050405020304" charset="0"/>
            </a:endParaRPr>
          </a:p>
        </p:txBody>
      </p:sp>
      <p:graphicFrame>
        <p:nvGraphicFramePr>
          <p:cNvPr id="3" name="表格 2"/>
          <p:cNvGraphicFramePr/>
          <p:nvPr/>
        </p:nvGraphicFramePr>
        <p:xfrm>
          <a:off x="830224" y="1962419"/>
          <a:ext cx="10884781" cy="4750805"/>
        </p:xfrm>
        <a:graphic>
          <a:graphicData uri="http://schemas.openxmlformats.org/drawingml/2006/table">
            <a:tbl>
              <a:tblPr firstRow="1" bandRow="1">
                <a:tableStyleId>{5940675A-B579-460E-94D1-54222C63F5DA}</a:tableStyleId>
              </a:tblPr>
              <a:tblGrid>
                <a:gridCol w="1548432"/>
                <a:gridCol w="9336349"/>
              </a:tblGrid>
              <a:tr h="519363">
                <a:tc>
                  <a:txBody>
                    <a:bodyPr/>
                    <a:lstStyle/>
                    <a:p>
                      <a:pPr algn="ctr">
                        <a:buClrTx/>
                        <a:buSzTx/>
                        <a:buFontTx/>
                        <a:buNone/>
                      </a:pPr>
                      <a:r>
                        <a:rPr lang="en-US" sz="2300" dirty="0" err="1">
                          <a:solidFill>
                            <a:srgbClr val="F8F8F8"/>
                          </a:solidFill>
                          <a:latin typeface="黑体" panose="02010609060101010101" pitchFamily="49" charset="-122"/>
                          <a:ea typeface="黑体" panose="02010609060101010101" pitchFamily="49" charset="-122"/>
                          <a:cs typeface="黑体" panose="02010609060101010101" pitchFamily="49" charset="-122"/>
                        </a:rPr>
                        <a:t>行业</a:t>
                      </a:r>
                      <a:endParaRPr lang="en-US" sz="2300"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1A3D0"/>
                    </a:solidFill>
                  </a:tcPr>
                </a:tc>
                <a:tc>
                  <a:txBody>
                    <a:bodyPr/>
                    <a:lstStyle/>
                    <a:p>
                      <a:pPr algn="ctr">
                        <a:buClrTx/>
                        <a:buSzTx/>
                        <a:buFontTx/>
                        <a:buNone/>
                      </a:pPr>
                      <a:r>
                        <a:rPr lang="en-US" sz="2300" dirty="0" err="1">
                          <a:solidFill>
                            <a:srgbClr val="F8F8F8"/>
                          </a:solidFill>
                          <a:latin typeface="黑体" panose="02010609060101010101" pitchFamily="49" charset="-122"/>
                          <a:ea typeface="黑体" panose="02010609060101010101" pitchFamily="49" charset="-122"/>
                          <a:cs typeface="黑体" panose="02010609060101010101" pitchFamily="49" charset="-122"/>
                        </a:rPr>
                        <a:t>应用范围</a:t>
                      </a:r>
                      <a:endParaRPr lang="en-US" sz="2300" dirty="0">
                        <a:solidFill>
                          <a:srgbClr val="F8F8F8"/>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solidFill>
                        <a:srgbClr val="F8F8F8"/>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1A3D0"/>
                    </a:solidFill>
                  </a:tcPr>
                </a:tc>
              </a:tr>
              <a:tr h="808931">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制造业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c>
                  <a:txBody>
                    <a:bodyPr/>
                    <a:lstStyle/>
                    <a:p>
                      <a:pPr algn="just">
                        <a:buClrTx/>
                        <a:buSzTx/>
                        <a:buFontTx/>
                        <a:buNone/>
                      </a:pPr>
                      <a:r>
                        <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rPr>
                        <a:t>利用工业大数据提升制造业水平，包括产品故障诊断与预测、工艺流程分析、生产工艺改进，生产过程能耗优化、工业供应链分析与优化、生产计划排程等</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r>
              <a:tr h="407500">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金融业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对高频交易、社交情绪和信贷风险进行分析</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r>
              <a:tr h="403166">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汽车行业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无人驾驶汽车</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r>
              <a:tr h="587350">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互联网行业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分析用户行为，进行商品推荐和精准广告投放，为用户提供更加周到的个性化服务</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r>
              <a:tr h="404032">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餐饮行业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实现餐饮精准营销，改变传统餐饮经营方式</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r>
              <a:tr h="406632">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电信行业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实现客户离网分析，及时掌握客户离网倾向，出台客户挽留措施</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r>
              <a:tr h="403166">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物流行业</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优化物流网络，提高物流效率，降低物流成本</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r>
              <a:tr h="405766">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城市管理</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实现智能交通、环保监测、城市规划和智能安防</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9525" cap="flat" cmpd="sng" algn="ctr">
                      <a:solidFill>
                        <a:srgbClr val="F8F8F8"/>
                      </a:solidFill>
                      <a:prstDash val="solid"/>
                      <a:round/>
                      <a:headEnd type="none" w="med" len="med"/>
                      <a:tailEnd type="none" w="med" len="med"/>
                    </a:lnB>
                    <a:lnTlToBr>
                      <a:noFill/>
                    </a:lnTlToBr>
                    <a:lnBlToTr>
                      <a:noFill/>
                    </a:lnBlToTr>
                    <a:solidFill>
                      <a:schemeClr val="bg1">
                        <a:lumMod val="20000"/>
                        <a:lumOff val="80000"/>
                        <a:alpha val="15000"/>
                      </a:schemeClr>
                    </a:solidFill>
                  </a:tcPr>
                </a:tc>
              </a:tr>
              <a:tr h="404899">
                <a:tc>
                  <a:txBody>
                    <a:bodyPr/>
                    <a:lstStyle/>
                    <a:p>
                      <a:pPr algn="ctr">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生物医学</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12700" cap="flat" cmpd="sng" algn="ctr">
                      <a:solidFill>
                        <a:srgbClr val="F8F8F8"/>
                      </a:solidFill>
                      <a:prstDash val="solid"/>
                      <a:round/>
                      <a:headEnd type="none" w="med" len="med"/>
                      <a:tailEnd type="none" w="med" len="med"/>
                    </a:lnL>
                    <a:lnR w="9525"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c>
                  <a:txBody>
                    <a:bodyPr/>
                    <a:lstStyle/>
                    <a:p>
                      <a:pPr algn="just">
                        <a:buClrTx/>
                        <a:buSzTx/>
                        <a:buFontTx/>
                        <a:buNone/>
                      </a:pPr>
                      <a:r>
                        <a:rPr lang="en-US" sz="2000" b="0" dirty="0" err="1">
                          <a:solidFill>
                            <a:schemeClr val="accent2"/>
                          </a:solidFill>
                          <a:latin typeface="黑体" panose="02010609060101010101" pitchFamily="49" charset="-122"/>
                          <a:ea typeface="黑体" panose="02010609060101010101" pitchFamily="49" charset="-122"/>
                          <a:cs typeface="黑体" panose="02010609060101010101" pitchFamily="49" charset="-122"/>
                        </a:rPr>
                        <a:t>实现流行病预测、智慧医疗、健康管理；研究DNA，攻克医学难题</a:t>
                      </a:r>
                      <a:endParaRPr lang="en-US" sz="2000" b="0" dirty="0">
                        <a:solidFill>
                          <a:schemeClr val="accent2"/>
                        </a:solidFill>
                        <a:latin typeface="黑体" panose="02010609060101010101" pitchFamily="49" charset="-122"/>
                        <a:ea typeface="黑体" panose="02010609060101010101" pitchFamily="49" charset="-122"/>
                        <a:cs typeface="黑体" panose="02010609060101010101" pitchFamily="49" charset="-122"/>
                      </a:endParaRPr>
                    </a:p>
                  </a:txBody>
                  <a:tcPr marL="86158" marR="86158" marT="0" marB="0" anchor="ctr">
                    <a:lnL w="9525" cap="flat" cmpd="sng" algn="ctr">
                      <a:solidFill>
                        <a:srgbClr val="F8F8F8"/>
                      </a:solidFill>
                      <a:prstDash val="solid"/>
                      <a:round/>
                      <a:headEnd type="none" w="med" len="med"/>
                      <a:tailEnd type="none" w="med" len="med"/>
                    </a:lnL>
                    <a:lnR w="12700" cap="flat" cmpd="sng" algn="ctr">
                      <a:solidFill>
                        <a:srgbClr val="F8F8F8"/>
                      </a:solidFill>
                      <a:prstDash val="solid"/>
                      <a:round/>
                      <a:headEnd type="none" w="med" len="med"/>
                      <a:tailEnd type="none" w="med" len="med"/>
                    </a:lnR>
                    <a:lnT w="9525" cap="flat" cmpd="sng" algn="ctr">
                      <a:solidFill>
                        <a:srgbClr val="F8F8F8"/>
                      </a:solidFill>
                      <a:prstDash val="solid"/>
                      <a:round/>
                      <a:headEnd type="none" w="med" len="med"/>
                      <a:tailEnd type="none" w="med" len="med"/>
                    </a:lnT>
                    <a:lnB w="12700" cap="flat" cmpd="sng" algn="ctr">
                      <a:solidFill>
                        <a:srgbClr val="F8F8F8"/>
                      </a:solidFill>
                      <a:prstDash val="solid"/>
                      <a:round/>
                      <a:headEnd type="none" w="med" len="med"/>
                      <a:tailEnd type="none" w="med" len="med"/>
                    </a:lnB>
                    <a:lnTlToBr>
                      <a:noFill/>
                    </a:lnTlToBr>
                    <a:lnBlToTr>
                      <a:noFill/>
                    </a:lnBlToTr>
                    <a:solidFill>
                      <a:schemeClr val="bg1">
                        <a:lumMod val="40000"/>
                        <a:lumOff val="60000"/>
                        <a:alpha val="15000"/>
                      </a:schemeClr>
                    </a:solidFill>
                  </a:tcPr>
                </a:tc>
              </a:tr>
            </a:tbl>
          </a:graphicData>
        </a:graphic>
      </p:graphicFrame>
      <p:sp>
        <p:nvSpPr>
          <p:cNvPr id="4" name="矩形 3"/>
          <p:cNvSpPr/>
          <p:nvPr/>
        </p:nvSpPr>
        <p:spPr>
          <a:xfrm>
            <a:off x="-94307" y="900009"/>
            <a:ext cx="4464496" cy="584775"/>
          </a:xfrm>
          <a:prstGeom prst="rect">
            <a:avLst/>
          </a:prstGeom>
        </p:spPr>
        <p:txBody>
          <a:bodyPr wrap="square">
            <a:spAutoFit/>
          </a:bodyPr>
          <a:lstStyle/>
          <a:p>
            <a:pPr marL="0" indent="612140">
              <a:lnSpc>
                <a:spcPct val="100000"/>
              </a:lnSpc>
              <a:spcBef>
                <a:spcPts val="0"/>
              </a:spcBef>
              <a:buNone/>
            </a:pPr>
            <a:r>
              <a:rPr lang="zh-CN" altLang="en-US" sz="3200" dirty="0">
                <a:solidFill>
                  <a:schemeClr val="accent2"/>
                </a:solidFill>
                <a:latin typeface="方正大黑简体" panose="02000000000000000000" pitchFamily="65" charset="-122"/>
                <a:ea typeface="方正大黑简体" panose="02000000000000000000" pitchFamily="65" charset="-122"/>
              </a:rPr>
              <a:t>（二）大数据的应用</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41797" y="1475150"/>
            <a:ext cx="10513168" cy="2822376"/>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lnSpc>
                <a:spcPct val="150000"/>
              </a:lnSpc>
              <a:buNone/>
            </a:pPr>
            <a:r>
              <a:rPr lang="zh-CN" altLang="en-US" sz="3600" dirty="0">
                <a:solidFill>
                  <a:schemeClr val="accent2"/>
                </a:solidFill>
                <a:latin typeface="方正大黑简体" panose="02000000000000000000" pitchFamily="65" charset="-122"/>
                <a:ea typeface="方正大黑简体" panose="02000000000000000000" pitchFamily="65" charset="-122"/>
              </a:rPr>
              <a:t>五、人工智能</a:t>
            </a:r>
            <a:endParaRPr lang="zh-CN" altLang="en-US" sz="3600" dirty="0">
              <a:solidFill>
                <a:schemeClr val="accent2"/>
              </a:solidFill>
              <a:latin typeface="方正大黑简体" panose="02000000000000000000" pitchFamily="65" charset="-122"/>
              <a:ea typeface="方正大黑简体" panose="02000000000000000000" pitchFamily="65" charset="-122"/>
            </a:endParaRPr>
          </a:p>
          <a:p>
            <a:pPr marL="0" indent="0" algn="just">
              <a:lnSpc>
                <a:spcPct val="150000"/>
              </a:lnSpc>
              <a:spcBef>
                <a:spcPts val="1500"/>
              </a:spcBef>
              <a:buNone/>
            </a:pP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rPr>
              <a:t>    </a:t>
            </a:r>
            <a:r>
              <a:rPr lang="zh-CN" altLang="en-US" sz="2600" dirty="0">
                <a:solidFill>
                  <a:schemeClr val="accent2"/>
                </a:solidFill>
                <a:latin typeface="+mj-lt"/>
                <a:ea typeface="黑体" panose="02010609060101010101" pitchFamily="49" charset="-122"/>
                <a:cs typeface="Times New Roman" panose="02020603050405020304" charset="0"/>
              </a:rPr>
              <a:t>人工智能（Artificial Intelligence，AI）是计算机科学的一个分支，人工智能可以对人的意识、思维的信息过程进行模拟。该领域的研究包括机器人、语音识别、图像识别、</a:t>
            </a:r>
            <a:r>
              <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rPr>
              <a:t>自然语言处理和专家系统等。</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endParaRPr>
          </a:p>
        </p:txBody>
      </p:sp>
      <p:sp>
        <p:nvSpPr>
          <p:cNvPr id="5" name="文本框 4"/>
          <p:cNvSpPr txBox="1"/>
          <p:nvPr/>
        </p:nvSpPr>
        <p:spPr>
          <a:xfrm>
            <a:off x="2498090" y="5013325"/>
            <a:ext cx="5466080" cy="39878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lstStyle/>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点击视频：一口气带你了解什么是 Chat GPT</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901" y="4857058"/>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0" y="1449616"/>
            <a:ext cx="5757386"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00000"/>
              </a:lnSpc>
              <a:spcBef>
                <a:spcPts val="0"/>
              </a:spcBef>
              <a:buNone/>
            </a:pPr>
            <a:r>
              <a:rPr lang="en-US" altLang="zh-CN" dirty="0">
                <a:solidFill>
                  <a:schemeClr val="accent2"/>
                </a:solidFill>
                <a:latin typeface="方正大黑简体" panose="02000000000000000000" pitchFamily="65" charset="-122"/>
                <a:ea typeface="方正大黑简体" panose="02000000000000000000" pitchFamily="65" charset="-122"/>
              </a:rPr>
              <a:t>1. </a:t>
            </a:r>
            <a:r>
              <a:rPr lang="zh-CN" altLang="en-US" dirty="0">
                <a:solidFill>
                  <a:schemeClr val="accent2"/>
                </a:solidFill>
                <a:latin typeface="方正大黑简体" panose="02000000000000000000" pitchFamily="65" charset="-122"/>
                <a:ea typeface="方正大黑简体" panose="02000000000000000000" pitchFamily="65" charset="-122"/>
              </a:rPr>
              <a:t>人工智能的关键技术</a:t>
            </a:r>
            <a:endParaRPr lang="zh-CN" altLang="en-US" dirty="0">
              <a:solidFill>
                <a:schemeClr val="accent2"/>
              </a:solidFill>
              <a:latin typeface="方正大黑简体" panose="02000000000000000000" pitchFamily="65" charset="-122"/>
              <a:ea typeface="方正大黑简体" panose="02000000000000000000" pitchFamily="65" charset="-122"/>
            </a:endParaRPr>
          </a:p>
        </p:txBody>
      </p:sp>
      <p:sp>
        <p:nvSpPr>
          <p:cNvPr id="12" name="文本框 13"/>
          <p:cNvSpPr>
            <a:spLocks noChangeArrowheads="1"/>
          </p:cNvSpPr>
          <p:nvPr/>
        </p:nvSpPr>
        <p:spPr bwMode="auto">
          <a:xfrm>
            <a:off x="1063808" y="4855072"/>
            <a:ext cx="1478616"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l" eaLnBrk="1" hangingPunct="1">
              <a:buFont typeface="Arial" panose="020B0604020202020204" pitchFamily="34" charset="0"/>
              <a:buNone/>
            </a:pPr>
            <a:r>
              <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机器学习</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3" name="文本框 14"/>
          <p:cNvSpPr>
            <a:spLocks noChangeArrowheads="1"/>
          </p:cNvSpPr>
          <p:nvPr/>
        </p:nvSpPr>
        <p:spPr bwMode="auto">
          <a:xfrm>
            <a:off x="3203796" y="4855072"/>
            <a:ext cx="1478616"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l" eaLnBrk="1" hangingPunct="1">
              <a:buFont typeface="Arial" panose="020B0604020202020204" pitchFamily="34" charset="0"/>
              <a:buNone/>
            </a:pPr>
            <a:r>
              <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深度学习</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4" name="文本框 15"/>
          <p:cNvSpPr>
            <a:spLocks noChangeArrowheads="1"/>
          </p:cNvSpPr>
          <p:nvPr/>
        </p:nvSpPr>
        <p:spPr bwMode="auto">
          <a:xfrm>
            <a:off x="7140919" y="4855072"/>
            <a:ext cx="2148671"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l" eaLnBrk="1" hangingPunct="1">
              <a:buFont typeface="Arial" panose="020B0604020202020204" pitchFamily="34" charset="0"/>
              <a:buNone/>
            </a:pPr>
            <a:r>
              <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自然语言处理</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5" name="文本框 16"/>
          <p:cNvSpPr>
            <a:spLocks noChangeArrowheads="1"/>
          </p:cNvSpPr>
          <p:nvPr/>
        </p:nvSpPr>
        <p:spPr bwMode="auto">
          <a:xfrm>
            <a:off x="9577622" y="4855072"/>
            <a:ext cx="1478616"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l" eaLnBrk="1" hangingPunct="1">
              <a:buFont typeface="Arial" panose="020B0604020202020204" pitchFamily="34" charset="0"/>
              <a:buNone/>
            </a:pPr>
            <a:r>
              <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机器视觉</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16" name="文本框 17"/>
          <p:cNvSpPr>
            <a:spLocks noChangeArrowheads="1"/>
          </p:cNvSpPr>
          <p:nvPr/>
        </p:nvSpPr>
        <p:spPr bwMode="auto">
          <a:xfrm>
            <a:off x="5362582" y="4855072"/>
            <a:ext cx="1478616"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algn="l" eaLnBrk="1" hangingPunct="1">
              <a:buFont typeface="Arial" panose="020B0604020202020204" pitchFamily="34" charset="0"/>
              <a:buNone/>
            </a:pPr>
            <a:r>
              <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人机交互</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38" name="组合 37"/>
          <p:cNvGrpSpPr/>
          <p:nvPr/>
        </p:nvGrpSpPr>
        <p:grpSpPr>
          <a:xfrm>
            <a:off x="913805" y="2708622"/>
            <a:ext cx="1774825" cy="1766887"/>
            <a:chOff x="678378" y="2708622"/>
            <a:chExt cx="1774825" cy="1766887"/>
          </a:xfrm>
        </p:grpSpPr>
        <p:sp>
          <p:nvSpPr>
            <p:cNvPr id="22" name="Oval 6"/>
            <p:cNvSpPr>
              <a:spLocks noChangeArrowheads="1"/>
            </p:cNvSpPr>
            <p:nvPr/>
          </p:nvSpPr>
          <p:spPr bwMode="auto">
            <a:xfrm>
              <a:off x="686316" y="2708622"/>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3" name="Oval 7"/>
            <p:cNvSpPr>
              <a:spLocks noChangeArrowheads="1"/>
            </p:cNvSpPr>
            <p:nvPr/>
          </p:nvSpPr>
          <p:spPr bwMode="auto">
            <a:xfrm>
              <a:off x="678378" y="2786409"/>
              <a:ext cx="444500"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1</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30" name="Freeform 14"/>
            <p:cNvSpPr>
              <a:spLocks noEditPoints="1"/>
            </p:cNvSpPr>
            <p:nvPr/>
          </p:nvSpPr>
          <p:spPr bwMode="auto">
            <a:xfrm>
              <a:off x="1143515" y="3246784"/>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 name="组合 38"/>
          <p:cNvGrpSpPr/>
          <p:nvPr/>
        </p:nvGrpSpPr>
        <p:grpSpPr>
          <a:xfrm>
            <a:off x="3058073" y="2708622"/>
            <a:ext cx="1768475" cy="1766887"/>
            <a:chOff x="3048515" y="2708622"/>
            <a:chExt cx="1768475" cy="1766887"/>
          </a:xfrm>
        </p:grpSpPr>
        <p:sp>
          <p:nvSpPr>
            <p:cNvPr id="24" name="Oval 8"/>
            <p:cNvSpPr>
              <a:spLocks noChangeArrowheads="1"/>
            </p:cNvSpPr>
            <p:nvPr/>
          </p:nvSpPr>
          <p:spPr bwMode="auto">
            <a:xfrm>
              <a:off x="3050103" y="2708622"/>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5" name="Oval 9"/>
            <p:cNvSpPr>
              <a:spLocks noChangeArrowheads="1"/>
            </p:cNvSpPr>
            <p:nvPr/>
          </p:nvSpPr>
          <p:spPr bwMode="auto">
            <a:xfrm>
              <a:off x="3048515" y="2786409"/>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2</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31" name="Freeform 15"/>
            <p:cNvSpPr>
              <a:spLocks noEditPoints="1"/>
            </p:cNvSpPr>
            <p:nvPr/>
          </p:nvSpPr>
          <p:spPr bwMode="auto">
            <a:xfrm>
              <a:off x="3558103" y="3127722"/>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 name="组合 39"/>
          <p:cNvGrpSpPr/>
          <p:nvPr/>
        </p:nvGrpSpPr>
        <p:grpSpPr>
          <a:xfrm>
            <a:off x="5218447" y="2708622"/>
            <a:ext cx="1766887" cy="1766887"/>
            <a:chOff x="5399603" y="2708622"/>
            <a:chExt cx="1766887" cy="1766887"/>
          </a:xfrm>
        </p:grpSpPr>
        <p:sp>
          <p:nvSpPr>
            <p:cNvPr id="26" name="Oval 10"/>
            <p:cNvSpPr>
              <a:spLocks noChangeArrowheads="1"/>
            </p:cNvSpPr>
            <p:nvPr/>
          </p:nvSpPr>
          <p:spPr bwMode="auto">
            <a:xfrm>
              <a:off x="5399603" y="2708622"/>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7" name="Oval 11"/>
            <p:cNvSpPr>
              <a:spLocks noChangeArrowheads="1"/>
            </p:cNvSpPr>
            <p:nvPr/>
          </p:nvSpPr>
          <p:spPr bwMode="auto">
            <a:xfrm>
              <a:off x="5442465" y="2786409"/>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3</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32" name="Freeform 16"/>
            <p:cNvSpPr>
              <a:spLocks noEditPoints="1"/>
            </p:cNvSpPr>
            <p:nvPr/>
          </p:nvSpPr>
          <p:spPr bwMode="auto">
            <a:xfrm>
              <a:off x="5917128" y="3061047"/>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1" name="组合 40"/>
          <p:cNvGrpSpPr/>
          <p:nvPr/>
        </p:nvGrpSpPr>
        <p:grpSpPr>
          <a:xfrm>
            <a:off x="7326093" y="2708622"/>
            <a:ext cx="1765300" cy="1766887"/>
            <a:chOff x="7765771" y="2708622"/>
            <a:chExt cx="1765300" cy="1766887"/>
          </a:xfrm>
        </p:grpSpPr>
        <p:sp>
          <p:nvSpPr>
            <p:cNvPr id="28" name="Oval 12"/>
            <p:cNvSpPr>
              <a:spLocks noChangeArrowheads="1"/>
            </p:cNvSpPr>
            <p:nvPr/>
          </p:nvSpPr>
          <p:spPr bwMode="auto">
            <a:xfrm>
              <a:off x="7765771" y="2708622"/>
              <a:ext cx="1765300" cy="176688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9" name="Oval 13"/>
            <p:cNvSpPr>
              <a:spLocks noChangeArrowheads="1"/>
            </p:cNvSpPr>
            <p:nvPr/>
          </p:nvSpPr>
          <p:spPr bwMode="auto">
            <a:xfrm>
              <a:off x="7841178" y="2786409"/>
              <a:ext cx="442912"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4</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33" name="Freeform 17"/>
            <p:cNvSpPr>
              <a:spLocks noEditPoints="1"/>
            </p:cNvSpPr>
            <p:nvPr/>
          </p:nvSpPr>
          <p:spPr bwMode="auto">
            <a:xfrm>
              <a:off x="8279328" y="3124547"/>
              <a:ext cx="876300" cy="876300"/>
            </a:xfrm>
            <a:custGeom>
              <a:avLst/>
              <a:gdLst>
                <a:gd name="T0" fmla="*/ 319426283 w 1203"/>
                <a:gd name="T1" fmla="*/ 638322269 h 1203"/>
                <a:gd name="T2" fmla="*/ 0 w 1203"/>
                <a:gd name="T3" fmla="*/ 318895987 h 1203"/>
                <a:gd name="T4" fmla="*/ 319426283 w 1203"/>
                <a:gd name="T5" fmla="*/ 0 h 1203"/>
                <a:gd name="T6" fmla="*/ 638322269 w 1203"/>
                <a:gd name="T7" fmla="*/ 318895987 h 1203"/>
                <a:gd name="T8" fmla="*/ 319426283 w 1203"/>
                <a:gd name="T9" fmla="*/ 638322269 h 1203"/>
                <a:gd name="T10" fmla="*/ 458976511 w 1203"/>
                <a:gd name="T11" fmla="*/ 486567942 h 1203"/>
                <a:gd name="T12" fmla="*/ 458976511 w 1203"/>
                <a:gd name="T13" fmla="*/ 486567942 h 1203"/>
                <a:gd name="T14" fmla="*/ 340650516 w 1203"/>
                <a:gd name="T15" fmla="*/ 370364589 h 1203"/>
                <a:gd name="T16" fmla="*/ 319426283 w 1203"/>
                <a:gd name="T17" fmla="*/ 374609873 h 1203"/>
                <a:gd name="T18" fmla="*/ 263712396 w 1203"/>
                <a:gd name="T19" fmla="*/ 318895987 h 1203"/>
                <a:gd name="T20" fmla="*/ 288650889 w 1203"/>
                <a:gd name="T21" fmla="*/ 272732532 h 1203"/>
                <a:gd name="T22" fmla="*/ 288650889 w 1203"/>
                <a:gd name="T23" fmla="*/ 113019390 h 1203"/>
                <a:gd name="T24" fmla="*/ 349671380 w 1203"/>
                <a:gd name="T25" fmla="*/ 113019390 h 1203"/>
                <a:gd name="T26" fmla="*/ 349671380 w 1203"/>
                <a:gd name="T27" fmla="*/ 272732532 h 1203"/>
                <a:gd name="T28" fmla="*/ 375140169 w 1203"/>
                <a:gd name="T29" fmla="*/ 318895987 h 1203"/>
                <a:gd name="T30" fmla="*/ 371425910 w 1203"/>
                <a:gd name="T31" fmla="*/ 339058899 h 1203"/>
                <a:gd name="T32" fmla="*/ 489751905 w 1203"/>
                <a:gd name="T33" fmla="*/ 455262252 h 1203"/>
                <a:gd name="T34" fmla="*/ 458976511 w 1203"/>
                <a:gd name="T35" fmla="*/ 486567942 h 1203"/>
                <a:gd name="T36" fmla="*/ 106652193 w 1203"/>
                <a:gd name="T37" fmla="*/ 297671753 h 1203"/>
                <a:gd name="T38" fmla="*/ 106652193 w 1203"/>
                <a:gd name="T39" fmla="*/ 297671753 h 1203"/>
                <a:gd name="T40" fmla="*/ 148040068 w 1203"/>
                <a:gd name="T41" fmla="*/ 297671753 h 1203"/>
                <a:gd name="T42" fmla="*/ 148040068 w 1203"/>
                <a:gd name="T43" fmla="*/ 340650516 h 1203"/>
                <a:gd name="T44" fmla="*/ 106652193 w 1203"/>
                <a:gd name="T45" fmla="*/ 340650516 h 1203"/>
                <a:gd name="T46" fmla="*/ 106652193 w 1203"/>
                <a:gd name="T47" fmla="*/ 297671753 h 1203"/>
                <a:gd name="T48" fmla="*/ 490282201 w 1203"/>
                <a:gd name="T49" fmla="*/ 297671753 h 1203"/>
                <a:gd name="T50" fmla="*/ 490282201 w 1203"/>
                <a:gd name="T51" fmla="*/ 297671753 h 1203"/>
                <a:gd name="T52" fmla="*/ 531670076 w 1203"/>
                <a:gd name="T53" fmla="*/ 297671753 h 1203"/>
                <a:gd name="T54" fmla="*/ 531670076 w 1203"/>
                <a:gd name="T55" fmla="*/ 340650516 h 1203"/>
                <a:gd name="T56" fmla="*/ 490282201 w 1203"/>
                <a:gd name="T57" fmla="*/ 340650516 h 1203"/>
                <a:gd name="T58" fmla="*/ 490282201 w 1203"/>
                <a:gd name="T59" fmla="*/ 297671753 h 1203"/>
                <a:gd name="T60" fmla="*/ 297671753 w 1203"/>
                <a:gd name="T61" fmla="*/ 531670076 h 1203"/>
                <a:gd name="T62" fmla="*/ 297671753 w 1203"/>
                <a:gd name="T63" fmla="*/ 531670076 h 1203"/>
                <a:gd name="T64" fmla="*/ 297671753 w 1203"/>
                <a:gd name="T65" fmla="*/ 490282201 h 1203"/>
                <a:gd name="T66" fmla="*/ 340650516 w 1203"/>
                <a:gd name="T67" fmla="*/ 490282201 h 1203"/>
                <a:gd name="T68" fmla="*/ 340650516 w 1203"/>
                <a:gd name="T69" fmla="*/ 531670076 h 1203"/>
                <a:gd name="T70" fmla="*/ 297671753 w 1203"/>
                <a:gd name="T71" fmla="*/ 531670076 h 1203"/>
                <a:gd name="T72" fmla="*/ 319426283 w 1203"/>
                <a:gd name="T73" fmla="*/ 577302506 h 1203"/>
                <a:gd name="T74" fmla="*/ 319426283 w 1203"/>
                <a:gd name="T75" fmla="*/ 577302506 h 1203"/>
                <a:gd name="T76" fmla="*/ 577302506 w 1203"/>
                <a:gd name="T77" fmla="*/ 318895987 h 1203"/>
                <a:gd name="T78" fmla="*/ 319426283 w 1203"/>
                <a:gd name="T79" fmla="*/ 61019763 h 1203"/>
                <a:gd name="T80" fmla="*/ 61019763 w 1203"/>
                <a:gd name="T81" fmla="*/ 318895987 h 1203"/>
                <a:gd name="T82" fmla="*/ 319426283 w 1203"/>
                <a:gd name="T83" fmla="*/ 577302506 h 1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03" h="1203">
                  <a:moveTo>
                    <a:pt x="602" y="1203"/>
                  </a:moveTo>
                  <a:cubicBezTo>
                    <a:pt x="269" y="1203"/>
                    <a:pt x="0" y="933"/>
                    <a:pt x="0" y="601"/>
                  </a:cubicBezTo>
                  <a:cubicBezTo>
                    <a:pt x="0" y="269"/>
                    <a:pt x="269" y="0"/>
                    <a:pt x="602" y="0"/>
                  </a:cubicBezTo>
                  <a:cubicBezTo>
                    <a:pt x="934" y="0"/>
                    <a:pt x="1203" y="269"/>
                    <a:pt x="1203" y="601"/>
                  </a:cubicBezTo>
                  <a:cubicBezTo>
                    <a:pt x="1203" y="933"/>
                    <a:pt x="934" y="1203"/>
                    <a:pt x="602" y="1203"/>
                  </a:cubicBezTo>
                  <a:close/>
                  <a:moveTo>
                    <a:pt x="865" y="917"/>
                  </a:moveTo>
                  <a:lnTo>
                    <a:pt x="865" y="917"/>
                  </a:lnTo>
                  <a:lnTo>
                    <a:pt x="642" y="698"/>
                  </a:lnTo>
                  <a:cubicBezTo>
                    <a:pt x="630" y="703"/>
                    <a:pt x="616" y="706"/>
                    <a:pt x="602" y="706"/>
                  </a:cubicBezTo>
                  <a:cubicBezTo>
                    <a:pt x="544" y="706"/>
                    <a:pt x="497" y="659"/>
                    <a:pt x="497" y="601"/>
                  </a:cubicBezTo>
                  <a:cubicBezTo>
                    <a:pt x="497" y="565"/>
                    <a:pt x="515" y="532"/>
                    <a:pt x="544" y="514"/>
                  </a:cubicBezTo>
                  <a:lnTo>
                    <a:pt x="544" y="213"/>
                  </a:lnTo>
                  <a:cubicBezTo>
                    <a:pt x="544" y="137"/>
                    <a:pt x="659" y="137"/>
                    <a:pt x="659" y="213"/>
                  </a:cubicBezTo>
                  <a:lnTo>
                    <a:pt x="659" y="514"/>
                  </a:lnTo>
                  <a:cubicBezTo>
                    <a:pt x="688" y="532"/>
                    <a:pt x="707" y="565"/>
                    <a:pt x="707" y="601"/>
                  </a:cubicBezTo>
                  <a:cubicBezTo>
                    <a:pt x="707" y="614"/>
                    <a:pt x="704" y="627"/>
                    <a:pt x="700" y="639"/>
                  </a:cubicBezTo>
                  <a:lnTo>
                    <a:pt x="923" y="858"/>
                  </a:lnTo>
                  <a:cubicBezTo>
                    <a:pt x="962" y="896"/>
                    <a:pt x="904" y="955"/>
                    <a:pt x="865" y="917"/>
                  </a:cubicBezTo>
                  <a:close/>
                  <a:moveTo>
                    <a:pt x="201" y="561"/>
                  </a:moveTo>
                  <a:lnTo>
                    <a:pt x="201" y="561"/>
                  </a:lnTo>
                  <a:lnTo>
                    <a:pt x="279" y="561"/>
                  </a:lnTo>
                  <a:cubicBezTo>
                    <a:pt x="332" y="561"/>
                    <a:pt x="332" y="642"/>
                    <a:pt x="279" y="642"/>
                  </a:cubicBezTo>
                  <a:lnTo>
                    <a:pt x="201" y="642"/>
                  </a:lnTo>
                  <a:cubicBezTo>
                    <a:pt x="147" y="642"/>
                    <a:pt x="147" y="561"/>
                    <a:pt x="201" y="561"/>
                  </a:cubicBezTo>
                  <a:close/>
                  <a:moveTo>
                    <a:pt x="924" y="561"/>
                  </a:moveTo>
                  <a:lnTo>
                    <a:pt x="924" y="561"/>
                  </a:lnTo>
                  <a:lnTo>
                    <a:pt x="1002" y="561"/>
                  </a:lnTo>
                  <a:cubicBezTo>
                    <a:pt x="1056" y="561"/>
                    <a:pt x="1056" y="642"/>
                    <a:pt x="1002" y="642"/>
                  </a:cubicBezTo>
                  <a:lnTo>
                    <a:pt x="924" y="642"/>
                  </a:lnTo>
                  <a:cubicBezTo>
                    <a:pt x="871" y="642"/>
                    <a:pt x="871" y="561"/>
                    <a:pt x="924" y="561"/>
                  </a:cubicBezTo>
                  <a:close/>
                  <a:moveTo>
                    <a:pt x="561" y="1002"/>
                  </a:moveTo>
                  <a:lnTo>
                    <a:pt x="561" y="1002"/>
                  </a:lnTo>
                  <a:lnTo>
                    <a:pt x="561" y="924"/>
                  </a:lnTo>
                  <a:cubicBezTo>
                    <a:pt x="561" y="870"/>
                    <a:pt x="642" y="870"/>
                    <a:pt x="642" y="924"/>
                  </a:cubicBezTo>
                  <a:lnTo>
                    <a:pt x="642" y="1002"/>
                  </a:lnTo>
                  <a:cubicBezTo>
                    <a:pt x="642" y="1055"/>
                    <a:pt x="561" y="1055"/>
                    <a:pt x="561" y="1002"/>
                  </a:cubicBezTo>
                  <a:close/>
                  <a:moveTo>
                    <a:pt x="602" y="1088"/>
                  </a:moveTo>
                  <a:lnTo>
                    <a:pt x="602" y="1088"/>
                  </a:lnTo>
                  <a:cubicBezTo>
                    <a:pt x="870" y="1088"/>
                    <a:pt x="1088" y="870"/>
                    <a:pt x="1088" y="601"/>
                  </a:cubicBezTo>
                  <a:cubicBezTo>
                    <a:pt x="1088" y="333"/>
                    <a:pt x="870" y="115"/>
                    <a:pt x="602" y="115"/>
                  </a:cubicBezTo>
                  <a:cubicBezTo>
                    <a:pt x="333" y="115"/>
                    <a:pt x="115" y="333"/>
                    <a:pt x="115" y="601"/>
                  </a:cubicBezTo>
                  <a:cubicBezTo>
                    <a:pt x="115" y="870"/>
                    <a:pt x="333" y="1088"/>
                    <a:pt x="602" y="10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 name="组合 41"/>
          <p:cNvGrpSpPr/>
          <p:nvPr/>
        </p:nvGrpSpPr>
        <p:grpSpPr>
          <a:xfrm>
            <a:off x="9433606" y="2708622"/>
            <a:ext cx="1774825" cy="1766887"/>
            <a:chOff x="10066605" y="2708622"/>
            <a:chExt cx="1774825" cy="1766887"/>
          </a:xfrm>
        </p:grpSpPr>
        <p:sp>
          <p:nvSpPr>
            <p:cNvPr id="35" name="Oval 6"/>
            <p:cNvSpPr>
              <a:spLocks noChangeArrowheads="1"/>
            </p:cNvSpPr>
            <p:nvPr/>
          </p:nvSpPr>
          <p:spPr bwMode="auto">
            <a:xfrm>
              <a:off x="10074543" y="2708622"/>
              <a:ext cx="1766887" cy="1766887"/>
            </a:xfrm>
            <a:prstGeom prst="ellipse">
              <a:avLst/>
            </a:prstGeom>
            <a:solidFill>
              <a:schemeClr val="tx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6" name="Oval 7"/>
            <p:cNvSpPr>
              <a:spLocks noChangeArrowheads="1"/>
            </p:cNvSpPr>
            <p:nvPr/>
          </p:nvSpPr>
          <p:spPr bwMode="auto">
            <a:xfrm>
              <a:off x="10066605" y="2786409"/>
              <a:ext cx="444500"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5</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37" name="Freeform 14"/>
            <p:cNvSpPr>
              <a:spLocks noEditPoints="1"/>
            </p:cNvSpPr>
            <p:nvPr/>
          </p:nvSpPr>
          <p:spPr bwMode="auto">
            <a:xfrm>
              <a:off x="10531742" y="3246784"/>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2000"/>
                                        <p:tgtEl>
                                          <p:spTgt spid="38"/>
                                        </p:tgtEl>
                                      </p:cBhvr>
                                    </p:animEffect>
                                    <p:anim calcmode="lin" valueType="num">
                                      <p:cBhvr>
                                        <p:cTn id="11" dur="2000" fill="hold"/>
                                        <p:tgtEl>
                                          <p:spTgt spid="38"/>
                                        </p:tgtEl>
                                        <p:attrNameLst>
                                          <p:attrName>ppt_w</p:attrName>
                                        </p:attrNameLst>
                                      </p:cBhvr>
                                      <p:tavLst>
                                        <p:tav tm="0" fmla="#ppt_w*sin(2.5*pi*$)">
                                          <p:val>
                                            <p:fltVal val="0"/>
                                          </p:val>
                                        </p:tav>
                                        <p:tav tm="100000">
                                          <p:val>
                                            <p:fltVal val="1"/>
                                          </p:val>
                                        </p:tav>
                                      </p:tavLst>
                                    </p:anim>
                                    <p:anim calcmode="lin" valueType="num">
                                      <p:cBhvr>
                                        <p:cTn id="12" dur="2000" fill="hold"/>
                                        <p:tgtEl>
                                          <p:spTgt spid="38"/>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50"/>
                                        <p:tgtEl>
                                          <p:spTgt spid="12"/>
                                        </p:tgtEl>
                                      </p:cBhvr>
                                    </p:animEffect>
                                    <p:anim calcmode="lin" valueType="num">
                                      <p:cBhvr>
                                        <p:cTn id="17" dur="250" fill="hold"/>
                                        <p:tgtEl>
                                          <p:spTgt spid="12"/>
                                        </p:tgtEl>
                                        <p:attrNameLst>
                                          <p:attrName>ppt_x</p:attrName>
                                        </p:attrNameLst>
                                      </p:cBhvr>
                                      <p:tavLst>
                                        <p:tav tm="0">
                                          <p:val>
                                            <p:strVal val="#ppt_x"/>
                                          </p:val>
                                        </p:tav>
                                        <p:tav tm="100000">
                                          <p:val>
                                            <p:strVal val="#ppt_x"/>
                                          </p:val>
                                        </p:tav>
                                      </p:tavLst>
                                    </p:anim>
                                    <p:anim calcmode="lin" valueType="num">
                                      <p:cBhvr>
                                        <p:cTn id="18" dur="25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2000"/>
                                        <p:tgtEl>
                                          <p:spTgt spid="39"/>
                                        </p:tgtEl>
                                      </p:cBhvr>
                                    </p:animEffect>
                                    <p:anim calcmode="lin" valueType="num">
                                      <p:cBhvr>
                                        <p:cTn id="23" dur="2000" fill="hold"/>
                                        <p:tgtEl>
                                          <p:spTgt spid="39"/>
                                        </p:tgtEl>
                                        <p:attrNameLst>
                                          <p:attrName>ppt_w</p:attrName>
                                        </p:attrNameLst>
                                      </p:cBhvr>
                                      <p:tavLst>
                                        <p:tav tm="0" fmla="#ppt_w*sin(2.5*pi*$)">
                                          <p:val>
                                            <p:fltVal val="0"/>
                                          </p:val>
                                        </p:tav>
                                        <p:tav tm="100000">
                                          <p:val>
                                            <p:fltVal val="1"/>
                                          </p:val>
                                        </p:tav>
                                      </p:tavLst>
                                    </p:anim>
                                    <p:anim calcmode="lin" valueType="num">
                                      <p:cBhvr>
                                        <p:cTn id="24" dur="2000" fill="hold"/>
                                        <p:tgtEl>
                                          <p:spTgt spid="39"/>
                                        </p:tgtEl>
                                        <p:attrNameLst>
                                          <p:attrName>ppt_h</p:attrName>
                                        </p:attrNameLst>
                                      </p:cBhvr>
                                      <p:tavLst>
                                        <p:tav tm="0">
                                          <p:val>
                                            <p:strVal val="#ppt_h"/>
                                          </p:val>
                                        </p:tav>
                                        <p:tav tm="100000">
                                          <p:val>
                                            <p:strVal val="#ppt_h"/>
                                          </p:val>
                                        </p:tav>
                                      </p:tavLst>
                                    </p:anim>
                                  </p:childTnLst>
                                </p:cTn>
                              </p:par>
                            </p:childTnLst>
                          </p:cTn>
                        </p:par>
                        <p:par>
                          <p:cTn id="25" fill="hold">
                            <p:stCondLst>
                              <p:cond delay="4500"/>
                            </p:stCondLst>
                            <p:childTnLst>
                              <p:par>
                                <p:cTn id="26" presetID="42"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50"/>
                                        <p:tgtEl>
                                          <p:spTgt spid="13"/>
                                        </p:tgtEl>
                                      </p:cBhvr>
                                    </p:animEffect>
                                    <p:anim calcmode="lin" valueType="num">
                                      <p:cBhvr>
                                        <p:cTn id="29" dur="250" fill="hold"/>
                                        <p:tgtEl>
                                          <p:spTgt spid="13"/>
                                        </p:tgtEl>
                                        <p:attrNameLst>
                                          <p:attrName>ppt_x</p:attrName>
                                        </p:attrNameLst>
                                      </p:cBhvr>
                                      <p:tavLst>
                                        <p:tav tm="0">
                                          <p:val>
                                            <p:strVal val="#ppt_x"/>
                                          </p:val>
                                        </p:tav>
                                        <p:tav tm="100000">
                                          <p:val>
                                            <p:strVal val="#ppt_x"/>
                                          </p:val>
                                        </p:tav>
                                      </p:tavLst>
                                    </p:anim>
                                    <p:anim calcmode="lin" valueType="num">
                                      <p:cBhvr>
                                        <p:cTn id="30" dur="250" fill="hold"/>
                                        <p:tgtEl>
                                          <p:spTgt spid="13"/>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5" presetClass="entr" presetSubtype="0" fill="hold" nodeType="after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2000"/>
                                        <p:tgtEl>
                                          <p:spTgt spid="40"/>
                                        </p:tgtEl>
                                      </p:cBhvr>
                                    </p:animEffect>
                                    <p:anim calcmode="lin" valueType="num">
                                      <p:cBhvr>
                                        <p:cTn id="35" dur="2000" fill="hold"/>
                                        <p:tgtEl>
                                          <p:spTgt spid="40"/>
                                        </p:tgtEl>
                                        <p:attrNameLst>
                                          <p:attrName>ppt_w</p:attrName>
                                        </p:attrNameLst>
                                      </p:cBhvr>
                                      <p:tavLst>
                                        <p:tav tm="0" fmla="#ppt_w*sin(2.5*pi*$)">
                                          <p:val>
                                            <p:fltVal val="0"/>
                                          </p:val>
                                        </p:tav>
                                        <p:tav tm="100000">
                                          <p:val>
                                            <p:fltVal val="1"/>
                                          </p:val>
                                        </p:tav>
                                      </p:tavLst>
                                    </p:anim>
                                    <p:anim calcmode="lin" valueType="num">
                                      <p:cBhvr>
                                        <p:cTn id="36" dur="2000" fill="hold"/>
                                        <p:tgtEl>
                                          <p:spTgt spid="40"/>
                                        </p:tgtEl>
                                        <p:attrNameLst>
                                          <p:attrName>ppt_h</p:attrName>
                                        </p:attrNameLst>
                                      </p:cBhvr>
                                      <p:tavLst>
                                        <p:tav tm="0">
                                          <p:val>
                                            <p:strVal val="#ppt_h"/>
                                          </p:val>
                                        </p:tav>
                                        <p:tav tm="100000">
                                          <p:val>
                                            <p:strVal val="#ppt_h"/>
                                          </p:val>
                                        </p:tav>
                                      </p:tavLst>
                                    </p:anim>
                                  </p:childTnLst>
                                </p:cTn>
                              </p:par>
                            </p:childTnLst>
                          </p:cTn>
                        </p:par>
                        <p:par>
                          <p:cTn id="37" fill="hold">
                            <p:stCondLst>
                              <p:cond delay="70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anim calcmode="lin" valueType="num">
                                      <p:cBhvr>
                                        <p:cTn id="41" dur="250" fill="hold"/>
                                        <p:tgtEl>
                                          <p:spTgt spid="16"/>
                                        </p:tgtEl>
                                        <p:attrNameLst>
                                          <p:attrName>ppt_x</p:attrName>
                                        </p:attrNameLst>
                                      </p:cBhvr>
                                      <p:tavLst>
                                        <p:tav tm="0">
                                          <p:val>
                                            <p:strVal val="#ppt_x"/>
                                          </p:val>
                                        </p:tav>
                                        <p:tav tm="100000">
                                          <p:val>
                                            <p:strVal val="#ppt_x"/>
                                          </p:val>
                                        </p:tav>
                                      </p:tavLst>
                                    </p:anim>
                                    <p:anim calcmode="lin" valueType="num">
                                      <p:cBhvr>
                                        <p:cTn id="42" dur="25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7500"/>
                            </p:stCondLst>
                            <p:childTnLst>
                              <p:par>
                                <p:cTn id="44" presetID="45" presetClass="entr" presetSubtype="0" fill="hold" nodeType="after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2000"/>
                                        <p:tgtEl>
                                          <p:spTgt spid="41"/>
                                        </p:tgtEl>
                                      </p:cBhvr>
                                    </p:animEffect>
                                    <p:anim calcmode="lin" valueType="num">
                                      <p:cBhvr>
                                        <p:cTn id="47" dur="2000" fill="hold"/>
                                        <p:tgtEl>
                                          <p:spTgt spid="41"/>
                                        </p:tgtEl>
                                        <p:attrNameLst>
                                          <p:attrName>ppt_w</p:attrName>
                                        </p:attrNameLst>
                                      </p:cBhvr>
                                      <p:tavLst>
                                        <p:tav tm="0" fmla="#ppt_w*sin(2.5*pi*$)">
                                          <p:val>
                                            <p:fltVal val="0"/>
                                          </p:val>
                                        </p:tav>
                                        <p:tav tm="100000">
                                          <p:val>
                                            <p:fltVal val="1"/>
                                          </p:val>
                                        </p:tav>
                                      </p:tavLst>
                                    </p:anim>
                                    <p:anim calcmode="lin" valueType="num">
                                      <p:cBhvr>
                                        <p:cTn id="48" dur="2000" fill="hold"/>
                                        <p:tgtEl>
                                          <p:spTgt spid="41"/>
                                        </p:tgtEl>
                                        <p:attrNameLst>
                                          <p:attrName>ppt_h</p:attrName>
                                        </p:attrNameLst>
                                      </p:cBhvr>
                                      <p:tavLst>
                                        <p:tav tm="0">
                                          <p:val>
                                            <p:strVal val="#ppt_h"/>
                                          </p:val>
                                        </p:tav>
                                        <p:tav tm="100000">
                                          <p:val>
                                            <p:strVal val="#ppt_h"/>
                                          </p:val>
                                        </p:tav>
                                      </p:tavLst>
                                    </p:anim>
                                  </p:childTnLst>
                                </p:cTn>
                              </p:par>
                            </p:childTnLst>
                          </p:cTn>
                        </p:par>
                        <p:par>
                          <p:cTn id="49" fill="hold">
                            <p:stCondLst>
                              <p:cond delay="9500"/>
                            </p:stCondLst>
                            <p:childTnLst>
                              <p:par>
                                <p:cTn id="50" presetID="42"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250"/>
                                        <p:tgtEl>
                                          <p:spTgt spid="14"/>
                                        </p:tgtEl>
                                      </p:cBhvr>
                                    </p:animEffect>
                                    <p:anim calcmode="lin" valueType="num">
                                      <p:cBhvr>
                                        <p:cTn id="53" dur="250" fill="hold"/>
                                        <p:tgtEl>
                                          <p:spTgt spid="14"/>
                                        </p:tgtEl>
                                        <p:attrNameLst>
                                          <p:attrName>ppt_x</p:attrName>
                                        </p:attrNameLst>
                                      </p:cBhvr>
                                      <p:tavLst>
                                        <p:tav tm="0">
                                          <p:val>
                                            <p:strVal val="#ppt_x"/>
                                          </p:val>
                                        </p:tav>
                                        <p:tav tm="100000">
                                          <p:val>
                                            <p:strVal val="#ppt_x"/>
                                          </p:val>
                                        </p:tav>
                                      </p:tavLst>
                                    </p:anim>
                                    <p:anim calcmode="lin" valueType="num">
                                      <p:cBhvr>
                                        <p:cTn id="54" dur="250" fill="hold"/>
                                        <p:tgtEl>
                                          <p:spTgt spid="14"/>
                                        </p:tgtEl>
                                        <p:attrNameLst>
                                          <p:attrName>ppt_y</p:attrName>
                                        </p:attrNameLst>
                                      </p:cBhvr>
                                      <p:tavLst>
                                        <p:tav tm="0">
                                          <p:val>
                                            <p:strVal val="#ppt_y+.1"/>
                                          </p:val>
                                        </p:tav>
                                        <p:tav tm="100000">
                                          <p:val>
                                            <p:strVal val="#ppt_y"/>
                                          </p:val>
                                        </p:tav>
                                      </p:tavLst>
                                    </p:anim>
                                  </p:childTnLst>
                                </p:cTn>
                              </p:par>
                            </p:childTnLst>
                          </p:cTn>
                        </p:par>
                        <p:par>
                          <p:cTn id="55" fill="hold">
                            <p:stCondLst>
                              <p:cond delay="10000"/>
                            </p:stCondLst>
                            <p:childTnLst>
                              <p:par>
                                <p:cTn id="56" presetID="45" presetClass="entr" presetSubtype="0"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fade">
                                      <p:cBhvr>
                                        <p:cTn id="58" dur="2000"/>
                                        <p:tgtEl>
                                          <p:spTgt spid="42"/>
                                        </p:tgtEl>
                                      </p:cBhvr>
                                    </p:animEffect>
                                    <p:anim calcmode="lin" valueType="num">
                                      <p:cBhvr>
                                        <p:cTn id="59" dur="2000" fill="hold"/>
                                        <p:tgtEl>
                                          <p:spTgt spid="42"/>
                                        </p:tgtEl>
                                        <p:attrNameLst>
                                          <p:attrName>ppt_w</p:attrName>
                                        </p:attrNameLst>
                                      </p:cBhvr>
                                      <p:tavLst>
                                        <p:tav tm="0" fmla="#ppt_w*sin(2.5*pi*$)">
                                          <p:val>
                                            <p:fltVal val="0"/>
                                          </p:val>
                                        </p:tav>
                                        <p:tav tm="100000">
                                          <p:val>
                                            <p:fltVal val="1"/>
                                          </p:val>
                                        </p:tav>
                                      </p:tavLst>
                                    </p:anim>
                                    <p:anim calcmode="lin" valueType="num">
                                      <p:cBhvr>
                                        <p:cTn id="60" dur="2000" fill="hold"/>
                                        <p:tgtEl>
                                          <p:spTgt spid="42"/>
                                        </p:tgtEl>
                                        <p:attrNameLst>
                                          <p:attrName>ppt_h</p:attrName>
                                        </p:attrNameLst>
                                      </p:cBhvr>
                                      <p:tavLst>
                                        <p:tav tm="0">
                                          <p:val>
                                            <p:strVal val="#ppt_h"/>
                                          </p:val>
                                        </p:tav>
                                        <p:tav tm="100000">
                                          <p:val>
                                            <p:strVal val="#ppt_h"/>
                                          </p:val>
                                        </p:tav>
                                      </p:tavLst>
                                    </p:anim>
                                  </p:childTnLst>
                                </p:cTn>
                              </p:par>
                            </p:childTnLst>
                          </p:cTn>
                        </p:par>
                        <p:par>
                          <p:cTn id="61" fill="hold">
                            <p:stCondLst>
                              <p:cond delay="12000"/>
                            </p:stCondLst>
                            <p:childTnLst>
                              <p:par>
                                <p:cTn id="62" presetID="42"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250"/>
                                        <p:tgtEl>
                                          <p:spTgt spid="15"/>
                                        </p:tgtEl>
                                      </p:cBhvr>
                                    </p:animEffect>
                                    <p:anim calcmode="lin" valueType="num">
                                      <p:cBhvr>
                                        <p:cTn id="65" dur="250" fill="hold"/>
                                        <p:tgtEl>
                                          <p:spTgt spid="15"/>
                                        </p:tgtEl>
                                        <p:attrNameLst>
                                          <p:attrName>ppt_x</p:attrName>
                                        </p:attrNameLst>
                                      </p:cBhvr>
                                      <p:tavLst>
                                        <p:tav tm="0">
                                          <p:val>
                                            <p:strVal val="#ppt_x"/>
                                          </p:val>
                                        </p:tav>
                                        <p:tav tm="100000">
                                          <p:val>
                                            <p:strVal val="#ppt_x"/>
                                          </p:val>
                                        </p:tav>
                                      </p:tavLst>
                                    </p:anim>
                                    <p:anim calcmode="lin" valueType="num">
                                      <p:cBhvr>
                                        <p:cTn id="66"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18746" y="952152"/>
            <a:ext cx="4399461"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00000"/>
              </a:lnSpc>
              <a:spcBef>
                <a:spcPts val="0"/>
              </a:spcBef>
              <a:buNone/>
            </a:pPr>
            <a:r>
              <a:rPr lang="en-US" altLang="zh-CN" dirty="0">
                <a:solidFill>
                  <a:schemeClr val="accent2"/>
                </a:solidFill>
                <a:latin typeface="方正大黑简体" panose="02000000000000000000" pitchFamily="65" charset="-122"/>
                <a:ea typeface="方正大黑简体" panose="02000000000000000000" pitchFamily="65" charset="-122"/>
              </a:rPr>
              <a:t>2. </a:t>
            </a:r>
            <a:r>
              <a:rPr lang="zh-CN" altLang="en-US" dirty="0">
                <a:solidFill>
                  <a:schemeClr val="accent2"/>
                </a:solidFill>
                <a:latin typeface="方正大黑简体" panose="02000000000000000000" pitchFamily="65" charset="-122"/>
                <a:ea typeface="方正大黑简体" panose="02000000000000000000" pitchFamily="65" charset="-122"/>
              </a:rPr>
              <a:t>人工智能的应用</a:t>
            </a:r>
            <a:endParaRPr lang="zh-CN" altLang="en-US" dirty="0">
              <a:solidFill>
                <a:schemeClr val="accent2"/>
              </a:solidFill>
              <a:latin typeface="方正大黑简体" panose="02000000000000000000" pitchFamily="65" charset="-122"/>
              <a:ea typeface="方正大黑简体" panose="02000000000000000000" pitchFamily="65" charset="-122"/>
            </a:endParaRPr>
          </a:p>
        </p:txBody>
      </p:sp>
      <p:sp>
        <p:nvSpPr>
          <p:cNvPr id="50" name="Freeform 14"/>
          <p:cNvSpPr/>
          <p:nvPr/>
        </p:nvSpPr>
        <p:spPr bwMode="auto">
          <a:xfrm>
            <a:off x="10090150" y="1847999"/>
            <a:ext cx="1679575" cy="4859337"/>
          </a:xfrm>
          <a:custGeom>
            <a:avLst/>
            <a:gdLst>
              <a:gd name="T0" fmla="*/ 0 w 2115"/>
              <a:gd name="T1" fmla="*/ 0 h 6121"/>
              <a:gd name="T2" fmla="*/ 0 w 2115"/>
              <a:gd name="T3" fmla="*/ 2147483646 h 6121"/>
              <a:gd name="T4" fmla="*/ 1333792993 w 2115"/>
              <a:gd name="T5" fmla="*/ 2147483646 h 6121"/>
              <a:gd name="T6" fmla="*/ 1333792993 w 2115"/>
              <a:gd name="T7" fmla="*/ 1331077276 h 6121"/>
              <a:gd name="T8" fmla="*/ 0 w 2115"/>
              <a:gd name="T9" fmla="*/ 0 h 6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5" h="6121">
                <a:moveTo>
                  <a:pt x="0" y="0"/>
                </a:moveTo>
                <a:lnTo>
                  <a:pt x="0" y="6121"/>
                </a:lnTo>
                <a:lnTo>
                  <a:pt x="2115" y="4007"/>
                </a:lnTo>
                <a:lnTo>
                  <a:pt x="2115" y="2112"/>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5"/>
          <p:cNvSpPr/>
          <p:nvPr/>
        </p:nvSpPr>
        <p:spPr bwMode="auto">
          <a:xfrm>
            <a:off x="1433513" y="1844824"/>
            <a:ext cx="10336212" cy="1679575"/>
          </a:xfrm>
          <a:custGeom>
            <a:avLst/>
            <a:gdLst>
              <a:gd name="T0" fmla="*/ 0 w 13022"/>
              <a:gd name="T1" fmla="*/ 0 h 2115"/>
              <a:gd name="T2" fmla="*/ 2147483646 w 13022"/>
              <a:gd name="T3" fmla="*/ 0 h 2115"/>
              <a:gd name="T4" fmla="*/ 2147483646 w 13022"/>
              <a:gd name="T5" fmla="*/ 1333792993 h 2115"/>
              <a:gd name="T6" fmla="*/ 0 w 13022"/>
              <a:gd name="T7" fmla="*/ 1333792993 h 2115"/>
              <a:gd name="T8" fmla="*/ 442917241 w 13022"/>
              <a:gd name="T9" fmla="*/ 661535754 h 2115"/>
              <a:gd name="T10" fmla="*/ 0 w 13022"/>
              <a:gd name="T11" fmla="*/ 0 h 2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022" h="2115">
                <a:moveTo>
                  <a:pt x="0" y="0"/>
                </a:moveTo>
                <a:lnTo>
                  <a:pt x="10906" y="0"/>
                </a:lnTo>
                <a:lnTo>
                  <a:pt x="13022" y="2115"/>
                </a:lnTo>
                <a:lnTo>
                  <a:pt x="0" y="2115"/>
                </a:lnTo>
                <a:lnTo>
                  <a:pt x="703" y="1049"/>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6"/>
          <p:cNvSpPr/>
          <p:nvPr/>
        </p:nvSpPr>
        <p:spPr bwMode="auto">
          <a:xfrm>
            <a:off x="9525" y="5027761"/>
            <a:ext cx="11760200" cy="1679575"/>
          </a:xfrm>
          <a:custGeom>
            <a:avLst/>
            <a:gdLst>
              <a:gd name="T0" fmla="*/ 0 w 14816"/>
              <a:gd name="T1" fmla="*/ 0 h 2115"/>
              <a:gd name="T2" fmla="*/ 2147483646 w 14816"/>
              <a:gd name="T3" fmla="*/ 0 h 2115"/>
              <a:gd name="T4" fmla="*/ 2147483646 w 14816"/>
              <a:gd name="T5" fmla="*/ 1333792993 h 2115"/>
              <a:gd name="T6" fmla="*/ 0 w 14816"/>
              <a:gd name="T7" fmla="*/ 1333792993 h 2115"/>
              <a:gd name="T8" fmla="*/ 0 w 14816"/>
              <a:gd name="T9" fmla="*/ 0 h 2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16" h="2115">
                <a:moveTo>
                  <a:pt x="0" y="0"/>
                </a:moveTo>
                <a:lnTo>
                  <a:pt x="14816" y="0"/>
                </a:lnTo>
                <a:lnTo>
                  <a:pt x="12701" y="2115"/>
                </a:lnTo>
                <a:lnTo>
                  <a:pt x="0" y="211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Oval 17"/>
          <p:cNvSpPr>
            <a:spLocks noChangeArrowheads="1"/>
          </p:cNvSpPr>
          <p:nvPr/>
        </p:nvSpPr>
        <p:spPr bwMode="auto">
          <a:xfrm>
            <a:off x="1951037" y="2460617"/>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1</a:t>
            </a:r>
            <a:endParaRPr lang="zh-CN" altLang="en-US" b="1">
              <a:solidFill>
                <a:schemeClr val="tx1"/>
              </a:solidFill>
              <a:ea typeface="宋体" panose="02010600030101010101" pitchFamily="2" charset="-122"/>
            </a:endParaRPr>
          </a:p>
        </p:txBody>
      </p:sp>
      <p:sp>
        <p:nvSpPr>
          <p:cNvPr id="54" name="TextBox 8"/>
          <p:cNvSpPr txBox="1">
            <a:spLocks noChangeArrowheads="1"/>
          </p:cNvSpPr>
          <p:nvPr/>
        </p:nvSpPr>
        <p:spPr bwMode="auto">
          <a:xfrm>
            <a:off x="2579489" y="2444255"/>
            <a:ext cx="1632803"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ClrTx/>
              <a:buSzTx/>
              <a:buNone/>
            </a:pPr>
            <a:r>
              <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智能家居</a:t>
            </a:r>
            <a:endPar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55" name="Oval 17"/>
          <p:cNvSpPr>
            <a:spLocks noChangeArrowheads="1"/>
          </p:cNvSpPr>
          <p:nvPr/>
        </p:nvSpPr>
        <p:spPr bwMode="auto">
          <a:xfrm>
            <a:off x="5041900" y="2460617"/>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chemeClr val="tx1"/>
                </a:solidFill>
                <a:ea typeface="宋体" panose="02010600030101010101" pitchFamily="2" charset="-122"/>
              </a:rPr>
              <a:t>2</a:t>
            </a:r>
            <a:endParaRPr lang="zh-CN" altLang="en-US" b="1" dirty="0">
              <a:solidFill>
                <a:schemeClr val="tx1"/>
              </a:solidFill>
              <a:ea typeface="宋体" panose="02010600030101010101" pitchFamily="2" charset="-122"/>
            </a:endParaRPr>
          </a:p>
        </p:txBody>
      </p:sp>
      <p:sp>
        <p:nvSpPr>
          <p:cNvPr id="56" name="TextBox 10"/>
          <p:cNvSpPr txBox="1">
            <a:spLocks noChangeArrowheads="1"/>
          </p:cNvSpPr>
          <p:nvPr/>
        </p:nvSpPr>
        <p:spPr bwMode="auto">
          <a:xfrm>
            <a:off x="5640388" y="2444255"/>
            <a:ext cx="1632803"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ClrTx/>
              <a:buSzTx/>
              <a:buNone/>
            </a:pPr>
            <a:r>
              <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智能零售</a:t>
            </a:r>
            <a:endPar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57" name="Oval 17"/>
          <p:cNvSpPr>
            <a:spLocks noChangeArrowheads="1"/>
          </p:cNvSpPr>
          <p:nvPr/>
        </p:nvSpPr>
        <p:spPr bwMode="auto">
          <a:xfrm>
            <a:off x="7921625" y="2460617"/>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dirty="0">
                <a:solidFill>
                  <a:schemeClr val="tx1"/>
                </a:solidFill>
                <a:ea typeface="宋体" panose="02010600030101010101" pitchFamily="2" charset="-122"/>
              </a:rPr>
              <a:t>3</a:t>
            </a:r>
            <a:endParaRPr lang="zh-CN" altLang="en-US" b="1" dirty="0">
              <a:solidFill>
                <a:schemeClr val="tx1"/>
              </a:solidFill>
              <a:ea typeface="宋体" panose="02010600030101010101" pitchFamily="2" charset="-122"/>
            </a:endParaRPr>
          </a:p>
        </p:txBody>
      </p:sp>
      <p:sp>
        <p:nvSpPr>
          <p:cNvPr id="58" name="TextBox 12"/>
          <p:cNvSpPr txBox="1">
            <a:spLocks noChangeArrowheads="1"/>
          </p:cNvSpPr>
          <p:nvPr/>
        </p:nvSpPr>
        <p:spPr bwMode="auto">
          <a:xfrm>
            <a:off x="8520113" y="2444255"/>
            <a:ext cx="1632803"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ClrTx/>
              <a:buSzTx/>
              <a:buNone/>
            </a:pPr>
            <a:r>
              <a:rPr lang="zh-CN" altLang="en-US" sz="2800" b="1"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智能交通</a:t>
            </a:r>
            <a:endParaRPr lang="zh-CN" altLang="en-US" sz="2800" b="1"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sp>
        <p:nvSpPr>
          <p:cNvPr id="59" name="Oval 17"/>
          <p:cNvSpPr>
            <a:spLocks noChangeArrowheads="1"/>
          </p:cNvSpPr>
          <p:nvPr/>
        </p:nvSpPr>
        <p:spPr bwMode="auto">
          <a:xfrm>
            <a:off x="9737725" y="4068911"/>
            <a:ext cx="509588" cy="508000"/>
          </a:xfrm>
          <a:prstGeom prst="ellipse">
            <a:avLst/>
          </a:prstGeom>
          <a:solidFill>
            <a:schemeClr val="tx1"/>
          </a:solidFill>
          <a:ln w="9525">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rgbClr val="FFFFFF"/>
                </a:solidFill>
                <a:ea typeface="宋体" panose="02010600030101010101" pitchFamily="2" charset="-122"/>
              </a:rPr>
              <a:t>4</a:t>
            </a:r>
            <a:endParaRPr lang="zh-CN" altLang="en-US" b="1">
              <a:solidFill>
                <a:srgbClr val="FFFFFF"/>
              </a:solidFill>
              <a:ea typeface="宋体" panose="02010600030101010101" pitchFamily="2" charset="-122"/>
            </a:endParaRPr>
          </a:p>
        </p:txBody>
      </p:sp>
      <p:sp>
        <p:nvSpPr>
          <p:cNvPr id="60" name="TextBox 14"/>
          <p:cNvSpPr txBox="1">
            <a:spLocks noChangeArrowheads="1"/>
          </p:cNvSpPr>
          <p:nvPr/>
        </p:nvSpPr>
        <p:spPr bwMode="auto">
          <a:xfrm>
            <a:off x="10152916" y="4037646"/>
            <a:ext cx="1612504"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None/>
            </a:pPr>
            <a:r>
              <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智能医疗</a:t>
            </a:r>
            <a:endPar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61" name="Oval 17"/>
          <p:cNvSpPr>
            <a:spLocks noChangeArrowheads="1"/>
          </p:cNvSpPr>
          <p:nvPr/>
        </p:nvSpPr>
        <p:spPr bwMode="auto">
          <a:xfrm>
            <a:off x="7921625" y="556893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5</a:t>
            </a:r>
            <a:endParaRPr lang="zh-CN" altLang="en-US" b="1">
              <a:solidFill>
                <a:schemeClr val="tx1"/>
              </a:solidFill>
              <a:ea typeface="宋体" panose="02010600030101010101" pitchFamily="2" charset="-122"/>
            </a:endParaRPr>
          </a:p>
        </p:txBody>
      </p:sp>
      <p:sp>
        <p:nvSpPr>
          <p:cNvPr id="62" name="TextBox 16"/>
          <p:cNvSpPr txBox="1">
            <a:spLocks noChangeArrowheads="1"/>
          </p:cNvSpPr>
          <p:nvPr/>
        </p:nvSpPr>
        <p:spPr bwMode="auto">
          <a:xfrm>
            <a:off x="8520113" y="5552571"/>
            <a:ext cx="1632803"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ClrTx/>
              <a:buSzTx/>
              <a:buNone/>
            </a:pPr>
            <a:r>
              <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智能教育</a:t>
            </a:r>
            <a:endPar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63" name="Oval 17"/>
          <p:cNvSpPr>
            <a:spLocks noChangeArrowheads="1"/>
          </p:cNvSpPr>
          <p:nvPr/>
        </p:nvSpPr>
        <p:spPr bwMode="auto">
          <a:xfrm>
            <a:off x="5041900" y="556893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6</a:t>
            </a:r>
            <a:endParaRPr lang="zh-CN" altLang="en-US" b="1">
              <a:solidFill>
                <a:schemeClr val="tx1"/>
              </a:solidFill>
              <a:ea typeface="宋体" panose="02010600030101010101" pitchFamily="2" charset="-122"/>
            </a:endParaRPr>
          </a:p>
        </p:txBody>
      </p:sp>
      <p:sp>
        <p:nvSpPr>
          <p:cNvPr id="64" name="TextBox 18"/>
          <p:cNvSpPr txBox="1">
            <a:spLocks noChangeArrowheads="1"/>
          </p:cNvSpPr>
          <p:nvPr/>
        </p:nvSpPr>
        <p:spPr bwMode="auto">
          <a:xfrm>
            <a:off x="5640388" y="5552571"/>
            <a:ext cx="1632803"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ClrTx/>
              <a:buSzTx/>
              <a:buNone/>
            </a:pPr>
            <a:r>
              <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rPr>
              <a:t>智能物流</a:t>
            </a:r>
            <a:endParaRPr lang="zh-CN" altLang="en-US" sz="2800" b="1" dirty="0">
              <a:solidFill>
                <a:srgbClr val="F8F8F8"/>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65" name="Oval 17"/>
          <p:cNvSpPr>
            <a:spLocks noChangeArrowheads="1"/>
          </p:cNvSpPr>
          <p:nvPr/>
        </p:nvSpPr>
        <p:spPr bwMode="auto">
          <a:xfrm>
            <a:off x="1951037" y="5568933"/>
            <a:ext cx="509588"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b="1">
                <a:solidFill>
                  <a:schemeClr val="tx1"/>
                </a:solidFill>
                <a:ea typeface="宋体" panose="02010600030101010101" pitchFamily="2" charset="-122"/>
              </a:rPr>
              <a:t>7</a:t>
            </a:r>
            <a:endParaRPr lang="zh-CN" altLang="en-US" b="1">
              <a:solidFill>
                <a:schemeClr val="tx1"/>
              </a:solidFill>
              <a:ea typeface="宋体" panose="02010600030101010101" pitchFamily="2" charset="-122"/>
            </a:endParaRPr>
          </a:p>
        </p:txBody>
      </p:sp>
      <p:sp>
        <p:nvSpPr>
          <p:cNvPr id="66" name="TextBox 20"/>
          <p:cNvSpPr txBox="1">
            <a:spLocks noChangeArrowheads="1"/>
          </p:cNvSpPr>
          <p:nvPr/>
        </p:nvSpPr>
        <p:spPr bwMode="auto">
          <a:xfrm>
            <a:off x="2579489" y="5552571"/>
            <a:ext cx="1635703" cy="54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a:lnSpc>
                <a:spcPct val="120000"/>
              </a:lnSpc>
              <a:buClrTx/>
              <a:buSzTx/>
              <a:buNone/>
            </a:pPr>
            <a:r>
              <a:rPr lang="zh-CN" altLang="en-US" sz="2800" b="1"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智能安防</a:t>
            </a:r>
            <a:endParaRPr lang="zh-CN" altLang="en-US" sz="2800" b="1" dirty="0">
              <a:solidFill>
                <a:srgbClr val="F8F8F8"/>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sp>
        <p:nvSpPr>
          <p:cNvPr id="5" name="文本框 4"/>
          <p:cNvSpPr txBox="1"/>
          <p:nvPr/>
        </p:nvSpPr>
        <p:spPr>
          <a:xfrm>
            <a:off x="2579370" y="4077970"/>
            <a:ext cx="4105275" cy="39878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点击视频：人工智能的应用领域</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9181" y="3912813"/>
            <a:ext cx="715144" cy="7151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up)">
                                      <p:cBhvr>
                                        <p:cTn id="14" dur="500"/>
                                        <p:tgtEl>
                                          <p:spTgt spid="50"/>
                                        </p:tgtEl>
                                      </p:cBhvr>
                                    </p:animEffect>
                                  </p:childTnLst>
                                </p:cTn>
                              </p:par>
                            </p:childTnLst>
                          </p:cTn>
                        </p:par>
                        <p:par>
                          <p:cTn id="15" fill="hold">
                            <p:stCondLst>
                              <p:cond delay="1000"/>
                            </p:stCondLst>
                            <p:childTnLst>
                              <p:par>
                                <p:cTn id="16" presetID="22" presetClass="entr" presetSubtype="2"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right)">
                                      <p:cBhvr>
                                        <p:cTn id="18" dur="500"/>
                                        <p:tgtEl>
                                          <p:spTgt spid="52"/>
                                        </p:tgtEl>
                                      </p:cBhvr>
                                    </p:animEffect>
                                  </p:childTnLst>
                                </p:cTn>
                              </p:par>
                            </p:childTnLst>
                          </p:cTn>
                        </p:par>
                        <p:par>
                          <p:cTn id="19" fill="hold">
                            <p:stCondLst>
                              <p:cond delay="1500"/>
                            </p:stCondLst>
                            <p:childTnLst>
                              <p:par>
                                <p:cTn id="20" presetID="2" presetClass="entr" presetSubtype="6"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1+#ppt_w/2"/>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additive="base">
                                        <p:cTn id="26" dur="500" fill="hold"/>
                                        <p:tgtEl>
                                          <p:spTgt spid="55"/>
                                        </p:tgtEl>
                                        <p:attrNameLst>
                                          <p:attrName>ppt_x</p:attrName>
                                        </p:attrNameLst>
                                      </p:cBhvr>
                                      <p:tavLst>
                                        <p:tav tm="0">
                                          <p:val>
                                            <p:strVal val="1+#ppt_w/2"/>
                                          </p:val>
                                        </p:tav>
                                        <p:tav tm="100000">
                                          <p:val>
                                            <p:strVal val="#ppt_x"/>
                                          </p:val>
                                        </p:tav>
                                      </p:tavLst>
                                    </p:anim>
                                    <p:anim calcmode="lin" valueType="num">
                                      <p:cBhvr additive="base">
                                        <p:cTn id="27" dur="500" fill="hold"/>
                                        <p:tgtEl>
                                          <p:spTgt spid="55"/>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1+#ppt_w/2"/>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left)">
                                      <p:cBhvr>
                                        <p:cTn id="41" dur="500"/>
                                        <p:tgtEl>
                                          <p:spTgt spid="58"/>
                                        </p:tgtEl>
                                      </p:cBhvr>
                                    </p:animEffect>
                                  </p:childTnLst>
                                </p:cTn>
                              </p:par>
                            </p:childTnLst>
                          </p:cTn>
                        </p:par>
                        <p:par>
                          <p:cTn id="42" fill="hold">
                            <p:stCondLst>
                              <p:cond delay="2500"/>
                            </p:stCondLst>
                            <p:childTnLst>
                              <p:par>
                                <p:cTn id="43" presetID="2" presetClass="entr" presetSubtype="8"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additive="base">
                                        <p:cTn id="45" dur="500" fill="hold"/>
                                        <p:tgtEl>
                                          <p:spTgt spid="59"/>
                                        </p:tgtEl>
                                        <p:attrNameLst>
                                          <p:attrName>ppt_x</p:attrName>
                                        </p:attrNameLst>
                                      </p:cBhvr>
                                      <p:tavLst>
                                        <p:tav tm="0">
                                          <p:val>
                                            <p:strVal val="0-#ppt_w/2"/>
                                          </p:val>
                                        </p:tav>
                                        <p:tav tm="100000">
                                          <p:val>
                                            <p:strVal val="#ppt_x"/>
                                          </p:val>
                                        </p:tav>
                                      </p:tavLst>
                                    </p:anim>
                                    <p:anim calcmode="lin" valueType="num">
                                      <p:cBhvr additive="base">
                                        <p:cTn id="46" dur="500" fill="hold"/>
                                        <p:tgtEl>
                                          <p:spTgt spid="59"/>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22" presetClass="entr" presetSubtype="8"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Effect transition="in" filter="wipe(left)">
                                      <p:cBhvr>
                                        <p:cTn id="50" dur="500"/>
                                        <p:tgtEl>
                                          <p:spTgt spid="60"/>
                                        </p:tgtEl>
                                      </p:cBhvr>
                                    </p:animEffect>
                                  </p:childTnLst>
                                </p:cTn>
                              </p:par>
                            </p:childTnLst>
                          </p:cTn>
                        </p:par>
                        <p:par>
                          <p:cTn id="51" fill="hold">
                            <p:stCondLst>
                              <p:cond delay="3500"/>
                            </p:stCondLst>
                            <p:childTnLst>
                              <p:par>
                                <p:cTn id="52" presetID="2" presetClass="entr" presetSubtype="3"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 calcmode="lin" valueType="num">
                                      <p:cBhvr additive="base">
                                        <p:cTn id="54" dur="500" fill="hold"/>
                                        <p:tgtEl>
                                          <p:spTgt spid="61"/>
                                        </p:tgtEl>
                                        <p:attrNameLst>
                                          <p:attrName>ppt_x</p:attrName>
                                        </p:attrNameLst>
                                      </p:cBhvr>
                                      <p:tavLst>
                                        <p:tav tm="0">
                                          <p:val>
                                            <p:strVal val="1+#ppt_w/2"/>
                                          </p:val>
                                        </p:tav>
                                        <p:tav tm="100000">
                                          <p:val>
                                            <p:strVal val="#ppt_x"/>
                                          </p:val>
                                        </p:tav>
                                      </p:tavLst>
                                    </p:anim>
                                    <p:anim calcmode="lin" valueType="num">
                                      <p:cBhvr additive="base">
                                        <p:cTn id="55" dur="500" fill="hold"/>
                                        <p:tgtEl>
                                          <p:spTgt spid="61"/>
                                        </p:tgtEl>
                                        <p:attrNameLst>
                                          <p:attrName>ppt_y</p:attrName>
                                        </p:attrNameLst>
                                      </p:cBhvr>
                                      <p:tavLst>
                                        <p:tav tm="0">
                                          <p:val>
                                            <p:strVal val="0-#ppt_h/2"/>
                                          </p:val>
                                        </p:tav>
                                        <p:tav tm="100000">
                                          <p:val>
                                            <p:strVal val="#ppt_y"/>
                                          </p:val>
                                        </p:tav>
                                      </p:tavLst>
                                    </p:anim>
                                  </p:childTnLst>
                                </p:cTn>
                              </p:par>
                              <p:par>
                                <p:cTn id="56" presetID="2" presetClass="entr" presetSubtype="3" fill="hold" grpId="0" nodeType="with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1+#ppt_w/2"/>
                                          </p:val>
                                        </p:tav>
                                        <p:tav tm="100000">
                                          <p:val>
                                            <p:strVal val="#ppt_x"/>
                                          </p:val>
                                        </p:tav>
                                      </p:tavLst>
                                    </p:anim>
                                    <p:anim calcmode="lin" valueType="num">
                                      <p:cBhvr additive="base">
                                        <p:cTn id="59" dur="500" fill="hold"/>
                                        <p:tgtEl>
                                          <p:spTgt spid="63"/>
                                        </p:tgtEl>
                                        <p:attrNameLst>
                                          <p:attrName>ppt_y</p:attrName>
                                        </p:attrNameLst>
                                      </p:cBhvr>
                                      <p:tavLst>
                                        <p:tav tm="0">
                                          <p:val>
                                            <p:strVal val="0-#ppt_h/2"/>
                                          </p:val>
                                        </p:tav>
                                        <p:tav tm="100000">
                                          <p:val>
                                            <p:strVal val="#ppt_y"/>
                                          </p:val>
                                        </p:tav>
                                      </p:tavLst>
                                    </p:anim>
                                  </p:childTnLst>
                                </p:cTn>
                              </p:par>
                              <p:par>
                                <p:cTn id="60" presetID="2" presetClass="entr" presetSubtype="3"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500" fill="hold"/>
                                        <p:tgtEl>
                                          <p:spTgt spid="65"/>
                                        </p:tgtEl>
                                        <p:attrNameLst>
                                          <p:attrName>ppt_x</p:attrName>
                                        </p:attrNameLst>
                                      </p:cBhvr>
                                      <p:tavLst>
                                        <p:tav tm="0">
                                          <p:val>
                                            <p:strVal val="1+#ppt_w/2"/>
                                          </p:val>
                                        </p:tav>
                                        <p:tav tm="100000">
                                          <p:val>
                                            <p:strVal val="#ppt_x"/>
                                          </p:val>
                                        </p:tav>
                                      </p:tavLst>
                                    </p:anim>
                                    <p:anim calcmode="lin" valueType="num">
                                      <p:cBhvr additive="base">
                                        <p:cTn id="63" dur="500" fill="hold"/>
                                        <p:tgtEl>
                                          <p:spTgt spid="65"/>
                                        </p:tgtEl>
                                        <p:attrNameLst>
                                          <p:attrName>ppt_y</p:attrName>
                                        </p:attrNameLst>
                                      </p:cBhvr>
                                      <p:tavLst>
                                        <p:tav tm="0">
                                          <p:val>
                                            <p:strVal val="0-#ppt_h/2"/>
                                          </p:val>
                                        </p:tav>
                                        <p:tav tm="100000">
                                          <p:val>
                                            <p:strVal val="#ppt_y"/>
                                          </p:val>
                                        </p:tav>
                                      </p:tavLst>
                                    </p:anim>
                                  </p:childTnLst>
                                </p:cTn>
                              </p:par>
                            </p:childTnLst>
                          </p:cTn>
                        </p:par>
                        <p:par>
                          <p:cTn id="64" fill="hold">
                            <p:stCondLst>
                              <p:cond delay="4000"/>
                            </p:stCondLst>
                            <p:childTnLst>
                              <p:par>
                                <p:cTn id="65" presetID="22" presetClass="entr" presetSubtype="8"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wipe(left)">
                                      <p:cBhvr>
                                        <p:cTn id="67" dur="500"/>
                                        <p:tgtEl>
                                          <p:spTgt spid="6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wipe(left)">
                                      <p:cBhvr>
                                        <p:cTn id="70" dur="500"/>
                                        <p:tgtEl>
                                          <p:spTgt spid="6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left)">
                                      <p:cBhvr>
                                        <p:cTn id="7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animBg="1"/>
      <p:bldP spid="51" grpId="0" animBg="1"/>
      <p:bldP spid="52" grpId="0" animBg="1"/>
      <p:bldP spid="53" grpId="0" animBg="1" autoUpdateAnimBg="0"/>
      <p:bldP spid="54" grpId="0" autoUpdateAnimBg="0"/>
      <p:bldP spid="55" grpId="0" animBg="1" autoUpdateAnimBg="0"/>
      <p:bldP spid="56" grpId="0" autoUpdateAnimBg="0"/>
      <p:bldP spid="57" grpId="0" animBg="1" autoUpdateAnimBg="0"/>
      <p:bldP spid="58" grpId="0" autoUpdateAnimBg="0"/>
      <p:bldP spid="59" grpId="0" animBg="1" autoUpdateAnimBg="0"/>
      <p:bldP spid="60" grpId="0" autoUpdateAnimBg="0"/>
      <p:bldP spid="61" grpId="0" animBg="1" autoUpdateAnimBg="0"/>
      <p:bldP spid="62" grpId="0" autoUpdateAnimBg="0"/>
      <p:bldP spid="63" grpId="0" animBg="1" autoUpdateAnimBg="0"/>
      <p:bldP spid="64" grpId="0" autoUpdateAnimBg="0"/>
      <p:bldP spid="65" grpId="0" animBg="1" autoUpdateAnimBg="0"/>
      <p:bldP spid="6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717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717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73"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7174"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7175" name="Group 21"/>
          <p:cNvGrpSpPr/>
          <p:nvPr/>
        </p:nvGrpSpPr>
        <p:grpSpPr bwMode="auto">
          <a:xfrm>
            <a:off x="0" y="6715125"/>
            <a:ext cx="12196763" cy="142875"/>
            <a:chOff x="0" y="0"/>
            <a:chExt cx="7634" cy="89"/>
          </a:xfrm>
        </p:grpSpPr>
        <p:sp>
          <p:nvSpPr>
            <p:cNvPr id="7198"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0"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201"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sp>
        <p:nvSpPr>
          <p:cNvPr id="7181" name="TextBox 80"/>
          <p:cNvSpPr txBox="1">
            <a:spLocks noChangeArrowheads="1"/>
          </p:cNvSpPr>
          <p:nvPr/>
        </p:nvSpPr>
        <p:spPr bwMode="auto">
          <a:xfrm>
            <a:off x="5373687" y="1686212"/>
            <a:ext cx="51171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电子商务关键技术及新技术</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7183" name="TextBox 84"/>
          <p:cNvSpPr txBox="1">
            <a:spLocks noChangeArrowheads="1"/>
          </p:cNvSpPr>
          <p:nvPr/>
        </p:nvSpPr>
        <p:spPr bwMode="auto">
          <a:xfrm>
            <a:off x="5373687" y="3645024"/>
            <a:ext cx="438340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电子商务新业态新模式</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pic>
        <p:nvPicPr>
          <p:cNvPr id="7186" name="Picture 3" descr="F:\快盘\WPS上传PPT\互联网生活\导出\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775" y="3654425"/>
            <a:ext cx="5218113"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组合 45"/>
          <p:cNvGrpSpPr/>
          <p:nvPr/>
        </p:nvGrpSpPr>
        <p:grpSpPr bwMode="auto">
          <a:xfrm>
            <a:off x="4594225" y="1699993"/>
            <a:ext cx="584200" cy="557212"/>
            <a:chOff x="0" y="0"/>
            <a:chExt cx="650875" cy="620712"/>
          </a:xfrm>
        </p:grpSpPr>
        <p:sp>
          <p:nvSpPr>
            <p:cNvPr id="6"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91"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99" name="组合 47"/>
          <p:cNvGrpSpPr/>
          <p:nvPr/>
        </p:nvGrpSpPr>
        <p:grpSpPr bwMode="auto">
          <a:xfrm>
            <a:off x="4594225" y="3658615"/>
            <a:ext cx="584200" cy="557212"/>
            <a:chOff x="0" y="0"/>
            <a:chExt cx="650875" cy="620712"/>
          </a:xfrm>
        </p:grpSpPr>
        <p:sp>
          <p:nvSpPr>
            <p:cNvPr id="7188" name="Oval 20"/>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7189" name="Freeform 21"/>
            <p:cNvSpPr>
              <a:spLocks noEditPoints="1"/>
            </p:cNvSpPr>
            <p:nvPr/>
          </p:nvSpPr>
          <p:spPr bwMode="auto">
            <a:xfrm>
              <a:off x="165100" y="174625"/>
              <a:ext cx="373062" cy="265112"/>
            </a:xfrm>
            <a:custGeom>
              <a:avLst/>
              <a:gdLst>
                <a:gd name="T0" fmla="*/ 62120575 w 454"/>
                <a:gd name="T1" fmla="*/ 109507727 h 338"/>
                <a:gd name="T2" fmla="*/ 111412419 w 454"/>
                <a:gd name="T3" fmla="*/ 31375770 h 338"/>
                <a:gd name="T4" fmla="*/ 124241972 w 454"/>
                <a:gd name="T5" fmla="*/ 18456658 h 338"/>
                <a:gd name="T6" fmla="*/ 236329847 w 454"/>
                <a:gd name="T7" fmla="*/ 26453942 h 338"/>
                <a:gd name="T8" fmla="*/ 230252387 w 454"/>
                <a:gd name="T9" fmla="*/ 14149765 h 338"/>
                <a:gd name="T10" fmla="*/ 255911493 w 454"/>
                <a:gd name="T11" fmla="*/ 6767415 h 338"/>
                <a:gd name="T12" fmla="*/ 273467594 w 454"/>
                <a:gd name="T13" fmla="*/ 7998068 h 338"/>
                <a:gd name="T14" fmla="*/ 268065590 w 454"/>
                <a:gd name="T15" fmla="*/ 31375770 h 338"/>
                <a:gd name="T16" fmla="*/ 258612495 w 454"/>
                <a:gd name="T17" fmla="*/ 43679947 h 338"/>
                <a:gd name="T18" fmla="*/ 194465552 w 454"/>
                <a:gd name="T19" fmla="*/ 97818484 h 338"/>
                <a:gd name="T20" fmla="*/ 193790096 w 454"/>
                <a:gd name="T21" fmla="*/ 97818484 h 338"/>
                <a:gd name="T22" fmla="*/ 296424876 w 454"/>
                <a:gd name="T23" fmla="*/ 190100991 h 338"/>
                <a:gd name="T24" fmla="*/ 296424876 w 454"/>
                <a:gd name="T25" fmla="*/ 207941931 h 338"/>
                <a:gd name="T26" fmla="*/ 237679937 w 454"/>
                <a:gd name="T27" fmla="*/ 207941931 h 338"/>
                <a:gd name="T28" fmla="*/ 173533816 w 454"/>
                <a:gd name="T29" fmla="*/ 207941931 h 338"/>
                <a:gd name="T30" fmla="*/ 110062329 w 454"/>
                <a:gd name="T31" fmla="*/ 207941931 h 338"/>
                <a:gd name="T32" fmla="*/ 45915386 w 454"/>
                <a:gd name="T33" fmla="*/ 207941931 h 338"/>
                <a:gd name="T34" fmla="*/ 0 w 454"/>
                <a:gd name="T35" fmla="*/ 199328928 h 338"/>
                <a:gd name="T36" fmla="*/ 9453095 w 454"/>
                <a:gd name="T37" fmla="*/ 0 h 338"/>
                <a:gd name="T38" fmla="*/ 19581646 w 454"/>
                <a:gd name="T39" fmla="*/ 190100991 h 338"/>
                <a:gd name="T40" fmla="*/ 45915386 w 454"/>
                <a:gd name="T41" fmla="*/ 150727153 h 338"/>
                <a:gd name="T42" fmla="*/ 73600038 w 454"/>
                <a:gd name="T43" fmla="*/ 142114150 h 338"/>
                <a:gd name="T44" fmla="*/ 83053133 w 454"/>
                <a:gd name="T45" fmla="*/ 190100991 h 338"/>
                <a:gd name="T46" fmla="*/ 110062329 w 454"/>
                <a:gd name="T47" fmla="*/ 89821201 h 338"/>
                <a:gd name="T48" fmla="*/ 137746159 w 454"/>
                <a:gd name="T49" fmla="*/ 81208198 h 338"/>
                <a:gd name="T50" fmla="*/ 147199254 w 454"/>
                <a:gd name="T51" fmla="*/ 190100991 h 338"/>
                <a:gd name="T52" fmla="*/ 173533816 w 454"/>
                <a:gd name="T53" fmla="*/ 119351383 h 338"/>
                <a:gd name="T54" fmla="*/ 201217646 w 454"/>
                <a:gd name="T55" fmla="*/ 110738380 h 338"/>
                <a:gd name="T56" fmla="*/ 210670741 w 454"/>
                <a:gd name="T57" fmla="*/ 190100991 h 338"/>
                <a:gd name="T58" fmla="*/ 237679937 w 454"/>
                <a:gd name="T59" fmla="*/ 69518955 h 338"/>
                <a:gd name="T60" fmla="*/ 265364588 w 454"/>
                <a:gd name="T61" fmla="*/ 60905952 h 338"/>
                <a:gd name="T62" fmla="*/ 274817684 w 454"/>
                <a:gd name="T63" fmla="*/ 190100991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54" h="338">
                  <a:moveTo>
                    <a:pt x="186" y="71"/>
                  </a:moveTo>
                  <a:lnTo>
                    <a:pt x="92" y="178"/>
                  </a:lnTo>
                  <a:lnTo>
                    <a:pt x="70" y="159"/>
                  </a:lnTo>
                  <a:lnTo>
                    <a:pt x="165" y="51"/>
                  </a:lnTo>
                  <a:lnTo>
                    <a:pt x="184" y="30"/>
                  </a:lnTo>
                  <a:lnTo>
                    <a:pt x="284" y="118"/>
                  </a:lnTo>
                  <a:lnTo>
                    <a:pt x="350" y="43"/>
                  </a:lnTo>
                  <a:lnTo>
                    <a:pt x="339" y="33"/>
                  </a:lnTo>
                  <a:cubicBezTo>
                    <a:pt x="334" y="29"/>
                    <a:pt x="335" y="24"/>
                    <a:pt x="341" y="23"/>
                  </a:cubicBezTo>
                  <a:lnTo>
                    <a:pt x="359" y="17"/>
                  </a:lnTo>
                  <a:cubicBezTo>
                    <a:pt x="364" y="16"/>
                    <a:pt x="373" y="13"/>
                    <a:pt x="379" y="11"/>
                  </a:cubicBezTo>
                  <a:lnTo>
                    <a:pt x="397" y="5"/>
                  </a:lnTo>
                  <a:cubicBezTo>
                    <a:pt x="402" y="4"/>
                    <a:pt x="406" y="7"/>
                    <a:pt x="405" y="13"/>
                  </a:cubicBezTo>
                  <a:lnTo>
                    <a:pt x="401" y="30"/>
                  </a:lnTo>
                  <a:cubicBezTo>
                    <a:pt x="400" y="36"/>
                    <a:pt x="398" y="45"/>
                    <a:pt x="397" y="51"/>
                  </a:cubicBezTo>
                  <a:lnTo>
                    <a:pt x="393" y="68"/>
                  </a:lnTo>
                  <a:cubicBezTo>
                    <a:pt x="392" y="73"/>
                    <a:pt x="387" y="75"/>
                    <a:pt x="383" y="71"/>
                  </a:cubicBezTo>
                  <a:lnTo>
                    <a:pt x="372" y="62"/>
                  </a:lnTo>
                  <a:lnTo>
                    <a:pt x="288" y="159"/>
                  </a:lnTo>
                  <a:lnTo>
                    <a:pt x="287" y="159"/>
                  </a:lnTo>
                  <a:lnTo>
                    <a:pt x="186" y="71"/>
                  </a:lnTo>
                  <a:close/>
                  <a:moveTo>
                    <a:pt x="439" y="309"/>
                  </a:moveTo>
                  <a:cubicBezTo>
                    <a:pt x="447" y="309"/>
                    <a:pt x="454" y="316"/>
                    <a:pt x="454" y="324"/>
                  </a:cubicBezTo>
                  <a:cubicBezTo>
                    <a:pt x="454" y="331"/>
                    <a:pt x="447" y="338"/>
                    <a:pt x="439" y="338"/>
                  </a:cubicBezTo>
                  <a:lnTo>
                    <a:pt x="407" y="338"/>
                  </a:lnTo>
                  <a:lnTo>
                    <a:pt x="352" y="338"/>
                  </a:lnTo>
                  <a:lnTo>
                    <a:pt x="312" y="338"/>
                  </a:lnTo>
                  <a:lnTo>
                    <a:pt x="257" y="338"/>
                  </a:lnTo>
                  <a:lnTo>
                    <a:pt x="218" y="338"/>
                  </a:lnTo>
                  <a:lnTo>
                    <a:pt x="163" y="338"/>
                  </a:lnTo>
                  <a:lnTo>
                    <a:pt x="123" y="338"/>
                  </a:lnTo>
                  <a:lnTo>
                    <a:pt x="68" y="338"/>
                  </a:lnTo>
                  <a:lnTo>
                    <a:pt x="14" y="338"/>
                  </a:lnTo>
                  <a:cubicBezTo>
                    <a:pt x="7" y="338"/>
                    <a:pt x="0" y="331"/>
                    <a:pt x="0" y="324"/>
                  </a:cubicBezTo>
                  <a:lnTo>
                    <a:pt x="0" y="14"/>
                  </a:lnTo>
                  <a:cubicBezTo>
                    <a:pt x="0" y="7"/>
                    <a:pt x="6" y="0"/>
                    <a:pt x="14" y="0"/>
                  </a:cubicBezTo>
                  <a:cubicBezTo>
                    <a:pt x="22" y="0"/>
                    <a:pt x="28" y="7"/>
                    <a:pt x="28" y="14"/>
                  </a:cubicBezTo>
                  <a:lnTo>
                    <a:pt x="29" y="309"/>
                  </a:lnTo>
                  <a:lnTo>
                    <a:pt x="68" y="309"/>
                  </a:lnTo>
                  <a:lnTo>
                    <a:pt x="68" y="245"/>
                  </a:lnTo>
                  <a:cubicBezTo>
                    <a:pt x="68" y="237"/>
                    <a:pt x="75" y="231"/>
                    <a:pt x="83" y="231"/>
                  </a:cubicBezTo>
                  <a:lnTo>
                    <a:pt x="109" y="231"/>
                  </a:lnTo>
                  <a:cubicBezTo>
                    <a:pt x="117" y="231"/>
                    <a:pt x="123" y="237"/>
                    <a:pt x="123" y="245"/>
                  </a:cubicBezTo>
                  <a:lnTo>
                    <a:pt x="123" y="309"/>
                  </a:lnTo>
                  <a:lnTo>
                    <a:pt x="163" y="309"/>
                  </a:lnTo>
                  <a:lnTo>
                    <a:pt x="163" y="146"/>
                  </a:lnTo>
                  <a:cubicBezTo>
                    <a:pt x="163" y="138"/>
                    <a:pt x="169" y="132"/>
                    <a:pt x="177" y="132"/>
                  </a:cubicBezTo>
                  <a:lnTo>
                    <a:pt x="204" y="132"/>
                  </a:lnTo>
                  <a:cubicBezTo>
                    <a:pt x="211" y="132"/>
                    <a:pt x="218" y="138"/>
                    <a:pt x="218" y="146"/>
                  </a:cubicBezTo>
                  <a:lnTo>
                    <a:pt x="218" y="309"/>
                  </a:lnTo>
                  <a:lnTo>
                    <a:pt x="257" y="309"/>
                  </a:lnTo>
                  <a:lnTo>
                    <a:pt x="257" y="194"/>
                  </a:lnTo>
                  <a:cubicBezTo>
                    <a:pt x="257" y="187"/>
                    <a:pt x="263" y="180"/>
                    <a:pt x="271" y="180"/>
                  </a:cubicBezTo>
                  <a:lnTo>
                    <a:pt x="298" y="180"/>
                  </a:lnTo>
                  <a:cubicBezTo>
                    <a:pt x="306" y="180"/>
                    <a:pt x="312" y="187"/>
                    <a:pt x="312" y="194"/>
                  </a:cubicBezTo>
                  <a:lnTo>
                    <a:pt x="312" y="309"/>
                  </a:lnTo>
                  <a:lnTo>
                    <a:pt x="352" y="309"/>
                  </a:lnTo>
                  <a:lnTo>
                    <a:pt x="352" y="113"/>
                  </a:lnTo>
                  <a:cubicBezTo>
                    <a:pt x="352" y="105"/>
                    <a:pt x="358" y="99"/>
                    <a:pt x="366" y="99"/>
                  </a:cubicBezTo>
                  <a:lnTo>
                    <a:pt x="393" y="99"/>
                  </a:lnTo>
                  <a:cubicBezTo>
                    <a:pt x="401" y="99"/>
                    <a:pt x="407" y="105"/>
                    <a:pt x="407" y="113"/>
                  </a:cubicBezTo>
                  <a:lnTo>
                    <a:pt x="407" y="309"/>
                  </a:lnTo>
                  <a:lnTo>
                    <a:pt x="439" y="3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advTm="10235">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additive="base">
                                        <p:cTn id="7" dur="300" fill="hold"/>
                                        <p:tgtEl>
                                          <p:spTgt spid="7171"/>
                                        </p:tgtEl>
                                        <p:attrNameLst>
                                          <p:attrName>ppt_x</p:attrName>
                                        </p:attrNameLst>
                                      </p:cBhvr>
                                      <p:tavLst>
                                        <p:tav tm="0">
                                          <p:val>
                                            <p:strVal val="#ppt_x"/>
                                          </p:val>
                                        </p:tav>
                                        <p:tav tm="100000">
                                          <p:val>
                                            <p:strVal val="#ppt_x"/>
                                          </p:val>
                                        </p:tav>
                                      </p:tavLst>
                                    </p:anim>
                                    <p:anim calcmode="lin" valueType="num">
                                      <p:cBhvr additive="base">
                                        <p:cTn id="8" dur="300" fill="hold"/>
                                        <p:tgtEl>
                                          <p:spTgt spid="71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100"/>
                                  </p:stCondLst>
                                  <p:childTnLst>
                                    <p:set>
                                      <p:cBhvr>
                                        <p:cTn id="10" dur="1" fill="hold">
                                          <p:stCondLst>
                                            <p:cond delay="0"/>
                                          </p:stCondLst>
                                        </p:cTn>
                                        <p:tgtEl>
                                          <p:spTgt spid="7172"/>
                                        </p:tgtEl>
                                        <p:attrNameLst>
                                          <p:attrName>style.visibility</p:attrName>
                                        </p:attrNameLst>
                                      </p:cBhvr>
                                      <p:to>
                                        <p:strVal val="visible"/>
                                      </p:to>
                                    </p:set>
                                    <p:anim calcmode="lin" valueType="num">
                                      <p:cBhvr additive="base">
                                        <p:cTn id="11" dur="300" fill="hold"/>
                                        <p:tgtEl>
                                          <p:spTgt spid="7172"/>
                                        </p:tgtEl>
                                        <p:attrNameLst>
                                          <p:attrName>ppt_x</p:attrName>
                                        </p:attrNameLst>
                                      </p:cBhvr>
                                      <p:tavLst>
                                        <p:tav tm="0">
                                          <p:val>
                                            <p:strVal val="#ppt_x"/>
                                          </p:val>
                                        </p:tav>
                                        <p:tav tm="100000">
                                          <p:val>
                                            <p:strVal val="#ppt_x"/>
                                          </p:val>
                                        </p:tav>
                                      </p:tavLst>
                                    </p:anim>
                                    <p:anim calcmode="lin" valueType="num">
                                      <p:cBhvr additive="base">
                                        <p:cTn id="12" dur="300" fill="hold"/>
                                        <p:tgtEl>
                                          <p:spTgt spid="717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31"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calcmode="lin" valueType="num">
                                      <p:cBhvr>
                                        <p:cTn id="16" dur="300" fill="hold"/>
                                        <p:tgtEl>
                                          <p:spTgt spid="7173"/>
                                        </p:tgtEl>
                                        <p:attrNameLst>
                                          <p:attrName>ppt_w</p:attrName>
                                        </p:attrNameLst>
                                      </p:cBhvr>
                                      <p:tavLst>
                                        <p:tav tm="0">
                                          <p:val>
                                            <p:fltVal val="0"/>
                                          </p:val>
                                        </p:tav>
                                        <p:tav tm="100000">
                                          <p:val>
                                            <p:strVal val="#ppt_w"/>
                                          </p:val>
                                        </p:tav>
                                      </p:tavLst>
                                    </p:anim>
                                    <p:anim calcmode="lin" valueType="num">
                                      <p:cBhvr>
                                        <p:cTn id="17" dur="300" fill="hold"/>
                                        <p:tgtEl>
                                          <p:spTgt spid="7173"/>
                                        </p:tgtEl>
                                        <p:attrNameLst>
                                          <p:attrName>ppt_h</p:attrName>
                                        </p:attrNameLst>
                                      </p:cBhvr>
                                      <p:tavLst>
                                        <p:tav tm="0">
                                          <p:val>
                                            <p:fltVal val="0"/>
                                          </p:val>
                                        </p:tav>
                                        <p:tav tm="100000">
                                          <p:val>
                                            <p:strVal val="#ppt_h"/>
                                          </p:val>
                                        </p:tav>
                                      </p:tavLst>
                                    </p:anim>
                                    <p:anim calcmode="lin" valueType="num">
                                      <p:cBhvr>
                                        <p:cTn id="18" dur="300" fill="hold"/>
                                        <p:tgtEl>
                                          <p:spTgt spid="7173"/>
                                        </p:tgtEl>
                                        <p:attrNameLst>
                                          <p:attrName>style.rotation</p:attrName>
                                        </p:attrNameLst>
                                      </p:cBhvr>
                                      <p:tavLst>
                                        <p:tav tm="0">
                                          <p:val>
                                            <p:fltVal val="90"/>
                                          </p:val>
                                        </p:tav>
                                        <p:tav tm="100000">
                                          <p:val>
                                            <p:fltVal val="0"/>
                                          </p:val>
                                        </p:tav>
                                      </p:tavLst>
                                    </p:anim>
                                    <p:animEffect transition="in" filter="fade">
                                      <p:cBhvr>
                                        <p:cTn id="19" dur="300"/>
                                        <p:tgtEl>
                                          <p:spTgt spid="7173"/>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calcmode="lin" valueType="num">
                                      <p:cBhvr>
                                        <p:cTn id="22" dur="300" fill="hold"/>
                                        <p:tgtEl>
                                          <p:spTgt spid="7174"/>
                                        </p:tgtEl>
                                        <p:attrNameLst>
                                          <p:attrName>ppt_w</p:attrName>
                                        </p:attrNameLst>
                                      </p:cBhvr>
                                      <p:tavLst>
                                        <p:tav tm="0">
                                          <p:val>
                                            <p:fltVal val="0"/>
                                          </p:val>
                                        </p:tav>
                                        <p:tav tm="100000">
                                          <p:val>
                                            <p:strVal val="#ppt_w"/>
                                          </p:val>
                                        </p:tav>
                                      </p:tavLst>
                                    </p:anim>
                                    <p:anim calcmode="lin" valueType="num">
                                      <p:cBhvr>
                                        <p:cTn id="23" dur="300" fill="hold"/>
                                        <p:tgtEl>
                                          <p:spTgt spid="7174"/>
                                        </p:tgtEl>
                                        <p:attrNameLst>
                                          <p:attrName>ppt_h</p:attrName>
                                        </p:attrNameLst>
                                      </p:cBhvr>
                                      <p:tavLst>
                                        <p:tav tm="0">
                                          <p:val>
                                            <p:fltVal val="0"/>
                                          </p:val>
                                        </p:tav>
                                        <p:tav tm="100000">
                                          <p:val>
                                            <p:strVal val="#ppt_h"/>
                                          </p:val>
                                        </p:tav>
                                      </p:tavLst>
                                    </p:anim>
                                    <p:anim calcmode="lin" valueType="num">
                                      <p:cBhvr>
                                        <p:cTn id="24" dur="300" fill="hold"/>
                                        <p:tgtEl>
                                          <p:spTgt spid="7174"/>
                                        </p:tgtEl>
                                        <p:attrNameLst>
                                          <p:attrName>style.rotation</p:attrName>
                                        </p:attrNameLst>
                                      </p:cBhvr>
                                      <p:tavLst>
                                        <p:tav tm="0">
                                          <p:val>
                                            <p:fltVal val="90"/>
                                          </p:val>
                                        </p:tav>
                                        <p:tav tm="100000">
                                          <p:val>
                                            <p:fltVal val="0"/>
                                          </p:val>
                                        </p:tav>
                                      </p:tavLst>
                                    </p:anim>
                                    <p:animEffect transition="in" filter="fade">
                                      <p:cBhvr>
                                        <p:cTn id="25" dur="300"/>
                                        <p:tgtEl>
                                          <p:spTgt spid="7174"/>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wipe(up)">
                                      <p:cBhvr>
                                        <p:cTn id="29" dur="500"/>
                                        <p:tgtEl>
                                          <p:spTgt spid="7170"/>
                                        </p:tgtEl>
                                      </p:cBhvr>
                                    </p:animEffect>
                                  </p:childTnLst>
                                </p:cTn>
                              </p:par>
                            </p:childTnLst>
                          </p:cTn>
                        </p:par>
                        <p:par>
                          <p:cTn id="30" fill="hold">
                            <p:stCondLst>
                              <p:cond delay="1500"/>
                            </p:stCondLst>
                            <p:childTnLst>
                              <p:par>
                                <p:cTn id="31" presetID="2" presetClass="entr" presetSubtype="6" fill="hold" nodeType="afterEffect">
                                  <p:stCondLst>
                                    <p:cond delay="0"/>
                                  </p:stCondLst>
                                  <p:childTnLst>
                                    <p:set>
                                      <p:cBhvr>
                                        <p:cTn id="32" dur="1" fill="hold">
                                          <p:stCondLst>
                                            <p:cond delay="0"/>
                                          </p:stCondLst>
                                        </p:cTn>
                                        <p:tgtEl>
                                          <p:spTgt spid="7196"/>
                                        </p:tgtEl>
                                        <p:attrNameLst>
                                          <p:attrName>style.visibility</p:attrName>
                                        </p:attrNameLst>
                                      </p:cBhvr>
                                      <p:to>
                                        <p:strVal val="visible"/>
                                      </p:to>
                                    </p:set>
                                    <p:anim calcmode="lin" valueType="num">
                                      <p:cBhvr additive="base">
                                        <p:cTn id="33" dur="500" fill="hold"/>
                                        <p:tgtEl>
                                          <p:spTgt spid="7196"/>
                                        </p:tgtEl>
                                        <p:attrNameLst>
                                          <p:attrName>ppt_x</p:attrName>
                                        </p:attrNameLst>
                                      </p:cBhvr>
                                      <p:tavLst>
                                        <p:tav tm="0">
                                          <p:val>
                                            <p:strVal val="1+#ppt_w/2"/>
                                          </p:val>
                                        </p:tav>
                                        <p:tav tm="100000">
                                          <p:val>
                                            <p:strVal val="#ppt_x"/>
                                          </p:val>
                                        </p:tav>
                                      </p:tavLst>
                                    </p:anim>
                                    <p:anim calcmode="lin" valueType="num">
                                      <p:cBhvr additive="base">
                                        <p:cTn id="34" dur="500" fill="hold"/>
                                        <p:tgtEl>
                                          <p:spTgt spid="7196"/>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200"/>
                                  </p:stCondLst>
                                  <p:childTnLst>
                                    <p:set>
                                      <p:cBhvr>
                                        <p:cTn id="36" dur="1" fill="hold">
                                          <p:stCondLst>
                                            <p:cond delay="0"/>
                                          </p:stCondLst>
                                        </p:cTn>
                                        <p:tgtEl>
                                          <p:spTgt spid="7199"/>
                                        </p:tgtEl>
                                        <p:attrNameLst>
                                          <p:attrName>style.visibility</p:attrName>
                                        </p:attrNameLst>
                                      </p:cBhvr>
                                      <p:to>
                                        <p:strVal val="visible"/>
                                      </p:to>
                                    </p:set>
                                    <p:anim calcmode="lin" valueType="num">
                                      <p:cBhvr additive="base">
                                        <p:cTn id="37" dur="500" fill="hold"/>
                                        <p:tgtEl>
                                          <p:spTgt spid="7199"/>
                                        </p:tgtEl>
                                        <p:attrNameLst>
                                          <p:attrName>ppt_x</p:attrName>
                                        </p:attrNameLst>
                                      </p:cBhvr>
                                      <p:tavLst>
                                        <p:tav tm="0">
                                          <p:val>
                                            <p:strVal val="1+#ppt_w/2"/>
                                          </p:val>
                                        </p:tav>
                                        <p:tav tm="100000">
                                          <p:val>
                                            <p:strVal val="#ppt_x"/>
                                          </p:val>
                                        </p:tav>
                                      </p:tavLst>
                                    </p:anim>
                                    <p:anim calcmode="lin" valueType="num">
                                      <p:cBhvr additive="base">
                                        <p:cTn id="38" dur="500" fill="hold"/>
                                        <p:tgtEl>
                                          <p:spTgt spid="7199"/>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3" fill="hold" grpId="0" nodeType="afterEffect">
                                  <p:stCondLst>
                                    <p:cond delay="0"/>
                                  </p:stCondLst>
                                  <p:childTnLst>
                                    <p:set>
                                      <p:cBhvr>
                                        <p:cTn id="41" dur="1" fill="hold">
                                          <p:stCondLst>
                                            <p:cond delay="0"/>
                                          </p:stCondLst>
                                        </p:cTn>
                                        <p:tgtEl>
                                          <p:spTgt spid="7181"/>
                                        </p:tgtEl>
                                        <p:attrNameLst>
                                          <p:attrName>style.visibility</p:attrName>
                                        </p:attrNameLst>
                                      </p:cBhvr>
                                      <p:to>
                                        <p:strVal val="visible"/>
                                      </p:to>
                                    </p:set>
                                    <p:anim calcmode="lin" valueType="num">
                                      <p:cBhvr additive="base">
                                        <p:cTn id="42" dur="500" fill="hold"/>
                                        <p:tgtEl>
                                          <p:spTgt spid="7181"/>
                                        </p:tgtEl>
                                        <p:attrNameLst>
                                          <p:attrName>ppt_x</p:attrName>
                                        </p:attrNameLst>
                                      </p:cBhvr>
                                      <p:tavLst>
                                        <p:tav tm="0">
                                          <p:val>
                                            <p:strVal val="1+#ppt_w/2"/>
                                          </p:val>
                                        </p:tav>
                                        <p:tav tm="100000">
                                          <p:val>
                                            <p:strVal val="#ppt_x"/>
                                          </p:val>
                                        </p:tav>
                                      </p:tavLst>
                                    </p:anim>
                                    <p:anim calcmode="lin" valueType="num">
                                      <p:cBhvr additive="base">
                                        <p:cTn id="43" dur="500" fill="hold"/>
                                        <p:tgtEl>
                                          <p:spTgt spid="7181"/>
                                        </p:tgtEl>
                                        <p:attrNameLst>
                                          <p:attrName>ppt_y</p:attrName>
                                        </p:attrNameLst>
                                      </p:cBhvr>
                                      <p:tavLst>
                                        <p:tav tm="0">
                                          <p:val>
                                            <p:strVal val="0-#ppt_h/2"/>
                                          </p:val>
                                        </p:tav>
                                        <p:tav tm="100000">
                                          <p:val>
                                            <p:strVal val="#ppt_y"/>
                                          </p:val>
                                        </p:tav>
                                      </p:tavLst>
                                    </p:anim>
                                  </p:childTnLst>
                                </p:cTn>
                              </p:par>
                              <p:par>
                                <p:cTn id="44" presetID="2" presetClass="entr" presetSubtype="3" fill="hold" grpId="0" nodeType="withEffect">
                                  <p:stCondLst>
                                    <p:cond delay="200"/>
                                  </p:stCondLst>
                                  <p:childTnLst>
                                    <p:set>
                                      <p:cBhvr>
                                        <p:cTn id="45" dur="1" fill="hold">
                                          <p:stCondLst>
                                            <p:cond delay="0"/>
                                          </p:stCondLst>
                                        </p:cTn>
                                        <p:tgtEl>
                                          <p:spTgt spid="7183"/>
                                        </p:tgtEl>
                                        <p:attrNameLst>
                                          <p:attrName>style.visibility</p:attrName>
                                        </p:attrNameLst>
                                      </p:cBhvr>
                                      <p:to>
                                        <p:strVal val="visible"/>
                                      </p:to>
                                    </p:set>
                                    <p:anim calcmode="lin" valueType="num">
                                      <p:cBhvr additive="base">
                                        <p:cTn id="46" dur="500" fill="hold"/>
                                        <p:tgtEl>
                                          <p:spTgt spid="7183"/>
                                        </p:tgtEl>
                                        <p:attrNameLst>
                                          <p:attrName>ppt_x</p:attrName>
                                        </p:attrNameLst>
                                      </p:cBhvr>
                                      <p:tavLst>
                                        <p:tav tm="0">
                                          <p:val>
                                            <p:strVal val="1+#ppt_w/2"/>
                                          </p:val>
                                        </p:tav>
                                        <p:tav tm="100000">
                                          <p:val>
                                            <p:strVal val="#ppt_x"/>
                                          </p:val>
                                        </p:tav>
                                      </p:tavLst>
                                    </p:anim>
                                    <p:anim calcmode="lin" valueType="num">
                                      <p:cBhvr additive="base">
                                        <p:cTn id="47" dur="500" fill="hold"/>
                                        <p:tgtEl>
                                          <p:spTgt spid="7183"/>
                                        </p:tgtEl>
                                        <p:attrNameLst>
                                          <p:attrName>ppt_y</p:attrName>
                                        </p:attrNameLst>
                                      </p:cBhvr>
                                      <p:tavLst>
                                        <p:tav tm="0">
                                          <p:val>
                                            <p:strVal val="0-#ppt_h/2"/>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7186"/>
                                        </p:tgtEl>
                                        <p:attrNameLst>
                                          <p:attrName>style.visibility</p:attrName>
                                        </p:attrNameLst>
                                      </p:cBhvr>
                                      <p:to>
                                        <p:strVal val="visible"/>
                                      </p:to>
                                    </p:set>
                                    <p:animEffect transition="in" filter="fade">
                                      <p:cBhvr>
                                        <p:cTn id="50" dur="1000"/>
                                        <p:tgtEl>
                                          <p:spTgt spid="7186"/>
                                        </p:tgtEl>
                                      </p:cBhvr>
                                    </p:animEffect>
                                    <p:anim calcmode="lin" valueType="num">
                                      <p:cBhvr>
                                        <p:cTn id="51" dur="1000" fill="hold"/>
                                        <p:tgtEl>
                                          <p:spTgt spid="7186"/>
                                        </p:tgtEl>
                                        <p:attrNameLst>
                                          <p:attrName>ppt_x</p:attrName>
                                        </p:attrNameLst>
                                      </p:cBhvr>
                                      <p:tavLst>
                                        <p:tav tm="0">
                                          <p:val>
                                            <p:strVal val="#ppt_x"/>
                                          </p:val>
                                        </p:tav>
                                        <p:tav tm="100000">
                                          <p:val>
                                            <p:strVal val="#ppt_x"/>
                                          </p:val>
                                        </p:tav>
                                      </p:tavLst>
                                    </p:anim>
                                    <p:anim calcmode="lin" valueType="num">
                                      <p:cBhvr>
                                        <p:cTn id="52" dur="1000" fill="hold"/>
                                        <p:tgtEl>
                                          <p:spTgt spid="7186"/>
                                        </p:tgtEl>
                                        <p:attrNameLst>
                                          <p:attrName>ppt_y</p:attrName>
                                        </p:attrNameLst>
                                      </p:cBhvr>
                                      <p:tavLst>
                                        <p:tav tm="0">
                                          <p:val>
                                            <p:strVal val="#ppt_y+.1"/>
                                          </p:val>
                                        </p:tav>
                                        <p:tav tm="100000">
                                          <p:val>
                                            <p:strVal val="#ppt_y"/>
                                          </p:val>
                                        </p:tav>
                                      </p:tavLst>
                                    </p:anim>
                                  </p:childTnLst>
                                </p:cTn>
                              </p:par>
                              <p:par>
                                <p:cTn id="53" presetID="2" presetClass="exit" presetSubtype="4" fill="hold" nodeType="withEffect">
                                  <p:stCondLst>
                                    <p:cond delay="1300"/>
                                  </p:stCondLst>
                                  <p:childTnLst>
                                    <p:anim calcmode="lin" valueType="num">
                                      <p:cBhvr additive="base">
                                        <p:cTn id="54" dur="500"/>
                                        <p:tgtEl>
                                          <p:spTgt spid="7186"/>
                                        </p:tgtEl>
                                        <p:attrNameLst>
                                          <p:attrName>ppt_x</p:attrName>
                                        </p:attrNameLst>
                                      </p:cBhvr>
                                      <p:tavLst>
                                        <p:tav tm="0">
                                          <p:val>
                                            <p:strVal val="ppt_x"/>
                                          </p:val>
                                        </p:tav>
                                        <p:tav tm="100000">
                                          <p:val>
                                            <p:strVal val="ppt_x"/>
                                          </p:val>
                                        </p:tav>
                                      </p:tavLst>
                                    </p:anim>
                                    <p:anim calcmode="lin" valueType="num">
                                      <p:cBhvr additive="base">
                                        <p:cTn id="55" dur="500"/>
                                        <p:tgtEl>
                                          <p:spTgt spid="7186"/>
                                        </p:tgtEl>
                                        <p:attrNameLst>
                                          <p:attrName>ppt_y</p:attrName>
                                        </p:attrNameLst>
                                      </p:cBhvr>
                                      <p:tavLst>
                                        <p:tav tm="0">
                                          <p:val>
                                            <p:strVal val="ppt_y"/>
                                          </p:val>
                                        </p:tav>
                                        <p:tav tm="100000">
                                          <p:val>
                                            <p:strVal val="1+ppt_h/2"/>
                                          </p:val>
                                        </p:tav>
                                      </p:tavLst>
                                    </p:anim>
                                    <p:set>
                                      <p:cBhvr>
                                        <p:cTn id="56" dur="1" fill="hold">
                                          <p:stCondLst>
                                            <p:cond delay="499"/>
                                          </p:stCondLst>
                                        </p:cTn>
                                        <p:tgtEl>
                                          <p:spTgt spid="71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1" grpId="0" animBg="1"/>
      <p:bldP spid="7172" grpId="0" animBg="1"/>
      <p:bldP spid="7173" grpId="0" autoUpdateAnimBg="0"/>
      <p:bldP spid="7174" grpId="0" autoUpdateAnimBg="0"/>
      <p:bldP spid="7181" grpId="0" autoUpdateAnimBg="0"/>
      <p:bldP spid="71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645" y="692696"/>
            <a:ext cx="11093472" cy="5870838"/>
          </a:xfrm>
          <a:prstGeom prst="rect">
            <a:avLst/>
          </a:prstGeom>
          <a:noFill/>
        </p:spPr>
        <p:txBody>
          <a:bodyPr wrap="square" rtlCol="0" anchor="t">
            <a:spAutoFit/>
          </a:bodyPr>
          <a:lstStyle/>
          <a:p>
            <a:pPr algn="ctr">
              <a:lnSpc>
                <a:spcPct val="13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京东智慧物流</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20000"/>
              </a:lnSpc>
              <a:spcBef>
                <a:spcPts val="1000"/>
              </a:spcBef>
            </a:pPr>
            <a:r>
              <a:rPr lang="en-US" altLang="zh-CN" sz="2600" dirty="0">
                <a:solidFill>
                  <a:schemeClr val="accent2"/>
                </a:solidFill>
                <a:latin typeface="+mj-lt"/>
                <a:ea typeface="黑体" panose="02010609060101010101" pitchFamily="49" charset="-122"/>
                <a:cs typeface="+mn-ea"/>
              </a:rPr>
              <a:t>2018</a:t>
            </a:r>
            <a:r>
              <a:rPr lang="zh-CN" altLang="en-US" sz="2600" dirty="0">
                <a:solidFill>
                  <a:schemeClr val="accent2"/>
                </a:solidFill>
                <a:latin typeface="+mj-lt"/>
                <a:ea typeface="黑体" panose="02010609060101010101" pitchFamily="49" charset="-122"/>
                <a:cs typeface="+mn-ea"/>
              </a:rPr>
              <a:t>年</a:t>
            </a:r>
            <a:r>
              <a:rPr lang="en-US" altLang="zh-CN" sz="2600" dirty="0">
                <a:solidFill>
                  <a:schemeClr val="accent2"/>
                </a:solidFill>
                <a:latin typeface="+mj-lt"/>
                <a:ea typeface="黑体" panose="02010609060101010101" pitchFamily="49" charset="-122"/>
                <a:cs typeface="+mn-ea"/>
              </a:rPr>
              <a:t>12</a:t>
            </a:r>
            <a:r>
              <a:rPr lang="zh-CN" altLang="en-US" sz="2600" dirty="0">
                <a:solidFill>
                  <a:schemeClr val="accent2"/>
                </a:solidFill>
                <a:latin typeface="+mj-lt"/>
                <a:ea typeface="黑体" panose="02010609060101010101" pitchFamily="49" charset="-122"/>
                <a:cs typeface="+mn-ea"/>
              </a:rPr>
              <a:t>月</a:t>
            </a:r>
            <a:r>
              <a:rPr lang="en-US" altLang="zh-CN" sz="2600" dirty="0">
                <a:solidFill>
                  <a:schemeClr val="accent2"/>
                </a:solidFill>
                <a:latin typeface="+mj-lt"/>
                <a:ea typeface="黑体" panose="02010609060101010101" pitchFamily="49" charset="-122"/>
                <a:cs typeface="+mn-ea"/>
              </a:rPr>
              <a:t>22</a:t>
            </a:r>
            <a:r>
              <a:rPr lang="zh-CN" altLang="en-US" sz="2600" dirty="0">
                <a:solidFill>
                  <a:schemeClr val="accent2"/>
                </a:solidFill>
                <a:latin typeface="+mj-lt"/>
                <a:ea typeface="黑体" panose="02010609060101010101" pitchFamily="49" charset="-122"/>
                <a:cs typeface="+mn-ea"/>
              </a:rPr>
              <a:t>日，浙江国际智慧交通产业博览会期间，京东物流作为科技物流企业代表参展，现场展示了无人机、无人仓、无人车、京东地图、智能空间物流、青流箱等物流“黑科技”。其中，</a:t>
            </a:r>
            <a:r>
              <a:rPr lang="en-US" altLang="zh-CN" sz="2600" dirty="0">
                <a:solidFill>
                  <a:schemeClr val="accent2"/>
                </a:solidFill>
                <a:latin typeface="+mj-lt"/>
                <a:ea typeface="黑体" panose="02010609060101010101" pitchFamily="49" charset="-122"/>
                <a:cs typeface="+mn-ea"/>
              </a:rPr>
              <a:t>X1</a:t>
            </a:r>
            <a:r>
              <a:rPr lang="zh-CN" altLang="en-US" sz="2600" dirty="0">
                <a:solidFill>
                  <a:schemeClr val="accent2"/>
                </a:solidFill>
                <a:latin typeface="+mj-lt"/>
                <a:ea typeface="黑体" panose="02010609060101010101" pitchFamily="49" charset="-122"/>
                <a:cs typeface="+mn-ea"/>
              </a:rPr>
              <a:t>无人机和</a:t>
            </a:r>
            <a:r>
              <a:rPr lang="en-US" altLang="zh-CN" sz="2600" dirty="0">
                <a:solidFill>
                  <a:schemeClr val="accent2"/>
                </a:solidFill>
                <a:latin typeface="+mj-lt"/>
                <a:ea typeface="黑体" panose="02010609060101010101" pitchFamily="49" charset="-122"/>
                <a:cs typeface="+mn-ea"/>
              </a:rPr>
              <a:t>Y3</a:t>
            </a:r>
            <a:r>
              <a:rPr lang="zh-CN" altLang="en-US" sz="2600" dirty="0">
                <a:solidFill>
                  <a:schemeClr val="accent2"/>
                </a:solidFill>
                <a:latin typeface="+mj-lt"/>
                <a:ea typeface="黑体" panose="02010609060101010101" pitchFamily="49" charset="-122"/>
                <a:cs typeface="+mn-ea"/>
              </a:rPr>
              <a:t>无人机成为与会者关注的焦点，它们不仅可往返</a:t>
            </a:r>
            <a:r>
              <a:rPr lang="en-US" altLang="zh-CN" sz="2600" dirty="0">
                <a:solidFill>
                  <a:schemeClr val="accent2"/>
                </a:solidFill>
                <a:latin typeface="+mj-lt"/>
                <a:ea typeface="黑体" panose="02010609060101010101" pitchFamily="49" charset="-122"/>
                <a:cs typeface="+mn-ea"/>
              </a:rPr>
              <a:t>20</a:t>
            </a:r>
            <a:r>
              <a:rPr lang="zh-CN" altLang="en-US" sz="2600" dirty="0">
                <a:solidFill>
                  <a:schemeClr val="accent2"/>
                </a:solidFill>
                <a:latin typeface="+mj-lt"/>
                <a:ea typeface="黑体" panose="02010609060101010101" pitchFamily="49" charset="-122"/>
                <a:cs typeface="+mn-ea"/>
              </a:rPr>
              <a:t>千米送货，而且能全自主定点悬停抛货，自动卸货并返航。</a:t>
            </a:r>
            <a:endParaRPr lang="zh-CN" altLang="en-US" sz="2600" dirty="0">
              <a:solidFill>
                <a:schemeClr val="accent2"/>
              </a:solidFill>
              <a:latin typeface="+mj-lt"/>
              <a:ea typeface="黑体" panose="02010609060101010101" pitchFamily="49" charset="-122"/>
              <a:cs typeface="+mn-ea"/>
            </a:endParaRPr>
          </a:p>
          <a:p>
            <a:pPr indent="612140" algn="just">
              <a:lnSpc>
                <a:spcPct val="120000"/>
              </a:lnSpc>
              <a:spcBef>
                <a:spcPts val="1000"/>
              </a:spcBef>
            </a:pPr>
            <a:r>
              <a:rPr lang="zh-CN" altLang="en-US" sz="2600" dirty="0">
                <a:solidFill>
                  <a:schemeClr val="accent2"/>
                </a:solidFill>
                <a:latin typeface="+mj-lt"/>
                <a:ea typeface="黑体" panose="02010609060101010101" pitchFamily="49" charset="-122"/>
                <a:cs typeface="+mn-ea"/>
              </a:rPr>
              <a:t>除了无人机，京东无人仓、无人车同样吸睛无数。京东无人仓强大的仓储系统，连同多种系列的自动驾驶技术产品，从商品入库、存储，到包装、分拣，真正实现了全流程、全系统的智能化、无人化。</a:t>
            </a:r>
            <a:endParaRPr lang="en-US" altLang="zh-CN" sz="2600" dirty="0">
              <a:solidFill>
                <a:schemeClr val="accent2"/>
              </a:solidFill>
              <a:latin typeface="+mj-lt"/>
              <a:ea typeface="黑体" panose="02010609060101010101" pitchFamily="49" charset="-122"/>
              <a:cs typeface="+mn-ea"/>
            </a:endParaRPr>
          </a:p>
          <a:p>
            <a:pPr indent="612140" algn="just">
              <a:lnSpc>
                <a:spcPct val="120000"/>
              </a:lnSpc>
              <a:spcBef>
                <a:spcPts val="1000"/>
              </a:spcBef>
            </a:pPr>
            <a:r>
              <a:rPr lang="zh-CN" altLang="en-US" sz="2600" b="1" dirty="0">
                <a:solidFill>
                  <a:srgbClr val="C00000"/>
                </a:solidFill>
                <a:latin typeface="+mj-lt"/>
                <a:ea typeface="黑体" panose="02010609060101010101" pitchFamily="49" charset="-122"/>
                <a:cs typeface="+mn-ea"/>
              </a:rPr>
              <a:t>启发思考：京东的无人机、无人车、无人仓等技术对电商的物流环节有什么影响</a:t>
            </a:r>
            <a:r>
              <a:rPr lang="en-US" altLang="zh-CN" sz="2600" b="1" dirty="0">
                <a:solidFill>
                  <a:srgbClr val="C00000"/>
                </a:solidFill>
                <a:latin typeface="+mj-lt"/>
                <a:ea typeface="黑体" panose="02010609060101010101" pitchFamily="49" charset="-122"/>
                <a:cs typeface="+mn-ea"/>
              </a:rPr>
              <a:t>?</a:t>
            </a:r>
            <a:endParaRPr lang="zh-CN" altLang="en-US" sz="2600" b="1"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17411"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2"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3" name="Freeform 18"/>
          <p:cNvSpPr/>
          <p:nvPr/>
        </p:nvSpPr>
        <p:spPr bwMode="auto">
          <a:xfrm>
            <a:off x="4225925" y="3605385"/>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17415"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17416" name="Group 21"/>
          <p:cNvGrpSpPr/>
          <p:nvPr/>
        </p:nvGrpSpPr>
        <p:grpSpPr bwMode="auto">
          <a:xfrm>
            <a:off x="0" y="6715125"/>
            <a:ext cx="12196763" cy="142875"/>
            <a:chOff x="0" y="0"/>
            <a:chExt cx="7634" cy="89"/>
          </a:xfrm>
        </p:grpSpPr>
        <p:sp>
          <p:nvSpPr>
            <p:cNvPr id="17445"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6"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2"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8"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9"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grpSp>
      <p:cxnSp>
        <p:nvCxnSpPr>
          <p:cNvPr id="17422" name="直接连接符 35"/>
          <p:cNvCxnSpPr>
            <a:cxnSpLocks noChangeShapeType="1"/>
          </p:cNvCxnSpPr>
          <p:nvPr/>
        </p:nvCxnSpPr>
        <p:spPr bwMode="auto">
          <a:xfrm flipV="1">
            <a:off x="4144963" y="2717973"/>
            <a:ext cx="0" cy="2511227"/>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TextBox 52"/>
          <p:cNvSpPr txBox="1">
            <a:spLocks noChangeArrowheads="1"/>
          </p:cNvSpPr>
          <p:nvPr/>
        </p:nvSpPr>
        <p:spPr bwMode="auto">
          <a:xfrm>
            <a:off x="5373687" y="1684800"/>
            <a:ext cx="51171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电子商务关键技术及新技术</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17424" name="TextBox 53"/>
          <p:cNvSpPr txBox="1">
            <a:spLocks noChangeArrowheads="1"/>
          </p:cNvSpPr>
          <p:nvPr/>
        </p:nvSpPr>
        <p:spPr bwMode="auto">
          <a:xfrm>
            <a:off x="5373687" y="3393167"/>
            <a:ext cx="4368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电子商务新业态新模式</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grpSp>
        <p:nvGrpSpPr>
          <p:cNvPr id="17434" name="组合 63"/>
          <p:cNvGrpSpPr/>
          <p:nvPr/>
        </p:nvGrpSpPr>
        <p:grpSpPr bwMode="auto">
          <a:xfrm>
            <a:off x="4594225" y="3322856"/>
            <a:ext cx="584200" cy="557212"/>
            <a:chOff x="0" y="0"/>
            <a:chExt cx="650875" cy="620712"/>
          </a:xfrm>
        </p:grpSpPr>
        <p:sp>
          <p:nvSpPr>
            <p:cNvPr id="17439"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40"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26" name="组合 66"/>
          <p:cNvGrpSpPr/>
          <p:nvPr/>
        </p:nvGrpSpPr>
        <p:grpSpPr bwMode="auto">
          <a:xfrm>
            <a:off x="4594225" y="1699200"/>
            <a:ext cx="584200" cy="557212"/>
            <a:chOff x="0" y="0"/>
            <a:chExt cx="650875" cy="620712"/>
          </a:xfrm>
        </p:grpSpPr>
        <p:sp>
          <p:nvSpPr>
            <p:cNvPr id="1743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1743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7443" name="TextBox 77"/>
          <p:cNvSpPr txBox="1">
            <a:spLocks noChangeArrowheads="1"/>
          </p:cNvSpPr>
          <p:nvPr/>
        </p:nvSpPr>
        <p:spPr bwMode="auto">
          <a:xfrm>
            <a:off x="1059445" y="2708920"/>
            <a:ext cx="3094720" cy="25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一、社交电商</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二、内容电商</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三、共享经济</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四、农村电商</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None/>
            </a:pPr>
            <a:r>
              <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五、其他新业态新模式</a:t>
            </a:r>
            <a:endParaRPr lang="zh-CN" altLang="en-US" sz="22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grpSp>
        <p:nvGrpSpPr>
          <p:cNvPr id="17444" name="组合 41"/>
          <p:cNvGrpSpPr/>
          <p:nvPr/>
        </p:nvGrpSpPr>
        <p:grpSpPr bwMode="auto">
          <a:xfrm>
            <a:off x="4408488" y="3218036"/>
            <a:ext cx="982662" cy="935037"/>
            <a:chOff x="0" y="0"/>
            <a:chExt cx="650875" cy="620712"/>
          </a:xfrm>
        </p:grpSpPr>
        <p:sp>
          <p:nvSpPr>
            <p:cNvPr id="17433" name="Oval 14"/>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rgbClr val="007DA7"/>
                </a:solidFill>
                <a:ea typeface="宋体" panose="02010600030101010101" pitchFamily="2" charset="-122"/>
              </a:endParaRPr>
            </a:p>
          </p:txBody>
        </p:sp>
        <p:sp>
          <p:nvSpPr>
            <p:cNvPr id="7"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7447" name="Group 4"/>
          <p:cNvGrpSpPr/>
          <p:nvPr/>
        </p:nvGrpSpPr>
        <p:grpSpPr bwMode="auto">
          <a:xfrm>
            <a:off x="9101138" y="7031038"/>
            <a:ext cx="668337" cy="765175"/>
            <a:chOff x="0" y="0"/>
            <a:chExt cx="421" cy="482"/>
          </a:xfrm>
        </p:grpSpPr>
        <p:sp>
          <p:nvSpPr>
            <p:cNvPr id="17431"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32"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0.10139 L -0.3487 -0.48542 " pathEditMode="relative" rAng="0" ptsTypes="AA">
                                      <p:cBhvr>
                                        <p:cTn id="6" dur="1000" fill="hold"/>
                                        <p:tgtEl>
                                          <p:spTgt spid="17447"/>
                                        </p:tgtEl>
                                        <p:attrNameLst>
                                          <p:attrName>ppt_x</p:attrName>
                                          <p:attrName>ppt_y</p:attrName>
                                        </p:attrNameLst>
                                      </p:cBhvr>
                                      <p:rCtr x="-17441" y="-29352"/>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17447"/>
                                        </p:tgtEl>
                                      </p:cBhvr>
                                    </p:animEffect>
                                    <p:animScale>
                                      <p:cBhvr>
                                        <p:cTn id="10" dur="100" autoRev="1" fill="hold"/>
                                        <p:tgtEl>
                                          <p:spTgt spid="17447"/>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1"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17424"/>
                                        </p:tgtEl>
                                      </p:cBhvr>
                                    </p:animEffect>
                                    <p:animScale>
                                      <p:cBhvr>
                                        <p:cTn id="13" dur="250" autoRev="1" fill="hold"/>
                                        <p:tgtEl>
                                          <p:spTgt spid="17424"/>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17444"/>
                                        </p:tgtEl>
                                        <p:attrNameLst>
                                          <p:attrName>style.visibility</p:attrName>
                                        </p:attrNameLst>
                                      </p:cBhvr>
                                      <p:to>
                                        <p:strVal val="visible"/>
                                      </p:to>
                                    </p:set>
                                    <p:anim calcmode="lin" valueType="num">
                                      <p:cBhvr>
                                        <p:cTn id="16" dur="300" fill="hold"/>
                                        <p:tgtEl>
                                          <p:spTgt spid="17444"/>
                                        </p:tgtEl>
                                        <p:attrNameLst>
                                          <p:attrName>ppt_w</p:attrName>
                                        </p:attrNameLst>
                                      </p:cBhvr>
                                      <p:tavLst>
                                        <p:tav tm="0">
                                          <p:val>
                                            <p:fltVal val="0"/>
                                          </p:val>
                                        </p:tav>
                                        <p:tav tm="100000">
                                          <p:val>
                                            <p:strVal val="#ppt_w"/>
                                          </p:val>
                                        </p:tav>
                                      </p:tavLst>
                                    </p:anim>
                                    <p:anim calcmode="lin" valueType="num">
                                      <p:cBhvr>
                                        <p:cTn id="17" dur="300" fill="hold"/>
                                        <p:tgtEl>
                                          <p:spTgt spid="17444"/>
                                        </p:tgtEl>
                                        <p:attrNameLst>
                                          <p:attrName>ppt_h</p:attrName>
                                        </p:attrNameLst>
                                      </p:cBhvr>
                                      <p:tavLst>
                                        <p:tav tm="0">
                                          <p:val>
                                            <p:fltVal val="0"/>
                                          </p:val>
                                        </p:tav>
                                        <p:tav tm="100000">
                                          <p:val>
                                            <p:strVal val="#ppt_h"/>
                                          </p:val>
                                        </p:tav>
                                      </p:tavLst>
                                    </p:anim>
                                    <p:animEffect transition="in" filter="fade">
                                      <p:cBhvr>
                                        <p:cTn id="18" dur="300"/>
                                        <p:tgtEl>
                                          <p:spTgt spid="17444"/>
                                        </p:tgtEl>
                                      </p:cBhvr>
                                    </p:animEffect>
                                  </p:childTnLst>
                                </p:cTn>
                              </p:par>
                              <p:par>
                                <p:cTn id="19" presetID="10" presetClass="exit" presetSubtype="0" fill="hold" nodeType="withEffect">
                                  <p:stCondLst>
                                    <p:cond delay="0"/>
                                  </p:stCondLst>
                                  <p:childTnLst>
                                    <p:anim calcmode="lin" valueType="num">
                                      <p:cBhvr>
                                        <p:cTn id="20" dur="300"/>
                                        <p:tgtEl>
                                          <p:spTgt spid="17434"/>
                                        </p:tgtEl>
                                        <p:attrNameLst>
                                          <p:attrName>ppt_w</p:attrName>
                                        </p:attrNameLst>
                                      </p:cBhvr>
                                      <p:tavLst>
                                        <p:tav tm="0">
                                          <p:val>
                                            <p:strVal val="ppt_w"/>
                                          </p:val>
                                        </p:tav>
                                        <p:tav tm="100000">
                                          <p:val>
                                            <p:fltVal val="0"/>
                                          </p:val>
                                        </p:tav>
                                      </p:tavLst>
                                    </p:anim>
                                    <p:anim calcmode="lin" valueType="num">
                                      <p:cBhvr>
                                        <p:cTn id="21" dur="300"/>
                                        <p:tgtEl>
                                          <p:spTgt spid="17434"/>
                                        </p:tgtEl>
                                        <p:attrNameLst>
                                          <p:attrName>ppt_h</p:attrName>
                                        </p:attrNameLst>
                                      </p:cBhvr>
                                      <p:tavLst>
                                        <p:tav tm="0">
                                          <p:val>
                                            <p:strVal val="ppt_h"/>
                                          </p:val>
                                        </p:tav>
                                        <p:tav tm="100000">
                                          <p:val>
                                            <p:fltVal val="0"/>
                                          </p:val>
                                        </p:tav>
                                      </p:tavLst>
                                    </p:anim>
                                    <p:animEffect transition="out" filter="fade">
                                      <p:cBhvr>
                                        <p:cTn id="22" dur="300"/>
                                        <p:tgtEl>
                                          <p:spTgt spid="17434"/>
                                        </p:tgtEl>
                                      </p:cBhvr>
                                    </p:animEffect>
                                    <p:set>
                                      <p:cBhvr>
                                        <p:cTn id="23" dur="1" fill="hold">
                                          <p:stCondLst>
                                            <p:cond delay="299"/>
                                          </p:stCondLst>
                                        </p:cTn>
                                        <p:tgtEl>
                                          <p:spTgt spid="17434"/>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17447"/>
                                        </p:tgtEl>
                                        <p:attrNameLst>
                                          <p:attrName>ppt_x</p:attrName>
                                        </p:attrNameLst>
                                      </p:cBhvr>
                                      <p:tavLst>
                                        <p:tav tm="0">
                                          <p:val>
                                            <p:strVal val="ppt_x"/>
                                          </p:val>
                                        </p:tav>
                                        <p:tav tm="100000">
                                          <p:val>
                                            <p:strVal val="ppt_x"/>
                                          </p:val>
                                        </p:tav>
                                      </p:tavLst>
                                    </p:anim>
                                    <p:anim calcmode="lin" valueType="num">
                                      <p:cBhvr additive="base">
                                        <p:cTn id="27" dur="1000"/>
                                        <p:tgtEl>
                                          <p:spTgt spid="17447"/>
                                        </p:tgtEl>
                                        <p:attrNameLst>
                                          <p:attrName>ppt_y</p:attrName>
                                        </p:attrNameLst>
                                      </p:cBhvr>
                                      <p:tavLst>
                                        <p:tav tm="0">
                                          <p:val>
                                            <p:strVal val="ppt_y"/>
                                          </p:val>
                                        </p:tav>
                                        <p:tav tm="100000">
                                          <p:val>
                                            <p:strVal val="1+ppt_h/2"/>
                                          </p:val>
                                        </p:tav>
                                      </p:tavLst>
                                    </p:anim>
                                    <p:set>
                                      <p:cBhvr>
                                        <p:cTn id="28" dur="1" fill="hold">
                                          <p:stCondLst>
                                            <p:cond delay="999"/>
                                          </p:stCondLst>
                                        </p:cTn>
                                        <p:tgtEl>
                                          <p:spTgt spid="17447"/>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17413"/>
                                        </p:tgtEl>
                                        <p:attrNameLst>
                                          <p:attrName>style.visibility</p:attrName>
                                        </p:attrNameLst>
                                      </p:cBhvr>
                                      <p:to>
                                        <p:strVal val="visible"/>
                                      </p:to>
                                    </p:set>
                                    <p:anim calcmode="lin" valueType="num">
                                      <p:cBhvr additive="base">
                                        <p:cTn id="32" dur="300"/>
                                        <p:tgtEl>
                                          <p:spTgt spid="17413"/>
                                        </p:tgtEl>
                                        <p:attrNameLst>
                                          <p:attrName>ppt_x</p:attrName>
                                        </p:attrNameLst>
                                      </p:cBhvr>
                                      <p:tavLst>
                                        <p:tav tm="0">
                                          <p:val>
                                            <p:strVal val="#ppt_x+#ppt_w*1.125000"/>
                                          </p:val>
                                        </p:tav>
                                        <p:tav tm="100000">
                                          <p:val>
                                            <p:strVal val="#ppt_x"/>
                                          </p:val>
                                        </p:tav>
                                      </p:tavLst>
                                    </p:anim>
                                    <p:animEffect transition="in" filter="wipe(left)">
                                      <p:cBhvr>
                                        <p:cTn id="33" dur="300"/>
                                        <p:tgtEl>
                                          <p:spTgt spid="17413"/>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17422"/>
                                        </p:tgtEl>
                                        <p:attrNameLst>
                                          <p:attrName>style.visibility</p:attrName>
                                        </p:attrNameLst>
                                      </p:cBhvr>
                                      <p:to>
                                        <p:strVal val="visible"/>
                                      </p:to>
                                    </p:set>
                                    <p:animEffect transition="in" filter="wipe(up)">
                                      <p:cBhvr>
                                        <p:cTn id="37" dur="500"/>
                                        <p:tgtEl>
                                          <p:spTgt spid="17422"/>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7443"/>
                                        </p:tgtEl>
                                        <p:attrNameLst>
                                          <p:attrName>style.visibility</p:attrName>
                                        </p:attrNameLst>
                                      </p:cBhvr>
                                      <p:to>
                                        <p:strVal val="visible"/>
                                      </p:to>
                                    </p:set>
                                    <p:anim by="(-#ppt_w*2)" calcmode="lin" valueType="num">
                                      <p:cBhvr rctx="PPT">
                                        <p:cTn id="41" dur="250" autoRev="1" fill="hold">
                                          <p:stCondLst>
                                            <p:cond delay="0"/>
                                          </p:stCondLst>
                                        </p:cTn>
                                        <p:tgtEl>
                                          <p:spTgt spid="17443"/>
                                        </p:tgtEl>
                                        <p:attrNameLst>
                                          <p:attrName>ppt_w</p:attrName>
                                        </p:attrNameLst>
                                      </p:cBhvr>
                                    </p:anim>
                                    <p:anim by="(#ppt_w*0.50)" calcmode="lin" valueType="num">
                                      <p:cBhvr>
                                        <p:cTn id="42" dur="250" decel="50000" autoRev="1" fill="hold">
                                          <p:stCondLst>
                                            <p:cond delay="0"/>
                                          </p:stCondLst>
                                        </p:cTn>
                                        <p:tgtEl>
                                          <p:spTgt spid="17443"/>
                                        </p:tgtEl>
                                        <p:attrNameLst>
                                          <p:attrName>ppt_x</p:attrName>
                                        </p:attrNameLst>
                                      </p:cBhvr>
                                    </p:anim>
                                    <p:anim from="(-#ppt_h/2)" to="(#ppt_y)" calcmode="lin" valueType="num">
                                      <p:cBhvr>
                                        <p:cTn id="43" dur="500" fill="hold">
                                          <p:stCondLst>
                                            <p:cond delay="0"/>
                                          </p:stCondLst>
                                        </p:cTn>
                                        <p:tgtEl>
                                          <p:spTgt spid="17443"/>
                                        </p:tgtEl>
                                        <p:attrNameLst>
                                          <p:attrName>ppt_y</p:attrName>
                                        </p:attrNameLst>
                                      </p:cBhvr>
                                    </p:anim>
                                    <p:animRot by="21600000">
                                      <p:cBhvr>
                                        <p:cTn id="44" dur="500" fill="hold">
                                          <p:stCondLst>
                                            <p:cond delay="0"/>
                                          </p:stCondLst>
                                        </p:cTn>
                                        <p:tgtEl>
                                          <p:spTgt spid="1744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24" grpId="0" autoUpdateAnimBg="0"/>
      <p:bldP spid="17443"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0745" y="1052736"/>
            <a:ext cx="11055272" cy="5434052"/>
          </a:xfrm>
          <a:prstGeom prst="rect">
            <a:avLst/>
          </a:prstGeom>
        </p:spPr>
        <p:txBody>
          <a:bodyPr wrap="square">
            <a:spAutoFit/>
          </a:bodyPr>
          <a:lstStyle/>
          <a:p>
            <a:pPr algn="just">
              <a:spcBef>
                <a:spcPts val="15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一、社交电商</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50000"/>
              </a:lnSpc>
              <a:spcBef>
                <a:spcPts val="1500"/>
              </a:spcBef>
            </a:pPr>
            <a:r>
              <a:rPr lang="zh-CN" altLang="en-US" sz="2400" dirty="0">
                <a:solidFill>
                  <a:schemeClr val="accent2"/>
                </a:solidFill>
                <a:latin typeface="+mj-lt"/>
                <a:ea typeface="黑体" panose="02010609060101010101" pitchFamily="49" charset="-122"/>
              </a:rPr>
              <a:t>所谓社交电商，是指将关注、分享、沟通、讨论、互动等社交化的元素应用于电子商务交易过程。与传统电商相比，社交电商是先通过社交激发用户的购买需求，然后促使其实施购物行为；而传统电商是用户先产生强烈的购买需求，再根据需求有目的地购物。</a:t>
            </a:r>
            <a:endParaRPr lang="en-US" altLang="zh-CN" sz="2400" dirty="0">
              <a:solidFill>
                <a:schemeClr val="accent2"/>
              </a:solidFill>
              <a:latin typeface="+mj-lt"/>
              <a:ea typeface="黑体" panose="02010609060101010101" pitchFamily="49" charset="-122"/>
            </a:endParaRPr>
          </a:p>
          <a:p>
            <a:pPr indent="612140" algn="just">
              <a:spcBef>
                <a:spcPts val="1000"/>
              </a:spcBef>
            </a:pPr>
            <a:r>
              <a:rPr lang="en-US" altLang="zh-CN" sz="2600" b="1" dirty="0">
                <a:solidFill>
                  <a:schemeClr val="accent2"/>
                </a:solidFill>
                <a:latin typeface="+mj-lt"/>
                <a:ea typeface="黑体" panose="02010609060101010101" pitchFamily="49" charset="-122"/>
              </a:rPr>
              <a:t>1</a:t>
            </a:r>
            <a:r>
              <a:rPr lang="zh-CN" altLang="en-US" sz="2600" b="1" dirty="0">
                <a:solidFill>
                  <a:schemeClr val="accent2"/>
                </a:solidFill>
                <a:latin typeface="+mj-lt"/>
                <a:ea typeface="黑体" panose="02010609060101010101" pitchFamily="49" charset="-122"/>
              </a:rPr>
              <a:t>．拼购型</a:t>
            </a:r>
            <a:endParaRPr lang="zh-CN" altLang="en-US" sz="2600" b="1"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）拼购型社交电商是用户以社交分享的方式进行组团，组团成功后可以享受更大的优惠，这种低价的方式可提升用户参与积极性，让用户主动分享商品，提高商品的曝光率和销量。</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4488509" y="2037059"/>
            <a:ext cx="5746688"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2400" dirty="0">
                <a:latin typeface="黑体" panose="02010609060101010101" pitchFamily="49" charset="-122"/>
                <a:ea typeface="黑体" panose="02010609060101010101" pitchFamily="49" charset="-122"/>
              </a:rPr>
              <a:t>通过低价诱惑，利用社交流量传播、拉新，用户留存效率较高；</a:t>
            </a:r>
            <a:endParaRPr lang="zh-CN" altLang="en-US" sz="2400" dirty="0">
              <a:latin typeface="黑体" panose="02010609060101010101" pitchFamily="49" charset="-122"/>
              <a:ea typeface="黑体" panose="02010609060101010101" pitchFamily="49" charset="-122"/>
            </a:endParaRPr>
          </a:p>
        </p:txBody>
      </p:sp>
      <p:sp>
        <p:nvSpPr>
          <p:cNvPr id="5" name="Freeform 8"/>
          <p:cNvSpPr/>
          <p:nvPr/>
        </p:nvSpPr>
        <p:spPr bwMode="auto">
          <a:xfrm>
            <a:off x="4041795" y="2243460"/>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TextBox 10"/>
          <p:cNvSpPr txBox="1">
            <a:spLocks noChangeArrowheads="1"/>
          </p:cNvSpPr>
          <p:nvPr/>
        </p:nvSpPr>
        <p:spPr bwMode="auto">
          <a:xfrm>
            <a:off x="4514205" y="5349427"/>
            <a:ext cx="5157206"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2400" dirty="0">
                <a:latin typeface="黑体" panose="02010609060101010101" pitchFamily="49" charset="-122"/>
                <a:ea typeface="黑体" panose="02010609060101010101" pitchFamily="49" charset="-122"/>
              </a:rPr>
              <a:t>平台对供应链、商品质量、物流、售后等环节控制力弱。</a:t>
            </a:r>
            <a:endParaRPr lang="zh-CN" altLang="en-US" sz="2400" dirty="0">
              <a:latin typeface="黑体" panose="02010609060101010101" pitchFamily="49" charset="-122"/>
              <a:ea typeface="黑体" panose="02010609060101010101" pitchFamily="49" charset="-122"/>
            </a:endParaRPr>
          </a:p>
        </p:txBody>
      </p:sp>
      <p:sp>
        <p:nvSpPr>
          <p:cNvPr id="9" name="Freeform 8"/>
          <p:cNvSpPr/>
          <p:nvPr/>
        </p:nvSpPr>
        <p:spPr bwMode="auto">
          <a:xfrm>
            <a:off x="4041795" y="5553794"/>
            <a:ext cx="271463" cy="312737"/>
          </a:xfrm>
          <a:custGeom>
            <a:avLst/>
            <a:gdLst>
              <a:gd name="T0" fmla="*/ 268949490 w 274"/>
              <a:gd name="T1" fmla="*/ 153778801 h 317"/>
              <a:gd name="T2" fmla="*/ 134475241 w 274"/>
              <a:gd name="T3" fmla="*/ 231641435 h 317"/>
              <a:gd name="T4" fmla="*/ 0 w 274"/>
              <a:gd name="T5" fmla="*/ 308531329 h 317"/>
              <a:gd name="T6" fmla="*/ 0 w 274"/>
              <a:gd name="T7" fmla="*/ 153778801 h 317"/>
              <a:gd name="T8" fmla="*/ 0 w 274"/>
              <a:gd name="T9" fmla="*/ 0 h 317"/>
              <a:gd name="T10" fmla="*/ 134475241 w 274"/>
              <a:gd name="T11" fmla="*/ 76889894 h 317"/>
              <a:gd name="T12" fmla="*/ 268949490 w 274"/>
              <a:gd name="T13" fmla="*/ 153778801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TextBox 14"/>
          <p:cNvSpPr txBox="1">
            <a:spLocks noChangeArrowheads="1"/>
          </p:cNvSpPr>
          <p:nvPr/>
        </p:nvSpPr>
        <p:spPr bwMode="auto">
          <a:xfrm>
            <a:off x="5944685" y="3681049"/>
            <a:ext cx="5554295" cy="9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spcBef>
                <a:spcPct val="0"/>
              </a:spcBef>
              <a:buFontTx/>
              <a:buNone/>
            </a:pPr>
            <a:r>
              <a:rPr lang="zh-CN" altLang="en-US" sz="2400" dirty="0">
                <a:latin typeface="黑体" panose="02010609060101010101" pitchFamily="49" charset="-122"/>
                <a:ea typeface="黑体" panose="02010609060101010101" pitchFamily="49" charset="-122"/>
              </a:rPr>
              <a:t>厂商直接面向终端消费者，能有效控制成本，实现薄利多销；</a:t>
            </a:r>
            <a:endParaRPr lang="zh-CN" altLang="en-US" sz="2400" dirty="0">
              <a:latin typeface="黑体" panose="02010609060101010101" pitchFamily="49" charset="-122"/>
              <a:ea typeface="黑体" panose="02010609060101010101" pitchFamily="49" charset="-122"/>
            </a:endParaRPr>
          </a:p>
        </p:txBody>
      </p:sp>
      <p:sp>
        <p:nvSpPr>
          <p:cNvPr id="13" name="Freeform 8"/>
          <p:cNvSpPr/>
          <p:nvPr/>
        </p:nvSpPr>
        <p:spPr bwMode="auto">
          <a:xfrm>
            <a:off x="5510233" y="3896022"/>
            <a:ext cx="271462" cy="312738"/>
          </a:xfrm>
          <a:custGeom>
            <a:avLst/>
            <a:gdLst>
              <a:gd name="T0" fmla="*/ 268947509 w 274"/>
              <a:gd name="T1" fmla="*/ 153780279 h 317"/>
              <a:gd name="T2" fmla="*/ 134473754 w 274"/>
              <a:gd name="T3" fmla="*/ 231643162 h 317"/>
              <a:gd name="T4" fmla="*/ 0 w 274"/>
              <a:gd name="T5" fmla="*/ 308533302 h 317"/>
              <a:gd name="T6" fmla="*/ 0 w 274"/>
              <a:gd name="T7" fmla="*/ 153780279 h 317"/>
              <a:gd name="T8" fmla="*/ 0 w 274"/>
              <a:gd name="T9" fmla="*/ 0 h 317"/>
              <a:gd name="T10" fmla="*/ 134473754 w 274"/>
              <a:gd name="T11" fmla="*/ 76890140 h 317"/>
              <a:gd name="T12" fmla="*/ 268947509 w 274"/>
              <a:gd name="T13" fmla="*/ 153780279 h 3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4" h="317">
                <a:moveTo>
                  <a:pt x="274" y="158"/>
                </a:moveTo>
                <a:lnTo>
                  <a:pt x="137" y="238"/>
                </a:lnTo>
                <a:lnTo>
                  <a:pt x="0" y="317"/>
                </a:lnTo>
                <a:lnTo>
                  <a:pt x="0" y="158"/>
                </a:lnTo>
                <a:lnTo>
                  <a:pt x="0" y="0"/>
                </a:lnTo>
                <a:lnTo>
                  <a:pt x="137" y="79"/>
                </a:lnTo>
                <a:lnTo>
                  <a:pt x="274" y="15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7" name="组合 26"/>
          <p:cNvGrpSpPr/>
          <p:nvPr/>
        </p:nvGrpSpPr>
        <p:grpSpPr>
          <a:xfrm>
            <a:off x="2311420" y="1584647"/>
            <a:ext cx="1633538" cy="1631950"/>
            <a:chOff x="1096963" y="1272381"/>
            <a:chExt cx="1633538" cy="1631950"/>
          </a:xfrm>
        </p:grpSpPr>
        <p:sp>
          <p:nvSpPr>
            <p:cNvPr id="14" name="Oval 6"/>
            <p:cNvSpPr>
              <a:spLocks noChangeArrowheads="1"/>
            </p:cNvSpPr>
            <p:nvPr/>
          </p:nvSpPr>
          <p:spPr bwMode="auto">
            <a:xfrm>
              <a:off x="1096963" y="1272381"/>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600">
                <a:latin typeface="+mj-lt"/>
                <a:ea typeface="宋体" panose="02010600030101010101" pitchFamily="2" charset="-122"/>
              </a:endParaRPr>
            </a:p>
          </p:txBody>
        </p:sp>
        <p:sp>
          <p:nvSpPr>
            <p:cNvPr id="15" name="Oval 7"/>
            <p:cNvSpPr>
              <a:spLocks noChangeArrowheads="1"/>
            </p:cNvSpPr>
            <p:nvPr/>
          </p:nvSpPr>
          <p:spPr bwMode="auto">
            <a:xfrm>
              <a:off x="1233488" y="1408906"/>
              <a:ext cx="1360488" cy="1358900"/>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600">
                <a:latin typeface="+mj-lt"/>
                <a:ea typeface="宋体" panose="02010600030101010101" pitchFamily="2" charset="-122"/>
              </a:endParaRPr>
            </a:p>
          </p:txBody>
        </p:sp>
        <p:sp>
          <p:nvSpPr>
            <p:cNvPr id="16" name="TextBox 18"/>
            <p:cNvSpPr txBox="1">
              <a:spLocks noChangeArrowheads="1"/>
            </p:cNvSpPr>
            <p:nvPr/>
          </p:nvSpPr>
          <p:spPr bwMode="auto">
            <a:xfrm>
              <a:off x="1139826" y="1723658"/>
              <a:ext cx="149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4400" b="1" dirty="0">
                  <a:solidFill>
                    <a:srgbClr val="FFFFFF"/>
                  </a:solidFill>
                  <a:latin typeface="+mj-lt"/>
                </a:rPr>
                <a:t>1</a:t>
              </a:r>
              <a:endParaRPr lang="en-US" altLang="zh-CN" sz="4400" b="1" dirty="0">
                <a:solidFill>
                  <a:srgbClr val="FFFFFF"/>
                </a:solidFill>
                <a:latin typeface="+mj-lt"/>
              </a:endParaRPr>
            </a:p>
          </p:txBody>
        </p:sp>
      </p:grpSp>
      <p:grpSp>
        <p:nvGrpSpPr>
          <p:cNvPr id="29" name="组合 28"/>
          <p:cNvGrpSpPr/>
          <p:nvPr/>
        </p:nvGrpSpPr>
        <p:grpSpPr>
          <a:xfrm>
            <a:off x="2311420" y="4893394"/>
            <a:ext cx="1633538" cy="1631950"/>
            <a:chOff x="1096963" y="4581128"/>
            <a:chExt cx="1633538" cy="1631950"/>
          </a:xfrm>
        </p:grpSpPr>
        <p:sp>
          <p:nvSpPr>
            <p:cNvPr id="17" name="Oval 6"/>
            <p:cNvSpPr>
              <a:spLocks noChangeArrowheads="1"/>
            </p:cNvSpPr>
            <p:nvPr/>
          </p:nvSpPr>
          <p:spPr bwMode="auto">
            <a:xfrm>
              <a:off x="1096963" y="4581128"/>
              <a:ext cx="1633538"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600">
                <a:latin typeface="+mj-lt"/>
                <a:ea typeface="宋体" panose="02010600030101010101" pitchFamily="2" charset="-122"/>
              </a:endParaRPr>
            </a:p>
          </p:txBody>
        </p:sp>
        <p:sp>
          <p:nvSpPr>
            <p:cNvPr id="18" name="Oval 7"/>
            <p:cNvSpPr>
              <a:spLocks noChangeArrowheads="1"/>
            </p:cNvSpPr>
            <p:nvPr/>
          </p:nvSpPr>
          <p:spPr bwMode="auto">
            <a:xfrm>
              <a:off x="1233488" y="4717653"/>
              <a:ext cx="1360488" cy="1358900"/>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600">
                <a:latin typeface="+mj-lt"/>
                <a:ea typeface="宋体" panose="02010600030101010101" pitchFamily="2" charset="-122"/>
              </a:endParaRPr>
            </a:p>
          </p:txBody>
        </p:sp>
        <p:sp>
          <p:nvSpPr>
            <p:cNvPr id="19" name="TextBox 21"/>
            <p:cNvSpPr txBox="1">
              <a:spLocks noChangeArrowheads="1"/>
            </p:cNvSpPr>
            <p:nvPr/>
          </p:nvSpPr>
          <p:spPr bwMode="auto">
            <a:xfrm>
              <a:off x="1164432" y="5016797"/>
              <a:ext cx="149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4400" b="1" dirty="0">
                  <a:solidFill>
                    <a:srgbClr val="FFFFFF"/>
                  </a:solidFill>
                  <a:latin typeface="+mj-lt"/>
                </a:rPr>
                <a:t>3</a:t>
              </a:r>
              <a:endParaRPr lang="en-US" altLang="zh-CN" sz="4400" b="1" dirty="0">
                <a:solidFill>
                  <a:srgbClr val="FFFFFF"/>
                </a:solidFill>
                <a:latin typeface="+mj-lt"/>
              </a:endParaRPr>
            </a:p>
          </p:txBody>
        </p:sp>
      </p:grpSp>
      <p:grpSp>
        <p:nvGrpSpPr>
          <p:cNvPr id="28" name="组合 27"/>
          <p:cNvGrpSpPr/>
          <p:nvPr/>
        </p:nvGrpSpPr>
        <p:grpSpPr>
          <a:xfrm>
            <a:off x="3779858" y="3237210"/>
            <a:ext cx="1633537" cy="1631950"/>
            <a:chOff x="2565401" y="2924944"/>
            <a:chExt cx="1633537" cy="1631950"/>
          </a:xfrm>
        </p:grpSpPr>
        <p:sp>
          <p:nvSpPr>
            <p:cNvPr id="20" name="Oval 6"/>
            <p:cNvSpPr>
              <a:spLocks noChangeArrowheads="1"/>
            </p:cNvSpPr>
            <p:nvPr/>
          </p:nvSpPr>
          <p:spPr bwMode="auto">
            <a:xfrm>
              <a:off x="2565401" y="2924944"/>
              <a:ext cx="1633537" cy="1631950"/>
            </a:xfrm>
            <a:prstGeom prst="ellipse">
              <a:avLst/>
            </a:prstGeom>
            <a:solidFill>
              <a:srgbClr val="DFDFE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600">
                <a:latin typeface="+mj-lt"/>
                <a:ea typeface="宋体" panose="02010600030101010101" pitchFamily="2" charset="-122"/>
              </a:endParaRPr>
            </a:p>
          </p:txBody>
        </p:sp>
        <p:sp>
          <p:nvSpPr>
            <p:cNvPr id="21" name="Oval 7"/>
            <p:cNvSpPr>
              <a:spLocks noChangeArrowheads="1"/>
            </p:cNvSpPr>
            <p:nvPr/>
          </p:nvSpPr>
          <p:spPr bwMode="auto">
            <a:xfrm>
              <a:off x="2701926" y="3061469"/>
              <a:ext cx="1360487" cy="1358900"/>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2600">
                <a:latin typeface="+mj-lt"/>
                <a:ea typeface="宋体" panose="02010600030101010101" pitchFamily="2" charset="-122"/>
              </a:endParaRPr>
            </a:p>
          </p:txBody>
        </p:sp>
        <p:sp>
          <p:nvSpPr>
            <p:cNvPr id="22" name="TextBox 24"/>
            <p:cNvSpPr txBox="1">
              <a:spLocks noChangeArrowheads="1"/>
            </p:cNvSpPr>
            <p:nvPr/>
          </p:nvSpPr>
          <p:spPr bwMode="auto">
            <a:xfrm>
              <a:off x="2632869" y="3360613"/>
              <a:ext cx="149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4400" b="1" dirty="0">
                  <a:solidFill>
                    <a:srgbClr val="FFFFFF"/>
                  </a:solidFill>
                  <a:latin typeface="+mj-lt"/>
                </a:rPr>
                <a:t>2</a:t>
              </a:r>
              <a:endParaRPr lang="en-US" altLang="zh-CN" sz="4400" b="1" dirty="0">
                <a:solidFill>
                  <a:srgbClr val="FFFFFF"/>
                </a:solidFill>
                <a:latin typeface="+mj-lt"/>
              </a:endParaRPr>
            </a:p>
          </p:txBody>
        </p:sp>
      </p:grpSp>
      <p:sp>
        <p:nvSpPr>
          <p:cNvPr id="24" name="文本框 23"/>
          <p:cNvSpPr txBox="1"/>
          <p:nvPr/>
        </p:nvSpPr>
        <p:spPr>
          <a:xfrm>
            <a:off x="1057821" y="1011350"/>
            <a:ext cx="1909792" cy="461665"/>
          </a:xfrm>
          <a:prstGeom prst="rect">
            <a:avLst/>
          </a:prstGeom>
          <a:noFill/>
        </p:spPr>
        <p:txBody>
          <a:bodyPr wrap="square">
            <a:spAutoFit/>
          </a:bodyPr>
          <a:lstStyle/>
          <a:p>
            <a:r>
              <a:rPr lang="zh-CN" altLang="en-US" sz="2400" dirty="0">
                <a:solidFill>
                  <a:schemeClr val="accent2"/>
                </a:solidFill>
                <a:latin typeface="+mj-lt"/>
                <a:ea typeface="黑体" panose="02010609060101010101" pitchFamily="49" charset="-122"/>
              </a:rPr>
              <a:t>（</a:t>
            </a:r>
            <a:r>
              <a:rPr lang="zh-CN" altLang="en-US" sz="2400" dirty="0">
                <a:solidFill>
                  <a:schemeClr val="accent2"/>
                </a:solidFill>
                <a:ea typeface="黑体" panose="02010609060101010101" pitchFamily="49" charset="-122"/>
                <a:cs typeface="Arial" panose="020B0604020202020204" pitchFamily="34" charset="0"/>
              </a:rPr>
              <a:t>2</a:t>
            </a:r>
            <a:r>
              <a:rPr lang="zh-CN" altLang="en-US" sz="2400" dirty="0">
                <a:solidFill>
                  <a:schemeClr val="accent2"/>
                </a:solidFill>
                <a:latin typeface="+mj-lt"/>
                <a:ea typeface="黑体" panose="02010609060101010101" pitchFamily="49" charset="-122"/>
              </a:rPr>
              <a:t>）特点</a:t>
            </a:r>
            <a:r>
              <a:rPr lang="zh-CN" altLang="en-US" dirty="0">
                <a:solidFill>
                  <a:schemeClr val="accent2"/>
                </a:solidFill>
              </a:rPr>
              <a:t>：</a:t>
            </a:r>
            <a:endParaRPr lang="zh-CN" altLang="en-US" dirty="0">
              <a:solidFill>
                <a:schemeClr val="accent2"/>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580">
                                          <p:stCondLst>
                                            <p:cond delay="0"/>
                                          </p:stCondLst>
                                        </p:cTn>
                                        <p:tgtEl>
                                          <p:spTgt spid="27"/>
                                        </p:tgtEl>
                                      </p:cBhvr>
                                    </p:animEffect>
                                    <p:anim calcmode="lin" valueType="num">
                                      <p:cBhvr>
                                        <p:cTn id="12"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7" dur="26">
                                          <p:stCondLst>
                                            <p:cond delay="650"/>
                                          </p:stCondLst>
                                        </p:cTn>
                                        <p:tgtEl>
                                          <p:spTgt spid="27"/>
                                        </p:tgtEl>
                                      </p:cBhvr>
                                      <p:to x="100000" y="60000"/>
                                    </p:animScale>
                                    <p:animScale>
                                      <p:cBhvr>
                                        <p:cTn id="18" dur="166" decel="50000">
                                          <p:stCondLst>
                                            <p:cond delay="676"/>
                                          </p:stCondLst>
                                        </p:cTn>
                                        <p:tgtEl>
                                          <p:spTgt spid="27"/>
                                        </p:tgtEl>
                                      </p:cBhvr>
                                      <p:to x="100000" y="100000"/>
                                    </p:animScale>
                                    <p:animScale>
                                      <p:cBhvr>
                                        <p:cTn id="19" dur="26">
                                          <p:stCondLst>
                                            <p:cond delay="1312"/>
                                          </p:stCondLst>
                                        </p:cTn>
                                        <p:tgtEl>
                                          <p:spTgt spid="27"/>
                                        </p:tgtEl>
                                      </p:cBhvr>
                                      <p:to x="100000" y="80000"/>
                                    </p:animScale>
                                    <p:animScale>
                                      <p:cBhvr>
                                        <p:cTn id="20" dur="166" decel="50000">
                                          <p:stCondLst>
                                            <p:cond delay="1338"/>
                                          </p:stCondLst>
                                        </p:cTn>
                                        <p:tgtEl>
                                          <p:spTgt spid="27"/>
                                        </p:tgtEl>
                                      </p:cBhvr>
                                      <p:to x="100000" y="100000"/>
                                    </p:animScale>
                                    <p:animScale>
                                      <p:cBhvr>
                                        <p:cTn id="21" dur="26">
                                          <p:stCondLst>
                                            <p:cond delay="1642"/>
                                          </p:stCondLst>
                                        </p:cTn>
                                        <p:tgtEl>
                                          <p:spTgt spid="27"/>
                                        </p:tgtEl>
                                      </p:cBhvr>
                                      <p:to x="100000" y="90000"/>
                                    </p:animScale>
                                    <p:animScale>
                                      <p:cBhvr>
                                        <p:cTn id="22" dur="166" decel="50000">
                                          <p:stCondLst>
                                            <p:cond delay="1668"/>
                                          </p:stCondLst>
                                        </p:cTn>
                                        <p:tgtEl>
                                          <p:spTgt spid="27"/>
                                        </p:tgtEl>
                                      </p:cBhvr>
                                      <p:to x="100000" y="100000"/>
                                    </p:animScale>
                                    <p:animScale>
                                      <p:cBhvr>
                                        <p:cTn id="23" dur="26">
                                          <p:stCondLst>
                                            <p:cond delay="1808"/>
                                          </p:stCondLst>
                                        </p:cTn>
                                        <p:tgtEl>
                                          <p:spTgt spid="27"/>
                                        </p:tgtEl>
                                      </p:cBhvr>
                                      <p:to x="100000" y="95000"/>
                                    </p:animScale>
                                    <p:animScale>
                                      <p:cBhvr>
                                        <p:cTn id="24" dur="166" decel="50000">
                                          <p:stCondLst>
                                            <p:cond delay="1834"/>
                                          </p:stCondLst>
                                        </p:cTn>
                                        <p:tgtEl>
                                          <p:spTgt spid="27"/>
                                        </p:tgtEl>
                                      </p:cBhvr>
                                      <p:to x="100000" y="100000"/>
                                    </p:animScale>
                                  </p:childTnLst>
                                </p:cTn>
                              </p:par>
                            </p:childTnLst>
                          </p:cTn>
                        </p:par>
                        <p:par>
                          <p:cTn id="25" fill="hold">
                            <p:stCondLst>
                              <p:cond delay="2500"/>
                            </p:stCondLst>
                            <p:childTnLst>
                              <p:par>
                                <p:cTn id="26" presetID="1"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childTnLst>
                                </p:cTn>
                              </p:par>
                              <p:par>
                                <p:cTn id="28" presetID="63" presetClass="path" presetSubtype="0" accel="50000" decel="50000" fill="hold" grpId="1" nodeType="withEffect">
                                  <p:stCondLst>
                                    <p:cond delay="0"/>
                                  </p:stCondLst>
                                  <p:childTnLst>
                                    <p:animMotion origin="layout" path="M -4.35767E-6 4.07407E-6 L -0.07458 4.07407E-6 " pathEditMode="relative" rAng="0" ptsTypes="AA">
                                      <p:cBhvr>
                                        <p:cTn id="29" dur="500" spd="-99800" fill="hold"/>
                                        <p:tgtEl>
                                          <p:spTgt spid="5"/>
                                        </p:tgtEl>
                                        <p:attrNameLst>
                                          <p:attrName>ppt_x</p:attrName>
                                          <p:attrName>ppt_y</p:attrName>
                                        </p:attrNameLst>
                                      </p:cBhvr>
                                      <p:rCtr x="-3736" y="0"/>
                                    </p:animMotion>
                                  </p:childTnLst>
                                </p:cTn>
                              </p:par>
                              <p:par>
                                <p:cTn id="30" presetID="22" presetClass="entr" presetSubtype="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up)">
                                      <p:cBhvr>
                                        <p:cTn id="32" dur="500"/>
                                        <p:tgtEl>
                                          <p:spTgt spid="4"/>
                                        </p:tgtEl>
                                      </p:cBhvr>
                                    </p:animEffect>
                                  </p:childTnLst>
                                </p:cTn>
                              </p:par>
                            </p:childTnLst>
                          </p:cTn>
                        </p:par>
                        <p:par>
                          <p:cTn id="33" fill="hold">
                            <p:stCondLst>
                              <p:cond delay="2500"/>
                            </p:stCondLst>
                            <p:childTnLst>
                              <p:par>
                                <p:cTn id="34" presetID="26"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80">
                                          <p:stCondLst>
                                            <p:cond delay="0"/>
                                          </p:stCondLst>
                                        </p:cTn>
                                        <p:tgtEl>
                                          <p:spTgt spid="28"/>
                                        </p:tgtEl>
                                      </p:cBhvr>
                                    </p:animEffect>
                                    <p:anim calcmode="lin" valueType="num">
                                      <p:cBhvr>
                                        <p:cTn id="37"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42" dur="26">
                                          <p:stCondLst>
                                            <p:cond delay="650"/>
                                          </p:stCondLst>
                                        </p:cTn>
                                        <p:tgtEl>
                                          <p:spTgt spid="28"/>
                                        </p:tgtEl>
                                      </p:cBhvr>
                                      <p:to x="100000" y="60000"/>
                                    </p:animScale>
                                    <p:animScale>
                                      <p:cBhvr>
                                        <p:cTn id="43" dur="166" decel="50000">
                                          <p:stCondLst>
                                            <p:cond delay="676"/>
                                          </p:stCondLst>
                                        </p:cTn>
                                        <p:tgtEl>
                                          <p:spTgt spid="28"/>
                                        </p:tgtEl>
                                      </p:cBhvr>
                                      <p:to x="100000" y="100000"/>
                                    </p:animScale>
                                    <p:animScale>
                                      <p:cBhvr>
                                        <p:cTn id="44" dur="26">
                                          <p:stCondLst>
                                            <p:cond delay="1312"/>
                                          </p:stCondLst>
                                        </p:cTn>
                                        <p:tgtEl>
                                          <p:spTgt spid="28"/>
                                        </p:tgtEl>
                                      </p:cBhvr>
                                      <p:to x="100000" y="80000"/>
                                    </p:animScale>
                                    <p:animScale>
                                      <p:cBhvr>
                                        <p:cTn id="45" dur="166" decel="50000">
                                          <p:stCondLst>
                                            <p:cond delay="1338"/>
                                          </p:stCondLst>
                                        </p:cTn>
                                        <p:tgtEl>
                                          <p:spTgt spid="28"/>
                                        </p:tgtEl>
                                      </p:cBhvr>
                                      <p:to x="100000" y="100000"/>
                                    </p:animScale>
                                    <p:animScale>
                                      <p:cBhvr>
                                        <p:cTn id="46" dur="26">
                                          <p:stCondLst>
                                            <p:cond delay="1642"/>
                                          </p:stCondLst>
                                        </p:cTn>
                                        <p:tgtEl>
                                          <p:spTgt spid="28"/>
                                        </p:tgtEl>
                                      </p:cBhvr>
                                      <p:to x="100000" y="90000"/>
                                    </p:animScale>
                                    <p:animScale>
                                      <p:cBhvr>
                                        <p:cTn id="47" dur="166" decel="50000">
                                          <p:stCondLst>
                                            <p:cond delay="1668"/>
                                          </p:stCondLst>
                                        </p:cTn>
                                        <p:tgtEl>
                                          <p:spTgt spid="28"/>
                                        </p:tgtEl>
                                      </p:cBhvr>
                                      <p:to x="100000" y="100000"/>
                                    </p:animScale>
                                    <p:animScale>
                                      <p:cBhvr>
                                        <p:cTn id="48" dur="26">
                                          <p:stCondLst>
                                            <p:cond delay="1808"/>
                                          </p:stCondLst>
                                        </p:cTn>
                                        <p:tgtEl>
                                          <p:spTgt spid="28"/>
                                        </p:tgtEl>
                                      </p:cBhvr>
                                      <p:to x="100000" y="95000"/>
                                    </p:animScale>
                                    <p:animScale>
                                      <p:cBhvr>
                                        <p:cTn id="49" dur="166" decel="50000">
                                          <p:stCondLst>
                                            <p:cond delay="1834"/>
                                          </p:stCondLst>
                                        </p:cTn>
                                        <p:tgtEl>
                                          <p:spTgt spid="28"/>
                                        </p:tgtEl>
                                      </p:cBhvr>
                                      <p:to x="100000" y="100000"/>
                                    </p:animScale>
                                  </p:childTnLst>
                                </p:cTn>
                              </p:par>
                            </p:childTnLst>
                          </p:cTn>
                        </p:par>
                        <p:par>
                          <p:cTn id="50" fill="hold">
                            <p:stCondLst>
                              <p:cond delay="4500"/>
                            </p:stCondLst>
                            <p:childTnLst>
                              <p:par>
                                <p:cTn id="51" presetID="1" presetClass="entr" presetSubtype="0"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par>
                                <p:cTn id="53" presetID="63" presetClass="path" presetSubtype="0" accel="50000" decel="50000" fill="hold" grpId="1" nodeType="withEffect">
                                  <p:stCondLst>
                                    <p:cond delay="0"/>
                                  </p:stCondLst>
                                  <p:childTnLst>
                                    <p:animMotion origin="layout" path="M -3.64441E-8 1.85185E-6 L -0.07458 1.85185E-6 " pathEditMode="relative" rAng="0" ptsTypes="AA">
                                      <p:cBhvr>
                                        <p:cTn id="54" dur="500" spd="-99800" fill="hold"/>
                                        <p:tgtEl>
                                          <p:spTgt spid="13"/>
                                        </p:tgtEl>
                                        <p:attrNameLst>
                                          <p:attrName>ppt_x</p:attrName>
                                          <p:attrName>ppt_y</p:attrName>
                                        </p:attrNameLst>
                                      </p:cBhvr>
                                      <p:rCtr x="-3736" y="0"/>
                                    </p:animMotion>
                                  </p:childTnLst>
                                </p:cTn>
                              </p:par>
                            </p:childTnLst>
                          </p:cTn>
                        </p:par>
                        <p:par>
                          <p:cTn id="55" fill="hold">
                            <p:stCondLst>
                              <p:cond delay="4500"/>
                            </p:stCondLst>
                            <p:childTnLst>
                              <p:par>
                                <p:cTn id="56" presetID="26" presetClass="entr" presetSubtype="0" fill="hold" nodeType="after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80">
                                          <p:stCondLst>
                                            <p:cond delay="0"/>
                                          </p:stCondLst>
                                        </p:cTn>
                                        <p:tgtEl>
                                          <p:spTgt spid="29"/>
                                        </p:tgtEl>
                                      </p:cBhvr>
                                    </p:animEffect>
                                    <p:anim calcmode="lin" valueType="num">
                                      <p:cBhvr>
                                        <p:cTn id="59"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64" dur="26">
                                          <p:stCondLst>
                                            <p:cond delay="650"/>
                                          </p:stCondLst>
                                        </p:cTn>
                                        <p:tgtEl>
                                          <p:spTgt spid="29"/>
                                        </p:tgtEl>
                                      </p:cBhvr>
                                      <p:to x="100000" y="60000"/>
                                    </p:animScale>
                                    <p:animScale>
                                      <p:cBhvr>
                                        <p:cTn id="65" dur="166" decel="50000">
                                          <p:stCondLst>
                                            <p:cond delay="676"/>
                                          </p:stCondLst>
                                        </p:cTn>
                                        <p:tgtEl>
                                          <p:spTgt spid="29"/>
                                        </p:tgtEl>
                                      </p:cBhvr>
                                      <p:to x="100000" y="100000"/>
                                    </p:animScale>
                                    <p:animScale>
                                      <p:cBhvr>
                                        <p:cTn id="66" dur="26">
                                          <p:stCondLst>
                                            <p:cond delay="1312"/>
                                          </p:stCondLst>
                                        </p:cTn>
                                        <p:tgtEl>
                                          <p:spTgt spid="29"/>
                                        </p:tgtEl>
                                      </p:cBhvr>
                                      <p:to x="100000" y="80000"/>
                                    </p:animScale>
                                    <p:animScale>
                                      <p:cBhvr>
                                        <p:cTn id="67" dur="166" decel="50000">
                                          <p:stCondLst>
                                            <p:cond delay="1338"/>
                                          </p:stCondLst>
                                        </p:cTn>
                                        <p:tgtEl>
                                          <p:spTgt spid="29"/>
                                        </p:tgtEl>
                                      </p:cBhvr>
                                      <p:to x="100000" y="100000"/>
                                    </p:animScale>
                                    <p:animScale>
                                      <p:cBhvr>
                                        <p:cTn id="68" dur="26">
                                          <p:stCondLst>
                                            <p:cond delay="1642"/>
                                          </p:stCondLst>
                                        </p:cTn>
                                        <p:tgtEl>
                                          <p:spTgt spid="29"/>
                                        </p:tgtEl>
                                      </p:cBhvr>
                                      <p:to x="100000" y="90000"/>
                                    </p:animScale>
                                    <p:animScale>
                                      <p:cBhvr>
                                        <p:cTn id="69" dur="166" decel="50000">
                                          <p:stCondLst>
                                            <p:cond delay="1668"/>
                                          </p:stCondLst>
                                        </p:cTn>
                                        <p:tgtEl>
                                          <p:spTgt spid="29"/>
                                        </p:tgtEl>
                                      </p:cBhvr>
                                      <p:to x="100000" y="100000"/>
                                    </p:animScale>
                                    <p:animScale>
                                      <p:cBhvr>
                                        <p:cTn id="70" dur="26">
                                          <p:stCondLst>
                                            <p:cond delay="1808"/>
                                          </p:stCondLst>
                                        </p:cTn>
                                        <p:tgtEl>
                                          <p:spTgt spid="29"/>
                                        </p:tgtEl>
                                      </p:cBhvr>
                                      <p:to x="100000" y="95000"/>
                                    </p:animScale>
                                    <p:animScale>
                                      <p:cBhvr>
                                        <p:cTn id="71" dur="166" decel="50000">
                                          <p:stCondLst>
                                            <p:cond delay="1834"/>
                                          </p:stCondLst>
                                        </p:cTn>
                                        <p:tgtEl>
                                          <p:spTgt spid="29"/>
                                        </p:tgtEl>
                                      </p:cBhvr>
                                      <p:to x="100000" y="100000"/>
                                    </p:animScale>
                                  </p:childTnLst>
                                </p:cTn>
                              </p:par>
                              <p:par>
                                <p:cTn id="72" presetID="22" presetClass="entr" presetSubtype="1"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wipe(up)">
                                      <p:cBhvr>
                                        <p:cTn id="74" dur="500"/>
                                        <p:tgtEl>
                                          <p:spTgt spid="12"/>
                                        </p:tgtEl>
                                      </p:cBhvr>
                                    </p:animEffect>
                                  </p:childTnLst>
                                </p:cTn>
                              </p:par>
                            </p:childTnLst>
                          </p:cTn>
                        </p:par>
                        <p:par>
                          <p:cTn id="75" fill="hold">
                            <p:stCondLst>
                              <p:cond delay="6500"/>
                            </p:stCondLst>
                            <p:childTnLst>
                              <p:par>
                                <p:cTn id="76" presetID="1" presetClass="entr" presetSubtype="0"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childTnLst>
                                </p:cTn>
                              </p:par>
                              <p:par>
                                <p:cTn id="78" presetID="63" presetClass="path" presetSubtype="0" accel="50000" decel="50000" fill="hold" grpId="1" nodeType="withEffect">
                                  <p:stCondLst>
                                    <p:cond delay="0"/>
                                  </p:stCondLst>
                                  <p:childTnLst>
                                    <p:animMotion origin="layout" path="M -4.35767E-6 3.7037E-6 L -0.07458 3.7037E-6 " pathEditMode="relative" rAng="0" ptsTypes="AA">
                                      <p:cBhvr>
                                        <p:cTn id="79" dur="500" spd="-99800" fill="hold"/>
                                        <p:tgtEl>
                                          <p:spTgt spid="9"/>
                                        </p:tgtEl>
                                        <p:attrNameLst>
                                          <p:attrName>ppt_x</p:attrName>
                                          <p:attrName>ppt_y</p:attrName>
                                        </p:attrNameLst>
                                      </p:cBhvr>
                                      <p:rCtr x="-3736" y="0"/>
                                    </p:animMotion>
                                  </p:childTnLst>
                                </p:cTn>
                              </p:par>
                              <p:par>
                                <p:cTn id="80" presetID="22" presetClass="entr" presetSubtype="1" fill="hold" grpId="0"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up)">
                                      <p:cBhvr>
                                        <p:cTn id="8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nimBg="1"/>
      <p:bldP spid="5" grpId="1" animBg="1"/>
      <p:bldP spid="8" grpId="0" autoUpdateAnimBg="0"/>
      <p:bldP spid="9" grpId="0" animBg="1"/>
      <p:bldP spid="9" grpId="1" animBg="1"/>
      <p:bldP spid="12" grpId="0" autoUpdateAnimBg="0"/>
      <p:bldP spid="13" grpId="0" animBg="1"/>
      <p:bldP spid="13" grpId="1"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0267" y="1380224"/>
            <a:ext cx="10856228" cy="4457631"/>
          </a:xfrm>
          <a:prstGeom prst="rect">
            <a:avLst/>
          </a:prstGeom>
        </p:spPr>
        <p:txBody>
          <a:bodyPr wrap="square">
            <a:spAutoFit/>
          </a:bodyPr>
          <a:lstStyle/>
          <a:p>
            <a:pPr indent="612140" algn="just">
              <a:spcBef>
                <a:spcPts val="0"/>
              </a:spcBef>
              <a:spcAft>
                <a:spcPts val="1000"/>
              </a:spcAft>
            </a:pPr>
            <a:r>
              <a:rPr lang="en-US" altLang="zh-CN" sz="2600" b="1" dirty="0">
                <a:solidFill>
                  <a:schemeClr val="accent2"/>
                </a:solidFill>
                <a:latin typeface="+mj-lt"/>
                <a:ea typeface="黑体" panose="02010609060101010101" pitchFamily="49" charset="-122"/>
              </a:rPr>
              <a:t>2</a:t>
            </a:r>
            <a:r>
              <a:rPr lang="zh-CN" altLang="en-US" sz="2600" b="1" dirty="0">
                <a:solidFill>
                  <a:schemeClr val="accent2"/>
                </a:solidFill>
                <a:latin typeface="+mj-lt"/>
                <a:ea typeface="黑体" panose="02010609060101010101" pitchFamily="49" charset="-122"/>
              </a:rPr>
              <a:t>．会员分销型</a:t>
            </a:r>
            <a:endParaRPr lang="zh-CN" altLang="en-US" sz="2600" b="1" dirty="0">
              <a:solidFill>
                <a:schemeClr val="accent2"/>
              </a:solidFill>
              <a:latin typeface="+mj-lt"/>
              <a:ea typeface="黑体" panose="02010609060101010101" pitchFamily="49" charset="-122"/>
            </a:endParaRPr>
          </a:p>
          <a:p>
            <a:pPr indent="612140" algn="just">
              <a:lnSpc>
                <a:spcPct val="150000"/>
              </a:lnSpc>
              <a:spcBef>
                <a:spcPts val="0"/>
              </a:spcBef>
              <a:spcAft>
                <a:spcPts val="1000"/>
              </a:spcAft>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）会员分销型社交电商是指企业将消费者发展为“会员”，使会员拥有代理商品并发展新会员的权力。</a:t>
            </a:r>
            <a:endParaRPr lang="zh-CN" altLang="en-US" sz="2400" dirty="0">
              <a:solidFill>
                <a:schemeClr val="accent2"/>
              </a:solidFill>
              <a:latin typeface="+mj-lt"/>
              <a:ea typeface="黑体" panose="02010609060101010101" pitchFamily="49" charset="-122"/>
            </a:endParaRPr>
          </a:p>
          <a:p>
            <a:pPr indent="612140" algn="just">
              <a:spcBef>
                <a:spcPts val="0"/>
              </a:spcBef>
              <a:spcAft>
                <a:spcPts val="1000"/>
              </a:spcAft>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2</a:t>
            </a:r>
            <a:r>
              <a:rPr lang="zh-CN" altLang="en-US" sz="2400" dirty="0">
                <a:solidFill>
                  <a:srgbClr val="C00000"/>
                </a:solidFill>
                <a:latin typeface="+mj-lt"/>
                <a:ea typeface="黑体" panose="02010609060101010101" pitchFamily="49" charset="-122"/>
              </a:rPr>
              <a:t>）特点：</a:t>
            </a:r>
            <a:endParaRPr lang="zh-CN" altLang="en-US" sz="2400" dirty="0">
              <a:solidFill>
                <a:srgbClr val="C00000"/>
              </a:solidFill>
              <a:latin typeface="+mj-lt"/>
              <a:ea typeface="黑体" panose="02010609060101010101" pitchFamily="49" charset="-122"/>
            </a:endParaRPr>
          </a:p>
          <a:p>
            <a:pPr indent="612140" algn="just">
              <a:spcBef>
                <a:spcPts val="0"/>
              </a:spcBef>
              <a:spcAft>
                <a:spcPts val="1000"/>
              </a:spcAft>
            </a:pPr>
            <a:r>
              <a:rPr lang="zh-CN" altLang="en-US" sz="2400" dirty="0">
                <a:solidFill>
                  <a:schemeClr val="accent2"/>
                </a:solidFill>
                <a:latin typeface="+mj-lt"/>
                <a:ea typeface="黑体" panose="02010609060101010101" pitchFamily="49" charset="-122"/>
              </a:rPr>
              <a:t>①会员本身既是消费者，同时又是销售员；</a:t>
            </a:r>
            <a:endParaRPr lang="zh-CN" altLang="en-US" sz="2400" dirty="0">
              <a:solidFill>
                <a:schemeClr val="accent2"/>
              </a:solidFill>
              <a:latin typeface="+mj-lt"/>
              <a:ea typeface="黑体" panose="02010609060101010101" pitchFamily="49" charset="-122"/>
            </a:endParaRPr>
          </a:p>
          <a:p>
            <a:pPr indent="612140" algn="just">
              <a:lnSpc>
                <a:spcPct val="150000"/>
              </a:lnSpc>
              <a:spcBef>
                <a:spcPts val="0"/>
              </a:spcBef>
              <a:spcAft>
                <a:spcPts val="1000"/>
              </a:spcAft>
            </a:pPr>
            <a:r>
              <a:rPr lang="zh-CN" altLang="en-US" sz="2400" dirty="0">
                <a:solidFill>
                  <a:schemeClr val="accent2"/>
                </a:solidFill>
                <a:latin typeface="+mj-lt"/>
                <a:ea typeface="黑体" panose="02010609060101010101" pitchFamily="49" charset="-122"/>
              </a:rPr>
              <a:t>②推介、预售商品的方式让厂商易于收集消费需求进行定制生产，推动</a:t>
            </a:r>
            <a:r>
              <a:rPr lang="en-US" altLang="zh-CN" sz="2400" dirty="0">
                <a:solidFill>
                  <a:schemeClr val="accent2"/>
                </a:solidFill>
                <a:latin typeface="+mj-lt"/>
                <a:ea typeface="黑体" panose="02010609060101010101" pitchFamily="49" charset="-122"/>
              </a:rPr>
              <a:t>C2M </a:t>
            </a:r>
            <a:r>
              <a:rPr lang="zh-CN" altLang="en-US" sz="2400" dirty="0">
                <a:solidFill>
                  <a:schemeClr val="accent2"/>
                </a:solidFill>
                <a:latin typeface="+mj-lt"/>
                <a:ea typeface="黑体" panose="02010609060101010101" pitchFamily="49" charset="-122"/>
              </a:rPr>
              <a:t>发展；</a:t>
            </a:r>
            <a:endParaRPr lang="zh-CN" altLang="en-US" sz="2400" dirty="0">
              <a:solidFill>
                <a:schemeClr val="accent2"/>
              </a:solidFill>
              <a:latin typeface="+mj-lt"/>
              <a:ea typeface="黑体" panose="02010609060101010101" pitchFamily="49" charset="-122"/>
            </a:endParaRPr>
          </a:p>
          <a:p>
            <a:pPr indent="612140" algn="just">
              <a:spcBef>
                <a:spcPts val="0"/>
              </a:spcBef>
              <a:spcAft>
                <a:spcPts val="1000"/>
              </a:spcAft>
            </a:pPr>
            <a:r>
              <a:rPr lang="zh-CN" altLang="en-US" sz="2400" dirty="0">
                <a:solidFill>
                  <a:schemeClr val="accent2"/>
                </a:solidFill>
                <a:latin typeface="+mj-lt"/>
                <a:ea typeface="黑体" panose="02010609060101010101" pitchFamily="49" charset="-122"/>
              </a:rPr>
              <a:t>③会员是平台和消费者的纽带，会员黏度、忠诚度影响平台的收益和发展。</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0267" y="1196752"/>
            <a:ext cx="10856228" cy="4921412"/>
          </a:xfrm>
          <a:prstGeom prst="rect">
            <a:avLst/>
          </a:prstGeom>
        </p:spPr>
        <p:txBody>
          <a:bodyPr wrap="square">
            <a:spAutoFit/>
          </a:bodyPr>
          <a:lstStyle/>
          <a:p>
            <a:pPr indent="612140" algn="just">
              <a:spcBef>
                <a:spcPts val="0"/>
              </a:spcBef>
              <a:spcAft>
                <a:spcPts val="1000"/>
              </a:spcAft>
            </a:pPr>
            <a:r>
              <a:rPr lang="en-US" altLang="zh-CN" sz="2600" b="1" dirty="0">
                <a:solidFill>
                  <a:schemeClr val="accent2"/>
                </a:solidFill>
                <a:latin typeface="+mj-lt"/>
                <a:ea typeface="黑体" panose="02010609060101010101" pitchFamily="49" charset="-122"/>
              </a:rPr>
              <a:t>3</a:t>
            </a:r>
            <a:r>
              <a:rPr lang="zh-CN" altLang="en-US" sz="2600" b="1" dirty="0">
                <a:solidFill>
                  <a:schemeClr val="accent2"/>
                </a:solidFill>
                <a:latin typeface="+mj-lt"/>
                <a:ea typeface="黑体" panose="02010609060101010101" pitchFamily="49" charset="-122"/>
              </a:rPr>
              <a:t>．社区团购型</a:t>
            </a:r>
            <a:endParaRPr lang="zh-CN" altLang="en-US" sz="2600" b="1"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400" dirty="0">
                <a:solidFill>
                  <a:schemeClr val="accent2"/>
                </a:solidFill>
                <a:latin typeface="+mj-lt"/>
                <a:ea typeface="黑体" panose="02010609060101010101" pitchFamily="49" charset="-122"/>
              </a:rPr>
              <a:t>（</a:t>
            </a:r>
            <a:r>
              <a:rPr lang="en-US" altLang="zh-CN" sz="2400" dirty="0">
                <a:solidFill>
                  <a:schemeClr val="accent2"/>
                </a:solidFill>
                <a:latin typeface="+mj-lt"/>
                <a:ea typeface="黑体" panose="02010609060101010101" pitchFamily="49" charset="-122"/>
              </a:rPr>
              <a:t>1</a:t>
            </a:r>
            <a:r>
              <a:rPr lang="zh-CN" altLang="en-US" sz="2400" dirty="0">
                <a:solidFill>
                  <a:schemeClr val="accent2"/>
                </a:solidFill>
                <a:latin typeface="+mj-lt"/>
                <a:ea typeface="黑体" panose="02010609060101010101" pitchFamily="49" charset="-122"/>
              </a:rPr>
              <a:t>）社区团购是融合拼团和会员分销的新模式，主要围绕线下生活社区，以社群为主要交易场景，以熟人社交关系为纽带，平台通过团长触达社区居民，完成销售。</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400" dirty="0">
                <a:solidFill>
                  <a:srgbClr val="C00000"/>
                </a:solidFill>
                <a:latin typeface="+mj-lt"/>
                <a:ea typeface="黑体" panose="02010609060101010101" pitchFamily="49" charset="-122"/>
              </a:rPr>
              <a:t>（</a:t>
            </a:r>
            <a:r>
              <a:rPr lang="en-US" altLang="zh-CN" sz="2400" dirty="0">
                <a:solidFill>
                  <a:srgbClr val="C00000"/>
                </a:solidFill>
                <a:latin typeface="+mj-lt"/>
                <a:ea typeface="黑体" panose="02010609060101010101" pitchFamily="49" charset="-122"/>
              </a:rPr>
              <a:t>2</a:t>
            </a:r>
            <a:r>
              <a:rPr lang="zh-CN" altLang="en-US" sz="2400" dirty="0">
                <a:solidFill>
                  <a:srgbClr val="C00000"/>
                </a:solidFill>
                <a:latin typeface="+mj-lt"/>
                <a:ea typeface="黑体" panose="02010609060101010101" pitchFamily="49" charset="-122"/>
              </a:rPr>
              <a:t>）特点：</a:t>
            </a:r>
            <a:endParaRPr lang="zh-CN" altLang="en-US" sz="2400" dirty="0">
              <a:solidFill>
                <a:srgbClr val="C00000"/>
              </a:solidFill>
              <a:latin typeface="+mj-lt"/>
              <a:ea typeface="黑体" panose="02010609060101010101" pitchFamily="49" charset="-122"/>
            </a:endParaRPr>
          </a:p>
          <a:p>
            <a:pPr indent="612140" algn="just">
              <a:lnSpc>
                <a:spcPct val="130000"/>
              </a:lnSpc>
              <a:spcBef>
                <a:spcPts val="0"/>
              </a:spcBef>
              <a:spcAft>
                <a:spcPts val="1000"/>
              </a:spcAft>
            </a:pPr>
            <a:r>
              <a:rPr lang="zh-CN" altLang="en-US" sz="2400" dirty="0">
                <a:solidFill>
                  <a:schemeClr val="accent2"/>
                </a:solidFill>
                <a:latin typeface="+mj-lt"/>
                <a:ea typeface="黑体" panose="02010609060101010101" pitchFamily="49" charset="-122"/>
              </a:rPr>
              <a:t>①以社区为中心，主要品类集中在生鲜品类；</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400" dirty="0">
                <a:solidFill>
                  <a:schemeClr val="accent2"/>
                </a:solidFill>
                <a:latin typeface="+mj-lt"/>
                <a:ea typeface="黑体" panose="02010609060101010101" pitchFamily="49" charset="-122"/>
              </a:rPr>
              <a:t>②市场比较分散，规模化能力成为竞争关键；</a:t>
            </a:r>
            <a:endParaRPr lang="zh-CN" altLang="en-US" sz="24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400" dirty="0">
                <a:solidFill>
                  <a:schemeClr val="accent2"/>
                </a:solidFill>
                <a:latin typeface="+mj-lt"/>
                <a:ea typeface="黑体" panose="02010609060101010101" pitchFamily="49" charset="-122"/>
              </a:rPr>
              <a:t>③省去开实体店的高租金、人力成本，轻运营模式易于规模化复制，扩张速度快。</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4898" y="1124744"/>
            <a:ext cx="10886965" cy="5174109"/>
          </a:xfrm>
          <a:prstGeom prst="rect">
            <a:avLst/>
          </a:prstGeom>
        </p:spPr>
        <p:txBody>
          <a:bodyPr wrap="square">
            <a:spAutoFit/>
          </a:bodyPr>
          <a:lstStyle/>
          <a:p>
            <a:pPr indent="612140" algn="just">
              <a:spcBef>
                <a:spcPts val="0"/>
              </a:spcBef>
              <a:spcAft>
                <a:spcPts val="1000"/>
              </a:spcAft>
            </a:pPr>
            <a:r>
              <a:rPr lang="en-US" altLang="zh-CN" sz="2600" b="1" dirty="0">
                <a:solidFill>
                  <a:schemeClr val="accent2"/>
                </a:solidFill>
                <a:latin typeface="+mj-lt"/>
                <a:ea typeface="黑体" panose="02010609060101010101" pitchFamily="49" charset="-122"/>
              </a:rPr>
              <a:t>4</a:t>
            </a:r>
            <a:r>
              <a:rPr lang="zh-CN" altLang="en-US" sz="2600" b="1" dirty="0">
                <a:solidFill>
                  <a:schemeClr val="accent2"/>
                </a:solidFill>
                <a:latin typeface="+mj-lt"/>
                <a:ea typeface="黑体" panose="02010609060101010101" pitchFamily="49" charset="-122"/>
              </a:rPr>
              <a:t>．内容分享型</a:t>
            </a:r>
            <a:endParaRPr lang="zh-CN" altLang="en-US" sz="2600" b="1"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200" dirty="0">
                <a:solidFill>
                  <a:schemeClr val="accent2"/>
                </a:solidFill>
                <a:latin typeface="+mj-lt"/>
                <a:ea typeface="黑体" panose="02010609060101010101" pitchFamily="49" charset="-122"/>
              </a:rPr>
              <a:t>（</a:t>
            </a:r>
            <a:r>
              <a:rPr lang="en-US" altLang="zh-CN" sz="2200" dirty="0">
                <a:solidFill>
                  <a:schemeClr val="accent2"/>
                </a:solidFill>
                <a:latin typeface="+mj-lt"/>
                <a:ea typeface="黑体" panose="02010609060101010101" pitchFamily="49" charset="-122"/>
              </a:rPr>
              <a:t>1</a:t>
            </a:r>
            <a:r>
              <a:rPr lang="zh-CN" altLang="en-US" sz="2200" dirty="0">
                <a:solidFill>
                  <a:schemeClr val="accent2"/>
                </a:solidFill>
                <a:latin typeface="+mj-lt"/>
                <a:ea typeface="黑体" panose="02010609060101010101" pitchFamily="49" charset="-122"/>
              </a:rPr>
              <a:t>）内容分享型社交电商兼具内容电商和社交电商的特点，即通过社交渠道将内容呈现在消费者面前，吸引消费者购买。</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2</a:t>
            </a:r>
            <a:r>
              <a:rPr lang="zh-CN" altLang="en-US" sz="2200" dirty="0">
                <a:solidFill>
                  <a:srgbClr val="C00000"/>
                </a:solidFill>
                <a:latin typeface="+mj-lt"/>
                <a:ea typeface="黑体" panose="02010609060101010101" pitchFamily="49" charset="-122"/>
              </a:rPr>
              <a:t>）特点：</a:t>
            </a:r>
            <a:endParaRPr lang="zh-CN" altLang="en-US" sz="2200" dirty="0">
              <a:solidFill>
                <a:srgbClr val="C00000"/>
              </a:solidFill>
              <a:latin typeface="+mj-lt"/>
              <a:ea typeface="黑体" panose="02010609060101010101" pitchFamily="49" charset="-122"/>
            </a:endParaRPr>
          </a:p>
          <a:p>
            <a:pPr indent="612140" algn="just">
              <a:lnSpc>
                <a:spcPct val="130000"/>
              </a:lnSpc>
              <a:spcBef>
                <a:spcPts val="0"/>
              </a:spcBef>
              <a:spcAft>
                <a:spcPts val="1000"/>
              </a:spcAft>
            </a:pPr>
            <a:r>
              <a:rPr lang="zh-CN" altLang="en-US" sz="2200" dirty="0">
                <a:solidFill>
                  <a:schemeClr val="accent2"/>
                </a:solidFill>
                <a:latin typeface="+mj-lt"/>
                <a:ea typeface="黑体" panose="02010609060101010101" pitchFamily="49" charset="-122"/>
              </a:rPr>
              <a:t>①通过内容和商品消费让志趣相投的消费者聚集，获得相关生活方式的认同感；</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200" dirty="0">
                <a:solidFill>
                  <a:schemeClr val="accent2"/>
                </a:solidFill>
                <a:latin typeface="+mj-lt"/>
                <a:ea typeface="黑体" panose="02010609060101010101" pitchFamily="49" charset="-122"/>
              </a:rPr>
              <a:t>②消费者分享商品购买心得，为其他消费者节省甄选商品的时间和精力，降低购买商品时的筛选成本；</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200" dirty="0">
                <a:solidFill>
                  <a:schemeClr val="accent2"/>
                </a:solidFill>
                <a:latin typeface="+mj-lt"/>
                <a:ea typeface="黑体" panose="02010609060101010101" pitchFamily="49" charset="-122"/>
              </a:rPr>
              <a:t>③关键意见领袖通过发表高质量的内容吸引读者或观众，获得粉丝，从商品推荐中获得收益；</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0"/>
              </a:spcBef>
              <a:spcAft>
                <a:spcPts val="1000"/>
              </a:spcAft>
            </a:pPr>
            <a:r>
              <a:rPr lang="zh-CN" altLang="en-US" sz="2200" dirty="0">
                <a:solidFill>
                  <a:schemeClr val="accent2"/>
                </a:solidFill>
                <a:latin typeface="+mj-lt"/>
                <a:ea typeface="黑体" panose="02010609060101010101" pitchFamily="49" charset="-122"/>
              </a:rPr>
              <a:t>④重视内容</a:t>
            </a:r>
            <a:r>
              <a:rPr lang="zh-CN" altLang="en-US" sz="2200" spc="-120" dirty="0">
                <a:solidFill>
                  <a:schemeClr val="accent2"/>
                </a:solidFill>
                <a:latin typeface="+mj-lt"/>
                <a:ea typeface="黑体" panose="02010609060101010101" pitchFamily="49" charset="-122"/>
              </a:rPr>
              <a:t>生产能力，平台供应链管理难度大，产品质量和售后服务等管理难度大。</a:t>
            </a:r>
            <a:endParaRPr lang="zh-CN" altLang="en-US" sz="2200" spc="-12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7628" y="1340768"/>
            <a:ext cx="10641505" cy="2982932"/>
          </a:xfrm>
          <a:prstGeom prst="rect">
            <a:avLst/>
          </a:prstGeom>
        </p:spPr>
        <p:txBody>
          <a:bodyPr wrap="square">
            <a:spAutoFit/>
          </a:bodyPr>
          <a:lstStyle/>
          <a:p>
            <a:pPr algn="just">
              <a:spcBef>
                <a:spcPts val="15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二、内容电商</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50000"/>
              </a:lnSpc>
              <a:spcBef>
                <a:spcPts val="1500"/>
              </a:spcBef>
            </a:pPr>
            <a:r>
              <a:rPr lang="zh-CN" altLang="en-US" sz="2400" dirty="0">
                <a:solidFill>
                  <a:schemeClr val="accent2"/>
                </a:solidFill>
                <a:latin typeface="+mj-lt"/>
                <a:ea typeface="黑体" panose="02010609060101010101" pitchFamily="49" charset="-122"/>
              </a:rPr>
              <a:t>内容电商是指在互联网信息碎片化时代，创作者通过形式多样的内容传播商品信息，引导消费者更深层次理解商品，触发消费者的情绪共鸣和兴趣，使其产生购物行为，形成“社区化”内容电商平台，其采取的手段通常为图文、直播、音视频等。</a:t>
            </a:r>
            <a:endParaRPr lang="en-US" altLang="zh-CN"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3764" y="1019458"/>
            <a:ext cx="11089233" cy="5483168"/>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（一）内容电商的类型</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indent="612140" algn="just">
              <a:spcBef>
                <a:spcPts val="1500"/>
              </a:spcBef>
              <a:spcAft>
                <a:spcPts val="1000"/>
              </a:spcAft>
            </a:pPr>
            <a:r>
              <a:rPr lang="en-US" altLang="zh-CN" sz="2400" b="1" dirty="0">
                <a:solidFill>
                  <a:schemeClr val="accent2"/>
                </a:solidFill>
                <a:latin typeface="+mj-lt"/>
                <a:ea typeface="黑体" panose="02010609060101010101" pitchFamily="49" charset="-122"/>
              </a:rPr>
              <a:t>1</a:t>
            </a:r>
            <a:r>
              <a:rPr lang="zh-CN" altLang="en-US" sz="2400" b="1" dirty="0">
                <a:solidFill>
                  <a:schemeClr val="accent2"/>
                </a:solidFill>
                <a:latin typeface="+mj-lt"/>
                <a:ea typeface="黑体" panose="02010609060101010101" pitchFamily="49" charset="-122"/>
              </a:rPr>
              <a:t>．按内容创作者的类型不同分类</a:t>
            </a:r>
            <a:endParaRPr lang="zh-CN" altLang="en-US" sz="2400" b="1"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1</a:t>
            </a:r>
            <a:r>
              <a:rPr lang="zh-CN" altLang="en-US" sz="2200" dirty="0">
                <a:solidFill>
                  <a:srgbClr val="C00000"/>
                </a:solidFill>
                <a:latin typeface="+mj-lt"/>
                <a:ea typeface="黑体" panose="02010609060101010101" pitchFamily="49" charset="-122"/>
              </a:rPr>
              <a:t>）基于</a:t>
            </a:r>
            <a:r>
              <a:rPr lang="en-US" altLang="zh-CN" sz="2200" dirty="0">
                <a:solidFill>
                  <a:srgbClr val="C00000"/>
                </a:solidFill>
                <a:latin typeface="+mj-lt"/>
                <a:ea typeface="黑体" panose="02010609060101010101" pitchFamily="49" charset="-122"/>
              </a:rPr>
              <a:t>UGC</a:t>
            </a:r>
            <a:r>
              <a:rPr lang="zh-CN" altLang="en-US" sz="2200" dirty="0">
                <a:solidFill>
                  <a:schemeClr val="accent2"/>
                </a:solidFill>
                <a:latin typeface="+mj-lt"/>
                <a:ea typeface="黑体" panose="02010609060101010101" pitchFamily="49" charset="-122"/>
              </a:rPr>
              <a:t>（</a:t>
            </a:r>
            <a:r>
              <a:rPr lang="en-US" altLang="zh-CN" sz="2200" dirty="0">
                <a:solidFill>
                  <a:schemeClr val="accent2"/>
                </a:solidFill>
                <a:latin typeface="+mj-lt"/>
                <a:ea typeface="黑体" panose="02010609060101010101" pitchFamily="49" charset="-122"/>
              </a:rPr>
              <a:t>User Generated Content</a:t>
            </a:r>
            <a:r>
              <a:rPr lang="zh-CN" altLang="en-US" sz="2200" dirty="0">
                <a:solidFill>
                  <a:schemeClr val="accent2"/>
                </a:solidFill>
                <a:latin typeface="+mj-lt"/>
                <a:ea typeface="黑体" panose="02010609060101010101" pitchFamily="49" charset="-122"/>
              </a:rPr>
              <a:t>，用户生成内容）的内容电商，是指内容平台通过各种分成或激励政策吸纳内容创作者加入并分享原创内容，在用户阅读、观看内容的过程中实现内容变现。</a:t>
            </a:r>
            <a:endParaRPr lang="zh-CN" altLang="en-US" sz="22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2</a:t>
            </a:r>
            <a:r>
              <a:rPr lang="zh-CN" altLang="en-US" sz="2200" dirty="0">
                <a:solidFill>
                  <a:srgbClr val="C00000"/>
                </a:solidFill>
                <a:latin typeface="+mj-lt"/>
                <a:ea typeface="黑体" panose="02010609060101010101" pitchFamily="49" charset="-122"/>
              </a:rPr>
              <a:t>）基于</a:t>
            </a:r>
            <a:r>
              <a:rPr lang="en-US" altLang="zh-CN" sz="2200" dirty="0">
                <a:solidFill>
                  <a:srgbClr val="C00000"/>
                </a:solidFill>
                <a:latin typeface="+mj-lt"/>
                <a:ea typeface="黑体" panose="02010609060101010101" pitchFamily="49" charset="-122"/>
              </a:rPr>
              <a:t>PGC</a:t>
            </a:r>
            <a:r>
              <a:rPr lang="zh-CN" altLang="en-US" sz="2200" dirty="0">
                <a:solidFill>
                  <a:schemeClr val="accent2"/>
                </a:solidFill>
                <a:latin typeface="+mj-lt"/>
                <a:ea typeface="黑体" panose="02010609060101010101" pitchFamily="49" charset="-122"/>
              </a:rPr>
              <a:t>（</a:t>
            </a:r>
            <a:r>
              <a:rPr lang="en-US" altLang="zh-CN" sz="2200" dirty="0">
                <a:solidFill>
                  <a:schemeClr val="accent2"/>
                </a:solidFill>
                <a:latin typeface="+mj-lt"/>
                <a:ea typeface="黑体" panose="02010609060101010101" pitchFamily="49" charset="-122"/>
              </a:rPr>
              <a:t>Professional Generated Content</a:t>
            </a:r>
            <a:r>
              <a:rPr lang="zh-CN" altLang="en-US" sz="2200" dirty="0">
                <a:solidFill>
                  <a:schemeClr val="accent2"/>
                </a:solidFill>
                <a:latin typeface="+mj-lt"/>
                <a:ea typeface="黑体" panose="02010609060101010101" pitchFamily="49" charset="-122"/>
              </a:rPr>
              <a:t>，专业生成内容）的内容电商，是指通过提供更高质量、具有品牌调性、人格化的内容，与用户建立情感连接，以用户运营为中心的内容电商模式。</a:t>
            </a:r>
            <a:endParaRPr lang="zh-CN" altLang="en-US" sz="2200" dirty="0">
              <a:solidFill>
                <a:schemeClr val="accent2"/>
              </a:solidFill>
              <a:latin typeface="+mj-lt"/>
              <a:ea typeface="黑体" panose="02010609060101010101" pitchFamily="49" charset="-122"/>
            </a:endParaRPr>
          </a:p>
          <a:p>
            <a:pPr indent="612140" algn="just">
              <a:lnSpc>
                <a:spcPct val="140000"/>
              </a:lnSpc>
              <a:spcBef>
                <a:spcPts val="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3</a:t>
            </a:r>
            <a:r>
              <a:rPr lang="zh-CN" altLang="en-US" sz="2200" dirty="0">
                <a:solidFill>
                  <a:srgbClr val="C00000"/>
                </a:solidFill>
                <a:latin typeface="+mj-lt"/>
                <a:ea typeface="黑体" panose="02010609060101010101" pitchFamily="49" charset="-122"/>
              </a:rPr>
              <a:t>）电商平台的内容运营，</a:t>
            </a:r>
            <a:r>
              <a:rPr lang="zh-CN" altLang="en-US" sz="2200" dirty="0">
                <a:solidFill>
                  <a:schemeClr val="accent2"/>
                </a:solidFill>
                <a:latin typeface="+mj-lt"/>
                <a:ea typeface="黑体" panose="02010609060101010101" pitchFamily="49" charset="-122"/>
              </a:rPr>
              <a:t>是指电商平台的运营者通过平台渠道利用文字、图片、视频或直播等形式将商家信息友好地呈现在用户面前，并激发用户参与、分享和传播的完整运营过程。</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57227" y="1261291"/>
            <a:ext cx="10396156" cy="4335418"/>
          </a:xfrm>
          <a:prstGeom prst="rect">
            <a:avLst/>
          </a:prstGeom>
        </p:spPr>
        <p:txBody>
          <a:bodyPr wrap="square">
            <a:spAutoFit/>
          </a:bodyPr>
          <a:lstStyle/>
          <a:p>
            <a:pPr indent="612140" algn="just">
              <a:spcBef>
                <a:spcPts val="1000"/>
              </a:spcBef>
              <a:spcAft>
                <a:spcPts val="1000"/>
              </a:spcAft>
            </a:pPr>
            <a:r>
              <a:rPr lang="en-US" altLang="zh-CN" sz="2400" b="1" dirty="0">
                <a:solidFill>
                  <a:schemeClr val="accent2"/>
                </a:solidFill>
                <a:latin typeface="+mj-lt"/>
                <a:ea typeface="黑体" panose="02010609060101010101" pitchFamily="49" charset="-122"/>
              </a:rPr>
              <a:t>2</a:t>
            </a:r>
            <a:r>
              <a:rPr lang="zh-CN" altLang="en-US" sz="2400" b="1" dirty="0">
                <a:solidFill>
                  <a:schemeClr val="accent2"/>
                </a:solidFill>
                <a:latin typeface="+mj-lt"/>
                <a:ea typeface="黑体" panose="02010609060101010101" pitchFamily="49" charset="-122"/>
              </a:rPr>
              <a:t>．按照平台运营模式不同分类</a:t>
            </a:r>
            <a:endParaRPr lang="zh-CN" altLang="en-US" sz="2400" b="1" dirty="0">
              <a:solidFill>
                <a:schemeClr val="accent2"/>
              </a:solidFill>
              <a:latin typeface="+mj-lt"/>
              <a:ea typeface="黑体" panose="02010609060101010101" pitchFamily="49" charset="-122"/>
            </a:endParaRPr>
          </a:p>
          <a:p>
            <a:pPr indent="612140" algn="l">
              <a:lnSpc>
                <a:spcPct val="150000"/>
              </a:lnSpc>
            </a:pPr>
            <a:r>
              <a:rPr lang="zh-CN" altLang="en-US" sz="2200" dirty="0">
                <a:solidFill>
                  <a:schemeClr val="accent2"/>
                </a:solidFill>
                <a:latin typeface="+mj-lt"/>
                <a:ea typeface="黑体" panose="02010609060101010101" pitchFamily="49" charset="-122"/>
              </a:rPr>
              <a:t>常见的内容电商主要有电商平台内容化和内容平台电商化两种平台运营模式。</a:t>
            </a:r>
            <a:endParaRPr lang="en-US" altLang="zh-CN" sz="2200" dirty="0">
              <a:solidFill>
                <a:schemeClr val="accent2"/>
              </a:solidFill>
              <a:latin typeface="+mj-lt"/>
              <a:ea typeface="黑体" panose="02010609060101010101" pitchFamily="49" charset="-122"/>
            </a:endParaRPr>
          </a:p>
          <a:p>
            <a:pPr algn="l">
              <a:lnSpc>
                <a:spcPct val="150000"/>
              </a:lnSpc>
            </a:pPr>
            <a:r>
              <a:rPr lang="zh-CN" altLang="en-US" sz="2200" dirty="0">
                <a:solidFill>
                  <a:schemeClr val="accent2"/>
                </a:solidFill>
                <a:latin typeface="+mj-lt"/>
                <a:ea typeface="黑体" panose="02010609060101010101" pitchFamily="49" charset="-122"/>
              </a:rPr>
              <a:t>（见图</a:t>
            </a:r>
            <a:r>
              <a:rPr lang="en-US" altLang="zh-CN" sz="2200" dirty="0">
                <a:solidFill>
                  <a:schemeClr val="accent2"/>
                </a:solidFill>
                <a:latin typeface="+mj-lt"/>
                <a:ea typeface="黑体" panose="02010609060101010101" pitchFamily="49" charset="-122"/>
              </a:rPr>
              <a:t>2.2</a:t>
            </a:r>
            <a:r>
              <a:rPr lang="zh-CN" altLang="en-US" sz="2200" dirty="0">
                <a:solidFill>
                  <a:schemeClr val="accent2"/>
                </a:solidFill>
                <a:latin typeface="+mj-lt"/>
                <a:ea typeface="黑体" panose="02010609060101010101" pitchFamily="49" charset="-122"/>
              </a:rPr>
              <a:t>）</a:t>
            </a:r>
            <a:endParaRPr lang="zh-CN" altLang="en-US" sz="22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1</a:t>
            </a:r>
            <a:r>
              <a:rPr lang="zh-CN" altLang="en-US" sz="2200" dirty="0">
                <a:solidFill>
                  <a:srgbClr val="C00000"/>
                </a:solidFill>
                <a:latin typeface="+mj-lt"/>
                <a:ea typeface="黑体" panose="02010609060101010101" pitchFamily="49" charset="-122"/>
              </a:rPr>
              <a:t>）电商平台内容化</a:t>
            </a:r>
            <a:r>
              <a:rPr lang="zh-CN" altLang="en-US" sz="2200" dirty="0">
                <a:solidFill>
                  <a:schemeClr val="accent2"/>
                </a:solidFill>
                <a:latin typeface="+mj-lt"/>
                <a:ea typeface="黑体" panose="02010609060101010101" pitchFamily="49" charset="-122"/>
              </a:rPr>
              <a:t>是指运营主体在原有的电商模式上，增加内容板块，建立内容宣传矩阵，满足用户泛娱乐需求，实现平台拉新和促活。</a:t>
            </a:r>
            <a:endParaRPr lang="zh-CN" altLang="en-US" sz="22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2</a:t>
            </a:r>
            <a:r>
              <a:rPr lang="zh-CN" altLang="en-US" sz="2200" dirty="0">
                <a:solidFill>
                  <a:srgbClr val="C00000"/>
                </a:solidFill>
                <a:latin typeface="+mj-lt"/>
                <a:ea typeface="黑体" panose="02010609060101010101" pitchFamily="49" charset="-122"/>
              </a:rPr>
              <a:t>）内容平台电商化</a:t>
            </a:r>
            <a:r>
              <a:rPr lang="zh-CN" altLang="en-US" sz="2200" dirty="0">
                <a:solidFill>
                  <a:schemeClr val="accent2"/>
                </a:solidFill>
                <a:latin typeface="+mj-lt"/>
                <a:ea typeface="黑体" panose="02010609060101010101" pitchFamily="49" charset="-122"/>
              </a:rPr>
              <a:t>主要是指运营主体通过创作内容，建立自有品牌，在积累一定粉丝量的基础上引入电商业务，接入商品服务，进行流量变现，主要的代表平台有今日头条、抖音、快手等。</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85813" y="1988293"/>
            <a:ext cx="8703310" cy="1641475"/>
          </a:xfrm>
          <a:prstGeom prst="rect">
            <a:avLst/>
          </a:prstGeom>
          <a:noFill/>
        </p:spPr>
        <p:txBody>
          <a:bodyPr wrap="square" rtlCol="0" anchor="t">
            <a:spAutoFit/>
          </a:bodyPr>
          <a:lstStyle/>
          <a:p>
            <a:pPr>
              <a:spcBef>
                <a:spcPts val="1000"/>
              </a:spcBef>
            </a:pPr>
            <a:r>
              <a:rPr lang="en-US" altLang="zh-CN" sz="2800" dirty="0">
                <a:solidFill>
                  <a:schemeClr val="accent2"/>
                </a:solidFill>
                <a:latin typeface="+mj-lt"/>
                <a:ea typeface="黑体" panose="02010609060101010101" pitchFamily="49" charset="-122"/>
                <a:cs typeface="+mn-ea"/>
              </a:rPr>
              <a:t>1</a:t>
            </a:r>
            <a:r>
              <a:rPr lang="zh-CN" altLang="en-US" sz="2800" dirty="0">
                <a:solidFill>
                  <a:schemeClr val="accent2"/>
                </a:solidFill>
                <a:latin typeface="+mj-lt"/>
                <a:ea typeface="黑体" panose="02010609060101010101" pitchFamily="49" charset="-122"/>
                <a:cs typeface="+mn-ea"/>
              </a:rPr>
              <a:t>．了解移动互联网的相关技术。</a:t>
            </a:r>
            <a:endParaRPr lang="zh-CN" altLang="en-US" sz="2800" dirty="0">
              <a:solidFill>
                <a:schemeClr val="accent2"/>
              </a:solidFill>
              <a:latin typeface="+mj-lt"/>
              <a:ea typeface="黑体" panose="02010609060101010101" pitchFamily="49" charset="-122"/>
              <a:cs typeface="+mn-ea"/>
            </a:endParaRPr>
          </a:p>
          <a:p>
            <a:pPr>
              <a:spcBef>
                <a:spcPts val="1000"/>
              </a:spcBef>
            </a:pPr>
            <a:r>
              <a:rPr lang="en-US" altLang="zh-CN" sz="2800" dirty="0">
                <a:solidFill>
                  <a:schemeClr val="accent2"/>
                </a:solidFill>
                <a:latin typeface="+mj-lt"/>
                <a:ea typeface="黑体" panose="02010609060101010101" pitchFamily="49" charset="-122"/>
                <a:cs typeface="+mn-ea"/>
              </a:rPr>
              <a:t>2</a:t>
            </a:r>
            <a:r>
              <a:rPr lang="zh-CN" altLang="en-US" sz="2800" dirty="0">
                <a:solidFill>
                  <a:schemeClr val="accent2"/>
                </a:solidFill>
                <a:latin typeface="+mj-lt"/>
                <a:ea typeface="黑体" panose="02010609060101010101" pitchFamily="49" charset="-122"/>
                <a:cs typeface="+mn-ea"/>
              </a:rPr>
              <a:t>．熟悉物联网等新兴技术。</a:t>
            </a:r>
            <a:endParaRPr lang="zh-CN" altLang="en-US" sz="2800" dirty="0">
              <a:solidFill>
                <a:schemeClr val="accent2"/>
              </a:solidFill>
              <a:latin typeface="+mj-lt"/>
              <a:ea typeface="黑体" panose="02010609060101010101" pitchFamily="49" charset="-122"/>
              <a:cs typeface="+mn-ea"/>
            </a:endParaRPr>
          </a:p>
          <a:p>
            <a:pPr>
              <a:spcBef>
                <a:spcPts val="1000"/>
              </a:spcBef>
            </a:pPr>
            <a:r>
              <a:rPr lang="en-US" altLang="zh-CN" sz="2800" dirty="0">
                <a:solidFill>
                  <a:schemeClr val="accent2"/>
                </a:solidFill>
                <a:latin typeface="+mj-lt"/>
                <a:ea typeface="黑体" panose="02010609060101010101" pitchFamily="49" charset="-122"/>
                <a:cs typeface="+mn-ea"/>
              </a:rPr>
              <a:t>3</a:t>
            </a:r>
            <a:r>
              <a:rPr lang="zh-CN" altLang="en-US" sz="2800" dirty="0">
                <a:solidFill>
                  <a:schemeClr val="accent2"/>
                </a:solidFill>
                <a:latin typeface="+mj-lt"/>
                <a:ea typeface="黑体" panose="02010609060101010101" pitchFamily="49" charset="-122"/>
                <a:cs typeface="+mn-ea"/>
              </a:rPr>
              <a:t>．熟悉电子商务新业态新模式的分类和基本特征。</a:t>
            </a:r>
            <a:endParaRPr lang="zh-CN" altLang="en-US" sz="2800" dirty="0">
              <a:solidFill>
                <a:schemeClr val="accent2"/>
              </a:solidFill>
              <a:latin typeface="+mj-lt"/>
              <a:ea typeface="黑体" panose="02010609060101010101" pitchFamily="49" charset="-122"/>
              <a:cs typeface="+mn-ea"/>
            </a:endParaRPr>
          </a:p>
        </p:txBody>
      </p:sp>
      <p:sp>
        <p:nvSpPr>
          <p:cNvPr id="3" name="文本框 2"/>
          <p:cNvSpPr txBox="1"/>
          <p:nvPr/>
        </p:nvSpPr>
        <p:spPr>
          <a:xfrm>
            <a:off x="985813" y="1216134"/>
            <a:ext cx="2656496" cy="584775"/>
          </a:xfrm>
          <a:prstGeom prst="rect">
            <a:avLst/>
          </a:prstGeom>
          <a:noFill/>
        </p:spPr>
        <p:txBody>
          <a:bodyPr wrap="none" rtlCol="0">
            <a:spAutoFit/>
          </a:bodyPr>
          <a:lstStyle/>
          <a:p>
            <a:pPr algn="l"/>
            <a:r>
              <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rPr>
              <a:t>【知识目标】</a:t>
            </a:r>
            <a:endParaRPr lang="zh-CN" altLang="en-US" sz="3200" b="1" dirty="0">
              <a:latin typeface="方正大黑简体" panose="02000000000000000000" pitchFamily="65" charset="-122"/>
              <a:ea typeface="方正大黑简体" panose="02000000000000000000" pitchFamily="65" charset="-122"/>
              <a:sym typeface="+mn-ea"/>
            </a:endParaRPr>
          </a:p>
        </p:txBody>
      </p:sp>
      <p:sp>
        <p:nvSpPr>
          <p:cNvPr id="4" name="文本框 3"/>
          <p:cNvSpPr txBox="1"/>
          <p:nvPr/>
        </p:nvSpPr>
        <p:spPr>
          <a:xfrm>
            <a:off x="985813" y="4983217"/>
            <a:ext cx="10801200" cy="1082348"/>
          </a:xfrm>
          <a:prstGeom prst="rect">
            <a:avLst/>
          </a:prstGeom>
          <a:noFill/>
        </p:spPr>
        <p:txBody>
          <a:bodyPr wrap="square" rtlCol="0" anchor="t">
            <a:spAutoFit/>
          </a:bodyPr>
          <a:lstStyle/>
          <a:p>
            <a:pPr>
              <a:spcBef>
                <a:spcPts val="1000"/>
              </a:spcBef>
            </a:pPr>
            <a:r>
              <a:rPr lang="en-US" altLang="zh-CN" sz="2800" dirty="0">
                <a:solidFill>
                  <a:schemeClr val="accent2"/>
                </a:solidFill>
                <a:latin typeface="+mj-lt"/>
                <a:ea typeface="黑体" panose="02010609060101010101" pitchFamily="49" charset="-122"/>
                <a:cs typeface="+mj-ea"/>
                <a:sym typeface="+mn-ea"/>
              </a:rPr>
              <a:t>1</a:t>
            </a:r>
            <a:r>
              <a:rPr lang="zh-CN" altLang="en-US" sz="2800" dirty="0">
                <a:solidFill>
                  <a:schemeClr val="accent2"/>
                </a:solidFill>
                <a:latin typeface="+mj-lt"/>
                <a:ea typeface="黑体" panose="02010609060101010101" pitchFamily="49" charset="-122"/>
                <a:cs typeface="+mj-ea"/>
                <a:sym typeface="+mn-ea"/>
              </a:rPr>
              <a:t>．能够举例说明社交电商、内容电商、共享经济等新业态新模式。</a:t>
            </a:r>
            <a:endParaRPr lang="zh-CN" altLang="en-US" sz="2800" dirty="0">
              <a:solidFill>
                <a:schemeClr val="accent2"/>
              </a:solidFill>
              <a:latin typeface="+mj-lt"/>
              <a:ea typeface="黑体" panose="02010609060101010101" pitchFamily="49" charset="-122"/>
              <a:cs typeface="+mj-ea"/>
              <a:sym typeface="+mn-ea"/>
            </a:endParaRPr>
          </a:p>
          <a:p>
            <a:pPr>
              <a:spcBef>
                <a:spcPts val="1000"/>
              </a:spcBef>
            </a:pPr>
            <a:r>
              <a:rPr lang="en-US" altLang="zh-CN" sz="2800" dirty="0">
                <a:solidFill>
                  <a:schemeClr val="accent2"/>
                </a:solidFill>
                <a:latin typeface="+mj-lt"/>
                <a:ea typeface="黑体" panose="02010609060101010101" pitchFamily="49" charset="-122"/>
                <a:cs typeface="+mj-ea"/>
                <a:sym typeface="+mn-ea"/>
              </a:rPr>
              <a:t>2</a:t>
            </a:r>
            <a:r>
              <a:rPr lang="zh-CN" altLang="en-US" sz="2800" dirty="0">
                <a:solidFill>
                  <a:schemeClr val="accent2"/>
                </a:solidFill>
                <a:latin typeface="+mj-lt"/>
                <a:ea typeface="黑体" panose="02010609060101010101" pitchFamily="49" charset="-122"/>
                <a:cs typeface="+mj-ea"/>
                <a:sym typeface="+mn-ea"/>
              </a:rPr>
              <a:t>．了解物联网、云计算、大数据、人工智能等新兴技术的应用。</a:t>
            </a:r>
            <a:endParaRPr lang="zh-CN" altLang="en-US" sz="2800" dirty="0">
              <a:solidFill>
                <a:schemeClr val="accent2"/>
              </a:solidFill>
              <a:latin typeface="+mj-lt"/>
              <a:ea typeface="黑体" panose="02010609060101010101" pitchFamily="49" charset="-122"/>
              <a:cs typeface="+mj-ea"/>
            </a:endParaRPr>
          </a:p>
        </p:txBody>
      </p:sp>
      <p:sp>
        <p:nvSpPr>
          <p:cNvPr id="5" name="文本框 4"/>
          <p:cNvSpPr txBox="1"/>
          <p:nvPr/>
        </p:nvSpPr>
        <p:spPr>
          <a:xfrm>
            <a:off x="985813" y="4149080"/>
            <a:ext cx="2656496" cy="603499"/>
          </a:xfrm>
          <a:prstGeom prst="rect">
            <a:avLst/>
          </a:prstGeom>
          <a:noFill/>
        </p:spPr>
        <p:txBody>
          <a:bodyPr wrap="none" rtlCol="0">
            <a:spAutoFit/>
          </a:bodyPr>
          <a:lstStyle/>
          <a:p>
            <a:pPr algn="l" eaLnBrk="1" latinLnBrk="0" hangingPunct="1">
              <a:lnSpc>
                <a:spcPct val="110000"/>
              </a:lnSpc>
              <a:spcBef>
                <a:spcPts val="1000"/>
              </a:spcBef>
            </a:pPr>
            <a:r>
              <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rPr>
              <a:t>【技能目标】</a:t>
            </a:r>
            <a:endParaRPr lang="en-US" altLang="zh-CN" sz="3200" b="1" dirty="0">
              <a:solidFill>
                <a:srgbClr val="E7E6E6">
                  <a:lumMod val="25000"/>
                </a:srgbClr>
              </a:solidFill>
              <a:latin typeface="方正大黑简体" panose="02000000000000000000" pitchFamily="65" charset="-122"/>
              <a:ea typeface="方正大黑简体" panose="02000000000000000000" pitchFamily="65" charset="-122"/>
              <a:sym typeface="+mn-ea"/>
            </a:endParaRP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876" y="2161535"/>
            <a:ext cx="10595010" cy="2243778"/>
          </a:xfrm>
          <a:prstGeom prst="rect">
            <a:avLst/>
          </a:prstGeom>
        </p:spPr>
      </p:pic>
    </p:spTree>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01555" y="1486866"/>
            <a:ext cx="10801201" cy="3884268"/>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（二）内容电商的运作模式</a:t>
            </a:r>
            <a:endParaRPr lang="zh-CN" altLang="en-US" sz="2400" b="1" dirty="0">
              <a:solidFill>
                <a:schemeClr val="accent2"/>
              </a:solidFill>
              <a:latin typeface="+mj-lt"/>
              <a:ea typeface="黑体" panose="02010609060101010101" pitchFamily="49" charset="-122"/>
            </a:endParaRPr>
          </a:p>
          <a:p>
            <a:pPr indent="612140" algn="just">
              <a:lnSpc>
                <a:spcPct val="140000"/>
              </a:lnSpc>
              <a:spcBef>
                <a:spcPts val="1000"/>
              </a:spcBef>
            </a:pPr>
            <a:r>
              <a:rPr lang="zh-CN" altLang="en-US" sz="2200" dirty="0">
                <a:solidFill>
                  <a:schemeClr val="accent2"/>
                </a:solidFill>
                <a:latin typeface="+mj-lt"/>
                <a:ea typeface="黑体" panose="02010609060101010101" pitchFamily="49" charset="-122"/>
              </a:rPr>
              <a:t>内容电商运作参与者一般包括内容生产者、高忠诚度社群、商品或服务的消费者等，具体运作模式如下（见图</a:t>
            </a:r>
            <a:r>
              <a:rPr lang="en-US" altLang="zh-CN" sz="2200" dirty="0">
                <a:solidFill>
                  <a:schemeClr val="accent2"/>
                </a:solidFill>
                <a:latin typeface="+mj-lt"/>
                <a:ea typeface="黑体" panose="02010609060101010101" pitchFamily="49" charset="-122"/>
              </a:rPr>
              <a:t>2.3</a:t>
            </a:r>
            <a:r>
              <a:rPr lang="zh-CN" altLang="en-US" sz="2200" dirty="0">
                <a:solidFill>
                  <a:schemeClr val="accent2"/>
                </a:solidFill>
                <a:latin typeface="+mj-lt"/>
                <a:ea typeface="黑体" panose="02010609060101010101" pitchFamily="49" charset="-122"/>
              </a:rPr>
              <a:t>）：</a:t>
            </a:r>
            <a:endParaRPr lang="zh-CN" altLang="en-US" sz="2200" dirty="0">
              <a:solidFill>
                <a:schemeClr val="accent2"/>
              </a:solidFill>
              <a:latin typeface="+mj-lt"/>
              <a:ea typeface="黑体" panose="02010609060101010101" pitchFamily="49" charset="-122"/>
            </a:endParaRPr>
          </a:p>
          <a:p>
            <a:pPr marL="756285" indent="-342900" algn="just">
              <a:lnSpc>
                <a:spcPct val="140000"/>
              </a:lnSpc>
              <a:spcBef>
                <a:spcPts val="1000"/>
              </a:spcBef>
              <a:buClr>
                <a:srgbClr val="21A3D0"/>
              </a:buClr>
              <a:buFont typeface="Wingdings" panose="05000000000000000000" pitchFamily="2" charset="2"/>
              <a:buChar char="Ø"/>
            </a:pPr>
            <a:r>
              <a:rPr lang="zh-CN" altLang="en-US" sz="2200" dirty="0">
                <a:solidFill>
                  <a:schemeClr val="accent2"/>
                </a:solidFill>
                <a:latin typeface="+mj-lt"/>
                <a:ea typeface="黑体" panose="02010609060101010101" pitchFamily="49" charset="-122"/>
              </a:rPr>
              <a:t>内容生产者创作优质内容，吸引粉丝，形成高忠诚度社群；</a:t>
            </a:r>
            <a:endParaRPr lang="zh-CN" altLang="en-US" sz="2200" dirty="0">
              <a:solidFill>
                <a:schemeClr val="accent2"/>
              </a:solidFill>
              <a:latin typeface="+mj-lt"/>
              <a:ea typeface="黑体" panose="02010609060101010101" pitchFamily="49" charset="-122"/>
            </a:endParaRPr>
          </a:p>
          <a:p>
            <a:pPr marL="756285" indent="-342900" algn="just">
              <a:lnSpc>
                <a:spcPct val="140000"/>
              </a:lnSpc>
              <a:spcBef>
                <a:spcPts val="1000"/>
              </a:spcBef>
              <a:buClr>
                <a:srgbClr val="21A3D0"/>
              </a:buClr>
              <a:buFont typeface="Wingdings" panose="05000000000000000000" pitchFamily="2" charset="2"/>
              <a:buChar char="Ø"/>
            </a:pPr>
            <a:r>
              <a:rPr lang="zh-CN" altLang="en-US" sz="2200" dirty="0">
                <a:solidFill>
                  <a:schemeClr val="accent2"/>
                </a:solidFill>
                <a:latin typeface="+mj-lt"/>
                <a:ea typeface="黑体" panose="02010609060101010101" pitchFamily="49" charset="-122"/>
              </a:rPr>
              <a:t>高忠诚度社群扩大流量规模、进行二次推广，转化为商品或服务的消费者；</a:t>
            </a:r>
            <a:endParaRPr lang="zh-CN" altLang="en-US" sz="2200" dirty="0">
              <a:solidFill>
                <a:schemeClr val="accent2"/>
              </a:solidFill>
              <a:latin typeface="+mj-lt"/>
              <a:ea typeface="黑体" panose="02010609060101010101" pitchFamily="49" charset="-122"/>
            </a:endParaRPr>
          </a:p>
          <a:p>
            <a:pPr marL="756285" indent="-342900" algn="just">
              <a:lnSpc>
                <a:spcPct val="140000"/>
              </a:lnSpc>
              <a:spcBef>
                <a:spcPts val="1000"/>
              </a:spcBef>
              <a:buClr>
                <a:srgbClr val="21A3D0"/>
              </a:buClr>
              <a:buFont typeface="Wingdings" panose="05000000000000000000" pitchFamily="2" charset="2"/>
              <a:buChar char="Ø"/>
            </a:pPr>
            <a:r>
              <a:rPr lang="zh-CN" altLang="en-US" sz="2200" dirty="0">
                <a:solidFill>
                  <a:schemeClr val="accent2"/>
                </a:solidFill>
                <a:latin typeface="+mj-lt"/>
                <a:ea typeface="黑体" panose="02010609060101010101" pitchFamily="49" charset="-122"/>
              </a:rPr>
              <a:t>商品或服务的消费者促进高忠诚度社群的发展，提高商品或服务的影响力，也可能转换成内容生产者。</a:t>
            </a:r>
            <a:endParaRPr lang="zh-CN" altLang="en-US" sz="22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46723" y="1934411"/>
            <a:ext cx="9503317" cy="3286294"/>
          </a:xfrm>
          <a:prstGeom prst="rect">
            <a:avLst/>
          </a:prstGeom>
        </p:spPr>
      </p:pic>
    </p:spTree>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69789" y="980728"/>
            <a:ext cx="10653265" cy="5639877"/>
          </a:xfrm>
          <a:prstGeom prst="rect">
            <a:avLst/>
          </a:prstGeom>
        </p:spPr>
        <p:txBody>
          <a:bodyPr wrap="square">
            <a:spAutoFit/>
          </a:bodyPr>
          <a:lstStyle/>
          <a:p>
            <a:pPr algn="just">
              <a:spcBef>
                <a:spcPts val="1500"/>
              </a:spcBef>
            </a:pPr>
            <a:r>
              <a:rPr lang="zh-CN" altLang="en-US" sz="3600" dirty="0">
                <a:solidFill>
                  <a:schemeClr val="accent2"/>
                </a:solidFill>
                <a:latin typeface="方正大黑简体" panose="02000000000000000000" pitchFamily="65" charset="-122"/>
                <a:ea typeface="方正大黑简体" panose="02000000000000000000" pitchFamily="65" charset="-122"/>
              </a:rPr>
              <a:t>三、共享经济</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30000"/>
              </a:lnSpc>
              <a:spcBef>
                <a:spcPts val="1000"/>
              </a:spcBef>
            </a:pPr>
            <a:r>
              <a:rPr lang="zh-CN" altLang="en-US" sz="2200" dirty="0">
                <a:solidFill>
                  <a:schemeClr val="accent2"/>
                </a:solidFill>
                <a:latin typeface="+mj-lt"/>
                <a:ea typeface="黑体" panose="02010609060101010101" pitchFamily="49" charset="-122"/>
              </a:rPr>
              <a:t>共享经济是一种以信任机制为纽带，共享经济平台整合拥有闲置资源的机构或个人，供给方让渡资源使用权给需求方，从而获取一定报酬的经济模式。</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1</a:t>
            </a:r>
            <a:r>
              <a:rPr lang="zh-CN" altLang="en-US" sz="2200" dirty="0">
                <a:solidFill>
                  <a:srgbClr val="C00000"/>
                </a:solidFill>
                <a:latin typeface="+mj-lt"/>
                <a:ea typeface="黑体" panose="02010609060101010101" pitchFamily="49" charset="-122"/>
              </a:rPr>
              <a:t>）共享经济的物质基础：</a:t>
            </a:r>
            <a:r>
              <a:rPr lang="zh-CN" altLang="en-US" sz="2200" dirty="0">
                <a:solidFill>
                  <a:schemeClr val="accent2"/>
                </a:solidFill>
                <a:latin typeface="+mj-lt"/>
                <a:ea typeface="黑体" panose="02010609060101010101" pitchFamily="49" charset="-122"/>
              </a:rPr>
              <a:t>社会中存在大量的闲置物品或资源，催生出活跃的个人或者企业间的共享行为，其实质是闲置资源的使用权交易。</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2</a:t>
            </a:r>
            <a:r>
              <a:rPr lang="zh-CN" altLang="en-US" sz="2200" dirty="0">
                <a:solidFill>
                  <a:srgbClr val="C00000"/>
                </a:solidFill>
                <a:latin typeface="+mj-lt"/>
                <a:ea typeface="黑体" panose="02010609060101010101" pitchFamily="49" charset="-122"/>
              </a:rPr>
              <a:t>）共享经济的技术基础：</a:t>
            </a:r>
            <a:r>
              <a:rPr lang="zh-CN" altLang="en-US" sz="2200" dirty="0">
                <a:solidFill>
                  <a:schemeClr val="accent2"/>
                </a:solidFill>
                <a:latin typeface="+mj-lt"/>
                <a:ea typeface="黑体" panose="02010609060101010101" pitchFamily="49" charset="-122"/>
              </a:rPr>
              <a:t>互联网技术不断进步、移动终端不断普及、移动支付不断完善。</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3</a:t>
            </a:r>
            <a:r>
              <a:rPr lang="zh-CN" altLang="en-US" sz="2200" dirty="0">
                <a:solidFill>
                  <a:srgbClr val="C00000"/>
                </a:solidFill>
                <a:latin typeface="+mj-lt"/>
                <a:ea typeface="黑体" panose="02010609060101010101" pitchFamily="49" charset="-122"/>
              </a:rPr>
              <a:t>）共享经济的信任基础：</a:t>
            </a:r>
            <a:r>
              <a:rPr lang="zh-CN" altLang="en-US" sz="2200" dirty="0">
                <a:solidFill>
                  <a:schemeClr val="accent2"/>
                </a:solidFill>
                <a:latin typeface="+mj-lt"/>
                <a:ea typeface="黑体" panose="02010609060101010101" pitchFamily="49" charset="-122"/>
              </a:rPr>
              <a:t>社会征信体系不断完善为共享经济的发展提供了良好、可靠的信用安全保障。</a:t>
            </a:r>
            <a:endParaRPr lang="zh-CN" altLang="en-US" sz="2200" dirty="0">
              <a:solidFill>
                <a:schemeClr val="accent2"/>
              </a:solidFill>
              <a:latin typeface="+mj-lt"/>
              <a:ea typeface="黑体" panose="02010609060101010101" pitchFamily="49" charset="-122"/>
            </a:endParaRPr>
          </a:p>
          <a:p>
            <a:pPr indent="612140" algn="just">
              <a:lnSpc>
                <a:spcPct val="130000"/>
              </a:lnSpc>
              <a:spcBef>
                <a:spcPts val="1000"/>
              </a:spcBef>
            </a:pPr>
            <a:r>
              <a:rPr lang="zh-CN" altLang="en-US" sz="2200" dirty="0">
                <a:solidFill>
                  <a:srgbClr val="C00000"/>
                </a:solidFill>
                <a:latin typeface="+mj-lt"/>
                <a:ea typeface="黑体" panose="02010609060101010101" pitchFamily="49" charset="-122"/>
              </a:rPr>
              <a:t>（</a:t>
            </a:r>
            <a:r>
              <a:rPr lang="en-US" altLang="zh-CN" sz="2200" dirty="0">
                <a:solidFill>
                  <a:srgbClr val="C00000"/>
                </a:solidFill>
                <a:latin typeface="+mj-lt"/>
                <a:ea typeface="黑体" panose="02010609060101010101" pitchFamily="49" charset="-122"/>
              </a:rPr>
              <a:t>4</a:t>
            </a:r>
            <a:r>
              <a:rPr lang="zh-CN" altLang="en-US" sz="2200" dirty="0">
                <a:solidFill>
                  <a:srgbClr val="C00000"/>
                </a:solidFill>
                <a:latin typeface="+mj-lt"/>
                <a:ea typeface="黑体" panose="02010609060101010101" pitchFamily="49" charset="-122"/>
              </a:rPr>
              <a:t>）共享经济的理念基础：</a:t>
            </a:r>
            <a:r>
              <a:rPr lang="zh-CN" altLang="en-US" sz="2200" dirty="0">
                <a:solidFill>
                  <a:schemeClr val="accent2"/>
                </a:solidFill>
                <a:latin typeface="+mj-lt"/>
                <a:ea typeface="黑体" panose="02010609060101010101" pitchFamily="49" charset="-122"/>
              </a:rPr>
              <a:t>重使用而轻占有的新型消费观、发展观，丰富了消费者的消费形式，促进了可持续发展理念的现实化。</a:t>
            </a:r>
            <a:endParaRPr lang="en-US" altLang="zh-CN" sz="2200" dirty="0">
              <a:solidFill>
                <a:schemeClr val="accent2"/>
              </a:solidFill>
              <a:latin typeface="+mj-lt"/>
              <a:ea typeface="黑体" panose="02010609060101010101" pitchFamily="49" charset="-122"/>
            </a:endParaRPr>
          </a:p>
        </p:txBody>
      </p:sp>
      <p:sp>
        <p:nvSpPr>
          <p:cNvPr id="5" name="文本框 4"/>
          <p:cNvSpPr txBox="1"/>
          <p:nvPr/>
        </p:nvSpPr>
        <p:spPr>
          <a:xfrm>
            <a:off x="6525260" y="908685"/>
            <a:ext cx="5459730" cy="398780"/>
          </a:xfrm>
          <a:prstGeom prst="rect">
            <a:avLst/>
          </a:prstGeom>
          <a:solidFill>
            <a:schemeClr val="bg1"/>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点击视频：《共享经济 指导原则与基本框架》</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6" name="图片 5">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0151" y="743528"/>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5813" y="908720"/>
            <a:ext cx="5797288" cy="584775"/>
          </a:xfrm>
          <a:prstGeom prst="rect">
            <a:avLst/>
          </a:prstGeom>
        </p:spPr>
        <p:txBody>
          <a:bodyPr wrap="square">
            <a:spAutoFit/>
          </a:bodyPr>
          <a:lstStyle/>
          <a:p>
            <a:pPr indent="612140" algn="just">
              <a:spcBef>
                <a:spcPts val="1000"/>
              </a:spcBef>
            </a:pPr>
            <a:r>
              <a:rPr lang="zh-CN" altLang="en-US" sz="3200" dirty="0">
                <a:solidFill>
                  <a:schemeClr val="accent2"/>
                </a:solidFill>
                <a:latin typeface="方正大黑简体" panose="02000000000000000000" pitchFamily="65" charset="-122"/>
                <a:ea typeface="方正大黑简体" panose="02000000000000000000" pitchFamily="65" charset="-122"/>
              </a:rPr>
              <a:t>（一）共享经济的组成要素</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p:txBody>
      </p:sp>
      <p:sp>
        <p:nvSpPr>
          <p:cNvPr id="4" name="Freeform 6"/>
          <p:cNvSpPr>
            <a:spLocks noEditPoints="1"/>
          </p:cNvSpPr>
          <p:nvPr/>
        </p:nvSpPr>
        <p:spPr bwMode="auto">
          <a:xfrm>
            <a:off x="8558213" y="3640286"/>
            <a:ext cx="2101850" cy="2101850"/>
          </a:xfrm>
          <a:custGeom>
            <a:avLst/>
            <a:gdLst>
              <a:gd name="T0" fmla="*/ 1573834664 w 2801"/>
              <a:gd name="T1" fmla="*/ 863778557 h 2801"/>
              <a:gd name="T2" fmla="*/ 1577212932 w 2801"/>
              <a:gd name="T3" fmla="*/ 788887863 h 2801"/>
              <a:gd name="T4" fmla="*/ 1573834664 w 2801"/>
              <a:gd name="T5" fmla="*/ 713997169 h 2801"/>
              <a:gd name="T6" fmla="*/ 1412790632 w 2801"/>
              <a:gd name="T7" fmla="*/ 696541534 h 2801"/>
              <a:gd name="T8" fmla="*/ 1375626682 w 2801"/>
              <a:gd name="T9" fmla="*/ 556332156 h 2801"/>
              <a:gd name="T10" fmla="*/ 1506264051 w 2801"/>
              <a:gd name="T11" fmla="*/ 461170353 h 2801"/>
              <a:gd name="T12" fmla="*/ 1431372607 w 2801"/>
              <a:gd name="T13" fmla="*/ 331096529 h 2801"/>
              <a:gd name="T14" fmla="*/ 1283280353 w 2801"/>
              <a:gd name="T15" fmla="*/ 396978008 h 2801"/>
              <a:gd name="T16" fmla="*/ 1180798469 w 2801"/>
              <a:gd name="T17" fmla="*/ 294495374 h 2801"/>
              <a:gd name="T18" fmla="*/ 1246116403 w 2801"/>
              <a:gd name="T19" fmla="*/ 146403120 h 2801"/>
              <a:gd name="T20" fmla="*/ 1116606124 w 2801"/>
              <a:gd name="T21" fmla="*/ 71512426 h 2801"/>
              <a:gd name="T22" fmla="*/ 1021443571 w 2801"/>
              <a:gd name="T23" fmla="*/ 202149044 h 2801"/>
              <a:gd name="T24" fmla="*/ 880671398 w 2801"/>
              <a:gd name="T25" fmla="*/ 164422300 h 2801"/>
              <a:gd name="T26" fmla="*/ 863778557 w 2801"/>
              <a:gd name="T27" fmla="*/ 3941813 h 2801"/>
              <a:gd name="T28" fmla="*/ 788887863 w 2801"/>
              <a:gd name="T29" fmla="*/ 0 h 2801"/>
              <a:gd name="T30" fmla="*/ 713997169 w 2801"/>
              <a:gd name="T31" fmla="*/ 3941813 h 2801"/>
              <a:gd name="T32" fmla="*/ 697104328 w 2801"/>
              <a:gd name="T33" fmla="*/ 164422300 h 2801"/>
              <a:gd name="T34" fmla="*/ 556332156 w 2801"/>
              <a:gd name="T35" fmla="*/ 202149044 h 2801"/>
              <a:gd name="T36" fmla="*/ 461170353 w 2801"/>
              <a:gd name="T37" fmla="*/ 71512426 h 2801"/>
              <a:gd name="T38" fmla="*/ 331096529 w 2801"/>
              <a:gd name="T39" fmla="*/ 146403120 h 2801"/>
              <a:gd name="T40" fmla="*/ 396978008 w 2801"/>
              <a:gd name="T41" fmla="*/ 294495374 h 2801"/>
              <a:gd name="T42" fmla="*/ 294495374 w 2801"/>
              <a:gd name="T43" fmla="*/ 396978008 h 2801"/>
              <a:gd name="T44" fmla="*/ 146403120 w 2801"/>
              <a:gd name="T45" fmla="*/ 331096529 h 2801"/>
              <a:gd name="T46" fmla="*/ 71512426 w 2801"/>
              <a:gd name="T47" fmla="*/ 461170353 h 2801"/>
              <a:gd name="T48" fmla="*/ 202149044 w 2801"/>
              <a:gd name="T49" fmla="*/ 556332156 h 2801"/>
              <a:gd name="T50" fmla="*/ 164422300 w 2801"/>
              <a:gd name="T51" fmla="*/ 696541534 h 2801"/>
              <a:gd name="T52" fmla="*/ 3941813 w 2801"/>
              <a:gd name="T53" fmla="*/ 713997169 h 2801"/>
              <a:gd name="T54" fmla="*/ 0 w 2801"/>
              <a:gd name="T55" fmla="*/ 788887863 h 2801"/>
              <a:gd name="T56" fmla="*/ 3941813 w 2801"/>
              <a:gd name="T57" fmla="*/ 863778557 h 2801"/>
              <a:gd name="T58" fmla="*/ 164422300 w 2801"/>
              <a:gd name="T59" fmla="*/ 880671398 h 2801"/>
              <a:gd name="T60" fmla="*/ 202149044 w 2801"/>
              <a:gd name="T61" fmla="*/ 1021443571 h 2801"/>
              <a:gd name="T62" fmla="*/ 71512426 w 2801"/>
              <a:gd name="T63" fmla="*/ 1116606124 h 2801"/>
              <a:gd name="T64" fmla="*/ 146403120 w 2801"/>
              <a:gd name="T65" fmla="*/ 1246116403 h 2801"/>
              <a:gd name="T66" fmla="*/ 294495374 w 2801"/>
              <a:gd name="T67" fmla="*/ 1180798469 h 2801"/>
              <a:gd name="T68" fmla="*/ 396978008 w 2801"/>
              <a:gd name="T69" fmla="*/ 1283280353 h 2801"/>
              <a:gd name="T70" fmla="*/ 331096529 w 2801"/>
              <a:gd name="T71" fmla="*/ 1431372607 h 2801"/>
              <a:gd name="T72" fmla="*/ 461170353 w 2801"/>
              <a:gd name="T73" fmla="*/ 1506264051 h 2801"/>
              <a:gd name="T74" fmla="*/ 556332156 w 2801"/>
              <a:gd name="T75" fmla="*/ 1375626682 h 2801"/>
              <a:gd name="T76" fmla="*/ 697104328 w 2801"/>
              <a:gd name="T77" fmla="*/ 1412790632 h 2801"/>
              <a:gd name="T78" fmla="*/ 713997169 w 2801"/>
              <a:gd name="T79" fmla="*/ 1573834664 h 2801"/>
              <a:gd name="T80" fmla="*/ 788887863 w 2801"/>
              <a:gd name="T81" fmla="*/ 1577212932 h 2801"/>
              <a:gd name="T82" fmla="*/ 863778557 w 2801"/>
              <a:gd name="T83" fmla="*/ 1573834664 h 2801"/>
              <a:gd name="T84" fmla="*/ 880671398 w 2801"/>
              <a:gd name="T85" fmla="*/ 1412790632 h 2801"/>
              <a:gd name="T86" fmla="*/ 1021443571 w 2801"/>
              <a:gd name="T87" fmla="*/ 1375626682 h 2801"/>
              <a:gd name="T88" fmla="*/ 1116606124 w 2801"/>
              <a:gd name="T89" fmla="*/ 1506264051 h 2801"/>
              <a:gd name="T90" fmla="*/ 1246679198 w 2801"/>
              <a:gd name="T91" fmla="*/ 1431372607 h 2801"/>
              <a:gd name="T92" fmla="*/ 1180798469 w 2801"/>
              <a:gd name="T93" fmla="*/ 1283280353 h 2801"/>
              <a:gd name="T94" fmla="*/ 1283280353 w 2801"/>
              <a:gd name="T95" fmla="*/ 1180798469 h 2801"/>
              <a:gd name="T96" fmla="*/ 1431372607 w 2801"/>
              <a:gd name="T97" fmla="*/ 1246116403 h 2801"/>
              <a:gd name="T98" fmla="*/ 1506264051 w 2801"/>
              <a:gd name="T99" fmla="*/ 1116606124 h 2801"/>
              <a:gd name="T100" fmla="*/ 1375626682 w 2801"/>
              <a:gd name="T101" fmla="*/ 1021443571 h 2801"/>
              <a:gd name="T102" fmla="*/ 1412790632 w 2801"/>
              <a:gd name="T103" fmla="*/ 880671398 h 2801"/>
              <a:gd name="T104" fmla="*/ 1573834664 w 2801"/>
              <a:gd name="T105" fmla="*/ 863778557 h 2801"/>
              <a:gd name="T106" fmla="*/ 788887863 w 2801"/>
              <a:gd name="T107" fmla="*/ 274787810 h 2801"/>
              <a:gd name="T108" fmla="*/ 1302425122 w 2801"/>
              <a:gd name="T109" fmla="*/ 788887863 h 2801"/>
              <a:gd name="T110" fmla="*/ 788887863 w 2801"/>
              <a:gd name="T111" fmla="*/ 1302425122 h 2801"/>
              <a:gd name="T112" fmla="*/ 274787810 w 2801"/>
              <a:gd name="T113" fmla="*/ 788887863 h 2801"/>
              <a:gd name="T114" fmla="*/ 788887863 w 2801"/>
              <a:gd name="T115" fmla="*/ 274787810 h 280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01" h="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5" name="Freeform 7"/>
          <p:cNvSpPr>
            <a:spLocks noEditPoints="1"/>
          </p:cNvSpPr>
          <p:nvPr/>
        </p:nvSpPr>
        <p:spPr bwMode="auto">
          <a:xfrm>
            <a:off x="6370638" y="2620910"/>
            <a:ext cx="2493963" cy="2492375"/>
          </a:xfrm>
          <a:custGeom>
            <a:avLst/>
            <a:gdLst>
              <a:gd name="T0" fmla="*/ 1868376180 w 3322"/>
              <a:gd name="T1" fmla="*/ 1024468911 h 3322"/>
              <a:gd name="T2" fmla="*/ 1872321326 w 3322"/>
              <a:gd name="T3" fmla="*/ 934969240 h 3322"/>
              <a:gd name="T4" fmla="*/ 1868376180 w 3322"/>
              <a:gd name="T5" fmla="*/ 846031517 h 3322"/>
              <a:gd name="T6" fmla="*/ 1677310987 w 3322"/>
              <a:gd name="T7" fmla="*/ 826330350 h 3322"/>
              <a:gd name="T8" fmla="*/ 1632786015 w 3322"/>
              <a:gd name="T9" fmla="*/ 659713356 h 3322"/>
              <a:gd name="T10" fmla="*/ 1787779584 w 3322"/>
              <a:gd name="T11" fmla="*/ 547134083 h 3322"/>
              <a:gd name="T12" fmla="*/ 1698728889 w 3322"/>
              <a:gd name="T13" fmla="*/ 392900936 h 3322"/>
              <a:gd name="T14" fmla="*/ 1523445031 w 3322"/>
              <a:gd name="T15" fmla="*/ 470580207 h 3322"/>
              <a:gd name="T16" fmla="*/ 1401140996 w 3322"/>
              <a:gd name="T17" fmla="*/ 348994772 h 3322"/>
              <a:gd name="T18" fmla="*/ 1479483115 w 3322"/>
              <a:gd name="T19" fmla="*/ 173371616 h 3322"/>
              <a:gd name="T20" fmla="*/ 1325053353 w 3322"/>
              <a:gd name="T21" fmla="*/ 84434643 h 3322"/>
              <a:gd name="T22" fmla="*/ 1212331030 w 3322"/>
              <a:gd name="T23" fmla="*/ 239793184 h 3322"/>
              <a:gd name="T24" fmla="*/ 1045501271 w 3322"/>
              <a:gd name="T25" fmla="*/ 195324323 h 3322"/>
              <a:gd name="T26" fmla="*/ 1025211734 w 3322"/>
              <a:gd name="T27" fmla="*/ 4503081 h 3322"/>
              <a:gd name="T28" fmla="*/ 936161038 w 3322"/>
              <a:gd name="T29" fmla="*/ 0 h 3322"/>
              <a:gd name="T30" fmla="*/ 847109593 w 3322"/>
              <a:gd name="T31" fmla="*/ 4503081 h 3322"/>
              <a:gd name="T32" fmla="*/ 826820055 w 3322"/>
              <a:gd name="T33" fmla="*/ 195324323 h 3322"/>
              <a:gd name="T34" fmla="*/ 659990296 w 3322"/>
              <a:gd name="T35" fmla="*/ 239793184 h 3322"/>
              <a:gd name="T36" fmla="*/ 547267974 w 3322"/>
              <a:gd name="T37" fmla="*/ 84434643 h 3322"/>
              <a:gd name="T38" fmla="*/ 392838211 w 3322"/>
              <a:gd name="T39" fmla="*/ 173371616 h 3322"/>
              <a:gd name="T40" fmla="*/ 471180331 w 3322"/>
              <a:gd name="T41" fmla="*/ 348994772 h 3322"/>
              <a:gd name="T42" fmla="*/ 348876295 w 3322"/>
              <a:gd name="T43" fmla="*/ 470580207 h 3322"/>
              <a:gd name="T44" fmla="*/ 173592437 w 3322"/>
              <a:gd name="T45" fmla="*/ 392900936 h 3322"/>
              <a:gd name="T46" fmla="*/ 84541742 w 3322"/>
              <a:gd name="T47" fmla="*/ 547134083 h 3322"/>
              <a:gd name="T48" fmla="*/ 239535311 w 3322"/>
              <a:gd name="T49" fmla="*/ 659713356 h 3322"/>
              <a:gd name="T50" fmla="*/ 195010339 w 3322"/>
              <a:gd name="T51" fmla="*/ 826330350 h 3322"/>
              <a:gd name="T52" fmla="*/ 4508953 w 3322"/>
              <a:gd name="T53" fmla="*/ 846031517 h 3322"/>
              <a:gd name="T54" fmla="*/ 0 w 3322"/>
              <a:gd name="T55" fmla="*/ 934969240 h 3322"/>
              <a:gd name="T56" fmla="*/ 4508953 w 3322"/>
              <a:gd name="T57" fmla="*/ 1024468911 h 3322"/>
              <a:gd name="T58" fmla="*/ 195010339 w 3322"/>
              <a:gd name="T59" fmla="*/ 1044170828 h 3322"/>
              <a:gd name="T60" fmla="*/ 239535311 w 3322"/>
              <a:gd name="T61" fmla="*/ 1210787822 h 3322"/>
              <a:gd name="T62" fmla="*/ 84541742 w 3322"/>
              <a:gd name="T63" fmla="*/ 1323366345 h 3322"/>
              <a:gd name="T64" fmla="*/ 173592437 w 3322"/>
              <a:gd name="T65" fmla="*/ 1477599492 h 3322"/>
              <a:gd name="T66" fmla="*/ 348876295 w 3322"/>
              <a:gd name="T67" fmla="*/ 1399357524 h 3322"/>
              <a:gd name="T68" fmla="*/ 471180331 w 3322"/>
              <a:gd name="T69" fmla="*/ 1521505656 h 3322"/>
              <a:gd name="T70" fmla="*/ 392838211 w 3322"/>
              <a:gd name="T71" fmla="*/ 1696566115 h 3322"/>
              <a:gd name="T72" fmla="*/ 547267974 w 3322"/>
              <a:gd name="T73" fmla="*/ 1786066536 h 3322"/>
              <a:gd name="T74" fmla="*/ 659990296 w 3322"/>
              <a:gd name="T75" fmla="*/ 1630707244 h 3322"/>
              <a:gd name="T76" fmla="*/ 826820055 w 3322"/>
              <a:gd name="T77" fmla="*/ 1675176105 h 3322"/>
              <a:gd name="T78" fmla="*/ 847109593 w 3322"/>
              <a:gd name="T79" fmla="*/ 1865997347 h 3322"/>
              <a:gd name="T80" fmla="*/ 936161038 w 3322"/>
              <a:gd name="T81" fmla="*/ 1869937730 h 3322"/>
              <a:gd name="T82" fmla="*/ 1025211734 w 3322"/>
              <a:gd name="T83" fmla="*/ 1865997347 h 3322"/>
              <a:gd name="T84" fmla="*/ 1045501271 w 3322"/>
              <a:gd name="T85" fmla="*/ 1675176105 h 3322"/>
              <a:gd name="T86" fmla="*/ 1212331030 w 3322"/>
              <a:gd name="T87" fmla="*/ 1630707244 h 3322"/>
              <a:gd name="T88" fmla="*/ 1325053353 w 3322"/>
              <a:gd name="T89" fmla="*/ 1786066536 h 3322"/>
              <a:gd name="T90" fmla="*/ 1479483115 w 3322"/>
              <a:gd name="T91" fmla="*/ 1696566115 h 3322"/>
              <a:gd name="T92" fmla="*/ 1401140996 w 3322"/>
              <a:gd name="T93" fmla="*/ 1521505656 h 3322"/>
              <a:gd name="T94" fmla="*/ 1523445031 w 3322"/>
              <a:gd name="T95" fmla="*/ 1399357524 h 3322"/>
              <a:gd name="T96" fmla="*/ 1698728889 w 3322"/>
              <a:gd name="T97" fmla="*/ 1477599492 h 3322"/>
              <a:gd name="T98" fmla="*/ 1787779584 w 3322"/>
              <a:gd name="T99" fmla="*/ 1323366345 h 3322"/>
              <a:gd name="T100" fmla="*/ 1632786015 w 3322"/>
              <a:gd name="T101" fmla="*/ 1210787822 h 3322"/>
              <a:gd name="T102" fmla="*/ 1677310987 w 3322"/>
              <a:gd name="T103" fmla="*/ 1044170828 h 3322"/>
              <a:gd name="T104" fmla="*/ 1868376180 w 3322"/>
              <a:gd name="T105" fmla="*/ 1024468911 h 3322"/>
              <a:gd name="T106" fmla="*/ 936161038 w 3322"/>
              <a:gd name="T107" fmla="*/ 329856303 h 3322"/>
              <a:gd name="T108" fmla="*/ 1542044650 w 3322"/>
              <a:gd name="T109" fmla="*/ 934969240 h 3322"/>
              <a:gd name="T110" fmla="*/ 936161038 w 3322"/>
              <a:gd name="T111" fmla="*/ 1540644125 h 3322"/>
              <a:gd name="T112" fmla="*/ 330276676 w 3322"/>
              <a:gd name="T113" fmla="*/ 934969240 h 3322"/>
              <a:gd name="T114" fmla="*/ 936161038 w 3322"/>
              <a:gd name="T115" fmla="*/ 329856303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6" name="Freeform 8"/>
          <p:cNvSpPr>
            <a:spLocks noEditPoints="1"/>
          </p:cNvSpPr>
          <p:nvPr/>
        </p:nvSpPr>
        <p:spPr bwMode="auto">
          <a:xfrm>
            <a:off x="1427163" y="2614560"/>
            <a:ext cx="2493963" cy="2493962"/>
          </a:xfrm>
          <a:custGeom>
            <a:avLst/>
            <a:gdLst>
              <a:gd name="T0" fmla="*/ 1867812373 w 3322"/>
              <a:gd name="T1" fmla="*/ 1025210572 h 3322"/>
              <a:gd name="T2" fmla="*/ 1872321326 w 3322"/>
              <a:gd name="T3" fmla="*/ 936159912 h 3322"/>
              <a:gd name="T4" fmla="*/ 1867812373 w 3322"/>
              <a:gd name="T5" fmla="*/ 847109253 h 3322"/>
              <a:gd name="T6" fmla="*/ 1677310987 w 3322"/>
              <a:gd name="T7" fmla="*/ 826818973 h 3322"/>
              <a:gd name="T8" fmla="*/ 1632786015 w 3322"/>
              <a:gd name="T9" fmla="*/ 659990032 h 3322"/>
              <a:gd name="T10" fmla="*/ 1787779584 w 3322"/>
              <a:gd name="T11" fmla="*/ 547267754 h 3322"/>
              <a:gd name="T12" fmla="*/ 1698728889 w 3322"/>
              <a:gd name="T13" fmla="*/ 392838054 h 3322"/>
              <a:gd name="T14" fmla="*/ 1523445031 w 3322"/>
              <a:gd name="T15" fmla="*/ 471180142 h 3322"/>
              <a:gd name="T16" fmla="*/ 1401140996 w 3322"/>
              <a:gd name="T17" fmla="*/ 348876155 h 3322"/>
              <a:gd name="T18" fmla="*/ 1479483115 w 3322"/>
              <a:gd name="T19" fmla="*/ 173592368 h 3322"/>
              <a:gd name="T20" fmla="*/ 1325053353 w 3322"/>
              <a:gd name="T21" fmla="*/ 84541708 h 3322"/>
              <a:gd name="T22" fmla="*/ 1212331030 w 3322"/>
              <a:gd name="T23" fmla="*/ 239535215 h 3322"/>
              <a:gd name="T24" fmla="*/ 1045501271 w 3322"/>
              <a:gd name="T25" fmla="*/ 195009510 h 3322"/>
              <a:gd name="T26" fmla="*/ 1025211734 w 3322"/>
              <a:gd name="T27" fmla="*/ 4508951 h 3322"/>
              <a:gd name="T28" fmla="*/ 936161038 w 3322"/>
              <a:gd name="T29" fmla="*/ 0 h 3322"/>
              <a:gd name="T30" fmla="*/ 847109593 w 3322"/>
              <a:gd name="T31" fmla="*/ 4508951 h 3322"/>
              <a:gd name="T32" fmla="*/ 826820055 w 3322"/>
              <a:gd name="T33" fmla="*/ 195009510 h 3322"/>
              <a:gd name="T34" fmla="*/ 659990296 w 3322"/>
              <a:gd name="T35" fmla="*/ 239535215 h 3322"/>
              <a:gd name="T36" fmla="*/ 547267974 w 3322"/>
              <a:gd name="T37" fmla="*/ 84541708 h 3322"/>
              <a:gd name="T38" fmla="*/ 392838211 w 3322"/>
              <a:gd name="T39" fmla="*/ 173592368 h 3322"/>
              <a:gd name="T40" fmla="*/ 471180331 w 3322"/>
              <a:gd name="T41" fmla="*/ 348876155 h 3322"/>
              <a:gd name="T42" fmla="*/ 348876295 w 3322"/>
              <a:gd name="T43" fmla="*/ 471180142 h 3322"/>
              <a:gd name="T44" fmla="*/ 173592437 w 3322"/>
              <a:gd name="T45" fmla="*/ 392838054 h 3322"/>
              <a:gd name="T46" fmla="*/ 84541742 w 3322"/>
              <a:gd name="T47" fmla="*/ 547267754 h 3322"/>
              <a:gd name="T48" fmla="*/ 239535311 w 3322"/>
              <a:gd name="T49" fmla="*/ 659990032 h 3322"/>
              <a:gd name="T50" fmla="*/ 195010339 w 3322"/>
              <a:gd name="T51" fmla="*/ 826818973 h 3322"/>
              <a:gd name="T52" fmla="*/ 4508953 w 3322"/>
              <a:gd name="T53" fmla="*/ 847109253 h 3322"/>
              <a:gd name="T54" fmla="*/ 0 w 3322"/>
              <a:gd name="T55" fmla="*/ 936159912 h 3322"/>
              <a:gd name="T56" fmla="*/ 4508953 w 3322"/>
              <a:gd name="T57" fmla="*/ 1025210572 h 3322"/>
              <a:gd name="T58" fmla="*/ 195010339 w 3322"/>
              <a:gd name="T59" fmla="*/ 1045500852 h 3322"/>
              <a:gd name="T60" fmla="*/ 239535311 w 3322"/>
              <a:gd name="T61" fmla="*/ 1212329793 h 3322"/>
              <a:gd name="T62" fmla="*/ 84541742 w 3322"/>
              <a:gd name="T63" fmla="*/ 1325052071 h 3322"/>
              <a:gd name="T64" fmla="*/ 173592437 w 3322"/>
              <a:gd name="T65" fmla="*/ 1479481771 h 3322"/>
              <a:gd name="T66" fmla="*/ 348876295 w 3322"/>
              <a:gd name="T67" fmla="*/ 1401139683 h 3322"/>
              <a:gd name="T68" fmla="*/ 471180331 w 3322"/>
              <a:gd name="T69" fmla="*/ 1523443670 h 3322"/>
              <a:gd name="T70" fmla="*/ 392838211 w 3322"/>
              <a:gd name="T71" fmla="*/ 1698727457 h 3322"/>
              <a:gd name="T72" fmla="*/ 547267974 w 3322"/>
              <a:gd name="T73" fmla="*/ 1787778116 h 3322"/>
              <a:gd name="T74" fmla="*/ 659990296 w 3322"/>
              <a:gd name="T75" fmla="*/ 1632784609 h 3322"/>
              <a:gd name="T76" fmla="*/ 826820055 w 3322"/>
              <a:gd name="T77" fmla="*/ 1677310314 h 3322"/>
              <a:gd name="T78" fmla="*/ 847109593 w 3322"/>
              <a:gd name="T79" fmla="*/ 1867810873 h 3322"/>
              <a:gd name="T80" fmla="*/ 936161038 w 3322"/>
              <a:gd name="T81" fmla="*/ 1872319825 h 3322"/>
              <a:gd name="T82" fmla="*/ 1025211734 w 3322"/>
              <a:gd name="T83" fmla="*/ 1867810873 h 3322"/>
              <a:gd name="T84" fmla="*/ 1045501271 w 3322"/>
              <a:gd name="T85" fmla="*/ 1677310314 h 3322"/>
              <a:gd name="T86" fmla="*/ 1212331030 w 3322"/>
              <a:gd name="T87" fmla="*/ 1632784609 h 3322"/>
              <a:gd name="T88" fmla="*/ 1325053353 w 3322"/>
              <a:gd name="T89" fmla="*/ 1787778116 h 3322"/>
              <a:gd name="T90" fmla="*/ 1479483115 w 3322"/>
              <a:gd name="T91" fmla="*/ 1698727457 h 3322"/>
              <a:gd name="T92" fmla="*/ 1401140996 w 3322"/>
              <a:gd name="T93" fmla="*/ 1522880614 h 3322"/>
              <a:gd name="T94" fmla="*/ 1523445031 w 3322"/>
              <a:gd name="T95" fmla="*/ 1401139683 h 3322"/>
              <a:gd name="T96" fmla="*/ 1698728889 w 3322"/>
              <a:gd name="T97" fmla="*/ 1479481771 h 3322"/>
              <a:gd name="T98" fmla="*/ 1787779584 w 3322"/>
              <a:gd name="T99" fmla="*/ 1325052071 h 3322"/>
              <a:gd name="T100" fmla="*/ 1632786015 w 3322"/>
              <a:gd name="T101" fmla="*/ 1212329793 h 3322"/>
              <a:gd name="T102" fmla="*/ 1677310987 w 3322"/>
              <a:gd name="T103" fmla="*/ 1045500852 h 3322"/>
              <a:gd name="T104" fmla="*/ 1867812373 w 3322"/>
              <a:gd name="T105" fmla="*/ 1025210572 h 3322"/>
              <a:gd name="T106" fmla="*/ 936161038 w 3322"/>
              <a:gd name="T107" fmla="*/ 322386255 h 3322"/>
              <a:gd name="T108" fmla="*/ 1549934942 w 3322"/>
              <a:gd name="T109" fmla="*/ 936159912 h 3322"/>
              <a:gd name="T110" fmla="*/ 936161038 w 3322"/>
              <a:gd name="T111" fmla="*/ 1549933570 h 3322"/>
              <a:gd name="T112" fmla="*/ 322386384 w 3322"/>
              <a:gd name="T113" fmla="*/ 936159912 h 3322"/>
              <a:gd name="T114" fmla="*/ 936161038 w 3322"/>
              <a:gd name="T115" fmla="*/ 322386255 h 332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22" h="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7" name="Freeform 9"/>
          <p:cNvSpPr>
            <a:spLocks noEditPoints="1"/>
          </p:cNvSpPr>
          <p:nvPr/>
        </p:nvSpPr>
        <p:spPr bwMode="auto">
          <a:xfrm>
            <a:off x="3619501" y="3337074"/>
            <a:ext cx="3117850" cy="3116262"/>
          </a:xfrm>
          <a:custGeom>
            <a:avLst/>
            <a:gdLst>
              <a:gd name="T0" fmla="*/ 2147483646 w 4152"/>
              <a:gd name="T1" fmla="*/ 1280984077 h 4152"/>
              <a:gd name="T2" fmla="*/ 2147483646 w 4152"/>
              <a:gd name="T3" fmla="*/ 1169447116 h 4152"/>
              <a:gd name="T4" fmla="*/ 2147483646 w 4152"/>
              <a:gd name="T5" fmla="*/ 1057910155 h 4152"/>
              <a:gd name="T6" fmla="*/ 2097677015 w 4152"/>
              <a:gd name="T7" fmla="*/ 1033124163 h 4152"/>
              <a:gd name="T8" fmla="*/ 2041852331 w 4152"/>
              <a:gd name="T9" fmla="*/ 824697123 h 4152"/>
              <a:gd name="T10" fmla="*/ 2147483646 w 4152"/>
              <a:gd name="T11" fmla="*/ 683867148 h 4152"/>
              <a:gd name="T12" fmla="*/ 2124180241 w 4152"/>
              <a:gd name="T13" fmla="*/ 490649898 h 4152"/>
              <a:gd name="T14" fmla="*/ 1904826127 w 4152"/>
              <a:gd name="T15" fmla="*/ 588666545 h 4152"/>
              <a:gd name="T16" fmla="*/ 1752575625 w 4152"/>
              <a:gd name="T17" fmla="*/ 436007985 h 4152"/>
              <a:gd name="T18" fmla="*/ 1850128586 w 4152"/>
              <a:gd name="T19" fmla="*/ 216877425 h 4152"/>
              <a:gd name="T20" fmla="*/ 1657277698 w 4152"/>
              <a:gd name="T21" fmla="*/ 105340463 h 4152"/>
              <a:gd name="T22" fmla="*/ 1515740675 w 4152"/>
              <a:gd name="T23" fmla="*/ 299685032 h 4152"/>
              <a:gd name="T24" fmla="*/ 1307100791 w 4152"/>
              <a:gd name="T25" fmla="*/ 243916552 h 4152"/>
              <a:gd name="T26" fmla="*/ 1282290154 w 4152"/>
              <a:gd name="T27" fmla="*/ 5069930 h 4152"/>
              <a:gd name="T28" fmla="*/ 1170639285 w 4152"/>
              <a:gd name="T29" fmla="*/ 0 h 4152"/>
              <a:gd name="T30" fmla="*/ 1059552362 w 4152"/>
              <a:gd name="T31" fmla="*/ 5069930 h 4152"/>
              <a:gd name="T32" fmla="*/ 1034177779 w 4152"/>
              <a:gd name="T33" fmla="*/ 243916552 h 4152"/>
              <a:gd name="T34" fmla="*/ 825537895 w 4152"/>
              <a:gd name="T35" fmla="*/ 299121373 h 4152"/>
              <a:gd name="T36" fmla="*/ 684564818 w 4152"/>
              <a:gd name="T37" fmla="*/ 105340463 h 4152"/>
              <a:gd name="T38" fmla="*/ 491713931 w 4152"/>
              <a:gd name="T39" fmla="*/ 216877425 h 4152"/>
              <a:gd name="T40" fmla="*/ 589266892 w 4152"/>
              <a:gd name="T41" fmla="*/ 436007985 h 4152"/>
              <a:gd name="T42" fmla="*/ 436452443 w 4152"/>
              <a:gd name="T43" fmla="*/ 588666545 h 4152"/>
              <a:gd name="T44" fmla="*/ 217098329 w 4152"/>
              <a:gd name="T45" fmla="*/ 490649898 h 4152"/>
              <a:gd name="T46" fmla="*/ 105447459 w 4152"/>
              <a:gd name="T47" fmla="*/ 683867148 h 4152"/>
              <a:gd name="T48" fmla="*/ 299990185 w 4152"/>
              <a:gd name="T49" fmla="*/ 824697123 h 4152"/>
              <a:gd name="T50" fmla="*/ 244165502 w 4152"/>
              <a:gd name="T51" fmla="*/ 1033124163 h 4152"/>
              <a:gd name="T52" fmla="*/ 5074766 w 4152"/>
              <a:gd name="T53" fmla="*/ 1057910155 h 4152"/>
              <a:gd name="T54" fmla="*/ 0 w 4152"/>
              <a:gd name="T55" fmla="*/ 1169447116 h 4152"/>
              <a:gd name="T56" fmla="*/ 5074766 w 4152"/>
              <a:gd name="T57" fmla="*/ 1280984077 h 4152"/>
              <a:gd name="T58" fmla="*/ 244165502 w 4152"/>
              <a:gd name="T59" fmla="*/ 1305770069 h 4152"/>
              <a:gd name="T60" fmla="*/ 299990185 w 4152"/>
              <a:gd name="T61" fmla="*/ 1514197110 h 4152"/>
              <a:gd name="T62" fmla="*/ 105447459 w 4152"/>
              <a:gd name="T63" fmla="*/ 1655589993 h 4152"/>
              <a:gd name="T64" fmla="*/ 217098329 w 4152"/>
              <a:gd name="T65" fmla="*/ 1848244334 h 4152"/>
              <a:gd name="T66" fmla="*/ 436452443 w 4152"/>
              <a:gd name="T67" fmla="*/ 1750227687 h 4152"/>
              <a:gd name="T68" fmla="*/ 589266892 w 4152"/>
              <a:gd name="T69" fmla="*/ 1902886247 h 4152"/>
              <a:gd name="T70" fmla="*/ 491149984 w 4152"/>
              <a:gd name="T71" fmla="*/ 2122016808 h 4152"/>
              <a:gd name="T72" fmla="*/ 684564818 w 4152"/>
              <a:gd name="T73" fmla="*/ 2147483646 h 4152"/>
              <a:gd name="T74" fmla="*/ 825537895 w 4152"/>
              <a:gd name="T75" fmla="*/ 2039772859 h 4152"/>
              <a:gd name="T76" fmla="*/ 1034177779 w 4152"/>
              <a:gd name="T77" fmla="*/ 2095541340 h 4152"/>
              <a:gd name="T78" fmla="*/ 1059552362 w 4152"/>
              <a:gd name="T79" fmla="*/ 2147483646 h 4152"/>
              <a:gd name="T80" fmla="*/ 1170639285 w 4152"/>
              <a:gd name="T81" fmla="*/ 2147483646 h 4152"/>
              <a:gd name="T82" fmla="*/ 1282290154 w 4152"/>
              <a:gd name="T83" fmla="*/ 2147483646 h 4152"/>
              <a:gd name="T84" fmla="*/ 1307100791 w 4152"/>
              <a:gd name="T85" fmla="*/ 2095541340 h 4152"/>
              <a:gd name="T86" fmla="*/ 1515740675 w 4152"/>
              <a:gd name="T87" fmla="*/ 2039772859 h 4152"/>
              <a:gd name="T88" fmla="*/ 1657277698 w 4152"/>
              <a:gd name="T89" fmla="*/ 2147483646 h 4152"/>
              <a:gd name="T90" fmla="*/ 1850128586 w 4152"/>
              <a:gd name="T91" fmla="*/ 2122016808 h 4152"/>
              <a:gd name="T92" fmla="*/ 1752575625 w 4152"/>
              <a:gd name="T93" fmla="*/ 1902886247 h 4152"/>
              <a:gd name="T94" fmla="*/ 1904826127 w 4152"/>
              <a:gd name="T95" fmla="*/ 1750227687 h 4152"/>
              <a:gd name="T96" fmla="*/ 2124180241 w 4152"/>
              <a:gd name="T97" fmla="*/ 1848244334 h 4152"/>
              <a:gd name="T98" fmla="*/ 2147483646 w 4152"/>
              <a:gd name="T99" fmla="*/ 1655589993 h 4152"/>
              <a:gd name="T100" fmla="*/ 2041852331 w 4152"/>
              <a:gd name="T101" fmla="*/ 1514197110 h 4152"/>
              <a:gd name="T102" fmla="*/ 2097677015 w 4152"/>
              <a:gd name="T103" fmla="*/ 1305770069 h 4152"/>
              <a:gd name="T104" fmla="*/ 2147483646 w 4152"/>
              <a:gd name="T105" fmla="*/ 1280984077 h 4152"/>
              <a:gd name="T106" fmla="*/ 1170639285 w 4152"/>
              <a:gd name="T107" fmla="*/ 398828998 h 4152"/>
              <a:gd name="T108" fmla="*/ 1942042834 w 4152"/>
              <a:gd name="T109" fmla="*/ 1169447116 h 4152"/>
              <a:gd name="T110" fmla="*/ 1170639285 w 4152"/>
              <a:gd name="T111" fmla="*/ 1940065234 h 4152"/>
              <a:gd name="T112" fmla="*/ 399235736 w 4152"/>
              <a:gd name="T113" fmla="*/ 1169447116 h 4152"/>
              <a:gd name="T114" fmla="*/ 1170639285 w 4152"/>
              <a:gd name="T115" fmla="*/ 398828998 h 41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52" h="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8" name="TextBox 8"/>
          <p:cNvSpPr txBox="1">
            <a:spLocks noChangeArrowheads="1"/>
          </p:cNvSpPr>
          <p:nvPr/>
        </p:nvSpPr>
        <p:spPr bwMode="auto">
          <a:xfrm>
            <a:off x="4342891" y="4531767"/>
            <a:ext cx="16700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dirty="0">
                <a:latin typeface="+mn-lt"/>
                <a:ea typeface="黑体" panose="02010609060101010101" pitchFamily="49" charset="-122"/>
              </a:rPr>
              <a:t>B2C</a:t>
            </a:r>
            <a:r>
              <a:rPr lang="zh-CN" altLang="en-US" sz="2200" dirty="0">
                <a:latin typeface="黑体" panose="02010609060101010101" pitchFamily="49" charset="-122"/>
                <a:ea typeface="黑体" panose="02010609060101010101" pitchFamily="49" charset="-122"/>
              </a:rPr>
              <a:t>共享</a:t>
            </a:r>
            <a:endParaRPr lang="en-US" altLang="zh-CN" sz="2200"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200" dirty="0">
                <a:latin typeface="黑体" panose="02010609060101010101" pitchFamily="49" charset="-122"/>
                <a:ea typeface="黑体" panose="02010609060101010101" pitchFamily="49" charset="-122"/>
              </a:rPr>
              <a:t>经济模式</a:t>
            </a:r>
            <a:endParaRPr lang="en-US" altLang="zh-CN" sz="2200" dirty="0">
              <a:latin typeface="黑体" panose="02010609060101010101" pitchFamily="49" charset="-122"/>
              <a:ea typeface="黑体" panose="02010609060101010101" pitchFamily="49" charset="-122"/>
            </a:endParaRPr>
          </a:p>
        </p:txBody>
      </p:sp>
      <p:sp>
        <p:nvSpPr>
          <p:cNvPr id="9" name="TextBox 9"/>
          <p:cNvSpPr txBox="1">
            <a:spLocks noChangeArrowheads="1"/>
          </p:cNvSpPr>
          <p:nvPr/>
        </p:nvSpPr>
        <p:spPr bwMode="auto">
          <a:xfrm>
            <a:off x="1978819" y="3476820"/>
            <a:ext cx="15033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dirty="0">
                <a:latin typeface="+mn-lt"/>
                <a:ea typeface="黑体" panose="02010609060101010101" pitchFamily="49" charset="-122"/>
              </a:rPr>
              <a:t>B2B</a:t>
            </a:r>
            <a:r>
              <a:rPr lang="en-US" altLang="zh-CN" sz="2200" dirty="0">
                <a:latin typeface="黑体" panose="02010609060101010101" pitchFamily="49" charset="-122"/>
                <a:ea typeface="黑体" panose="02010609060101010101" pitchFamily="49" charset="-122"/>
              </a:rPr>
              <a:t> </a:t>
            </a:r>
            <a:r>
              <a:rPr lang="zh-CN" altLang="en-US" sz="2200" dirty="0">
                <a:latin typeface="黑体" panose="02010609060101010101" pitchFamily="49" charset="-122"/>
                <a:ea typeface="黑体" panose="02010609060101010101" pitchFamily="49" charset="-122"/>
              </a:rPr>
              <a:t>共享经济模式</a:t>
            </a:r>
            <a:endParaRPr lang="en-US" altLang="zh-CN" sz="2200" dirty="0">
              <a:latin typeface="黑体" panose="02010609060101010101" pitchFamily="49" charset="-122"/>
              <a:ea typeface="黑体" panose="02010609060101010101" pitchFamily="49" charset="-122"/>
            </a:endParaRPr>
          </a:p>
        </p:txBody>
      </p:sp>
      <p:sp>
        <p:nvSpPr>
          <p:cNvPr id="10" name="TextBox 10"/>
          <p:cNvSpPr txBox="1">
            <a:spLocks noChangeArrowheads="1"/>
          </p:cNvSpPr>
          <p:nvPr/>
        </p:nvSpPr>
        <p:spPr bwMode="auto">
          <a:xfrm>
            <a:off x="6889751" y="3501008"/>
            <a:ext cx="15033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dirty="0">
                <a:latin typeface="+mn-lt"/>
                <a:ea typeface="黑体" panose="02010609060101010101" pitchFamily="49" charset="-122"/>
              </a:rPr>
              <a:t>C2C</a:t>
            </a:r>
            <a:r>
              <a:rPr lang="zh-CN" altLang="en-US" sz="2200" dirty="0">
                <a:latin typeface="黑体" panose="02010609060101010101" pitchFamily="49" charset="-122"/>
                <a:ea typeface="黑体" panose="02010609060101010101" pitchFamily="49" charset="-122"/>
              </a:rPr>
              <a:t>共享</a:t>
            </a:r>
            <a:endParaRPr lang="en-US" altLang="zh-CN" sz="2200"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200" dirty="0">
                <a:latin typeface="黑体" panose="02010609060101010101" pitchFamily="49" charset="-122"/>
                <a:ea typeface="黑体" panose="02010609060101010101" pitchFamily="49" charset="-122"/>
              </a:rPr>
              <a:t>经济模式</a:t>
            </a:r>
            <a:endParaRPr lang="en-US" altLang="zh-CN" sz="2200" dirty="0">
              <a:latin typeface="黑体" panose="02010609060101010101" pitchFamily="49" charset="-122"/>
              <a:ea typeface="黑体" panose="02010609060101010101" pitchFamily="49" charset="-122"/>
            </a:endParaRPr>
          </a:p>
        </p:txBody>
      </p:sp>
      <p:sp>
        <p:nvSpPr>
          <p:cNvPr id="11" name="TextBox 11"/>
          <p:cNvSpPr txBox="1">
            <a:spLocks noChangeArrowheads="1"/>
          </p:cNvSpPr>
          <p:nvPr/>
        </p:nvSpPr>
        <p:spPr bwMode="auto">
          <a:xfrm>
            <a:off x="8855076" y="4315743"/>
            <a:ext cx="15033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200" dirty="0">
                <a:latin typeface="+mn-lt"/>
                <a:ea typeface="黑体" panose="02010609060101010101" pitchFamily="49" charset="-122"/>
              </a:rPr>
              <a:t>C2B</a:t>
            </a:r>
            <a:r>
              <a:rPr lang="zh-CN" altLang="en-US" sz="2200" dirty="0">
                <a:latin typeface="黑体" panose="02010609060101010101" pitchFamily="49" charset="-122"/>
                <a:ea typeface="黑体" panose="02010609060101010101" pitchFamily="49" charset="-122"/>
              </a:rPr>
              <a:t>共享</a:t>
            </a:r>
            <a:endParaRPr lang="en-US" altLang="zh-CN" sz="2200" dirty="0">
              <a:latin typeface="黑体" panose="02010609060101010101" pitchFamily="49" charset="-122"/>
              <a:ea typeface="黑体" panose="02010609060101010101" pitchFamily="49" charset="-122"/>
            </a:endParaRPr>
          </a:p>
          <a:p>
            <a:pPr algn="ctr" eaLnBrk="1" hangingPunct="1">
              <a:spcBef>
                <a:spcPct val="0"/>
              </a:spcBef>
              <a:buFontTx/>
              <a:buNone/>
            </a:pPr>
            <a:r>
              <a:rPr lang="zh-CN" altLang="en-US" sz="2200" dirty="0">
                <a:latin typeface="黑体" panose="02010609060101010101" pitchFamily="49" charset="-122"/>
                <a:ea typeface="黑体" panose="02010609060101010101" pitchFamily="49" charset="-122"/>
              </a:rPr>
              <a:t>经济模式</a:t>
            </a:r>
            <a:endParaRPr lang="en-US" altLang="zh-CN" sz="2200" dirty="0">
              <a:latin typeface="黑体" panose="02010609060101010101" pitchFamily="49" charset="-122"/>
              <a:ea typeface="黑体" panose="02010609060101010101" pitchFamily="49" charset="-122"/>
            </a:endParaRPr>
          </a:p>
        </p:txBody>
      </p:sp>
      <p:sp>
        <p:nvSpPr>
          <p:cNvPr id="12" name="Freeform 6"/>
          <p:cNvSpPr/>
          <p:nvPr/>
        </p:nvSpPr>
        <p:spPr bwMode="auto">
          <a:xfrm>
            <a:off x="3344863" y="6161810"/>
            <a:ext cx="4297363" cy="608012"/>
          </a:xfrm>
          <a:custGeom>
            <a:avLst/>
            <a:gdLst>
              <a:gd name="T0" fmla="*/ 190032 w 4297504"/>
              <a:gd name="T1" fmla="*/ 0 h 607261"/>
              <a:gd name="T2" fmla="*/ 327893 w 4297504"/>
              <a:gd name="T3" fmla="*/ 6364 h 607261"/>
              <a:gd name="T4" fmla="*/ 356082 w 4297504"/>
              <a:gd name="T5" fmla="*/ 258071 h 607261"/>
              <a:gd name="T6" fmla="*/ 388500 w 4297504"/>
              <a:gd name="T7" fmla="*/ 313927 h 607261"/>
              <a:gd name="T8" fmla="*/ 647134 w 4297504"/>
              <a:gd name="T9" fmla="*/ 313927 h 607261"/>
              <a:gd name="T10" fmla="*/ 676028 w 4297504"/>
              <a:gd name="T11" fmla="*/ 258071 h 607261"/>
              <a:gd name="T12" fmla="*/ 705626 w 4297504"/>
              <a:gd name="T13" fmla="*/ 6364 h 607261"/>
              <a:gd name="T14" fmla="*/ 981878 w 4297504"/>
              <a:gd name="T15" fmla="*/ 6364 h 607261"/>
              <a:gd name="T16" fmla="*/ 1010067 w 4297504"/>
              <a:gd name="T17" fmla="*/ 258071 h 607261"/>
              <a:gd name="T18" fmla="*/ 1042484 w 4297504"/>
              <a:gd name="T19" fmla="*/ 313927 h 607261"/>
              <a:gd name="T20" fmla="*/ 1301117 w 4297504"/>
              <a:gd name="T21" fmla="*/ 313927 h 607261"/>
              <a:gd name="T22" fmla="*/ 1330010 w 4297504"/>
              <a:gd name="T23" fmla="*/ 258071 h 607261"/>
              <a:gd name="T24" fmla="*/ 1359609 w 4297504"/>
              <a:gd name="T25" fmla="*/ 6364 h 607261"/>
              <a:gd name="T26" fmla="*/ 1635860 w 4297504"/>
              <a:gd name="T27" fmla="*/ 6364 h 607261"/>
              <a:gd name="T28" fmla="*/ 1664049 w 4297504"/>
              <a:gd name="T29" fmla="*/ 258071 h 607261"/>
              <a:gd name="T30" fmla="*/ 1696467 w 4297504"/>
              <a:gd name="T31" fmla="*/ 313927 h 607261"/>
              <a:gd name="T32" fmla="*/ 1955101 w 4297504"/>
              <a:gd name="T33" fmla="*/ 313927 h 607261"/>
              <a:gd name="T34" fmla="*/ 1983995 w 4297504"/>
              <a:gd name="T35" fmla="*/ 258071 h 607261"/>
              <a:gd name="T36" fmla="*/ 2013593 w 4297504"/>
              <a:gd name="T37" fmla="*/ 6364 h 607261"/>
              <a:gd name="T38" fmla="*/ 2289845 w 4297504"/>
              <a:gd name="T39" fmla="*/ 6364 h 607261"/>
              <a:gd name="T40" fmla="*/ 2318034 w 4297504"/>
              <a:gd name="T41" fmla="*/ 258071 h 607261"/>
              <a:gd name="T42" fmla="*/ 2350451 w 4297504"/>
              <a:gd name="T43" fmla="*/ 313927 h 607261"/>
              <a:gd name="T44" fmla="*/ 2609084 w 4297504"/>
              <a:gd name="T45" fmla="*/ 313927 h 607261"/>
              <a:gd name="T46" fmla="*/ 2637977 w 4297504"/>
              <a:gd name="T47" fmla="*/ 258071 h 607261"/>
              <a:gd name="T48" fmla="*/ 2667576 w 4297504"/>
              <a:gd name="T49" fmla="*/ 6364 h 607261"/>
              <a:gd name="T50" fmla="*/ 2943828 w 4297504"/>
              <a:gd name="T51" fmla="*/ 6364 h 607261"/>
              <a:gd name="T52" fmla="*/ 2972017 w 4297504"/>
              <a:gd name="T53" fmla="*/ 258071 h 607261"/>
              <a:gd name="T54" fmla="*/ 3004434 w 4297504"/>
              <a:gd name="T55" fmla="*/ 313927 h 607261"/>
              <a:gd name="T56" fmla="*/ 3263069 w 4297504"/>
              <a:gd name="T57" fmla="*/ 313927 h 607261"/>
              <a:gd name="T58" fmla="*/ 3291962 w 4297504"/>
              <a:gd name="T59" fmla="*/ 258071 h 607261"/>
              <a:gd name="T60" fmla="*/ 3320856 w 4297504"/>
              <a:gd name="T61" fmla="*/ 6364 h 607261"/>
              <a:gd name="T62" fmla="*/ 3597812 w 4297504"/>
              <a:gd name="T63" fmla="*/ 6364 h 607261"/>
              <a:gd name="T64" fmla="*/ 3626001 w 4297504"/>
              <a:gd name="T65" fmla="*/ 258071 h 607261"/>
              <a:gd name="T66" fmla="*/ 3658419 w 4297504"/>
              <a:gd name="T67" fmla="*/ 313927 h 607261"/>
              <a:gd name="T68" fmla="*/ 3917051 w 4297504"/>
              <a:gd name="T69" fmla="*/ 313927 h 607261"/>
              <a:gd name="T70" fmla="*/ 3945947 w 4297504"/>
              <a:gd name="T71" fmla="*/ 258071 h 607261"/>
              <a:gd name="T72" fmla="*/ 3974840 w 4297504"/>
              <a:gd name="T73" fmla="*/ 6364 h 607261"/>
              <a:gd name="T74" fmla="*/ 4251795 w 4297504"/>
              <a:gd name="T75" fmla="*/ 6364 h 607261"/>
              <a:gd name="T76" fmla="*/ 4279986 w 4297504"/>
              <a:gd name="T77" fmla="*/ 258071 h 607261"/>
              <a:gd name="T78" fmla="*/ 4297222 w 4297504"/>
              <a:gd name="T79" fmla="*/ 298114 h 607261"/>
              <a:gd name="T80" fmla="*/ 4297222 w 4297504"/>
              <a:gd name="T81" fmla="*/ 608764 h 607261"/>
              <a:gd name="T82" fmla="*/ 0 w 4297504"/>
              <a:gd name="T83" fmla="*/ 608764 h 607261"/>
              <a:gd name="T84" fmla="*/ 0 w 4297504"/>
              <a:gd name="T85" fmla="*/ 304695 h 607261"/>
              <a:gd name="T86" fmla="*/ 22043 w 4297504"/>
              <a:gd name="T87" fmla="*/ 258071 h 607261"/>
              <a:gd name="T88" fmla="*/ 51641 w 4297504"/>
              <a:gd name="T89" fmla="*/ 6364 h 607261"/>
              <a:gd name="T90" fmla="*/ 190032 w 4297504"/>
              <a:gd name="T91" fmla="*/ 0 h 6072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297504" h="607261">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黑体" panose="02010609060101010101" pitchFamily="49" charset="-122"/>
              <a:ea typeface="黑体" panose="02010609060101010101" pitchFamily="49" charset="-122"/>
            </a:endParaRPr>
          </a:p>
        </p:txBody>
      </p:sp>
      <p:sp>
        <p:nvSpPr>
          <p:cNvPr id="3" name="矩形 2"/>
          <p:cNvSpPr/>
          <p:nvPr/>
        </p:nvSpPr>
        <p:spPr>
          <a:xfrm>
            <a:off x="985813" y="1646668"/>
            <a:ext cx="5797288" cy="523220"/>
          </a:xfrm>
          <a:prstGeom prst="rect">
            <a:avLst/>
          </a:prstGeom>
        </p:spPr>
        <p:txBody>
          <a:bodyPr wrap="square">
            <a:spAutoFit/>
          </a:bodyPr>
          <a:lstStyle/>
          <a:p>
            <a:pPr indent="612140" algn="just">
              <a:spcBef>
                <a:spcPts val="1000"/>
              </a:spcBef>
            </a:pPr>
            <a:r>
              <a:rPr lang="en-US" altLang="zh-CN" sz="2800" b="1" dirty="0">
                <a:solidFill>
                  <a:schemeClr val="accent2"/>
                </a:solidFill>
                <a:latin typeface="+mj-lt"/>
                <a:ea typeface="黑体" panose="02010609060101010101" pitchFamily="49" charset="-122"/>
              </a:rPr>
              <a:t>1</a:t>
            </a:r>
            <a:r>
              <a:rPr lang="zh-CN" altLang="en-US" sz="2800" b="1" dirty="0">
                <a:solidFill>
                  <a:schemeClr val="accent2"/>
                </a:solidFill>
                <a:latin typeface="+mj-lt"/>
                <a:ea typeface="黑体" panose="02010609060101010101" pitchFamily="49" charset="-122"/>
              </a:rPr>
              <a:t>．共享经济的主体</a:t>
            </a:r>
            <a:endParaRPr lang="zh-CN" altLang="en-US" sz="2800" b="1"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2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6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2" presetClass="exit" presetSubtype="2" fill="hold" grpId="1" nodeType="afterEffect">
                                  <p:stCondLst>
                                    <p:cond delay="0"/>
                                  </p:stCondLst>
                                  <p:childTnLst>
                                    <p:anim calcmode="lin" valueType="num">
                                      <p:cBhvr additive="base">
                                        <p:cTn id="41" dur="1000"/>
                                        <p:tgtEl>
                                          <p:spTgt spid="12"/>
                                        </p:tgtEl>
                                        <p:attrNameLst>
                                          <p:attrName>ppt_x</p:attrName>
                                        </p:attrNameLst>
                                      </p:cBhvr>
                                      <p:tavLst>
                                        <p:tav tm="0">
                                          <p:val>
                                            <p:strVal val="ppt_x"/>
                                          </p:val>
                                        </p:tav>
                                        <p:tav tm="100000">
                                          <p:val>
                                            <p:strVal val="1+ppt_w/2"/>
                                          </p:val>
                                        </p:tav>
                                      </p:tavLst>
                                    </p:anim>
                                    <p:anim calcmode="lin" valueType="num">
                                      <p:cBhvr additive="base">
                                        <p:cTn id="42" dur="1000"/>
                                        <p:tgtEl>
                                          <p:spTgt spid="12"/>
                                        </p:tgtEl>
                                        <p:attrNameLst>
                                          <p:attrName>ppt_y</p:attrName>
                                        </p:attrNameLst>
                                      </p:cBhvr>
                                      <p:tavLst>
                                        <p:tav tm="0">
                                          <p:val>
                                            <p:strVal val="ppt_y"/>
                                          </p:val>
                                        </p:tav>
                                        <p:tav tm="100000">
                                          <p:val>
                                            <p:strVal val="ppt_y"/>
                                          </p:val>
                                        </p:tav>
                                      </p:tavLst>
                                    </p:anim>
                                    <p:set>
                                      <p:cBhvr>
                                        <p:cTn id="43" dur="1" fill="hold">
                                          <p:stCondLst>
                                            <p:cond delay="999"/>
                                          </p:stCondLst>
                                        </p:cTn>
                                        <p:tgtEl>
                                          <p:spTgt spid="12"/>
                                        </p:tgtEl>
                                        <p:attrNameLst>
                                          <p:attrName>style.visibility</p:attrName>
                                        </p:attrNameLst>
                                      </p:cBhvr>
                                      <p:to>
                                        <p:strVal val="hidden"/>
                                      </p:to>
                                    </p:set>
                                  </p:childTnLst>
                                </p:cTn>
                              </p:par>
                              <p:par>
                                <p:cTn id="44" presetID="8" presetClass="emph" presetSubtype="0" fill="hold" grpId="1" nodeType="withEffect">
                                  <p:stCondLst>
                                    <p:cond delay="300"/>
                                  </p:stCondLst>
                                  <p:childTnLst>
                                    <p:animRot by="-21599820">
                                      <p:cBhvr>
                                        <p:cTn id="45" dur="2000" fill="hold"/>
                                        <p:tgtEl>
                                          <p:spTgt spid="7"/>
                                        </p:tgtEl>
                                        <p:attrNameLst>
                                          <p:attrName>r</p:attrName>
                                        </p:attrNameLst>
                                      </p:cBhvr>
                                    </p:animRot>
                                  </p:childTnLst>
                                </p:cTn>
                              </p:par>
                              <p:par>
                                <p:cTn id="46" presetID="8" presetClass="emph" presetSubtype="0" fill="hold" grpId="1" nodeType="withEffect">
                                  <p:stCondLst>
                                    <p:cond delay="500"/>
                                  </p:stCondLst>
                                  <p:childTnLst>
                                    <p:animRot by="-21599820">
                                      <p:cBhvr>
                                        <p:cTn id="47" dur="2000" fill="hold"/>
                                        <p:tgtEl>
                                          <p:spTgt spid="5"/>
                                        </p:tgtEl>
                                        <p:attrNameLst>
                                          <p:attrName>r</p:attrName>
                                        </p:attrNameLst>
                                      </p:cBhvr>
                                    </p:animRot>
                                  </p:childTnLst>
                                </p:cTn>
                              </p:par>
                              <p:par>
                                <p:cTn id="48" presetID="8" presetClass="emph" presetSubtype="0" fill="hold" grpId="1" nodeType="withEffect">
                                  <p:stCondLst>
                                    <p:cond delay="500"/>
                                  </p:stCondLst>
                                  <p:childTnLst>
                                    <p:animRot by="-21599820">
                                      <p:cBhvr>
                                        <p:cTn id="49" dur="2000" fill="hold"/>
                                        <p:tgtEl>
                                          <p:spTgt spid="6"/>
                                        </p:tgtEl>
                                        <p:attrNameLst>
                                          <p:attrName>r</p:attrName>
                                        </p:attrNameLst>
                                      </p:cBhvr>
                                    </p:animRot>
                                  </p:childTnLst>
                                </p:cTn>
                              </p:par>
                              <p:par>
                                <p:cTn id="50" presetID="8" presetClass="emph" presetSubtype="0" fill="hold" grpId="1" nodeType="withEffect">
                                  <p:stCondLst>
                                    <p:cond delay="500"/>
                                  </p:stCondLst>
                                  <p:childTnLst>
                                    <p:animRot by="-21599820">
                                      <p:cBhvr>
                                        <p:cTn id="51" dur="2000" fill="hold"/>
                                        <p:tgtEl>
                                          <p:spTgt spid="4"/>
                                        </p:tgtEl>
                                        <p:attrNameLst>
                                          <p:attrName>r</p:attrName>
                                        </p:attrNameLst>
                                      </p:cBhvr>
                                    </p:animRot>
                                  </p:childTnLst>
                                </p:cTn>
                              </p:par>
                            </p:childTnLst>
                          </p:cTn>
                        </p:par>
                        <p:par>
                          <p:cTn id="52" fill="hold">
                            <p:stCondLst>
                              <p:cond delay="3500"/>
                            </p:stCondLst>
                            <p:childTnLst>
                              <p:par>
                                <p:cTn id="53" presetID="31"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90"/>
                                          </p:val>
                                        </p:tav>
                                        <p:tav tm="100000">
                                          <p:val>
                                            <p:fltVal val="0"/>
                                          </p:val>
                                        </p:tav>
                                      </p:tavLst>
                                    </p:anim>
                                    <p:animEffect transition="in" filter="fade">
                                      <p:cBhvr>
                                        <p:cTn id="58" dur="500"/>
                                        <p:tgtEl>
                                          <p:spTgt spid="9"/>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 calcmode="lin" valueType="num">
                                      <p:cBhvr>
                                        <p:cTn id="63" dur="500" fill="hold"/>
                                        <p:tgtEl>
                                          <p:spTgt spid="8"/>
                                        </p:tgtEl>
                                        <p:attrNameLst>
                                          <p:attrName>style.rotation</p:attrName>
                                        </p:attrNameLst>
                                      </p:cBhvr>
                                      <p:tavLst>
                                        <p:tav tm="0">
                                          <p:val>
                                            <p:fltVal val="90"/>
                                          </p:val>
                                        </p:tav>
                                        <p:tav tm="100000">
                                          <p:val>
                                            <p:fltVal val="0"/>
                                          </p:val>
                                        </p:tav>
                                      </p:tavLst>
                                    </p:anim>
                                    <p:animEffect transition="in" filter="fade">
                                      <p:cBhvr>
                                        <p:cTn id="64" dur="500"/>
                                        <p:tgtEl>
                                          <p:spTgt spid="8"/>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 calcmode="lin" valueType="num">
                                      <p:cBhvr>
                                        <p:cTn id="69" dur="500" fill="hold"/>
                                        <p:tgtEl>
                                          <p:spTgt spid="10"/>
                                        </p:tgtEl>
                                        <p:attrNameLst>
                                          <p:attrName>style.rotation</p:attrName>
                                        </p:attrNameLst>
                                      </p:cBhvr>
                                      <p:tavLst>
                                        <p:tav tm="0">
                                          <p:val>
                                            <p:fltVal val="90"/>
                                          </p:val>
                                        </p:tav>
                                        <p:tav tm="100000">
                                          <p:val>
                                            <p:fltVal val="0"/>
                                          </p:val>
                                        </p:tav>
                                      </p:tavLst>
                                    </p:anim>
                                    <p:animEffect transition="in" filter="fade">
                                      <p:cBhvr>
                                        <p:cTn id="70" dur="500"/>
                                        <p:tgtEl>
                                          <p:spTgt spid="10"/>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p:cTn id="73" dur="500" fill="hold"/>
                                        <p:tgtEl>
                                          <p:spTgt spid="11"/>
                                        </p:tgtEl>
                                        <p:attrNameLst>
                                          <p:attrName>ppt_w</p:attrName>
                                        </p:attrNameLst>
                                      </p:cBhvr>
                                      <p:tavLst>
                                        <p:tav tm="0">
                                          <p:val>
                                            <p:fltVal val="0"/>
                                          </p:val>
                                        </p:tav>
                                        <p:tav tm="100000">
                                          <p:val>
                                            <p:strVal val="#ppt_w"/>
                                          </p:val>
                                        </p:tav>
                                      </p:tavLst>
                                    </p:anim>
                                    <p:anim calcmode="lin" valueType="num">
                                      <p:cBhvr>
                                        <p:cTn id="74" dur="500" fill="hold"/>
                                        <p:tgtEl>
                                          <p:spTgt spid="11"/>
                                        </p:tgtEl>
                                        <p:attrNameLst>
                                          <p:attrName>ppt_h</p:attrName>
                                        </p:attrNameLst>
                                      </p:cBhvr>
                                      <p:tavLst>
                                        <p:tav tm="0">
                                          <p:val>
                                            <p:fltVal val="0"/>
                                          </p:val>
                                        </p:tav>
                                        <p:tav tm="100000">
                                          <p:val>
                                            <p:strVal val="#ppt_h"/>
                                          </p:val>
                                        </p:tav>
                                      </p:tavLst>
                                    </p:anim>
                                    <p:anim calcmode="lin" valueType="num">
                                      <p:cBhvr>
                                        <p:cTn id="75" dur="500" fill="hold"/>
                                        <p:tgtEl>
                                          <p:spTgt spid="11"/>
                                        </p:tgtEl>
                                        <p:attrNameLst>
                                          <p:attrName>style.rotation</p:attrName>
                                        </p:attrNameLst>
                                      </p:cBhvr>
                                      <p:tavLst>
                                        <p:tav tm="0">
                                          <p:val>
                                            <p:fltVal val="90"/>
                                          </p:val>
                                        </p:tav>
                                        <p:tav tm="100000">
                                          <p:val>
                                            <p:fltVal val="0"/>
                                          </p:val>
                                        </p:tav>
                                      </p:tavLst>
                                    </p:anim>
                                    <p:animEffect transition="in" filter="fade">
                                      <p:cBhvr>
                                        <p:cTn id="7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5" grpId="0" animBg="1"/>
      <p:bldP spid="5" grpId="1" animBg="1"/>
      <p:bldP spid="6" grpId="0" animBg="1"/>
      <p:bldP spid="6" grpId="1" animBg="1"/>
      <p:bldP spid="7" grpId="0" animBg="1"/>
      <p:bldP spid="7" grpId="1" animBg="1"/>
      <p:bldP spid="8" grpId="0" autoUpdateAnimBg="0"/>
      <p:bldP spid="9" grpId="0" autoUpdateAnimBg="0"/>
      <p:bldP spid="10" grpId="0" autoUpdateAnimBg="0"/>
      <p:bldP spid="11" grpId="0" autoUpdateAnimBg="0"/>
      <p:bldP spid="12" grpId="0" animBg="1"/>
      <p:bldP spid="12" grpId="1" animBg="1"/>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5496" y="1628800"/>
            <a:ext cx="10685770" cy="2943626"/>
          </a:xfrm>
          <a:prstGeom prst="rect">
            <a:avLst/>
          </a:prstGeom>
        </p:spPr>
        <p:txBody>
          <a:bodyPr wrap="square">
            <a:spAutoFit/>
          </a:bodyPr>
          <a:lstStyle/>
          <a:p>
            <a:pPr indent="612140" algn="just">
              <a:spcBef>
                <a:spcPts val="1000"/>
              </a:spcBef>
              <a:spcAft>
                <a:spcPts val="1000"/>
              </a:spcAft>
            </a:pPr>
            <a:r>
              <a:rPr lang="en-US" altLang="zh-CN" sz="2600" b="1" dirty="0">
                <a:solidFill>
                  <a:schemeClr val="accent2"/>
                </a:solidFill>
                <a:latin typeface="+mj-lt"/>
                <a:ea typeface="黑体" panose="02010609060101010101" pitchFamily="49" charset="-122"/>
              </a:rPr>
              <a:t>2</a:t>
            </a:r>
            <a:r>
              <a:rPr lang="zh-CN" altLang="en-US" sz="2600" b="1" dirty="0">
                <a:solidFill>
                  <a:schemeClr val="accent2"/>
                </a:solidFill>
                <a:latin typeface="+mj-lt"/>
                <a:ea typeface="黑体" panose="02010609060101010101" pitchFamily="49" charset="-122"/>
              </a:rPr>
              <a:t>．共享经济的客体</a:t>
            </a:r>
            <a:endParaRPr lang="zh-CN" altLang="en-US" sz="2600" b="1" dirty="0">
              <a:solidFill>
                <a:schemeClr val="accent2"/>
              </a:solidFill>
              <a:latin typeface="+mj-lt"/>
              <a:ea typeface="黑体" panose="02010609060101010101" pitchFamily="49" charset="-122"/>
            </a:endParaRPr>
          </a:p>
          <a:p>
            <a:pPr indent="612140" algn="just">
              <a:lnSpc>
                <a:spcPct val="150000"/>
              </a:lnSpc>
            </a:pPr>
            <a:r>
              <a:rPr lang="zh-CN" altLang="en-US" sz="2600" dirty="0">
                <a:solidFill>
                  <a:schemeClr val="accent2"/>
                </a:solidFill>
                <a:latin typeface="+mj-lt"/>
                <a:ea typeface="黑体" panose="02010609060101010101" pitchFamily="49" charset="-122"/>
              </a:rPr>
              <a:t>共享经济的客体是没有得到充分利用的资源，即闲置资源。在共享经济模式下，闲置的海量资源可以提供给真正需要的人，使其潜力被释放出来，创造新的价值。目前，共享经济的客体不局限于物品和服务，也发展至知识、劳务、资金等众多领域。</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1036076" y="1449616"/>
            <a:ext cx="4918289" cy="523220"/>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en-US" altLang="zh-CN" sz="2800" dirty="0">
                <a:solidFill>
                  <a:schemeClr val="accent2"/>
                </a:solidFill>
                <a:latin typeface="方正大黑简体" panose="02000000000000000000" pitchFamily="65" charset="-122"/>
                <a:ea typeface="方正大黑简体" panose="02000000000000000000" pitchFamily="65" charset="-122"/>
              </a:rPr>
              <a:t>3</a:t>
            </a:r>
            <a:r>
              <a:rPr lang="en-US" altLang="zh-CN" sz="2800" dirty="0">
                <a:solidFill>
                  <a:schemeClr val="accent2"/>
                </a:solidFill>
                <a:latin typeface="宋体" panose="02010600030101010101" pitchFamily="2" charset="-122"/>
                <a:ea typeface="宋体" panose="02010600030101010101" pitchFamily="2" charset="-122"/>
              </a:rPr>
              <a:t>.</a:t>
            </a:r>
            <a:r>
              <a:rPr lang="zh-CN" altLang="en-US" sz="2800" dirty="0">
                <a:solidFill>
                  <a:schemeClr val="accent2"/>
                </a:solidFill>
                <a:latin typeface="方正大黑简体" panose="02000000000000000000" pitchFamily="65" charset="-122"/>
                <a:ea typeface="方正大黑简体" panose="02000000000000000000" pitchFamily="65" charset="-122"/>
              </a:rPr>
              <a:t>共享经济平台</a:t>
            </a:r>
            <a:endParaRPr lang="zh-CN" altLang="en-US" sz="2800" dirty="0">
              <a:solidFill>
                <a:schemeClr val="accent2"/>
              </a:solidFill>
              <a:latin typeface="方正大黑简体" panose="02000000000000000000" pitchFamily="65" charset="-122"/>
              <a:ea typeface="方正大黑简体" panose="02000000000000000000" pitchFamily="65" charset="-122"/>
            </a:endParaRPr>
          </a:p>
        </p:txBody>
      </p:sp>
      <p:sp>
        <p:nvSpPr>
          <p:cNvPr id="3" name="文本框 13"/>
          <p:cNvSpPr>
            <a:spLocks noChangeArrowheads="1"/>
          </p:cNvSpPr>
          <p:nvPr/>
        </p:nvSpPr>
        <p:spPr bwMode="auto">
          <a:xfrm>
            <a:off x="1777901" y="4719769"/>
            <a:ext cx="2148671"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eaLnBrk="1" hangingPunct="1"/>
            <a:r>
              <a:rPr lang="zh-CN" altLang="en-US"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知识共享平台</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5" name="文本框 14"/>
          <p:cNvSpPr>
            <a:spLocks noChangeArrowheads="1"/>
          </p:cNvSpPr>
          <p:nvPr/>
        </p:nvSpPr>
        <p:spPr bwMode="auto">
          <a:xfrm>
            <a:off x="4946253" y="4719769"/>
            <a:ext cx="2148671" cy="469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eaLnBrk="1" hangingPunct="1"/>
            <a:r>
              <a:rPr lang="zh-CN" altLang="en-US"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共享交易平台</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sp>
        <p:nvSpPr>
          <p:cNvPr id="6" name="文本框 17"/>
          <p:cNvSpPr>
            <a:spLocks noChangeArrowheads="1"/>
          </p:cNvSpPr>
          <p:nvPr/>
        </p:nvSpPr>
        <p:spPr bwMode="auto">
          <a:xfrm>
            <a:off x="8618780" y="4719769"/>
            <a:ext cx="1478616" cy="86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3" tIns="34291" rIns="68583" bIns="34291">
            <a:spAutoFit/>
          </a:bodyPr>
          <a:lstStyle/>
          <a:p>
            <a:pPr eaLnBrk="1" hangingPunct="1"/>
            <a:r>
              <a:rPr lang="zh-CN" altLang="en-US"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共享资产</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a:p>
            <a:pPr eaLnBrk="1" hangingPunct="1"/>
            <a:r>
              <a:rPr lang="zh-CN" altLang="en-US" sz="2600" b="1" dirty="0">
                <a:solidFill>
                  <a:schemeClr val="accent2"/>
                </a:solidFill>
                <a:latin typeface="黑体" panose="02010609060101010101" pitchFamily="49" charset="-122"/>
                <a:ea typeface="黑体" panose="02010609060101010101" pitchFamily="49" charset="-122"/>
                <a:sym typeface="Calibri" panose="020F0502020204030204" pitchFamily="34" charset="0"/>
              </a:rPr>
              <a:t>管理组织</a:t>
            </a:r>
            <a:endParaRPr lang="en-US" altLang="zh-CN" sz="2600" b="1" dirty="0">
              <a:solidFill>
                <a:schemeClr val="accent2"/>
              </a:solidFill>
              <a:latin typeface="黑体" panose="02010609060101010101" pitchFamily="49" charset="-122"/>
              <a:ea typeface="黑体" panose="02010609060101010101" pitchFamily="49" charset="-122"/>
              <a:sym typeface="Calibri" panose="020F0502020204030204" pitchFamily="34" charset="0"/>
            </a:endParaRPr>
          </a:p>
        </p:txBody>
      </p:sp>
      <p:grpSp>
        <p:nvGrpSpPr>
          <p:cNvPr id="7" name="组合 6"/>
          <p:cNvGrpSpPr/>
          <p:nvPr/>
        </p:nvGrpSpPr>
        <p:grpSpPr>
          <a:xfrm>
            <a:off x="1964824" y="2708622"/>
            <a:ext cx="1774825" cy="1766887"/>
            <a:chOff x="678378" y="2708622"/>
            <a:chExt cx="1774825" cy="1766887"/>
          </a:xfrm>
        </p:grpSpPr>
        <p:sp>
          <p:nvSpPr>
            <p:cNvPr id="8" name="Oval 6"/>
            <p:cNvSpPr>
              <a:spLocks noChangeArrowheads="1"/>
            </p:cNvSpPr>
            <p:nvPr/>
          </p:nvSpPr>
          <p:spPr bwMode="auto">
            <a:xfrm>
              <a:off x="686316" y="2708622"/>
              <a:ext cx="1766887" cy="176688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9" name="Oval 7"/>
            <p:cNvSpPr>
              <a:spLocks noChangeArrowheads="1"/>
            </p:cNvSpPr>
            <p:nvPr/>
          </p:nvSpPr>
          <p:spPr bwMode="auto">
            <a:xfrm>
              <a:off x="678378" y="2786409"/>
              <a:ext cx="444500"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1</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10" name="Freeform 14"/>
            <p:cNvSpPr>
              <a:spLocks noEditPoints="1"/>
            </p:cNvSpPr>
            <p:nvPr/>
          </p:nvSpPr>
          <p:spPr bwMode="auto">
            <a:xfrm>
              <a:off x="1143515" y="3246784"/>
              <a:ext cx="849313" cy="633413"/>
            </a:xfrm>
            <a:custGeom>
              <a:avLst/>
              <a:gdLst>
                <a:gd name="T0" fmla="*/ 126057845 w 1167"/>
                <a:gd name="T1" fmla="*/ 244425904 h 868"/>
                <a:gd name="T2" fmla="*/ 225633426 w 1167"/>
                <a:gd name="T3" fmla="*/ 69227371 h 868"/>
                <a:gd name="T4" fmla="*/ 250526957 w 1167"/>
                <a:gd name="T5" fmla="*/ 41004005 h 868"/>
                <a:gd name="T6" fmla="*/ 477220023 w 1167"/>
                <a:gd name="T7" fmla="*/ 58576837 h 868"/>
                <a:gd name="T8" fmla="*/ 464507984 w 1167"/>
                <a:gd name="T9" fmla="*/ 31418890 h 868"/>
                <a:gd name="T10" fmla="*/ 515884506 w 1167"/>
                <a:gd name="T11" fmla="*/ 14910746 h 868"/>
                <a:gd name="T12" fmla="*/ 551371525 w 1167"/>
                <a:gd name="T13" fmla="*/ 17040853 h 868"/>
                <a:gd name="T14" fmla="*/ 540248945 w 1167"/>
                <a:gd name="T15" fmla="*/ 69227371 h 868"/>
                <a:gd name="T16" fmla="*/ 522240890 w 1167"/>
                <a:gd name="T17" fmla="*/ 97450736 h 868"/>
                <a:gd name="T18" fmla="*/ 391945213 w 1167"/>
                <a:gd name="T19" fmla="*/ 217799936 h 868"/>
                <a:gd name="T20" fmla="*/ 391415394 w 1167"/>
                <a:gd name="T21" fmla="*/ 217799936 h 868"/>
                <a:gd name="T22" fmla="*/ 599040764 w 1167"/>
                <a:gd name="T23" fmla="*/ 423351941 h 868"/>
                <a:gd name="T24" fmla="*/ 599040764 w 1167"/>
                <a:gd name="T25" fmla="*/ 462225839 h 868"/>
                <a:gd name="T26" fmla="*/ 479338575 w 1167"/>
                <a:gd name="T27" fmla="*/ 462225839 h 868"/>
                <a:gd name="T28" fmla="*/ 350632358 w 1167"/>
                <a:gd name="T29" fmla="*/ 462225839 h 868"/>
                <a:gd name="T30" fmla="*/ 221926142 w 1167"/>
                <a:gd name="T31" fmla="*/ 462225839 h 868"/>
                <a:gd name="T32" fmla="*/ 93219198 w 1167"/>
                <a:gd name="T33" fmla="*/ 462225839 h 868"/>
                <a:gd name="T34" fmla="*/ 529820 w 1167"/>
                <a:gd name="T35" fmla="*/ 443054880 h 868"/>
                <a:gd name="T36" fmla="*/ 19597515 w 1167"/>
                <a:gd name="T37" fmla="*/ 0 h 868"/>
                <a:gd name="T38" fmla="*/ 39194303 w 1167"/>
                <a:gd name="T39" fmla="*/ 423351941 h 868"/>
                <a:gd name="T40" fmla="*/ 93219198 w 1167"/>
                <a:gd name="T41" fmla="*/ 334954340 h 868"/>
                <a:gd name="T42" fmla="*/ 148833552 w 1167"/>
                <a:gd name="T43" fmla="*/ 315783381 h 868"/>
                <a:gd name="T44" fmla="*/ 167901247 w 1167"/>
                <a:gd name="T45" fmla="*/ 423351941 h 868"/>
                <a:gd name="T46" fmla="*/ 221926142 w 1167"/>
                <a:gd name="T47" fmla="*/ 200227103 h 868"/>
                <a:gd name="T48" fmla="*/ 277009949 w 1167"/>
                <a:gd name="T49" fmla="*/ 180523435 h 868"/>
                <a:gd name="T50" fmla="*/ 297137284 w 1167"/>
                <a:gd name="T51" fmla="*/ 423351941 h 868"/>
                <a:gd name="T52" fmla="*/ 350632358 w 1167"/>
                <a:gd name="T53" fmla="*/ 266258949 h 868"/>
                <a:gd name="T54" fmla="*/ 406245985 w 1167"/>
                <a:gd name="T55" fmla="*/ 247088719 h 868"/>
                <a:gd name="T56" fmla="*/ 425843500 w 1167"/>
                <a:gd name="T57" fmla="*/ 423351941 h 868"/>
                <a:gd name="T58" fmla="*/ 479338575 w 1167"/>
                <a:gd name="T59" fmla="*/ 154962885 h 868"/>
                <a:gd name="T60" fmla="*/ 534952202 w 1167"/>
                <a:gd name="T61" fmla="*/ 135259946 h 868"/>
                <a:gd name="T62" fmla="*/ 554019897 w 1167"/>
                <a:gd name="T63" fmla="*/ 423351941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67" h="868">
                  <a:moveTo>
                    <a:pt x="480" y="183"/>
                  </a:moveTo>
                  <a:lnTo>
                    <a:pt x="238" y="459"/>
                  </a:lnTo>
                  <a:lnTo>
                    <a:pt x="181" y="409"/>
                  </a:lnTo>
                  <a:lnTo>
                    <a:pt x="426" y="130"/>
                  </a:lnTo>
                  <a:lnTo>
                    <a:pt x="473" y="77"/>
                  </a:lnTo>
                  <a:lnTo>
                    <a:pt x="732" y="303"/>
                  </a:lnTo>
                  <a:lnTo>
                    <a:pt x="901" y="110"/>
                  </a:lnTo>
                  <a:lnTo>
                    <a:pt x="871" y="84"/>
                  </a:lnTo>
                  <a:cubicBezTo>
                    <a:pt x="860" y="74"/>
                    <a:pt x="862" y="63"/>
                    <a:pt x="877" y="59"/>
                  </a:cubicBezTo>
                  <a:lnTo>
                    <a:pt x="923" y="44"/>
                  </a:lnTo>
                  <a:cubicBezTo>
                    <a:pt x="937" y="40"/>
                    <a:pt x="960" y="33"/>
                    <a:pt x="974" y="28"/>
                  </a:cubicBezTo>
                  <a:lnTo>
                    <a:pt x="1021" y="14"/>
                  </a:lnTo>
                  <a:cubicBezTo>
                    <a:pt x="1035" y="10"/>
                    <a:pt x="1044" y="18"/>
                    <a:pt x="1041" y="32"/>
                  </a:cubicBezTo>
                  <a:lnTo>
                    <a:pt x="1032" y="77"/>
                  </a:lnTo>
                  <a:cubicBezTo>
                    <a:pt x="1028" y="91"/>
                    <a:pt x="1023" y="115"/>
                    <a:pt x="1020" y="130"/>
                  </a:cubicBezTo>
                  <a:lnTo>
                    <a:pt x="1011" y="174"/>
                  </a:lnTo>
                  <a:cubicBezTo>
                    <a:pt x="1008" y="189"/>
                    <a:pt x="997" y="193"/>
                    <a:pt x="986" y="183"/>
                  </a:cubicBezTo>
                  <a:lnTo>
                    <a:pt x="958" y="159"/>
                  </a:lnTo>
                  <a:lnTo>
                    <a:pt x="740" y="409"/>
                  </a:lnTo>
                  <a:lnTo>
                    <a:pt x="740" y="408"/>
                  </a:lnTo>
                  <a:lnTo>
                    <a:pt x="739" y="409"/>
                  </a:lnTo>
                  <a:lnTo>
                    <a:pt x="480" y="183"/>
                  </a:lnTo>
                  <a:close/>
                  <a:moveTo>
                    <a:pt x="1131" y="795"/>
                  </a:moveTo>
                  <a:cubicBezTo>
                    <a:pt x="1151" y="795"/>
                    <a:pt x="1167" y="812"/>
                    <a:pt x="1167" y="832"/>
                  </a:cubicBezTo>
                  <a:cubicBezTo>
                    <a:pt x="1167" y="852"/>
                    <a:pt x="1151" y="868"/>
                    <a:pt x="1131" y="868"/>
                  </a:cubicBezTo>
                  <a:lnTo>
                    <a:pt x="1046" y="868"/>
                  </a:lnTo>
                  <a:lnTo>
                    <a:pt x="905" y="868"/>
                  </a:lnTo>
                  <a:lnTo>
                    <a:pt x="804" y="868"/>
                  </a:lnTo>
                  <a:lnTo>
                    <a:pt x="662" y="868"/>
                  </a:lnTo>
                  <a:lnTo>
                    <a:pt x="561" y="868"/>
                  </a:lnTo>
                  <a:lnTo>
                    <a:pt x="419" y="868"/>
                  </a:lnTo>
                  <a:lnTo>
                    <a:pt x="317" y="868"/>
                  </a:lnTo>
                  <a:lnTo>
                    <a:pt x="176" y="868"/>
                  </a:lnTo>
                  <a:lnTo>
                    <a:pt x="38" y="868"/>
                  </a:lnTo>
                  <a:cubicBezTo>
                    <a:pt x="17" y="868"/>
                    <a:pt x="1" y="852"/>
                    <a:pt x="1" y="832"/>
                  </a:cubicBezTo>
                  <a:lnTo>
                    <a:pt x="0" y="37"/>
                  </a:lnTo>
                  <a:cubicBezTo>
                    <a:pt x="0" y="17"/>
                    <a:pt x="16" y="0"/>
                    <a:pt x="37" y="0"/>
                  </a:cubicBezTo>
                  <a:cubicBezTo>
                    <a:pt x="57" y="0"/>
                    <a:pt x="73" y="17"/>
                    <a:pt x="73" y="37"/>
                  </a:cubicBezTo>
                  <a:lnTo>
                    <a:pt x="74" y="795"/>
                  </a:lnTo>
                  <a:lnTo>
                    <a:pt x="176" y="795"/>
                  </a:lnTo>
                  <a:lnTo>
                    <a:pt x="176" y="629"/>
                  </a:lnTo>
                  <a:cubicBezTo>
                    <a:pt x="176" y="609"/>
                    <a:pt x="193" y="593"/>
                    <a:pt x="213" y="593"/>
                  </a:cubicBezTo>
                  <a:lnTo>
                    <a:pt x="281" y="593"/>
                  </a:lnTo>
                  <a:cubicBezTo>
                    <a:pt x="301" y="593"/>
                    <a:pt x="317" y="609"/>
                    <a:pt x="317" y="629"/>
                  </a:cubicBezTo>
                  <a:lnTo>
                    <a:pt x="317" y="795"/>
                  </a:lnTo>
                  <a:lnTo>
                    <a:pt x="419" y="795"/>
                  </a:lnTo>
                  <a:lnTo>
                    <a:pt x="419" y="376"/>
                  </a:lnTo>
                  <a:cubicBezTo>
                    <a:pt x="419" y="356"/>
                    <a:pt x="436" y="339"/>
                    <a:pt x="456" y="339"/>
                  </a:cubicBezTo>
                  <a:lnTo>
                    <a:pt x="523" y="339"/>
                  </a:lnTo>
                  <a:cubicBezTo>
                    <a:pt x="544" y="339"/>
                    <a:pt x="561" y="356"/>
                    <a:pt x="561" y="376"/>
                  </a:cubicBezTo>
                  <a:lnTo>
                    <a:pt x="561" y="795"/>
                  </a:lnTo>
                  <a:lnTo>
                    <a:pt x="662" y="795"/>
                  </a:lnTo>
                  <a:lnTo>
                    <a:pt x="662" y="500"/>
                  </a:lnTo>
                  <a:cubicBezTo>
                    <a:pt x="662" y="480"/>
                    <a:pt x="679" y="464"/>
                    <a:pt x="699" y="464"/>
                  </a:cubicBezTo>
                  <a:lnTo>
                    <a:pt x="767" y="464"/>
                  </a:lnTo>
                  <a:cubicBezTo>
                    <a:pt x="787" y="464"/>
                    <a:pt x="804" y="480"/>
                    <a:pt x="804" y="500"/>
                  </a:cubicBezTo>
                  <a:lnTo>
                    <a:pt x="804" y="795"/>
                  </a:lnTo>
                  <a:lnTo>
                    <a:pt x="905" y="795"/>
                  </a:lnTo>
                  <a:lnTo>
                    <a:pt x="905" y="291"/>
                  </a:lnTo>
                  <a:cubicBezTo>
                    <a:pt x="905" y="270"/>
                    <a:pt x="922" y="254"/>
                    <a:pt x="942" y="254"/>
                  </a:cubicBezTo>
                  <a:lnTo>
                    <a:pt x="1010" y="254"/>
                  </a:lnTo>
                  <a:cubicBezTo>
                    <a:pt x="1030" y="254"/>
                    <a:pt x="1046" y="270"/>
                    <a:pt x="1046" y="291"/>
                  </a:cubicBezTo>
                  <a:lnTo>
                    <a:pt x="1046" y="795"/>
                  </a:lnTo>
                  <a:lnTo>
                    <a:pt x="1131" y="7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 name="组合 10"/>
          <p:cNvGrpSpPr/>
          <p:nvPr/>
        </p:nvGrpSpPr>
        <p:grpSpPr>
          <a:xfrm>
            <a:off x="5136351" y="2708622"/>
            <a:ext cx="1768475" cy="1766887"/>
            <a:chOff x="3048515" y="2708622"/>
            <a:chExt cx="1768475" cy="1766887"/>
          </a:xfrm>
        </p:grpSpPr>
        <p:sp>
          <p:nvSpPr>
            <p:cNvPr id="12" name="Oval 8"/>
            <p:cNvSpPr>
              <a:spLocks noChangeArrowheads="1"/>
            </p:cNvSpPr>
            <p:nvPr/>
          </p:nvSpPr>
          <p:spPr bwMode="auto">
            <a:xfrm>
              <a:off x="3050103" y="2708622"/>
              <a:ext cx="1766887" cy="1766887"/>
            </a:xfrm>
            <a:prstGeom prst="ellipse">
              <a:avLst/>
            </a:prstGeom>
            <a:solidFill>
              <a:srgbClr val="B7D72E"/>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3" name="Oval 9"/>
            <p:cNvSpPr>
              <a:spLocks noChangeArrowheads="1"/>
            </p:cNvSpPr>
            <p:nvPr/>
          </p:nvSpPr>
          <p:spPr bwMode="auto">
            <a:xfrm>
              <a:off x="3048515" y="2786409"/>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2</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14" name="Freeform 15"/>
            <p:cNvSpPr>
              <a:spLocks noEditPoints="1"/>
            </p:cNvSpPr>
            <p:nvPr/>
          </p:nvSpPr>
          <p:spPr bwMode="auto">
            <a:xfrm>
              <a:off x="3558103" y="3127722"/>
              <a:ext cx="815975" cy="863600"/>
            </a:xfrm>
            <a:custGeom>
              <a:avLst/>
              <a:gdLst>
                <a:gd name="T0" fmla="*/ 370225021 w 1122"/>
                <a:gd name="T1" fmla="*/ 0 h 1186"/>
                <a:gd name="T2" fmla="*/ 452732311 w 1122"/>
                <a:gd name="T3" fmla="*/ 193530139 h 1186"/>
                <a:gd name="T4" fmla="*/ 390323314 w 1122"/>
                <a:gd name="T5" fmla="*/ 82714093 h 1186"/>
                <a:gd name="T6" fmla="*/ 179823581 w 1122"/>
                <a:gd name="T7" fmla="*/ 62565854 h 1186"/>
                <a:gd name="T8" fmla="*/ 163957158 w 1122"/>
                <a:gd name="T9" fmla="*/ 165959017 h 1186"/>
                <a:gd name="T10" fmla="*/ 62409724 w 1122"/>
                <a:gd name="T11" fmla="*/ 471365404 h 1186"/>
                <a:gd name="T12" fmla="*/ 273437441 w 1122"/>
                <a:gd name="T13" fmla="*/ 491513644 h 1186"/>
                <a:gd name="T14" fmla="*/ 82507290 w 1122"/>
                <a:gd name="T15" fmla="*/ 554079498 h 1186"/>
                <a:gd name="T16" fmla="*/ 0 w 1122"/>
                <a:gd name="T17" fmla="*/ 130964285 h 1186"/>
                <a:gd name="T18" fmla="*/ 526777315 w 1122"/>
                <a:gd name="T19" fmla="*/ 203074156 h 1186"/>
                <a:gd name="T20" fmla="*/ 586013318 w 1122"/>
                <a:gd name="T21" fmla="*/ 262458671 h 1186"/>
                <a:gd name="T22" fmla="*/ 516199457 w 1122"/>
                <a:gd name="T23" fmla="*/ 431068925 h 1186"/>
                <a:gd name="T24" fmla="*/ 556395317 w 1122"/>
                <a:gd name="T25" fmla="*/ 302225048 h 1186"/>
                <a:gd name="T26" fmla="*/ 541586316 w 1122"/>
                <a:gd name="T27" fmla="*/ 266700214 h 1186"/>
                <a:gd name="T28" fmla="*/ 464368318 w 1122"/>
                <a:gd name="T29" fmla="*/ 221632090 h 1186"/>
                <a:gd name="T30" fmla="*/ 535769040 w 1122"/>
                <a:gd name="T31" fmla="*/ 289499691 h 1186"/>
                <a:gd name="T32" fmla="*/ 423643748 w 1122"/>
                <a:gd name="T33" fmla="*/ 499466628 h 1186"/>
                <a:gd name="T34" fmla="*/ 322625024 w 1122"/>
                <a:gd name="T35" fmla="*/ 440612943 h 1186"/>
                <a:gd name="T36" fmla="*/ 446915035 w 1122"/>
                <a:gd name="T37" fmla="*/ 238598991 h 1186"/>
                <a:gd name="T38" fmla="*/ 535769040 w 1122"/>
                <a:gd name="T39" fmla="*/ 289499691 h 1186"/>
                <a:gd name="T40" fmla="*/ 286660308 w 1122"/>
                <a:gd name="T41" fmla="*/ 621417725 h 1186"/>
                <a:gd name="T42" fmla="*/ 360705312 w 1122"/>
                <a:gd name="T43" fmla="*/ 492573848 h 1186"/>
                <a:gd name="T44" fmla="*/ 214730876 w 1122"/>
                <a:gd name="T45" fmla="*/ 109755841 h 1186"/>
                <a:gd name="T46" fmla="*/ 352243026 w 1122"/>
                <a:gd name="T47" fmla="*/ 141568506 h 1186"/>
                <a:gd name="T48" fmla="*/ 214730876 w 1122"/>
                <a:gd name="T49" fmla="*/ 109755841 h 1186"/>
                <a:gd name="T50" fmla="*/ 188285868 w 1122"/>
                <a:gd name="T51" fmla="*/ 320252880 h 1186"/>
                <a:gd name="T52" fmla="*/ 107894149 w 1122"/>
                <a:gd name="T53" fmla="*/ 352065545 h 1186"/>
                <a:gd name="T54" fmla="*/ 107894149 w 1122"/>
                <a:gd name="T55" fmla="*/ 247612907 h 1186"/>
                <a:gd name="T56" fmla="*/ 352243026 w 1122"/>
                <a:gd name="T57" fmla="*/ 278895469 h 1186"/>
                <a:gd name="T58" fmla="*/ 107894149 w 1122"/>
                <a:gd name="T59" fmla="*/ 247612907 h 1186"/>
                <a:gd name="T60" fmla="*/ 352243026 w 1122"/>
                <a:gd name="T61" fmla="*/ 179744578 h 1186"/>
                <a:gd name="T62" fmla="*/ 107894149 w 1122"/>
                <a:gd name="T63" fmla="*/ 211557971 h 1186"/>
                <a:gd name="T64" fmla="*/ 81449868 w 1122"/>
                <a:gd name="T65" fmla="*/ 137326963 h 1186"/>
                <a:gd name="T66" fmla="*/ 151263729 w 1122"/>
                <a:gd name="T67" fmla="*/ 126722742 h 1186"/>
                <a:gd name="T68" fmla="*/ 81449868 w 1122"/>
                <a:gd name="T69" fmla="*/ 137326963 h 11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22" h="1186">
                  <a:moveTo>
                    <a:pt x="246" y="0"/>
                  </a:moveTo>
                  <a:lnTo>
                    <a:pt x="700" y="0"/>
                  </a:lnTo>
                  <a:cubicBezTo>
                    <a:pt x="786" y="0"/>
                    <a:pt x="856" y="71"/>
                    <a:pt x="856" y="156"/>
                  </a:cubicBezTo>
                  <a:lnTo>
                    <a:pt x="856" y="365"/>
                  </a:lnTo>
                  <a:cubicBezTo>
                    <a:pt x="807" y="404"/>
                    <a:pt x="777" y="440"/>
                    <a:pt x="738" y="493"/>
                  </a:cubicBezTo>
                  <a:lnTo>
                    <a:pt x="738" y="156"/>
                  </a:lnTo>
                  <a:cubicBezTo>
                    <a:pt x="738" y="135"/>
                    <a:pt x="721" y="118"/>
                    <a:pt x="700" y="118"/>
                  </a:cubicBezTo>
                  <a:lnTo>
                    <a:pt x="340" y="118"/>
                  </a:lnTo>
                  <a:lnTo>
                    <a:pt x="340" y="283"/>
                  </a:lnTo>
                  <a:cubicBezTo>
                    <a:pt x="340" y="299"/>
                    <a:pt x="327" y="313"/>
                    <a:pt x="310" y="313"/>
                  </a:cubicBezTo>
                  <a:lnTo>
                    <a:pt x="118" y="313"/>
                  </a:lnTo>
                  <a:lnTo>
                    <a:pt x="118" y="889"/>
                  </a:lnTo>
                  <a:cubicBezTo>
                    <a:pt x="118" y="910"/>
                    <a:pt x="135" y="927"/>
                    <a:pt x="156" y="927"/>
                  </a:cubicBezTo>
                  <a:lnTo>
                    <a:pt x="517" y="927"/>
                  </a:lnTo>
                  <a:cubicBezTo>
                    <a:pt x="505" y="966"/>
                    <a:pt x="494" y="1005"/>
                    <a:pt x="487" y="1045"/>
                  </a:cubicBezTo>
                  <a:lnTo>
                    <a:pt x="156" y="1045"/>
                  </a:lnTo>
                  <a:cubicBezTo>
                    <a:pt x="70" y="1045"/>
                    <a:pt x="0" y="975"/>
                    <a:pt x="0" y="889"/>
                  </a:cubicBezTo>
                  <a:lnTo>
                    <a:pt x="0" y="247"/>
                  </a:lnTo>
                  <a:lnTo>
                    <a:pt x="246" y="0"/>
                  </a:lnTo>
                  <a:close/>
                  <a:moveTo>
                    <a:pt x="996" y="383"/>
                  </a:moveTo>
                  <a:cubicBezTo>
                    <a:pt x="1012" y="392"/>
                    <a:pt x="1022" y="408"/>
                    <a:pt x="1026" y="429"/>
                  </a:cubicBezTo>
                  <a:cubicBezTo>
                    <a:pt x="1056" y="437"/>
                    <a:pt x="1086" y="457"/>
                    <a:pt x="1108" y="495"/>
                  </a:cubicBezTo>
                  <a:cubicBezTo>
                    <a:pt x="1122" y="529"/>
                    <a:pt x="1116" y="576"/>
                    <a:pt x="1097" y="612"/>
                  </a:cubicBezTo>
                  <a:cubicBezTo>
                    <a:pt x="1063" y="674"/>
                    <a:pt x="1017" y="750"/>
                    <a:pt x="976" y="813"/>
                  </a:cubicBezTo>
                  <a:cubicBezTo>
                    <a:pt x="950" y="823"/>
                    <a:pt x="955" y="768"/>
                    <a:pt x="965" y="755"/>
                  </a:cubicBezTo>
                  <a:cubicBezTo>
                    <a:pt x="998" y="705"/>
                    <a:pt x="1026" y="659"/>
                    <a:pt x="1052" y="570"/>
                  </a:cubicBezTo>
                  <a:cubicBezTo>
                    <a:pt x="1058" y="529"/>
                    <a:pt x="1038" y="510"/>
                    <a:pt x="1026" y="491"/>
                  </a:cubicBezTo>
                  <a:cubicBezTo>
                    <a:pt x="1025" y="495"/>
                    <a:pt x="1024" y="499"/>
                    <a:pt x="1024" y="503"/>
                  </a:cubicBezTo>
                  <a:cubicBezTo>
                    <a:pt x="999" y="491"/>
                    <a:pt x="975" y="479"/>
                    <a:pt x="950" y="466"/>
                  </a:cubicBezTo>
                  <a:cubicBezTo>
                    <a:pt x="925" y="452"/>
                    <a:pt x="902" y="435"/>
                    <a:pt x="878" y="418"/>
                  </a:cubicBezTo>
                  <a:cubicBezTo>
                    <a:pt x="924" y="379"/>
                    <a:pt x="964" y="365"/>
                    <a:pt x="996" y="383"/>
                  </a:cubicBezTo>
                  <a:close/>
                  <a:moveTo>
                    <a:pt x="1013" y="546"/>
                  </a:moveTo>
                  <a:cubicBezTo>
                    <a:pt x="993" y="616"/>
                    <a:pt x="952" y="703"/>
                    <a:pt x="896" y="801"/>
                  </a:cubicBezTo>
                  <a:cubicBezTo>
                    <a:pt x="867" y="851"/>
                    <a:pt x="835" y="898"/>
                    <a:pt x="801" y="942"/>
                  </a:cubicBezTo>
                  <a:cubicBezTo>
                    <a:pt x="770" y="926"/>
                    <a:pt x="739" y="910"/>
                    <a:pt x="707" y="893"/>
                  </a:cubicBezTo>
                  <a:cubicBezTo>
                    <a:pt x="674" y="874"/>
                    <a:pt x="642" y="852"/>
                    <a:pt x="610" y="831"/>
                  </a:cubicBezTo>
                  <a:cubicBezTo>
                    <a:pt x="631" y="780"/>
                    <a:pt x="656" y="729"/>
                    <a:pt x="684" y="679"/>
                  </a:cubicBezTo>
                  <a:cubicBezTo>
                    <a:pt x="741" y="581"/>
                    <a:pt x="795" y="503"/>
                    <a:pt x="845" y="450"/>
                  </a:cubicBezTo>
                  <a:cubicBezTo>
                    <a:pt x="872" y="467"/>
                    <a:pt x="898" y="486"/>
                    <a:pt x="926" y="502"/>
                  </a:cubicBezTo>
                  <a:cubicBezTo>
                    <a:pt x="955" y="519"/>
                    <a:pt x="984" y="531"/>
                    <a:pt x="1013" y="546"/>
                  </a:cubicBezTo>
                  <a:close/>
                  <a:moveTo>
                    <a:pt x="774" y="977"/>
                  </a:moveTo>
                  <a:cubicBezTo>
                    <a:pt x="671" y="1102"/>
                    <a:pt x="566" y="1186"/>
                    <a:pt x="542" y="1172"/>
                  </a:cubicBezTo>
                  <a:cubicBezTo>
                    <a:pt x="518" y="1158"/>
                    <a:pt x="537" y="1026"/>
                    <a:pt x="594" y="874"/>
                  </a:cubicBezTo>
                  <a:cubicBezTo>
                    <a:pt x="623" y="892"/>
                    <a:pt x="652" y="911"/>
                    <a:pt x="682" y="929"/>
                  </a:cubicBezTo>
                  <a:cubicBezTo>
                    <a:pt x="713" y="946"/>
                    <a:pt x="743" y="961"/>
                    <a:pt x="774" y="977"/>
                  </a:cubicBezTo>
                  <a:close/>
                  <a:moveTo>
                    <a:pt x="406" y="207"/>
                  </a:moveTo>
                  <a:lnTo>
                    <a:pt x="666" y="207"/>
                  </a:lnTo>
                  <a:lnTo>
                    <a:pt x="666" y="267"/>
                  </a:lnTo>
                  <a:lnTo>
                    <a:pt x="406" y="267"/>
                  </a:lnTo>
                  <a:lnTo>
                    <a:pt x="406" y="207"/>
                  </a:lnTo>
                  <a:close/>
                  <a:moveTo>
                    <a:pt x="204" y="604"/>
                  </a:moveTo>
                  <a:lnTo>
                    <a:pt x="356" y="604"/>
                  </a:lnTo>
                  <a:lnTo>
                    <a:pt x="356" y="664"/>
                  </a:lnTo>
                  <a:lnTo>
                    <a:pt x="204" y="664"/>
                  </a:lnTo>
                  <a:lnTo>
                    <a:pt x="204" y="604"/>
                  </a:lnTo>
                  <a:close/>
                  <a:moveTo>
                    <a:pt x="204" y="467"/>
                  </a:moveTo>
                  <a:lnTo>
                    <a:pt x="666" y="467"/>
                  </a:lnTo>
                  <a:lnTo>
                    <a:pt x="666" y="526"/>
                  </a:lnTo>
                  <a:lnTo>
                    <a:pt x="204" y="526"/>
                  </a:lnTo>
                  <a:lnTo>
                    <a:pt x="204" y="467"/>
                  </a:lnTo>
                  <a:close/>
                  <a:moveTo>
                    <a:pt x="204" y="339"/>
                  </a:moveTo>
                  <a:lnTo>
                    <a:pt x="666" y="339"/>
                  </a:lnTo>
                  <a:lnTo>
                    <a:pt x="666" y="399"/>
                  </a:lnTo>
                  <a:lnTo>
                    <a:pt x="204" y="399"/>
                  </a:lnTo>
                  <a:lnTo>
                    <a:pt x="204" y="339"/>
                  </a:lnTo>
                  <a:close/>
                  <a:moveTo>
                    <a:pt x="154" y="259"/>
                  </a:moveTo>
                  <a:lnTo>
                    <a:pt x="267" y="259"/>
                  </a:lnTo>
                  <a:cubicBezTo>
                    <a:pt x="277" y="259"/>
                    <a:pt x="286" y="250"/>
                    <a:pt x="286" y="239"/>
                  </a:cubicBezTo>
                  <a:lnTo>
                    <a:pt x="286" y="126"/>
                  </a:lnTo>
                  <a:lnTo>
                    <a:pt x="154" y="25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5" name="组合 14"/>
          <p:cNvGrpSpPr/>
          <p:nvPr/>
        </p:nvGrpSpPr>
        <p:grpSpPr>
          <a:xfrm>
            <a:off x="8474645" y="2708622"/>
            <a:ext cx="1766887" cy="1766887"/>
            <a:chOff x="5399603" y="2708622"/>
            <a:chExt cx="1766887" cy="1766887"/>
          </a:xfrm>
        </p:grpSpPr>
        <p:sp>
          <p:nvSpPr>
            <p:cNvPr id="16" name="Oval 10"/>
            <p:cNvSpPr>
              <a:spLocks noChangeArrowheads="1"/>
            </p:cNvSpPr>
            <p:nvPr/>
          </p:nvSpPr>
          <p:spPr bwMode="auto">
            <a:xfrm>
              <a:off x="5399603" y="2708622"/>
              <a:ext cx="1766887" cy="176688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17" name="Oval 11"/>
            <p:cNvSpPr>
              <a:spLocks noChangeArrowheads="1"/>
            </p:cNvSpPr>
            <p:nvPr/>
          </p:nvSpPr>
          <p:spPr bwMode="auto">
            <a:xfrm>
              <a:off x="5442465" y="2786409"/>
              <a:ext cx="442913" cy="442913"/>
            </a:xfrm>
            <a:prstGeom prst="ellipse">
              <a:avLst/>
            </a:prstGeom>
            <a:solidFill>
              <a:schemeClr val="tx1"/>
            </a:solidFill>
            <a:ln w="38100">
              <a:solidFill>
                <a:srgbClr val="FFFFFF"/>
              </a:solidFill>
              <a:round/>
            </a:ln>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400" b="1" dirty="0">
                  <a:solidFill>
                    <a:srgbClr val="FFFFFF"/>
                  </a:solidFill>
                  <a:latin typeface="黑体" panose="02010609060101010101" pitchFamily="49" charset="-122"/>
                  <a:ea typeface="黑体" panose="02010609060101010101" pitchFamily="49" charset="-122"/>
                </a:rPr>
                <a:t>3</a:t>
              </a:r>
              <a:endParaRPr lang="zh-CN" altLang="en-US" sz="2400" b="1" dirty="0">
                <a:solidFill>
                  <a:srgbClr val="FFFFFF"/>
                </a:solidFill>
                <a:latin typeface="黑体" panose="02010609060101010101" pitchFamily="49" charset="-122"/>
                <a:ea typeface="黑体" panose="02010609060101010101" pitchFamily="49" charset="-122"/>
              </a:endParaRPr>
            </a:p>
          </p:txBody>
        </p:sp>
        <p:sp>
          <p:nvSpPr>
            <p:cNvPr id="18" name="Freeform 16"/>
            <p:cNvSpPr>
              <a:spLocks noEditPoints="1"/>
            </p:cNvSpPr>
            <p:nvPr/>
          </p:nvSpPr>
          <p:spPr bwMode="auto">
            <a:xfrm>
              <a:off x="5917128" y="3061047"/>
              <a:ext cx="800100" cy="1044575"/>
            </a:xfrm>
            <a:custGeom>
              <a:avLst/>
              <a:gdLst>
                <a:gd name="T0" fmla="*/ 394711138 w 1097"/>
                <a:gd name="T1" fmla="*/ 110744604 h 1435"/>
                <a:gd name="T2" fmla="*/ 562808720 w 1097"/>
                <a:gd name="T3" fmla="*/ 139887883 h 1435"/>
                <a:gd name="T4" fmla="*/ 549509701 w 1097"/>
                <a:gd name="T5" fmla="*/ 163201923 h 1435"/>
                <a:gd name="T6" fmla="*/ 448438181 w 1097"/>
                <a:gd name="T7" fmla="*/ 134588575 h 1435"/>
                <a:gd name="T8" fmla="*/ 502697652 w 1097"/>
                <a:gd name="T9" fmla="*/ 181748043 h 1435"/>
                <a:gd name="T10" fmla="*/ 475036218 w 1097"/>
                <a:gd name="T11" fmla="*/ 192345202 h 1435"/>
                <a:gd name="T12" fmla="*/ 394178710 w 1097"/>
                <a:gd name="T13" fmla="*/ 142536808 h 1435"/>
                <a:gd name="T14" fmla="*/ 367581402 w 1097"/>
                <a:gd name="T15" fmla="*/ 126111139 h 1435"/>
                <a:gd name="T16" fmla="*/ 394711138 w 1097"/>
                <a:gd name="T17" fmla="*/ 110744604 h 1435"/>
                <a:gd name="T18" fmla="*/ 295235441 w 1097"/>
                <a:gd name="T19" fmla="*/ 507622686 h 1435"/>
                <a:gd name="T20" fmla="*/ 295235441 w 1097"/>
                <a:gd name="T21" fmla="*/ 507622686 h 1435"/>
                <a:gd name="T22" fmla="*/ 311193680 w 1097"/>
                <a:gd name="T23" fmla="*/ 499674453 h 1435"/>
                <a:gd name="T24" fmla="*/ 315981881 w 1097"/>
                <a:gd name="T25" fmla="*/ 486957571 h 1435"/>
                <a:gd name="T26" fmla="*/ 311726108 w 1097"/>
                <a:gd name="T27" fmla="*/ 475829754 h 1435"/>
                <a:gd name="T28" fmla="*/ 295235441 w 1097"/>
                <a:gd name="T29" fmla="*/ 466822387 h 1435"/>
                <a:gd name="T30" fmla="*/ 295235441 w 1097"/>
                <a:gd name="T31" fmla="*/ 507622686 h 1435"/>
                <a:gd name="T32" fmla="*/ 276084825 w 1097"/>
                <a:gd name="T33" fmla="*/ 382041477 h 1435"/>
                <a:gd name="T34" fmla="*/ 276084825 w 1097"/>
                <a:gd name="T35" fmla="*/ 382041477 h 1435"/>
                <a:gd name="T36" fmla="*/ 264914058 w 1097"/>
                <a:gd name="T37" fmla="*/ 407475969 h 1435"/>
                <a:gd name="T38" fmla="*/ 276084825 w 1097"/>
                <a:gd name="T39" fmla="*/ 414364340 h 1435"/>
                <a:gd name="T40" fmla="*/ 276084825 w 1097"/>
                <a:gd name="T41" fmla="*/ 382041477 h 1435"/>
                <a:gd name="T42" fmla="*/ 358538157 w 1097"/>
                <a:gd name="T43" fmla="*/ 394758359 h 1435"/>
                <a:gd name="T44" fmla="*/ 358538157 w 1097"/>
                <a:gd name="T45" fmla="*/ 394758359 h 1435"/>
                <a:gd name="T46" fmla="*/ 311193680 w 1097"/>
                <a:gd name="T47" fmla="*/ 402176661 h 1435"/>
                <a:gd name="T48" fmla="*/ 295235441 w 1097"/>
                <a:gd name="T49" fmla="*/ 382571408 h 1435"/>
                <a:gd name="T50" fmla="*/ 295235441 w 1097"/>
                <a:gd name="T51" fmla="*/ 419132989 h 1435"/>
                <a:gd name="T52" fmla="*/ 347366661 w 1097"/>
                <a:gd name="T53" fmla="*/ 441387896 h 1435"/>
                <a:gd name="T54" fmla="*/ 336727592 w 1097"/>
                <a:gd name="T55" fmla="*/ 529347662 h 1435"/>
                <a:gd name="T56" fmla="*/ 295235441 w 1097"/>
                <a:gd name="T57" fmla="*/ 540474752 h 1435"/>
                <a:gd name="T58" fmla="*/ 295235441 w 1097"/>
                <a:gd name="T59" fmla="*/ 564849382 h 1435"/>
                <a:gd name="T60" fmla="*/ 276084825 w 1097"/>
                <a:gd name="T61" fmla="*/ 564849382 h 1435"/>
                <a:gd name="T62" fmla="*/ 276084825 w 1097"/>
                <a:gd name="T63" fmla="*/ 540474752 h 1435"/>
                <a:gd name="T64" fmla="*/ 205334688 w 1097"/>
                <a:gd name="T65" fmla="*/ 483777987 h 1435"/>
                <a:gd name="T66" fmla="*/ 257466637 w 1097"/>
                <a:gd name="T67" fmla="*/ 477949477 h 1435"/>
                <a:gd name="T68" fmla="*/ 276084825 w 1097"/>
                <a:gd name="T69" fmla="*/ 506032894 h 1435"/>
                <a:gd name="T70" fmla="*/ 276084825 w 1097"/>
                <a:gd name="T71" fmla="*/ 460993149 h 1435"/>
                <a:gd name="T72" fmla="*/ 239380147 w 1097"/>
                <a:gd name="T73" fmla="*/ 448806198 h 1435"/>
                <a:gd name="T74" fmla="*/ 228741078 w 1097"/>
                <a:gd name="T75" fmla="*/ 365615809 h 1435"/>
                <a:gd name="T76" fmla="*/ 276084825 w 1097"/>
                <a:gd name="T77" fmla="*/ 348659481 h 1435"/>
                <a:gd name="T78" fmla="*/ 276084825 w 1097"/>
                <a:gd name="T79" fmla="*/ 336472530 h 1435"/>
                <a:gd name="T80" fmla="*/ 295235441 w 1097"/>
                <a:gd name="T81" fmla="*/ 336472530 h 1435"/>
                <a:gd name="T82" fmla="*/ 295235441 w 1097"/>
                <a:gd name="T83" fmla="*/ 348659481 h 1435"/>
                <a:gd name="T84" fmla="*/ 358538157 w 1097"/>
                <a:gd name="T85" fmla="*/ 394758359 h 1435"/>
                <a:gd name="T86" fmla="*/ 10107371 w 1097"/>
                <a:gd name="T87" fmla="*/ 535176172 h 1435"/>
                <a:gd name="T88" fmla="*/ 10107371 w 1097"/>
                <a:gd name="T89" fmla="*/ 535176172 h 1435"/>
                <a:gd name="T90" fmla="*/ 552702078 w 1097"/>
                <a:gd name="T91" fmla="*/ 545774059 h 1435"/>
                <a:gd name="T92" fmla="*/ 343111616 w 1097"/>
                <a:gd name="T93" fmla="*/ 125051278 h 1435"/>
                <a:gd name="T94" fmla="*/ 420245049 w 1097"/>
                <a:gd name="T95" fmla="*/ 31263001 h 1435"/>
                <a:gd name="T96" fmla="*/ 290979668 w 1097"/>
                <a:gd name="T97" fmla="*/ 30733071 h 1435"/>
                <a:gd name="T98" fmla="*/ 187780626 w 1097"/>
                <a:gd name="T99" fmla="*/ 64115067 h 1435"/>
                <a:gd name="T100" fmla="*/ 236188499 w 1097"/>
                <a:gd name="T101" fmla="*/ 120811832 h 1435"/>
                <a:gd name="T102" fmla="*/ 10107371 w 1097"/>
                <a:gd name="T103" fmla="*/ 535176172 h 143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097" h="1435">
                  <a:moveTo>
                    <a:pt x="742" y="209"/>
                  </a:moveTo>
                  <a:cubicBezTo>
                    <a:pt x="861" y="197"/>
                    <a:pt x="958" y="200"/>
                    <a:pt x="1058" y="264"/>
                  </a:cubicBezTo>
                  <a:cubicBezTo>
                    <a:pt x="1097" y="288"/>
                    <a:pt x="1065" y="329"/>
                    <a:pt x="1033" y="308"/>
                  </a:cubicBezTo>
                  <a:cubicBezTo>
                    <a:pt x="974" y="271"/>
                    <a:pt x="914" y="256"/>
                    <a:pt x="843" y="254"/>
                  </a:cubicBezTo>
                  <a:cubicBezTo>
                    <a:pt x="878" y="274"/>
                    <a:pt x="922" y="306"/>
                    <a:pt x="945" y="343"/>
                  </a:cubicBezTo>
                  <a:cubicBezTo>
                    <a:pt x="967" y="377"/>
                    <a:pt x="916" y="401"/>
                    <a:pt x="893" y="363"/>
                  </a:cubicBezTo>
                  <a:cubicBezTo>
                    <a:pt x="865" y="316"/>
                    <a:pt x="781" y="273"/>
                    <a:pt x="741" y="269"/>
                  </a:cubicBezTo>
                  <a:cubicBezTo>
                    <a:pt x="724" y="259"/>
                    <a:pt x="708" y="247"/>
                    <a:pt x="691" y="238"/>
                  </a:cubicBezTo>
                  <a:cubicBezTo>
                    <a:pt x="708" y="230"/>
                    <a:pt x="726" y="220"/>
                    <a:pt x="742" y="209"/>
                  </a:cubicBezTo>
                  <a:close/>
                  <a:moveTo>
                    <a:pt x="555" y="958"/>
                  </a:moveTo>
                  <a:lnTo>
                    <a:pt x="555" y="958"/>
                  </a:lnTo>
                  <a:cubicBezTo>
                    <a:pt x="568" y="955"/>
                    <a:pt x="578" y="950"/>
                    <a:pt x="585" y="943"/>
                  </a:cubicBezTo>
                  <a:cubicBezTo>
                    <a:pt x="591" y="936"/>
                    <a:pt x="594" y="928"/>
                    <a:pt x="594" y="919"/>
                  </a:cubicBezTo>
                  <a:cubicBezTo>
                    <a:pt x="594" y="912"/>
                    <a:pt x="592" y="905"/>
                    <a:pt x="586" y="898"/>
                  </a:cubicBezTo>
                  <a:cubicBezTo>
                    <a:pt x="581" y="892"/>
                    <a:pt x="570" y="886"/>
                    <a:pt x="555" y="881"/>
                  </a:cubicBezTo>
                  <a:lnTo>
                    <a:pt x="555" y="958"/>
                  </a:lnTo>
                  <a:close/>
                  <a:moveTo>
                    <a:pt x="519" y="721"/>
                  </a:moveTo>
                  <a:lnTo>
                    <a:pt x="519" y="721"/>
                  </a:lnTo>
                  <a:cubicBezTo>
                    <a:pt x="497" y="728"/>
                    <a:pt x="481" y="748"/>
                    <a:pt x="498" y="769"/>
                  </a:cubicBezTo>
                  <a:cubicBezTo>
                    <a:pt x="502" y="774"/>
                    <a:pt x="509" y="779"/>
                    <a:pt x="519" y="782"/>
                  </a:cubicBezTo>
                  <a:lnTo>
                    <a:pt x="519" y="721"/>
                  </a:lnTo>
                  <a:close/>
                  <a:moveTo>
                    <a:pt x="674" y="745"/>
                  </a:moveTo>
                  <a:lnTo>
                    <a:pt x="674" y="745"/>
                  </a:lnTo>
                  <a:lnTo>
                    <a:pt x="585" y="759"/>
                  </a:lnTo>
                  <a:cubicBezTo>
                    <a:pt x="577" y="740"/>
                    <a:pt x="573" y="732"/>
                    <a:pt x="555" y="722"/>
                  </a:cubicBezTo>
                  <a:lnTo>
                    <a:pt x="555" y="791"/>
                  </a:lnTo>
                  <a:cubicBezTo>
                    <a:pt x="604" y="804"/>
                    <a:pt x="636" y="818"/>
                    <a:pt x="653" y="833"/>
                  </a:cubicBezTo>
                  <a:cubicBezTo>
                    <a:pt x="706" y="880"/>
                    <a:pt x="690" y="962"/>
                    <a:pt x="633" y="999"/>
                  </a:cubicBezTo>
                  <a:cubicBezTo>
                    <a:pt x="611" y="1013"/>
                    <a:pt x="584" y="1019"/>
                    <a:pt x="555" y="1020"/>
                  </a:cubicBezTo>
                  <a:lnTo>
                    <a:pt x="555" y="1066"/>
                  </a:lnTo>
                  <a:lnTo>
                    <a:pt x="519" y="1066"/>
                  </a:lnTo>
                  <a:lnTo>
                    <a:pt x="519" y="1020"/>
                  </a:lnTo>
                  <a:cubicBezTo>
                    <a:pt x="447" y="1014"/>
                    <a:pt x="399" y="987"/>
                    <a:pt x="386" y="913"/>
                  </a:cubicBezTo>
                  <a:lnTo>
                    <a:pt x="484" y="902"/>
                  </a:lnTo>
                  <a:cubicBezTo>
                    <a:pt x="489" y="929"/>
                    <a:pt x="494" y="943"/>
                    <a:pt x="519" y="955"/>
                  </a:cubicBezTo>
                  <a:lnTo>
                    <a:pt x="519" y="870"/>
                  </a:lnTo>
                  <a:cubicBezTo>
                    <a:pt x="487" y="861"/>
                    <a:pt x="464" y="853"/>
                    <a:pt x="450" y="847"/>
                  </a:cubicBezTo>
                  <a:cubicBezTo>
                    <a:pt x="391" y="818"/>
                    <a:pt x="384" y="735"/>
                    <a:pt x="430" y="690"/>
                  </a:cubicBezTo>
                  <a:cubicBezTo>
                    <a:pt x="450" y="671"/>
                    <a:pt x="480" y="660"/>
                    <a:pt x="519" y="658"/>
                  </a:cubicBezTo>
                  <a:lnTo>
                    <a:pt x="519" y="635"/>
                  </a:lnTo>
                  <a:lnTo>
                    <a:pt x="555" y="635"/>
                  </a:lnTo>
                  <a:lnTo>
                    <a:pt x="555" y="658"/>
                  </a:lnTo>
                  <a:cubicBezTo>
                    <a:pt x="613" y="662"/>
                    <a:pt x="661" y="683"/>
                    <a:pt x="674" y="745"/>
                  </a:cubicBezTo>
                  <a:close/>
                  <a:moveTo>
                    <a:pt x="19" y="1010"/>
                  </a:moveTo>
                  <a:lnTo>
                    <a:pt x="19" y="1010"/>
                  </a:lnTo>
                  <a:cubicBezTo>
                    <a:pt x="47" y="1410"/>
                    <a:pt x="970" y="1435"/>
                    <a:pt x="1039" y="1030"/>
                  </a:cubicBezTo>
                  <a:cubicBezTo>
                    <a:pt x="1094" y="711"/>
                    <a:pt x="844" y="315"/>
                    <a:pt x="645" y="236"/>
                  </a:cubicBezTo>
                  <a:cubicBezTo>
                    <a:pt x="739" y="209"/>
                    <a:pt x="782" y="158"/>
                    <a:pt x="790" y="59"/>
                  </a:cubicBezTo>
                  <a:cubicBezTo>
                    <a:pt x="691" y="118"/>
                    <a:pt x="643" y="121"/>
                    <a:pt x="547" y="58"/>
                  </a:cubicBezTo>
                  <a:cubicBezTo>
                    <a:pt x="461" y="0"/>
                    <a:pt x="308" y="2"/>
                    <a:pt x="353" y="121"/>
                  </a:cubicBezTo>
                  <a:cubicBezTo>
                    <a:pt x="367" y="157"/>
                    <a:pt x="400" y="197"/>
                    <a:pt x="444" y="228"/>
                  </a:cubicBezTo>
                  <a:cubicBezTo>
                    <a:pt x="118" y="385"/>
                    <a:pt x="0" y="750"/>
                    <a:pt x="19" y="1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45"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anim calcmode="lin" valueType="num">
                                      <p:cBhvr>
                                        <p:cTn id="11" dur="2000" fill="hold"/>
                                        <p:tgtEl>
                                          <p:spTgt spid="7"/>
                                        </p:tgtEl>
                                        <p:attrNameLst>
                                          <p:attrName>ppt_w</p:attrName>
                                        </p:attrNameLst>
                                      </p:cBhvr>
                                      <p:tavLst>
                                        <p:tav tm="0" fmla="#ppt_w*sin(2.5*pi*$)">
                                          <p:val>
                                            <p:fltVal val="0"/>
                                          </p:val>
                                        </p:tav>
                                        <p:tav tm="100000">
                                          <p:val>
                                            <p:fltVal val="1"/>
                                          </p:val>
                                        </p:tav>
                                      </p:tavLst>
                                    </p:anim>
                                    <p:anim calcmode="lin" valueType="num">
                                      <p:cBhvr>
                                        <p:cTn id="12" dur="20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50"/>
                                        <p:tgtEl>
                                          <p:spTgt spid="3"/>
                                        </p:tgtEl>
                                      </p:cBhvr>
                                    </p:animEffect>
                                    <p:anim calcmode="lin" valueType="num">
                                      <p:cBhvr>
                                        <p:cTn id="17" dur="250" fill="hold"/>
                                        <p:tgtEl>
                                          <p:spTgt spid="3"/>
                                        </p:tgtEl>
                                        <p:attrNameLst>
                                          <p:attrName>ppt_x</p:attrName>
                                        </p:attrNameLst>
                                      </p:cBhvr>
                                      <p:tavLst>
                                        <p:tav tm="0">
                                          <p:val>
                                            <p:strVal val="#ppt_x"/>
                                          </p:val>
                                        </p:tav>
                                        <p:tav tm="100000">
                                          <p:val>
                                            <p:strVal val="#ppt_x"/>
                                          </p:val>
                                        </p:tav>
                                      </p:tavLst>
                                    </p:anim>
                                    <p:anim calcmode="lin" valueType="num">
                                      <p:cBhvr>
                                        <p:cTn id="18" dur="25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45"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2000"/>
                                        <p:tgtEl>
                                          <p:spTgt spid="11"/>
                                        </p:tgtEl>
                                      </p:cBhvr>
                                    </p:animEffect>
                                    <p:anim calcmode="lin" valueType="num">
                                      <p:cBhvr>
                                        <p:cTn id="23" dur="2000" fill="hold"/>
                                        <p:tgtEl>
                                          <p:spTgt spid="11"/>
                                        </p:tgtEl>
                                        <p:attrNameLst>
                                          <p:attrName>ppt_w</p:attrName>
                                        </p:attrNameLst>
                                      </p:cBhvr>
                                      <p:tavLst>
                                        <p:tav tm="0" fmla="#ppt_w*sin(2.5*pi*$)">
                                          <p:val>
                                            <p:fltVal val="0"/>
                                          </p:val>
                                        </p:tav>
                                        <p:tav tm="100000">
                                          <p:val>
                                            <p:fltVal val="1"/>
                                          </p:val>
                                        </p:tav>
                                      </p:tavLst>
                                    </p:anim>
                                    <p:anim calcmode="lin" valueType="num">
                                      <p:cBhvr>
                                        <p:cTn id="24" dur="2000" fill="hold"/>
                                        <p:tgtEl>
                                          <p:spTgt spid="11"/>
                                        </p:tgtEl>
                                        <p:attrNameLst>
                                          <p:attrName>ppt_h</p:attrName>
                                        </p:attrNameLst>
                                      </p:cBhvr>
                                      <p:tavLst>
                                        <p:tav tm="0">
                                          <p:val>
                                            <p:strVal val="#ppt_h"/>
                                          </p:val>
                                        </p:tav>
                                        <p:tav tm="100000">
                                          <p:val>
                                            <p:strVal val="#ppt_h"/>
                                          </p:val>
                                        </p:tav>
                                      </p:tavLst>
                                    </p:anim>
                                  </p:childTnLst>
                                </p:cTn>
                              </p:par>
                            </p:childTnLst>
                          </p:cTn>
                        </p:par>
                        <p:par>
                          <p:cTn id="25" fill="hold">
                            <p:stCondLst>
                              <p:cond delay="4500"/>
                            </p:stCondLst>
                            <p:childTnLst>
                              <p:par>
                                <p:cTn id="26" presetID="42" presetClass="entr" presetSubtype="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250"/>
                                        <p:tgtEl>
                                          <p:spTgt spid="5"/>
                                        </p:tgtEl>
                                      </p:cBhvr>
                                    </p:animEffect>
                                    <p:anim calcmode="lin" valueType="num">
                                      <p:cBhvr>
                                        <p:cTn id="29" dur="250" fill="hold"/>
                                        <p:tgtEl>
                                          <p:spTgt spid="5"/>
                                        </p:tgtEl>
                                        <p:attrNameLst>
                                          <p:attrName>ppt_x</p:attrName>
                                        </p:attrNameLst>
                                      </p:cBhvr>
                                      <p:tavLst>
                                        <p:tav tm="0">
                                          <p:val>
                                            <p:strVal val="#ppt_x"/>
                                          </p:val>
                                        </p:tav>
                                        <p:tav tm="100000">
                                          <p:val>
                                            <p:strVal val="#ppt_x"/>
                                          </p:val>
                                        </p:tav>
                                      </p:tavLst>
                                    </p:anim>
                                    <p:anim calcmode="lin" valueType="num">
                                      <p:cBhvr>
                                        <p:cTn id="30" dur="25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5"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childTnLst>
                          </p:cTn>
                        </p:par>
                        <p:par>
                          <p:cTn id="37" fill="hold">
                            <p:stCondLst>
                              <p:cond delay="7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50"/>
                                        <p:tgtEl>
                                          <p:spTgt spid="6"/>
                                        </p:tgtEl>
                                      </p:cBhvr>
                                    </p:animEffect>
                                    <p:anim calcmode="lin" valueType="num">
                                      <p:cBhvr>
                                        <p:cTn id="41" dur="250" fill="hold"/>
                                        <p:tgtEl>
                                          <p:spTgt spid="6"/>
                                        </p:tgtEl>
                                        <p:attrNameLst>
                                          <p:attrName>ppt_x</p:attrName>
                                        </p:attrNameLst>
                                      </p:cBhvr>
                                      <p:tavLst>
                                        <p:tav tm="0">
                                          <p:val>
                                            <p:strVal val="#ppt_x"/>
                                          </p:val>
                                        </p:tav>
                                        <p:tav tm="100000">
                                          <p:val>
                                            <p:strVal val="#ppt_x"/>
                                          </p:val>
                                        </p:tav>
                                      </p:tavLst>
                                    </p:anim>
                                    <p:anim calcmode="lin" valueType="num">
                                      <p:cBhvr>
                                        <p:cTn id="42"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5626" y="1340428"/>
            <a:ext cx="10653410" cy="5041265"/>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（二）共享经济的发展现状</a:t>
            </a:r>
            <a:endParaRPr lang="zh-CN" altLang="en-US" sz="2400" b="1" dirty="0">
              <a:solidFill>
                <a:schemeClr val="accent2"/>
              </a:solidFill>
              <a:latin typeface="+mj-lt"/>
              <a:ea typeface="黑体" panose="02010609060101010101" pitchFamily="49" charset="-122"/>
            </a:endParaRPr>
          </a:p>
          <a:p>
            <a:pPr indent="612140" algn="just">
              <a:lnSpc>
                <a:spcPct val="150000"/>
              </a:lnSpc>
              <a:spcBef>
                <a:spcPts val="1000"/>
              </a:spcBef>
            </a:pPr>
            <a:r>
              <a:rPr lang="en-US" altLang="zh-CN" sz="2600" dirty="0">
                <a:solidFill>
                  <a:schemeClr val="accent2"/>
                </a:solidFill>
                <a:latin typeface="+mj-lt"/>
                <a:ea typeface="黑体" panose="02010609060101010101" pitchFamily="49" charset="-122"/>
                <a:sym typeface="+mn-ea"/>
              </a:rPr>
              <a:t>《</a:t>
            </a:r>
            <a:r>
              <a:rPr lang="zh-CN" altLang="en-US" sz="2600" dirty="0">
                <a:solidFill>
                  <a:schemeClr val="accent2"/>
                </a:solidFill>
                <a:latin typeface="+mj-lt"/>
                <a:ea typeface="黑体" panose="02010609060101010101" pitchFamily="49" charset="-122"/>
                <a:sym typeface="+mn-ea"/>
              </a:rPr>
              <a:t>中国共享经济发展报告（</a:t>
            </a:r>
            <a:r>
              <a:rPr lang="en-US" altLang="zh-CN" sz="2600" dirty="0">
                <a:solidFill>
                  <a:schemeClr val="accent2"/>
                </a:solidFill>
                <a:latin typeface="+mj-lt"/>
                <a:ea typeface="黑体" panose="02010609060101010101" pitchFamily="49" charset="-122"/>
                <a:sym typeface="+mn-ea"/>
              </a:rPr>
              <a:t>2021</a:t>
            </a:r>
            <a:r>
              <a:rPr lang="zh-CN" altLang="en-US" sz="2600" dirty="0">
                <a:solidFill>
                  <a:schemeClr val="accent2"/>
                </a:solidFill>
                <a:latin typeface="+mj-lt"/>
                <a:ea typeface="黑体" panose="02010609060101010101" pitchFamily="49" charset="-122"/>
                <a:sym typeface="+mn-ea"/>
              </a:rPr>
              <a:t>）</a:t>
            </a:r>
            <a:r>
              <a:rPr lang="en-US" altLang="zh-CN" sz="2600" dirty="0">
                <a:solidFill>
                  <a:schemeClr val="accent2"/>
                </a:solidFill>
                <a:latin typeface="+mj-lt"/>
                <a:ea typeface="黑体" panose="02010609060101010101" pitchFamily="49" charset="-122"/>
                <a:sym typeface="+mn-ea"/>
              </a:rPr>
              <a:t>》</a:t>
            </a:r>
            <a:r>
              <a:rPr lang="zh-CN" altLang="en-US" sz="2600" dirty="0">
                <a:solidFill>
                  <a:schemeClr val="accent2"/>
                </a:solidFill>
                <a:latin typeface="+mj-lt"/>
                <a:ea typeface="黑体" panose="02010609060101010101" pitchFamily="49" charset="-122"/>
                <a:sym typeface="+mn-ea"/>
              </a:rPr>
              <a:t>将共享经济分为知识技能、共享医疗、生产能力、生活服务、交通出行、共享办公、共享住宿等七大领域。共享经济的新模式层出不穷，在供给端整合线下资源，在需求端不断为用户提供更优质的体验。</a:t>
            </a:r>
            <a:endParaRPr lang="zh-CN" altLang="en-US" sz="26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sym typeface="+mn-ea"/>
              </a:rPr>
              <a:t>《中国共享经济发展报告（2023）》显示，2022年全年共享经济市场交易规模约38320亿元，同比增长约3.9%，生活服务、生产能力和知识技能三个领域共享经济市场规模居前三位。</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68800" y="1412776"/>
            <a:ext cx="10459162" cy="4026808"/>
          </a:xfrm>
          <a:prstGeom prst="rect">
            <a:avLst/>
          </a:prstGeom>
        </p:spPr>
        <p:txBody>
          <a:bodyPr wrap="square">
            <a:spAutoFit/>
          </a:bodyPr>
          <a:lstStyle/>
          <a:p>
            <a:pPr algn="just">
              <a:spcBef>
                <a:spcPts val="1500"/>
              </a:spcBef>
            </a:pPr>
            <a:r>
              <a:rPr lang="zh-CN" altLang="en-US" sz="3600" dirty="0">
                <a:solidFill>
                  <a:schemeClr val="accent2"/>
                </a:solidFill>
                <a:latin typeface="方正大黑简体" panose="02000000000000000000" pitchFamily="65" charset="-122"/>
                <a:ea typeface="方正大黑简体" panose="02000000000000000000" pitchFamily="65" charset="-122"/>
              </a:rPr>
              <a:t>四、农村电商</a:t>
            </a:r>
            <a:endParaRPr lang="zh-CN" altLang="en-US" sz="3200" dirty="0">
              <a:solidFill>
                <a:schemeClr val="accent2"/>
              </a:solidFill>
              <a:latin typeface="方正大黑简体" panose="02000000000000000000" pitchFamily="65" charset="-122"/>
              <a:ea typeface="方正大黑简体" panose="02000000000000000000" pitchFamily="65" charset="-122"/>
            </a:endParaRPr>
          </a:p>
          <a:p>
            <a:pPr indent="612140" algn="just">
              <a:lnSpc>
                <a:spcPct val="150000"/>
              </a:lnSpc>
              <a:spcBef>
                <a:spcPts val="1000"/>
              </a:spcBef>
            </a:pPr>
            <a:r>
              <a:rPr lang="zh-CN" altLang="en-US" sz="2400" dirty="0">
                <a:solidFill>
                  <a:schemeClr val="accent2"/>
                </a:solidFill>
                <a:latin typeface="+mj-lt"/>
                <a:ea typeface="黑体" panose="02010609060101010101" pitchFamily="49" charset="-122"/>
              </a:rPr>
              <a:t>农村电商又叫农村电子商务，是指利用互联网、计算机、多媒体等现代信息技术，为从事涉农领域的生产经营主体提供在网络上完成产品或服务的销售、购买、运输和支付等业务活动的过程。农村电子商务生产经营主体不仅包括农民，还包括发展农村电子商务的各类电商平台、农村物流企业、配送中心、农资生产企业等。因此，认识农村电商，不能局限于农产品网上销售这一个方面，工业品下行也是其中的一个重要组成部分。</a:t>
            </a:r>
            <a:endParaRPr lang="zh-CN" altLang="en-US" sz="2400" dirty="0">
              <a:solidFill>
                <a:schemeClr val="accent2"/>
              </a:solidFill>
              <a:latin typeface="+mj-lt"/>
              <a:ea typeface="黑体" panose="02010609060101010101" pitchFamily="49" charset="-122"/>
            </a:endParaRPr>
          </a:p>
        </p:txBody>
      </p:sp>
      <p:sp>
        <p:nvSpPr>
          <p:cNvPr id="7" name="文本框 6"/>
          <p:cNvSpPr txBox="1"/>
          <p:nvPr/>
        </p:nvSpPr>
        <p:spPr>
          <a:xfrm>
            <a:off x="5954395" y="1210945"/>
            <a:ext cx="4678045" cy="398780"/>
          </a:xfrm>
          <a:prstGeom prst="rect">
            <a:avLst/>
          </a:prstGeom>
          <a:solidFill>
            <a:schemeClr val="bg1"/>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a:t>
            </a:r>
            <a:r>
              <a:rPr lang="zh-CN" altLang="en-US" sz="2000" b="1">
                <a:solidFill>
                  <a:schemeClr val="accent2"/>
                </a:solidFill>
                <a:sym typeface="+mn-ea"/>
                <a:hlinkClick r:id="rId1" action="ppaction://hlinkfile"/>
              </a:rPr>
              <a:t>农村电商助力乡村振兴</a:t>
            </a:r>
            <a:endParaRPr lang="zh-CN" altLang="en-US" sz="2000" b="1" dirty="0">
              <a:solidFill>
                <a:schemeClr val="accent2"/>
              </a:solidFill>
              <a:latin typeface="黑体" panose="02010609060101010101" pitchFamily="49" charset="-122"/>
              <a:ea typeface="黑体" panose="02010609060101010101" pitchFamily="49" charset="-122"/>
              <a:sym typeface="+mn-ea"/>
            </a:endParaRPr>
          </a:p>
        </p:txBody>
      </p:sp>
      <p:pic>
        <p:nvPicPr>
          <p:cNvPr id="21" name="图片 20">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5961" y="1052773"/>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757" y="1196752"/>
            <a:ext cx="11233248" cy="4837286"/>
          </a:xfrm>
          <a:prstGeom prst="rect">
            <a:avLst/>
          </a:prstGeom>
        </p:spPr>
        <p:txBody>
          <a:bodyPr wrap="square">
            <a:spAutoFit/>
          </a:bodyPr>
          <a:lstStyle/>
          <a:p>
            <a:pPr indent="612140" algn="just">
              <a:lnSpc>
                <a:spcPct val="150000"/>
              </a:lnSpc>
              <a:spcBef>
                <a:spcPts val="1000"/>
              </a:spcBef>
            </a:pPr>
            <a:r>
              <a:rPr lang="zh-CN" altLang="en-US" sz="2400" dirty="0">
                <a:solidFill>
                  <a:schemeClr val="accent2"/>
                </a:solidFill>
                <a:latin typeface="+mj-lt"/>
                <a:ea typeface="黑体" panose="02010609060101010101" pitchFamily="49" charset="-122"/>
              </a:rPr>
              <a:t>在理解农村电商的概念时，应注意农产品网上交易、农业信息化和农民网络化消费这三个关键词：</a:t>
            </a:r>
            <a:endParaRPr lang="zh-CN" altLang="en-US" sz="24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rPr>
              <a:t>①农产品网上交易</a:t>
            </a:r>
            <a:r>
              <a:rPr lang="zh-CN" altLang="en-US" sz="2400" dirty="0">
                <a:solidFill>
                  <a:schemeClr val="accent2"/>
                </a:solidFill>
                <a:latin typeface="+mj-lt"/>
                <a:ea typeface="黑体" panose="02010609060101010101" pitchFamily="49" charset="-122"/>
              </a:rPr>
              <a:t>，主要是指买卖双方借助网络平台完成农产品的交易活动；</a:t>
            </a:r>
            <a:endParaRPr lang="zh-CN" altLang="en-US" sz="24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rPr>
              <a:t>②农业信息化</a:t>
            </a:r>
            <a:r>
              <a:rPr lang="zh-CN" altLang="en-US" sz="2400" dirty="0">
                <a:solidFill>
                  <a:schemeClr val="accent2"/>
                </a:solidFill>
                <a:latin typeface="+mj-lt"/>
                <a:ea typeface="黑体" panose="02010609060101010101" pitchFamily="49" charset="-122"/>
              </a:rPr>
              <a:t>，主要是指农业生产、销售、运输等过程中信息的获取与全球的市场同步对接，在农业产业中实现标准化、规模化，在农产品包装和运销中逐步实现品牌化、国际化；</a:t>
            </a:r>
            <a:endParaRPr lang="en-US" altLang="zh-CN" sz="24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400" dirty="0">
                <a:solidFill>
                  <a:srgbClr val="C00000"/>
                </a:solidFill>
                <a:latin typeface="+mj-lt"/>
                <a:ea typeface="黑体" panose="02010609060101010101" pitchFamily="49" charset="-122"/>
              </a:rPr>
              <a:t>③农民网络化消费</a:t>
            </a:r>
            <a:r>
              <a:rPr lang="zh-CN" altLang="en-US" sz="2400" dirty="0">
                <a:solidFill>
                  <a:schemeClr val="accent2"/>
                </a:solidFill>
                <a:latin typeface="+mj-lt"/>
                <a:ea typeface="黑体" panose="02010609060101010101" pitchFamily="49" charset="-122"/>
              </a:rPr>
              <a:t>，主要是指农民充分利用互联网在网上购买质优价廉的农业生产资料及生活用品。</a:t>
            </a:r>
            <a:endParaRPr lang="zh-CN" altLang="en-US" sz="24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7517" y="1206981"/>
            <a:ext cx="11241727" cy="4714111"/>
          </a:xfrm>
          <a:prstGeom prst="rect">
            <a:avLst/>
          </a:prstGeom>
          <a:noFill/>
        </p:spPr>
        <p:txBody>
          <a:bodyPr wrap="square" rtlCol="0" anchor="t">
            <a:spAutoFit/>
          </a:bodyPr>
          <a:lstStyle/>
          <a:p>
            <a:pPr algn="ctr">
              <a:lnSpc>
                <a:spcPct val="130000"/>
              </a:lnSpc>
              <a:spcBef>
                <a:spcPts val="1000"/>
              </a:spcBef>
            </a:pPr>
            <a:r>
              <a:rPr lang="zh-CN" altLang="en-US" sz="3200" dirty="0">
                <a:solidFill>
                  <a:srgbClr val="0070C0"/>
                </a:solidFill>
                <a:latin typeface="方正大黑简体" panose="02000000000000000000" pitchFamily="65" charset="-122"/>
                <a:ea typeface="方正大黑简体" panose="02000000000000000000" pitchFamily="65" charset="-122"/>
                <a:cs typeface="+mn-ea"/>
              </a:rPr>
              <a:t>电子商务新技术、新业态的出现</a:t>
            </a:r>
            <a:endParaRPr lang="en-US" altLang="zh-CN" sz="3200" dirty="0">
              <a:solidFill>
                <a:srgbClr val="0070C0"/>
              </a:solidFill>
              <a:latin typeface="方正大黑简体" panose="02000000000000000000" pitchFamily="65" charset="-122"/>
              <a:ea typeface="方正大黑简体" panose="02000000000000000000" pitchFamily="65" charset="-122"/>
              <a:cs typeface="+mn-ea"/>
            </a:endParaRPr>
          </a:p>
          <a:p>
            <a:pPr indent="612140" algn="just">
              <a:lnSpc>
                <a:spcPct val="140000"/>
              </a:lnSpc>
              <a:spcBef>
                <a:spcPts val="1000"/>
              </a:spcBef>
            </a:pPr>
            <a:r>
              <a:rPr lang="zh-CN" altLang="en-US" sz="2600" dirty="0">
                <a:solidFill>
                  <a:schemeClr val="accent2"/>
                </a:solidFill>
                <a:latin typeface="+mj-lt"/>
                <a:ea typeface="黑体" panose="02010609060101010101" pitchFamily="49" charset="-122"/>
                <a:cs typeface="+mn-ea"/>
              </a:rPr>
              <a:t>我国互联网产业实现高速发展和弯道超车，为网络强国建设提供了有力支撑。互联网行业顺应数字化发展大趋势，把握数字经济快速发展带来的新机遇，坚持发展和规范并重，促进平台经济规范健康持续发展。在数字经济的发展背景下，物联网、云计算、大数据、人工智能等新技术的应用更是层出不穷，社交电商、内容电商、直播电商等新业态新模式呈现井喷式发展，电子商务的新形态新模式，在数字技术的加持下呈现加速渗透、多元发展、提质扩容的新态势。</a:t>
            </a:r>
            <a:endParaRPr lang="zh-CN" altLang="en-US"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90713" y="1412776"/>
            <a:ext cx="11015337" cy="4952381"/>
          </a:xfrm>
          <a:prstGeom prst="rect">
            <a:avLst/>
          </a:prstGeom>
        </p:spPr>
        <p:txBody>
          <a:bodyPr wrap="square">
            <a:spAutoFit/>
          </a:bodyPr>
          <a:lstStyle/>
          <a:p>
            <a:pPr indent="612140" algn="just">
              <a:lnSpc>
                <a:spcPct val="130000"/>
              </a:lnSpc>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（一）电商平台开网店实现农产品“上行”与工业品“下乡”</a:t>
            </a:r>
            <a:endParaRPr lang="zh-CN" altLang="en-US" sz="2400" b="1" dirty="0">
              <a:solidFill>
                <a:schemeClr val="accent2"/>
              </a:solidFill>
              <a:latin typeface="+mj-lt"/>
              <a:ea typeface="黑体" panose="02010609060101010101" pitchFamily="49" charset="-122"/>
            </a:endParaRPr>
          </a:p>
          <a:p>
            <a:pPr indent="612140" algn="just">
              <a:spcBef>
                <a:spcPts val="1000"/>
              </a:spcBef>
            </a:pPr>
            <a:r>
              <a:rPr lang="en-US" altLang="zh-CN" sz="2800" b="1" dirty="0">
                <a:solidFill>
                  <a:schemeClr val="accent2"/>
                </a:solidFill>
                <a:latin typeface="+mj-lt"/>
                <a:ea typeface="黑体" panose="02010609060101010101" pitchFamily="49" charset="-122"/>
              </a:rPr>
              <a:t>1</a:t>
            </a:r>
            <a:r>
              <a:rPr lang="zh-CN" altLang="en-US" sz="2800" b="1" dirty="0">
                <a:solidFill>
                  <a:schemeClr val="accent2"/>
                </a:solidFill>
                <a:latin typeface="+mj-lt"/>
                <a:ea typeface="黑体" panose="02010609060101010101" pitchFamily="49" charset="-122"/>
              </a:rPr>
              <a:t>．农村淘宝</a:t>
            </a:r>
            <a:endParaRPr lang="zh-CN" altLang="en-US" sz="2800" b="1"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农村淘宝是阿里巴巴集团于</a:t>
            </a:r>
            <a:r>
              <a:rPr lang="en-US" altLang="zh-CN" sz="2600" dirty="0">
                <a:solidFill>
                  <a:schemeClr val="accent2"/>
                </a:solidFill>
                <a:latin typeface="+mj-lt"/>
                <a:ea typeface="黑体" panose="02010609060101010101" pitchFamily="49" charset="-122"/>
              </a:rPr>
              <a:t>2013 </a:t>
            </a:r>
            <a:r>
              <a:rPr lang="zh-CN" altLang="en-US" sz="2600" dirty="0">
                <a:solidFill>
                  <a:schemeClr val="accent2"/>
                </a:solidFill>
                <a:latin typeface="+mj-lt"/>
                <a:ea typeface="黑体" panose="02010609060101010101" pitchFamily="49" charset="-122"/>
              </a:rPr>
              <a:t>年启动的战略项目。阿里巴巴与各地政府深度合作，以电商平台为基础，通过搭建县村两级服务网络，充分发挥电子商务优势，推动农产品上行和工业品下乡。农村淘宝于</a:t>
            </a:r>
            <a:r>
              <a:rPr lang="en-US" altLang="zh-CN" sz="2600" dirty="0">
                <a:solidFill>
                  <a:schemeClr val="accent2"/>
                </a:solidFill>
                <a:latin typeface="+mj-lt"/>
                <a:ea typeface="黑体" panose="02010609060101010101" pitchFamily="49" charset="-122"/>
              </a:rPr>
              <a:t>2017</a:t>
            </a:r>
            <a:r>
              <a:rPr lang="zh-CN" altLang="en-US" sz="2600" dirty="0">
                <a:solidFill>
                  <a:schemeClr val="accent2"/>
                </a:solidFill>
                <a:latin typeface="+mj-lt"/>
                <a:ea typeface="黑体" panose="02010609060101010101" pitchFamily="49" charset="-122"/>
              </a:rPr>
              <a:t>年</a:t>
            </a:r>
            <a:r>
              <a:rPr lang="en-US" altLang="zh-CN" sz="2600" dirty="0">
                <a:solidFill>
                  <a:schemeClr val="accent2"/>
                </a:solidFill>
                <a:latin typeface="+mj-lt"/>
                <a:ea typeface="黑体" panose="02010609060101010101" pitchFamily="49" charset="-122"/>
              </a:rPr>
              <a:t>6 </a:t>
            </a:r>
            <a:r>
              <a:rPr lang="zh-CN" altLang="en-US" sz="2600" dirty="0">
                <a:solidFill>
                  <a:schemeClr val="accent2"/>
                </a:solidFill>
                <a:latin typeface="+mj-lt"/>
                <a:ea typeface="黑体" panose="02010609060101010101" pitchFamily="49" charset="-122"/>
              </a:rPr>
              <a:t>月</a:t>
            </a:r>
            <a:r>
              <a:rPr lang="en-US" altLang="zh-CN" sz="2600" dirty="0">
                <a:solidFill>
                  <a:schemeClr val="accent2"/>
                </a:solidFill>
                <a:latin typeface="+mj-lt"/>
                <a:ea typeface="黑体" panose="02010609060101010101" pitchFamily="49" charset="-122"/>
              </a:rPr>
              <a:t>1 </a:t>
            </a:r>
            <a:r>
              <a:rPr lang="zh-CN" altLang="en-US" sz="2600" dirty="0">
                <a:solidFill>
                  <a:schemeClr val="accent2"/>
                </a:solidFill>
                <a:latin typeface="+mj-lt"/>
                <a:ea typeface="黑体" panose="02010609060101010101" pitchFamily="49" charset="-122"/>
              </a:rPr>
              <a:t>日正式升级，与淘宝、天猫等电商平台实现系统通、商品通、服务通，借以升级村淘战略，升级后的农村淘宝与手机淘宝合二为一。</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265197" y="1340768"/>
            <a:ext cx="3825072" cy="523220"/>
          </a:xfrm>
          <a:prstGeom prst="rect">
            <a:avLst/>
          </a:prstGeom>
        </p:spPr>
        <p:txBody>
          <a:bodyPr wrap="square">
            <a:spAutoFit/>
          </a:bodyPr>
          <a:lstStyle/>
          <a:p>
            <a:pPr indent="612140" algn="just">
              <a:spcBef>
                <a:spcPts val="1000"/>
              </a:spcBef>
            </a:pPr>
            <a:r>
              <a:rPr lang="en-US" altLang="zh-CN" sz="2800" b="1" dirty="0">
                <a:solidFill>
                  <a:schemeClr val="accent2"/>
                </a:solidFill>
                <a:latin typeface="+mj-lt"/>
                <a:ea typeface="黑体" panose="02010609060101010101" pitchFamily="49" charset="-122"/>
              </a:rPr>
              <a:t>2</a:t>
            </a:r>
            <a:r>
              <a:rPr lang="zh-CN" altLang="en-US" sz="2800" b="1" dirty="0">
                <a:solidFill>
                  <a:schemeClr val="accent2"/>
                </a:solidFill>
                <a:latin typeface="+mj-lt"/>
                <a:ea typeface="黑体" panose="02010609060101010101" pitchFamily="49" charset="-122"/>
              </a:rPr>
              <a:t>．京东农村电商</a:t>
            </a:r>
            <a:endParaRPr lang="zh-CN" altLang="en-US" sz="2800" b="1" dirty="0">
              <a:solidFill>
                <a:schemeClr val="accent2"/>
              </a:solidFill>
              <a:latin typeface="+mj-lt"/>
              <a:ea typeface="黑体" panose="02010609060101010101" pitchFamily="49" charset="-122"/>
            </a:endParaRPr>
          </a:p>
        </p:txBody>
      </p:sp>
      <p:sp>
        <p:nvSpPr>
          <p:cNvPr id="2" name="Rectangle 38"/>
          <p:cNvSpPr/>
          <p:nvPr/>
        </p:nvSpPr>
        <p:spPr>
          <a:xfrm>
            <a:off x="7318909" y="1726819"/>
            <a:ext cx="3578071" cy="800219"/>
          </a:xfrm>
          <a:prstGeom prst="rect">
            <a:avLst/>
          </a:prstGeom>
        </p:spPr>
        <p:txBody>
          <a:bodyPr wrap="square" lIns="0" tIns="0" rIns="0" bIns="0">
            <a:spAutoFit/>
          </a:bodyPr>
          <a:lstStyle/>
          <a:p>
            <a:r>
              <a:rPr lang="zh-CN" altLang="en-US" sz="2600" dirty="0">
                <a:solidFill>
                  <a:schemeClr val="accent2"/>
                </a:solidFill>
                <a:ea typeface="黑体" panose="02010609060101010101" pitchFamily="49" charset="-122"/>
              </a:rPr>
              <a:t>建立工业品下行的县级服务中心和京东帮网点</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3" name="Rectangle 55"/>
          <p:cNvSpPr/>
          <p:nvPr/>
        </p:nvSpPr>
        <p:spPr>
          <a:xfrm>
            <a:off x="7318909" y="5466969"/>
            <a:ext cx="2817357" cy="800219"/>
          </a:xfrm>
          <a:prstGeom prst="rect">
            <a:avLst/>
          </a:prstGeom>
        </p:spPr>
        <p:txBody>
          <a:bodyPr wrap="square" lIns="0" tIns="0" rIns="0" bIns="0">
            <a:spAutoFit/>
          </a:bodyPr>
          <a:lstStyle/>
          <a:p>
            <a:pPr algn="just"/>
            <a:r>
              <a:rPr lang="zh-CN" altLang="en-US" sz="2600" dirty="0">
                <a:solidFill>
                  <a:schemeClr val="accent2"/>
                </a:solidFill>
                <a:ea typeface="黑体" panose="02010609060101010101" pitchFamily="49" charset="-122"/>
              </a:rPr>
              <a:t>建立农产品上行的京东特产馆</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4" name="Rectangle 58"/>
          <p:cNvSpPr/>
          <p:nvPr/>
        </p:nvSpPr>
        <p:spPr>
          <a:xfrm>
            <a:off x="7318909" y="3809648"/>
            <a:ext cx="3218030" cy="400110"/>
          </a:xfrm>
          <a:prstGeom prst="rect">
            <a:avLst/>
          </a:prstGeom>
        </p:spPr>
        <p:txBody>
          <a:bodyPr wrap="square" lIns="0" tIns="0" rIns="0" bIns="0">
            <a:spAutoFit/>
          </a:bodyPr>
          <a:lstStyle/>
          <a:p>
            <a:pPr indent="0" eaLnBrk="1" latinLnBrk="0" hangingPunct="1">
              <a:spcBef>
                <a:spcPts val="500"/>
              </a:spcBef>
            </a:pPr>
            <a:r>
              <a:rPr lang="zh-CN" altLang="en-US" sz="2600" dirty="0">
                <a:solidFill>
                  <a:schemeClr val="accent2"/>
                </a:solidFill>
                <a:ea typeface="黑体" panose="02010609060101010101" pitchFamily="49" charset="-122"/>
              </a:rPr>
              <a:t>建立京东农资频道</a:t>
            </a:r>
            <a:endParaRPr lang="zh-CN" altLang="en-US" sz="2600" dirty="0">
              <a:solidFill>
                <a:schemeClr val="accent2"/>
              </a:solidFill>
              <a:latin typeface="黑体" panose="02010609060101010101" pitchFamily="49" charset="-122"/>
              <a:ea typeface="黑体" panose="02010609060101010101" pitchFamily="49" charset="-122"/>
              <a:cs typeface="Times New Roman" panose="02020603050405020304" charset="0"/>
              <a:sym typeface="+mn-ea"/>
            </a:endParaRPr>
          </a:p>
        </p:txBody>
      </p:sp>
      <p:grpSp>
        <p:nvGrpSpPr>
          <p:cNvPr id="5" name="组合 4"/>
          <p:cNvGrpSpPr/>
          <p:nvPr/>
        </p:nvGrpSpPr>
        <p:grpSpPr bwMode="auto">
          <a:xfrm rot="-5715208">
            <a:off x="1554314" y="2503960"/>
            <a:ext cx="3087687" cy="3090862"/>
            <a:chOff x="0" y="0"/>
            <a:chExt cx="3087687" cy="3090863"/>
          </a:xfrm>
        </p:grpSpPr>
        <p:sp>
          <p:nvSpPr>
            <p:cNvPr id="6" name="Freeform 6"/>
            <p:cNvSpPr/>
            <p:nvPr/>
          </p:nvSpPr>
          <p:spPr bwMode="auto">
            <a:xfrm>
              <a:off x="138112" y="2073275"/>
              <a:ext cx="788987" cy="831850"/>
            </a:xfrm>
            <a:custGeom>
              <a:avLst/>
              <a:gdLst>
                <a:gd name="T0" fmla="*/ 497886103 w 1095"/>
                <a:gd name="T1" fmla="*/ 598076424 h 1157"/>
                <a:gd name="T2" fmla="*/ 0 w 1095"/>
                <a:gd name="T3" fmla="*/ 56861297 h 1157"/>
                <a:gd name="T4" fmla="*/ 156270584 w 1095"/>
                <a:gd name="T5" fmla="*/ 0 h 1157"/>
                <a:gd name="T6" fmla="*/ 568493595 w 1095"/>
                <a:gd name="T7" fmla="*/ 447652492 h 1157"/>
                <a:gd name="T8" fmla="*/ 497886103 w 1095"/>
                <a:gd name="T9" fmla="*/ 598076424 h 11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5" h="1157">
                  <a:moveTo>
                    <a:pt x="959" y="1157"/>
                  </a:moveTo>
                  <a:cubicBezTo>
                    <a:pt x="505" y="930"/>
                    <a:pt x="174" y="550"/>
                    <a:pt x="0" y="110"/>
                  </a:cubicBezTo>
                  <a:lnTo>
                    <a:pt x="301" y="0"/>
                  </a:lnTo>
                  <a:cubicBezTo>
                    <a:pt x="447" y="364"/>
                    <a:pt x="720" y="677"/>
                    <a:pt x="1095" y="866"/>
                  </a:cubicBezTo>
                  <a:lnTo>
                    <a:pt x="959" y="115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7"/>
            <p:cNvSpPr/>
            <p:nvPr/>
          </p:nvSpPr>
          <p:spPr bwMode="auto">
            <a:xfrm>
              <a:off x="898525" y="2728913"/>
              <a:ext cx="1022350" cy="361950"/>
            </a:xfrm>
            <a:custGeom>
              <a:avLst/>
              <a:gdLst>
                <a:gd name="T0" fmla="*/ 736574716 w 1419"/>
                <a:gd name="T1" fmla="*/ 182992403 h 502"/>
                <a:gd name="T2" fmla="*/ 0 w 1419"/>
                <a:gd name="T3" fmla="*/ 150760827 h 502"/>
                <a:gd name="T4" fmla="*/ 70076005 w 1419"/>
                <a:gd name="T5" fmla="*/ 0 h 502"/>
                <a:gd name="T6" fmla="*/ 679475856 w 1419"/>
                <a:gd name="T7" fmla="*/ 26513198 h 502"/>
                <a:gd name="T8" fmla="*/ 736574716 w 1419"/>
                <a:gd name="T9" fmla="*/ 182992403 h 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9" h="502">
                  <a:moveTo>
                    <a:pt x="1419" y="352"/>
                  </a:moveTo>
                  <a:cubicBezTo>
                    <a:pt x="969" y="502"/>
                    <a:pt x="466" y="492"/>
                    <a:pt x="0" y="290"/>
                  </a:cubicBezTo>
                  <a:lnTo>
                    <a:pt x="135" y="0"/>
                  </a:lnTo>
                  <a:cubicBezTo>
                    <a:pt x="521" y="165"/>
                    <a:pt x="937" y="173"/>
                    <a:pt x="1309" y="51"/>
                  </a:cubicBezTo>
                  <a:lnTo>
                    <a:pt x="1419" y="3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8"/>
            <p:cNvSpPr/>
            <p:nvPr/>
          </p:nvSpPr>
          <p:spPr bwMode="auto">
            <a:xfrm>
              <a:off x="1914525" y="2168525"/>
              <a:ext cx="833437" cy="787400"/>
            </a:xfrm>
            <a:custGeom>
              <a:avLst/>
              <a:gdLst>
                <a:gd name="T0" fmla="*/ 600360616 w 1157"/>
                <a:gd name="T1" fmla="*/ 69933931 h 1094"/>
                <a:gd name="T2" fmla="*/ 57078549 w 1157"/>
                <a:gd name="T3" fmla="*/ 566726472 h 1094"/>
                <a:gd name="T4" fmla="*/ 0 w 1157"/>
                <a:gd name="T5" fmla="*/ 410798960 h 1094"/>
                <a:gd name="T6" fmla="*/ 449880937 w 1157"/>
                <a:gd name="T7" fmla="*/ 0 h 1094"/>
                <a:gd name="T8" fmla="*/ 600360616 w 1157"/>
                <a:gd name="T9" fmla="*/ 69933931 h 10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7" h="1094">
                  <a:moveTo>
                    <a:pt x="1157" y="135"/>
                  </a:moveTo>
                  <a:cubicBezTo>
                    <a:pt x="930" y="589"/>
                    <a:pt x="551" y="920"/>
                    <a:pt x="110" y="1094"/>
                  </a:cubicBezTo>
                  <a:lnTo>
                    <a:pt x="0" y="793"/>
                  </a:lnTo>
                  <a:cubicBezTo>
                    <a:pt x="364" y="647"/>
                    <a:pt x="677" y="374"/>
                    <a:pt x="867" y="0"/>
                  </a:cubicBezTo>
                  <a:lnTo>
                    <a:pt x="1157" y="135"/>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9"/>
            <p:cNvSpPr/>
            <p:nvPr/>
          </p:nvSpPr>
          <p:spPr bwMode="auto">
            <a:xfrm>
              <a:off x="0" y="0"/>
              <a:ext cx="3087687" cy="2197100"/>
            </a:xfrm>
            <a:custGeom>
              <a:avLst/>
              <a:gdLst>
                <a:gd name="T0" fmla="*/ 1493145207 w 4286"/>
                <a:gd name="T1" fmla="*/ 239944629 h 3052"/>
                <a:gd name="T2" fmla="*/ 2002797267 w 4286"/>
                <a:gd name="T3" fmla="*/ 1581667238 h 3052"/>
                <a:gd name="T4" fmla="*/ 1852288735 w 4286"/>
                <a:gd name="T5" fmla="*/ 1511704865 h 3052"/>
                <a:gd name="T6" fmla="*/ 1423080791 w 4286"/>
                <a:gd name="T7" fmla="*/ 390234331 h 3052"/>
                <a:gd name="T8" fmla="*/ 274547676 w 4286"/>
                <a:gd name="T9" fmla="*/ 807935292 h 3052"/>
                <a:gd name="T10" fmla="*/ 237179892 w 4286"/>
                <a:gd name="T11" fmla="*/ 1441224171 h 3052"/>
                <a:gd name="T12" fmla="*/ 80962813 w 4286"/>
                <a:gd name="T13" fmla="*/ 1497712390 h 3052"/>
                <a:gd name="T14" fmla="*/ 124039865 w 4286"/>
                <a:gd name="T15" fmla="*/ 737454599 h 3052"/>
                <a:gd name="T16" fmla="*/ 1493145207 w 4286"/>
                <a:gd name="T17" fmla="*/ 239944629 h 30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286" h="3052">
                  <a:moveTo>
                    <a:pt x="2877" y="463"/>
                  </a:moveTo>
                  <a:cubicBezTo>
                    <a:pt x="3854" y="919"/>
                    <a:pt x="4286" y="2069"/>
                    <a:pt x="3859" y="3052"/>
                  </a:cubicBezTo>
                  <a:lnTo>
                    <a:pt x="3569" y="2917"/>
                  </a:lnTo>
                  <a:cubicBezTo>
                    <a:pt x="3921" y="2094"/>
                    <a:pt x="3559" y="1134"/>
                    <a:pt x="2742" y="753"/>
                  </a:cubicBezTo>
                  <a:cubicBezTo>
                    <a:pt x="1909" y="365"/>
                    <a:pt x="918" y="725"/>
                    <a:pt x="529" y="1559"/>
                  </a:cubicBezTo>
                  <a:cubicBezTo>
                    <a:pt x="343" y="1958"/>
                    <a:pt x="329" y="2393"/>
                    <a:pt x="457" y="2781"/>
                  </a:cubicBezTo>
                  <a:lnTo>
                    <a:pt x="156" y="2890"/>
                  </a:lnTo>
                  <a:cubicBezTo>
                    <a:pt x="0" y="2425"/>
                    <a:pt x="16" y="1903"/>
                    <a:pt x="239" y="1423"/>
                  </a:cubicBezTo>
                  <a:cubicBezTo>
                    <a:pt x="703" y="430"/>
                    <a:pt x="1884" y="0"/>
                    <a:pt x="2877" y="4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1" name="Oval 10"/>
          <p:cNvSpPr>
            <a:spLocks noChangeArrowheads="1"/>
          </p:cNvSpPr>
          <p:nvPr/>
        </p:nvSpPr>
        <p:spPr bwMode="auto">
          <a:xfrm>
            <a:off x="2113114" y="3015134"/>
            <a:ext cx="2155825" cy="2152650"/>
          </a:xfrm>
          <a:prstGeom prst="ellipse">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accent1"/>
              </a:solidFill>
              <a:ea typeface="宋体" panose="02010600030101010101" pitchFamily="2" charset="-122"/>
            </a:endParaRPr>
          </a:p>
        </p:txBody>
      </p:sp>
      <p:cxnSp>
        <p:nvCxnSpPr>
          <p:cNvPr id="12" name="直接连接符 13"/>
          <p:cNvCxnSpPr>
            <a:cxnSpLocks noChangeShapeType="1"/>
          </p:cNvCxnSpPr>
          <p:nvPr/>
        </p:nvCxnSpPr>
        <p:spPr bwMode="auto">
          <a:xfrm>
            <a:off x="4302277" y="5055072"/>
            <a:ext cx="1517650" cy="7588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接连接符 14"/>
          <p:cNvCxnSpPr>
            <a:cxnSpLocks noChangeShapeType="1"/>
          </p:cNvCxnSpPr>
          <p:nvPr/>
        </p:nvCxnSpPr>
        <p:spPr bwMode="auto">
          <a:xfrm flipV="1">
            <a:off x="4289577" y="2265834"/>
            <a:ext cx="1530350" cy="912813"/>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接连接符 15"/>
          <p:cNvCxnSpPr>
            <a:cxnSpLocks noChangeShapeType="1"/>
          </p:cNvCxnSpPr>
          <p:nvPr/>
        </p:nvCxnSpPr>
        <p:spPr bwMode="auto">
          <a:xfrm flipH="1" flipV="1">
            <a:off x="4648352" y="4031134"/>
            <a:ext cx="1171575" cy="9525"/>
          </a:xfrm>
          <a:prstGeom prst="line">
            <a:avLst/>
          </a:prstGeom>
          <a:noFill/>
          <a:ln w="9525">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5" name="组合 14"/>
          <p:cNvGrpSpPr/>
          <p:nvPr/>
        </p:nvGrpSpPr>
        <p:grpSpPr>
          <a:xfrm>
            <a:off x="5858027" y="1484784"/>
            <a:ext cx="1282700" cy="1284288"/>
            <a:chOff x="5592763" y="1716930"/>
            <a:chExt cx="1282700" cy="1284288"/>
          </a:xfrm>
        </p:grpSpPr>
        <p:sp>
          <p:nvSpPr>
            <p:cNvPr id="16" name="Freeform 17"/>
            <p:cNvSpPr>
              <a:spLocks noEditPoints="1"/>
            </p:cNvSpPr>
            <p:nvPr/>
          </p:nvSpPr>
          <p:spPr bwMode="auto">
            <a:xfrm>
              <a:off x="5592763" y="171693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17" name="TextBox 16"/>
            <p:cNvSpPr txBox="1">
              <a:spLocks noChangeArrowheads="1"/>
            </p:cNvSpPr>
            <p:nvPr/>
          </p:nvSpPr>
          <p:spPr bwMode="auto">
            <a:xfrm>
              <a:off x="5745163" y="2082075"/>
              <a:ext cx="97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dirty="0">
                  <a:solidFill>
                    <a:schemeClr val="accent1"/>
                  </a:solidFill>
                  <a:latin typeface="黑体" panose="02010609060101010101" pitchFamily="49" charset="-122"/>
                  <a:ea typeface="黑体" panose="02010609060101010101" pitchFamily="49" charset="-122"/>
                </a:rPr>
                <a:t>1</a:t>
              </a:r>
              <a:endParaRPr lang="zh-CN" altLang="en-US" sz="3000" b="1" dirty="0">
                <a:solidFill>
                  <a:schemeClr val="accent1"/>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5864377" y="3367559"/>
            <a:ext cx="1282700" cy="1284288"/>
            <a:chOff x="5599113" y="3599705"/>
            <a:chExt cx="1282700" cy="1284288"/>
          </a:xfrm>
        </p:grpSpPr>
        <p:sp>
          <p:nvSpPr>
            <p:cNvPr id="19" name="Freeform 17"/>
            <p:cNvSpPr>
              <a:spLocks noEditPoints="1"/>
            </p:cNvSpPr>
            <p:nvPr/>
          </p:nvSpPr>
          <p:spPr bwMode="auto">
            <a:xfrm>
              <a:off x="5599113" y="3599705"/>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0" name="TextBox 17"/>
            <p:cNvSpPr txBox="1">
              <a:spLocks noChangeArrowheads="1"/>
            </p:cNvSpPr>
            <p:nvPr/>
          </p:nvSpPr>
          <p:spPr bwMode="auto">
            <a:xfrm>
              <a:off x="5751513" y="3964850"/>
              <a:ext cx="9779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dirty="0">
                  <a:solidFill>
                    <a:schemeClr val="accent1"/>
                  </a:solidFill>
                  <a:latin typeface="黑体" panose="02010609060101010101" pitchFamily="49" charset="-122"/>
                  <a:ea typeface="黑体" panose="02010609060101010101" pitchFamily="49" charset="-122"/>
                </a:rPr>
                <a:t>2</a:t>
              </a:r>
              <a:endParaRPr lang="zh-CN" altLang="en-US" sz="3000" b="1" dirty="0">
                <a:solidFill>
                  <a:schemeClr val="accent1"/>
                </a:solidFill>
                <a:latin typeface="黑体" panose="02010609060101010101" pitchFamily="49" charset="-122"/>
                <a:ea typeface="黑体" panose="02010609060101010101" pitchFamily="49" charset="-122"/>
              </a:endParaRPr>
            </a:p>
          </p:txBody>
        </p:sp>
      </p:grpSp>
      <p:grpSp>
        <p:nvGrpSpPr>
          <p:cNvPr id="21" name="组合 20"/>
          <p:cNvGrpSpPr/>
          <p:nvPr/>
        </p:nvGrpSpPr>
        <p:grpSpPr>
          <a:xfrm>
            <a:off x="5864377" y="5224934"/>
            <a:ext cx="1282700" cy="1284288"/>
            <a:chOff x="5599113" y="5457080"/>
            <a:chExt cx="1282700" cy="1284288"/>
          </a:xfrm>
        </p:grpSpPr>
        <p:sp>
          <p:nvSpPr>
            <p:cNvPr id="22" name="Freeform 17"/>
            <p:cNvSpPr>
              <a:spLocks noEditPoints="1"/>
            </p:cNvSpPr>
            <p:nvPr/>
          </p:nvSpPr>
          <p:spPr bwMode="auto">
            <a:xfrm>
              <a:off x="5599113" y="5457080"/>
              <a:ext cx="1282700" cy="1284288"/>
            </a:xfrm>
            <a:custGeom>
              <a:avLst/>
              <a:gdLst>
                <a:gd name="T0" fmla="*/ 304238122 w 2703"/>
                <a:gd name="T1" fmla="*/ 0 h 2703"/>
                <a:gd name="T2" fmla="*/ 608701180 w 2703"/>
                <a:gd name="T3" fmla="*/ 304991555 h 2703"/>
                <a:gd name="T4" fmla="*/ 304238122 w 2703"/>
                <a:gd name="T5" fmla="*/ 610209274 h 2703"/>
                <a:gd name="T6" fmla="*/ 0 w 2703"/>
                <a:gd name="T7" fmla="*/ 304991555 h 2703"/>
                <a:gd name="T8" fmla="*/ 304238122 w 2703"/>
                <a:gd name="T9" fmla="*/ 0 h 2703"/>
                <a:gd name="T10" fmla="*/ 304238122 w 2703"/>
                <a:gd name="T11" fmla="*/ 86237350 h 2703"/>
                <a:gd name="T12" fmla="*/ 522676760 w 2703"/>
                <a:gd name="T13" fmla="*/ 304991555 h 2703"/>
                <a:gd name="T14" fmla="*/ 304238122 w 2703"/>
                <a:gd name="T15" fmla="*/ 523971924 h 2703"/>
                <a:gd name="T16" fmla="*/ 86024420 w 2703"/>
                <a:gd name="T17" fmla="*/ 304991555 h 2703"/>
                <a:gd name="T18" fmla="*/ 304238122 w 2703"/>
                <a:gd name="T19" fmla="*/ 86237350 h 27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03" h="2703">
                  <a:moveTo>
                    <a:pt x="1351" y="0"/>
                  </a:moveTo>
                  <a:cubicBezTo>
                    <a:pt x="2098" y="0"/>
                    <a:pt x="2703" y="605"/>
                    <a:pt x="2703" y="1351"/>
                  </a:cubicBezTo>
                  <a:cubicBezTo>
                    <a:pt x="2703" y="2098"/>
                    <a:pt x="2098" y="2703"/>
                    <a:pt x="1351" y="2703"/>
                  </a:cubicBezTo>
                  <a:cubicBezTo>
                    <a:pt x="605" y="2703"/>
                    <a:pt x="0" y="2098"/>
                    <a:pt x="0" y="1351"/>
                  </a:cubicBezTo>
                  <a:cubicBezTo>
                    <a:pt x="0" y="605"/>
                    <a:pt x="605" y="0"/>
                    <a:pt x="1351" y="0"/>
                  </a:cubicBezTo>
                  <a:close/>
                  <a:moveTo>
                    <a:pt x="1351" y="382"/>
                  </a:moveTo>
                  <a:cubicBezTo>
                    <a:pt x="1887" y="382"/>
                    <a:pt x="2321" y="816"/>
                    <a:pt x="2321" y="1351"/>
                  </a:cubicBezTo>
                  <a:cubicBezTo>
                    <a:pt x="2321" y="1887"/>
                    <a:pt x="1887" y="2321"/>
                    <a:pt x="1351" y="2321"/>
                  </a:cubicBezTo>
                  <a:cubicBezTo>
                    <a:pt x="816" y="2321"/>
                    <a:pt x="382" y="1887"/>
                    <a:pt x="382" y="1351"/>
                  </a:cubicBezTo>
                  <a:cubicBezTo>
                    <a:pt x="382" y="816"/>
                    <a:pt x="816" y="382"/>
                    <a:pt x="1351" y="38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3000" b="1">
                <a:latin typeface="黑体" panose="02010609060101010101" pitchFamily="49" charset="-122"/>
                <a:ea typeface="黑体" panose="02010609060101010101" pitchFamily="49" charset="-122"/>
              </a:endParaRPr>
            </a:p>
          </p:txBody>
        </p:sp>
        <p:sp>
          <p:nvSpPr>
            <p:cNvPr id="23" name="TextBox 18"/>
            <p:cNvSpPr txBox="1">
              <a:spLocks noChangeArrowheads="1"/>
            </p:cNvSpPr>
            <p:nvPr/>
          </p:nvSpPr>
          <p:spPr bwMode="auto">
            <a:xfrm>
              <a:off x="5750720" y="5822225"/>
              <a:ext cx="97948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000" b="1" dirty="0">
                  <a:solidFill>
                    <a:schemeClr val="accent1"/>
                  </a:solidFill>
                  <a:latin typeface="黑体" panose="02010609060101010101" pitchFamily="49" charset="-122"/>
                  <a:ea typeface="黑体" panose="02010609060101010101" pitchFamily="49" charset="-122"/>
                </a:rPr>
                <a:t>3</a:t>
              </a:r>
              <a:endParaRPr lang="zh-CN" altLang="en-US" sz="3000" b="1" dirty="0">
                <a:solidFill>
                  <a:schemeClr val="accent1"/>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1000"/>
                            </p:stCondLst>
                            <p:childTnLst>
                              <p:par>
                                <p:cTn id="14" presetID="8" presetClass="emph" presetSubtype="0" fill="hold" nodeType="afterEffect">
                                  <p:stCondLst>
                                    <p:cond delay="0"/>
                                  </p:stCondLst>
                                  <p:childTnLst>
                                    <p:animRot by="-21599820">
                                      <p:cBhvr>
                                        <p:cTn id="15" dur="1000" fill="hold"/>
                                        <p:tgtEl>
                                          <p:spTgt spid="5"/>
                                        </p:tgtEl>
                                        <p:attrNameLst>
                                          <p:attrName>r</p:attrName>
                                        </p:attrNameLst>
                                      </p:cBhvr>
                                    </p:animRot>
                                  </p:childTnLst>
                                </p:cTn>
                              </p:par>
                              <p:par>
                                <p:cTn id="16" presetID="2" presetClass="entr" presetSubtype="2"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5000"/>
                            </p:stCondLst>
                            <p:childTnLst>
                              <p:par>
                                <p:cTn id="45" presetID="42"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100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ipe(left)">
                                      <p:cBhvr>
                                        <p:cTn id="6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3" grpId="0"/>
      <p:bldP spid="4" grpId="0"/>
      <p:bldP spid="11"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34728" y="1610938"/>
            <a:ext cx="10727305" cy="3035959"/>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（二）利用网络社交平台销售农产品</a:t>
            </a:r>
            <a:endParaRPr lang="zh-CN" altLang="en-US" sz="2400" b="1"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利用网络社交平台是指生产者将产品直接通过网络社交平台卖给消费者的产销对接模式，这一模式中网络社交平台只负责实现产品价值并提供网络技术服务。如微信、微博、各类短视频社交平台（如抖音等），这类社交平台流量大、传播广、转化快，能实现农产品的高效上行。</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27514" y="1404065"/>
            <a:ext cx="5370868" cy="584775"/>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（三）区域生态经济模式</a:t>
            </a:r>
            <a:endParaRPr lang="zh-CN" altLang="en-US" sz="2400" b="1" dirty="0">
              <a:solidFill>
                <a:schemeClr val="accent2"/>
              </a:solidFill>
              <a:latin typeface="+mj-lt"/>
              <a:ea typeface="黑体" panose="02010609060101010101" pitchFamily="49" charset="-122"/>
            </a:endParaRPr>
          </a:p>
        </p:txBody>
      </p:sp>
      <p:grpSp>
        <p:nvGrpSpPr>
          <p:cNvPr id="2" name="组合 1"/>
          <p:cNvGrpSpPr/>
          <p:nvPr/>
        </p:nvGrpSpPr>
        <p:grpSpPr>
          <a:xfrm>
            <a:off x="1836341" y="2500427"/>
            <a:ext cx="2443093" cy="3139687"/>
            <a:chOff x="1930969" y="2870906"/>
            <a:chExt cx="2443093" cy="3139687"/>
          </a:xfrm>
        </p:grpSpPr>
        <p:sp>
          <p:nvSpPr>
            <p:cNvPr id="3" name="Rectangle: Rounded Corners 41"/>
            <p:cNvSpPr/>
            <p:nvPr/>
          </p:nvSpPr>
          <p:spPr>
            <a:xfrm>
              <a:off x="1930969" y="2870906"/>
              <a:ext cx="2443093" cy="3139687"/>
            </a:xfrm>
            <a:prstGeom prst="roundRect">
              <a:avLst>
                <a:gd name="adj" fmla="val 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黑体" panose="02010609060101010101" pitchFamily="49" charset="-122"/>
                <a:ea typeface="黑体" panose="02010609060101010101" pitchFamily="49" charset="-122"/>
              </a:endParaRPr>
            </a:p>
          </p:txBody>
        </p:sp>
        <p:sp>
          <p:nvSpPr>
            <p:cNvPr id="4" name="Freeform: Shape 49"/>
            <p:cNvSpPr/>
            <p:nvPr/>
          </p:nvSpPr>
          <p:spPr bwMode="auto">
            <a:xfrm>
              <a:off x="2812917" y="3391072"/>
              <a:ext cx="679196" cy="67919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5" name="矩形 4"/>
            <p:cNvSpPr/>
            <p:nvPr/>
          </p:nvSpPr>
          <p:spPr>
            <a:xfrm>
              <a:off x="2020484" y="4353074"/>
              <a:ext cx="2264062" cy="988797"/>
            </a:xfrm>
            <a:prstGeom prst="rect">
              <a:avLst/>
            </a:prstGeom>
          </p:spPr>
          <p:txBody>
            <a:bodyPr wrap="square">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产业链</a:t>
              </a:r>
              <a:endParaRPr lang="en-US" altLang="zh-CN" sz="2600" b="1" dirty="0">
                <a:solidFill>
                  <a:srgbClr val="F8F8F8"/>
                </a:solidFill>
                <a:latin typeface="黑体" panose="02010609060101010101" pitchFamily="49" charset="-122"/>
                <a:ea typeface="黑体" panose="02010609060101010101" pitchFamily="49" charset="-122"/>
              </a:endParaRPr>
            </a:p>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生态经济模式</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6" name="组合 5"/>
          <p:cNvGrpSpPr/>
          <p:nvPr/>
        </p:nvGrpSpPr>
        <p:grpSpPr>
          <a:xfrm>
            <a:off x="5038761" y="2500744"/>
            <a:ext cx="2443093" cy="3139687"/>
            <a:chOff x="5133389" y="2871223"/>
            <a:chExt cx="2443093" cy="3139687"/>
          </a:xfrm>
        </p:grpSpPr>
        <p:sp>
          <p:nvSpPr>
            <p:cNvPr id="8" name="Rectangle: Rounded Corners 53"/>
            <p:cNvSpPr/>
            <p:nvPr/>
          </p:nvSpPr>
          <p:spPr>
            <a:xfrm>
              <a:off x="5133389" y="2871223"/>
              <a:ext cx="2443093" cy="3139687"/>
            </a:xfrm>
            <a:prstGeom prst="roundRect">
              <a:avLst>
                <a:gd name="adj" fmla="val 5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8F8F8"/>
                </a:solidFill>
                <a:latin typeface="黑体" panose="02010609060101010101" pitchFamily="49" charset="-122"/>
                <a:ea typeface="黑体" panose="02010609060101010101" pitchFamily="49" charset="-122"/>
              </a:endParaRPr>
            </a:p>
          </p:txBody>
        </p:sp>
        <p:sp>
          <p:nvSpPr>
            <p:cNvPr id="9" name="Freeform: Shape 50"/>
            <p:cNvSpPr/>
            <p:nvPr/>
          </p:nvSpPr>
          <p:spPr bwMode="auto">
            <a:xfrm>
              <a:off x="6015337" y="3391072"/>
              <a:ext cx="679196" cy="67919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0" name="矩形 9"/>
            <p:cNvSpPr/>
            <p:nvPr/>
          </p:nvSpPr>
          <p:spPr>
            <a:xfrm>
              <a:off x="5219301" y="4350596"/>
              <a:ext cx="2271267" cy="988797"/>
            </a:xfrm>
            <a:prstGeom prst="rect">
              <a:avLst/>
            </a:prstGeom>
          </p:spPr>
          <p:txBody>
            <a:bodyPr wrap="square">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一县一品</a:t>
              </a:r>
              <a:endParaRPr lang="en-US" altLang="zh-CN" sz="2600" b="1" dirty="0">
                <a:solidFill>
                  <a:srgbClr val="F8F8F8"/>
                </a:solidFill>
                <a:latin typeface="黑体" panose="02010609060101010101" pitchFamily="49" charset="-122"/>
                <a:ea typeface="黑体" panose="02010609060101010101" pitchFamily="49" charset="-122"/>
              </a:endParaRPr>
            </a:p>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生态经济模式</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8241180" y="2500881"/>
            <a:ext cx="2443093" cy="3138916"/>
            <a:chOff x="8335808" y="2871360"/>
            <a:chExt cx="2443093" cy="3138916"/>
          </a:xfrm>
        </p:grpSpPr>
        <p:sp>
          <p:nvSpPr>
            <p:cNvPr id="12" name="Rectangle: Rounded Corners 60"/>
            <p:cNvSpPr/>
            <p:nvPr/>
          </p:nvSpPr>
          <p:spPr>
            <a:xfrm>
              <a:off x="8335808" y="2871360"/>
              <a:ext cx="2443093" cy="3138916"/>
            </a:xfrm>
            <a:prstGeom prst="roundRect">
              <a:avLst>
                <a:gd name="adj" fmla="val 5000"/>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黑体" panose="02010609060101010101" pitchFamily="49" charset="-122"/>
                <a:ea typeface="黑体" panose="02010609060101010101" pitchFamily="49" charset="-122"/>
              </a:endParaRPr>
            </a:p>
          </p:txBody>
        </p:sp>
        <p:sp>
          <p:nvSpPr>
            <p:cNvPr id="13" name="Freeform: Shape 48"/>
            <p:cNvSpPr/>
            <p:nvPr/>
          </p:nvSpPr>
          <p:spPr bwMode="auto">
            <a:xfrm>
              <a:off x="9217756" y="3391075"/>
              <a:ext cx="679196" cy="6791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4" name="矩形 13"/>
            <p:cNvSpPr/>
            <p:nvPr/>
          </p:nvSpPr>
          <p:spPr>
            <a:xfrm>
              <a:off x="8462903" y="4350596"/>
              <a:ext cx="2188901" cy="988797"/>
            </a:xfrm>
            <a:prstGeom prst="rect">
              <a:avLst/>
            </a:prstGeom>
          </p:spPr>
          <p:txBody>
            <a:bodyPr wrap="square">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集散地</a:t>
              </a:r>
              <a:endParaRPr lang="en-US" altLang="zh-CN" sz="2600" b="1" dirty="0">
                <a:solidFill>
                  <a:srgbClr val="F8F8F8"/>
                </a:solidFill>
                <a:latin typeface="黑体" panose="02010609060101010101" pitchFamily="49" charset="-122"/>
                <a:ea typeface="黑体" panose="02010609060101010101" pitchFamily="49" charset="-122"/>
              </a:endParaRPr>
            </a:p>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生态经济模式</a:t>
              </a:r>
              <a:endParaRPr lang="zh-CN" altLang="en-US" sz="2600" b="1" dirty="0">
                <a:solidFill>
                  <a:srgbClr val="F8F8F8"/>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008433" y="2096761"/>
            <a:ext cx="10179896" cy="2207079"/>
          </a:xfrm>
          <a:prstGeom prst="rect">
            <a:avLst/>
          </a:prstGeom>
        </p:spPr>
        <p:txBody>
          <a:bodyPr wrap="square">
            <a:spAutoFit/>
          </a:bodyPr>
          <a:lstStyle/>
          <a:p>
            <a:pPr indent="612140" algn="just">
              <a:lnSpc>
                <a:spcPct val="160000"/>
              </a:lnSpc>
              <a:spcBef>
                <a:spcPts val="1000"/>
              </a:spcBef>
            </a:pPr>
            <a:r>
              <a:rPr lang="zh-CN" altLang="en-US" sz="3000" dirty="0">
                <a:solidFill>
                  <a:schemeClr val="accent2"/>
                </a:solidFill>
                <a:latin typeface="+mj-lt"/>
                <a:ea typeface="黑体" panose="02010609060101010101" pitchFamily="49" charset="-122"/>
              </a:rPr>
              <a:t>请查阅资料分析清河模式、成县模式、武功模式的成功之处，并了解河北清河县、甘肃成县、陕西武功县的电子商务发展现状。</a:t>
            </a:r>
            <a:endParaRPr lang="zh-CN" altLang="en-US" sz="30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29690" y="1484784"/>
            <a:ext cx="10727305" cy="4492768"/>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（四）新电商平台推动农产品“产地直发”</a:t>
            </a:r>
            <a:endParaRPr lang="zh-CN" altLang="en-US" sz="2400" b="1"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1</a:t>
            </a:r>
            <a:r>
              <a:rPr lang="zh-CN" altLang="en-US" sz="2600" dirty="0">
                <a:solidFill>
                  <a:schemeClr val="accent2"/>
                </a:solidFill>
                <a:latin typeface="+mj-lt"/>
                <a:ea typeface="黑体" panose="02010609060101010101" pitchFamily="49" charset="-122"/>
              </a:rPr>
              <a:t>）电商平台直接走进农产品生产端，积极整合生产、分级、加工等供应环节。</a:t>
            </a:r>
            <a:endParaRPr lang="zh-CN" altLang="en-US" sz="26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2</a:t>
            </a:r>
            <a:r>
              <a:rPr lang="zh-CN" altLang="en-US" sz="2600" dirty="0">
                <a:solidFill>
                  <a:schemeClr val="accent2"/>
                </a:solidFill>
                <a:latin typeface="+mj-lt"/>
                <a:ea typeface="黑体" panose="02010609060101010101" pitchFamily="49" charset="-122"/>
              </a:rPr>
              <a:t>）农产品生产者通过产地直采、分级、包装后进入销售环节，然后通过电商平台直接将农产品出售给消费者。</a:t>
            </a:r>
            <a:endParaRPr lang="zh-CN" altLang="en-US" sz="2600" dirty="0">
              <a:solidFill>
                <a:schemeClr val="accent2"/>
              </a:solidFill>
              <a:latin typeface="+mj-lt"/>
              <a:ea typeface="黑体" panose="02010609060101010101" pitchFamily="49" charset="-122"/>
            </a:endParaRPr>
          </a:p>
          <a:p>
            <a:pPr indent="612140" algn="just">
              <a:lnSpc>
                <a:spcPct val="150000"/>
              </a:lnSpc>
              <a:spcBef>
                <a:spcPts val="1000"/>
              </a:spcBef>
            </a:pPr>
            <a:r>
              <a:rPr lang="zh-CN" altLang="en-US" sz="2600" dirty="0">
                <a:solidFill>
                  <a:schemeClr val="accent2"/>
                </a:solidFill>
                <a:latin typeface="+mj-lt"/>
                <a:ea typeface="黑体" panose="02010609060101010101" pitchFamily="49" charset="-122"/>
              </a:rPr>
              <a:t>（</a:t>
            </a:r>
            <a:r>
              <a:rPr lang="en-US" altLang="zh-CN" sz="2600" dirty="0">
                <a:solidFill>
                  <a:schemeClr val="accent2"/>
                </a:solidFill>
                <a:latin typeface="+mj-lt"/>
                <a:ea typeface="黑体" panose="02010609060101010101" pitchFamily="49" charset="-122"/>
              </a:rPr>
              <a:t>3</a:t>
            </a:r>
            <a:r>
              <a:rPr lang="zh-CN" altLang="en-US" sz="2600" dirty="0">
                <a:solidFill>
                  <a:schemeClr val="accent2"/>
                </a:solidFill>
                <a:latin typeface="+mj-lt"/>
                <a:ea typeface="黑体" panose="02010609060101010101" pitchFamily="49" charset="-122"/>
              </a:rPr>
              <a:t>）电商平台通过全流程数字化指导农户生产、研发，并构建低成本高效能的物流网络帮助农户降低成本。</a:t>
            </a:r>
            <a:endParaRPr lang="zh-CN" altLang="en-US" sz="2600"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2944" y="1169801"/>
            <a:ext cx="7029653" cy="646331"/>
          </a:xfrm>
          <a:prstGeom prst="rect">
            <a:avLst/>
          </a:prstGeom>
          <a:noFill/>
        </p:spPr>
        <p:txBody>
          <a:bodyPr wrap="square" rtlCol="0" anchor="t">
            <a:spAutoFit/>
          </a:bodyPr>
          <a:lstStyle/>
          <a:p>
            <a:r>
              <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rPr>
              <a:t>五、其他新业态新模式</a:t>
            </a:r>
            <a:endParaRPr lang="zh-CN" altLang="en-US" sz="3600"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sym typeface="+mn-ea"/>
            </a:endParaRPr>
          </a:p>
        </p:txBody>
      </p:sp>
      <p:sp>
        <p:nvSpPr>
          <p:cNvPr id="3" name="TextBox 35"/>
          <p:cNvSpPr txBox="1"/>
          <p:nvPr/>
        </p:nvSpPr>
        <p:spPr>
          <a:xfrm>
            <a:off x="2647049" y="3197582"/>
            <a:ext cx="3202867" cy="430887"/>
          </a:xfrm>
          <a:prstGeom prst="rect">
            <a:avLst/>
          </a:prstGeom>
          <a:noFill/>
        </p:spPr>
        <p:txBody>
          <a:bodyPr wrap="square" lIns="0" tIns="0" rIns="0" bIns="0" rtlCol="0" anchor="ctr" anchorCtr="0">
            <a:spAutoFit/>
          </a:bodyPr>
          <a:lstStyle/>
          <a:p>
            <a:pPr algn="just">
              <a:buClrTx/>
              <a:buSzTx/>
              <a:buFontTx/>
            </a:pPr>
            <a:r>
              <a:rPr lang="en-US" altLang="zh-CN" sz="2800" dirty="0">
                <a:solidFill>
                  <a:schemeClr val="accent2"/>
                </a:solidFill>
                <a:latin typeface="+mn-lt"/>
                <a:ea typeface="黑体" panose="02010609060101010101" pitchFamily="49" charset="-122"/>
                <a:cs typeface="+mn-ea"/>
                <a:sym typeface="Arial" panose="020B0604020202020204" pitchFamily="34" charset="0"/>
              </a:rPr>
              <a:t>B2C</a:t>
            </a:r>
            <a:r>
              <a:rPr lang="en-US" altLang="zh-CN"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 </a:t>
            </a:r>
            <a:r>
              <a:rPr lang="zh-CN" altLang="en-US"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在线教育模式</a:t>
            </a:r>
            <a:endParaRPr lang="zh-CN" altLang="en-US"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sp>
        <p:nvSpPr>
          <p:cNvPr id="4" name="TextBox 36"/>
          <p:cNvSpPr txBox="1"/>
          <p:nvPr/>
        </p:nvSpPr>
        <p:spPr>
          <a:xfrm>
            <a:off x="2647048" y="4732451"/>
            <a:ext cx="2914835" cy="430887"/>
          </a:xfrm>
          <a:prstGeom prst="rect">
            <a:avLst/>
          </a:prstGeom>
          <a:noFill/>
        </p:spPr>
        <p:txBody>
          <a:bodyPr wrap="square" lIns="0" tIns="0" rIns="0" bIns="0" rtlCol="0" anchor="ctr" anchorCtr="0">
            <a:spAutoFit/>
          </a:bodyPr>
          <a:lstStyle/>
          <a:p>
            <a:pPr algn="just">
              <a:buClrTx/>
              <a:buSzTx/>
              <a:buFontTx/>
            </a:pPr>
            <a:r>
              <a:rPr lang="en-US" altLang="zh-CN" sz="2800" dirty="0">
                <a:solidFill>
                  <a:schemeClr val="accent2"/>
                </a:solidFill>
                <a:latin typeface="+mn-lt"/>
                <a:ea typeface="黑体" panose="02010609060101010101" pitchFamily="49" charset="-122"/>
                <a:cs typeface="+mn-ea"/>
                <a:sym typeface="Arial" panose="020B0604020202020204" pitchFamily="34" charset="0"/>
              </a:rPr>
              <a:t>C2C</a:t>
            </a:r>
            <a:r>
              <a:rPr lang="zh-CN" altLang="en-US"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在线教育模式</a:t>
            </a:r>
            <a:endParaRPr lang="zh-CN" altLang="en-US"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nvGrpSpPr>
          <p:cNvPr id="5" name="Group 43"/>
          <p:cNvGrpSpPr/>
          <p:nvPr/>
        </p:nvGrpSpPr>
        <p:grpSpPr>
          <a:xfrm>
            <a:off x="1745101" y="3059401"/>
            <a:ext cx="728055" cy="707249"/>
            <a:chOff x="860271" y="1518068"/>
            <a:chExt cx="493370" cy="479245"/>
          </a:xfrm>
        </p:grpSpPr>
        <p:sp>
          <p:nvSpPr>
            <p:cNvPr id="6" name="Rounded Rectangle 44"/>
            <p:cNvSpPr/>
            <p:nvPr/>
          </p:nvSpPr>
          <p:spPr>
            <a:xfrm>
              <a:off x="860271" y="1518068"/>
              <a:ext cx="493370" cy="479245"/>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8F8F8"/>
            </a:solidFill>
            <a:ln w="9525">
              <a:noFill/>
              <a:round/>
            </a:ln>
          </p:spPr>
          <p:txBody>
            <a:bodyPr vert="horz" wrap="square" lIns="111349" tIns="55675" rIns="111349" bIns="5567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46"/>
          <p:cNvGrpSpPr/>
          <p:nvPr/>
        </p:nvGrpSpPr>
        <p:grpSpPr>
          <a:xfrm>
            <a:off x="1745101" y="4594581"/>
            <a:ext cx="728055" cy="706627"/>
            <a:chOff x="840159" y="2185414"/>
            <a:chExt cx="493370" cy="479245"/>
          </a:xfrm>
        </p:grpSpPr>
        <p:sp>
          <p:nvSpPr>
            <p:cNvPr id="10" name="Rounded Rectangle 47"/>
            <p:cNvSpPr/>
            <p:nvPr/>
          </p:nvSpPr>
          <p:spPr>
            <a:xfrm>
              <a:off x="840159" y="2185414"/>
              <a:ext cx="493370" cy="4792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8F8F8"/>
            </a:solidFill>
            <a:ln w="9525">
              <a:noFill/>
              <a:round/>
            </a:ln>
          </p:spPr>
          <p:txBody>
            <a:bodyPr vert="horz" wrap="square" lIns="111349" tIns="55675" rIns="111349" bIns="5567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TextBox 35"/>
          <p:cNvSpPr txBox="1"/>
          <p:nvPr/>
        </p:nvSpPr>
        <p:spPr>
          <a:xfrm>
            <a:off x="7613210" y="3197582"/>
            <a:ext cx="3061242" cy="430887"/>
          </a:xfrm>
          <a:prstGeom prst="rect">
            <a:avLst/>
          </a:prstGeom>
          <a:noFill/>
        </p:spPr>
        <p:txBody>
          <a:bodyPr wrap="square" lIns="0" tIns="0" rIns="0" bIns="0" rtlCol="0" anchor="ctr" anchorCtr="0">
            <a:spAutoFit/>
          </a:bodyPr>
          <a:lstStyle/>
          <a:p>
            <a:pPr algn="just">
              <a:buClrTx/>
              <a:buSzTx/>
              <a:buFontTx/>
            </a:pPr>
            <a:r>
              <a:rPr lang="en-US" altLang="zh-CN" sz="2800" dirty="0">
                <a:solidFill>
                  <a:schemeClr val="accent2"/>
                </a:solidFill>
                <a:latin typeface="+mn-lt"/>
                <a:ea typeface="黑体" panose="02010609060101010101" pitchFamily="49" charset="-122"/>
                <a:cs typeface="+mn-ea"/>
                <a:sym typeface="Arial" panose="020B0604020202020204" pitchFamily="34" charset="0"/>
              </a:rPr>
              <a:t>O2O</a:t>
            </a:r>
            <a:r>
              <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rPr>
              <a:t>在线教育模式</a:t>
            </a:r>
            <a:endParaRPr lang="zh-CN" altLang="en-US" sz="2800" dirty="0">
              <a:solidFill>
                <a:schemeClr val="accent2"/>
              </a:solidFill>
              <a:latin typeface="黑体" panose="02010609060101010101" pitchFamily="49" charset="-122"/>
              <a:ea typeface="黑体" panose="02010609060101010101" pitchFamily="49" charset="-122"/>
              <a:cs typeface="Times New Roman" panose="02020603050405020304" charset="0"/>
              <a:sym typeface="Arial" panose="020B0604020202020204" pitchFamily="34" charset="0"/>
            </a:endParaRPr>
          </a:p>
        </p:txBody>
      </p:sp>
      <p:grpSp>
        <p:nvGrpSpPr>
          <p:cNvPr id="13" name="Group 43"/>
          <p:cNvGrpSpPr/>
          <p:nvPr/>
        </p:nvGrpSpPr>
        <p:grpSpPr>
          <a:xfrm>
            <a:off x="6688394" y="3059401"/>
            <a:ext cx="728055" cy="707249"/>
            <a:chOff x="860271" y="1518068"/>
            <a:chExt cx="493370" cy="479245"/>
          </a:xfrm>
        </p:grpSpPr>
        <p:sp>
          <p:nvSpPr>
            <p:cNvPr id="14" name="Rounded Rectangle 44"/>
            <p:cNvSpPr/>
            <p:nvPr/>
          </p:nvSpPr>
          <p:spPr>
            <a:xfrm>
              <a:off x="860271" y="1518068"/>
              <a:ext cx="493370" cy="479245"/>
            </a:xfrm>
            <a:prstGeom prst="round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8F8F8"/>
            </a:solidFill>
            <a:ln w="9525">
              <a:noFill/>
              <a:round/>
            </a:ln>
          </p:spPr>
          <p:txBody>
            <a:bodyPr vert="horz" wrap="square" lIns="111349" tIns="55675" rIns="111349" bIns="5567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TextBox 36"/>
          <p:cNvSpPr txBox="1"/>
          <p:nvPr/>
        </p:nvSpPr>
        <p:spPr>
          <a:xfrm>
            <a:off x="7613210" y="4732451"/>
            <a:ext cx="2845218" cy="430887"/>
          </a:xfrm>
          <a:prstGeom prst="rect">
            <a:avLst/>
          </a:prstGeom>
          <a:noFill/>
        </p:spPr>
        <p:txBody>
          <a:bodyPr wrap="square" lIns="0" tIns="0" rIns="0" bIns="0" rtlCol="0" anchor="ctr" anchorCtr="0">
            <a:spAutoFit/>
          </a:bodyPr>
          <a:lstStyle/>
          <a:p>
            <a:pPr algn="just">
              <a:buClrTx/>
              <a:buSzTx/>
              <a:buFontTx/>
            </a:pPr>
            <a:r>
              <a:rPr lang="en-US" altLang="zh-CN" sz="2800" dirty="0">
                <a:solidFill>
                  <a:schemeClr val="accent2"/>
                </a:solidFill>
                <a:latin typeface="+mn-lt"/>
                <a:ea typeface="黑体" panose="02010609060101010101" pitchFamily="49" charset="-122"/>
                <a:cs typeface="+mn-ea"/>
                <a:sym typeface="Arial" panose="020B0604020202020204" pitchFamily="34" charset="0"/>
              </a:rPr>
              <a:t>B2B</a:t>
            </a:r>
            <a:r>
              <a:rPr lang="zh-CN" altLang="en-US"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rPr>
              <a:t>在线教育模式</a:t>
            </a:r>
            <a:endParaRPr lang="zh-CN" altLang="en-US" sz="2800" dirty="0">
              <a:solidFill>
                <a:schemeClr val="accent2"/>
              </a:solidFill>
              <a:latin typeface="黑体" panose="02010609060101010101" pitchFamily="49" charset="-122"/>
              <a:ea typeface="黑体" panose="02010609060101010101" pitchFamily="49" charset="-122"/>
              <a:cs typeface="+mn-ea"/>
              <a:sym typeface="Arial" panose="020B0604020202020204" pitchFamily="34" charset="0"/>
            </a:endParaRPr>
          </a:p>
        </p:txBody>
      </p:sp>
      <p:grpSp>
        <p:nvGrpSpPr>
          <p:cNvPr id="17" name="Group 46"/>
          <p:cNvGrpSpPr/>
          <p:nvPr/>
        </p:nvGrpSpPr>
        <p:grpSpPr>
          <a:xfrm>
            <a:off x="6688394" y="4594581"/>
            <a:ext cx="728055" cy="706627"/>
            <a:chOff x="840159" y="2185414"/>
            <a:chExt cx="493370" cy="479245"/>
          </a:xfrm>
        </p:grpSpPr>
        <p:sp>
          <p:nvSpPr>
            <p:cNvPr id="18" name="Rounded Rectangle 47"/>
            <p:cNvSpPr/>
            <p:nvPr/>
          </p:nvSpPr>
          <p:spPr>
            <a:xfrm>
              <a:off x="840159" y="2185414"/>
              <a:ext cx="493370" cy="479245"/>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7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rgbClr val="F8F8F8"/>
            </a:solidFill>
            <a:ln w="9525">
              <a:noFill/>
              <a:round/>
            </a:ln>
          </p:spPr>
          <p:txBody>
            <a:bodyPr vert="horz" wrap="square" lIns="111349" tIns="55675" rIns="111349" bIns="55675" numCol="1" anchor="t" anchorCtr="0" compatLnSpc="1"/>
            <a:lstStyle/>
            <a:p>
              <a:pPr>
                <a:lnSpc>
                  <a:spcPct val="120000"/>
                </a:lnSpc>
              </a:pPr>
              <a:endParaRPr lang="en-US" sz="1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0" name="矩形 19"/>
          <p:cNvSpPr/>
          <p:nvPr/>
        </p:nvSpPr>
        <p:spPr>
          <a:xfrm>
            <a:off x="980503" y="2132856"/>
            <a:ext cx="3689147" cy="584775"/>
          </a:xfrm>
          <a:prstGeom prst="rect">
            <a:avLst/>
          </a:prstGeom>
        </p:spPr>
        <p:txBody>
          <a:bodyPr wrap="square">
            <a:spAutoFit/>
          </a:bodyPr>
          <a:lstStyle/>
          <a:p>
            <a:pPr indent="612140"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（一）在线教育</a:t>
            </a:r>
            <a:endParaRPr lang="zh-CN" altLang="en-US" sz="2400" b="1" dirty="0">
              <a:solidFill>
                <a:schemeClr val="accent2"/>
              </a:solidFill>
              <a:latin typeface="+mj-lt"/>
              <a:ea typeface="黑体" panose="02010609060101010101" pitchFamily="49" charset="-122"/>
            </a:endParaRPr>
          </a:p>
        </p:txBody>
      </p:sp>
      <p:sp>
        <p:nvSpPr>
          <p:cNvPr id="7" name="文本框 6"/>
          <p:cNvSpPr txBox="1"/>
          <p:nvPr/>
        </p:nvSpPr>
        <p:spPr>
          <a:xfrm>
            <a:off x="5954395" y="2204720"/>
            <a:ext cx="6075045" cy="398780"/>
          </a:xfrm>
          <a:prstGeom prst="rect">
            <a:avLst/>
          </a:prstGeom>
          <a:solidFill>
            <a:schemeClr val="bg1"/>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点击视频：人工智能在教育领域的应用场景有哪些？</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21" name="图片 20">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4206" y="2060518"/>
            <a:ext cx="715144" cy="7151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500"/>
                                        <p:tgtEl>
                                          <p:spTgt spid="20"/>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1000" fill="hold"/>
                                        <p:tgtEl>
                                          <p:spTgt spid="3"/>
                                        </p:tgtEl>
                                        <p:attrNameLst>
                                          <p:attrName>ppt_x</p:attrName>
                                        </p:attrNameLst>
                                      </p:cBhvr>
                                      <p:tavLst>
                                        <p:tav tm="0">
                                          <p:val>
                                            <p:strVal val="#ppt_x"/>
                                          </p:val>
                                        </p:tav>
                                        <p:tav tm="100000">
                                          <p:val>
                                            <p:strVal val="#ppt_x"/>
                                          </p:val>
                                        </p:tav>
                                      </p:tavLst>
                                    </p:anim>
                                    <p:anim calcmode="lin" valueType="num">
                                      <p:cBhvr additive="base">
                                        <p:cTn id="23" dur="10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1000" fill="hold"/>
                                        <p:tgtEl>
                                          <p:spTgt spid="4"/>
                                        </p:tgtEl>
                                        <p:attrNameLst>
                                          <p:attrName>ppt_x</p:attrName>
                                        </p:attrNameLst>
                                      </p:cBhvr>
                                      <p:tavLst>
                                        <p:tav tm="0">
                                          <p:val>
                                            <p:strVal val="#ppt_x"/>
                                          </p:val>
                                        </p:tav>
                                        <p:tav tm="100000">
                                          <p:val>
                                            <p:strVal val="#ppt_x"/>
                                          </p:val>
                                        </p:tav>
                                      </p:tavLst>
                                    </p:anim>
                                    <p:anim calcmode="lin" valueType="num">
                                      <p:cBhvr additive="base">
                                        <p:cTn id="33" dur="10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1000" fill="hold"/>
                                        <p:tgtEl>
                                          <p:spTgt spid="12"/>
                                        </p:tgtEl>
                                        <p:attrNameLst>
                                          <p:attrName>ppt_x</p:attrName>
                                        </p:attrNameLst>
                                      </p:cBhvr>
                                      <p:tavLst>
                                        <p:tav tm="0">
                                          <p:val>
                                            <p:strVal val="#ppt_x"/>
                                          </p:val>
                                        </p:tav>
                                        <p:tav tm="100000">
                                          <p:val>
                                            <p:strVal val="#ppt_x"/>
                                          </p:val>
                                        </p:tav>
                                      </p:tavLst>
                                    </p:anim>
                                    <p:anim calcmode="lin" valueType="num">
                                      <p:cBhvr additive="base">
                                        <p:cTn id="43" dur="1000" fill="hold"/>
                                        <p:tgtEl>
                                          <p:spTgt spid="12"/>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par>
                                <p:cTn id="50" presetID="2" presetClass="entr" presetSubtype="4" accel="50000" decel="5000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000" fill="hold"/>
                                        <p:tgtEl>
                                          <p:spTgt spid="16"/>
                                        </p:tgtEl>
                                        <p:attrNameLst>
                                          <p:attrName>ppt_x</p:attrName>
                                        </p:attrNameLst>
                                      </p:cBhvr>
                                      <p:tavLst>
                                        <p:tav tm="0">
                                          <p:val>
                                            <p:strVal val="#ppt_x"/>
                                          </p:val>
                                        </p:tav>
                                        <p:tav tm="100000">
                                          <p:val>
                                            <p:strVal val="#ppt_x"/>
                                          </p:val>
                                        </p:tav>
                                      </p:tavLst>
                                    </p:anim>
                                    <p:anim calcmode="lin" valueType="num">
                                      <p:cBhvr additive="base">
                                        <p:cTn id="53"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2" grpId="0"/>
      <p:bldP spid="16" grpId="0"/>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5"/>
          <p:cNvSpPr txBox="1"/>
          <p:nvPr/>
        </p:nvSpPr>
        <p:spPr>
          <a:xfrm>
            <a:off x="7000869" y="2636534"/>
            <a:ext cx="4324600" cy="432426"/>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mj-lt"/>
                <a:ea typeface="黑体" panose="02010609060101010101" pitchFamily="49" charset="-122"/>
                <a:cs typeface="+mn-ea"/>
                <a:sym typeface="Arial" panose="020B0604020202020204" pitchFamily="34" charset="0"/>
              </a:rPr>
              <a:t>围绕“疾病”来提供健康服务</a:t>
            </a:r>
            <a:endParaRPr lang="zh-CN" altLang="en-US" sz="2600" dirty="0">
              <a:solidFill>
                <a:schemeClr val="accent2"/>
              </a:solidFill>
              <a:latin typeface="+mj-lt"/>
              <a:ea typeface="黑体" panose="02010609060101010101" pitchFamily="49" charset="-122"/>
              <a:cs typeface="+mn-ea"/>
              <a:sym typeface="Arial" panose="020B0604020202020204" pitchFamily="34" charset="0"/>
            </a:endParaRPr>
          </a:p>
        </p:txBody>
      </p:sp>
      <p:sp>
        <p:nvSpPr>
          <p:cNvPr id="3" name="TextBox 36"/>
          <p:cNvSpPr txBox="1"/>
          <p:nvPr/>
        </p:nvSpPr>
        <p:spPr>
          <a:xfrm>
            <a:off x="7000869" y="3913332"/>
            <a:ext cx="4324600" cy="432426"/>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mj-lt"/>
                <a:ea typeface="黑体" panose="02010609060101010101" pitchFamily="49" charset="-122"/>
                <a:cs typeface="+mn-ea"/>
                <a:sym typeface="Arial" panose="020B0604020202020204" pitchFamily="34" charset="0"/>
              </a:rPr>
              <a:t>围绕“药品”来提供健康服务</a:t>
            </a:r>
            <a:endParaRPr lang="zh-CN" altLang="en-US" sz="2600" dirty="0">
              <a:solidFill>
                <a:schemeClr val="accent2"/>
              </a:solidFill>
              <a:latin typeface="+mj-lt"/>
              <a:ea typeface="黑体" panose="02010609060101010101" pitchFamily="49" charset="-122"/>
              <a:cs typeface="+mn-ea"/>
              <a:sym typeface="Arial" panose="020B0604020202020204" pitchFamily="34" charset="0"/>
            </a:endParaRPr>
          </a:p>
        </p:txBody>
      </p:sp>
      <p:sp>
        <p:nvSpPr>
          <p:cNvPr id="4" name="TextBox 37"/>
          <p:cNvSpPr txBox="1"/>
          <p:nvPr/>
        </p:nvSpPr>
        <p:spPr>
          <a:xfrm>
            <a:off x="7000869" y="5162694"/>
            <a:ext cx="4324599" cy="432426"/>
          </a:xfrm>
          <a:prstGeom prst="rect">
            <a:avLst/>
          </a:prstGeom>
          <a:noFill/>
        </p:spPr>
        <p:txBody>
          <a:bodyPr wrap="square" lIns="0" tIns="0" rIns="0" bIns="0" rtlCol="0" anchor="t" anchorCtr="0">
            <a:spAutoFit/>
          </a:bodyPr>
          <a:lstStyle/>
          <a:p>
            <a:pPr algn="just">
              <a:lnSpc>
                <a:spcPct val="120000"/>
              </a:lnSpc>
              <a:buClrTx/>
              <a:buSzTx/>
              <a:buFontTx/>
            </a:pPr>
            <a:r>
              <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rPr>
              <a:t>围绕“内容”来提供健康服务</a:t>
            </a:r>
            <a:endParaRPr lang="zh-CN" altLang="en-US" sz="2600" dirty="0">
              <a:solidFill>
                <a:schemeClr val="accent2"/>
              </a:solidFill>
              <a:latin typeface="+mj-lt"/>
              <a:ea typeface="黑体" panose="02010609060101010101" pitchFamily="49" charset="-122"/>
              <a:cs typeface="Times New Roman" panose="02020603050405020304" charset="0"/>
              <a:sym typeface="Arial" panose="020B0604020202020204" pitchFamily="34" charset="0"/>
            </a:endParaRPr>
          </a:p>
        </p:txBody>
      </p:sp>
      <p:cxnSp>
        <p:nvCxnSpPr>
          <p:cNvPr id="6" name="直接连接符 5"/>
          <p:cNvCxnSpPr>
            <a:cxnSpLocks noChangeShapeType="1"/>
          </p:cNvCxnSpPr>
          <p:nvPr/>
        </p:nvCxnSpPr>
        <p:spPr bwMode="auto">
          <a:xfrm>
            <a:off x="6674842" y="2380630"/>
            <a:ext cx="0" cy="944563"/>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组合 6"/>
          <p:cNvGrpSpPr/>
          <p:nvPr/>
        </p:nvGrpSpPr>
        <p:grpSpPr>
          <a:xfrm>
            <a:off x="5522317" y="2348880"/>
            <a:ext cx="1004888" cy="1008063"/>
            <a:chOff x="5911850" y="1553879"/>
            <a:chExt cx="1004888" cy="1008063"/>
          </a:xfrm>
        </p:grpSpPr>
        <p:sp>
          <p:nvSpPr>
            <p:cNvPr id="8" name="Freeform 5"/>
            <p:cNvSpPr>
              <a:spLocks noChangeAspect="1"/>
            </p:cNvSpPr>
            <p:nvPr/>
          </p:nvSpPr>
          <p:spPr bwMode="auto">
            <a:xfrm>
              <a:off x="5911850" y="1553879"/>
              <a:ext cx="1004888" cy="1008063"/>
            </a:xfrm>
            <a:custGeom>
              <a:avLst/>
              <a:gdLst>
                <a:gd name="T0" fmla="*/ 153789358 w 1114"/>
                <a:gd name="T1" fmla="*/ 725351912 h 1116"/>
                <a:gd name="T2" fmla="*/ 185523613 w 1114"/>
                <a:gd name="T3" fmla="*/ 135442658 h 1116"/>
                <a:gd name="T4" fmla="*/ 626549472 w 1114"/>
                <a:gd name="T5" fmla="*/ 62009424 h 1116"/>
                <a:gd name="T6" fmla="*/ 866591417 w 1114"/>
                <a:gd name="T7" fmla="*/ 74248898 h 1116"/>
                <a:gd name="T8" fmla="*/ 863336806 w 1114"/>
                <a:gd name="T9" fmla="*/ 328815517 h 1116"/>
                <a:gd name="T10" fmla="*/ 742095355 w 1114"/>
                <a:gd name="T11" fmla="*/ 756357076 h 1116"/>
                <a:gd name="T12" fmla="*/ 153789358 w 1114"/>
                <a:gd name="T13" fmla="*/ 725351912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9" name="TextBox 6"/>
            <p:cNvSpPr txBox="1">
              <a:spLocks noChangeArrowheads="1"/>
            </p:cNvSpPr>
            <p:nvPr/>
          </p:nvSpPr>
          <p:spPr bwMode="auto">
            <a:xfrm>
              <a:off x="6011068" y="1811689"/>
              <a:ext cx="8540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1</a:t>
              </a:r>
              <a:endParaRPr lang="zh-CN" altLang="en-US" sz="2600" b="1" dirty="0">
                <a:solidFill>
                  <a:srgbClr val="F8F8F8"/>
                </a:solidFill>
                <a:latin typeface="+mj-lt"/>
              </a:endParaRPr>
            </a:p>
          </p:txBody>
        </p:sp>
      </p:grpSp>
      <p:grpSp>
        <p:nvGrpSpPr>
          <p:cNvPr id="10" name="组合 9"/>
          <p:cNvGrpSpPr/>
          <p:nvPr/>
        </p:nvGrpSpPr>
        <p:grpSpPr>
          <a:xfrm>
            <a:off x="5522317" y="3625514"/>
            <a:ext cx="1004888" cy="1008062"/>
            <a:chOff x="5911850" y="2830513"/>
            <a:chExt cx="1004888" cy="1008062"/>
          </a:xfrm>
        </p:grpSpPr>
        <p:sp>
          <p:nvSpPr>
            <p:cNvPr id="11" name="Freeform 5"/>
            <p:cNvSpPr>
              <a:spLocks noChangeAspect="1"/>
            </p:cNvSpPr>
            <p:nvPr/>
          </p:nvSpPr>
          <p:spPr bwMode="auto">
            <a:xfrm>
              <a:off x="5911850" y="283051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12" name="TextBox 9"/>
            <p:cNvSpPr txBox="1">
              <a:spLocks noChangeArrowheads="1"/>
            </p:cNvSpPr>
            <p:nvPr/>
          </p:nvSpPr>
          <p:spPr bwMode="auto">
            <a:xfrm>
              <a:off x="6010276" y="3075203"/>
              <a:ext cx="80803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2</a:t>
              </a:r>
              <a:endParaRPr lang="zh-CN" altLang="en-US" sz="2600" b="1" dirty="0">
                <a:solidFill>
                  <a:srgbClr val="F8F8F8"/>
                </a:solidFill>
                <a:latin typeface="+mj-lt"/>
              </a:endParaRPr>
            </a:p>
          </p:txBody>
        </p:sp>
      </p:grpSp>
      <p:grpSp>
        <p:nvGrpSpPr>
          <p:cNvPr id="13" name="组合 12"/>
          <p:cNvGrpSpPr/>
          <p:nvPr/>
        </p:nvGrpSpPr>
        <p:grpSpPr>
          <a:xfrm>
            <a:off x="5522317" y="4901864"/>
            <a:ext cx="1004888" cy="1008062"/>
            <a:chOff x="5911850" y="4106863"/>
            <a:chExt cx="1004888" cy="1008062"/>
          </a:xfrm>
        </p:grpSpPr>
        <p:sp>
          <p:nvSpPr>
            <p:cNvPr id="14" name="Freeform 5"/>
            <p:cNvSpPr>
              <a:spLocks noChangeAspect="1"/>
            </p:cNvSpPr>
            <p:nvPr/>
          </p:nvSpPr>
          <p:spPr bwMode="auto">
            <a:xfrm>
              <a:off x="5911850" y="4106863"/>
              <a:ext cx="1004888" cy="1008062"/>
            </a:xfrm>
            <a:custGeom>
              <a:avLst/>
              <a:gdLst>
                <a:gd name="T0" fmla="*/ 153789358 w 1114"/>
                <a:gd name="T1" fmla="*/ 725350289 h 1116"/>
                <a:gd name="T2" fmla="*/ 185523613 w 1114"/>
                <a:gd name="T3" fmla="*/ 135442524 h 1116"/>
                <a:gd name="T4" fmla="*/ 626549472 w 1114"/>
                <a:gd name="T5" fmla="*/ 62009362 h 1116"/>
                <a:gd name="T6" fmla="*/ 866591417 w 1114"/>
                <a:gd name="T7" fmla="*/ 74248825 h 1116"/>
                <a:gd name="T8" fmla="*/ 863336806 w 1114"/>
                <a:gd name="T9" fmla="*/ 328814288 h 1116"/>
                <a:gd name="T10" fmla="*/ 742095355 w 1114"/>
                <a:gd name="T11" fmla="*/ 756355422 h 1116"/>
                <a:gd name="T12" fmla="*/ 153789358 w 1114"/>
                <a:gd name="T13" fmla="*/ 725350289 h 11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14" h="1116">
                  <a:moveTo>
                    <a:pt x="189" y="889"/>
                  </a:moveTo>
                  <a:cubicBezTo>
                    <a:pt x="0" y="679"/>
                    <a:pt x="17" y="355"/>
                    <a:pt x="228" y="166"/>
                  </a:cubicBezTo>
                  <a:cubicBezTo>
                    <a:pt x="380" y="29"/>
                    <a:pt x="593" y="0"/>
                    <a:pt x="770" y="76"/>
                  </a:cubicBezTo>
                  <a:cubicBezTo>
                    <a:pt x="837" y="104"/>
                    <a:pt x="998" y="91"/>
                    <a:pt x="1065" y="91"/>
                  </a:cubicBezTo>
                  <a:cubicBezTo>
                    <a:pt x="1056" y="194"/>
                    <a:pt x="1040" y="332"/>
                    <a:pt x="1061" y="403"/>
                  </a:cubicBezTo>
                  <a:cubicBezTo>
                    <a:pt x="1114" y="586"/>
                    <a:pt x="1063" y="791"/>
                    <a:pt x="912" y="927"/>
                  </a:cubicBezTo>
                  <a:cubicBezTo>
                    <a:pt x="702" y="1116"/>
                    <a:pt x="378" y="1099"/>
                    <a:pt x="189" y="889"/>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en-US" sz="2600">
                <a:latin typeface="+mj-lt"/>
              </a:endParaRPr>
            </a:p>
          </p:txBody>
        </p:sp>
        <p:sp>
          <p:nvSpPr>
            <p:cNvPr id="15" name="TextBox 12"/>
            <p:cNvSpPr txBox="1">
              <a:spLocks noChangeArrowheads="1"/>
            </p:cNvSpPr>
            <p:nvPr/>
          </p:nvSpPr>
          <p:spPr bwMode="auto">
            <a:xfrm>
              <a:off x="6083866" y="4337684"/>
              <a:ext cx="66085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600" b="1" dirty="0">
                  <a:solidFill>
                    <a:srgbClr val="F8F8F8"/>
                  </a:solidFill>
                  <a:latin typeface="+mj-lt"/>
                </a:rPr>
                <a:t>3</a:t>
              </a:r>
              <a:endParaRPr lang="zh-CN" altLang="en-US" sz="2600" b="1" dirty="0">
                <a:solidFill>
                  <a:srgbClr val="F8F8F8"/>
                </a:solidFill>
                <a:latin typeface="+mj-lt"/>
              </a:endParaRPr>
            </a:p>
          </p:txBody>
        </p:sp>
      </p:grpSp>
      <p:cxnSp>
        <p:nvCxnSpPr>
          <p:cNvPr id="19" name="直接连接符 17"/>
          <p:cNvCxnSpPr>
            <a:cxnSpLocks noChangeShapeType="1"/>
          </p:cNvCxnSpPr>
          <p:nvPr/>
        </p:nvCxnSpPr>
        <p:spPr bwMode="auto">
          <a:xfrm>
            <a:off x="6674842" y="3611226"/>
            <a:ext cx="0" cy="1004888"/>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8"/>
          <p:cNvCxnSpPr>
            <a:cxnSpLocks noChangeShapeType="1"/>
          </p:cNvCxnSpPr>
          <p:nvPr/>
        </p:nvCxnSpPr>
        <p:spPr bwMode="auto">
          <a:xfrm>
            <a:off x="6674842" y="4873289"/>
            <a:ext cx="0" cy="1011237"/>
          </a:xfrm>
          <a:prstGeom prst="line">
            <a:avLst/>
          </a:prstGeom>
          <a:noFill/>
          <a:ln w="9525">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2" name="Picture 2" descr="E:\我的文档\鼎.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74750" y="2451100"/>
            <a:ext cx="3786188" cy="402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矩形 23"/>
          <p:cNvSpPr/>
          <p:nvPr/>
        </p:nvSpPr>
        <p:spPr>
          <a:xfrm>
            <a:off x="1322387" y="980728"/>
            <a:ext cx="4199930" cy="1107226"/>
          </a:xfrm>
          <a:prstGeom prst="rect">
            <a:avLst/>
          </a:prstGeom>
        </p:spPr>
        <p:txBody>
          <a:bodyPr wrap="square">
            <a:spAutoFit/>
          </a:bodyPr>
          <a:lstStyle/>
          <a:p>
            <a:pPr algn="just">
              <a:spcBef>
                <a:spcPts val="0"/>
              </a:spcBef>
              <a:spcAft>
                <a:spcPts val="0"/>
              </a:spcAft>
            </a:pPr>
            <a:r>
              <a:rPr lang="zh-CN" altLang="en-US" sz="3200" dirty="0">
                <a:solidFill>
                  <a:schemeClr val="accent2"/>
                </a:solidFill>
                <a:latin typeface="方正大黑简体" panose="02000000000000000000" pitchFamily="65" charset="-122"/>
                <a:ea typeface="方正大黑简体" panose="02000000000000000000" pitchFamily="65" charset="-122"/>
              </a:rPr>
              <a:t>（二）互联网医疗</a:t>
            </a:r>
            <a:endParaRPr lang="en-US" altLang="zh-CN" sz="3200" dirty="0">
              <a:solidFill>
                <a:schemeClr val="accent2"/>
              </a:solidFill>
              <a:latin typeface="方正大黑简体" panose="02000000000000000000" pitchFamily="65" charset="-122"/>
              <a:ea typeface="方正大黑简体" panose="02000000000000000000" pitchFamily="65" charset="-122"/>
            </a:endParaRPr>
          </a:p>
          <a:p>
            <a:pPr algn="just">
              <a:lnSpc>
                <a:spcPct val="150000"/>
              </a:lnSpc>
              <a:spcBef>
                <a:spcPts val="0"/>
              </a:spcBef>
              <a:spcAft>
                <a:spcPts val="0"/>
              </a:spcAft>
            </a:pPr>
            <a:r>
              <a:rPr lang="en-US" altLang="zh-CN" sz="2600" b="1" dirty="0">
                <a:solidFill>
                  <a:schemeClr val="accent2"/>
                </a:solidFill>
                <a:latin typeface="+mj-lt"/>
                <a:ea typeface="黑体" panose="02010609060101010101" pitchFamily="49" charset="-122"/>
              </a:rPr>
              <a:t>1</a:t>
            </a:r>
            <a:r>
              <a:rPr lang="zh-CN" altLang="en-US" sz="2600" b="1" dirty="0">
                <a:solidFill>
                  <a:schemeClr val="accent2"/>
                </a:solidFill>
                <a:latin typeface="+mj-lt"/>
                <a:ea typeface="黑体" panose="02010609060101010101" pitchFamily="49" charset="-122"/>
              </a:rPr>
              <a:t>．互联网医疗分类</a:t>
            </a:r>
            <a:endParaRPr lang="zh-CN" altLang="en-US" sz="2600" b="1" dirty="0">
              <a:solidFill>
                <a:schemeClr val="accent2"/>
              </a:solidFill>
              <a:latin typeface="+mj-lt"/>
              <a:ea typeface="黑体" panose="02010609060101010101" pitchFamily="49"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barn(inVertical)">
                                      <p:cBhvr>
                                        <p:cTn id="7" dur="500"/>
                                        <p:tgtEl>
                                          <p:spTgt spid="2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animEffect transition="in" filter="wipe(up)">
                                      <p:cBhvr>
                                        <p:cTn id="11" dur="500"/>
                                        <p:tgtEl>
                                          <p:spTgt spid="24">
                                            <p:txEl>
                                              <p:pRg st="1" end="1"/>
                                            </p:txEl>
                                          </p:spTgt>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3000"/>
                            </p:stCondLst>
                            <p:childTnLst>
                              <p:par>
                                <p:cTn id="26" presetID="16" presetClass="entr" presetSubtype="42"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outHorizontal)">
                                      <p:cBhvr>
                                        <p:cTn id="28" dur="500"/>
                                        <p:tgtEl>
                                          <p:spTgt spid="6"/>
                                        </p:tgtEl>
                                      </p:cBhvr>
                                    </p:animEffect>
                                  </p:childTnLst>
                                </p:cTn>
                              </p:par>
                              <p:par>
                                <p:cTn id="29" presetID="2" presetClass="entr" presetSubtype="4" accel="50000" decel="5000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fill="hold"/>
                                        <p:tgtEl>
                                          <p:spTgt spid="2"/>
                                        </p:tgtEl>
                                        <p:attrNameLst>
                                          <p:attrName>ppt_x</p:attrName>
                                        </p:attrNameLst>
                                      </p:cBhvr>
                                      <p:tavLst>
                                        <p:tav tm="0">
                                          <p:val>
                                            <p:strVal val="#ppt_x"/>
                                          </p:val>
                                        </p:tav>
                                        <p:tav tm="100000">
                                          <p:val>
                                            <p:strVal val="#ppt_x"/>
                                          </p:val>
                                        </p:tav>
                                      </p:tavLst>
                                    </p:anim>
                                    <p:anim calcmode="lin" valueType="num">
                                      <p:cBhvr additive="base">
                                        <p:cTn id="32" dur="10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childTnLst>
                          </p:cTn>
                        </p:par>
                        <p:par>
                          <p:cTn id="40" fill="hold">
                            <p:stCondLst>
                              <p:cond delay="4500"/>
                            </p:stCondLst>
                            <p:childTnLst>
                              <p:par>
                                <p:cTn id="41" presetID="16" presetClass="entr" presetSubtype="42"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outHorizontal)">
                                      <p:cBhvr>
                                        <p:cTn id="43" dur="500"/>
                                        <p:tgtEl>
                                          <p:spTgt spid="19"/>
                                        </p:tgtEl>
                                      </p:cBhvr>
                                    </p:animEffect>
                                  </p:childTnLst>
                                </p:cTn>
                              </p:par>
                              <p:par>
                                <p:cTn id="44" presetID="2" presetClass="entr" presetSubtype="4" accel="50000" decel="5000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additive="base">
                                        <p:cTn id="46" dur="1000" fill="hold"/>
                                        <p:tgtEl>
                                          <p:spTgt spid="3"/>
                                        </p:tgtEl>
                                        <p:attrNameLst>
                                          <p:attrName>ppt_x</p:attrName>
                                        </p:attrNameLst>
                                      </p:cBhvr>
                                      <p:tavLst>
                                        <p:tav tm="0">
                                          <p:val>
                                            <p:strVal val="#ppt_x"/>
                                          </p:val>
                                        </p:tav>
                                        <p:tav tm="100000">
                                          <p:val>
                                            <p:strVal val="#ppt_x"/>
                                          </p:val>
                                        </p:tav>
                                      </p:tavLst>
                                    </p:anim>
                                    <p:anim calcmode="lin" valueType="num">
                                      <p:cBhvr additive="base">
                                        <p:cTn id="47" dur="1000" fill="hold"/>
                                        <p:tgtEl>
                                          <p:spTgt spid="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31"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1000" fill="hold"/>
                                        <p:tgtEl>
                                          <p:spTgt spid="13"/>
                                        </p:tgtEl>
                                        <p:attrNameLst>
                                          <p:attrName>ppt_w</p:attrName>
                                        </p:attrNameLst>
                                      </p:cBhvr>
                                      <p:tavLst>
                                        <p:tav tm="0">
                                          <p:val>
                                            <p:fltVal val="0"/>
                                          </p:val>
                                        </p:tav>
                                        <p:tav tm="100000">
                                          <p:val>
                                            <p:strVal val="#ppt_w"/>
                                          </p:val>
                                        </p:tav>
                                      </p:tavLst>
                                    </p:anim>
                                    <p:anim calcmode="lin" valueType="num">
                                      <p:cBhvr>
                                        <p:cTn id="52" dur="1000" fill="hold"/>
                                        <p:tgtEl>
                                          <p:spTgt spid="13"/>
                                        </p:tgtEl>
                                        <p:attrNameLst>
                                          <p:attrName>ppt_h</p:attrName>
                                        </p:attrNameLst>
                                      </p:cBhvr>
                                      <p:tavLst>
                                        <p:tav tm="0">
                                          <p:val>
                                            <p:fltVal val="0"/>
                                          </p:val>
                                        </p:tav>
                                        <p:tav tm="100000">
                                          <p:val>
                                            <p:strVal val="#ppt_h"/>
                                          </p:val>
                                        </p:tav>
                                      </p:tavLst>
                                    </p:anim>
                                    <p:anim calcmode="lin" valueType="num">
                                      <p:cBhvr>
                                        <p:cTn id="53" dur="1000" fill="hold"/>
                                        <p:tgtEl>
                                          <p:spTgt spid="13"/>
                                        </p:tgtEl>
                                        <p:attrNameLst>
                                          <p:attrName>style.rotation</p:attrName>
                                        </p:attrNameLst>
                                      </p:cBhvr>
                                      <p:tavLst>
                                        <p:tav tm="0">
                                          <p:val>
                                            <p:fltVal val="90"/>
                                          </p:val>
                                        </p:tav>
                                        <p:tav tm="100000">
                                          <p:val>
                                            <p:fltVal val="0"/>
                                          </p:val>
                                        </p:tav>
                                      </p:tavLst>
                                    </p:anim>
                                    <p:animEffect transition="in" filter="fade">
                                      <p:cBhvr>
                                        <p:cTn id="54" dur="1000"/>
                                        <p:tgtEl>
                                          <p:spTgt spid="13"/>
                                        </p:tgtEl>
                                      </p:cBhvr>
                                    </p:animEffect>
                                  </p:childTnLst>
                                </p:cTn>
                              </p:par>
                            </p:childTnLst>
                          </p:cTn>
                        </p:par>
                        <p:par>
                          <p:cTn id="55" fill="hold">
                            <p:stCondLst>
                              <p:cond delay="6000"/>
                            </p:stCondLst>
                            <p:childTnLst>
                              <p:par>
                                <p:cTn id="56" presetID="16" presetClass="entr" presetSubtype="42"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outHorizontal)">
                                      <p:cBhvr>
                                        <p:cTn id="58" dur="500"/>
                                        <p:tgtEl>
                                          <p:spTgt spid="20"/>
                                        </p:tgtEl>
                                      </p:cBhvr>
                                    </p:animEffect>
                                  </p:childTnLst>
                                </p:cTn>
                              </p:par>
                              <p:par>
                                <p:cTn id="59" presetID="2" presetClass="entr" presetSubtype="4" accel="50000" decel="50000"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1000" fill="hold"/>
                                        <p:tgtEl>
                                          <p:spTgt spid="4"/>
                                        </p:tgtEl>
                                        <p:attrNameLst>
                                          <p:attrName>ppt_x</p:attrName>
                                        </p:attrNameLst>
                                      </p:cBhvr>
                                      <p:tavLst>
                                        <p:tav tm="0">
                                          <p:val>
                                            <p:strVal val="#ppt_x"/>
                                          </p:val>
                                        </p:tav>
                                        <p:tav tm="100000">
                                          <p:val>
                                            <p:strVal val="#ppt_x"/>
                                          </p:val>
                                        </p:tav>
                                      </p:tavLst>
                                    </p:anim>
                                    <p:anim calcmode="lin" valueType="num">
                                      <p:cBhvr additive="base">
                                        <p:cTn id="6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738228" y="1364000"/>
            <a:ext cx="3775978" cy="492443"/>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en-US" altLang="zh-CN" sz="2600" b="1" dirty="0">
                <a:solidFill>
                  <a:schemeClr val="accent2"/>
                </a:solidFill>
                <a:latin typeface="+mj-lt"/>
                <a:ea typeface="黑体" panose="02010609060101010101" pitchFamily="49" charset="-122"/>
              </a:rPr>
              <a:t>2</a:t>
            </a:r>
            <a:r>
              <a:rPr lang="zh-CN" altLang="en-US" sz="2600" b="1" dirty="0">
                <a:solidFill>
                  <a:schemeClr val="accent2"/>
                </a:solidFill>
                <a:latin typeface="+mj-lt"/>
                <a:ea typeface="黑体" panose="02010609060101010101" pitchFamily="49" charset="-122"/>
              </a:rPr>
              <a:t>．在线问诊的模式</a:t>
            </a:r>
            <a:endParaRPr lang="zh-CN" altLang="en-US" sz="2600" b="1" dirty="0">
              <a:solidFill>
                <a:schemeClr val="accent2"/>
              </a:solidFill>
              <a:latin typeface="+mj-lt"/>
              <a:ea typeface="黑体" panose="02010609060101010101" pitchFamily="49" charset="-122"/>
            </a:endParaRPr>
          </a:p>
        </p:txBody>
      </p:sp>
      <p:grpSp>
        <p:nvGrpSpPr>
          <p:cNvPr id="3" name="组合 2"/>
          <p:cNvGrpSpPr/>
          <p:nvPr/>
        </p:nvGrpSpPr>
        <p:grpSpPr>
          <a:xfrm>
            <a:off x="1507852" y="2492896"/>
            <a:ext cx="2573337" cy="2153522"/>
            <a:chOff x="633413" y="2492896"/>
            <a:chExt cx="2573337" cy="2153522"/>
          </a:xfrm>
        </p:grpSpPr>
        <p:sp>
          <p:nvSpPr>
            <p:cNvPr id="4" name="Freeform 6"/>
            <p:cNvSpPr/>
            <p:nvPr/>
          </p:nvSpPr>
          <p:spPr bwMode="auto">
            <a:xfrm>
              <a:off x="633413" y="2492896"/>
              <a:ext cx="2573337" cy="2153522"/>
            </a:xfrm>
            <a:custGeom>
              <a:avLst/>
              <a:gdLst>
                <a:gd name="T0" fmla="*/ 83475326 w 3149"/>
                <a:gd name="T1" fmla="*/ 0 h 5005"/>
                <a:gd name="T2" fmla="*/ 2019434587 w 3149"/>
                <a:gd name="T3" fmla="*/ 0 h 5005"/>
                <a:gd name="T4" fmla="*/ 2102909913 w 3149"/>
                <a:gd name="T5" fmla="*/ 84749947 h 5005"/>
                <a:gd name="T6" fmla="*/ 2102909913 w 3149"/>
                <a:gd name="T7" fmla="*/ 2147483646 h 5005"/>
                <a:gd name="T8" fmla="*/ 2019434587 w 3149"/>
                <a:gd name="T9" fmla="*/ 2147483646 h 5005"/>
                <a:gd name="T10" fmla="*/ 83475326 w 3149"/>
                <a:gd name="T11" fmla="*/ 2147483646 h 5005"/>
                <a:gd name="T12" fmla="*/ 0 w 3149"/>
                <a:gd name="T13" fmla="*/ 2147483646 h 5005"/>
                <a:gd name="T14" fmla="*/ 0 w 3149"/>
                <a:gd name="T15" fmla="*/ 84749947 h 5005"/>
                <a:gd name="T16" fmla="*/ 83475326 w 3149"/>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chemeClr val="bg1"/>
            </a:solidFill>
            <a:ln w="10" cap="flat" cmpd="sng">
              <a:solidFill>
                <a:srgbClr val="C9C9C9"/>
              </a:solidFill>
              <a:round/>
            </a:ln>
          </p:spPr>
          <p:txBody>
            <a:bodyPr/>
            <a:lstStyle/>
            <a:p>
              <a:endParaRPr lang="zh-CN" altLang="en-US"/>
            </a:p>
          </p:txBody>
        </p:sp>
        <p:grpSp>
          <p:nvGrpSpPr>
            <p:cNvPr id="5" name="组合 20"/>
            <p:cNvGrpSpPr/>
            <p:nvPr/>
          </p:nvGrpSpPr>
          <p:grpSpPr bwMode="auto">
            <a:xfrm>
              <a:off x="1454944" y="2715146"/>
              <a:ext cx="930275" cy="939800"/>
              <a:chOff x="0" y="0"/>
              <a:chExt cx="930275" cy="938213"/>
            </a:xfrm>
          </p:grpSpPr>
          <p:sp>
            <p:nvSpPr>
              <p:cNvPr id="7" name="Oval 18"/>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8" name="TextBox 22"/>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1</a:t>
                </a:r>
                <a:endParaRPr lang="zh-CN" altLang="en-US" sz="3200" b="1" dirty="0">
                  <a:solidFill>
                    <a:schemeClr val="tx1"/>
                  </a:solidFill>
                  <a:latin typeface="+mj-lt"/>
                  <a:ea typeface="黑体" panose="02010609060101010101" pitchFamily="49" charset="-122"/>
                </a:endParaRPr>
              </a:p>
            </p:txBody>
          </p:sp>
        </p:grpSp>
        <p:sp>
          <p:nvSpPr>
            <p:cNvPr id="6" name="矩形 23"/>
            <p:cNvSpPr>
              <a:spLocks noChangeArrowheads="1"/>
            </p:cNvSpPr>
            <p:nvPr/>
          </p:nvSpPr>
          <p:spPr bwMode="auto">
            <a:xfrm>
              <a:off x="795428" y="3794897"/>
              <a:ext cx="224930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914400">
                <a:spcBef>
                  <a:spcPts val="0"/>
                </a:spcBef>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轻问诊模式</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grpSp>
        <p:nvGrpSpPr>
          <p:cNvPr id="9" name="组合 8"/>
          <p:cNvGrpSpPr/>
          <p:nvPr/>
        </p:nvGrpSpPr>
        <p:grpSpPr>
          <a:xfrm>
            <a:off x="4930303" y="2492896"/>
            <a:ext cx="2571750" cy="2153522"/>
            <a:chOff x="3479800" y="2492896"/>
            <a:chExt cx="2571750" cy="2153522"/>
          </a:xfrm>
        </p:grpSpPr>
        <p:sp>
          <p:nvSpPr>
            <p:cNvPr id="10" name="Freeform 5"/>
            <p:cNvSpPr/>
            <p:nvPr/>
          </p:nvSpPr>
          <p:spPr bwMode="auto">
            <a:xfrm>
              <a:off x="3479800" y="2492896"/>
              <a:ext cx="2571750" cy="2153522"/>
            </a:xfrm>
            <a:custGeom>
              <a:avLst/>
              <a:gdLst>
                <a:gd name="T0" fmla="*/ 83425021 w 3148"/>
                <a:gd name="T1" fmla="*/ 0 h 5005"/>
                <a:gd name="T2" fmla="*/ 2017559116 w 3148"/>
                <a:gd name="T3" fmla="*/ 0 h 5005"/>
                <a:gd name="T4" fmla="*/ 2100984137 w 3148"/>
                <a:gd name="T5" fmla="*/ 84749947 h 5005"/>
                <a:gd name="T6" fmla="*/ 2100984137 w 3148"/>
                <a:gd name="T7" fmla="*/ 2147483646 h 5005"/>
                <a:gd name="T8" fmla="*/ 2017559116 w 3148"/>
                <a:gd name="T9" fmla="*/ 2147483646 h 5005"/>
                <a:gd name="T10" fmla="*/ 83425021 w 3148"/>
                <a:gd name="T11" fmla="*/ 2147483646 h 5005"/>
                <a:gd name="T12" fmla="*/ 0 w 3148"/>
                <a:gd name="T13" fmla="*/ 2147483646 h 5005"/>
                <a:gd name="T14" fmla="*/ 0 w 3148"/>
                <a:gd name="T15" fmla="*/ 84749947 h 5005"/>
                <a:gd name="T16" fmla="*/ 83425021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B7D72E"/>
            </a:solidFill>
            <a:ln w="10" cap="flat" cmpd="sng">
              <a:solidFill>
                <a:srgbClr val="939598"/>
              </a:solidFill>
              <a:round/>
            </a:ln>
          </p:spPr>
          <p:txBody>
            <a:bodyPr/>
            <a:lstStyle/>
            <a:p>
              <a:endParaRPr lang="zh-CN" altLang="en-US"/>
            </a:p>
          </p:txBody>
        </p:sp>
        <p:sp>
          <p:nvSpPr>
            <p:cNvPr id="11" name="矩形 24"/>
            <p:cNvSpPr>
              <a:spLocks noChangeArrowheads="1"/>
            </p:cNvSpPr>
            <p:nvPr/>
          </p:nvSpPr>
          <p:spPr bwMode="auto">
            <a:xfrm>
              <a:off x="3610484" y="3794897"/>
              <a:ext cx="226153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视频问诊模式</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12" name="组合 27"/>
            <p:cNvGrpSpPr/>
            <p:nvPr/>
          </p:nvGrpSpPr>
          <p:grpSpPr bwMode="auto">
            <a:xfrm>
              <a:off x="4300538" y="2715146"/>
              <a:ext cx="930275" cy="939800"/>
              <a:chOff x="0" y="0"/>
              <a:chExt cx="930275" cy="938213"/>
            </a:xfrm>
          </p:grpSpPr>
          <p:sp>
            <p:nvSpPr>
              <p:cNvPr id="13" name="Oval 19"/>
              <p:cNvSpPr>
                <a:spLocks noChangeArrowheads="1"/>
              </p:cNvSpPr>
              <p:nvPr/>
            </p:nvSpPr>
            <p:spPr bwMode="auto">
              <a:xfrm>
                <a:off x="0" y="0"/>
                <a:ext cx="930275"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14" name="TextBox 29"/>
              <p:cNvSpPr txBox="1">
                <a:spLocks noChangeArrowheads="1"/>
              </p:cNvSpPr>
              <p:nvPr/>
            </p:nvSpPr>
            <p:spPr bwMode="auto">
              <a:xfrm>
                <a:off x="258991"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2</a:t>
                </a:r>
                <a:endParaRPr lang="zh-CN" altLang="en-US" sz="3200" b="1" dirty="0">
                  <a:solidFill>
                    <a:schemeClr val="tx1"/>
                  </a:solidFill>
                  <a:latin typeface="+mj-lt"/>
                  <a:ea typeface="黑体" panose="02010609060101010101" pitchFamily="49" charset="-122"/>
                </a:endParaRPr>
              </a:p>
            </p:txBody>
          </p:sp>
        </p:grpSp>
      </p:grpSp>
      <p:grpSp>
        <p:nvGrpSpPr>
          <p:cNvPr id="15" name="组合 14"/>
          <p:cNvGrpSpPr/>
          <p:nvPr/>
        </p:nvGrpSpPr>
        <p:grpSpPr>
          <a:xfrm>
            <a:off x="8402637" y="2492896"/>
            <a:ext cx="2570162" cy="2153522"/>
            <a:chOff x="6326188" y="2492896"/>
            <a:chExt cx="2570162" cy="2153522"/>
          </a:xfrm>
        </p:grpSpPr>
        <p:sp>
          <p:nvSpPr>
            <p:cNvPr id="16" name="Freeform 8"/>
            <p:cNvSpPr/>
            <p:nvPr/>
          </p:nvSpPr>
          <p:spPr bwMode="auto">
            <a:xfrm>
              <a:off x="6326188" y="2492896"/>
              <a:ext cx="2570162" cy="2153522"/>
            </a:xfrm>
            <a:custGeom>
              <a:avLst/>
              <a:gdLst>
                <a:gd name="T0" fmla="*/ 83322072 w 3148"/>
                <a:gd name="T1" fmla="*/ 0 h 5005"/>
                <a:gd name="T2" fmla="*/ 2015068241 w 3148"/>
                <a:gd name="T3" fmla="*/ 0 h 5005"/>
                <a:gd name="T4" fmla="*/ 2098390313 w 3148"/>
                <a:gd name="T5" fmla="*/ 84749947 h 5005"/>
                <a:gd name="T6" fmla="*/ 2098390313 w 3148"/>
                <a:gd name="T7" fmla="*/ 2147483646 h 5005"/>
                <a:gd name="T8" fmla="*/ 2015068241 w 3148"/>
                <a:gd name="T9" fmla="*/ 2147483646 h 5005"/>
                <a:gd name="T10" fmla="*/ 83322072 w 3148"/>
                <a:gd name="T11" fmla="*/ 2147483646 h 5005"/>
                <a:gd name="T12" fmla="*/ 0 w 3148"/>
                <a:gd name="T13" fmla="*/ 2147483646 h 5005"/>
                <a:gd name="T14" fmla="*/ 0 w 3148"/>
                <a:gd name="T15" fmla="*/ 84749947 h 5005"/>
                <a:gd name="T16" fmla="*/ 83322072 w 3148"/>
                <a:gd name="T17" fmla="*/ 0 h 5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chemeClr val="tx2"/>
            </a:solidFill>
            <a:ln w="10" cap="flat" cmpd="sng">
              <a:solidFill>
                <a:srgbClr val="939598"/>
              </a:solidFill>
              <a:round/>
            </a:ln>
          </p:spPr>
          <p:txBody>
            <a:bodyPr/>
            <a:lstStyle/>
            <a:p>
              <a:endParaRPr lang="zh-CN" altLang="en-US"/>
            </a:p>
          </p:txBody>
        </p:sp>
        <p:sp>
          <p:nvSpPr>
            <p:cNvPr id="17" name="矩形 25"/>
            <p:cNvSpPr>
              <a:spLocks noChangeArrowheads="1"/>
            </p:cNvSpPr>
            <p:nvPr/>
          </p:nvSpPr>
          <p:spPr bwMode="auto">
            <a:xfrm>
              <a:off x="6507525" y="3835803"/>
              <a:ext cx="22074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defTabSz="914400">
                <a:buClrTx/>
                <a:buSzTx/>
                <a:buNone/>
                <a:defRPr/>
              </a:pPr>
              <a:r>
                <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rPr>
                <a:t>导医导药模式</a:t>
              </a:r>
              <a:endParaRPr lang="zh-CN" altLang="en-US" sz="2600" b="1" dirty="0">
                <a:solidFill>
                  <a:srgbClr val="F8F8F8"/>
                </a:solidFill>
                <a:latin typeface="黑体" panose="02010609060101010101" pitchFamily="49" charset="-122"/>
                <a:ea typeface="黑体" panose="02010609060101010101" pitchFamily="49" charset="-122"/>
                <a:cs typeface="Times New Roman" panose="02020603050405020304" charset="0"/>
              </a:endParaRPr>
            </a:p>
          </p:txBody>
        </p:sp>
        <p:grpSp>
          <p:nvGrpSpPr>
            <p:cNvPr id="18" name="组合 30"/>
            <p:cNvGrpSpPr/>
            <p:nvPr/>
          </p:nvGrpSpPr>
          <p:grpSpPr bwMode="auto">
            <a:xfrm>
              <a:off x="7145338" y="2715146"/>
              <a:ext cx="931862" cy="939800"/>
              <a:chOff x="0" y="0"/>
              <a:chExt cx="931863" cy="938213"/>
            </a:xfrm>
          </p:grpSpPr>
          <p:sp>
            <p:nvSpPr>
              <p:cNvPr id="19" name="Oval 20"/>
              <p:cNvSpPr>
                <a:spLocks noChangeArrowheads="1"/>
              </p:cNvSpPr>
              <p:nvPr/>
            </p:nvSpPr>
            <p:spPr bwMode="auto">
              <a:xfrm>
                <a:off x="0" y="0"/>
                <a:ext cx="931863" cy="93821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sz="1800">
                  <a:solidFill>
                    <a:schemeClr val="tx1"/>
                  </a:solidFill>
                  <a:latin typeface="+mj-lt"/>
                  <a:ea typeface="黑体" panose="02010609060101010101" pitchFamily="49" charset="-122"/>
                </a:endParaRPr>
              </a:p>
            </p:txBody>
          </p:sp>
          <p:sp>
            <p:nvSpPr>
              <p:cNvPr id="20" name="TextBox 32"/>
              <p:cNvSpPr txBox="1">
                <a:spLocks noChangeArrowheads="1"/>
              </p:cNvSpPr>
              <p:nvPr/>
            </p:nvSpPr>
            <p:spPr bwMode="auto">
              <a:xfrm>
                <a:off x="259785" y="176718"/>
                <a:ext cx="412292" cy="58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3200" b="1" dirty="0">
                    <a:solidFill>
                      <a:schemeClr val="tx1"/>
                    </a:solidFill>
                    <a:latin typeface="+mj-lt"/>
                    <a:ea typeface="黑体" panose="02010609060101010101" pitchFamily="49" charset="-122"/>
                  </a:rPr>
                  <a:t>3</a:t>
                </a:r>
                <a:endParaRPr lang="zh-CN" altLang="en-US" sz="3200" b="1" dirty="0">
                  <a:solidFill>
                    <a:schemeClr val="tx1"/>
                  </a:solidFill>
                  <a:latin typeface="+mj-lt"/>
                  <a:ea typeface="黑体" panose="02010609060101010101" pitchFamily="49" charset="-122"/>
                </a:endParaRPr>
              </a:p>
            </p:txBody>
          </p:sp>
        </p:grpSp>
      </p:grpSp>
      <p:sp>
        <p:nvSpPr>
          <p:cNvPr id="21" name="文本框 20"/>
          <p:cNvSpPr txBox="1"/>
          <p:nvPr/>
        </p:nvSpPr>
        <p:spPr>
          <a:xfrm>
            <a:off x="2713954" y="5439753"/>
            <a:ext cx="6268437" cy="40011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点击视频：互联网</a:t>
            </a:r>
            <a:r>
              <a:rPr lang="en-US" altLang="zh-CN" sz="2000" dirty="0">
                <a:solidFill>
                  <a:srgbClr val="F8F8F8"/>
                </a:solidFill>
                <a:latin typeface="黑体" panose="02010609060101010101" pitchFamily="49" charset="-122"/>
                <a:ea typeface="黑体" panose="02010609060101010101" pitchFamily="49" charset="-122"/>
                <a:hlinkClick r:id="rId1" action="ppaction://hlinkfile"/>
              </a:rPr>
              <a:t>+</a:t>
            </a:r>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医疗</a:t>
            </a:r>
            <a:r>
              <a:rPr lang="en-US" altLang="zh-CN" sz="2000" dirty="0">
                <a:solidFill>
                  <a:srgbClr val="F8F8F8"/>
                </a:solidFill>
                <a:latin typeface="黑体" panose="02010609060101010101" pitchFamily="49" charset="-122"/>
                <a:ea typeface="黑体" panose="02010609060101010101" pitchFamily="49" charset="-122"/>
                <a:hlinkClick r:id="rId1" action="ppaction://hlinkfile"/>
              </a:rPr>
              <a:t>——</a:t>
            </a:r>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让群众享受便捷医疗服务</a:t>
            </a:r>
            <a:endParaRPr lang="zh-CN" altLang="en-US" sz="2000" dirty="0">
              <a:solidFill>
                <a:srgbClr val="F8F8F8"/>
              </a:solidFill>
              <a:latin typeface="黑体" panose="02010609060101010101" pitchFamily="49" charset="-122"/>
              <a:ea typeface="黑体" panose="02010609060101010101" pitchFamily="49" charset="-122"/>
            </a:endParaRPr>
          </a:p>
        </p:txBody>
      </p:sp>
      <p:pic>
        <p:nvPicPr>
          <p:cNvPr id="22" name="图片 21">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811" y="5282871"/>
            <a:ext cx="715144" cy="71514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 calcmode="lin" valueType="num">
                                      <p:cBhvr>
                                        <p:cTn id="15" dur="500" fill="hold"/>
                                        <p:tgtEl>
                                          <p:spTgt spid="3"/>
                                        </p:tgtEl>
                                        <p:attrNameLst>
                                          <p:attrName>style.rotation</p:attrName>
                                        </p:attrNameLst>
                                      </p:cBhvr>
                                      <p:tavLst>
                                        <p:tav tm="0">
                                          <p:val>
                                            <p:fltVal val="360"/>
                                          </p:val>
                                        </p:tav>
                                        <p:tav tm="100000">
                                          <p:val>
                                            <p:fltVal val="0"/>
                                          </p:val>
                                        </p:tav>
                                      </p:tavLst>
                                    </p:anim>
                                    <p:animEffect transition="in" filter="fade">
                                      <p:cBhvr>
                                        <p:cTn id="16" dur="500"/>
                                        <p:tgtEl>
                                          <p:spTgt spid="3"/>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360"/>
                                          </p:val>
                                        </p:tav>
                                        <p:tav tm="100000">
                                          <p:val>
                                            <p:fltVal val="0"/>
                                          </p:val>
                                        </p:tav>
                                      </p:tavLst>
                                    </p:anim>
                                    <p:animEffect transition="in" filter="fade">
                                      <p:cBhvr>
                                        <p:cTn id="23" dur="500"/>
                                        <p:tgtEl>
                                          <p:spTgt spid="9"/>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 calcmode="lin" valueType="num">
                                      <p:cBhvr>
                                        <p:cTn id="29" dur="500" fill="hold"/>
                                        <p:tgtEl>
                                          <p:spTgt spid="15"/>
                                        </p:tgtEl>
                                        <p:attrNameLst>
                                          <p:attrName>style.rotation</p:attrName>
                                        </p:attrNameLst>
                                      </p:cBhvr>
                                      <p:tavLst>
                                        <p:tav tm="0">
                                          <p:val>
                                            <p:fltVal val="360"/>
                                          </p:val>
                                        </p:tav>
                                        <p:tav tm="100000">
                                          <p:val>
                                            <p:fltVal val="0"/>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715783" y="1254875"/>
            <a:ext cx="3827191" cy="584775"/>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spcBef>
                <a:spcPts val="0"/>
              </a:spcBef>
              <a:buNone/>
            </a:pPr>
            <a:r>
              <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rPr>
              <a:t>（三）在线旅游</a:t>
            </a:r>
            <a:endParaRPr lang="zh-CN" altLang="en-US" dirty="0">
              <a:solidFill>
                <a:schemeClr val="accent2"/>
              </a:solidFill>
              <a:latin typeface="方正大黑简体" panose="02000000000000000000" pitchFamily="65" charset="-122"/>
              <a:ea typeface="方正大黑简体" panose="02000000000000000000" pitchFamily="65" charset="-122"/>
              <a:cs typeface="Times New Roman" panose="02020603050405020304" charset="0"/>
            </a:endParaRPr>
          </a:p>
        </p:txBody>
      </p:sp>
      <p:sp>
        <p:nvSpPr>
          <p:cNvPr id="3" name="文本框 2"/>
          <p:cNvSpPr txBox="1"/>
          <p:nvPr/>
        </p:nvSpPr>
        <p:spPr>
          <a:xfrm>
            <a:off x="715783" y="1839650"/>
            <a:ext cx="10765196" cy="1301318"/>
          </a:xfrm>
          <a:prstGeom prst="rect">
            <a:avLst/>
          </a:prstGeom>
          <a:noFill/>
        </p:spPr>
        <p:txBody>
          <a:bodyPr wrap="square" rtlCol="0" anchor="t">
            <a:spAutoFit/>
          </a:bodyPr>
          <a:lstStyle/>
          <a:p>
            <a:pPr indent="612140" algn="just">
              <a:lnSpc>
                <a:spcPct val="150000"/>
              </a:lnSpc>
            </a:pPr>
            <a:r>
              <a:rPr lang="zh-CN" altLang="en-US" sz="2800" dirty="0">
                <a:solidFill>
                  <a:schemeClr val="accent2"/>
                </a:solidFill>
                <a:latin typeface="+mj-lt"/>
                <a:ea typeface="黑体" panose="02010609060101010101" pitchFamily="49" charset="-122"/>
                <a:cs typeface="Times New Roman" panose="02020603050405020304" charset="0"/>
                <a:sym typeface="+mn-ea"/>
              </a:rPr>
              <a:t>在线旅游（旅游电子商务）指通过互联网、移动互联网及电话呼叫中心等方式为消费者提供与旅游相关的信息、产品和服务。</a:t>
            </a:r>
            <a:endParaRPr lang="zh-CN" altLang="en-US" sz="2800" dirty="0">
              <a:solidFill>
                <a:schemeClr val="accent2"/>
              </a:solidFill>
              <a:latin typeface="+mj-lt"/>
              <a:ea typeface="黑体" panose="02010609060101010101" pitchFamily="49" charset="-122"/>
              <a:cs typeface="Times New Roman" panose="02020603050405020304" charset="0"/>
              <a:sym typeface="+mn-ea"/>
            </a:endParaRPr>
          </a:p>
        </p:txBody>
      </p:sp>
      <p:grpSp>
        <p:nvGrpSpPr>
          <p:cNvPr id="4" name="组合 3"/>
          <p:cNvGrpSpPr/>
          <p:nvPr/>
        </p:nvGrpSpPr>
        <p:grpSpPr>
          <a:xfrm>
            <a:off x="2019418" y="3677188"/>
            <a:ext cx="1560636" cy="1619124"/>
            <a:chOff x="1335680" y="3502437"/>
            <a:chExt cx="1560636" cy="1619124"/>
          </a:xfrm>
        </p:grpSpPr>
        <p:grpSp>
          <p:nvGrpSpPr>
            <p:cNvPr id="5" name="Group 11"/>
            <p:cNvGrpSpPr/>
            <p:nvPr/>
          </p:nvGrpSpPr>
          <p:grpSpPr>
            <a:xfrm>
              <a:off x="1436033" y="3502437"/>
              <a:ext cx="1414667" cy="1619124"/>
              <a:chOff x="1743076" y="2991066"/>
              <a:chExt cx="1414666" cy="1619124"/>
            </a:xfrm>
            <a:solidFill>
              <a:srgbClr val="0070C0"/>
            </a:solidFill>
          </p:grpSpPr>
          <p:sp>
            <p:nvSpPr>
              <p:cNvPr id="7" name="Shape 1721"/>
              <p:cNvSpPr/>
              <p:nvPr/>
            </p:nvSpPr>
            <p:spPr>
              <a:xfrm rot="18900000">
                <a:off x="1743076" y="2991066"/>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b="1">
                  <a:solidFill>
                    <a:prstClr val="black"/>
                  </a:solidFill>
                  <a:latin typeface="+mn-lt"/>
                  <a:ea typeface="微软雅黑" panose="020B0503020204020204" pitchFamily="34" charset="-122"/>
                  <a:sym typeface="Aller Light"/>
                </a:endParaRPr>
              </a:p>
            </p:txBody>
          </p:sp>
          <p:sp>
            <p:nvSpPr>
              <p:cNvPr id="8" name="Shape 1732"/>
              <p:cNvSpPr/>
              <p:nvPr/>
            </p:nvSpPr>
            <p:spPr>
              <a:xfrm rot="18900000">
                <a:off x="1743076" y="3195523"/>
                <a:ext cx="1414666" cy="1414667"/>
              </a:xfrm>
              <a:prstGeom prst="roundRect">
                <a:avLst>
                  <a:gd name="adj" fmla="val 15000"/>
                </a:avLst>
              </a:prstGeom>
              <a:grpFill/>
              <a:ln w="50800" cap="flat">
                <a:solidFill>
                  <a:srgbClr val="F8F8F8"/>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b="1" dirty="0">
                  <a:solidFill>
                    <a:prstClr val="black"/>
                  </a:solidFill>
                  <a:latin typeface="+mn-lt"/>
                  <a:ea typeface="微软雅黑" panose="020B0503020204020204" pitchFamily="34" charset="-122"/>
                  <a:sym typeface="Aller Light"/>
                </a:endParaRPr>
              </a:p>
            </p:txBody>
          </p:sp>
        </p:grpSp>
        <p:sp>
          <p:nvSpPr>
            <p:cNvPr id="6" name="Text Placeholder 4"/>
            <p:cNvSpPr txBox="1"/>
            <p:nvPr/>
          </p:nvSpPr>
          <p:spPr>
            <a:xfrm>
              <a:off x="1335680" y="3974329"/>
              <a:ext cx="1560636" cy="85258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b="1" dirty="0">
                  <a:solidFill>
                    <a:srgbClr val="F8F8F8"/>
                  </a:solidFill>
                  <a:ea typeface="黑体" panose="02010609060101010101" pitchFamily="49" charset="-122"/>
                  <a:cs typeface="Arial" panose="020B0604020202020204" pitchFamily="34" charset="0"/>
                </a:rPr>
                <a:t>旅游</a:t>
              </a:r>
              <a:endParaRPr lang="en-US" altLang="zh-CN" sz="2400" b="1" dirty="0">
                <a:solidFill>
                  <a:srgbClr val="F8F8F8"/>
                </a:solidFill>
                <a:ea typeface="黑体" panose="02010609060101010101" pitchFamily="49" charset="-122"/>
                <a:cs typeface="Arial" panose="020B0604020202020204" pitchFamily="34" charset="0"/>
              </a:endParaRPr>
            </a:p>
            <a:p>
              <a:pPr marL="0" indent="0" algn="ctr">
                <a:spcBef>
                  <a:spcPts val="0"/>
                </a:spcBef>
                <a:buNone/>
              </a:pPr>
              <a:r>
                <a:rPr lang="en-US" altLang="zh-CN" sz="2400" b="1" dirty="0">
                  <a:solidFill>
                    <a:srgbClr val="F8F8F8"/>
                  </a:solidFill>
                  <a:ea typeface="黑体" panose="02010609060101010101" pitchFamily="49" charset="-122"/>
                  <a:cs typeface="Arial" panose="020B0604020202020204" pitchFamily="34" charset="0"/>
                </a:rPr>
                <a:t>B2B </a:t>
              </a:r>
              <a:r>
                <a:rPr lang="zh-CN" altLang="en-US" sz="2400" b="1" dirty="0">
                  <a:solidFill>
                    <a:srgbClr val="F8F8F8"/>
                  </a:solidFill>
                  <a:ea typeface="黑体" panose="02010609060101010101" pitchFamily="49" charset="-122"/>
                  <a:cs typeface="Arial" panose="020B0604020202020204" pitchFamily="34" charset="0"/>
                </a:rPr>
                <a:t>模式</a:t>
              </a:r>
              <a:endParaRPr lang="en-US" altLang="zh-CN" sz="2400" b="1" dirty="0">
                <a:solidFill>
                  <a:srgbClr val="F8F8F8"/>
                </a:solidFill>
                <a:ea typeface="黑体" panose="02010609060101010101" pitchFamily="49" charset="-122"/>
                <a:cs typeface="Arial" panose="020B0604020202020204" pitchFamily="34" charset="0"/>
              </a:endParaRPr>
            </a:p>
          </p:txBody>
        </p:sp>
      </p:grpSp>
      <p:grpSp>
        <p:nvGrpSpPr>
          <p:cNvPr id="9" name="组合 8"/>
          <p:cNvGrpSpPr/>
          <p:nvPr/>
        </p:nvGrpSpPr>
        <p:grpSpPr>
          <a:xfrm>
            <a:off x="5322709" y="3781359"/>
            <a:ext cx="1453661" cy="1619124"/>
            <a:chOff x="3300897" y="3710780"/>
            <a:chExt cx="1453661" cy="1619124"/>
          </a:xfrm>
        </p:grpSpPr>
        <p:grpSp>
          <p:nvGrpSpPr>
            <p:cNvPr id="10" name="Group 12"/>
            <p:cNvGrpSpPr/>
            <p:nvPr/>
          </p:nvGrpSpPr>
          <p:grpSpPr>
            <a:xfrm>
              <a:off x="3320395" y="3710780"/>
              <a:ext cx="1414667" cy="1619124"/>
              <a:chOff x="3563871" y="3199409"/>
              <a:chExt cx="1414666" cy="1619124"/>
            </a:xfrm>
            <a:solidFill>
              <a:srgbClr val="FFC000"/>
            </a:solidFill>
          </p:grpSpPr>
          <p:sp>
            <p:nvSpPr>
              <p:cNvPr id="12" name="Shape 1722"/>
              <p:cNvSpPr/>
              <p:nvPr/>
            </p:nvSpPr>
            <p:spPr>
              <a:xfrm rot="8100000">
                <a:off x="3563871" y="3403867"/>
                <a:ext cx="1414666" cy="1414666"/>
              </a:xfrm>
              <a:prstGeom prst="roundRect">
                <a:avLst>
                  <a:gd name="adj" fmla="val 15000"/>
                </a:avLst>
              </a:prstGeom>
              <a:grpFill/>
              <a:ln w="12700">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b="1">
                  <a:solidFill>
                    <a:prstClr val="black"/>
                  </a:solidFill>
                  <a:latin typeface="+mn-lt"/>
                  <a:ea typeface="微软雅黑" panose="020B0503020204020204" pitchFamily="34" charset="-122"/>
                  <a:sym typeface="Aller Light"/>
                </a:endParaRPr>
              </a:p>
            </p:txBody>
          </p:sp>
          <p:sp>
            <p:nvSpPr>
              <p:cNvPr id="13" name="Shape 1729"/>
              <p:cNvSpPr/>
              <p:nvPr/>
            </p:nvSpPr>
            <p:spPr>
              <a:xfrm rot="8100000">
                <a:off x="3563871" y="3199409"/>
                <a:ext cx="1414666" cy="1414667"/>
              </a:xfrm>
              <a:prstGeom prst="roundRect">
                <a:avLst>
                  <a:gd name="adj" fmla="val 15000"/>
                </a:avLst>
              </a:prstGeom>
              <a:grpFill/>
              <a:ln w="38100" cap="flat">
                <a:solidFill>
                  <a:srgbClr val="F8F8F8"/>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b="1">
                  <a:solidFill>
                    <a:prstClr val="black"/>
                  </a:solidFill>
                  <a:latin typeface="+mn-lt"/>
                  <a:ea typeface="微软雅黑" panose="020B0503020204020204" pitchFamily="34" charset="-122"/>
                  <a:sym typeface="Aller Light"/>
                </a:endParaRPr>
              </a:p>
            </p:txBody>
          </p:sp>
        </p:grpSp>
        <p:sp>
          <p:nvSpPr>
            <p:cNvPr id="11" name="Text Placeholder 4"/>
            <p:cNvSpPr txBox="1"/>
            <p:nvPr/>
          </p:nvSpPr>
          <p:spPr>
            <a:xfrm>
              <a:off x="3300897" y="3951298"/>
              <a:ext cx="1453661" cy="92585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b="1" dirty="0">
                  <a:solidFill>
                    <a:srgbClr val="F8F8F8"/>
                  </a:solidFill>
                  <a:ea typeface="黑体" panose="02010609060101010101" pitchFamily="49" charset="-122"/>
                  <a:cs typeface="Arial" panose="020B0604020202020204" pitchFamily="34" charset="0"/>
                </a:rPr>
                <a:t>旅游</a:t>
              </a:r>
              <a:endParaRPr lang="en-US" altLang="zh-CN" sz="2400" b="1" dirty="0">
                <a:solidFill>
                  <a:srgbClr val="F8F8F8"/>
                </a:solidFill>
                <a:ea typeface="黑体" panose="02010609060101010101" pitchFamily="49" charset="-122"/>
                <a:cs typeface="Arial" panose="020B0604020202020204" pitchFamily="34" charset="0"/>
              </a:endParaRPr>
            </a:p>
            <a:p>
              <a:pPr marL="0" indent="0" algn="ctr">
                <a:spcBef>
                  <a:spcPts val="0"/>
                </a:spcBef>
                <a:buNone/>
              </a:pPr>
              <a:r>
                <a:rPr lang="en-US" altLang="zh-CN" sz="2400" b="1" dirty="0">
                  <a:solidFill>
                    <a:srgbClr val="F8F8F8"/>
                  </a:solidFill>
                  <a:ea typeface="黑体" panose="02010609060101010101" pitchFamily="49" charset="-122"/>
                  <a:cs typeface="Arial" panose="020B0604020202020204" pitchFamily="34" charset="0"/>
                </a:rPr>
                <a:t>B2C</a:t>
              </a:r>
              <a:r>
                <a:rPr lang="zh-CN" altLang="en-US" sz="2400" b="1" dirty="0">
                  <a:solidFill>
                    <a:srgbClr val="F8F8F8"/>
                  </a:solidFill>
                  <a:ea typeface="黑体" panose="02010609060101010101" pitchFamily="49" charset="-122"/>
                  <a:cs typeface="Arial" panose="020B0604020202020204" pitchFamily="34" charset="0"/>
                </a:rPr>
                <a:t>模式</a:t>
              </a:r>
              <a:endParaRPr lang="en-US" altLang="zh-CN" sz="2400" b="1" dirty="0">
                <a:solidFill>
                  <a:srgbClr val="F8F8F8"/>
                </a:solidFill>
                <a:ea typeface="黑体" panose="02010609060101010101" pitchFamily="49" charset="-122"/>
                <a:cs typeface="Arial" panose="020B0604020202020204" pitchFamily="34" charset="0"/>
              </a:endParaRPr>
            </a:p>
          </p:txBody>
        </p:sp>
      </p:grpSp>
      <p:grpSp>
        <p:nvGrpSpPr>
          <p:cNvPr id="14" name="组合 13"/>
          <p:cNvGrpSpPr/>
          <p:nvPr/>
        </p:nvGrpSpPr>
        <p:grpSpPr>
          <a:xfrm>
            <a:off x="8428130" y="3573016"/>
            <a:ext cx="1414667" cy="1619124"/>
            <a:chOff x="5135667" y="3502437"/>
            <a:chExt cx="1414667" cy="1619124"/>
          </a:xfrm>
        </p:grpSpPr>
        <p:grpSp>
          <p:nvGrpSpPr>
            <p:cNvPr id="15" name="Group 14"/>
            <p:cNvGrpSpPr/>
            <p:nvPr/>
          </p:nvGrpSpPr>
          <p:grpSpPr>
            <a:xfrm>
              <a:off x="5135667" y="3502437"/>
              <a:ext cx="1414667" cy="1619124"/>
              <a:chOff x="5379142" y="2991066"/>
              <a:chExt cx="1414667" cy="1619124"/>
            </a:xfrm>
            <a:solidFill>
              <a:srgbClr val="0070C0"/>
            </a:solidFill>
          </p:grpSpPr>
          <p:sp>
            <p:nvSpPr>
              <p:cNvPr id="17" name="Shape 1723"/>
              <p:cNvSpPr/>
              <p:nvPr/>
            </p:nvSpPr>
            <p:spPr>
              <a:xfrm rot="18900000">
                <a:off x="5379143" y="2991066"/>
                <a:ext cx="1414666" cy="1414666"/>
              </a:xfrm>
              <a:prstGeom prst="roundRect">
                <a:avLst>
                  <a:gd name="adj" fmla="val 15000"/>
                </a:avLst>
              </a:prstGeom>
              <a:grpFill/>
              <a:ln w="12700">
                <a:noFill/>
                <a:miter lim="400000"/>
              </a:ln>
            </p:spPr>
            <p:txBody>
              <a:bodyPr lIns="67733" tIns="67733" rIns="67733" bIns="67733" anchor="ctr"/>
              <a:lstStyle/>
              <a:p>
                <a:pPr defTabSz="1219200">
                  <a:spcBef>
                    <a:spcPts val="4500"/>
                  </a:spcBef>
                  <a:defRPr sz="2500">
                    <a:latin typeface="Aller Light"/>
                    <a:ea typeface="Aller Light"/>
                    <a:cs typeface="Aller Light"/>
                    <a:sym typeface="Aller Light"/>
                  </a:defRPr>
                </a:pPr>
                <a:endParaRPr sz="3335" b="1">
                  <a:solidFill>
                    <a:prstClr val="black"/>
                  </a:solidFill>
                  <a:latin typeface="+mn-lt"/>
                  <a:ea typeface="微软雅黑" panose="020B0503020204020204" pitchFamily="34" charset="-122"/>
                  <a:sym typeface="Aller Light"/>
                </a:endParaRPr>
              </a:p>
            </p:txBody>
          </p:sp>
          <p:sp>
            <p:nvSpPr>
              <p:cNvPr id="18" name="Shape 1726"/>
              <p:cNvSpPr/>
              <p:nvPr/>
            </p:nvSpPr>
            <p:spPr>
              <a:xfrm rot="18900000">
                <a:off x="5379142" y="3195523"/>
                <a:ext cx="1414666" cy="1414667"/>
              </a:xfrm>
              <a:prstGeom prst="roundRect">
                <a:avLst>
                  <a:gd name="adj" fmla="val 15000"/>
                </a:avLst>
              </a:prstGeom>
              <a:grpFill/>
              <a:ln w="38100" cap="flat">
                <a:solidFill>
                  <a:srgbClr val="F8F8F8"/>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defTabSz="1219200">
                  <a:spcBef>
                    <a:spcPts val="4500"/>
                  </a:spcBef>
                  <a:defRPr sz="2500">
                    <a:latin typeface="Aller Light"/>
                    <a:ea typeface="Aller Light"/>
                    <a:cs typeface="Aller Light"/>
                    <a:sym typeface="Aller Light"/>
                  </a:defRPr>
                </a:pPr>
                <a:endParaRPr sz="3335" b="1">
                  <a:solidFill>
                    <a:prstClr val="black"/>
                  </a:solidFill>
                  <a:latin typeface="+mn-lt"/>
                  <a:ea typeface="微软雅黑" panose="020B0503020204020204" pitchFamily="34" charset="-122"/>
                  <a:sym typeface="Aller Light"/>
                </a:endParaRPr>
              </a:p>
            </p:txBody>
          </p:sp>
        </p:grpSp>
        <p:sp>
          <p:nvSpPr>
            <p:cNvPr id="16" name="Text Placeholder 4"/>
            <p:cNvSpPr txBox="1"/>
            <p:nvPr/>
          </p:nvSpPr>
          <p:spPr>
            <a:xfrm>
              <a:off x="5135667" y="4006493"/>
              <a:ext cx="1410958" cy="64099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zh-CN" altLang="en-US" sz="2400" b="1" dirty="0">
                  <a:solidFill>
                    <a:srgbClr val="F8F8F8"/>
                  </a:solidFill>
                  <a:ea typeface="黑体" panose="02010609060101010101" pitchFamily="49" charset="-122"/>
                  <a:cs typeface="Arial" panose="020B0604020202020204" pitchFamily="34" charset="0"/>
                </a:rPr>
                <a:t>旅游</a:t>
              </a:r>
              <a:endParaRPr lang="en-US" altLang="zh-CN" sz="2400" b="1" dirty="0">
                <a:solidFill>
                  <a:srgbClr val="F8F8F8"/>
                </a:solidFill>
                <a:ea typeface="黑体" panose="02010609060101010101" pitchFamily="49" charset="-122"/>
                <a:cs typeface="Arial" panose="020B0604020202020204" pitchFamily="34" charset="0"/>
              </a:endParaRPr>
            </a:p>
            <a:p>
              <a:pPr marL="0" indent="0" algn="ctr">
                <a:spcBef>
                  <a:spcPts val="0"/>
                </a:spcBef>
                <a:buNone/>
              </a:pPr>
              <a:r>
                <a:rPr lang="en-US" altLang="zh-CN" sz="2400" b="1" dirty="0">
                  <a:solidFill>
                    <a:srgbClr val="F8F8F8"/>
                  </a:solidFill>
                  <a:ea typeface="黑体" panose="02010609060101010101" pitchFamily="49" charset="-122"/>
                  <a:cs typeface="Arial" panose="020B0604020202020204" pitchFamily="34" charset="0"/>
                </a:rPr>
                <a:t>C2B</a:t>
              </a:r>
              <a:r>
                <a:rPr lang="zh-CN" altLang="en-US" sz="2400" b="1" dirty="0">
                  <a:solidFill>
                    <a:srgbClr val="F8F8F8"/>
                  </a:solidFill>
                  <a:ea typeface="黑体" panose="02010609060101010101" pitchFamily="49" charset="-122"/>
                  <a:cs typeface="Arial" panose="020B0604020202020204" pitchFamily="34" charset="0"/>
                </a:rPr>
                <a:t>模式</a:t>
              </a:r>
              <a:endParaRPr lang="en-US" altLang="zh-CN" sz="2400" b="1" dirty="0">
                <a:solidFill>
                  <a:srgbClr val="F8F8F8"/>
                </a:solidFill>
                <a:ea typeface="黑体" panose="02010609060101010101" pitchFamily="49" charset="-122"/>
                <a:cs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7252" y="1857159"/>
            <a:ext cx="10882257" cy="3143681"/>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随着大数据、人工智能等数字技术的快速渗透，人们消费习惯的持续线上转移，电子商务在提升消费便利性、愉悦性、信息全面性等的同时，更是丰富和扩大了市场供给，应用场景也更为丰富，覆盖面也更广。</a:t>
            </a:r>
            <a:endParaRPr lang="zh-CN" altLang="en-US" sz="2600" dirty="0">
              <a:solidFill>
                <a:schemeClr val="accent2"/>
              </a:solidFill>
              <a:latin typeface="+mj-lt"/>
              <a:ea typeface="黑体" panose="02010609060101010101" pitchFamily="49" charset="-122"/>
              <a:cs typeface="+mn-ea"/>
            </a:endParaRPr>
          </a:p>
          <a:p>
            <a:pPr indent="612140" algn="just">
              <a:lnSpc>
                <a:spcPct val="150000"/>
              </a:lnSpc>
              <a:spcBef>
                <a:spcPts val="1000"/>
              </a:spcBef>
            </a:pPr>
            <a:r>
              <a:rPr lang="zh-CN" altLang="en-US" sz="2600" dirty="0">
                <a:solidFill>
                  <a:srgbClr val="C00000"/>
                </a:solidFill>
                <a:latin typeface="+mj-lt"/>
                <a:ea typeface="黑体" panose="02010609060101010101" pitchFamily="49" charset="-122"/>
                <a:cs typeface="+mn-ea"/>
              </a:rPr>
              <a:t>那么，互联网主要有哪些方面的应用？什么是物联网、云计算、大数据、人工智能等新兴技术？电子商务新业态新模式主要有哪些？</a:t>
            </a:r>
            <a:endParaRPr lang="zh-CN" altLang="en-US" sz="2600" dirty="0">
              <a:solidFill>
                <a:srgbClr val="C00000"/>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41"/>
          <p:cNvSpPr/>
          <p:nvPr/>
        </p:nvSpPr>
        <p:spPr>
          <a:xfrm flipV="1">
            <a:off x="3004245" y="3933204"/>
            <a:ext cx="685800" cy="0"/>
          </a:xfrm>
          <a:prstGeom prst="line">
            <a:avLst/>
          </a:prstGeom>
          <a:ln w="12700" cap="rnd" cmpd="sng">
            <a:solidFill>
              <a:srgbClr val="003366"/>
            </a:solidFill>
            <a:prstDash val="sysDot"/>
            <a:round/>
            <a:headEnd type="none" w="med" len="med"/>
            <a:tailEnd type="none" w="med" len="med"/>
          </a:ln>
        </p:spPr>
      </p:sp>
      <p:sp>
        <p:nvSpPr>
          <p:cNvPr id="3" name="Line 42"/>
          <p:cNvSpPr/>
          <p:nvPr/>
        </p:nvSpPr>
        <p:spPr>
          <a:xfrm>
            <a:off x="3080445" y="4833212"/>
            <a:ext cx="609600" cy="0"/>
          </a:xfrm>
          <a:prstGeom prst="line">
            <a:avLst/>
          </a:prstGeom>
          <a:ln w="12700" cap="rnd" cmpd="sng">
            <a:solidFill>
              <a:srgbClr val="003366"/>
            </a:solidFill>
            <a:prstDash val="sysDot"/>
            <a:round/>
            <a:headEnd type="none" w="med" len="med"/>
            <a:tailEnd type="none" w="med" len="med"/>
          </a:ln>
        </p:spPr>
      </p:sp>
      <p:sp>
        <p:nvSpPr>
          <p:cNvPr id="4" name="Line 39"/>
          <p:cNvSpPr/>
          <p:nvPr/>
        </p:nvSpPr>
        <p:spPr>
          <a:xfrm>
            <a:off x="3080445" y="3017862"/>
            <a:ext cx="609600" cy="0"/>
          </a:xfrm>
          <a:prstGeom prst="line">
            <a:avLst/>
          </a:prstGeom>
          <a:ln w="12700" cap="rnd" cmpd="sng">
            <a:solidFill>
              <a:srgbClr val="003366"/>
            </a:solidFill>
            <a:prstDash val="sysDot"/>
            <a:round/>
            <a:headEnd type="none" w="med" len="med"/>
            <a:tailEnd type="none" w="med" len="med"/>
          </a:ln>
        </p:spPr>
      </p:sp>
      <p:sp>
        <p:nvSpPr>
          <p:cNvPr id="5" name="Line 43"/>
          <p:cNvSpPr/>
          <p:nvPr/>
        </p:nvSpPr>
        <p:spPr>
          <a:xfrm flipV="1">
            <a:off x="2845495" y="5751304"/>
            <a:ext cx="685800" cy="0"/>
          </a:xfrm>
          <a:prstGeom prst="line">
            <a:avLst/>
          </a:prstGeom>
          <a:ln w="12700" cap="rnd" cmpd="sng">
            <a:solidFill>
              <a:srgbClr val="003366"/>
            </a:solidFill>
            <a:prstDash val="sysDot"/>
            <a:round/>
            <a:headEnd type="none" w="med" len="med"/>
            <a:tailEnd type="none" w="med" len="med"/>
          </a:ln>
        </p:spPr>
      </p:sp>
      <p:grpSp>
        <p:nvGrpSpPr>
          <p:cNvPr id="22" name="组合 21"/>
          <p:cNvGrpSpPr/>
          <p:nvPr/>
        </p:nvGrpSpPr>
        <p:grpSpPr>
          <a:xfrm>
            <a:off x="927795" y="3248927"/>
            <a:ext cx="2319338" cy="2322513"/>
            <a:chOff x="927795" y="3698875"/>
            <a:chExt cx="2319338" cy="2322513"/>
          </a:xfrm>
        </p:grpSpPr>
        <p:sp>
          <p:nvSpPr>
            <p:cNvPr id="23" name="Oval 28"/>
            <p:cNvSpPr>
              <a:spLocks noChangeArrowheads="1"/>
            </p:cNvSpPr>
            <p:nvPr/>
          </p:nvSpPr>
          <p:spPr bwMode="gray">
            <a:xfrm>
              <a:off x="927795" y="3698875"/>
              <a:ext cx="2319338" cy="2322513"/>
            </a:xfrm>
            <a:prstGeom prst="ellipse">
              <a:avLst/>
            </a:prstGeom>
            <a:gradFill rotWithShape="1">
              <a:gsLst>
                <a:gs pos="0">
                  <a:schemeClr val="folHlink">
                    <a:gamma/>
                    <a:shade val="54118"/>
                    <a:invGamma/>
                  </a:schemeClr>
                </a:gs>
                <a:gs pos="50000">
                  <a:schemeClr val="folHlink"/>
                </a:gs>
                <a:gs pos="100000">
                  <a:schemeClr val="folHlink">
                    <a:gamma/>
                    <a:shade val="54118"/>
                    <a:invGamma/>
                  </a:schemeClr>
                </a:gs>
              </a:gsLst>
              <a:lin ang="18900000" scaled="1"/>
            </a:gradFill>
            <a:ln>
              <a:noFill/>
            </a:ln>
            <a:effectLst/>
            <a:extLst>
              <a:ext uri="{91240B29-F687-4F45-9708-019B960494DF}">
                <a14:hiddenLine xmlns:a14="http://schemas.microsoft.com/office/drawing/2010/main" w="38100">
                  <a:solidFill>
                    <a:schemeClr val="bg1"/>
                  </a:solidFill>
                  <a:rou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24" name="Oval 29"/>
            <p:cNvSpPr>
              <a:spLocks noChangeArrowheads="1"/>
            </p:cNvSpPr>
            <p:nvPr/>
          </p:nvSpPr>
          <p:spPr bwMode="gray">
            <a:xfrm>
              <a:off x="927795" y="3698875"/>
              <a:ext cx="2319338" cy="2320925"/>
            </a:xfrm>
            <a:prstGeom prst="ellipse">
              <a:avLst/>
            </a:prstGeom>
            <a:solidFill>
              <a:srgbClr val="21A3D0"/>
            </a:solidFill>
            <a:ln>
              <a:noFill/>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chemeClr val="tx1"/>
                </a:solidFill>
                <a:effectLst/>
                <a:uLnTx/>
                <a:uFillTx/>
                <a:latin typeface="Times New Roman" panose="02020603050405020304" charset="0"/>
                <a:ea typeface="宋体" panose="02010600030101010101" pitchFamily="2" charset="-122"/>
                <a:cs typeface="+mn-cs"/>
              </a:endParaRPr>
            </a:p>
          </p:txBody>
        </p:sp>
        <p:sp>
          <p:nvSpPr>
            <p:cNvPr id="25" name="Oval 30"/>
            <p:cNvSpPr/>
            <p:nvPr/>
          </p:nvSpPr>
          <p:spPr>
            <a:xfrm>
              <a:off x="1003995" y="3851275"/>
              <a:ext cx="2090738" cy="2089150"/>
            </a:xfrm>
            <a:prstGeom prst="ellipse">
              <a:avLst/>
            </a:prstGeom>
            <a:solidFill>
              <a:schemeClr val="tx1">
                <a:lumMod val="75000"/>
              </a:schemeClr>
            </a:solidFill>
            <a:ln w="38100">
              <a:noFill/>
            </a:ln>
          </p:spPr>
          <p:txBody>
            <a:bodyPr anchor="ctr">
              <a:spAutoFit/>
            </a:bodyPr>
            <a:lstStyle/>
            <a:p>
              <a:endParaRPr lang="zh-CN" altLang="en-US" dirty="0">
                <a:latin typeface="Times New Roman" panose="02020603050405020304" charset="0"/>
                <a:ea typeface="宋体" panose="02010600030101010101" pitchFamily="2" charset="-122"/>
              </a:endParaRPr>
            </a:p>
          </p:txBody>
        </p:sp>
        <p:sp>
          <p:nvSpPr>
            <p:cNvPr id="26" name="Oval 31"/>
            <p:cNvSpPr/>
            <p:nvPr/>
          </p:nvSpPr>
          <p:spPr>
            <a:xfrm>
              <a:off x="1003995" y="3851275"/>
              <a:ext cx="2025650" cy="2027238"/>
            </a:xfrm>
            <a:prstGeom prst="ellipse">
              <a:avLst/>
            </a:prstGeom>
            <a:gradFill rotWithShape="1">
              <a:gsLst>
                <a:gs pos="0">
                  <a:srgbClr val="636869"/>
                </a:gs>
                <a:gs pos="100000">
                  <a:srgbClr val="D6E1E2"/>
                </a:gs>
              </a:gsLst>
              <a:lin ang="5400000" scaled="1"/>
              <a:tileRect/>
            </a:gradFill>
            <a:ln w="9525">
              <a:noFill/>
            </a:ln>
          </p:spPr>
          <p:txBody>
            <a:bodyPr vert="eaVert" wrap="none" anchor="ctr"/>
            <a:lstStyle/>
            <a:p>
              <a:endParaRPr lang="zh-CN" altLang="en-US" dirty="0">
                <a:latin typeface="Times New Roman" panose="02020603050405020304" charset="0"/>
                <a:ea typeface="宋体" panose="02010600030101010101" pitchFamily="2" charset="-122"/>
              </a:endParaRPr>
            </a:p>
          </p:txBody>
        </p:sp>
        <p:sp>
          <p:nvSpPr>
            <p:cNvPr id="27" name="Oval 32"/>
            <p:cNvSpPr/>
            <p:nvPr/>
          </p:nvSpPr>
          <p:spPr>
            <a:xfrm>
              <a:off x="1003995" y="3851275"/>
              <a:ext cx="1978025" cy="19780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lstStyle/>
            <a:p>
              <a:endParaRPr lang="zh-CN" altLang="en-US" dirty="0">
                <a:latin typeface="Times New Roman" panose="02020603050405020304" charset="0"/>
                <a:ea typeface="宋体" panose="02010600030101010101" pitchFamily="2" charset="-122"/>
              </a:endParaRPr>
            </a:p>
          </p:txBody>
        </p:sp>
        <p:sp>
          <p:nvSpPr>
            <p:cNvPr id="28" name="Oval 33"/>
            <p:cNvSpPr/>
            <p:nvPr/>
          </p:nvSpPr>
          <p:spPr>
            <a:xfrm>
              <a:off x="1147664" y="3935412"/>
              <a:ext cx="1879600" cy="1847850"/>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lstStyle/>
            <a:p>
              <a:pPr algn="ctr"/>
              <a:endParaRPr lang="zh-CN" altLang="en-US" sz="2800" dirty="0">
                <a:solidFill>
                  <a:schemeClr val="accent2"/>
                </a:solidFill>
                <a:latin typeface="黑体" panose="02010609060101010101" pitchFamily="49" charset="-122"/>
                <a:ea typeface="黑体" panose="02010609060101010101" pitchFamily="49" charset="-122"/>
              </a:endParaRPr>
            </a:p>
          </p:txBody>
        </p:sp>
      </p:grpSp>
      <p:sp>
        <p:nvSpPr>
          <p:cNvPr id="29" name="Line 37"/>
          <p:cNvSpPr/>
          <p:nvPr/>
        </p:nvSpPr>
        <p:spPr>
          <a:xfrm flipV="1">
            <a:off x="2711797" y="3015100"/>
            <a:ext cx="362248" cy="396000"/>
          </a:xfrm>
          <a:prstGeom prst="line">
            <a:avLst/>
          </a:prstGeom>
          <a:ln w="12700" cap="rnd" cmpd="sng">
            <a:solidFill>
              <a:srgbClr val="003366"/>
            </a:solidFill>
            <a:prstDash val="sysDot"/>
            <a:round/>
            <a:headEnd type="none" w="med" len="med"/>
            <a:tailEnd type="none" w="med" len="med"/>
          </a:ln>
        </p:spPr>
      </p:sp>
      <p:sp>
        <p:nvSpPr>
          <p:cNvPr id="30" name="Line 37"/>
          <p:cNvSpPr/>
          <p:nvPr/>
        </p:nvSpPr>
        <p:spPr>
          <a:xfrm flipH="1" flipV="1">
            <a:off x="2769295" y="5355316"/>
            <a:ext cx="82550" cy="381000"/>
          </a:xfrm>
          <a:prstGeom prst="line">
            <a:avLst/>
          </a:prstGeom>
          <a:ln w="12700" cap="rnd" cmpd="sng">
            <a:solidFill>
              <a:srgbClr val="003366"/>
            </a:solidFill>
            <a:prstDash val="sysDot"/>
            <a:round/>
            <a:headEnd type="none" w="med" len="med"/>
            <a:tailEnd type="none" w="med" len="med"/>
          </a:ln>
        </p:spPr>
      </p:sp>
      <p:sp>
        <p:nvSpPr>
          <p:cNvPr id="32" name="文本框 31"/>
          <p:cNvSpPr txBox="1"/>
          <p:nvPr/>
        </p:nvSpPr>
        <p:spPr>
          <a:xfrm>
            <a:off x="499759" y="1153309"/>
            <a:ext cx="11197244" cy="1128579"/>
          </a:xfrm>
          <a:prstGeom prst="rect">
            <a:avLst/>
          </a:prstGeom>
          <a:noFill/>
        </p:spPr>
        <p:txBody>
          <a:bodyPr wrap="square">
            <a:spAutoFit/>
          </a:bodyPr>
          <a:lstStyle/>
          <a:p>
            <a:pPr indent="612140">
              <a:lnSpc>
                <a:spcPct val="150000"/>
              </a:lnSpc>
            </a:pPr>
            <a:r>
              <a:rPr lang="zh-CN" altLang="en-US" sz="2400" dirty="0">
                <a:solidFill>
                  <a:schemeClr val="accent2"/>
                </a:solidFill>
                <a:latin typeface="+mj-lt"/>
                <a:ea typeface="黑体" panose="02010609060101010101" pitchFamily="49" charset="-122"/>
              </a:rPr>
              <a:t>旅游业是一个由众多子行业构成、需要各子行业协调配合的综合性产业，食、宿、行、游、购、娱等各类旅游企业之间存在复杂的代理、交易、合作关系。</a:t>
            </a:r>
            <a:endParaRPr lang="zh-CN" altLang="en-US" sz="2400" dirty="0">
              <a:solidFill>
                <a:schemeClr val="accent2"/>
              </a:solidFill>
              <a:latin typeface="+mj-lt"/>
              <a:ea typeface="黑体" panose="02010609060101010101" pitchFamily="49" charset="-122"/>
            </a:endParaRPr>
          </a:p>
        </p:txBody>
      </p:sp>
      <p:grpSp>
        <p:nvGrpSpPr>
          <p:cNvPr id="20" name="组合 19"/>
          <p:cNvGrpSpPr/>
          <p:nvPr/>
        </p:nvGrpSpPr>
        <p:grpSpPr>
          <a:xfrm>
            <a:off x="3586609" y="5337304"/>
            <a:ext cx="7552332" cy="828000"/>
            <a:chOff x="3586609" y="5082884"/>
            <a:chExt cx="7552332" cy="828000"/>
          </a:xfrm>
        </p:grpSpPr>
        <p:grpSp>
          <p:nvGrpSpPr>
            <p:cNvPr id="18" name="组合 17"/>
            <p:cNvGrpSpPr/>
            <p:nvPr/>
          </p:nvGrpSpPr>
          <p:grpSpPr>
            <a:xfrm>
              <a:off x="3586609" y="5082884"/>
              <a:ext cx="7552332" cy="828000"/>
              <a:chOff x="3531295" y="5787252"/>
              <a:chExt cx="7552332" cy="828000"/>
            </a:xfrm>
            <a:solidFill>
              <a:schemeClr val="accent4">
                <a:lumMod val="20000"/>
                <a:lumOff val="80000"/>
              </a:schemeClr>
            </a:solidFill>
          </p:grpSpPr>
          <p:sp>
            <p:nvSpPr>
              <p:cNvPr id="19" name="AutoShape 53"/>
              <p:cNvSpPr/>
              <p:nvPr/>
            </p:nvSpPr>
            <p:spPr>
              <a:xfrm>
                <a:off x="3607495" y="5787252"/>
                <a:ext cx="74761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sp>
            <p:nvSpPr>
              <p:cNvPr id="21" name="Oval 55"/>
              <p:cNvSpPr/>
              <p:nvPr/>
            </p:nvSpPr>
            <p:spPr>
              <a:xfrm>
                <a:off x="3531295" y="6086952"/>
                <a:ext cx="228600" cy="228600"/>
              </a:xfrm>
              <a:prstGeom prst="ellipse">
                <a:avLst/>
              </a:prstGeom>
              <a:solidFill>
                <a:schemeClr val="tx2">
                  <a:lumMod val="60000"/>
                  <a:lumOff val="40000"/>
                </a:schemeClr>
              </a:solidFill>
              <a:ln w="19050" cap="flat" cmpd="sng">
                <a:solidFill>
                  <a:srgbClr val="FFFFFF"/>
                </a:solidFill>
                <a:prstDash val="solid"/>
                <a:round/>
                <a:headEnd type="none" w="med" len="med"/>
                <a:tailEnd type="none" w="med" len="med"/>
              </a:ln>
              <a:effectLst>
                <a:outerShdw dist="63500" dir="2212193" algn="ctr" rotWithShape="0">
                  <a:schemeClr val="bg2">
                    <a:alpha val="50000"/>
                  </a:scheme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grpSp>
        <p:sp>
          <p:nvSpPr>
            <p:cNvPr id="34" name="文本框 33"/>
            <p:cNvSpPr txBox="1"/>
            <p:nvPr/>
          </p:nvSpPr>
          <p:spPr>
            <a:xfrm>
              <a:off x="3902651" y="5266452"/>
              <a:ext cx="7092274" cy="430887"/>
            </a:xfrm>
            <a:prstGeom prst="rect">
              <a:avLst/>
            </a:prstGeom>
            <a:noFill/>
          </p:spPr>
          <p:txBody>
            <a:bodyPr wrap="square">
              <a:spAutoFit/>
            </a:bodyPr>
            <a:lstStyle/>
            <a:p>
              <a:pPr eaLnBrk="0" hangingPunct="0"/>
              <a:r>
                <a:rPr lang="zh-CN" altLang="en-US" sz="2200" dirty="0">
                  <a:solidFill>
                    <a:schemeClr val="accent2"/>
                  </a:solidFill>
                  <a:latin typeface="黑体" panose="02010609060101010101" pitchFamily="49" charset="-122"/>
                  <a:ea typeface="黑体" panose="02010609060101010101" pitchFamily="49" charset="-122"/>
                </a:rPr>
                <a:t>客源地组团社与旅游地地接社之间进行的委托、支付等</a:t>
              </a:r>
              <a:endParaRPr lang="zh-CN" altLang="en-US" sz="2200" dirty="0">
                <a:solidFill>
                  <a:schemeClr val="accent2"/>
                </a:solidFill>
                <a:latin typeface="黑体" panose="02010609060101010101" pitchFamily="49" charset="-122"/>
                <a:ea typeface="黑体" panose="02010609060101010101" pitchFamily="49" charset="-122"/>
              </a:endParaRPr>
            </a:p>
          </p:txBody>
        </p:sp>
      </p:grpSp>
      <p:grpSp>
        <p:nvGrpSpPr>
          <p:cNvPr id="8" name="组合 7"/>
          <p:cNvGrpSpPr/>
          <p:nvPr/>
        </p:nvGrpSpPr>
        <p:grpSpPr>
          <a:xfrm>
            <a:off x="3586609" y="2606458"/>
            <a:ext cx="7552332" cy="828000"/>
            <a:chOff x="3586609" y="2352038"/>
            <a:chExt cx="7552332" cy="828000"/>
          </a:xfrm>
        </p:grpSpPr>
        <p:grpSp>
          <p:nvGrpSpPr>
            <p:cNvPr id="6" name="组合 5"/>
            <p:cNvGrpSpPr/>
            <p:nvPr/>
          </p:nvGrpSpPr>
          <p:grpSpPr>
            <a:xfrm>
              <a:off x="3586609" y="2352038"/>
              <a:ext cx="7552332" cy="828000"/>
              <a:chOff x="3594795" y="3056406"/>
              <a:chExt cx="7552332" cy="828000"/>
            </a:xfrm>
            <a:solidFill>
              <a:schemeClr val="accent4">
                <a:lumMod val="20000"/>
                <a:lumOff val="80000"/>
              </a:schemeClr>
            </a:solidFill>
          </p:grpSpPr>
          <p:sp>
            <p:nvSpPr>
              <p:cNvPr id="7" name="AutoShape 44"/>
              <p:cNvSpPr/>
              <p:nvPr/>
            </p:nvSpPr>
            <p:spPr>
              <a:xfrm>
                <a:off x="3683695" y="3056406"/>
                <a:ext cx="74634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sp>
            <p:nvSpPr>
              <p:cNvPr id="9" name="Oval 50"/>
              <p:cNvSpPr/>
              <p:nvPr/>
            </p:nvSpPr>
            <p:spPr>
              <a:xfrm>
                <a:off x="3594795" y="3356106"/>
                <a:ext cx="228600" cy="228600"/>
              </a:xfrm>
              <a:prstGeom prst="ellipse">
                <a:avLst/>
              </a:prstGeom>
              <a:solidFill>
                <a:schemeClr val="tx2">
                  <a:lumMod val="60000"/>
                  <a:lumOff val="40000"/>
                </a:schemeClr>
              </a:solidFill>
              <a:ln w="19050" cap="flat" cmpd="sng">
                <a:solidFill>
                  <a:srgbClr val="FFFFFF"/>
                </a:solidFill>
                <a:prstDash val="solid"/>
                <a:round/>
                <a:headEnd type="none" w="med" len="med"/>
                <a:tailEnd type="none" w="med" len="med"/>
              </a:ln>
              <a:effectLst>
                <a:outerShdw dist="63500" dir="2212193" algn="ctr" rotWithShape="0">
                  <a:schemeClr val="bg2">
                    <a:alpha val="50000"/>
                  </a:scheme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grpSp>
        <p:sp>
          <p:nvSpPr>
            <p:cNvPr id="36" name="文本框 35"/>
            <p:cNvSpPr txBox="1"/>
            <p:nvPr/>
          </p:nvSpPr>
          <p:spPr>
            <a:xfrm>
              <a:off x="4038092" y="2556783"/>
              <a:ext cx="3438120" cy="430887"/>
            </a:xfrm>
            <a:prstGeom prst="rect">
              <a:avLst/>
            </a:prstGeom>
            <a:noFill/>
          </p:spPr>
          <p:txBody>
            <a:bodyPr wrap="square">
              <a:spAutoFit/>
            </a:bodyPr>
            <a:lstStyle/>
            <a:p>
              <a:pPr eaLnBrk="0" hangingPunct="0"/>
              <a:r>
                <a:rPr lang="zh-CN" altLang="en-US" sz="2200" dirty="0">
                  <a:solidFill>
                    <a:schemeClr val="accent2"/>
                  </a:solidFill>
                  <a:latin typeface="黑体" panose="02010609060101010101" pitchFamily="49" charset="-122"/>
                  <a:ea typeface="黑体" panose="02010609060101010101" pitchFamily="49" charset="-122"/>
                </a:rPr>
                <a:t>旅游企业之间的产品代理</a:t>
              </a:r>
              <a:endParaRPr lang="zh-CN" altLang="en-US" sz="2200" dirty="0">
                <a:solidFill>
                  <a:schemeClr val="accent2"/>
                </a:solidFill>
                <a:latin typeface="黑体" panose="02010609060101010101" pitchFamily="49" charset="-122"/>
                <a:ea typeface="黑体" panose="02010609060101010101" pitchFamily="49" charset="-122"/>
              </a:endParaRPr>
            </a:p>
          </p:txBody>
        </p:sp>
      </p:grpSp>
      <p:grpSp>
        <p:nvGrpSpPr>
          <p:cNvPr id="12" name="组合 11"/>
          <p:cNvGrpSpPr/>
          <p:nvPr/>
        </p:nvGrpSpPr>
        <p:grpSpPr>
          <a:xfrm>
            <a:off x="3586609" y="3516740"/>
            <a:ext cx="7539632" cy="828000"/>
            <a:chOff x="3586609" y="3262320"/>
            <a:chExt cx="7539632" cy="828000"/>
          </a:xfrm>
        </p:grpSpPr>
        <p:grpSp>
          <p:nvGrpSpPr>
            <p:cNvPr id="10" name="组合 9"/>
            <p:cNvGrpSpPr/>
            <p:nvPr/>
          </p:nvGrpSpPr>
          <p:grpSpPr>
            <a:xfrm>
              <a:off x="3586609" y="3262320"/>
              <a:ext cx="7539632" cy="828000"/>
              <a:chOff x="3607495" y="3969152"/>
              <a:chExt cx="7539632" cy="828000"/>
            </a:xfrm>
            <a:solidFill>
              <a:schemeClr val="accent4">
                <a:lumMod val="20000"/>
                <a:lumOff val="80000"/>
              </a:schemeClr>
            </a:solidFill>
          </p:grpSpPr>
          <p:sp>
            <p:nvSpPr>
              <p:cNvPr id="11" name="AutoShape 46"/>
              <p:cNvSpPr/>
              <p:nvPr/>
            </p:nvSpPr>
            <p:spPr>
              <a:xfrm>
                <a:off x="3683695" y="3969152"/>
                <a:ext cx="74634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sp>
            <p:nvSpPr>
              <p:cNvPr id="13" name="Oval 51"/>
              <p:cNvSpPr/>
              <p:nvPr/>
            </p:nvSpPr>
            <p:spPr>
              <a:xfrm>
                <a:off x="3607495" y="4268852"/>
                <a:ext cx="228600" cy="228600"/>
              </a:xfrm>
              <a:prstGeom prst="ellipse">
                <a:avLst/>
              </a:prstGeom>
              <a:solidFill>
                <a:schemeClr val="tx2">
                  <a:lumMod val="60000"/>
                  <a:lumOff val="40000"/>
                </a:schemeClr>
              </a:solidFill>
              <a:ln w="19050" cap="flat" cmpd="sng">
                <a:solidFill>
                  <a:srgbClr val="FFFFFF"/>
                </a:solidFill>
                <a:prstDash val="solid"/>
                <a:round/>
                <a:headEnd type="none" w="med" len="med"/>
                <a:tailEnd type="none" w="med" len="med"/>
              </a:ln>
              <a:effectLst>
                <a:outerShdw dist="63500" dir="2212193" algn="ctr" rotWithShape="0">
                  <a:schemeClr val="bg2">
                    <a:alpha val="50000"/>
                  </a:scheme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grpSp>
        <p:sp>
          <p:nvSpPr>
            <p:cNvPr id="38" name="文本框 37"/>
            <p:cNvSpPr txBox="1"/>
            <p:nvPr/>
          </p:nvSpPr>
          <p:spPr>
            <a:xfrm>
              <a:off x="4015497" y="3436219"/>
              <a:ext cx="6403364" cy="430887"/>
            </a:xfrm>
            <a:prstGeom prst="rect">
              <a:avLst/>
            </a:prstGeom>
            <a:noFill/>
          </p:spPr>
          <p:txBody>
            <a:bodyPr wrap="square">
              <a:spAutoFit/>
            </a:bodyPr>
            <a:lstStyle/>
            <a:p>
              <a:pPr eaLnBrk="0" hangingPunct="0"/>
              <a:r>
                <a:rPr lang="zh-CN" altLang="en-US" sz="2200" dirty="0">
                  <a:solidFill>
                    <a:schemeClr val="accent2"/>
                  </a:solidFill>
                  <a:latin typeface="黑体" panose="02010609060101010101" pitchFamily="49" charset="-122"/>
                  <a:ea typeface="黑体" panose="02010609060101010101" pitchFamily="49" charset="-122"/>
                </a:rPr>
                <a:t>组团社（与游客签订合同的旅行社）之间相互拼团</a:t>
              </a:r>
              <a:endParaRPr lang="zh-CN" altLang="en-US" sz="2200" dirty="0">
                <a:solidFill>
                  <a:schemeClr val="accent2"/>
                </a:solidFill>
                <a:latin typeface="黑体" panose="02010609060101010101" pitchFamily="49" charset="-122"/>
                <a:ea typeface="黑体" panose="02010609060101010101" pitchFamily="49" charset="-122"/>
              </a:endParaRPr>
            </a:p>
          </p:txBody>
        </p:sp>
      </p:grpSp>
      <p:grpSp>
        <p:nvGrpSpPr>
          <p:cNvPr id="16" name="组合 15"/>
          <p:cNvGrpSpPr/>
          <p:nvPr/>
        </p:nvGrpSpPr>
        <p:grpSpPr>
          <a:xfrm>
            <a:off x="3586609" y="4427022"/>
            <a:ext cx="7539632" cy="828000"/>
            <a:chOff x="3586609" y="4172602"/>
            <a:chExt cx="7539632" cy="828000"/>
          </a:xfrm>
        </p:grpSpPr>
        <p:grpSp>
          <p:nvGrpSpPr>
            <p:cNvPr id="14" name="组合 13"/>
            <p:cNvGrpSpPr/>
            <p:nvPr/>
          </p:nvGrpSpPr>
          <p:grpSpPr>
            <a:xfrm>
              <a:off x="3586609" y="4172602"/>
              <a:ext cx="7539632" cy="828000"/>
              <a:chOff x="3607495" y="4869160"/>
              <a:chExt cx="7539632" cy="828000"/>
            </a:xfrm>
            <a:solidFill>
              <a:schemeClr val="accent4">
                <a:lumMod val="20000"/>
                <a:lumOff val="80000"/>
              </a:schemeClr>
            </a:solidFill>
          </p:grpSpPr>
          <p:sp>
            <p:nvSpPr>
              <p:cNvPr id="15" name="AutoShape 48"/>
              <p:cNvSpPr/>
              <p:nvPr/>
            </p:nvSpPr>
            <p:spPr>
              <a:xfrm>
                <a:off x="3670995" y="4869160"/>
                <a:ext cx="7476132" cy="828000"/>
              </a:xfrm>
              <a:prstGeom prst="roundRect">
                <a:avLst>
                  <a:gd name="adj" fmla="val 50000"/>
                </a:avLst>
              </a:prstGeom>
              <a:grpFill/>
              <a:ln w="19050" cap="flat" cmpd="sng">
                <a:solidFill>
                  <a:srgbClr val="C0C0C0"/>
                </a:solidFill>
                <a:prstDash val="solid"/>
                <a:round/>
                <a:headEnd type="none" w="med" len="med"/>
                <a:tailEnd type="none" w="med" len="med"/>
              </a:ln>
              <a:effectLst>
                <a:outerShdw dist="53882" dir="2699999" algn="ctr" rotWithShape="0">
                  <a:srgbClr val="292929">
                    <a:alpha val="50000"/>
                  </a:srgbClr>
                </a:outerShdw>
              </a:effectLst>
            </p:spPr>
            <p:txBody>
              <a:bodyPr wrap="none" anchor="ctr"/>
              <a:lstStyle/>
              <a:p>
                <a:endParaRPr lang="zh-CN" altLang="en-US" dirty="0">
                  <a:solidFill>
                    <a:schemeClr val="accent2"/>
                  </a:solidFill>
                  <a:latin typeface="黑体" panose="02010609060101010101" pitchFamily="49" charset="-122"/>
                  <a:ea typeface="黑体" panose="02010609060101010101" pitchFamily="49" charset="-122"/>
                </a:endParaRPr>
              </a:p>
            </p:txBody>
          </p:sp>
          <p:sp>
            <p:nvSpPr>
              <p:cNvPr id="17" name="Oval 52"/>
              <p:cNvSpPr>
                <a:spLocks noChangeArrowheads="1"/>
              </p:cNvSpPr>
              <p:nvPr/>
            </p:nvSpPr>
            <p:spPr bwMode="gray">
              <a:xfrm>
                <a:off x="3607495" y="5168860"/>
                <a:ext cx="228600" cy="228600"/>
              </a:xfrm>
              <a:prstGeom prst="ellipse">
                <a:avLst/>
              </a:prstGeom>
              <a:solidFill>
                <a:schemeClr val="tx2">
                  <a:lumMod val="60000"/>
                  <a:lumOff val="40000"/>
                </a:schemeClr>
              </a:solidFill>
              <a:ln w="19050">
                <a:solidFill>
                  <a:srgbClr val="FFFFFF"/>
                </a:solidFill>
                <a:round/>
              </a:ln>
              <a:effectLst>
                <a:outerShdw dist="63500" dir="2212194"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i="0" u="none" strike="noStrike" kern="1200" cap="none" spc="0" normalizeH="0" baseline="0" noProof="0">
                  <a:ln>
                    <a:noFill/>
                  </a:ln>
                  <a:solidFill>
                    <a:schemeClr val="accent2"/>
                  </a:solidFill>
                  <a:effectLst/>
                  <a:uLnTx/>
                  <a:uFillTx/>
                  <a:latin typeface="黑体" panose="02010609060101010101" pitchFamily="49" charset="-122"/>
                  <a:ea typeface="黑体" panose="02010609060101010101" pitchFamily="49" charset="-122"/>
                </a:endParaRPr>
              </a:p>
            </p:txBody>
          </p:sp>
        </p:grpSp>
        <p:sp>
          <p:nvSpPr>
            <p:cNvPr id="40" name="文本框 39"/>
            <p:cNvSpPr txBox="1"/>
            <p:nvPr/>
          </p:nvSpPr>
          <p:spPr>
            <a:xfrm>
              <a:off x="4038091" y="4221088"/>
              <a:ext cx="6740809" cy="769441"/>
            </a:xfrm>
            <a:prstGeom prst="rect">
              <a:avLst/>
            </a:prstGeom>
            <a:noFill/>
          </p:spPr>
          <p:txBody>
            <a:bodyPr wrap="square">
              <a:spAutoFit/>
            </a:bodyPr>
            <a:lstStyle/>
            <a:p>
              <a:pPr eaLnBrk="0" hangingPunct="0"/>
              <a:r>
                <a:rPr lang="zh-CN" altLang="en-US" sz="2200" dirty="0">
                  <a:solidFill>
                    <a:schemeClr val="accent2"/>
                  </a:solidFill>
                  <a:latin typeface="黑体" panose="02010609060101010101" pitchFamily="49" charset="-122"/>
                  <a:ea typeface="黑体" panose="02010609060101010101" pitchFamily="49" charset="-122"/>
                </a:rPr>
                <a:t>旅游地地接社（旅游地负责接待、服务的旅行社）批量订购当地客房、景区门票等</a:t>
              </a:r>
              <a:endParaRPr lang="zh-CN" altLang="en-US" sz="2200" dirty="0">
                <a:solidFill>
                  <a:schemeClr val="accent2"/>
                </a:solidFill>
                <a:latin typeface="黑体" panose="02010609060101010101" pitchFamily="49" charset="-122"/>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p:tgtEl>
                                          <p:spTgt spid="22"/>
                                        </p:tgtEl>
                                        <p:attrNameLst>
                                          <p:attrName>ppt_x</p:attrName>
                                        </p:attrNameLst>
                                      </p:cBhvr>
                                      <p:tavLst>
                                        <p:tav tm="0">
                                          <p:val>
                                            <p:strVal val="#ppt_x-#ppt_w*1.125000"/>
                                          </p:val>
                                        </p:tav>
                                        <p:tav tm="100000">
                                          <p:val>
                                            <p:strVal val="#ppt_x"/>
                                          </p:val>
                                        </p:tav>
                                      </p:tavLst>
                                    </p:anim>
                                    <p:animEffect transition="in" filter="wipe(right)">
                                      <p:cBhvr>
                                        <p:cTn id="12" dur="500"/>
                                        <p:tgtEl>
                                          <p:spTgt spid="2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500"/>
                                        <p:tgtEl>
                                          <p:spTgt spid="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left)">
                                      <p:cBhvr>
                                        <p:cTn id="48" dur="500"/>
                                        <p:tgtEl>
                                          <p:spTgt spid="5"/>
                                        </p:tgtEl>
                                      </p:cBhvr>
                                    </p:animEffect>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left)">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8790" y="1484784"/>
            <a:ext cx="10639182" cy="4015523"/>
          </a:xfrm>
          <a:prstGeom prst="rect">
            <a:avLst/>
          </a:prstGeom>
          <a:noFill/>
        </p:spPr>
        <p:txBody>
          <a:bodyPr wrap="square" rtlCol="0" anchor="t">
            <a:spAutoFit/>
          </a:bodyPr>
          <a:lstStyle/>
          <a:p>
            <a:pPr algn="ctr">
              <a:lnSpc>
                <a:spcPct val="130000"/>
              </a:lnSpc>
              <a:spcBef>
                <a:spcPts val="1000"/>
              </a:spcBef>
              <a:spcAft>
                <a:spcPts val="500"/>
              </a:spcAft>
            </a:pPr>
            <a:r>
              <a:rPr lang="zh-CN" altLang="en-US" sz="3000" b="1" dirty="0">
                <a:solidFill>
                  <a:schemeClr val="accent2"/>
                </a:solidFill>
                <a:latin typeface="黑体" panose="02010609060101010101" pitchFamily="49" charset="-122"/>
                <a:ea typeface="黑体" panose="02010609060101010101" pitchFamily="49" charset="-122"/>
                <a:cs typeface="+mn-ea"/>
              </a:rPr>
              <a:t>农产品“原产地直发”助力拼多多优化农业供应链</a:t>
            </a:r>
            <a:endParaRPr lang="zh-CN" altLang="en-US" sz="3000" b="1" dirty="0">
              <a:solidFill>
                <a:schemeClr val="accent2"/>
              </a:solidFill>
              <a:latin typeface="黑体" panose="02010609060101010101" pitchFamily="49" charset="-122"/>
              <a:ea typeface="黑体" panose="02010609060101010101" pitchFamily="49" charset="-122"/>
              <a:cs typeface="+mn-ea"/>
            </a:endParaRPr>
          </a:p>
          <a:p>
            <a:pPr indent="612140" algn="just">
              <a:lnSpc>
                <a:spcPct val="150000"/>
              </a:lnSpc>
              <a:spcBef>
                <a:spcPts val="1000"/>
              </a:spcBef>
              <a:spcAft>
                <a:spcPts val="500"/>
              </a:spcAft>
            </a:pPr>
            <a:r>
              <a:rPr lang="en-US" altLang="zh-CN" sz="2800" dirty="0">
                <a:solidFill>
                  <a:schemeClr val="accent2"/>
                </a:solidFill>
                <a:latin typeface="+mn-lt"/>
                <a:ea typeface="黑体" panose="02010609060101010101" pitchFamily="49" charset="-122"/>
                <a:cs typeface="+mn-ea"/>
              </a:rPr>
              <a:t>2020</a:t>
            </a:r>
            <a:r>
              <a:rPr lang="zh-CN" altLang="en-US" sz="2800" dirty="0">
                <a:solidFill>
                  <a:schemeClr val="accent2"/>
                </a:solidFill>
                <a:latin typeface="+mn-lt"/>
                <a:ea typeface="黑体" panose="02010609060101010101" pitchFamily="49" charset="-122"/>
                <a:cs typeface="+mn-ea"/>
              </a:rPr>
              <a:t>年</a:t>
            </a:r>
            <a:r>
              <a:rPr lang="en-US" altLang="zh-CN" sz="2800" dirty="0">
                <a:solidFill>
                  <a:schemeClr val="accent2"/>
                </a:solidFill>
                <a:latin typeface="+mn-lt"/>
                <a:ea typeface="黑体" panose="02010609060101010101" pitchFamily="49" charset="-122"/>
                <a:cs typeface="+mn-ea"/>
              </a:rPr>
              <a:t>12</a:t>
            </a:r>
            <a:r>
              <a:rPr lang="zh-CN" altLang="en-US" sz="2800" dirty="0">
                <a:solidFill>
                  <a:schemeClr val="accent2"/>
                </a:solidFill>
                <a:latin typeface="+mn-lt"/>
                <a:ea typeface="黑体" panose="02010609060101010101" pitchFamily="49" charset="-122"/>
                <a:cs typeface="+mn-ea"/>
              </a:rPr>
              <a:t>月，拼多多</a:t>
            </a:r>
            <a:r>
              <a:rPr lang="zh-CN" altLang="en-US" sz="2800" dirty="0">
                <a:solidFill>
                  <a:schemeClr val="accent2"/>
                </a:solidFill>
                <a:latin typeface="黑体" panose="02010609060101010101" pitchFamily="49" charset="-122"/>
                <a:ea typeface="黑体" panose="02010609060101010101" pitchFamily="49" charset="-122"/>
                <a:cs typeface="+mn-ea"/>
              </a:rPr>
              <a:t>宣布推出农产品“原产地直发”，通过加大资金投入、直播扶持、人才培育、供应链优化等综合举措，进一步加大对优质水果、蔬菜、肉蛋等生鲜产品的补贴力度，不断完善原产地直发的农产品上行模式，助力区域公用品牌建设，强化数据应用和人才支撑，助推乡村振兴。（详细案例见教材</a:t>
            </a:r>
            <a:r>
              <a:rPr lang="en-US" altLang="zh-CN" sz="2800" dirty="0">
                <a:solidFill>
                  <a:schemeClr val="accent2"/>
                </a:solidFill>
                <a:latin typeface="黑体" panose="02010609060101010101" pitchFamily="49" charset="-122"/>
                <a:ea typeface="黑体" panose="02010609060101010101" pitchFamily="49" charset="-122"/>
                <a:cs typeface="+mn-ea"/>
              </a:rPr>
              <a:t>P41</a:t>
            </a:r>
            <a:r>
              <a:rPr lang="zh-CN" altLang="en-US" sz="2800" dirty="0">
                <a:solidFill>
                  <a:schemeClr val="accent2"/>
                </a:solidFill>
                <a:latin typeface="黑体" panose="02010609060101010101" pitchFamily="49" charset="-122"/>
                <a:ea typeface="黑体" panose="02010609060101010101" pitchFamily="49" charset="-122"/>
                <a:cs typeface="+mn-ea"/>
              </a:rPr>
              <a:t>）</a:t>
            </a:r>
            <a:endParaRPr lang="zh-CN" altLang="en-US" sz="2800" dirty="0">
              <a:solidFill>
                <a:schemeClr val="accent2"/>
              </a:solidFill>
              <a:latin typeface="黑体" panose="02010609060101010101" pitchFamily="49" charset="-122"/>
              <a:ea typeface="黑体" panose="02010609060101010101" pitchFamily="49" charset="-122"/>
              <a:cs typeface="+mn-ea"/>
            </a:endParaRPr>
          </a:p>
        </p:txBody>
      </p:sp>
      <p:sp>
        <p:nvSpPr>
          <p:cNvPr id="21" name="文本框 20"/>
          <p:cNvSpPr txBox="1"/>
          <p:nvPr/>
        </p:nvSpPr>
        <p:spPr>
          <a:xfrm>
            <a:off x="3218180" y="5805170"/>
            <a:ext cx="4606925" cy="398780"/>
          </a:xfrm>
          <a:prstGeom prst="rect">
            <a:avLst/>
          </a:prstGeom>
          <a:solidFill>
            <a:srgbClr val="21A3D0"/>
          </a:solidFill>
          <a:ln>
            <a:noFill/>
          </a:ln>
          <a:effectLst>
            <a:outerShdw blurRad="50800" dist="38100" dir="5400000" algn="t" rotWithShape="0">
              <a:prstClr val="black">
                <a:alpha val="40000"/>
              </a:prstClr>
            </a:outerShdw>
          </a:effectLst>
        </p:spPr>
        <p:txBody>
          <a:bodyPr wrap="square" rtlCol="0">
            <a:spAutoFit/>
          </a:bodyPr>
          <a:p>
            <a:r>
              <a:rPr lang="zh-CN" altLang="en-US" sz="2000" dirty="0">
                <a:solidFill>
                  <a:srgbClr val="F8F8F8"/>
                </a:solidFill>
                <a:latin typeface="黑体" panose="02010609060101010101" pitchFamily="49" charset="-122"/>
                <a:ea typeface="黑体" panose="02010609060101010101" pitchFamily="49" charset="-122"/>
                <a:hlinkClick r:id="rId1" action="ppaction://hlinkfile"/>
              </a:rPr>
              <a:t>点击视频：</a:t>
            </a:r>
            <a:r>
              <a:rPr sz="2000" dirty="0">
                <a:solidFill>
                  <a:srgbClr val="F8F8F8"/>
                </a:solidFill>
                <a:latin typeface="黑体" panose="02010609060101010101" pitchFamily="49" charset="-122"/>
                <a:ea typeface="黑体" panose="02010609060101010101" pitchFamily="49" charset="-122"/>
                <a:hlinkClick r:id="rId1" action="ppaction://hlinkfile"/>
              </a:rPr>
              <a:t>拼多多助农，到底谁获利？</a:t>
            </a:r>
            <a:endParaRPr sz="2000" dirty="0">
              <a:solidFill>
                <a:srgbClr val="F8F8F8"/>
              </a:solidFill>
              <a:latin typeface="黑体" panose="02010609060101010101" pitchFamily="49" charset="-122"/>
              <a:ea typeface="黑体" panose="02010609060101010101" pitchFamily="49" charset="-122"/>
            </a:endParaRPr>
          </a:p>
        </p:txBody>
      </p:sp>
      <p:pic>
        <p:nvPicPr>
          <p:cNvPr id="22" name="图片 21">
            <a:hlinkClick r:id="rId1" action="ppaction://hlinkfile"/>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5836" y="5647361"/>
            <a:ext cx="715144" cy="715144"/>
          </a:xfrm>
          <a:prstGeom prst="rect">
            <a:avLst/>
          </a:prstGeom>
        </p:spPr>
      </p:pic>
    </p:spTree>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78790" y="1700808"/>
            <a:ext cx="10639182" cy="2392963"/>
          </a:xfrm>
          <a:prstGeom prst="rect">
            <a:avLst/>
          </a:prstGeom>
          <a:noFill/>
        </p:spPr>
        <p:txBody>
          <a:bodyPr wrap="square" rtlCol="0" anchor="t">
            <a:spAutoFit/>
          </a:bodyPr>
          <a:lstStyle/>
          <a:p>
            <a:pPr algn="just">
              <a:spcBef>
                <a:spcPts val="1000"/>
              </a:spcBef>
              <a:spcAft>
                <a:spcPts val="500"/>
              </a:spcAft>
            </a:pPr>
            <a:r>
              <a:rPr lang="zh-CN" altLang="en-US" sz="2800" b="1" dirty="0">
                <a:solidFill>
                  <a:srgbClr val="C00000"/>
                </a:solidFill>
                <a:latin typeface="黑体" panose="02010609060101010101" pitchFamily="49" charset="-122"/>
                <a:ea typeface="黑体" panose="02010609060101010101" pitchFamily="49" charset="-122"/>
                <a:cs typeface="+mn-ea"/>
              </a:rPr>
              <a:t>思考讨论：</a:t>
            </a:r>
            <a:endParaRPr lang="en-US" altLang="zh-CN" sz="2800" b="1" dirty="0">
              <a:solidFill>
                <a:srgbClr val="C00000"/>
              </a:solidFill>
              <a:latin typeface="黑体" panose="02010609060101010101" pitchFamily="49" charset="-122"/>
              <a:ea typeface="黑体" panose="02010609060101010101" pitchFamily="49" charset="-122"/>
              <a:cs typeface="+mn-ea"/>
            </a:endParaRPr>
          </a:p>
          <a:p>
            <a:pPr indent="612140" algn="just">
              <a:spcBef>
                <a:spcPts val="1000"/>
              </a:spcBef>
              <a:spcAft>
                <a:spcPts val="500"/>
              </a:spcAft>
            </a:pPr>
            <a:r>
              <a:rPr lang="en-US" altLang="zh-CN" sz="2800" dirty="0">
                <a:solidFill>
                  <a:schemeClr val="accent2"/>
                </a:solidFill>
                <a:ea typeface="黑体" panose="02010609060101010101" pitchFamily="49" charset="-122"/>
                <a:cs typeface="Arial" panose="020B0604020202020204" pitchFamily="34" charset="0"/>
              </a:rPr>
              <a:t>1</a:t>
            </a:r>
            <a:r>
              <a:rPr lang="zh-CN" altLang="en-US" sz="2800" dirty="0">
                <a:solidFill>
                  <a:schemeClr val="accent2"/>
                </a:solidFill>
                <a:latin typeface="黑体" panose="02010609060101010101" pitchFamily="49" charset="-122"/>
                <a:ea typeface="黑体" panose="02010609060101010101" pitchFamily="49" charset="-122"/>
                <a:cs typeface="+mn-ea"/>
              </a:rPr>
              <a:t>．简单介绍拼多多的“农地云拼”模式。</a:t>
            </a:r>
            <a:endParaRPr lang="zh-CN" altLang="en-US" sz="2800" dirty="0">
              <a:solidFill>
                <a:schemeClr val="accent2"/>
              </a:solidFill>
              <a:latin typeface="黑体" panose="02010609060101010101" pitchFamily="49" charset="-122"/>
              <a:ea typeface="黑体" panose="02010609060101010101" pitchFamily="49" charset="-122"/>
              <a:cs typeface="+mn-ea"/>
            </a:endParaRPr>
          </a:p>
          <a:p>
            <a:pPr indent="612140" algn="just">
              <a:spcBef>
                <a:spcPts val="1000"/>
              </a:spcBef>
              <a:spcAft>
                <a:spcPts val="500"/>
              </a:spcAft>
            </a:pPr>
            <a:r>
              <a:rPr lang="en-US" altLang="zh-CN" sz="2800" dirty="0">
                <a:solidFill>
                  <a:schemeClr val="accent2"/>
                </a:solidFill>
                <a:ea typeface="黑体" panose="02010609060101010101" pitchFamily="49" charset="-122"/>
                <a:cs typeface="Arial" panose="020B0604020202020204" pitchFamily="34" charset="0"/>
              </a:rPr>
              <a:t>2</a:t>
            </a:r>
            <a:r>
              <a:rPr lang="zh-CN" altLang="en-US" sz="2800" dirty="0">
                <a:solidFill>
                  <a:schemeClr val="accent2"/>
                </a:solidFill>
                <a:latin typeface="黑体" panose="02010609060101010101" pitchFamily="49" charset="-122"/>
                <a:ea typeface="黑体" panose="02010609060101010101" pitchFamily="49" charset="-122"/>
                <a:cs typeface="+mn-ea"/>
              </a:rPr>
              <a:t>．在农产品销售方面，拼多多主要采取什么手段？</a:t>
            </a:r>
            <a:endParaRPr lang="zh-CN" altLang="en-US" sz="2800" dirty="0">
              <a:solidFill>
                <a:schemeClr val="accent2"/>
              </a:solidFill>
              <a:latin typeface="黑体" panose="02010609060101010101" pitchFamily="49" charset="-122"/>
              <a:ea typeface="黑体" panose="02010609060101010101" pitchFamily="49" charset="-122"/>
              <a:cs typeface="+mn-ea"/>
            </a:endParaRPr>
          </a:p>
          <a:p>
            <a:pPr indent="612140" algn="just">
              <a:spcBef>
                <a:spcPts val="1000"/>
              </a:spcBef>
              <a:spcAft>
                <a:spcPts val="500"/>
              </a:spcAft>
            </a:pPr>
            <a:r>
              <a:rPr lang="en-US" altLang="zh-CN" sz="2800" dirty="0">
                <a:solidFill>
                  <a:schemeClr val="accent2"/>
                </a:solidFill>
                <a:ea typeface="黑体" panose="02010609060101010101" pitchFamily="49" charset="-122"/>
                <a:cs typeface="Arial" panose="020B0604020202020204" pitchFamily="34" charset="0"/>
              </a:rPr>
              <a:t>3</a:t>
            </a:r>
            <a:r>
              <a:rPr lang="zh-CN" altLang="en-US" sz="2800" dirty="0">
                <a:solidFill>
                  <a:schemeClr val="accent2"/>
                </a:solidFill>
                <a:latin typeface="黑体" panose="02010609060101010101" pitchFamily="49" charset="-122"/>
                <a:ea typeface="黑体" panose="02010609060101010101" pitchFamily="49" charset="-122"/>
                <a:cs typeface="+mn-ea"/>
              </a:rPr>
              <a:t>．拼多多农村电商是如何优化农业供应链的？</a:t>
            </a:r>
            <a:endParaRPr lang="en-US" altLang="zh-CN" sz="2800" dirty="0">
              <a:solidFill>
                <a:schemeClr val="accent2"/>
              </a:solidFill>
              <a:latin typeface="黑体" panose="02010609060101010101" pitchFamily="49" charset="-122"/>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47118" y="1589495"/>
            <a:ext cx="10297144" cy="4215769"/>
          </a:xfrm>
          <a:prstGeom prst="rect">
            <a:avLst/>
          </a:prstGeom>
          <a:noFill/>
        </p:spPr>
        <p:txBody>
          <a:bodyPr wrap="square" rtlCol="0" anchor="t">
            <a:spAutoFit/>
          </a:bodyPr>
          <a:lstStyle/>
          <a:p>
            <a:pPr indent="612140" algn="just">
              <a:lnSpc>
                <a:spcPct val="150000"/>
              </a:lnSpc>
              <a:spcBef>
                <a:spcPts val="1000"/>
              </a:spcBef>
            </a:pPr>
            <a:r>
              <a:rPr lang="zh-CN" altLang="en-US" sz="2600" dirty="0">
                <a:solidFill>
                  <a:schemeClr val="accent2"/>
                </a:solidFill>
                <a:latin typeface="+mj-lt"/>
                <a:ea typeface="黑体" panose="02010609060101010101" pitchFamily="49" charset="-122"/>
                <a:cs typeface="+mn-ea"/>
              </a:rPr>
              <a:t>本章主要围绕电子商务的新技术、新业态做介绍，分析了移动互联网相关技术，对物联网、云计算、大数据、人工智能等新兴技术进行了全面的介绍，包括其概念、应用等。信息技术革命、产业升级、消费者需求倒逼推动新业态产生和发展，本章介绍了社交电商、内容电商、共享经济、农村电商、在线教育、互联网医疗等电子商务新业态新模式。随着社会的发展，电子商务新业态新模式还会有新亮点频出，并会结合各项新技术加速新业态的落地应用。</a:t>
            </a:r>
            <a:endParaRPr lang="en-US" altLang="zh-CN" sz="2600" dirty="0">
              <a:solidFill>
                <a:schemeClr val="accent2"/>
              </a:solidFill>
              <a:latin typeface="+mj-lt"/>
              <a:ea typeface="黑体" panose="02010609060101010101" pitchFamily="49" charset="-122"/>
              <a:cs typeface="+mn-ea"/>
            </a:endParaRP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194" name="Line 7"/>
          <p:cNvSpPr>
            <a:spLocks noChangeShapeType="1"/>
          </p:cNvSpPr>
          <p:nvPr/>
        </p:nvSpPr>
        <p:spPr bwMode="auto">
          <a:xfrm>
            <a:off x="4887913" y="1033463"/>
            <a:ext cx="0" cy="5792787"/>
          </a:xfrm>
          <a:prstGeom prst="line">
            <a:avLst/>
          </a:prstGeom>
          <a:noFill/>
          <a:ln w="12700">
            <a:solidFill>
              <a:srgbClr val="FFFFFF"/>
            </a:solidFill>
            <a:prstDash val="dash"/>
            <a:round/>
          </a:ln>
          <a:extLst>
            <a:ext uri="{909E8E84-426E-40DD-AFC4-6F175D3DCCD1}">
              <a14:hiddenFill xmlns:a14="http://schemas.microsoft.com/office/drawing/2010/main">
                <a:noFill/>
              </a14:hiddenFill>
            </a:ext>
          </a:extLst>
        </p:spPr>
        <p:txBody>
          <a:bodyPr/>
          <a:lstStyle/>
          <a:p>
            <a:endParaRPr lang="zh-CN" altLang="en-US"/>
          </a:p>
        </p:txBody>
      </p:sp>
      <p:sp>
        <p:nvSpPr>
          <p:cNvPr id="8195" name="Freeform 5"/>
          <p:cNvSpPr/>
          <p:nvPr/>
        </p:nvSpPr>
        <p:spPr bwMode="auto">
          <a:xfrm>
            <a:off x="3421063" y="0"/>
            <a:ext cx="1952625" cy="942975"/>
          </a:xfrm>
          <a:custGeom>
            <a:avLst/>
            <a:gdLst>
              <a:gd name="T0" fmla="*/ 1518416723 w 2511"/>
              <a:gd name="T1" fmla="*/ 0 h 1219"/>
              <a:gd name="T2" fmla="*/ 1505718050 w 2511"/>
              <a:gd name="T3" fmla="*/ 16156666 h 1219"/>
              <a:gd name="T4" fmla="*/ 815748558 w 2511"/>
              <a:gd name="T5" fmla="*/ 698335259 h 1219"/>
              <a:gd name="T6" fmla="*/ 702063947 w 2511"/>
              <a:gd name="T7" fmla="*/ 698335259 h 1219"/>
              <a:gd name="T8" fmla="*/ 12698672 w 2511"/>
              <a:gd name="T9" fmla="*/ 16156666 h 1219"/>
              <a:gd name="T10" fmla="*/ 0 w 2511"/>
              <a:gd name="T11" fmla="*/ 0 h 1219"/>
              <a:gd name="T12" fmla="*/ 1518416723 w 2511"/>
              <a:gd name="T13" fmla="*/ 0 h 12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11" h="1219">
                <a:moveTo>
                  <a:pt x="2511" y="0"/>
                </a:moveTo>
                <a:cubicBezTo>
                  <a:pt x="2505" y="10"/>
                  <a:pt x="2498" y="18"/>
                  <a:pt x="2490" y="27"/>
                </a:cubicBezTo>
                <a:lnTo>
                  <a:pt x="1349" y="1167"/>
                </a:lnTo>
                <a:cubicBezTo>
                  <a:pt x="1298" y="1219"/>
                  <a:pt x="1213" y="1219"/>
                  <a:pt x="1161" y="1167"/>
                </a:cubicBezTo>
                <a:lnTo>
                  <a:pt x="21" y="27"/>
                </a:lnTo>
                <a:cubicBezTo>
                  <a:pt x="12" y="18"/>
                  <a:pt x="6" y="10"/>
                  <a:pt x="0" y="0"/>
                </a:cubicBezTo>
                <a:lnTo>
                  <a:pt x="2511"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6" name="Freeform 6"/>
          <p:cNvSpPr/>
          <p:nvPr/>
        </p:nvSpPr>
        <p:spPr bwMode="auto">
          <a:xfrm>
            <a:off x="3798888" y="0"/>
            <a:ext cx="2174875" cy="1042988"/>
          </a:xfrm>
          <a:custGeom>
            <a:avLst/>
            <a:gdLst>
              <a:gd name="T0" fmla="*/ 1690522254 w 2798"/>
              <a:gd name="T1" fmla="*/ 0 h 1349"/>
              <a:gd name="T2" fmla="*/ 912930598 w 2798"/>
              <a:gd name="T3" fmla="*/ 769928484 h 1349"/>
              <a:gd name="T4" fmla="*/ 778196392 w 2798"/>
              <a:gd name="T5" fmla="*/ 769928484 h 1349"/>
              <a:gd name="T6" fmla="*/ 0 w 2798"/>
              <a:gd name="T7" fmla="*/ 0 h 1349"/>
              <a:gd name="T8" fmla="*/ 1690522254 w 2798"/>
              <a:gd name="T9" fmla="*/ 0 h 13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8" h="1349">
                <a:moveTo>
                  <a:pt x="2798" y="0"/>
                </a:moveTo>
                <a:lnTo>
                  <a:pt x="1511" y="1288"/>
                </a:lnTo>
                <a:cubicBezTo>
                  <a:pt x="1449" y="1349"/>
                  <a:pt x="1349" y="1349"/>
                  <a:pt x="1288" y="1288"/>
                </a:cubicBezTo>
                <a:lnTo>
                  <a:pt x="0" y="0"/>
                </a:lnTo>
                <a:lnTo>
                  <a:pt x="2798"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7" name="Freeform 18"/>
          <p:cNvSpPr/>
          <p:nvPr/>
        </p:nvSpPr>
        <p:spPr bwMode="auto">
          <a:xfrm>
            <a:off x="4225925" y="1842562"/>
            <a:ext cx="139700" cy="160338"/>
          </a:xfrm>
          <a:custGeom>
            <a:avLst/>
            <a:gdLst>
              <a:gd name="T0" fmla="*/ 0 w 180"/>
              <a:gd name="T1" fmla="*/ 61797518 h 207"/>
              <a:gd name="T2" fmla="*/ 54211361 w 180"/>
              <a:gd name="T3" fmla="*/ 30598997 h 207"/>
              <a:gd name="T4" fmla="*/ 108422722 w 180"/>
              <a:gd name="T5" fmla="*/ 0 h 207"/>
              <a:gd name="T6" fmla="*/ 108422722 w 180"/>
              <a:gd name="T7" fmla="*/ 61797518 h 207"/>
              <a:gd name="T8" fmla="*/ 108422722 w 180"/>
              <a:gd name="T9" fmla="*/ 124194562 h 207"/>
              <a:gd name="T10" fmla="*/ 54211361 w 180"/>
              <a:gd name="T11" fmla="*/ 92996040 h 207"/>
              <a:gd name="T12" fmla="*/ 0 w 180"/>
              <a:gd name="T13" fmla="*/ 61797518 h 2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 h="207">
                <a:moveTo>
                  <a:pt x="0" y="103"/>
                </a:moveTo>
                <a:lnTo>
                  <a:pt x="90" y="51"/>
                </a:lnTo>
                <a:lnTo>
                  <a:pt x="180" y="0"/>
                </a:lnTo>
                <a:lnTo>
                  <a:pt x="180" y="103"/>
                </a:lnTo>
                <a:lnTo>
                  <a:pt x="180" y="207"/>
                </a:lnTo>
                <a:lnTo>
                  <a:pt x="90" y="155"/>
                </a:lnTo>
                <a:lnTo>
                  <a:pt x="0" y="10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98" name="Rectangle 3"/>
          <p:cNvSpPr txBox="1">
            <a:spLocks noChangeArrowheads="1"/>
          </p:cNvSpPr>
          <p:nvPr/>
        </p:nvSpPr>
        <p:spPr bwMode="auto">
          <a:xfrm>
            <a:off x="4408488" y="19050"/>
            <a:ext cx="104775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dist" eaLnBrk="1" hangingPunct="1">
              <a:spcBef>
                <a:spcPct val="0"/>
              </a:spcBef>
              <a:buFontTx/>
              <a:buNone/>
            </a:pPr>
            <a:r>
              <a:rPr lang="zh-CN" altLang="en-US" sz="2400" dirty="0">
                <a:solidFill>
                  <a:srgbClr val="FFFFFF"/>
                </a:solidFill>
                <a:latin typeface="方正大黑简体" panose="02000000000000000000" pitchFamily="65" charset="-122"/>
                <a:ea typeface="方正大黑简体" panose="02000000000000000000" pitchFamily="65" charset="-122"/>
              </a:rPr>
              <a:t>目录</a:t>
            </a:r>
            <a:endParaRPr lang="zh-CN" altLang="en-US" sz="2400" dirty="0">
              <a:solidFill>
                <a:srgbClr val="FFFFFF"/>
              </a:solidFill>
              <a:latin typeface="方正大黑简体" panose="02000000000000000000" pitchFamily="65" charset="-122"/>
              <a:ea typeface="方正大黑简体" panose="02000000000000000000" pitchFamily="65" charset="-122"/>
            </a:endParaRPr>
          </a:p>
        </p:txBody>
      </p:sp>
      <p:sp>
        <p:nvSpPr>
          <p:cNvPr id="8199" name="Text Box 5"/>
          <p:cNvSpPr txBox="1">
            <a:spLocks noChangeArrowheads="1"/>
          </p:cNvSpPr>
          <p:nvPr/>
        </p:nvSpPr>
        <p:spPr bwMode="auto">
          <a:xfrm>
            <a:off x="4356100" y="457200"/>
            <a:ext cx="1154113"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None/>
            </a:pPr>
            <a:r>
              <a:rPr lang="en-US" altLang="zh-CN" sz="1400" dirty="0">
                <a:solidFill>
                  <a:srgbClr val="FFFFFF"/>
                </a:solidFill>
                <a:latin typeface="+mn-lt"/>
              </a:rPr>
              <a:t>C</a:t>
            </a:r>
            <a:r>
              <a:rPr lang="zh-CN" altLang="en-US" sz="1400" dirty="0">
                <a:solidFill>
                  <a:srgbClr val="FFFFFF"/>
                </a:solidFill>
                <a:latin typeface="+mn-lt"/>
              </a:rPr>
              <a:t>ontents</a:t>
            </a:r>
            <a:endParaRPr lang="zh-CN" altLang="en-US" sz="1400" dirty="0">
              <a:solidFill>
                <a:srgbClr val="FFFFFF"/>
              </a:solidFill>
              <a:latin typeface="+mn-lt"/>
            </a:endParaRPr>
          </a:p>
        </p:txBody>
      </p:sp>
      <p:grpSp>
        <p:nvGrpSpPr>
          <p:cNvPr id="8200" name="Group 21"/>
          <p:cNvGrpSpPr/>
          <p:nvPr/>
        </p:nvGrpSpPr>
        <p:grpSpPr bwMode="auto">
          <a:xfrm>
            <a:off x="0" y="6715125"/>
            <a:ext cx="12196763" cy="142875"/>
            <a:chOff x="0" y="0"/>
            <a:chExt cx="7634" cy="89"/>
          </a:xfrm>
        </p:grpSpPr>
        <p:sp>
          <p:nvSpPr>
            <p:cNvPr id="8229" name="Rectangle 22"/>
            <p:cNvSpPr>
              <a:spLocks noChangeArrowheads="1"/>
            </p:cNvSpPr>
            <p:nvPr/>
          </p:nvSpPr>
          <p:spPr bwMode="auto">
            <a:xfrm>
              <a:off x="0" y="0"/>
              <a:ext cx="1527" cy="8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2" name="Rectangle 23"/>
            <p:cNvSpPr>
              <a:spLocks noChangeArrowheads="1"/>
            </p:cNvSpPr>
            <p:nvPr/>
          </p:nvSpPr>
          <p:spPr bwMode="auto">
            <a:xfrm>
              <a:off x="1527" y="0"/>
              <a:ext cx="1527" cy="89"/>
            </a:xfrm>
            <a:prstGeom prst="rect">
              <a:avLst/>
            </a:prstGeom>
            <a:solidFill>
              <a:srgbClr val="B7D72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1" name="Rectangle 24"/>
            <p:cNvSpPr>
              <a:spLocks noChangeArrowheads="1"/>
            </p:cNvSpPr>
            <p:nvPr/>
          </p:nvSpPr>
          <p:spPr bwMode="auto">
            <a:xfrm>
              <a:off x="3054" y="0"/>
              <a:ext cx="1526" cy="89"/>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32" name="Rectangle 25"/>
            <p:cNvSpPr>
              <a:spLocks noChangeArrowheads="1"/>
            </p:cNvSpPr>
            <p:nvPr/>
          </p:nvSpPr>
          <p:spPr bwMode="auto">
            <a:xfrm>
              <a:off x="4580" y="0"/>
              <a:ext cx="1527" cy="8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3" name="Rectangle 26"/>
            <p:cNvSpPr>
              <a:spLocks noChangeArrowheads="1"/>
            </p:cNvSpPr>
            <p:nvPr/>
          </p:nvSpPr>
          <p:spPr bwMode="auto">
            <a:xfrm>
              <a:off x="6107" y="0"/>
              <a:ext cx="1527" cy="8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grpSp>
      <p:cxnSp>
        <p:nvCxnSpPr>
          <p:cNvPr id="8206" name="直接连接符 35"/>
          <p:cNvCxnSpPr>
            <a:cxnSpLocks noChangeShapeType="1"/>
          </p:cNvCxnSpPr>
          <p:nvPr/>
        </p:nvCxnSpPr>
        <p:spPr bwMode="auto">
          <a:xfrm flipV="1">
            <a:off x="4144963" y="1558400"/>
            <a:ext cx="0" cy="2797993"/>
          </a:xfrm>
          <a:prstGeom prst="line">
            <a:avLst/>
          </a:prstGeom>
          <a:noFill/>
          <a:ln w="9525">
            <a:solidFill>
              <a:schemeClr val="tx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07" name="TextBox 52"/>
          <p:cNvSpPr txBox="1">
            <a:spLocks noChangeArrowheads="1"/>
          </p:cNvSpPr>
          <p:nvPr/>
        </p:nvSpPr>
        <p:spPr bwMode="auto">
          <a:xfrm>
            <a:off x="5373687" y="1684800"/>
            <a:ext cx="53332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dirty="0">
                <a:solidFill>
                  <a:srgbClr val="FFFFFF"/>
                </a:solidFill>
                <a:latin typeface="方正大黑简体" panose="02000000000000000000" pitchFamily="65" charset="-122"/>
                <a:ea typeface="方正大黑简体" panose="02000000000000000000" pitchFamily="65" charset="-122"/>
              </a:rPr>
              <a:t>电子商务关键技术及新技术</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sp>
        <p:nvSpPr>
          <p:cNvPr id="8203" name="TextBox 53"/>
          <p:cNvSpPr txBox="1">
            <a:spLocks noChangeArrowheads="1"/>
          </p:cNvSpPr>
          <p:nvPr/>
        </p:nvSpPr>
        <p:spPr bwMode="auto">
          <a:xfrm>
            <a:off x="5373687" y="3708321"/>
            <a:ext cx="44691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3200" b="1" dirty="0">
                <a:solidFill>
                  <a:srgbClr val="FFFFFF"/>
                </a:solidFill>
                <a:latin typeface="+mj-lt"/>
                <a:ea typeface="方正大黑简体" panose="02000000000000000000" pitchFamily="65" charset="-122"/>
              </a:rPr>
              <a:t>电子商务新业态新模式</a:t>
            </a:r>
            <a:endParaRPr lang="zh-CN" altLang="en-US" sz="3200" dirty="0">
              <a:solidFill>
                <a:srgbClr val="FFFFFF"/>
              </a:solidFill>
              <a:latin typeface="方正大黑简体" panose="02000000000000000000" pitchFamily="65" charset="-122"/>
              <a:ea typeface="方正大黑简体" panose="02000000000000000000" pitchFamily="65" charset="-122"/>
            </a:endParaRPr>
          </a:p>
        </p:txBody>
      </p:sp>
      <p:grpSp>
        <p:nvGrpSpPr>
          <p:cNvPr id="8209" name="组合 63"/>
          <p:cNvGrpSpPr/>
          <p:nvPr/>
        </p:nvGrpSpPr>
        <p:grpSpPr bwMode="auto">
          <a:xfrm>
            <a:off x="4594225" y="3722721"/>
            <a:ext cx="584200" cy="557212"/>
            <a:chOff x="0" y="0"/>
            <a:chExt cx="650875" cy="620712"/>
          </a:xfrm>
        </p:grpSpPr>
        <p:sp>
          <p:nvSpPr>
            <p:cNvPr id="8223" name="Oval 14"/>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4" name="Freeform 15"/>
            <p:cNvSpPr>
              <a:spLocks noEditPoints="1"/>
            </p:cNvSpPr>
            <p:nvPr/>
          </p:nvSpPr>
          <p:spPr bwMode="auto">
            <a:xfrm>
              <a:off x="144463" y="112712"/>
              <a:ext cx="446087" cy="393700"/>
            </a:xfrm>
            <a:custGeom>
              <a:avLst/>
              <a:gdLst>
                <a:gd name="T0" fmla="*/ 0 w 545"/>
                <a:gd name="T1" fmla="*/ 181727242 h 505"/>
                <a:gd name="T2" fmla="*/ 140690929 w 545"/>
                <a:gd name="T3" fmla="*/ 306930079 h 505"/>
                <a:gd name="T4" fmla="*/ 245874151 w 545"/>
                <a:gd name="T5" fmla="*/ 290520195 h 505"/>
                <a:gd name="T6" fmla="*/ 222425526 w 545"/>
                <a:gd name="T7" fmla="*/ 135535708 h 505"/>
                <a:gd name="T8" fmla="*/ 216395576 w 545"/>
                <a:gd name="T9" fmla="*/ 285049714 h 505"/>
                <a:gd name="T10" fmla="*/ 143370725 w 545"/>
                <a:gd name="T11" fmla="*/ 257091557 h 505"/>
                <a:gd name="T12" fmla="*/ 123272255 w 545"/>
                <a:gd name="T13" fmla="*/ 179295658 h 505"/>
                <a:gd name="T14" fmla="*/ 24788523 w 545"/>
                <a:gd name="T15" fmla="*/ 176256761 h 505"/>
                <a:gd name="T16" fmla="*/ 28137858 w 545"/>
                <a:gd name="T17" fmla="*/ 56523626 h 505"/>
                <a:gd name="T18" fmla="*/ 143370725 w 545"/>
                <a:gd name="T19" fmla="*/ 32212456 h 505"/>
                <a:gd name="T20" fmla="*/ 0 w 545"/>
                <a:gd name="T21" fmla="*/ 54092821 h 505"/>
                <a:gd name="T22" fmla="*/ 205676392 w 545"/>
                <a:gd name="T23" fmla="*/ 63209510 h 505"/>
                <a:gd name="T24" fmla="*/ 192946951 w 545"/>
                <a:gd name="T25" fmla="*/ 50445833 h 505"/>
                <a:gd name="T26" fmla="*/ 202996596 w 545"/>
                <a:gd name="T27" fmla="*/ 43152638 h 505"/>
                <a:gd name="T28" fmla="*/ 227785118 w 545"/>
                <a:gd name="T29" fmla="*/ 43152638 h 505"/>
                <a:gd name="T30" fmla="*/ 237833944 w 545"/>
                <a:gd name="T31" fmla="*/ 50445833 h 505"/>
                <a:gd name="T32" fmla="*/ 225774862 w 545"/>
                <a:gd name="T33" fmla="*/ 63209510 h 505"/>
                <a:gd name="T34" fmla="*/ 237833944 w 545"/>
                <a:gd name="T35" fmla="*/ 76580497 h 505"/>
                <a:gd name="T36" fmla="*/ 227785118 w 545"/>
                <a:gd name="T37" fmla="*/ 83873692 h 505"/>
                <a:gd name="T38" fmla="*/ 202996596 w 545"/>
                <a:gd name="T39" fmla="*/ 83873692 h 505"/>
                <a:gd name="T40" fmla="*/ 192946951 w 545"/>
                <a:gd name="T41" fmla="*/ 76580497 h 505"/>
                <a:gd name="T42" fmla="*/ 298130173 w 545"/>
                <a:gd name="T43" fmla="*/ 115478837 h 505"/>
                <a:gd name="T44" fmla="*/ 360435840 w 545"/>
                <a:gd name="T45" fmla="*/ 188412346 h 505"/>
                <a:gd name="T46" fmla="*/ 334977778 w 545"/>
                <a:gd name="T47" fmla="*/ 195098230 h 505"/>
                <a:gd name="T48" fmla="*/ 298130173 w 545"/>
                <a:gd name="T49" fmla="*/ 115478837 h 505"/>
                <a:gd name="T50" fmla="*/ 260613029 w 545"/>
                <a:gd name="T51" fmla="*/ 22487676 h 505"/>
                <a:gd name="T52" fmla="*/ 288081348 w 545"/>
                <a:gd name="T53" fmla="*/ 114870746 h 505"/>
                <a:gd name="T54" fmla="*/ 275351907 w 545"/>
                <a:gd name="T55" fmla="*/ 128849824 h 505"/>
                <a:gd name="T56" fmla="*/ 251903283 w 545"/>
                <a:gd name="T57" fmla="*/ 110616447 h 505"/>
                <a:gd name="T58" fmla="*/ 170168685 w 545"/>
                <a:gd name="T59" fmla="*/ 22487676 h 505"/>
                <a:gd name="T60" fmla="*/ 245874151 w 545"/>
                <a:gd name="T61" fmla="*/ 35859443 h 505"/>
                <a:gd name="T62" fmla="*/ 185577922 w 545"/>
                <a:gd name="T63" fmla="*/ 90559576 h 505"/>
                <a:gd name="T64" fmla="*/ 116571946 w 545"/>
                <a:gd name="T65" fmla="*/ 267424428 h 505"/>
                <a:gd name="T66" fmla="*/ 44886993 w 545"/>
                <a:gd name="T67" fmla="*/ 200567931 h 505"/>
                <a:gd name="T68" fmla="*/ 116571946 w 545"/>
                <a:gd name="T69" fmla="*/ 267424428 h 505"/>
                <a:gd name="T70" fmla="*/ 42207197 w 545"/>
                <a:gd name="T71" fmla="*/ 86912588 h 505"/>
                <a:gd name="T72" fmla="*/ 143370725 w 545"/>
                <a:gd name="T73" fmla="*/ 92383069 h 505"/>
                <a:gd name="T74" fmla="*/ 91113884 w 545"/>
                <a:gd name="T75" fmla="*/ 74149692 h 505"/>
                <a:gd name="T76" fmla="*/ 42207197 w 545"/>
                <a:gd name="T77" fmla="*/ 141005409 h 505"/>
                <a:gd name="T78" fmla="*/ 46226891 w 545"/>
                <a:gd name="T79" fmla="*/ 156199890 h 505"/>
                <a:gd name="T80" fmla="*/ 144710623 w 545"/>
                <a:gd name="T81" fmla="*/ 139181915 h 505"/>
                <a:gd name="T82" fmla="*/ 42207197 w 545"/>
                <a:gd name="T83" fmla="*/ 141005409 h 505"/>
                <a:gd name="T84" fmla="*/ 42207197 w 545"/>
                <a:gd name="T85" fmla="*/ 119125044 h 505"/>
                <a:gd name="T86" fmla="*/ 144710623 w 545"/>
                <a:gd name="T87" fmla="*/ 123987434 h 505"/>
                <a:gd name="T88" fmla="*/ 150070215 w 545"/>
                <a:gd name="T89" fmla="*/ 115478837 h 505"/>
                <a:gd name="T90" fmla="*/ 89773986 w 545"/>
                <a:gd name="T91" fmla="*/ 107577550 h 505"/>
                <a:gd name="T92" fmla="*/ 42207197 w 545"/>
                <a:gd name="T93" fmla="*/ 113655343 h 5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45" h="505">
                  <a:moveTo>
                    <a:pt x="0" y="89"/>
                  </a:moveTo>
                  <a:cubicBezTo>
                    <a:pt x="0" y="159"/>
                    <a:pt x="0" y="229"/>
                    <a:pt x="0" y="299"/>
                  </a:cubicBezTo>
                  <a:cubicBezTo>
                    <a:pt x="0" y="304"/>
                    <a:pt x="92" y="392"/>
                    <a:pt x="103" y="404"/>
                  </a:cubicBezTo>
                  <a:cubicBezTo>
                    <a:pt x="115" y="416"/>
                    <a:pt x="202" y="505"/>
                    <a:pt x="210" y="505"/>
                  </a:cubicBezTo>
                  <a:cubicBezTo>
                    <a:pt x="252" y="505"/>
                    <a:pt x="294" y="505"/>
                    <a:pt x="336" y="505"/>
                  </a:cubicBezTo>
                  <a:cubicBezTo>
                    <a:pt x="354" y="505"/>
                    <a:pt x="360" y="489"/>
                    <a:pt x="367" y="478"/>
                  </a:cubicBezTo>
                  <a:cubicBezTo>
                    <a:pt x="367" y="391"/>
                    <a:pt x="367" y="304"/>
                    <a:pt x="367" y="217"/>
                  </a:cubicBezTo>
                  <a:cubicBezTo>
                    <a:pt x="359" y="220"/>
                    <a:pt x="336" y="210"/>
                    <a:pt x="332" y="223"/>
                  </a:cubicBezTo>
                  <a:cubicBezTo>
                    <a:pt x="329" y="229"/>
                    <a:pt x="332" y="327"/>
                    <a:pt x="332" y="347"/>
                  </a:cubicBezTo>
                  <a:cubicBezTo>
                    <a:pt x="332" y="367"/>
                    <a:pt x="337" y="469"/>
                    <a:pt x="323" y="469"/>
                  </a:cubicBezTo>
                  <a:cubicBezTo>
                    <a:pt x="289" y="469"/>
                    <a:pt x="255" y="469"/>
                    <a:pt x="220" y="469"/>
                  </a:cubicBezTo>
                  <a:cubicBezTo>
                    <a:pt x="209" y="469"/>
                    <a:pt x="214" y="434"/>
                    <a:pt x="214" y="423"/>
                  </a:cubicBezTo>
                  <a:cubicBezTo>
                    <a:pt x="214" y="405"/>
                    <a:pt x="214" y="388"/>
                    <a:pt x="214" y="370"/>
                  </a:cubicBezTo>
                  <a:cubicBezTo>
                    <a:pt x="214" y="322"/>
                    <a:pt x="214" y="315"/>
                    <a:pt x="184" y="295"/>
                  </a:cubicBezTo>
                  <a:cubicBezTo>
                    <a:pt x="171" y="295"/>
                    <a:pt x="171" y="290"/>
                    <a:pt x="159" y="290"/>
                  </a:cubicBezTo>
                  <a:cubicBezTo>
                    <a:pt x="119" y="290"/>
                    <a:pt x="78" y="290"/>
                    <a:pt x="37" y="290"/>
                  </a:cubicBezTo>
                  <a:cubicBezTo>
                    <a:pt x="37" y="227"/>
                    <a:pt x="37" y="164"/>
                    <a:pt x="37" y="101"/>
                  </a:cubicBezTo>
                  <a:cubicBezTo>
                    <a:pt x="37" y="96"/>
                    <a:pt x="39" y="97"/>
                    <a:pt x="42" y="93"/>
                  </a:cubicBezTo>
                  <a:cubicBezTo>
                    <a:pt x="88" y="93"/>
                    <a:pt x="134" y="93"/>
                    <a:pt x="180" y="93"/>
                  </a:cubicBezTo>
                  <a:cubicBezTo>
                    <a:pt x="189" y="87"/>
                    <a:pt x="214" y="66"/>
                    <a:pt x="214" y="53"/>
                  </a:cubicBezTo>
                  <a:cubicBezTo>
                    <a:pt x="156" y="53"/>
                    <a:pt x="98" y="53"/>
                    <a:pt x="39" y="53"/>
                  </a:cubicBezTo>
                  <a:cubicBezTo>
                    <a:pt x="23" y="53"/>
                    <a:pt x="0" y="75"/>
                    <a:pt x="0" y="89"/>
                  </a:cubicBezTo>
                  <a:close/>
                  <a:moveTo>
                    <a:pt x="288" y="123"/>
                  </a:moveTo>
                  <a:lnTo>
                    <a:pt x="307" y="104"/>
                  </a:lnTo>
                  <a:lnTo>
                    <a:pt x="288" y="86"/>
                  </a:lnTo>
                  <a:cubicBezTo>
                    <a:pt x="287" y="85"/>
                    <a:pt x="287" y="84"/>
                    <a:pt x="288" y="83"/>
                  </a:cubicBezTo>
                  <a:lnTo>
                    <a:pt x="300" y="71"/>
                  </a:lnTo>
                  <a:cubicBezTo>
                    <a:pt x="301" y="70"/>
                    <a:pt x="302" y="70"/>
                    <a:pt x="303" y="71"/>
                  </a:cubicBezTo>
                  <a:lnTo>
                    <a:pt x="322" y="89"/>
                  </a:lnTo>
                  <a:lnTo>
                    <a:pt x="340" y="71"/>
                  </a:lnTo>
                  <a:cubicBezTo>
                    <a:pt x="341" y="70"/>
                    <a:pt x="342" y="70"/>
                    <a:pt x="343" y="71"/>
                  </a:cubicBezTo>
                  <a:lnTo>
                    <a:pt x="355" y="83"/>
                  </a:lnTo>
                  <a:cubicBezTo>
                    <a:pt x="356" y="84"/>
                    <a:pt x="356" y="85"/>
                    <a:pt x="355" y="86"/>
                  </a:cubicBezTo>
                  <a:lnTo>
                    <a:pt x="337" y="104"/>
                  </a:lnTo>
                  <a:lnTo>
                    <a:pt x="355" y="123"/>
                  </a:lnTo>
                  <a:cubicBezTo>
                    <a:pt x="356" y="124"/>
                    <a:pt x="356" y="125"/>
                    <a:pt x="355" y="126"/>
                  </a:cubicBezTo>
                  <a:lnTo>
                    <a:pt x="343" y="138"/>
                  </a:lnTo>
                  <a:cubicBezTo>
                    <a:pt x="342" y="139"/>
                    <a:pt x="341" y="139"/>
                    <a:pt x="340" y="138"/>
                  </a:cubicBezTo>
                  <a:lnTo>
                    <a:pt x="322" y="119"/>
                  </a:lnTo>
                  <a:lnTo>
                    <a:pt x="303" y="138"/>
                  </a:lnTo>
                  <a:cubicBezTo>
                    <a:pt x="302" y="139"/>
                    <a:pt x="301" y="139"/>
                    <a:pt x="300" y="138"/>
                  </a:cubicBezTo>
                  <a:lnTo>
                    <a:pt x="288" y="126"/>
                  </a:lnTo>
                  <a:cubicBezTo>
                    <a:pt x="287" y="125"/>
                    <a:pt x="287" y="124"/>
                    <a:pt x="288" y="123"/>
                  </a:cubicBezTo>
                  <a:close/>
                  <a:moveTo>
                    <a:pt x="445" y="190"/>
                  </a:moveTo>
                  <a:lnTo>
                    <a:pt x="538" y="283"/>
                  </a:lnTo>
                  <a:cubicBezTo>
                    <a:pt x="545" y="290"/>
                    <a:pt x="545" y="303"/>
                    <a:pt x="538" y="310"/>
                  </a:cubicBezTo>
                  <a:lnTo>
                    <a:pt x="527" y="321"/>
                  </a:lnTo>
                  <a:cubicBezTo>
                    <a:pt x="520" y="328"/>
                    <a:pt x="508" y="328"/>
                    <a:pt x="500" y="321"/>
                  </a:cubicBezTo>
                  <a:lnTo>
                    <a:pt x="407" y="228"/>
                  </a:lnTo>
                  <a:lnTo>
                    <a:pt x="445" y="190"/>
                  </a:lnTo>
                  <a:close/>
                  <a:moveTo>
                    <a:pt x="254" y="37"/>
                  </a:moveTo>
                  <a:cubicBezTo>
                    <a:pt x="292" y="0"/>
                    <a:pt x="352" y="0"/>
                    <a:pt x="389" y="37"/>
                  </a:cubicBezTo>
                  <a:cubicBezTo>
                    <a:pt x="422" y="70"/>
                    <a:pt x="425" y="122"/>
                    <a:pt x="399" y="159"/>
                  </a:cubicBezTo>
                  <a:lnTo>
                    <a:pt x="430" y="189"/>
                  </a:lnTo>
                  <a:cubicBezTo>
                    <a:pt x="431" y="190"/>
                    <a:pt x="431" y="193"/>
                    <a:pt x="430" y="194"/>
                  </a:cubicBezTo>
                  <a:lnTo>
                    <a:pt x="411" y="212"/>
                  </a:lnTo>
                  <a:cubicBezTo>
                    <a:pt x="410" y="214"/>
                    <a:pt x="408" y="214"/>
                    <a:pt x="406" y="212"/>
                  </a:cubicBezTo>
                  <a:lnTo>
                    <a:pt x="376" y="182"/>
                  </a:lnTo>
                  <a:cubicBezTo>
                    <a:pt x="339" y="208"/>
                    <a:pt x="288" y="205"/>
                    <a:pt x="254" y="172"/>
                  </a:cubicBezTo>
                  <a:cubicBezTo>
                    <a:pt x="217" y="134"/>
                    <a:pt x="217" y="74"/>
                    <a:pt x="254" y="37"/>
                  </a:cubicBezTo>
                  <a:close/>
                  <a:moveTo>
                    <a:pt x="277" y="59"/>
                  </a:moveTo>
                  <a:cubicBezTo>
                    <a:pt x="302" y="35"/>
                    <a:pt x="342" y="35"/>
                    <a:pt x="367" y="59"/>
                  </a:cubicBezTo>
                  <a:cubicBezTo>
                    <a:pt x="391" y="84"/>
                    <a:pt x="391" y="124"/>
                    <a:pt x="367" y="149"/>
                  </a:cubicBezTo>
                  <a:cubicBezTo>
                    <a:pt x="342" y="174"/>
                    <a:pt x="302" y="174"/>
                    <a:pt x="277" y="149"/>
                  </a:cubicBezTo>
                  <a:cubicBezTo>
                    <a:pt x="252" y="124"/>
                    <a:pt x="252" y="84"/>
                    <a:pt x="277" y="59"/>
                  </a:cubicBezTo>
                  <a:close/>
                  <a:moveTo>
                    <a:pt x="174" y="440"/>
                  </a:moveTo>
                  <a:cubicBezTo>
                    <a:pt x="173" y="403"/>
                    <a:pt x="173" y="367"/>
                    <a:pt x="172" y="330"/>
                  </a:cubicBezTo>
                  <a:cubicBezTo>
                    <a:pt x="137" y="330"/>
                    <a:pt x="102" y="330"/>
                    <a:pt x="67" y="330"/>
                  </a:cubicBezTo>
                  <a:cubicBezTo>
                    <a:pt x="66" y="331"/>
                    <a:pt x="66" y="332"/>
                    <a:pt x="65" y="332"/>
                  </a:cubicBezTo>
                  <a:cubicBezTo>
                    <a:pt x="101" y="368"/>
                    <a:pt x="138" y="404"/>
                    <a:pt x="174" y="440"/>
                  </a:cubicBezTo>
                  <a:close/>
                  <a:moveTo>
                    <a:pt x="63" y="129"/>
                  </a:moveTo>
                  <a:cubicBezTo>
                    <a:pt x="63" y="133"/>
                    <a:pt x="63" y="138"/>
                    <a:pt x="63" y="143"/>
                  </a:cubicBezTo>
                  <a:cubicBezTo>
                    <a:pt x="63" y="148"/>
                    <a:pt x="66" y="152"/>
                    <a:pt x="71" y="152"/>
                  </a:cubicBezTo>
                  <a:cubicBezTo>
                    <a:pt x="119" y="152"/>
                    <a:pt x="166" y="152"/>
                    <a:pt x="214" y="152"/>
                  </a:cubicBezTo>
                  <a:cubicBezTo>
                    <a:pt x="227" y="152"/>
                    <a:pt x="224" y="130"/>
                    <a:pt x="220" y="122"/>
                  </a:cubicBezTo>
                  <a:cubicBezTo>
                    <a:pt x="192" y="122"/>
                    <a:pt x="164" y="122"/>
                    <a:pt x="136" y="122"/>
                  </a:cubicBezTo>
                  <a:cubicBezTo>
                    <a:pt x="119" y="122"/>
                    <a:pt x="63" y="118"/>
                    <a:pt x="63" y="129"/>
                  </a:cubicBezTo>
                  <a:close/>
                  <a:moveTo>
                    <a:pt x="63" y="232"/>
                  </a:moveTo>
                  <a:cubicBezTo>
                    <a:pt x="63" y="238"/>
                    <a:pt x="63" y="244"/>
                    <a:pt x="63" y="251"/>
                  </a:cubicBezTo>
                  <a:cubicBezTo>
                    <a:pt x="63" y="255"/>
                    <a:pt x="64" y="257"/>
                    <a:pt x="69" y="257"/>
                  </a:cubicBezTo>
                  <a:cubicBezTo>
                    <a:pt x="120" y="257"/>
                    <a:pt x="171" y="257"/>
                    <a:pt x="222" y="257"/>
                  </a:cubicBezTo>
                  <a:cubicBezTo>
                    <a:pt x="224" y="252"/>
                    <a:pt x="228" y="229"/>
                    <a:pt x="216" y="229"/>
                  </a:cubicBezTo>
                  <a:cubicBezTo>
                    <a:pt x="168" y="229"/>
                    <a:pt x="121" y="229"/>
                    <a:pt x="73" y="229"/>
                  </a:cubicBezTo>
                  <a:cubicBezTo>
                    <a:pt x="70" y="229"/>
                    <a:pt x="65" y="231"/>
                    <a:pt x="63" y="232"/>
                  </a:cubicBezTo>
                  <a:close/>
                  <a:moveTo>
                    <a:pt x="63" y="187"/>
                  </a:moveTo>
                  <a:cubicBezTo>
                    <a:pt x="63" y="190"/>
                    <a:pt x="63" y="193"/>
                    <a:pt x="63" y="196"/>
                  </a:cubicBezTo>
                  <a:cubicBezTo>
                    <a:pt x="63" y="201"/>
                    <a:pt x="64" y="200"/>
                    <a:pt x="67" y="204"/>
                  </a:cubicBezTo>
                  <a:cubicBezTo>
                    <a:pt x="117" y="204"/>
                    <a:pt x="166" y="204"/>
                    <a:pt x="216" y="204"/>
                  </a:cubicBezTo>
                  <a:cubicBezTo>
                    <a:pt x="219" y="203"/>
                    <a:pt x="222" y="201"/>
                    <a:pt x="224" y="200"/>
                  </a:cubicBezTo>
                  <a:cubicBezTo>
                    <a:pt x="224" y="197"/>
                    <a:pt x="224" y="193"/>
                    <a:pt x="224" y="190"/>
                  </a:cubicBezTo>
                  <a:cubicBezTo>
                    <a:pt x="224" y="183"/>
                    <a:pt x="222" y="181"/>
                    <a:pt x="220" y="177"/>
                  </a:cubicBezTo>
                  <a:cubicBezTo>
                    <a:pt x="191" y="177"/>
                    <a:pt x="163" y="177"/>
                    <a:pt x="134" y="177"/>
                  </a:cubicBezTo>
                  <a:cubicBezTo>
                    <a:pt x="120" y="177"/>
                    <a:pt x="106" y="177"/>
                    <a:pt x="92" y="177"/>
                  </a:cubicBezTo>
                  <a:cubicBezTo>
                    <a:pt x="74" y="177"/>
                    <a:pt x="63" y="171"/>
                    <a:pt x="63" y="1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1" name="组合 66"/>
          <p:cNvGrpSpPr/>
          <p:nvPr/>
        </p:nvGrpSpPr>
        <p:grpSpPr bwMode="auto">
          <a:xfrm>
            <a:off x="4594225" y="1699200"/>
            <a:ext cx="584200" cy="557212"/>
            <a:chOff x="0" y="0"/>
            <a:chExt cx="650875" cy="620712"/>
          </a:xfrm>
        </p:grpSpPr>
        <p:sp>
          <p:nvSpPr>
            <p:cNvPr id="7" name="Oval 17"/>
            <p:cNvSpPr>
              <a:spLocks noChangeArrowheads="1"/>
            </p:cNvSpPr>
            <p:nvPr/>
          </p:nvSpPr>
          <p:spPr bwMode="auto">
            <a:xfrm>
              <a:off x="0" y="0"/>
              <a:ext cx="650875" cy="620712"/>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22"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27" name="组合 74"/>
          <p:cNvGrpSpPr/>
          <p:nvPr/>
        </p:nvGrpSpPr>
        <p:grpSpPr bwMode="auto">
          <a:xfrm>
            <a:off x="4387850" y="1484784"/>
            <a:ext cx="982663" cy="936625"/>
            <a:chOff x="0" y="0"/>
            <a:chExt cx="650875" cy="620712"/>
          </a:xfrm>
        </p:grpSpPr>
        <p:sp>
          <p:nvSpPr>
            <p:cNvPr id="8217" name="Oval 17"/>
            <p:cNvSpPr>
              <a:spLocks noChangeArrowheads="1"/>
            </p:cNvSpPr>
            <p:nvPr/>
          </p:nvSpPr>
          <p:spPr bwMode="auto">
            <a:xfrm>
              <a:off x="0" y="0"/>
              <a:ext cx="650875" cy="620712"/>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800">
                <a:solidFill>
                  <a:schemeClr val="tx1"/>
                </a:solidFill>
                <a:ea typeface="宋体" panose="02010600030101010101" pitchFamily="2" charset="-122"/>
              </a:endParaRPr>
            </a:p>
          </p:txBody>
        </p:sp>
        <p:sp>
          <p:nvSpPr>
            <p:cNvPr id="8218" name="Freeform 18"/>
            <p:cNvSpPr>
              <a:spLocks noEditPoints="1"/>
            </p:cNvSpPr>
            <p:nvPr/>
          </p:nvSpPr>
          <p:spPr bwMode="auto">
            <a:xfrm>
              <a:off x="219075" y="73025"/>
              <a:ext cx="190500" cy="465137"/>
            </a:xfrm>
            <a:custGeom>
              <a:avLst/>
              <a:gdLst>
                <a:gd name="T0" fmla="*/ 1336770 w 233"/>
                <a:gd name="T1" fmla="*/ 129123124 h 596"/>
                <a:gd name="T2" fmla="*/ 1336770 w 233"/>
                <a:gd name="T3" fmla="*/ 138259632 h 596"/>
                <a:gd name="T4" fmla="*/ 36096888 w 233"/>
                <a:gd name="T5" fmla="*/ 230229548 h 596"/>
                <a:gd name="T6" fmla="*/ 68851442 w 233"/>
                <a:gd name="T7" fmla="*/ 230229548 h 596"/>
                <a:gd name="T8" fmla="*/ 72862571 w 233"/>
                <a:gd name="T9" fmla="*/ 226574788 h 596"/>
                <a:gd name="T10" fmla="*/ 72862571 w 233"/>
                <a:gd name="T11" fmla="*/ 105369920 h 596"/>
                <a:gd name="T12" fmla="*/ 60162026 w 233"/>
                <a:gd name="T13" fmla="*/ 93188169 h 596"/>
                <a:gd name="T14" fmla="*/ 79547240 w 233"/>
                <a:gd name="T15" fmla="*/ 76742922 h 596"/>
                <a:gd name="T16" fmla="*/ 93585373 w 233"/>
                <a:gd name="T17" fmla="*/ 94406422 h 596"/>
                <a:gd name="T18" fmla="*/ 80884011 w 233"/>
                <a:gd name="T19" fmla="*/ 104760403 h 596"/>
                <a:gd name="T20" fmla="*/ 80884011 w 233"/>
                <a:gd name="T21" fmla="*/ 226574788 h 596"/>
                <a:gd name="T22" fmla="*/ 85563116 w 233"/>
                <a:gd name="T23" fmla="*/ 230229548 h 596"/>
                <a:gd name="T24" fmla="*/ 122997592 w 233"/>
                <a:gd name="T25" fmla="*/ 230229548 h 596"/>
                <a:gd name="T26" fmla="*/ 155752146 w 233"/>
                <a:gd name="T27" fmla="*/ 138259632 h 596"/>
                <a:gd name="T28" fmla="*/ 154415376 w 233"/>
                <a:gd name="T29" fmla="*/ 129732641 h 596"/>
                <a:gd name="T30" fmla="*/ 79547240 w 233"/>
                <a:gd name="T31" fmla="*/ 2436506 h 596"/>
                <a:gd name="T32" fmla="*/ 74199341 w 233"/>
                <a:gd name="T33" fmla="*/ 2436506 h 596"/>
                <a:gd name="T34" fmla="*/ 38102453 w 233"/>
                <a:gd name="T35" fmla="*/ 65170688 h 596"/>
                <a:gd name="T36" fmla="*/ 1336770 w 233"/>
                <a:gd name="T37" fmla="*/ 129123124 h 596"/>
                <a:gd name="T38" fmla="*/ 12032569 w 233"/>
                <a:gd name="T39" fmla="*/ 278954990 h 596"/>
                <a:gd name="T40" fmla="*/ 12032569 w 233"/>
                <a:gd name="T41" fmla="*/ 358743935 h 596"/>
                <a:gd name="T42" fmla="*/ 16711674 w 233"/>
                <a:gd name="T43" fmla="*/ 362398694 h 596"/>
                <a:gd name="T44" fmla="*/ 98264479 w 233"/>
                <a:gd name="T45" fmla="*/ 362398694 h 596"/>
                <a:gd name="T46" fmla="*/ 102274790 w 233"/>
                <a:gd name="T47" fmla="*/ 358743935 h 596"/>
                <a:gd name="T48" fmla="*/ 102274790 w 233"/>
                <a:gd name="T49" fmla="*/ 274082758 h 596"/>
                <a:gd name="T50" fmla="*/ 120323234 w 233"/>
                <a:gd name="T51" fmla="*/ 274082758 h 596"/>
                <a:gd name="T52" fmla="*/ 120323234 w 233"/>
                <a:gd name="T53" fmla="*/ 361180441 h 596"/>
                <a:gd name="T54" fmla="*/ 127676697 w 233"/>
                <a:gd name="T55" fmla="*/ 362398694 h 596"/>
                <a:gd name="T56" fmla="*/ 141714013 w 233"/>
                <a:gd name="T57" fmla="*/ 362398694 h 596"/>
                <a:gd name="T58" fmla="*/ 147061912 w 233"/>
                <a:gd name="T59" fmla="*/ 357525682 h 596"/>
                <a:gd name="T60" fmla="*/ 147061912 w 233"/>
                <a:gd name="T61" fmla="*/ 278954990 h 596"/>
                <a:gd name="T62" fmla="*/ 137034908 w 233"/>
                <a:gd name="T63" fmla="*/ 254592269 h 596"/>
                <a:gd name="T64" fmla="*/ 121660822 w 233"/>
                <a:gd name="T65" fmla="*/ 240583529 h 596"/>
                <a:gd name="T66" fmla="*/ 36096888 w 233"/>
                <a:gd name="T67" fmla="*/ 241193045 h 596"/>
                <a:gd name="T68" fmla="*/ 12032569 w 233"/>
                <a:gd name="T69" fmla="*/ 278954990 h 5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596">
                  <a:moveTo>
                    <a:pt x="2" y="212"/>
                  </a:moveTo>
                  <a:cubicBezTo>
                    <a:pt x="0" y="217"/>
                    <a:pt x="0" y="222"/>
                    <a:pt x="2" y="227"/>
                  </a:cubicBezTo>
                  <a:cubicBezTo>
                    <a:pt x="7" y="243"/>
                    <a:pt x="38" y="378"/>
                    <a:pt x="54" y="378"/>
                  </a:cubicBezTo>
                  <a:cubicBezTo>
                    <a:pt x="70" y="378"/>
                    <a:pt x="86" y="378"/>
                    <a:pt x="103" y="378"/>
                  </a:cubicBezTo>
                  <a:cubicBezTo>
                    <a:pt x="107" y="378"/>
                    <a:pt x="109" y="377"/>
                    <a:pt x="109" y="372"/>
                  </a:cubicBezTo>
                  <a:cubicBezTo>
                    <a:pt x="109" y="306"/>
                    <a:pt x="109" y="241"/>
                    <a:pt x="109" y="173"/>
                  </a:cubicBezTo>
                  <a:cubicBezTo>
                    <a:pt x="103" y="170"/>
                    <a:pt x="90" y="164"/>
                    <a:pt x="90" y="153"/>
                  </a:cubicBezTo>
                  <a:cubicBezTo>
                    <a:pt x="89" y="135"/>
                    <a:pt x="101" y="124"/>
                    <a:pt x="119" y="126"/>
                  </a:cubicBezTo>
                  <a:cubicBezTo>
                    <a:pt x="135" y="127"/>
                    <a:pt x="143" y="141"/>
                    <a:pt x="140" y="155"/>
                  </a:cubicBezTo>
                  <a:cubicBezTo>
                    <a:pt x="141" y="163"/>
                    <a:pt x="129" y="170"/>
                    <a:pt x="121" y="172"/>
                  </a:cubicBezTo>
                  <a:cubicBezTo>
                    <a:pt x="121" y="239"/>
                    <a:pt x="121" y="305"/>
                    <a:pt x="121" y="372"/>
                  </a:cubicBezTo>
                  <a:cubicBezTo>
                    <a:pt x="121" y="377"/>
                    <a:pt x="123" y="378"/>
                    <a:pt x="128" y="378"/>
                  </a:cubicBezTo>
                  <a:cubicBezTo>
                    <a:pt x="147" y="378"/>
                    <a:pt x="166" y="378"/>
                    <a:pt x="184" y="378"/>
                  </a:cubicBezTo>
                  <a:cubicBezTo>
                    <a:pt x="196" y="378"/>
                    <a:pt x="228" y="247"/>
                    <a:pt x="233" y="227"/>
                  </a:cubicBezTo>
                  <a:cubicBezTo>
                    <a:pt x="233" y="222"/>
                    <a:pt x="233" y="217"/>
                    <a:pt x="231" y="213"/>
                  </a:cubicBezTo>
                  <a:cubicBezTo>
                    <a:pt x="194" y="143"/>
                    <a:pt x="157" y="73"/>
                    <a:pt x="119" y="4"/>
                  </a:cubicBezTo>
                  <a:cubicBezTo>
                    <a:pt x="115" y="0"/>
                    <a:pt x="113" y="1"/>
                    <a:pt x="111" y="4"/>
                  </a:cubicBezTo>
                  <a:cubicBezTo>
                    <a:pt x="103" y="20"/>
                    <a:pt x="65" y="92"/>
                    <a:pt x="57" y="107"/>
                  </a:cubicBezTo>
                  <a:cubicBezTo>
                    <a:pt x="51" y="117"/>
                    <a:pt x="2" y="210"/>
                    <a:pt x="2" y="212"/>
                  </a:cubicBezTo>
                  <a:close/>
                  <a:moveTo>
                    <a:pt x="18" y="458"/>
                  </a:moveTo>
                  <a:cubicBezTo>
                    <a:pt x="18" y="502"/>
                    <a:pt x="18" y="545"/>
                    <a:pt x="18" y="589"/>
                  </a:cubicBezTo>
                  <a:cubicBezTo>
                    <a:pt x="18" y="593"/>
                    <a:pt x="20" y="595"/>
                    <a:pt x="25" y="595"/>
                  </a:cubicBezTo>
                  <a:cubicBezTo>
                    <a:pt x="65" y="595"/>
                    <a:pt x="106" y="595"/>
                    <a:pt x="147" y="595"/>
                  </a:cubicBezTo>
                  <a:cubicBezTo>
                    <a:pt x="151" y="595"/>
                    <a:pt x="153" y="593"/>
                    <a:pt x="153" y="589"/>
                  </a:cubicBezTo>
                  <a:cubicBezTo>
                    <a:pt x="153" y="542"/>
                    <a:pt x="153" y="496"/>
                    <a:pt x="153" y="450"/>
                  </a:cubicBezTo>
                  <a:cubicBezTo>
                    <a:pt x="162" y="450"/>
                    <a:pt x="171" y="450"/>
                    <a:pt x="180" y="450"/>
                  </a:cubicBezTo>
                  <a:cubicBezTo>
                    <a:pt x="180" y="497"/>
                    <a:pt x="180" y="545"/>
                    <a:pt x="180" y="593"/>
                  </a:cubicBezTo>
                  <a:cubicBezTo>
                    <a:pt x="181" y="596"/>
                    <a:pt x="185" y="595"/>
                    <a:pt x="191" y="595"/>
                  </a:cubicBezTo>
                  <a:cubicBezTo>
                    <a:pt x="198" y="595"/>
                    <a:pt x="205" y="595"/>
                    <a:pt x="212" y="595"/>
                  </a:cubicBezTo>
                  <a:cubicBezTo>
                    <a:pt x="217" y="595"/>
                    <a:pt x="220" y="591"/>
                    <a:pt x="220" y="587"/>
                  </a:cubicBezTo>
                  <a:cubicBezTo>
                    <a:pt x="220" y="544"/>
                    <a:pt x="220" y="501"/>
                    <a:pt x="220" y="458"/>
                  </a:cubicBezTo>
                  <a:cubicBezTo>
                    <a:pt x="220" y="444"/>
                    <a:pt x="211" y="428"/>
                    <a:pt x="205" y="418"/>
                  </a:cubicBezTo>
                  <a:cubicBezTo>
                    <a:pt x="195" y="402"/>
                    <a:pt x="190" y="397"/>
                    <a:pt x="182" y="395"/>
                  </a:cubicBezTo>
                  <a:cubicBezTo>
                    <a:pt x="158" y="395"/>
                    <a:pt x="68" y="395"/>
                    <a:pt x="54" y="396"/>
                  </a:cubicBezTo>
                  <a:cubicBezTo>
                    <a:pt x="45" y="398"/>
                    <a:pt x="18" y="437"/>
                    <a:pt x="18" y="4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8230" name="Group 4"/>
          <p:cNvGrpSpPr/>
          <p:nvPr/>
        </p:nvGrpSpPr>
        <p:grpSpPr bwMode="auto">
          <a:xfrm>
            <a:off x="9101138" y="7031038"/>
            <a:ext cx="668337" cy="765175"/>
            <a:chOff x="0" y="0"/>
            <a:chExt cx="421" cy="482"/>
          </a:xfrm>
        </p:grpSpPr>
        <p:sp>
          <p:nvSpPr>
            <p:cNvPr id="8215" name="Freeform 5"/>
            <p:cNvSpPr/>
            <p:nvPr/>
          </p:nvSpPr>
          <p:spPr bwMode="auto">
            <a:xfrm>
              <a:off x="14" y="17"/>
              <a:ext cx="390" cy="451"/>
            </a:xfrm>
            <a:custGeom>
              <a:avLst/>
              <a:gdLst>
                <a:gd name="T0" fmla="*/ 71 w 1005"/>
                <a:gd name="T1" fmla="*/ 163 h 1158"/>
                <a:gd name="T2" fmla="*/ 78 w 1005"/>
                <a:gd name="T3" fmla="*/ 176 h 1158"/>
                <a:gd name="T4" fmla="*/ 151 w 1005"/>
                <a:gd name="T5" fmla="*/ 148 h 1158"/>
                <a:gd name="T6" fmla="*/ 145 w 1005"/>
                <a:gd name="T7" fmla="*/ 129 h 1158"/>
                <a:gd name="T8" fmla="*/ 147 w 1005"/>
                <a:gd name="T9" fmla="*/ 125 h 1158"/>
                <a:gd name="T10" fmla="*/ 146 w 1005"/>
                <a:gd name="T11" fmla="*/ 98 h 1158"/>
                <a:gd name="T12" fmla="*/ 133 w 1005"/>
                <a:gd name="T13" fmla="*/ 50 h 1158"/>
                <a:gd name="T14" fmla="*/ 125 w 1005"/>
                <a:gd name="T15" fmla="*/ 40 h 1158"/>
                <a:gd name="T16" fmla="*/ 113 w 1005"/>
                <a:gd name="T17" fmla="*/ 35 h 1158"/>
                <a:gd name="T18" fmla="*/ 94 w 1005"/>
                <a:gd name="T19" fmla="*/ 33 h 1158"/>
                <a:gd name="T20" fmla="*/ 66 w 1005"/>
                <a:gd name="T21" fmla="*/ 34 h 1158"/>
                <a:gd name="T22" fmla="*/ 43 w 1005"/>
                <a:gd name="T23" fmla="*/ 37 h 1158"/>
                <a:gd name="T24" fmla="*/ 26 w 1005"/>
                <a:gd name="T25" fmla="*/ 2 h 1158"/>
                <a:gd name="T26" fmla="*/ 13 w 1005"/>
                <a:gd name="T27" fmla="*/ 0 h 1158"/>
                <a:gd name="T28" fmla="*/ 10 w 1005"/>
                <a:gd name="T29" fmla="*/ 9 h 1158"/>
                <a:gd name="T30" fmla="*/ 27 w 1005"/>
                <a:gd name="T31" fmla="*/ 66 h 1158"/>
                <a:gd name="T32" fmla="*/ 33 w 1005"/>
                <a:gd name="T33" fmla="*/ 90 h 1158"/>
                <a:gd name="T34" fmla="*/ 21 w 1005"/>
                <a:gd name="T35" fmla="*/ 89 h 1158"/>
                <a:gd name="T36" fmla="*/ 0 w 1005"/>
                <a:gd name="T37" fmla="*/ 92 h 1158"/>
                <a:gd name="T38" fmla="*/ 11 w 1005"/>
                <a:gd name="T39" fmla="*/ 112 h 1158"/>
                <a:gd name="T40" fmla="*/ 22 w 1005"/>
                <a:gd name="T41" fmla="*/ 117 h 1158"/>
                <a:gd name="T42" fmla="*/ 36 w 1005"/>
                <a:gd name="T43" fmla="*/ 130 h 1158"/>
                <a:gd name="T44" fmla="*/ 51 w 1005"/>
                <a:gd name="T45" fmla="*/ 143 h 1158"/>
                <a:gd name="T46" fmla="*/ 65 w 1005"/>
                <a:gd name="T47" fmla="*/ 157 h 1158"/>
                <a:gd name="T48" fmla="*/ 71 w 1005"/>
                <a:gd name="T49" fmla="*/ 163 h 1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05" h="1158">
                  <a:moveTo>
                    <a:pt x="473" y="1075"/>
                  </a:moveTo>
                  <a:lnTo>
                    <a:pt x="515" y="1158"/>
                  </a:lnTo>
                  <a:lnTo>
                    <a:pt x="1005" y="976"/>
                  </a:lnTo>
                  <a:lnTo>
                    <a:pt x="962" y="847"/>
                  </a:lnTo>
                  <a:lnTo>
                    <a:pt x="978" y="828"/>
                  </a:lnTo>
                  <a:lnTo>
                    <a:pt x="971" y="645"/>
                  </a:lnTo>
                  <a:lnTo>
                    <a:pt x="883" y="332"/>
                  </a:lnTo>
                  <a:lnTo>
                    <a:pt x="826" y="264"/>
                  </a:lnTo>
                  <a:lnTo>
                    <a:pt x="752" y="231"/>
                  </a:lnTo>
                  <a:lnTo>
                    <a:pt x="622" y="217"/>
                  </a:lnTo>
                  <a:lnTo>
                    <a:pt x="438" y="225"/>
                  </a:lnTo>
                  <a:lnTo>
                    <a:pt x="289" y="243"/>
                  </a:lnTo>
                  <a:lnTo>
                    <a:pt x="173" y="15"/>
                  </a:lnTo>
                  <a:lnTo>
                    <a:pt x="87" y="0"/>
                  </a:lnTo>
                  <a:lnTo>
                    <a:pt x="64" y="56"/>
                  </a:lnTo>
                  <a:lnTo>
                    <a:pt x="178" y="433"/>
                  </a:lnTo>
                  <a:lnTo>
                    <a:pt x="221" y="591"/>
                  </a:lnTo>
                  <a:lnTo>
                    <a:pt x="140" y="587"/>
                  </a:lnTo>
                  <a:lnTo>
                    <a:pt x="0" y="606"/>
                  </a:lnTo>
                  <a:lnTo>
                    <a:pt x="73" y="736"/>
                  </a:lnTo>
                  <a:lnTo>
                    <a:pt x="148" y="770"/>
                  </a:lnTo>
                  <a:lnTo>
                    <a:pt x="243" y="858"/>
                  </a:lnTo>
                  <a:lnTo>
                    <a:pt x="339" y="946"/>
                  </a:lnTo>
                  <a:lnTo>
                    <a:pt x="434" y="1034"/>
                  </a:lnTo>
                  <a:lnTo>
                    <a:pt x="473" y="107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16" name="Freeform 6"/>
            <p:cNvSpPr>
              <a:spLocks noEditPoints="1"/>
            </p:cNvSpPr>
            <p:nvPr/>
          </p:nvSpPr>
          <p:spPr bwMode="auto">
            <a:xfrm>
              <a:off x="0" y="0"/>
              <a:ext cx="421" cy="482"/>
            </a:xfrm>
            <a:custGeom>
              <a:avLst/>
              <a:gdLst>
                <a:gd name="T0" fmla="*/ 64 w 1084"/>
                <a:gd name="T1" fmla="*/ 166 h 1237"/>
                <a:gd name="T2" fmla="*/ 66 w 1084"/>
                <a:gd name="T3" fmla="*/ 147 h 1237"/>
                <a:gd name="T4" fmla="*/ 43 w 1084"/>
                <a:gd name="T5" fmla="*/ 136 h 1237"/>
                <a:gd name="T6" fmla="*/ 37 w 1084"/>
                <a:gd name="T7" fmla="*/ 120 h 1237"/>
                <a:gd name="T8" fmla="*/ 35 w 1084"/>
                <a:gd name="T9" fmla="*/ 139 h 1237"/>
                <a:gd name="T10" fmla="*/ 49 w 1084"/>
                <a:gd name="T11" fmla="*/ 153 h 1237"/>
                <a:gd name="T12" fmla="*/ 51 w 1084"/>
                <a:gd name="T13" fmla="*/ 133 h 1237"/>
                <a:gd name="T14" fmla="*/ 17 w 1084"/>
                <a:gd name="T15" fmla="*/ 118 h 1237"/>
                <a:gd name="T16" fmla="*/ 11 w 1084"/>
                <a:gd name="T17" fmla="*/ 101 h 1237"/>
                <a:gd name="T18" fmla="*/ 24 w 1084"/>
                <a:gd name="T19" fmla="*/ 87 h 1237"/>
                <a:gd name="T20" fmla="*/ 0 w 1084"/>
                <a:gd name="T21" fmla="*/ 96 h 1237"/>
                <a:gd name="T22" fmla="*/ 9 w 1084"/>
                <a:gd name="T23" fmla="*/ 121 h 1237"/>
                <a:gd name="T24" fmla="*/ 21 w 1084"/>
                <a:gd name="T25" fmla="*/ 126 h 1237"/>
                <a:gd name="T26" fmla="*/ 26 w 1084"/>
                <a:gd name="T27" fmla="*/ 115 h 1237"/>
                <a:gd name="T28" fmla="*/ 39 w 1084"/>
                <a:gd name="T29" fmla="*/ 100 h 1237"/>
                <a:gd name="T30" fmla="*/ 48 w 1084"/>
                <a:gd name="T31" fmla="*/ 125 h 1237"/>
                <a:gd name="T32" fmla="*/ 16 w 1084"/>
                <a:gd name="T33" fmla="*/ 14 h 1237"/>
                <a:gd name="T34" fmla="*/ 36 w 1084"/>
                <a:gd name="T35" fmla="*/ 92 h 1237"/>
                <a:gd name="T36" fmla="*/ 31 w 1084"/>
                <a:gd name="T37" fmla="*/ 103 h 1237"/>
                <a:gd name="T38" fmla="*/ 30 w 1084"/>
                <a:gd name="T39" fmla="*/ 0 h 1237"/>
                <a:gd name="T40" fmla="*/ 13 w 1084"/>
                <a:gd name="T41" fmla="*/ 6 h 1237"/>
                <a:gd name="T42" fmla="*/ 33 w 1084"/>
                <a:gd name="T43" fmla="*/ 8 h 1237"/>
                <a:gd name="T44" fmla="*/ 48 w 1084"/>
                <a:gd name="T45" fmla="*/ 49 h 1237"/>
                <a:gd name="T46" fmla="*/ 61 w 1084"/>
                <a:gd name="T47" fmla="*/ 83 h 1237"/>
                <a:gd name="T48" fmla="*/ 56 w 1084"/>
                <a:gd name="T49" fmla="*/ 46 h 1237"/>
                <a:gd name="T50" fmla="*/ 70 w 1084"/>
                <a:gd name="T51" fmla="*/ 32 h 1237"/>
                <a:gd name="T52" fmla="*/ 41 w 1084"/>
                <a:gd name="T53" fmla="*/ 5 h 1237"/>
                <a:gd name="T54" fmla="*/ 45 w 1084"/>
                <a:gd name="T55" fmla="*/ 41 h 1237"/>
                <a:gd name="T56" fmla="*/ 85 w 1084"/>
                <a:gd name="T57" fmla="*/ 73 h 1237"/>
                <a:gd name="T58" fmla="*/ 93 w 1084"/>
                <a:gd name="T59" fmla="*/ 70 h 1237"/>
                <a:gd name="T60" fmla="*/ 101 w 1084"/>
                <a:gd name="T61" fmla="*/ 39 h 1237"/>
                <a:gd name="T62" fmla="*/ 81 w 1084"/>
                <a:gd name="T63" fmla="*/ 37 h 1237"/>
                <a:gd name="T64" fmla="*/ 76 w 1084"/>
                <a:gd name="T65" fmla="*/ 48 h 1237"/>
                <a:gd name="T66" fmla="*/ 113 w 1084"/>
                <a:gd name="T67" fmla="*/ 72 h 1237"/>
                <a:gd name="T68" fmla="*/ 121 w 1084"/>
                <a:gd name="T69" fmla="*/ 69 h 1237"/>
                <a:gd name="T70" fmla="*/ 120 w 1084"/>
                <a:gd name="T71" fmla="*/ 41 h 1237"/>
                <a:gd name="T72" fmla="*/ 109 w 1084"/>
                <a:gd name="T73" fmla="*/ 36 h 1237"/>
                <a:gd name="T74" fmla="*/ 104 w 1084"/>
                <a:gd name="T75" fmla="*/ 47 h 1237"/>
                <a:gd name="T76" fmla="*/ 131 w 1084"/>
                <a:gd name="T77" fmla="*/ 46 h 1237"/>
                <a:gd name="T78" fmla="*/ 128 w 1084"/>
                <a:gd name="T79" fmla="*/ 38 h 1237"/>
                <a:gd name="T80" fmla="*/ 123 w 1084"/>
                <a:gd name="T81" fmla="*/ 49 h 1237"/>
                <a:gd name="T82" fmla="*/ 131 w 1084"/>
                <a:gd name="T83" fmla="*/ 46 h 1237"/>
                <a:gd name="T84" fmla="*/ 153 w 1084"/>
                <a:gd name="T85" fmla="*/ 104 h 1237"/>
                <a:gd name="T86" fmla="*/ 139 w 1084"/>
                <a:gd name="T87" fmla="*/ 43 h 1237"/>
                <a:gd name="T88" fmla="*/ 154 w 1084"/>
                <a:gd name="T89" fmla="*/ 132 h 1237"/>
                <a:gd name="T90" fmla="*/ 162 w 1084"/>
                <a:gd name="T91" fmla="*/ 129 h 1237"/>
                <a:gd name="T92" fmla="*/ 145 w 1084"/>
                <a:gd name="T93" fmla="*/ 107 h 1237"/>
                <a:gd name="T94" fmla="*/ 152 w 1084"/>
                <a:gd name="T95" fmla="*/ 151 h 1237"/>
                <a:gd name="T96" fmla="*/ 87 w 1084"/>
                <a:gd name="T97" fmla="*/ 176 h 1237"/>
                <a:gd name="T98" fmla="*/ 72 w 1084"/>
                <a:gd name="T99" fmla="*/ 163 h 1237"/>
                <a:gd name="T100" fmla="*/ 82 w 1084"/>
                <a:gd name="T101" fmla="*/ 188 h 1237"/>
                <a:gd name="T102" fmla="*/ 155 w 1084"/>
                <a:gd name="T103" fmla="*/ 160 h 1237"/>
                <a:gd name="T104" fmla="*/ 160 w 1084"/>
                <a:gd name="T105" fmla="*/ 148 h 1237"/>
                <a:gd name="T106" fmla="*/ 146 w 1084"/>
                <a:gd name="T107" fmla="*/ 135 h 123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84" h="1237">
                  <a:moveTo>
                    <a:pt x="383" y="986"/>
                  </a:moveTo>
                  <a:lnTo>
                    <a:pt x="424" y="1094"/>
                  </a:lnTo>
                  <a:lnTo>
                    <a:pt x="478" y="1074"/>
                  </a:lnTo>
                  <a:lnTo>
                    <a:pt x="437" y="965"/>
                  </a:lnTo>
                  <a:lnTo>
                    <a:pt x="383" y="986"/>
                  </a:lnTo>
                  <a:close/>
                  <a:moveTo>
                    <a:pt x="287" y="898"/>
                  </a:moveTo>
                  <a:lnTo>
                    <a:pt x="287" y="898"/>
                  </a:lnTo>
                  <a:lnTo>
                    <a:pt x="246" y="789"/>
                  </a:lnTo>
                  <a:lnTo>
                    <a:pt x="192" y="810"/>
                  </a:lnTo>
                  <a:lnTo>
                    <a:pt x="233" y="918"/>
                  </a:lnTo>
                  <a:lnTo>
                    <a:pt x="287" y="898"/>
                  </a:lnTo>
                  <a:lnTo>
                    <a:pt x="328" y="1006"/>
                  </a:lnTo>
                  <a:lnTo>
                    <a:pt x="383" y="986"/>
                  </a:lnTo>
                  <a:lnTo>
                    <a:pt x="341" y="877"/>
                  </a:lnTo>
                  <a:lnTo>
                    <a:pt x="287" y="898"/>
                  </a:lnTo>
                  <a:close/>
                  <a:moveTo>
                    <a:pt x="116" y="776"/>
                  </a:moveTo>
                  <a:lnTo>
                    <a:pt x="116" y="776"/>
                  </a:lnTo>
                  <a:lnTo>
                    <a:pt x="75" y="667"/>
                  </a:lnTo>
                  <a:lnTo>
                    <a:pt x="184" y="626"/>
                  </a:lnTo>
                  <a:lnTo>
                    <a:pt x="163" y="572"/>
                  </a:lnTo>
                  <a:lnTo>
                    <a:pt x="55" y="613"/>
                  </a:lnTo>
                  <a:lnTo>
                    <a:pt x="0" y="633"/>
                  </a:lnTo>
                  <a:lnTo>
                    <a:pt x="21" y="688"/>
                  </a:lnTo>
                  <a:lnTo>
                    <a:pt x="62" y="796"/>
                  </a:lnTo>
                  <a:lnTo>
                    <a:pt x="116" y="776"/>
                  </a:lnTo>
                  <a:lnTo>
                    <a:pt x="137" y="830"/>
                  </a:lnTo>
                  <a:lnTo>
                    <a:pt x="192" y="810"/>
                  </a:lnTo>
                  <a:lnTo>
                    <a:pt x="171" y="755"/>
                  </a:lnTo>
                  <a:lnTo>
                    <a:pt x="116" y="776"/>
                  </a:lnTo>
                  <a:close/>
                  <a:moveTo>
                    <a:pt x="258" y="660"/>
                  </a:moveTo>
                  <a:lnTo>
                    <a:pt x="258" y="660"/>
                  </a:lnTo>
                  <a:lnTo>
                    <a:pt x="320" y="823"/>
                  </a:lnTo>
                  <a:lnTo>
                    <a:pt x="375" y="802"/>
                  </a:lnTo>
                  <a:lnTo>
                    <a:pt x="107" y="96"/>
                  </a:lnTo>
                  <a:lnTo>
                    <a:pt x="52" y="116"/>
                  </a:lnTo>
                  <a:lnTo>
                    <a:pt x="238" y="606"/>
                  </a:lnTo>
                  <a:lnTo>
                    <a:pt x="184" y="626"/>
                  </a:lnTo>
                  <a:lnTo>
                    <a:pt x="205" y="680"/>
                  </a:lnTo>
                  <a:lnTo>
                    <a:pt x="258" y="660"/>
                  </a:lnTo>
                  <a:close/>
                  <a:moveTo>
                    <a:pt x="196" y="0"/>
                  </a:moveTo>
                  <a:lnTo>
                    <a:pt x="196" y="0"/>
                  </a:lnTo>
                  <a:lnTo>
                    <a:pt x="87" y="41"/>
                  </a:lnTo>
                  <a:lnTo>
                    <a:pt x="107" y="96"/>
                  </a:lnTo>
                  <a:lnTo>
                    <a:pt x="216" y="54"/>
                  </a:lnTo>
                  <a:lnTo>
                    <a:pt x="196" y="0"/>
                  </a:lnTo>
                  <a:close/>
                  <a:moveTo>
                    <a:pt x="319" y="326"/>
                  </a:moveTo>
                  <a:lnTo>
                    <a:pt x="319" y="326"/>
                  </a:lnTo>
                  <a:lnTo>
                    <a:pt x="402" y="544"/>
                  </a:lnTo>
                  <a:lnTo>
                    <a:pt x="456" y="523"/>
                  </a:lnTo>
                  <a:lnTo>
                    <a:pt x="373" y="305"/>
                  </a:lnTo>
                  <a:lnTo>
                    <a:pt x="482" y="264"/>
                  </a:lnTo>
                  <a:lnTo>
                    <a:pt x="461" y="210"/>
                  </a:lnTo>
                  <a:lnTo>
                    <a:pt x="353" y="251"/>
                  </a:lnTo>
                  <a:lnTo>
                    <a:pt x="270" y="34"/>
                  </a:lnTo>
                  <a:lnTo>
                    <a:pt x="216" y="54"/>
                  </a:lnTo>
                  <a:lnTo>
                    <a:pt x="299" y="272"/>
                  </a:lnTo>
                  <a:lnTo>
                    <a:pt x="319" y="326"/>
                  </a:lnTo>
                  <a:close/>
                  <a:moveTo>
                    <a:pt x="564" y="482"/>
                  </a:moveTo>
                  <a:lnTo>
                    <a:pt x="564" y="482"/>
                  </a:lnTo>
                  <a:lnTo>
                    <a:pt x="619" y="461"/>
                  </a:lnTo>
                  <a:lnTo>
                    <a:pt x="557" y="298"/>
                  </a:lnTo>
                  <a:lnTo>
                    <a:pt x="666" y="256"/>
                  </a:lnTo>
                  <a:lnTo>
                    <a:pt x="645" y="202"/>
                  </a:lnTo>
                  <a:lnTo>
                    <a:pt x="536" y="244"/>
                  </a:lnTo>
                  <a:lnTo>
                    <a:pt x="482" y="264"/>
                  </a:lnTo>
                  <a:lnTo>
                    <a:pt x="502" y="318"/>
                  </a:lnTo>
                  <a:lnTo>
                    <a:pt x="564" y="482"/>
                  </a:lnTo>
                  <a:close/>
                  <a:moveTo>
                    <a:pt x="748" y="474"/>
                  </a:moveTo>
                  <a:lnTo>
                    <a:pt x="748" y="474"/>
                  </a:lnTo>
                  <a:lnTo>
                    <a:pt x="803" y="454"/>
                  </a:lnTo>
                  <a:lnTo>
                    <a:pt x="741" y="291"/>
                  </a:lnTo>
                  <a:lnTo>
                    <a:pt x="795" y="270"/>
                  </a:lnTo>
                  <a:lnTo>
                    <a:pt x="774" y="215"/>
                  </a:lnTo>
                  <a:lnTo>
                    <a:pt x="720" y="236"/>
                  </a:lnTo>
                  <a:lnTo>
                    <a:pt x="666" y="256"/>
                  </a:lnTo>
                  <a:lnTo>
                    <a:pt x="687" y="311"/>
                  </a:lnTo>
                  <a:lnTo>
                    <a:pt x="748" y="474"/>
                  </a:lnTo>
                  <a:close/>
                  <a:moveTo>
                    <a:pt x="870" y="304"/>
                  </a:moveTo>
                  <a:lnTo>
                    <a:pt x="870" y="304"/>
                  </a:lnTo>
                  <a:lnTo>
                    <a:pt x="849" y="250"/>
                  </a:lnTo>
                  <a:lnTo>
                    <a:pt x="795" y="270"/>
                  </a:lnTo>
                  <a:lnTo>
                    <a:pt x="816" y="324"/>
                  </a:lnTo>
                  <a:lnTo>
                    <a:pt x="870" y="304"/>
                  </a:lnTo>
                  <a:close/>
                  <a:moveTo>
                    <a:pt x="870" y="304"/>
                  </a:moveTo>
                  <a:lnTo>
                    <a:pt x="870" y="304"/>
                  </a:lnTo>
                  <a:lnTo>
                    <a:pt x="1014" y="684"/>
                  </a:lnTo>
                  <a:lnTo>
                    <a:pt x="1068" y="664"/>
                  </a:lnTo>
                  <a:lnTo>
                    <a:pt x="924" y="283"/>
                  </a:lnTo>
                  <a:lnTo>
                    <a:pt x="870" y="304"/>
                  </a:lnTo>
                  <a:close/>
                  <a:moveTo>
                    <a:pt x="1022" y="868"/>
                  </a:moveTo>
                  <a:lnTo>
                    <a:pt x="1022" y="868"/>
                  </a:lnTo>
                  <a:lnTo>
                    <a:pt x="1076" y="847"/>
                  </a:lnTo>
                  <a:lnTo>
                    <a:pt x="1014" y="684"/>
                  </a:lnTo>
                  <a:lnTo>
                    <a:pt x="960" y="705"/>
                  </a:lnTo>
                  <a:lnTo>
                    <a:pt x="1022" y="868"/>
                  </a:lnTo>
                  <a:close/>
                  <a:moveTo>
                    <a:pt x="1008" y="996"/>
                  </a:moveTo>
                  <a:lnTo>
                    <a:pt x="1008" y="996"/>
                  </a:lnTo>
                  <a:lnTo>
                    <a:pt x="573" y="1161"/>
                  </a:lnTo>
                  <a:lnTo>
                    <a:pt x="532" y="1053"/>
                  </a:lnTo>
                  <a:lnTo>
                    <a:pt x="478" y="1074"/>
                  </a:lnTo>
                  <a:lnTo>
                    <a:pt x="519" y="1182"/>
                  </a:lnTo>
                  <a:lnTo>
                    <a:pt x="540" y="1237"/>
                  </a:lnTo>
                  <a:lnTo>
                    <a:pt x="594" y="1216"/>
                  </a:lnTo>
                  <a:lnTo>
                    <a:pt x="1029" y="1052"/>
                  </a:lnTo>
                  <a:lnTo>
                    <a:pt x="1084" y="1031"/>
                  </a:lnTo>
                  <a:lnTo>
                    <a:pt x="1063" y="976"/>
                  </a:lnTo>
                  <a:lnTo>
                    <a:pt x="1022" y="868"/>
                  </a:lnTo>
                  <a:lnTo>
                    <a:pt x="967" y="888"/>
                  </a:lnTo>
                  <a:lnTo>
                    <a:pt x="1008" y="996"/>
                  </a:lnTo>
                  <a:close/>
                </a:path>
              </a:pathLst>
            </a:custGeom>
            <a:solidFill>
              <a:srgbClr val="2E2C2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8233" name="TextBox 77"/>
          <p:cNvSpPr txBox="1">
            <a:spLocks noChangeArrowheads="1"/>
          </p:cNvSpPr>
          <p:nvPr/>
        </p:nvSpPr>
        <p:spPr bwMode="auto">
          <a:xfrm>
            <a:off x="265738" y="1556792"/>
            <a:ext cx="3888428" cy="277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2"/>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2"/>
                </a:solidFill>
                <a:latin typeface="Arial" panose="020B0604020202020204" pitchFamily="34" charset="0"/>
                <a:ea typeface="仿宋_GB2312" panose="02010609030101010101"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一、移动互联网的相关技术</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二、物联网</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三、云计算</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四、大数据</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a:p>
            <a:pPr eaLnBrk="1" hangingPunct="1">
              <a:lnSpc>
                <a:spcPct val="150000"/>
              </a:lnSpc>
              <a:spcBef>
                <a:spcPct val="0"/>
              </a:spcBef>
              <a:buFontTx/>
              <a:buNone/>
            </a:pPr>
            <a:r>
              <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rPr>
              <a:t>五、人工智能</a:t>
            </a:r>
            <a:endParaRPr lang="zh-CN" altLang="en-US" sz="2400" dirty="0">
              <a:solidFill>
                <a:schemeClr val="tx2"/>
              </a:solidFill>
              <a:latin typeface="黑体" panose="02010609060101010101" pitchFamily="49" charset="-122"/>
              <a:ea typeface="黑体" panose="02010609060101010101" pitchFamily="49" charset="-122"/>
              <a:sym typeface="微软雅黑" panose="020B0503020204020204" pitchFamily="34" charset="-122"/>
            </a:endParaRPr>
          </a:p>
        </p:txBody>
      </p:sp>
    </p:spTree>
  </p:cSld>
  <p:clrMapOvr>
    <a:masterClrMapping/>
  </p:clrMapOvr>
  <p:transition advTm="102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4.03358E-6 1.48148E-6 L -0.35507 -0.76991 " pathEditMode="relative" rAng="0" ptsTypes="AA">
                                      <p:cBhvr>
                                        <p:cTn id="6" dur="1000" fill="hold"/>
                                        <p:tgtEl>
                                          <p:spTgt spid="8230"/>
                                        </p:tgtEl>
                                        <p:attrNameLst>
                                          <p:attrName>ppt_x</p:attrName>
                                          <p:attrName>ppt_y</p:attrName>
                                        </p:attrNameLst>
                                      </p:cBhvr>
                                      <p:rCtr x="-17753" y="-38495"/>
                                    </p:animMotion>
                                  </p:childTnLst>
                                </p:cTn>
                              </p:par>
                            </p:childTnLst>
                          </p:cTn>
                        </p:par>
                        <p:par>
                          <p:cTn id="7" fill="hold">
                            <p:stCondLst>
                              <p:cond delay="1000"/>
                            </p:stCondLst>
                            <p:childTnLst>
                              <p:par>
                                <p:cTn id="8" presetID="26" presetClass="emph" presetSubtype="0" fill="hold" nodeType="afterEffect">
                                  <p:stCondLst>
                                    <p:cond delay="0"/>
                                  </p:stCondLst>
                                  <p:childTnLst>
                                    <p:animEffect transition="out" filter="fade">
                                      <p:cBhvr>
                                        <p:cTn id="9" dur="200" tmFilter="0, 0; .2, .5; .8, .5; 1, 0"/>
                                        <p:tgtEl>
                                          <p:spTgt spid="8230"/>
                                        </p:tgtEl>
                                      </p:cBhvr>
                                    </p:animEffect>
                                    <p:animScale>
                                      <p:cBhvr>
                                        <p:cTn id="10" dur="100" autoRev="1" fill="hold"/>
                                        <p:tgtEl>
                                          <p:spTgt spid="8230"/>
                                        </p:tgtEl>
                                      </p:cBhvr>
                                      <p:by x="105000" y="105000"/>
                                    </p:animScale>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par>
                                <p:cTn id="11" presetID="26" presetClass="emph" presetSubtype="0" fill="hold" grpId="0" nodeType="withEffect">
                                  <p:stCondLst>
                                    <p:cond delay="0"/>
                                  </p:stCondLst>
                                  <p:childTnLst>
                                    <p:animEffect transition="out" filter="fade">
                                      <p:cBhvr>
                                        <p:cTn id="12" dur="500" tmFilter="0, 0; .2, .5; .8, .5; 1, 0"/>
                                        <p:tgtEl>
                                          <p:spTgt spid="8207"/>
                                        </p:tgtEl>
                                      </p:cBhvr>
                                    </p:animEffect>
                                    <p:animScale>
                                      <p:cBhvr>
                                        <p:cTn id="13" dur="250" autoRev="1" fill="hold"/>
                                        <p:tgtEl>
                                          <p:spTgt spid="8207"/>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8227"/>
                                        </p:tgtEl>
                                        <p:attrNameLst>
                                          <p:attrName>style.visibility</p:attrName>
                                        </p:attrNameLst>
                                      </p:cBhvr>
                                      <p:to>
                                        <p:strVal val="visible"/>
                                      </p:to>
                                    </p:set>
                                    <p:anim calcmode="lin" valueType="num">
                                      <p:cBhvr>
                                        <p:cTn id="16" dur="300" fill="hold"/>
                                        <p:tgtEl>
                                          <p:spTgt spid="8227"/>
                                        </p:tgtEl>
                                        <p:attrNameLst>
                                          <p:attrName>ppt_w</p:attrName>
                                        </p:attrNameLst>
                                      </p:cBhvr>
                                      <p:tavLst>
                                        <p:tav tm="0">
                                          <p:val>
                                            <p:fltVal val="0"/>
                                          </p:val>
                                        </p:tav>
                                        <p:tav tm="100000">
                                          <p:val>
                                            <p:strVal val="#ppt_w"/>
                                          </p:val>
                                        </p:tav>
                                      </p:tavLst>
                                    </p:anim>
                                    <p:anim calcmode="lin" valueType="num">
                                      <p:cBhvr>
                                        <p:cTn id="17" dur="300" fill="hold"/>
                                        <p:tgtEl>
                                          <p:spTgt spid="8227"/>
                                        </p:tgtEl>
                                        <p:attrNameLst>
                                          <p:attrName>ppt_h</p:attrName>
                                        </p:attrNameLst>
                                      </p:cBhvr>
                                      <p:tavLst>
                                        <p:tav tm="0">
                                          <p:val>
                                            <p:fltVal val="0"/>
                                          </p:val>
                                        </p:tav>
                                        <p:tav tm="100000">
                                          <p:val>
                                            <p:strVal val="#ppt_h"/>
                                          </p:val>
                                        </p:tav>
                                      </p:tavLst>
                                    </p:anim>
                                    <p:animEffect transition="in" filter="fade">
                                      <p:cBhvr>
                                        <p:cTn id="18" dur="300"/>
                                        <p:tgtEl>
                                          <p:spTgt spid="8227"/>
                                        </p:tgtEl>
                                      </p:cBhvr>
                                    </p:animEffect>
                                  </p:childTnLst>
                                </p:cTn>
                              </p:par>
                              <p:par>
                                <p:cTn id="19" presetID="10" presetClass="exit" presetSubtype="0" fill="hold" nodeType="withEffect">
                                  <p:stCondLst>
                                    <p:cond delay="0"/>
                                  </p:stCondLst>
                                  <p:childTnLst>
                                    <p:anim calcmode="lin" valueType="num">
                                      <p:cBhvr>
                                        <p:cTn id="20" dur="300"/>
                                        <p:tgtEl>
                                          <p:spTgt spid="8221"/>
                                        </p:tgtEl>
                                        <p:attrNameLst>
                                          <p:attrName>ppt_w</p:attrName>
                                        </p:attrNameLst>
                                      </p:cBhvr>
                                      <p:tavLst>
                                        <p:tav tm="0">
                                          <p:val>
                                            <p:strVal val="ppt_w"/>
                                          </p:val>
                                        </p:tav>
                                        <p:tav tm="100000">
                                          <p:val>
                                            <p:fltVal val="0"/>
                                          </p:val>
                                        </p:tav>
                                      </p:tavLst>
                                    </p:anim>
                                    <p:anim calcmode="lin" valueType="num">
                                      <p:cBhvr>
                                        <p:cTn id="21" dur="300"/>
                                        <p:tgtEl>
                                          <p:spTgt spid="8221"/>
                                        </p:tgtEl>
                                        <p:attrNameLst>
                                          <p:attrName>ppt_h</p:attrName>
                                        </p:attrNameLst>
                                      </p:cBhvr>
                                      <p:tavLst>
                                        <p:tav tm="0">
                                          <p:val>
                                            <p:strVal val="ppt_h"/>
                                          </p:val>
                                        </p:tav>
                                        <p:tav tm="100000">
                                          <p:val>
                                            <p:fltVal val="0"/>
                                          </p:val>
                                        </p:tav>
                                      </p:tavLst>
                                    </p:anim>
                                    <p:animEffect transition="out" filter="fade">
                                      <p:cBhvr>
                                        <p:cTn id="22" dur="300"/>
                                        <p:tgtEl>
                                          <p:spTgt spid="8221"/>
                                        </p:tgtEl>
                                      </p:cBhvr>
                                    </p:animEffect>
                                    <p:set>
                                      <p:cBhvr>
                                        <p:cTn id="23" dur="1" fill="hold">
                                          <p:stCondLst>
                                            <p:cond delay="299"/>
                                          </p:stCondLst>
                                        </p:cTn>
                                        <p:tgtEl>
                                          <p:spTgt spid="8221"/>
                                        </p:tgtEl>
                                        <p:attrNameLst>
                                          <p:attrName>style.visibility</p:attrName>
                                        </p:attrNameLst>
                                      </p:cBhvr>
                                      <p:to>
                                        <p:strVal val="hidden"/>
                                      </p:to>
                                    </p:set>
                                  </p:childTnLst>
                                </p:cTn>
                              </p:par>
                            </p:childTnLst>
                          </p:cTn>
                        </p:par>
                        <p:par>
                          <p:cTn id="24" fill="hold">
                            <p:stCondLst>
                              <p:cond delay="1500"/>
                            </p:stCondLst>
                            <p:childTnLst>
                              <p:par>
                                <p:cTn id="25" presetID="2" presetClass="exit" presetSubtype="4" fill="hold" nodeType="afterEffect">
                                  <p:stCondLst>
                                    <p:cond delay="0"/>
                                  </p:stCondLst>
                                  <p:childTnLst>
                                    <p:anim calcmode="lin" valueType="num">
                                      <p:cBhvr additive="base">
                                        <p:cTn id="26" dur="1000"/>
                                        <p:tgtEl>
                                          <p:spTgt spid="8230"/>
                                        </p:tgtEl>
                                        <p:attrNameLst>
                                          <p:attrName>ppt_x</p:attrName>
                                        </p:attrNameLst>
                                      </p:cBhvr>
                                      <p:tavLst>
                                        <p:tav tm="0">
                                          <p:val>
                                            <p:strVal val="ppt_x"/>
                                          </p:val>
                                        </p:tav>
                                        <p:tav tm="100000">
                                          <p:val>
                                            <p:strVal val="ppt_x"/>
                                          </p:val>
                                        </p:tav>
                                      </p:tavLst>
                                    </p:anim>
                                    <p:anim calcmode="lin" valueType="num">
                                      <p:cBhvr additive="base">
                                        <p:cTn id="27" dur="1000"/>
                                        <p:tgtEl>
                                          <p:spTgt spid="8230"/>
                                        </p:tgtEl>
                                        <p:attrNameLst>
                                          <p:attrName>ppt_y</p:attrName>
                                        </p:attrNameLst>
                                      </p:cBhvr>
                                      <p:tavLst>
                                        <p:tav tm="0">
                                          <p:val>
                                            <p:strVal val="ppt_y"/>
                                          </p:val>
                                        </p:tav>
                                        <p:tav tm="100000">
                                          <p:val>
                                            <p:strVal val="1+ppt_h/2"/>
                                          </p:val>
                                        </p:tav>
                                      </p:tavLst>
                                    </p:anim>
                                    <p:set>
                                      <p:cBhvr>
                                        <p:cTn id="28" dur="1" fill="hold">
                                          <p:stCondLst>
                                            <p:cond delay="999"/>
                                          </p:stCondLst>
                                        </p:cTn>
                                        <p:tgtEl>
                                          <p:spTgt spid="8230"/>
                                        </p:tgtEl>
                                        <p:attrNameLst>
                                          <p:attrName>style.visibility</p:attrName>
                                        </p:attrNameLst>
                                      </p:cBhvr>
                                      <p:to>
                                        <p:strVal val="hidden"/>
                                      </p:to>
                                    </p:set>
                                  </p:childTnLst>
                                </p:cTn>
                              </p:par>
                            </p:childTnLst>
                          </p:cTn>
                        </p:par>
                        <p:par>
                          <p:cTn id="29" fill="hold">
                            <p:stCondLst>
                              <p:cond delay="2500"/>
                            </p:stCondLst>
                            <p:childTnLst>
                              <p:par>
                                <p:cTn id="30" presetID="12" presetClass="entr" presetSubtype="2" fill="hold" grpId="0" nodeType="afterEffect">
                                  <p:stCondLst>
                                    <p:cond delay="0"/>
                                  </p:stCondLst>
                                  <p:childTnLst>
                                    <p:set>
                                      <p:cBhvr>
                                        <p:cTn id="31" dur="1" fill="hold">
                                          <p:stCondLst>
                                            <p:cond delay="0"/>
                                          </p:stCondLst>
                                        </p:cTn>
                                        <p:tgtEl>
                                          <p:spTgt spid="8197"/>
                                        </p:tgtEl>
                                        <p:attrNameLst>
                                          <p:attrName>style.visibility</p:attrName>
                                        </p:attrNameLst>
                                      </p:cBhvr>
                                      <p:to>
                                        <p:strVal val="visible"/>
                                      </p:to>
                                    </p:set>
                                    <p:anim calcmode="lin" valueType="num">
                                      <p:cBhvr additive="base">
                                        <p:cTn id="32" dur="300"/>
                                        <p:tgtEl>
                                          <p:spTgt spid="8197"/>
                                        </p:tgtEl>
                                        <p:attrNameLst>
                                          <p:attrName>ppt_x</p:attrName>
                                        </p:attrNameLst>
                                      </p:cBhvr>
                                      <p:tavLst>
                                        <p:tav tm="0">
                                          <p:val>
                                            <p:strVal val="#ppt_x+#ppt_w*1.125000"/>
                                          </p:val>
                                        </p:tav>
                                        <p:tav tm="100000">
                                          <p:val>
                                            <p:strVal val="#ppt_x"/>
                                          </p:val>
                                        </p:tav>
                                      </p:tavLst>
                                    </p:anim>
                                    <p:animEffect transition="in" filter="wipe(left)">
                                      <p:cBhvr>
                                        <p:cTn id="33" dur="300"/>
                                        <p:tgtEl>
                                          <p:spTgt spid="8197"/>
                                        </p:tgtEl>
                                      </p:cBhvr>
                                    </p:animEffect>
                                  </p:childTnLst>
                                </p:cTn>
                              </p:par>
                            </p:childTnLst>
                          </p:cTn>
                        </p:par>
                        <p:par>
                          <p:cTn id="34" fill="hold">
                            <p:stCondLst>
                              <p:cond delay="3000"/>
                            </p:stCondLst>
                            <p:childTnLst>
                              <p:par>
                                <p:cTn id="35" presetID="22" presetClass="entr" presetSubtype="1" fill="hold" nodeType="afterEffect">
                                  <p:stCondLst>
                                    <p:cond delay="0"/>
                                  </p:stCondLst>
                                  <p:childTnLst>
                                    <p:set>
                                      <p:cBhvr>
                                        <p:cTn id="36" dur="1" fill="hold">
                                          <p:stCondLst>
                                            <p:cond delay="0"/>
                                          </p:stCondLst>
                                        </p:cTn>
                                        <p:tgtEl>
                                          <p:spTgt spid="8206"/>
                                        </p:tgtEl>
                                        <p:attrNameLst>
                                          <p:attrName>style.visibility</p:attrName>
                                        </p:attrNameLst>
                                      </p:cBhvr>
                                      <p:to>
                                        <p:strVal val="visible"/>
                                      </p:to>
                                    </p:set>
                                    <p:animEffect transition="in" filter="wipe(up)">
                                      <p:cBhvr>
                                        <p:cTn id="37" dur="500"/>
                                        <p:tgtEl>
                                          <p:spTgt spid="8206"/>
                                        </p:tgtEl>
                                      </p:cBhvr>
                                    </p:animEffect>
                                  </p:childTnLst>
                                </p:cTn>
                              </p:par>
                            </p:childTnLst>
                          </p:cTn>
                        </p:par>
                        <p:par>
                          <p:cTn id="38" fill="hold">
                            <p:stCondLst>
                              <p:cond delay="3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8233"/>
                                        </p:tgtEl>
                                        <p:attrNameLst>
                                          <p:attrName>style.visibility</p:attrName>
                                        </p:attrNameLst>
                                      </p:cBhvr>
                                      <p:to>
                                        <p:strVal val="visible"/>
                                      </p:to>
                                    </p:set>
                                    <p:anim by="(-#ppt_w*2)" calcmode="lin" valueType="num">
                                      <p:cBhvr rctx="PPT">
                                        <p:cTn id="41" dur="250" autoRev="1" fill="hold">
                                          <p:stCondLst>
                                            <p:cond delay="0"/>
                                          </p:stCondLst>
                                        </p:cTn>
                                        <p:tgtEl>
                                          <p:spTgt spid="8233"/>
                                        </p:tgtEl>
                                        <p:attrNameLst>
                                          <p:attrName>ppt_w</p:attrName>
                                        </p:attrNameLst>
                                      </p:cBhvr>
                                    </p:anim>
                                    <p:anim by="(#ppt_w*0.50)" calcmode="lin" valueType="num">
                                      <p:cBhvr>
                                        <p:cTn id="42" dur="250" decel="50000" autoRev="1" fill="hold">
                                          <p:stCondLst>
                                            <p:cond delay="0"/>
                                          </p:stCondLst>
                                        </p:cTn>
                                        <p:tgtEl>
                                          <p:spTgt spid="8233"/>
                                        </p:tgtEl>
                                        <p:attrNameLst>
                                          <p:attrName>ppt_x</p:attrName>
                                        </p:attrNameLst>
                                      </p:cBhvr>
                                    </p:anim>
                                    <p:anim from="(-#ppt_h/2)" to="(#ppt_y)" calcmode="lin" valueType="num">
                                      <p:cBhvr>
                                        <p:cTn id="43" dur="500" fill="hold">
                                          <p:stCondLst>
                                            <p:cond delay="0"/>
                                          </p:stCondLst>
                                        </p:cTn>
                                        <p:tgtEl>
                                          <p:spTgt spid="8233"/>
                                        </p:tgtEl>
                                        <p:attrNameLst>
                                          <p:attrName>ppt_y</p:attrName>
                                        </p:attrNameLst>
                                      </p:cBhvr>
                                    </p:anim>
                                    <p:animRot by="21600000">
                                      <p:cBhvr>
                                        <p:cTn id="44" dur="500" fill="hold">
                                          <p:stCondLst>
                                            <p:cond delay="0"/>
                                          </p:stCondLst>
                                        </p:cTn>
                                        <p:tgtEl>
                                          <p:spTgt spid="82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207" grpId="0" autoUpdateAnimBg="0"/>
      <p:bldP spid="823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843279" y="1207130"/>
            <a:ext cx="5866515" cy="646331"/>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spcBef>
                <a:spcPts val="0"/>
              </a:spcBef>
              <a:buNone/>
            </a:pPr>
            <a:r>
              <a:rPr lang="zh-CN" altLang="en-US" sz="3600" dirty="0">
                <a:solidFill>
                  <a:schemeClr val="accent2"/>
                </a:solidFill>
                <a:latin typeface="+mj-lt"/>
                <a:ea typeface="方正大黑简体" panose="02000000000000000000" pitchFamily="65" charset="-122"/>
              </a:rPr>
              <a:t>一、移动互联网的相关技术</a:t>
            </a:r>
            <a:endParaRPr lang="zh-CN" altLang="en-US" sz="3600" dirty="0">
              <a:solidFill>
                <a:schemeClr val="accent2"/>
              </a:solidFill>
              <a:latin typeface="+mj-lt"/>
              <a:ea typeface="方正大黑简体" panose="02000000000000000000" pitchFamily="65" charset="-122"/>
            </a:endParaRPr>
          </a:p>
        </p:txBody>
      </p:sp>
      <p:sp>
        <p:nvSpPr>
          <p:cNvPr id="3" name="文本占位符 105474"/>
          <p:cNvSpPr>
            <a:spLocks noGrp="1"/>
          </p:cNvSpPr>
          <p:nvPr/>
        </p:nvSpPr>
        <p:spPr>
          <a:xfrm>
            <a:off x="843279" y="2021581"/>
            <a:ext cx="4463014" cy="601127"/>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10000"/>
              </a:lnSpc>
              <a:spcBef>
                <a:spcPts val="1500"/>
              </a:spcBef>
              <a:spcAft>
                <a:spcPts val="0"/>
              </a:spcAft>
              <a:buNone/>
            </a:pPr>
            <a:r>
              <a:rPr lang="zh-CN" altLang="en-US" dirty="0">
                <a:solidFill>
                  <a:schemeClr val="accent2"/>
                </a:solidFill>
                <a:latin typeface="+mj-lt"/>
                <a:ea typeface="方正大黑简体" panose="02000000000000000000" pitchFamily="65" charset="-122"/>
              </a:rPr>
              <a:t>（一）移动网络技术 </a:t>
            </a:r>
            <a:endParaRPr lang="zh-CN" altLang="en-US" dirty="0">
              <a:solidFill>
                <a:schemeClr val="accent2"/>
              </a:solidFill>
              <a:latin typeface="+mj-lt"/>
              <a:ea typeface="方正大黑简体" panose="02000000000000000000" pitchFamily="65" charset="-122"/>
            </a:endParaRPr>
          </a:p>
        </p:txBody>
      </p:sp>
      <p:grpSp>
        <p:nvGrpSpPr>
          <p:cNvPr id="16" name="组合 15"/>
          <p:cNvGrpSpPr/>
          <p:nvPr/>
        </p:nvGrpSpPr>
        <p:grpSpPr>
          <a:xfrm>
            <a:off x="1930969" y="3025300"/>
            <a:ext cx="2443093" cy="3139687"/>
            <a:chOff x="1930969" y="2870906"/>
            <a:chExt cx="2443093" cy="3139687"/>
          </a:xfrm>
        </p:grpSpPr>
        <p:sp>
          <p:nvSpPr>
            <p:cNvPr id="5" name="Rectangle: Rounded Corners 41"/>
            <p:cNvSpPr/>
            <p:nvPr/>
          </p:nvSpPr>
          <p:spPr>
            <a:xfrm>
              <a:off x="1930969" y="2870906"/>
              <a:ext cx="2443093" cy="3139687"/>
            </a:xfrm>
            <a:prstGeom prst="roundRect">
              <a:avLst>
                <a:gd name="adj" fmla="val 500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黑体" panose="02010609060101010101" pitchFamily="49" charset="-122"/>
                <a:ea typeface="黑体" panose="02010609060101010101" pitchFamily="49" charset="-122"/>
              </a:endParaRPr>
            </a:p>
          </p:txBody>
        </p:sp>
        <p:sp>
          <p:nvSpPr>
            <p:cNvPr id="6" name="Freeform: Shape 49"/>
            <p:cNvSpPr/>
            <p:nvPr/>
          </p:nvSpPr>
          <p:spPr bwMode="auto">
            <a:xfrm>
              <a:off x="2817960" y="3128835"/>
              <a:ext cx="679196" cy="679196"/>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7" name="矩形 6"/>
            <p:cNvSpPr/>
            <p:nvPr/>
          </p:nvSpPr>
          <p:spPr>
            <a:xfrm>
              <a:off x="2133399" y="4202414"/>
              <a:ext cx="2038102" cy="988797"/>
            </a:xfrm>
            <a:prstGeom prst="rect">
              <a:avLst/>
            </a:prstGeom>
          </p:spPr>
          <p:txBody>
            <a:bodyPr wrap="square" anchor="ctr">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无线</a:t>
              </a:r>
              <a:endParaRPr lang="en-US" altLang="zh-CN" sz="2600" b="1" dirty="0">
                <a:solidFill>
                  <a:srgbClr val="F8F8F8"/>
                </a:solidFill>
                <a:latin typeface="黑体" panose="02010609060101010101" pitchFamily="49" charset="-122"/>
                <a:ea typeface="黑体" panose="02010609060101010101" pitchFamily="49" charset="-122"/>
              </a:endParaRPr>
            </a:p>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应用协议</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17" name="组合 16"/>
          <p:cNvGrpSpPr/>
          <p:nvPr/>
        </p:nvGrpSpPr>
        <p:grpSpPr>
          <a:xfrm>
            <a:off x="5133389" y="3025617"/>
            <a:ext cx="2443093" cy="3139687"/>
            <a:chOff x="5133389" y="2871223"/>
            <a:chExt cx="2443093" cy="3139687"/>
          </a:xfrm>
        </p:grpSpPr>
        <p:sp>
          <p:nvSpPr>
            <p:cNvPr id="9" name="Rectangle: Rounded Corners 53"/>
            <p:cNvSpPr/>
            <p:nvPr/>
          </p:nvSpPr>
          <p:spPr>
            <a:xfrm>
              <a:off x="5133389" y="2871223"/>
              <a:ext cx="2443093" cy="3139687"/>
            </a:xfrm>
            <a:prstGeom prst="roundRect">
              <a:avLst>
                <a:gd name="adj" fmla="val 5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8F8F8"/>
                </a:solidFill>
                <a:latin typeface="黑体" panose="02010609060101010101" pitchFamily="49" charset="-122"/>
                <a:ea typeface="黑体" panose="02010609060101010101" pitchFamily="49" charset="-122"/>
              </a:endParaRPr>
            </a:p>
          </p:txBody>
        </p:sp>
        <p:sp>
          <p:nvSpPr>
            <p:cNvPr id="10" name="Freeform: Shape 50"/>
            <p:cNvSpPr/>
            <p:nvPr/>
          </p:nvSpPr>
          <p:spPr bwMode="auto">
            <a:xfrm>
              <a:off x="6030598" y="3129152"/>
              <a:ext cx="679196" cy="679196"/>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1" name="矩形 10"/>
            <p:cNvSpPr/>
            <p:nvPr/>
          </p:nvSpPr>
          <p:spPr>
            <a:xfrm>
              <a:off x="5592871" y="4432503"/>
              <a:ext cx="1554650" cy="508665"/>
            </a:xfrm>
            <a:prstGeom prst="rect">
              <a:avLst/>
            </a:prstGeom>
          </p:spPr>
          <p:txBody>
            <a:bodyPr wrap="square" anchor="ctr">
              <a:spAutoFit/>
            </a:bodyPr>
            <a:lstStyle/>
            <a:p>
              <a:pPr algn="ctr">
                <a:lnSpc>
                  <a:spcPct val="120000"/>
                </a:lnSpc>
              </a:pPr>
              <a:r>
                <a:rPr lang="zh-CN" altLang="en-US" sz="2600" b="1" dirty="0">
                  <a:solidFill>
                    <a:srgbClr val="F8F8F8"/>
                  </a:solidFill>
                  <a:latin typeface="黑体" panose="02010609060101010101" pitchFamily="49" charset="-122"/>
                  <a:ea typeface="黑体" panose="02010609060101010101" pitchFamily="49" charset="-122"/>
                </a:rPr>
                <a:t>蓝牙技术</a:t>
              </a:r>
              <a:endParaRPr lang="zh-CN" altLang="en-US" sz="2600" b="1" dirty="0">
                <a:solidFill>
                  <a:srgbClr val="F8F8F8"/>
                </a:solidFill>
                <a:latin typeface="黑体" panose="02010609060101010101" pitchFamily="49" charset="-122"/>
                <a:ea typeface="黑体" panose="02010609060101010101" pitchFamily="49" charset="-122"/>
              </a:endParaRPr>
            </a:p>
          </p:txBody>
        </p:sp>
      </p:grpSp>
      <p:grpSp>
        <p:nvGrpSpPr>
          <p:cNvPr id="18" name="组合 17"/>
          <p:cNvGrpSpPr/>
          <p:nvPr/>
        </p:nvGrpSpPr>
        <p:grpSpPr>
          <a:xfrm>
            <a:off x="8335808" y="3025754"/>
            <a:ext cx="2443093" cy="3138916"/>
            <a:chOff x="8335808" y="2871360"/>
            <a:chExt cx="2443093" cy="3138916"/>
          </a:xfrm>
        </p:grpSpPr>
        <p:sp>
          <p:nvSpPr>
            <p:cNvPr id="13" name="Rectangle: Rounded Corners 60"/>
            <p:cNvSpPr/>
            <p:nvPr/>
          </p:nvSpPr>
          <p:spPr>
            <a:xfrm>
              <a:off x="8335808" y="2871360"/>
              <a:ext cx="2443093" cy="3138916"/>
            </a:xfrm>
            <a:prstGeom prst="roundRect">
              <a:avLst>
                <a:gd name="adj" fmla="val 5000"/>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latin typeface="黑体" panose="02010609060101010101" pitchFamily="49" charset="-122"/>
                <a:ea typeface="黑体" panose="02010609060101010101" pitchFamily="49" charset="-122"/>
              </a:endParaRPr>
            </a:p>
          </p:txBody>
        </p:sp>
        <p:sp>
          <p:nvSpPr>
            <p:cNvPr id="14" name="Freeform: Shape 48"/>
            <p:cNvSpPr/>
            <p:nvPr/>
          </p:nvSpPr>
          <p:spPr bwMode="auto">
            <a:xfrm>
              <a:off x="9233017" y="3129289"/>
              <a:ext cx="679196" cy="679196"/>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rgbClr val="F8F8F8"/>
            </a:solidFill>
            <a:ln>
              <a:noFill/>
            </a:ln>
          </p:spPr>
          <p:txBody>
            <a:bodyPr anchor="ctr"/>
            <a:lstStyle/>
            <a:p>
              <a:pPr algn="ctr"/>
              <a:endParaRPr>
                <a:latin typeface="黑体" panose="02010609060101010101" pitchFamily="49" charset="-122"/>
                <a:ea typeface="黑体" panose="02010609060101010101" pitchFamily="49" charset="-122"/>
              </a:endParaRPr>
            </a:p>
          </p:txBody>
        </p:sp>
        <p:sp>
          <p:nvSpPr>
            <p:cNvPr id="15" name="矩形 14"/>
            <p:cNvSpPr/>
            <p:nvPr/>
          </p:nvSpPr>
          <p:spPr>
            <a:xfrm>
              <a:off x="9036010" y="4202414"/>
              <a:ext cx="1310843" cy="1485022"/>
            </a:xfrm>
            <a:prstGeom prst="rect">
              <a:avLst/>
            </a:prstGeom>
          </p:spPr>
          <p:txBody>
            <a:bodyPr wrap="square" anchor="ctr">
              <a:spAutoFit/>
            </a:bodyPr>
            <a:lstStyle/>
            <a:p>
              <a:pPr algn="just">
                <a:lnSpc>
                  <a:spcPct val="120000"/>
                </a:lnSpc>
              </a:pPr>
              <a:r>
                <a:rPr lang="en-US" altLang="zh-CN" sz="2600" b="1" dirty="0">
                  <a:solidFill>
                    <a:srgbClr val="F8F8F8"/>
                  </a:solidFill>
                  <a:latin typeface="+mj-lt"/>
                  <a:ea typeface="黑体" panose="02010609060101010101" pitchFamily="49" charset="-122"/>
                </a:rPr>
                <a:t>3G</a:t>
              </a:r>
              <a:r>
                <a:rPr lang="zh-CN" altLang="en-US" sz="2600" b="1" dirty="0">
                  <a:solidFill>
                    <a:srgbClr val="F8F8F8"/>
                  </a:solidFill>
                  <a:latin typeface="+mj-lt"/>
                  <a:ea typeface="黑体" panose="02010609060101010101" pitchFamily="49" charset="-122"/>
                </a:rPr>
                <a:t>技术</a:t>
              </a:r>
              <a:endParaRPr lang="zh-CN" altLang="en-US" sz="2600" b="1" dirty="0">
                <a:solidFill>
                  <a:srgbClr val="F8F8F8"/>
                </a:solidFill>
                <a:latin typeface="+mj-lt"/>
                <a:ea typeface="黑体" panose="02010609060101010101" pitchFamily="49" charset="-122"/>
              </a:endParaRPr>
            </a:p>
            <a:p>
              <a:pPr algn="just">
                <a:lnSpc>
                  <a:spcPct val="120000"/>
                </a:lnSpc>
              </a:pPr>
              <a:r>
                <a:rPr lang="en-US" altLang="zh-CN" sz="2600" b="1" dirty="0">
                  <a:solidFill>
                    <a:srgbClr val="F8F8F8"/>
                  </a:solidFill>
                  <a:latin typeface="+mj-lt"/>
                  <a:ea typeface="黑体" panose="02010609060101010101" pitchFamily="49" charset="-122"/>
                </a:rPr>
                <a:t>4G</a:t>
              </a:r>
              <a:r>
                <a:rPr lang="zh-CN" altLang="en-US" sz="2600" b="1" dirty="0">
                  <a:solidFill>
                    <a:srgbClr val="F8F8F8"/>
                  </a:solidFill>
                  <a:latin typeface="+mj-lt"/>
                  <a:ea typeface="黑体" panose="02010609060101010101" pitchFamily="49" charset="-122"/>
                </a:rPr>
                <a:t>技术</a:t>
              </a:r>
              <a:endParaRPr lang="zh-CN" altLang="en-US" sz="2600" b="1" dirty="0">
                <a:solidFill>
                  <a:srgbClr val="F8F8F8"/>
                </a:solidFill>
                <a:latin typeface="+mj-lt"/>
                <a:ea typeface="黑体" panose="02010609060101010101" pitchFamily="49" charset="-122"/>
              </a:endParaRPr>
            </a:p>
            <a:p>
              <a:pPr algn="just">
                <a:lnSpc>
                  <a:spcPct val="120000"/>
                </a:lnSpc>
              </a:pPr>
              <a:r>
                <a:rPr lang="en-US" altLang="zh-CN" sz="2600" b="1" dirty="0">
                  <a:solidFill>
                    <a:srgbClr val="F8F8F8"/>
                  </a:solidFill>
                  <a:latin typeface="+mj-lt"/>
                  <a:ea typeface="黑体" panose="02010609060101010101" pitchFamily="49" charset="-122"/>
                </a:rPr>
                <a:t>5G</a:t>
              </a:r>
              <a:r>
                <a:rPr lang="zh-CN" altLang="en-US" sz="2600" b="1" dirty="0">
                  <a:solidFill>
                    <a:srgbClr val="F8F8F8"/>
                  </a:solidFill>
                  <a:latin typeface="+mj-lt"/>
                  <a:ea typeface="黑体" panose="02010609060101010101" pitchFamily="49" charset="-122"/>
                </a:rPr>
                <a:t>技术</a:t>
              </a:r>
              <a:endParaRPr lang="zh-CN" altLang="en-US" sz="2600" b="1" dirty="0">
                <a:solidFill>
                  <a:srgbClr val="F8F8F8"/>
                </a:solidFill>
                <a:latin typeface="+mj-lt"/>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05474"/>
          <p:cNvSpPr>
            <a:spLocks noGrp="1"/>
          </p:cNvSpPr>
          <p:nvPr/>
        </p:nvSpPr>
        <p:spPr>
          <a:xfrm>
            <a:off x="752197" y="1412109"/>
            <a:ext cx="5416162" cy="601127"/>
          </a:xfrm>
          <a:prstGeom prst="rect">
            <a:avLst/>
          </a:prstGeom>
          <a:noFill/>
          <a:ln w="9525">
            <a:noFill/>
          </a:ln>
        </p:spPr>
        <p:txBody>
          <a:bodyPr wrap="square">
            <a:spAutoFit/>
          </a:bodyPr>
          <a:lst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612140">
              <a:lnSpc>
                <a:spcPct val="110000"/>
              </a:lnSpc>
              <a:spcBef>
                <a:spcPts val="1500"/>
              </a:spcBef>
              <a:spcAft>
                <a:spcPts val="0"/>
              </a:spcAft>
              <a:buNone/>
            </a:pPr>
            <a:r>
              <a:rPr lang="zh-CN" altLang="en-US" dirty="0">
                <a:solidFill>
                  <a:schemeClr val="accent2"/>
                </a:solidFill>
                <a:latin typeface="+mj-lt"/>
                <a:ea typeface="方正大黑简体" panose="02000000000000000000" pitchFamily="65" charset="-122"/>
              </a:rPr>
              <a:t>（二）移动应用开发技术</a:t>
            </a:r>
            <a:endParaRPr lang="zh-CN" altLang="en-US" dirty="0">
              <a:solidFill>
                <a:schemeClr val="accent2"/>
              </a:solidFill>
              <a:latin typeface="+mj-lt"/>
              <a:ea typeface="方正大黑简体" panose="02000000000000000000" pitchFamily="65" charset="-122"/>
            </a:endParaRPr>
          </a:p>
        </p:txBody>
      </p:sp>
      <p:sp>
        <p:nvSpPr>
          <p:cNvPr id="3" name="Rectangle 2"/>
          <p:cNvSpPr/>
          <p:nvPr/>
        </p:nvSpPr>
        <p:spPr>
          <a:xfrm>
            <a:off x="1633885" y="2557187"/>
            <a:ext cx="5282583" cy="3043183"/>
          </a:xfrm>
          <a:prstGeom prst="rect">
            <a:avLst/>
          </a:prstGeom>
          <a:blipFill>
            <a:blip r:embed="rId1"/>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anchor="ctr"/>
          <a:lstStyle/>
          <a:p>
            <a:pPr algn="ctr">
              <a:defRPr/>
            </a:pPr>
            <a:endParaRPr lang="en-US" dirty="0">
              <a:solidFill>
                <a:schemeClr val="bg1">
                  <a:lumMod val="95000"/>
                </a:schemeClr>
              </a:solidFill>
            </a:endParaRPr>
          </a:p>
        </p:txBody>
      </p:sp>
      <p:grpSp>
        <p:nvGrpSpPr>
          <p:cNvPr id="11" name="组合 10"/>
          <p:cNvGrpSpPr/>
          <p:nvPr/>
        </p:nvGrpSpPr>
        <p:grpSpPr>
          <a:xfrm>
            <a:off x="6393197" y="2644035"/>
            <a:ext cx="3718893" cy="672927"/>
            <a:chOff x="5507669" y="3204854"/>
            <a:chExt cx="3718893" cy="672927"/>
          </a:xfrm>
        </p:grpSpPr>
        <p:sp>
          <p:nvSpPr>
            <p:cNvPr id="4" name="Rectangle 3"/>
            <p:cNvSpPr/>
            <p:nvPr/>
          </p:nvSpPr>
          <p:spPr>
            <a:xfrm>
              <a:off x="5507669" y="3204854"/>
              <a:ext cx="3718893" cy="672927"/>
            </a:xfrm>
            <a:prstGeom prst="rect">
              <a:avLst/>
            </a:prstGeom>
            <a:solidFill>
              <a:schemeClr val="bg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rgbClr val="F8F8F8"/>
                </a:solidFill>
                <a:latin typeface="+mj-lt"/>
                <a:ea typeface="黑体" panose="02010609060101010101" pitchFamily="49" charset="-122"/>
              </a:endParaRPr>
            </a:p>
          </p:txBody>
        </p:sp>
        <p:sp>
          <p:nvSpPr>
            <p:cNvPr id="5" name="矩形 4"/>
            <p:cNvSpPr/>
            <p:nvPr/>
          </p:nvSpPr>
          <p:spPr>
            <a:xfrm>
              <a:off x="6068669" y="3324214"/>
              <a:ext cx="2596892" cy="438588"/>
            </a:xfrm>
            <a:prstGeom prst="rect">
              <a:avLst/>
            </a:prstGeom>
          </p:spPr>
          <p:txBody>
            <a:bodyPr wrap="square" lIns="68585" tIns="34293" rIns="68585" bIns="34293" anchor="ctr">
              <a:spAutoFit/>
            </a:bodyPr>
            <a:lstStyle/>
            <a:p>
              <a:pPr algn="ctr"/>
              <a:r>
                <a:rPr lang="zh-CN" altLang="en-US" sz="2400" b="1" dirty="0">
                  <a:solidFill>
                    <a:srgbClr val="F8F8F8"/>
                  </a:solidFill>
                  <a:latin typeface="+mj-lt"/>
                  <a:ea typeface="黑体" panose="02010609060101010101" pitchFamily="49" charset="-122"/>
                </a:rPr>
                <a:t>原生</a:t>
              </a:r>
              <a:r>
                <a:rPr lang="zh-CN" altLang="en-US" sz="2400" b="1" dirty="0">
                  <a:solidFill>
                    <a:srgbClr val="F8F8F8"/>
                  </a:solidFill>
                  <a:latin typeface="+mj-lt"/>
                  <a:ea typeface="黑体" panose="02010609060101010101" pitchFamily="49" charset="-122"/>
                  <a:cs typeface="Times New Roman" panose="02020603050405020304" charset="0"/>
                </a:rPr>
                <a:t>App</a:t>
              </a:r>
              <a:endParaRPr lang="zh-CN" altLang="en-US" sz="2400" b="1" dirty="0">
                <a:solidFill>
                  <a:srgbClr val="F8F8F8"/>
                </a:solidFill>
                <a:latin typeface="+mj-lt"/>
                <a:ea typeface="黑体" panose="02010609060101010101" pitchFamily="49" charset="-122"/>
                <a:cs typeface="Times New Roman" panose="02020603050405020304" charset="0"/>
              </a:endParaRPr>
            </a:p>
          </p:txBody>
        </p:sp>
      </p:grpSp>
      <p:grpSp>
        <p:nvGrpSpPr>
          <p:cNvPr id="12" name="组合 11"/>
          <p:cNvGrpSpPr/>
          <p:nvPr/>
        </p:nvGrpSpPr>
        <p:grpSpPr>
          <a:xfrm>
            <a:off x="6413428" y="3650770"/>
            <a:ext cx="3733110" cy="730323"/>
            <a:chOff x="5493452" y="3923040"/>
            <a:chExt cx="3733110" cy="730323"/>
          </a:xfrm>
        </p:grpSpPr>
        <p:sp>
          <p:nvSpPr>
            <p:cNvPr id="6" name="Rectangle 3"/>
            <p:cNvSpPr/>
            <p:nvPr/>
          </p:nvSpPr>
          <p:spPr>
            <a:xfrm>
              <a:off x="5493452" y="3923040"/>
              <a:ext cx="3733110" cy="73032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latin typeface="+mj-lt"/>
                <a:ea typeface="黑体" panose="02010609060101010101" pitchFamily="49" charset="-122"/>
              </a:endParaRPr>
            </a:p>
          </p:txBody>
        </p:sp>
        <p:sp>
          <p:nvSpPr>
            <p:cNvPr id="7" name="矩形 6"/>
            <p:cNvSpPr/>
            <p:nvPr/>
          </p:nvSpPr>
          <p:spPr>
            <a:xfrm>
              <a:off x="6060503" y="4054385"/>
              <a:ext cx="2596892" cy="438588"/>
            </a:xfrm>
            <a:prstGeom prst="rect">
              <a:avLst/>
            </a:prstGeom>
          </p:spPr>
          <p:txBody>
            <a:bodyPr wrap="square" lIns="68585" tIns="34293" rIns="68585" bIns="34293" anchor="ctr">
              <a:spAutoFit/>
            </a:bodyPr>
            <a:lstStyle/>
            <a:p>
              <a:pPr algn="ctr"/>
              <a:r>
                <a:rPr lang="zh-CN" altLang="en-US" sz="2400" b="1" dirty="0">
                  <a:solidFill>
                    <a:srgbClr val="F8F8F8"/>
                  </a:solidFill>
                  <a:latin typeface="+mj-lt"/>
                  <a:ea typeface="黑体" panose="02010609060101010101" pitchFamily="49" charset="-122"/>
                </a:rPr>
                <a:t>网页</a:t>
              </a:r>
              <a:r>
                <a:rPr lang="zh-CN" altLang="en-US" sz="2400" b="1" dirty="0">
                  <a:solidFill>
                    <a:srgbClr val="F8F8F8"/>
                  </a:solidFill>
                  <a:latin typeface="+mj-lt"/>
                  <a:ea typeface="黑体" panose="02010609060101010101" pitchFamily="49" charset="-122"/>
                  <a:cs typeface="Times New Roman" panose="02020603050405020304" charset="0"/>
                </a:rPr>
                <a:t>App</a:t>
              </a:r>
              <a:endParaRPr lang="zh-CN" altLang="en-US" sz="2400" b="1" dirty="0">
                <a:solidFill>
                  <a:srgbClr val="F8F8F8"/>
                </a:solidFill>
                <a:latin typeface="+mj-lt"/>
                <a:ea typeface="黑体" panose="02010609060101010101" pitchFamily="49" charset="-122"/>
                <a:cs typeface="Times New Roman" panose="02020603050405020304" charset="0"/>
              </a:endParaRPr>
            </a:p>
          </p:txBody>
        </p:sp>
      </p:grpSp>
      <p:grpSp>
        <p:nvGrpSpPr>
          <p:cNvPr id="13" name="组合 12"/>
          <p:cNvGrpSpPr/>
          <p:nvPr/>
        </p:nvGrpSpPr>
        <p:grpSpPr>
          <a:xfrm>
            <a:off x="6412327" y="4714901"/>
            <a:ext cx="3733111" cy="730323"/>
            <a:chOff x="5493451" y="4609909"/>
            <a:chExt cx="3733111" cy="730323"/>
          </a:xfrm>
        </p:grpSpPr>
        <p:sp>
          <p:nvSpPr>
            <p:cNvPr id="8" name="Rectangle 3"/>
            <p:cNvSpPr/>
            <p:nvPr/>
          </p:nvSpPr>
          <p:spPr>
            <a:xfrm>
              <a:off x="5493451" y="4609909"/>
              <a:ext cx="3733111" cy="73032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lIns="68592" tIns="34296" rIns="68592" bIns="34296" rtlCol="0" anchor="ctr"/>
            <a:lstStyle/>
            <a:p>
              <a:pPr algn="ctr"/>
              <a:endParaRPr lang="en-US" sz="2400" dirty="0">
                <a:solidFill>
                  <a:schemeClr val="bg1">
                    <a:lumMod val="95000"/>
                  </a:schemeClr>
                </a:solidFill>
                <a:latin typeface="+mj-lt"/>
                <a:ea typeface="黑体" panose="02010609060101010101" pitchFamily="49" charset="-122"/>
              </a:endParaRPr>
            </a:p>
          </p:txBody>
        </p:sp>
        <p:sp>
          <p:nvSpPr>
            <p:cNvPr id="9" name="矩形 8"/>
            <p:cNvSpPr/>
            <p:nvPr/>
          </p:nvSpPr>
          <p:spPr>
            <a:xfrm>
              <a:off x="6041616" y="4755776"/>
              <a:ext cx="2636780" cy="438588"/>
            </a:xfrm>
            <a:prstGeom prst="rect">
              <a:avLst/>
            </a:prstGeom>
          </p:spPr>
          <p:txBody>
            <a:bodyPr wrap="square" lIns="68585" tIns="34293" rIns="68585" bIns="34293" anchor="ctr">
              <a:spAutoFit/>
            </a:bodyPr>
            <a:lstStyle/>
            <a:p>
              <a:pPr algn="ctr"/>
              <a:r>
                <a:rPr lang="zh-CN" altLang="en-US" sz="2400" b="1" dirty="0">
                  <a:solidFill>
                    <a:srgbClr val="F8F8F8"/>
                  </a:solidFill>
                  <a:latin typeface="+mj-lt"/>
                  <a:ea typeface="黑体" panose="02010609060101010101" pitchFamily="49" charset="-122"/>
                </a:rPr>
                <a:t>混合型App</a:t>
              </a:r>
              <a:endParaRPr lang="zh-CN" altLang="en-US" sz="2400" b="1" dirty="0">
                <a:solidFill>
                  <a:srgbClr val="F8F8F8"/>
                </a:solidFill>
                <a:latin typeface="+mj-lt"/>
                <a:ea typeface="黑体" panose="02010609060101010101" pitchFamily="49"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ldLvl="0" animBg="1"/>
    </p:bldLst>
  </p:timing>
</p:sld>
</file>

<file path=ppt/theme/theme1.xml><?xml version="1.0" encoding="utf-8"?>
<a:theme xmlns:a="http://schemas.openxmlformats.org/drawingml/2006/main" name="2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2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2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3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7DA7"/>
      </a:dk1>
      <a:lt1>
        <a:srgbClr val="00A7D9"/>
      </a:lt1>
      <a:dk2>
        <a:srgbClr val="F2B500"/>
      </a:dk2>
      <a:lt2>
        <a:srgbClr val="EA5F25"/>
      </a:lt2>
      <a:accent1>
        <a:srgbClr val="777777"/>
      </a:accent1>
      <a:accent2>
        <a:srgbClr val="292929"/>
      </a:accent2>
      <a:accent3>
        <a:srgbClr val="AAD0E9"/>
      </a:accent3>
      <a:accent4>
        <a:srgbClr val="006A8E"/>
      </a:accent4>
      <a:accent5>
        <a:srgbClr val="BDBDBD"/>
      </a:accent5>
      <a:accent6>
        <a:srgbClr val="242424"/>
      </a:accent6>
      <a:hlink>
        <a:srgbClr val="292929"/>
      </a:hlink>
      <a:folHlink>
        <a:srgbClr val="F2B500"/>
      </a:folHlink>
    </a:clrScheme>
    <a:fontScheme name="4_默认设计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4_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默认设计模板 13">
        <a:dk1>
          <a:srgbClr val="000000"/>
        </a:dk1>
        <a:lt1>
          <a:srgbClr val="FFFFD9"/>
        </a:lt1>
        <a:dk2>
          <a:srgbClr val="2B2E30"/>
        </a:dk2>
        <a:lt2>
          <a:srgbClr val="777777"/>
        </a:lt2>
        <a:accent1>
          <a:srgbClr val="7FBA00"/>
        </a:accent1>
        <a:accent2>
          <a:srgbClr val="FCDB00"/>
        </a:accent2>
        <a:accent3>
          <a:srgbClr val="FFFFE9"/>
        </a:accent3>
        <a:accent4>
          <a:srgbClr val="000000"/>
        </a:accent4>
        <a:accent5>
          <a:srgbClr val="C0D9AA"/>
        </a:accent5>
        <a:accent6>
          <a:srgbClr val="E4C600"/>
        </a:accent6>
        <a:hlink>
          <a:srgbClr val="21A3D0"/>
        </a:hlink>
        <a:folHlink>
          <a:srgbClr val="DA251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8329</Words>
  <Application>WPS 演示</Application>
  <PresentationFormat>自定义</PresentationFormat>
  <Paragraphs>577</Paragraphs>
  <Slides>63</Slides>
  <Notes>8</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63</vt:i4>
      </vt:variant>
    </vt:vector>
  </HeadingPairs>
  <TitlesOfParts>
    <vt:vector size="84" baseType="lpstr">
      <vt:lpstr>Arial</vt:lpstr>
      <vt:lpstr>宋体</vt:lpstr>
      <vt:lpstr>Wingdings</vt:lpstr>
      <vt:lpstr>微软雅黑</vt:lpstr>
      <vt:lpstr>仿宋_GB2312</vt:lpstr>
      <vt:lpstr>仿宋</vt:lpstr>
      <vt:lpstr>黑体</vt:lpstr>
      <vt:lpstr>Calibri</vt:lpstr>
      <vt:lpstr>方正粗倩简体</vt:lpstr>
      <vt:lpstr>方正大黑简体</vt:lpstr>
      <vt:lpstr>Times New Roman</vt:lpstr>
      <vt:lpstr>Arial Unicode MS</vt:lpstr>
      <vt:lpstr>方正宋一蜋...</vt:lpstr>
      <vt:lpstr>楷体.体o浡渀.</vt:lpstr>
      <vt:lpstr>方正宋一副浡渀.</vt:lpstr>
      <vt:lpstr>方正宋一....</vt:lpstr>
      <vt:lpstr>Aller Light</vt:lpstr>
      <vt:lpstr>Segoe Print</vt:lpstr>
      <vt:lpstr>2_默认设计模板</vt:lpstr>
      <vt:lpstr>3_默认设计模板</vt:lpstr>
      <vt:lpstr>4_默认设计模板</vt:lpstr>
      <vt:lpstr>第二章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本页所有文字均可更改，整个模板有创意动画效果</dc:title>
  <dc:creator>tao</dc:creator>
  <cp:keywords>ppt模板</cp:keywords>
  <cp:lastModifiedBy>feng</cp:lastModifiedBy>
  <cp:revision>435</cp:revision>
  <dcterms:created xsi:type="dcterms:W3CDTF">2022-02-18T02:17:00Z</dcterms:created>
  <dcterms:modified xsi:type="dcterms:W3CDTF">2026-03-05T12:33:55Z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9556D53CBC5A45509ED06AA6F4903A7C</vt:lpwstr>
  </property>
  <property fmtid="{D5CDD505-2E9C-101B-9397-08002B2CF9AE}" pid="3" name="KSOProductBuildVer">
    <vt:lpwstr>2052-12.1.0.25225</vt:lpwstr>
  </property>
</Properties>
</file>