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Lst>
  <p:sldSz cx="9144000" cy="5143500"/>
  <p:notesSz cx="6858000" cy="9144000"/>
  <p:embeddedFontLst>
    <p:embeddedFont>
      <p:font typeface="Helvetica Neue" panose="020B0604020202020204"/>
      <p:regular r:id="rId69"/>
    </p:embeddedFont>
    <p:embeddedFont>
      <p:font typeface="微软雅黑" panose="020B0503020204020204" charset="-122"/>
      <p:regular r:id="rId70"/>
    </p:embeddedFont>
  </p:embeddedFontLst>
  <p:custDataLst>
    <p:tags r:id="rId7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9F94ED2-8737-44B6-B3AB-561EF2FA3637}" styleName="Table_0">
    <a:wholeTbl>
      <a:tcTxStyle>
        <a:font>
          <a:latin typeface="等线"/>
          <a:ea typeface="等线"/>
          <a:cs typeface="等线"/>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a:font>
          <a:latin typeface="等线"/>
          <a:ea typeface="等线"/>
          <a:cs typeface="等线"/>
        </a:font>
        <a:schemeClr val="lt1"/>
      </a:tcTxStyle>
      <a:tcStyle>
        <a:tcBdr/>
        <a:fill>
          <a:solidFill>
            <a:schemeClr val="accent1"/>
          </a:solidFill>
        </a:fill>
      </a:tcStyle>
    </a:lastCol>
    <a:firstCol>
      <a:tcTxStyle b="on">
        <a:font>
          <a:latin typeface="等线"/>
          <a:ea typeface="等线"/>
          <a:cs typeface="等线"/>
        </a:font>
        <a:schemeClr val="lt1"/>
      </a:tcTxStyle>
      <a:tcStyle>
        <a:tcBdr/>
        <a:fill>
          <a:solidFill>
            <a:schemeClr val="accent1"/>
          </a:solidFill>
        </a:fill>
      </a:tcStyle>
    </a:firstCol>
    <a:lastRow>
      <a:tcTxStyle b="on">
        <a:font>
          <a:latin typeface="等线"/>
          <a:ea typeface="等线"/>
          <a:cs typeface="等线"/>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a:font>
          <a:latin typeface="等线"/>
          <a:ea typeface="等线"/>
          <a:cs typeface="等线"/>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922FB18-EDB6-4FAB-A375-CF79C414013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23"/>
        <p:guide pos="2891"/>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tags" Target="tags/tag1.xml"/><Relationship Id="rId70" Type="http://schemas.openxmlformats.org/officeDocument/2006/relationships/font" Target="fonts/font2.fntdata"/><Relationship Id="rId7" Type="http://schemas.openxmlformats.org/officeDocument/2006/relationships/slide" Target="slides/slide4.xml"/><Relationship Id="rId69" Type="http://schemas.openxmlformats.org/officeDocument/2006/relationships/font" Target="fonts/font1.fntdata"/><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6" name="Shape 76"/>
        <p:cNvGrpSpPr/>
        <p:nvPr/>
      </p:nvGrpSpPr>
      <p:grpSpPr>
        <a:xfrm>
          <a:off x="0" y="0"/>
          <a:ext cx="0" cy="0"/>
          <a:chOff x="0" y="0"/>
          <a:chExt cx="0" cy="0"/>
        </a:xfrm>
      </p:grpSpPr>
      <p:sp>
        <p:nvSpPr>
          <p:cNvPr id="77" name="Google Shape;77;geaee8803c4_0_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geaee8803c4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panose="020B0604020202020204"/>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6" name="Shape 256"/>
        <p:cNvGrpSpPr/>
        <p:nvPr/>
      </p:nvGrpSpPr>
      <p:grpSpPr>
        <a:xfrm>
          <a:off x="0" y="0"/>
          <a:ext cx="0" cy="0"/>
          <a:chOff x="0" y="0"/>
          <a:chExt cx="0" cy="0"/>
        </a:xfrm>
      </p:grpSpPr>
      <p:sp>
        <p:nvSpPr>
          <p:cNvPr id="257" name="Google Shape;257;geaee8803c4_0_19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eaee8803c4_0_19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9" name="Google Shape;259;geaee8803c4_0_19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4" name="Shape 264"/>
        <p:cNvGrpSpPr/>
        <p:nvPr/>
      </p:nvGrpSpPr>
      <p:grpSpPr>
        <a:xfrm>
          <a:off x="0" y="0"/>
          <a:ext cx="0" cy="0"/>
          <a:chOff x="0" y="0"/>
          <a:chExt cx="0" cy="0"/>
        </a:xfrm>
      </p:grpSpPr>
      <p:sp>
        <p:nvSpPr>
          <p:cNvPr id="265" name="Google Shape;265;geaee8803c4_0_20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eaee8803c4_0_20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7" name="Google Shape;267;geaee8803c4_0_20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6" name="Shape 286"/>
        <p:cNvGrpSpPr/>
        <p:nvPr/>
      </p:nvGrpSpPr>
      <p:grpSpPr>
        <a:xfrm>
          <a:off x="0" y="0"/>
          <a:ext cx="0" cy="0"/>
          <a:chOff x="0" y="0"/>
          <a:chExt cx="0" cy="0"/>
        </a:xfrm>
      </p:grpSpPr>
      <p:sp>
        <p:nvSpPr>
          <p:cNvPr id="287" name="Google Shape;287;geaee8803c4_0_22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eaee8803c4_0_22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89" name="Google Shape;289;geaee8803c4_0_22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6" name="Shape 296"/>
        <p:cNvGrpSpPr/>
        <p:nvPr/>
      </p:nvGrpSpPr>
      <p:grpSpPr>
        <a:xfrm>
          <a:off x="0" y="0"/>
          <a:ext cx="0" cy="0"/>
          <a:chOff x="0" y="0"/>
          <a:chExt cx="0" cy="0"/>
        </a:xfrm>
      </p:grpSpPr>
      <p:sp>
        <p:nvSpPr>
          <p:cNvPr id="297" name="Google Shape;297;geaee8803c4_0_23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eaee8803c4_0_23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99" name="Google Shape;299;geaee8803c4_0_23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5" name="Shape 305"/>
        <p:cNvGrpSpPr/>
        <p:nvPr/>
      </p:nvGrpSpPr>
      <p:grpSpPr>
        <a:xfrm>
          <a:off x="0" y="0"/>
          <a:ext cx="0" cy="0"/>
          <a:chOff x="0" y="0"/>
          <a:chExt cx="0" cy="0"/>
        </a:xfrm>
      </p:grpSpPr>
      <p:sp>
        <p:nvSpPr>
          <p:cNvPr id="306" name="Google Shape;306;geaee8803c4_0_24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eaee8803c4_0_24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08" name="Google Shape;308;geaee8803c4_0_24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6" name="Shape 316"/>
        <p:cNvGrpSpPr/>
        <p:nvPr/>
      </p:nvGrpSpPr>
      <p:grpSpPr>
        <a:xfrm>
          <a:off x="0" y="0"/>
          <a:ext cx="0" cy="0"/>
          <a:chOff x="0" y="0"/>
          <a:chExt cx="0" cy="0"/>
        </a:xfrm>
      </p:grpSpPr>
      <p:sp>
        <p:nvSpPr>
          <p:cNvPr id="317" name="Google Shape;317;geaee8803c4_0_25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eaee8803c4_0_25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19" name="Google Shape;319;geaee8803c4_0_25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4" name="Shape 324"/>
        <p:cNvGrpSpPr/>
        <p:nvPr/>
      </p:nvGrpSpPr>
      <p:grpSpPr>
        <a:xfrm>
          <a:off x="0" y="0"/>
          <a:ext cx="0" cy="0"/>
          <a:chOff x="0" y="0"/>
          <a:chExt cx="0" cy="0"/>
        </a:xfrm>
      </p:grpSpPr>
      <p:sp>
        <p:nvSpPr>
          <p:cNvPr id="325" name="Google Shape;325;geaee8803c4_0_25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eaee8803c4_0_25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27" name="Google Shape;327;geaee8803c4_0_25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9" name="Shape 339"/>
        <p:cNvGrpSpPr/>
        <p:nvPr/>
      </p:nvGrpSpPr>
      <p:grpSpPr>
        <a:xfrm>
          <a:off x="0" y="0"/>
          <a:ext cx="0" cy="0"/>
          <a:chOff x="0" y="0"/>
          <a:chExt cx="0" cy="0"/>
        </a:xfrm>
      </p:grpSpPr>
      <p:sp>
        <p:nvSpPr>
          <p:cNvPr id="340" name="Google Shape;340;geaee8803c4_0_27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eaee8803c4_0_27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42" name="Google Shape;342;geaee8803c4_0_27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2" name="Shape 362"/>
        <p:cNvGrpSpPr/>
        <p:nvPr/>
      </p:nvGrpSpPr>
      <p:grpSpPr>
        <a:xfrm>
          <a:off x="0" y="0"/>
          <a:ext cx="0" cy="0"/>
          <a:chOff x="0" y="0"/>
          <a:chExt cx="0" cy="0"/>
        </a:xfrm>
      </p:grpSpPr>
      <p:sp>
        <p:nvSpPr>
          <p:cNvPr id="363" name="Google Shape;363;geaee8803c4_0_29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eaee8803c4_0_29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65" name="Google Shape;365;geaee8803c4_0_29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4" name="Shape 384"/>
        <p:cNvGrpSpPr/>
        <p:nvPr/>
      </p:nvGrpSpPr>
      <p:grpSpPr>
        <a:xfrm>
          <a:off x="0" y="0"/>
          <a:ext cx="0" cy="0"/>
          <a:chOff x="0" y="0"/>
          <a:chExt cx="0" cy="0"/>
        </a:xfrm>
      </p:grpSpPr>
      <p:sp>
        <p:nvSpPr>
          <p:cNvPr id="385" name="Google Shape;385;geaee8803c4_0_3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eaee8803c4_0_31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87" name="Google Shape;387;geaee8803c4_0_31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1" name="Shape 81"/>
        <p:cNvGrpSpPr/>
        <p:nvPr/>
      </p:nvGrpSpPr>
      <p:grpSpPr>
        <a:xfrm>
          <a:off x="0" y="0"/>
          <a:ext cx="0" cy="0"/>
          <a:chOff x="0" y="0"/>
          <a:chExt cx="0" cy="0"/>
        </a:xfrm>
      </p:grpSpPr>
      <p:sp>
        <p:nvSpPr>
          <p:cNvPr id="82" name="Google Shape;82;geaee8803c4_0_4: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eaee8803c4_0_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panose="020B0604020202020204"/>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1" name="Shape 411"/>
        <p:cNvGrpSpPr/>
        <p:nvPr/>
      </p:nvGrpSpPr>
      <p:grpSpPr>
        <a:xfrm>
          <a:off x="0" y="0"/>
          <a:ext cx="0" cy="0"/>
          <a:chOff x="0" y="0"/>
          <a:chExt cx="0" cy="0"/>
        </a:xfrm>
      </p:grpSpPr>
      <p:sp>
        <p:nvSpPr>
          <p:cNvPr id="412" name="Google Shape;412;geaee8803c4_0_34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eaee8803c4_0_34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14" name="Google Shape;414;geaee8803c4_0_34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3" name="Shape 423"/>
        <p:cNvGrpSpPr/>
        <p:nvPr/>
      </p:nvGrpSpPr>
      <p:grpSpPr>
        <a:xfrm>
          <a:off x="0" y="0"/>
          <a:ext cx="0" cy="0"/>
          <a:chOff x="0" y="0"/>
          <a:chExt cx="0" cy="0"/>
        </a:xfrm>
      </p:grpSpPr>
      <p:sp>
        <p:nvSpPr>
          <p:cNvPr id="424" name="Google Shape;424;geaee8803c4_0_35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eaee8803c4_0_3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26" name="Google Shape;426;geaee8803c4_0_35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1" name="Shape 431"/>
        <p:cNvGrpSpPr/>
        <p:nvPr/>
      </p:nvGrpSpPr>
      <p:grpSpPr>
        <a:xfrm>
          <a:off x="0" y="0"/>
          <a:ext cx="0" cy="0"/>
          <a:chOff x="0" y="0"/>
          <a:chExt cx="0" cy="0"/>
        </a:xfrm>
      </p:grpSpPr>
      <p:sp>
        <p:nvSpPr>
          <p:cNvPr id="432" name="Google Shape;432;geaee8803c4_0_35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eaee8803c4_0_35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34" name="Google Shape;434;geaee8803c4_0_35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1" name="Shape 441"/>
        <p:cNvGrpSpPr/>
        <p:nvPr/>
      </p:nvGrpSpPr>
      <p:grpSpPr>
        <a:xfrm>
          <a:off x="0" y="0"/>
          <a:ext cx="0" cy="0"/>
          <a:chOff x="0" y="0"/>
          <a:chExt cx="0" cy="0"/>
        </a:xfrm>
      </p:grpSpPr>
      <p:sp>
        <p:nvSpPr>
          <p:cNvPr id="442" name="Google Shape;442;geaee8803c4_0_36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eaee8803c4_0_36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44" name="Google Shape;444;geaee8803c4_0_36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1" name="Shape 451"/>
        <p:cNvGrpSpPr/>
        <p:nvPr/>
      </p:nvGrpSpPr>
      <p:grpSpPr>
        <a:xfrm>
          <a:off x="0" y="0"/>
          <a:ext cx="0" cy="0"/>
          <a:chOff x="0" y="0"/>
          <a:chExt cx="0" cy="0"/>
        </a:xfrm>
      </p:grpSpPr>
      <p:sp>
        <p:nvSpPr>
          <p:cNvPr id="452" name="Google Shape;452;geaee8803c4_0_37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eaee8803c4_0_37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54" name="Google Shape;454;geaee8803c4_0_37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0" name="Shape 460"/>
        <p:cNvGrpSpPr/>
        <p:nvPr/>
      </p:nvGrpSpPr>
      <p:grpSpPr>
        <a:xfrm>
          <a:off x="0" y="0"/>
          <a:ext cx="0" cy="0"/>
          <a:chOff x="0" y="0"/>
          <a:chExt cx="0" cy="0"/>
        </a:xfrm>
      </p:grpSpPr>
      <p:sp>
        <p:nvSpPr>
          <p:cNvPr id="461" name="Google Shape;461;geaee8803c4_0_38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eaee8803c4_0_38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63" name="Google Shape;463;geaee8803c4_0_38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2" name="Shape 472"/>
        <p:cNvGrpSpPr/>
        <p:nvPr/>
      </p:nvGrpSpPr>
      <p:grpSpPr>
        <a:xfrm>
          <a:off x="0" y="0"/>
          <a:ext cx="0" cy="0"/>
          <a:chOff x="0" y="0"/>
          <a:chExt cx="0" cy="0"/>
        </a:xfrm>
      </p:grpSpPr>
      <p:sp>
        <p:nvSpPr>
          <p:cNvPr id="473" name="Google Shape;473;geaee8803c4_0_39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eaee8803c4_0_39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75" name="Google Shape;475;geaee8803c4_0_39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7" name="Shape 487"/>
        <p:cNvGrpSpPr/>
        <p:nvPr/>
      </p:nvGrpSpPr>
      <p:grpSpPr>
        <a:xfrm>
          <a:off x="0" y="0"/>
          <a:ext cx="0" cy="0"/>
          <a:chOff x="0" y="0"/>
          <a:chExt cx="0" cy="0"/>
        </a:xfrm>
      </p:grpSpPr>
      <p:sp>
        <p:nvSpPr>
          <p:cNvPr id="488" name="Google Shape;488;geaee8803c4_0_4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geaee8803c4_0_41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en-GB" sz="1600" b="1">
                <a:latin typeface="微软雅黑" panose="020B0503020204020204" charset="-122"/>
                <a:ea typeface="微软雅黑" panose="020B0503020204020204" charset="-122"/>
                <a:cs typeface="微软雅黑" panose="020B0503020204020204" charset="-122"/>
                <a:sym typeface="微软雅黑" panose="020B0503020204020204" charset="-122"/>
              </a:rPr>
              <a:t>延伸阅读：预算是怎么估算出来的？</a:t>
            </a:r>
            <a:endParaRPr sz="1600" b="1">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lvl="0" indent="-285750" algn="l" rtl="0">
              <a:lnSpc>
                <a:spcPct val="150000"/>
              </a:lnSpc>
              <a:spcBef>
                <a:spcPts val="0"/>
              </a:spcBef>
              <a:spcAft>
                <a:spcPts val="0"/>
              </a:spcAft>
              <a:buClr>
                <a:schemeClr val="dk1"/>
              </a:buClr>
              <a:buSzPts val="1200"/>
              <a:buFont typeface="Arial" panose="020B0604020202020204"/>
              <a:buChar char="•"/>
            </a:pPr>
            <a:r>
              <a:rPr lang="en-GB" sz="1200">
                <a:latin typeface="微软雅黑" panose="020B0503020204020204" charset="-122"/>
                <a:ea typeface="微软雅黑" panose="020B0503020204020204" charset="-122"/>
                <a:cs typeface="微软雅黑" panose="020B0503020204020204" charset="-122"/>
                <a:sym typeface="微软雅黑" panose="020B0503020204020204" charset="-122"/>
              </a:rPr>
              <a:t>假设您的目标是某广告商品每天至少出5单，那么根据转化率，推算出需要的点击数为：</a:t>
            </a:r>
            <a:r>
              <a:rPr lang="en-GB" sz="1200" b="1">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5单/2.5%=200次</a:t>
            </a:r>
            <a:endParaRPr sz="1200" b="1">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lvl="0" indent="-285750" algn="l" rtl="0">
              <a:lnSpc>
                <a:spcPct val="150000"/>
              </a:lnSpc>
              <a:spcBef>
                <a:spcPts val="0"/>
              </a:spcBef>
              <a:spcAft>
                <a:spcPts val="0"/>
              </a:spcAft>
              <a:buClr>
                <a:schemeClr val="dk1"/>
              </a:buClr>
              <a:buSzPts val="1200"/>
              <a:buFont typeface="Arial" panose="020B0604020202020204"/>
              <a:buChar char="•"/>
            </a:pPr>
            <a:r>
              <a:rPr lang="en-GB" sz="1200">
                <a:latin typeface="微软雅黑" panose="020B0503020204020204" charset="-122"/>
                <a:ea typeface="微软雅黑" panose="020B0503020204020204" charset="-122"/>
                <a:cs typeface="微软雅黑" panose="020B0503020204020204" charset="-122"/>
                <a:sym typeface="微软雅黑" panose="020B0503020204020204" charset="-122"/>
              </a:rPr>
              <a:t>其次，根据平均点击单价数据，推算出该商品需要的广告日花费为：</a:t>
            </a:r>
            <a:r>
              <a:rPr lang="en-GB" sz="1200" b="1">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200次 × $0.04=$8 (约35马币)</a:t>
            </a:r>
            <a:endParaRPr lang="en-GB" sz="1200" b="1">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90" name="Google Shape;490;geaee8803c4_0_41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8" name="Shape 498"/>
        <p:cNvGrpSpPr/>
        <p:nvPr/>
      </p:nvGrpSpPr>
      <p:grpSpPr>
        <a:xfrm>
          <a:off x="0" y="0"/>
          <a:ext cx="0" cy="0"/>
          <a:chOff x="0" y="0"/>
          <a:chExt cx="0" cy="0"/>
        </a:xfrm>
      </p:grpSpPr>
      <p:sp>
        <p:nvSpPr>
          <p:cNvPr id="499" name="Google Shape;499;geaee8803c4_0_4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eaee8803c4_0_42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01" name="Google Shape;501;geaee8803c4_0_42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6" name="Shape 516"/>
        <p:cNvGrpSpPr/>
        <p:nvPr/>
      </p:nvGrpSpPr>
      <p:grpSpPr>
        <a:xfrm>
          <a:off x="0" y="0"/>
          <a:ext cx="0" cy="0"/>
          <a:chOff x="0" y="0"/>
          <a:chExt cx="0" cy="0"/>
        </a:xfrm>
      </p:grpSpPr>
      <p:sp>
        <p:nvSpPr>
          <p:cNvPr id="517" name="Google Shape;517;geaee8803c4_0_43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eaee8803c4_0_43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19" name="Google Shape;519;geaee8803c4_0_43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0" name="Shape 100"/>
        <p:cNvGrpSpPr/>
        <p:nvPr/>
      </p:nvGrpSpPr>
      <p:grpSpPr>
        <a:xfrm>
          <a:off x="0" y="0"/>
          <a:ext cx="0" cy="0"/>
          <a:chOff x="0" y="0"/>
          <a:chExt cx="0" cy="0"/>
        </a:xfrm>
      </p:grpSpPr>
      <p:sp>
        <p:nvSpPr>
          <p:cNvPr id="101" name="Google Shape;101;geaee8803c4_0_4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geaee8803c4_0_4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524" name="Shape 524"/>
        <p:cNvGrpSpPr/>
        <p:nvPr/>
      </p:nvGrpSpPr>
      <p:grpSpPr>
        <a:xfrm>
          <a:off x="0" y="0"/>
          <a:ext cx="0" cy="0"/>
          <a:chOff x="0" y="0"/>
          <a:chExt cx="0" cy="0"/>
        </a:xfrm>
      </p:grpSpPr>
      <p:sp>
        <p:nvSpPr>
          <p:cNvPr id="525" name="Google Shape;525;geaee8803c4_0_44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eaee8803c4_0_44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27" name="Google Shape;527;geaee8803c4_0_44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5" name="Shape 535"/>
        <p:cNvGrpSpPr/>
        <p:nvPr/>
      </p:nvGrpSpPr>
      <p:grpSpPr>
        <a:xfrm>
          <a:off x="0" y="0"/>
          <a:ext cx="0" cy="0"/>
          <a:chOff x="0" y="0"/>
          <a:chExt cx="0" cy="0"/>
        </a:xfrm>
      </p:grpSpPr>
      <p:sp>
        <p:nvSpPr>
          <p:cNvPr id="536" name="Google Shape;536;geaee8803c4_0_45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eaee8803c4_0_45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38" name="Google Shape;538;geaee8803c4_0_45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6" name="Shape 546"/>
        <p:cNvGrpSpPr/>
        <p:nvPr/>
      </p:nvGrpSpPr>
      <p:grpSpPr>
        <a:xfrm>
          <a:off x="0" y="0"/>
          <a:ext cx="0" cy="0"/>
          <a:chOff x="0" y="0"/>
          <a:chExt cx="0" cy="0"/>
        </a:xfrm>
      </p:grpSpPr>
      <p:sp>
        <p:nvSpPr>
          <p:cNvPr id="547" name="Google Shape;547;geaee8803c4_0_46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eaee8803c4_0_46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49" name="Google Shape;549;geaee8803c4_0_46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6" name="Shape 576"/>
        <p:cNvGrpSpPr/>
        <p:nvPr/>
      </p:nvGrpSpPr>
      <p:grpSpPr>
        <a:xfrm>
          <a:off x="0" y="0"/>
          <a:ext cx="0" cy="0"/>
          <a:chOff x="0" y="0"/>
          <a:chExt cx="0" cy="0"/>
        </a:xfrm>
      </p:grpSpPr>
      <p:sp>
        <p:nvSpPr>
          <p:cNvPr id="577" name="Google Shape;577;geaee8803c4_0_49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eaee8803c4_0_49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79" name="Google Shape;579;geaee8803c4_0_49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605" name="Shape 605"/>
        <p:cNvGrpSpPr/>
        <p:nvPr/>
      </p:nvGrpSpPr>
      <p:grpSpPr>
        <a:xfrm>
          <a:off x="0" y="0"/>
          <a:ext cx="0" cy="0"/>
          <a:chOff x="0" y="0"/>
          <a:chExt cx="0" cy="0"/>
        </a:xfrm>
      </p:grpSpPr>
      <p:sp>
        <p:nvSpPr>
          <p:cNvPr id="606" name="Google Shape;606;geaee8803c4_0_5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eaee8803c4_0_52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608" name="Google Shape;608;geaee8803c4_0_52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623" name="Shape 623"/>
        <p:cNvGrpSpPr/>
        <p:nvPr/>
      </p:nvGrpSpPr>
      <p:grpSpPr>
        <a:xfrm>
          <a:off x="0" y="0"/>
          <a:ext cx="0" cy="0"/>
          <a:chOff x="0" y="0"/>
          <a:chExt cx="0" cy="0"/>
        </a:xfrm>
      </p:grpSpPr>
      <p:sp>
        <p:nvSpPr>
          <p:cNvPr id="624" name="Google Shape;624;geaee8803c4_0_53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eaee8803c4_0_53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626" name="Google Shape;626;geaee8803c4_0_53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2" name="Shape 632"/>
        <p:cNvGrpSpPr/>
        <p:nvPr/>
      </p:nvGrpSpPr>
      <p:grpSpPr>
        <a:xfrm>
          <a:off x="0" y="0"/>
          <a:ext cx="0" cy="0"/>
          <a:chOff x="0" y="0"/>
          <a:chExt cx="0" cy="0"/>
        </a:xfrm>
      </p:grpSpPr>
      <p:sp>
        <p:nvSpPr>
          <p:cNvPr id="633" name="Google Shape;633;geaee8803c4_0_54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geaee8803c4_0_54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635" name="Google Shape;635;geaee8803c4_0_54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641" name="Shape 641"/>
        <p:cNvGrpSpPr/>
        <p:nvPr/>
      </p:nvGrpSpPr>
      <p:grpSpPr>
        <a:xfrm>
          <a:off x="0" y="0"/>
          <a:ext cx="0" cy="0"/>
          <a:chOff x="0" y="0"/>
          <a:chExt cx="0" cy="0"/>
        </a:xfrm>
      </p:grpSpPr>
      <p:sp>
        <p:nvSpPr>
          <p:cNvPr id="642" name="Google Shape;642;geaee8803c4_0_55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geaee8803c4_0_55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644" name="Google Shape;644;geaee8803c4_0_55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688" name="Shape 688"/>
        <p:cNvGrpSpPr/>
        <p:nvPr/>
      </p:nvGrpSpPr>
      <p:grpSpPr>
        <a:xfrm>
          <a:off x="0" y="0"/>
          <a:ext cx="0" cy="0"/>
          <a:chOff x="0" y="0"/>
          <a:chExt cx="0" cy="0"/>
        </a:xfrm>
      </p:grpSpPr>
      <p:sp>
        <p:nvSpPr>
          <p:cNvPr id="689" name="Google Shape;689;geaee8803c4_0_60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geaee8803c4_0_60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691" name="Google Shape;691;geaee8803c4_0_60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696" name="Shape 696"/>
        <p:cNvGrpSpPr/>
        <p:nvPr/>
      </p:nvGrpSpPr>
      <p:grpSpPr>
        <a:xfrm>
          <a:off x="0" y="0"/>
          <a:ext cx="0" cy="0"/>
          <a:chOff x="0" y="0"/>
          <a:chExt cx="0" cy="0"/>
        </a:xfrm>
      </p:grpSpPr>
      <p:sp>
        <p:nvSpPr>
          <p:cNvPr id="697" name="Google Shape;697;geaee8803c4_0_60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eaee8803c4_0_60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699" name="Google Shape;699;geaee8803c4_0_60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8" name="Shape 148"/>
        <p:cNvGrpSpPr/>
        <p:nvPr/>
      </p:nvGrpSpPr>
      <p:grpSpPr>
        <a:xfrm>
          <a:off x="0" y="0"/>
          <a:ext cx="0" cy="0"/>
          <a:chOff x="0" y="0"/>
          <a:chExt cx="0" cy="0"/>
        </a:xfrm>
      </p:grpSpPr>
      <p:sp>
        <p:nvSpPr>
          <p:cNvPr id="149" name="Google Shape;149;geaee8803c4_0_9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eaee8803c4_0_9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先抛出问题， 大家带着问题思考听讲</a:t>
            </a:r>
            <a:endParaRPr lang="en-GB"/>
          </a:p>
        </p:txBody>
      </p:sp>
      <p:sp>
        <p:nvSpPr>
          <p:cNvPr id="151" name="Google Shape;151;geaee8803c4_0_9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20" name="Shape 720"/>
        <p:cNvGrpSpPr/>
        <p:nvPr/>
      </p:nvGrpSpPr>
      <p:grpSpPr>
        <a:xfrm>
          <a:off x="0" y="0"/>
          <a:ext cx="0" cy="0"/>
          <a:chOff x="0" y="0"/>
          <a:chExt cx="0" cy="0"/>
        </a:xfrm>
      </p:grpSpPr>
      <p:sp>
        <p:nvSpPr>
          <p:cNvPr id="721" name="Google Shape;721;geaee8803c4_0_6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geaee8803c4_0_63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723" name="Google Shape;723;geaee8803c4_0_63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29" name="Shape 729"/>
        <p:cNvGrpSpPr/>
        <p:nvPr/>
      </p:nvGrpSpPr>
      <p:grpSpPr>
        <a:xfrm>
          <a:off x="0" y="0"/>
          <a:ext cx="0" cy="0"/>
          <a:chOff x="0" y="0"/>
          <a:chExt cx="0" cy="0"/>
        </a:xfrm>
      </p:grpSpPr>
      <p:sp>
        <p:nvSpPr>
          <p:cNvPr id="730" name="Google Shape;730;geaee8803c4_0_63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eaee8803c4_0_63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732" name="Google Shape;732;geaee8803c4_0_63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51" name="Shape 751"/>
        <p:cNvGrpSpPr/>
        <p:nvPr/>
      </p:nvGrpSpPr>
      <p:grpSpPr>
        <a:xfrm>
          <a:off x="0" y="0"/>
          <a:ext cx="0" cy="0"/>
          <a:chOff x="0" y="0"/>
          <a:chExt cx="0" cy="0"/>
        </a:xfrm>
      </p:grpSpPr>
      <p:sp>
        <p:nvSpPr>
          <p:cNvPr id="752" name="Google Shape;752;geaee8803c4_0_65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geaee8803c4_0_65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754" name="Google Shape;754;geaee8803c4_0_65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87" name="Shape 787"/>
        <p:cNvGrpSpPr/>
        <p:nvPr/>
      </p:nvGrpSpPr>
      <p:grpSpPr>
        <a:xfrm>
          <a:off x="0" y="0"/>
          <a:ext cx="0" cy="0"/>
          <a:chOff x="0" y="0"/>
          <a:chExt cx="0" cy="0"/>
        </a:xfrm>
      </p:grpSpPr>
      <p:sp>
        <p:nvSpPr>
          <p:cNvPr id="788" name="Google Shape;788;geaee8803c4_0_69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eaee8803c4_0_69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790" name="Google Shape;790;geaee8803c4_0_69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10" name="Shape 810"/>
        <p:cNvGrpSpPr/>
        <p:nvPr/>
      </p:nvGrpSpPr>
      <p:grpSpPr>
        <a:xfrm>
          <a:off x="0" y="0"/>
          <a:ext cx="0" cy="0"/>
          <a:chOff x="0" y="0"/>
          <a:chExt cx="0" cy="0"/>
        </a:xfrm>
      </p:grpSpPr>
      <p:sp>
        <p:nvSpPr>
          <p:cNvPr id="811" name="Google Shape;811;geaee8803c4_0_71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geaee8803c4_0_71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813" name="Google Shape;813;geaee8803c4_0_71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25" name="Shape 825"/>
        <p:cNvGrpSpPr/>
        <p:nvPr/>
      </p:nvGrpSpPr>
      <p:grpSpPr>
        <a:xfrm>
          <a:off x="0" y="0"/>
          <a:ext cx="0" cy="0"/>
          <a:chOff x="0" y="0"/>
          <a:chExt cx="0" cy="0"/>
        </a:xfrm>
      </p:grpSpPr>
      <p:sp>
        <p:nvSpPr>
          <p:cNvPr id="826" name="Google Shape;826;geaee8803c4_0_7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geaee8803c4_0_73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828" name="Google Shape;828;geaee8803c4_0_73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PhAnim="0" showMasterSp="0">
  <p:cSld>
    <p:spTree>
      <p:nvGrpSpPr>
        <p:cNvPr id="833" name="Shape 833"/>
        <p:cNvGrpSpPr/>
        <p:nvPr/>
      </p:nvGrpSpPr>
      <p:grpSpPr>
        <a:xfrm>
          <a:off x="0" y="0"/>
          <a:ext cx="0" cy="0"/>
          <a:chOff x="0" y="0"/>
          <a:chExt cx="0" cy="0"/>
        </a:xfrm>
      </p:grpSpPr>
      <p:sp>
        <p:nvSpPr>
          <p:cNvPr id="834" name="Google Shape;834;geaee8803c4_0_73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eaee8803c4_0_73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836" name="Google Shape;836;geaee8803c4_0_73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8" name="Shape 858"/>
        <p:cNvGrpSpPr/>
        <p:nvPr/>
      </p:nvGrpSpPr>
      <p:grpSpPr>
        <a:xfrm>
          <a:off x="0" y="0"/>
          <a:ext cx="0" cy="0"/>
          <a:chOff x="0" y="0"/>
          <a:chExt cx="0" cy="0"/>
        </a:xfrm>
      </p:grpSpPr>
      <p:sp>
        <p:nvSpPr>
          <p:cNvPr id="859" name="Google Shape;859;geaee8803c4_0_76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geaee8803c4_0_76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861" name="Google Shape;861;geaee8803c4_0_76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5" name="Shape 875"/>
        <p:cNvGrpSpPr/>
        <p:nvPr/>
      </p:nvGrpSpPr>
      <p:grpSpPr>
        <a:xfrm>
          <a:off x="0" y="0"/>
          <a:ext cx="0" cy="0"/>
          <a:chOff x="0" y="0"/>
          <a:chExt cx="0" cy="0"/>
        </a:xfrm>
      </p:grpSpPr>
      <p:sp>
        <p:nvSpPr>
          <p:cNvPr id="876" name="Google Shape;876;geaee8803c4_0_77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geaee8803c4_0_77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问1:答案如右图</a:t>
            </a:r>
            <a:endParaRPr lang="en-GB"/>
          </a:p>
          <a:p>
            <a:pPr marL="0" lvl="0" indent="0" algn="l" rtl="0">
              <a:lnSpc>
                <a:spcPct val="100000"/>
              </a:lnSpc>
              <a:spcBef>
                <a:spcPts val="0"/>
              </a:spcBef>
              <a:spcAft>
                <a:spcPts val="0"/>
              </a:spcAft>
              <a:buSzPts val="1400"/>
              <a:buNone/>
            </a:pPr>
            <a:r>
              <a:rPr lang="en-GB"/>
              <a:t>问2:会,因为质量分低</a:t>
            </a:r>
            <a:endParaRPr lang="en-GB"/>
          </a:p>
        </p:txBody>
      </p:sp>
      <p:sp>
        <p:nvSpPr>
          <p:cNvPr id="878" name="Google Shape;878;geaee8803c4_0_77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7" name="Shape 887"/>
        <p:cNvGrpSpPr/>
        <p:nvPr/>
      </p:nvGrpSpPr>
      <p:grpSpPr>
        <a:xfrm>
          <a:off x="0" y="0"/>
          <a:ext cx="0" cy="0"/>
          <a:chOff x="0" y="0"/>
          <a:chExt cx="0" cy="0"/>
        </a:xfrm>
      </p:grpSpPr>
      <p:sp>
        <p:nvSpPr>
          <p:cNvPr id="888" name="Google Shape;888;geaee8803c4_0_93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889" name="Google Shape;889;geaee8803c4_0_93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6" name="Shape 156"/>
        <p:cNvGrpSpPr/>
        <p:nvPr/>
      </p:nvGrpSpPr>
      <p:grpSpPr>
        <a:xfrm>
          <a:off x="0" y="0"/>
          <a:ext cx="0" cy="0"/>
          <a:chOff x="0" y="0"/>
          <a:chExt cx="0" cy="0"/>
        </a:xfrm>
      </p:grpSpPr>
      <p:sp>
        <p:nvSpPr>
          <p:cNvPr id="157" name="Google Shape;157;geaee8803c4_0_10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eaee8803c4_0_10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9" name="Google Shape;159;geaee8803c4_0_10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PhAnim="0" showMasterSp="0">
  <p:cSld>
    <p:spTree>
      <p:nvGrpSpPr>
        <p:cNvPr id="904" name="Shape 904"/>
        <p:cNvGrpSpPr/>
        <p:nvPr/>
      </p:nvGrpSpPr>
      <p:grpSpPr>
        <a:xfrm>
          <a:off x="0" y="0"/>
          <a:ext cx="0" cy="0"/>
          <a:chOff x="0" y="0"/>
          <a:chExt cx="0" cy="0"/>
        </a:xfrm>
      </p:grpSpPr>
      <p:sp>
        <p:nvSpPr>
          <p:cNvPr id="905" name="Google Shape;905;geaee8803c4_0_95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6" name="Google Shape;906;geaee8803c4_0_95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07" name="Google Shape;907;geaee8803c4_0_95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12" name="Shape 912"/>
        <p:cNvGrpSpPr/>
        <p:nvPr/>
      </p:nvGrpSpPr>
      <p:grpSpPr>
        <a:xfrm>
          <a:off x="0" y="0"/>
          <a:ext cx="0" cy="0"/>
          <a:chOff x="0" y="0"/>
          <a:chExt cx="0" cy="0"/>
        </a:xfrm>
      </p:grpSpPr>
      <p:sp>
        <p:nvSpPr>
          <p:cNvPr id="913" name="Google Shape;913;geaee8803c4_0_95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geaee8803c4_0_95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15" name="Google Shape;915;geaee8803c4_0_95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25" name="Shape 925"/>
        <p:cNvGrpSpPr/>
        <p:nvPr/>
      </p:nvGrpSpPr>
      <p:grpSpPr>
        <a:xfrm>
          <a:off x="0" y="0"/>
          <a:ext cx="0" cy="0"/>
          <a:chOff x="0" y="0"/>
          <a:chExt cx="0" cy="0"/>
        </a:xfrm>
      </p:grpSpPr>
      <p:sp>
        <p:nvSpPr>
          <p:cNvPr id="926" name="Google Shape;926;geaee8803c4_0_96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geaee8803c4_0_96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28" name="Google Shape;928;geaee8803c4_0_96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38" name="Shape 938"/>
        <p:cNvGrpSpPr/>
        <p:nvPr/>
      </p:nvGrpSpPr>
      <p:grpSpPr>
        <a:xfrm>
          <a:off x="0" y="0"/>
          <a:ext cx="0" cy="0"/>
          <a:chOff x="0" y="0"/>
          <a:chExt cx="0" cy="0"/>
        </a:xfrm>
      </p:grpSpPr>
      <p:sp>
        <p:nvSpPr>
          <p:cNvPr id="939" name="Google Shape;939;geaee8803c4_0_98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geaee8803c4_0_98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41" name="Google Shape;941;geaee8803c4_0_98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PhAnim="0" showMasterSp="0">
  <p:cSld>
    <p:spTree>
      <p:nvGrpSpPr>
        <p:cNvPr id="954" name="Shape 954"/>
        <p:cNvGrpSpPr/>
        <p:nvPr/>
      </p:nvGrpSpPr>
      <p:grpSpPr>
        <a:xfrm>
          <a:off x="0" y="0"/>
          <a:ext cx="0" cy="0"/>
          <a:chOff x="0" y="0"/>
          <a:chExt cx="0" cy="0"/>
        </a:xfrm>
      </p:grpSpPr>
      <p:sp>
        <p:nvSpPr>
          <p:cNvPr id="955" name="Google Shape;955;geaee8803c4_0_99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geaee8803c4_0_99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57" name="Google Shape;957;geaee8803c4_0_99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76" name="Shape 976"/>
        <p:cNvGrpSpPr/>
        <p:nvPr/>
      </p:nvGrpSpPr>
      <p:grpSpPr>
        <a:xfrm>
          <a:off x="0" y="0"/>
          <a:ext cx="0" cy="0"/>
          <a:chOff x="0" y="0"/>
          <a:chExt cx="0" cy="0"/>
        </a:xfrm>
      </p:grpSpPr>
      <p:sp>
        <p:nvSpPr>
          <p:cNvPr id="977" name="Google Shape;977;geaee8803c4_0_10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8" name="Google Shape;978;geaee8803c4_0_101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9" name="Google Shape;979;geaee8803c4_0_101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0" name="Shape 990"/>
        <p:cNvGrpSpPr/>
        <p:nvPr/>
      </p:nvGrpSpPr>
      <p:grpSpPr>
        <a:xfrm>
          <a:off x="0" y="0"/>
          <a:ext cx="0" cy="0"/>
          <a:chOff x="0" y="0"/>
          <a:chExt cx="0" cy="0"/>
        </a:xfrm>
      </p:grpSpPr>
      <p:sp>
        <p:nvSpPr>
          <p:cNvPr id="991" name="Google Shape;991;geaee8803c4_0_10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geaee8803c4_0_103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93" name="Google Shape;993;geaee8803c4_0_103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9" name="Shape 999"/>
        <p:cNvGrpSpPr/>
        <p:nvPr/>
      </p:nvGrpSpPr>
      <p:grpSpPr>
        <a:xfrm>
          <a:off x="0" y="0"/>
          <a:ext cx="0" cy="0"/>
          <a:chOff x="0" y="0"/>
          <a:chExt cx="0" cy="0"/>
        </a:xfrm>
      </p:grpSpPr>
      <p:sp>
        <p:nvSpPr>
          <p:cNvPr id="1000" name="Google Shape;1000;geaee8803c4_0_103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geaee8803c4_0_103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02" name="Google Shape;1002;geaee8803c4_0_103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16" name="Shape 1016"/>
        <p:cNvGrpSpPr/>
        <p:nvPr/>
      </p:nvGrpSpPr>
      <p:grpSpPr>
        <a:xfrm>
          <a:off x="0" y="0"/>
          <a:ext cx="0" cy="0"/>
          <a:chOff x="0" y="0"/>
          <a:chExt cx="0" cy="0"/>
        </a:xfrm>
      </p:grpSpPr>
      <p:sp>
        <p:nvSpPr>
          <p:cNvPr id="1017" name="Google Shape;1017;geaee8803c4_0_105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8" name="Google Shape;1018;geaee8803c4_0_105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19" name="Google Shape;1019;geaee8803c4_0_105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32" name="Shape 1032"/>
        <p:cNvGrpSpPr/>
        <p:nvPr/>
      </p:nvGrpSpPr>
      <p:grpSpPr>
        <a:xfrm>
          <a:off x="0" y="0"/>
          <a:ext cx="0" cy="0"/>
          <a:chOff x="0" y="0"/>
          <a:chExt cx="0" cy="0"/>
        </a:xfrm>
      </p:grpSpPr>
      <p:sp>
        <p:nvSpPr>
          <p:cNvPr id="1033" name="Google Shape;1033;geaee8803c4_0_106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4" name="Google Shape;1034;geaee8803c4_0_106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35" name="Google Shape;1035;geaee8803c4_0_106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1" name="Shape 171"/>
        <p:cNvGrpSpPr/>
        <p:nvPr/>
      </p:nvGrpSpPr>
      <p:grpSpPr>
        <a:xfrm>
          <a:off x="0" y="0"/>
          <a:ext cx="0" cy="0"/>
          <a:chOff x="0" y="0"/>
          <a:chExt cx="0" cy="0"/>
        </a:xfrm>
      </p:grpSpPr>
      <p:sp>
        <p:nvSpPr>
          <p:cNvPr id="172" name="Google Shape;172;geaee8803c4_0_1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eaee8803c4_0_11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4" name="Google Shape;174;geaee8803c4_0_11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0" name="Shape 1050"/>
        <p:cNvGrpSpPr/>
        <p:nvPr/>
      </p:nvGrpSpPr>
      <p:grpSpPr>
        <a:xfrm>
          <a:off x="0" y="0"/>
          <a:ext cx="0" cy="0"/>
          <a:chOff x="0" y="0"/>
          <a:chExt cx="0" cy="0"/>
        </a:xfrm>
      </p:grpSpPr>
      <p:sp>
        <p:nvSpPr>
          <p:cNvPr id="1051" name="Google Shape;1051;geaee8803c4_0_108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2" name="Google Shape;1052;geaee8803c4_0_108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53" name="Google Shape;1053;geaee8803c4_0_108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9" name="Shape 1059"/>
        <p:cNvGrpSpPr/>
        <p:nvPr/>
      </p:nvGrpSpPr>
      <p:grpSpPr>
        <a:xfrm>
          <a:off x="0" y="0"/>
          <a:ext cx="0" cy="0"/>
          <a:chOff x="0" y="0"/>
          <a:chExt cx="0" cy="0"/>
        </a:xfrm>
      </p:grpSpPr>
      <p:sp>
        <p:nvSpPr>
          <p:cNvPr id="1060" name="Google Shape;1060;geaee8803c4_0_109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geaee8803c4_0_109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62" name="Google Shape;1062;geaee8803c4_0_109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GB"/>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7" name="Shape 1067"/>
        <p:cNvGrpSpPr/>
        <p:nvPr/>
      </p:nvGrpSpPr>
      <p:grpSpPr>
        <a:xfrm>
          <a:off x="0" y="0"/>
          <a:ext cx="0" cy="0"/>
          <a:chOff x="0" y="0"/>
          <a:chExt cx="0" cy="0"/>
        </a:xfrm>
      </p:grpSpPr>
      <p:sp>
        <p:nvSpPr>
          <p:cNvPr id="1068" name="Google Shape;1068;geaee8803c4_0_1221:notes"/>
          <p:cNvSpPr txBox="1"/>
          <p:nvPr>
            <p:ph type="body" idx="1"/>
          </p:nvPr>
        </p:nvSpPr>
        <p:spPr>
          <a:xfrm>
            <a:off x="685800" y="4400550"/>
            <a:ext cx="5486400" cy="3600600"/>
          </a:xfrm>
          <a:prstGeom prst="rect">
            <a:avLst/>
          </a:prstGeom>
          <a:noFill/>
          <a:ln>
            <a:noFill/>
          </a:ln>
        </p:spPr>
        <p:txBody>
          <a:bodyPr spcFirstLastPara="1" wrap="square" lIns="93250" tIns="46600" rIns="93250" bIns="46600" anchor="t" anchorCtr="0">
            <a:noAutofit/>
          </a:bodyPr>
          <a:lstStyle/>
          <a:p>
            <a:pPr marL="0" lvl="0" indent="0" algn="l" rtl="0">
              <a:lnSpc>
                <a:spcPct val="100000"/>
              </a:lnSpc>
              <a:spcBef>
                <a:spcPts val="0"/>
              </a:spcBef>
              <a:spcAft>
                <a:spcPts val="0"/>
              </a:spcAft>
              <a:buClr>
                <a:schemeClr val="dk1"/>
              </a:buClr>
              <a:buSzPts val="1200"/>
              <a:buNone/>
            </a:pPr>
          </a:p>
          <a:p>
            <a:pPr marL="0" lvl="0" indent="0" algn="l" rtl="0">
              <a:lnSpc>
                <a:spcPct val="100000"/>
              </a:lnSpc>
              <a:spcBef>
                <a:spcPts val="0"/>
              </a:spcBef>
              <a:spcAft>
                <a:spcPts val="0"/>
              </a:spcAft>
              <a:buClr>
                <a:schemeClr val="dk1"/>
              </a:buClr>
              <a:buSzPts val="1200"/>
              <a:buNone/>
            </a:pPr>
          </a:p>
        </p:txBody>
      </p:sp>
      <p:sp>
        <p:nvSpPr>
          <p:cNvPr id="1069" name="Google Shape;1069;geaee8803c4_0_1221:notes"/>
          <p:cNvSpPr/>
          <p:nvPr>
            <p:ph type="sldImg" idx="2"/>
          </p:nvPr>
        </p:nvSpPr>
        <p:spPr>
          <a:xfrm>
            <a:off x="1877703" y="1143518"/>
            <a:ext cx="31026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3" name="Shape 183"/>
        <p:cNvGrpSpPr/>
        <p:nvPr/>
      </p:nvGrpSpPr>
      <p:grpSpPr>
        <a:xfrm>
          <a:off x="0" y="0"/>
          <a:ext cx="0" cy="0"/>
          <a:chOff x="0" y="0"/>
          <a:chExt cx="0" cy="0"/>
        </a:xfrm>
      </p:grpSpPr>
      <p:sp>
        <p:nvSpPr>
          <p:cNvPr id="184" name="Google Shape;184;geaee8803c4_0_12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eaee8803c4_0_12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6" name="Google Shape;186;geaee8803c4_0_12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9" name="Shape 209"/>
        <p:cNvGrpSpPr/>
        <p:nvPr/>
      </p:nvGrpSpPr>
      <p:grpSpPr>
        <a:xfrm>
          <a:off x="0" y="0"/>
          <a:ext cx="0" cy="0"/>
          <a:chOff x="0" y="0"/>
          <a:chExt cx="0" cy="0"/>
        </a:xfrm>
      </p:grpSpPr>
      <p:sp>
        <p:nvSpPr>
          <p:cNvPr id="210" name="Google Shape;210;geaee8803c4_0_15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eaee8803c4_0_15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2" name="Google Shape;212;geaee8803c4_0_15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1" name="Shape 231"/>
        <p:cNvGrpSpPr/>
        <p:nvPr/>
      </p:nvGrpSpPr>
      <p:grpSpPr>
        <a:xfrm>
          <a:off x="0" y="0"/>
          <a:ext cx="0" cy="0"/>
          <a:chOff x="0" y="0"/>
          <a:chExt cx="0" cy="0"/>
        </a:xfrm>
      </p:grpSpPr>
      <p:sp>
        <p:nvSpPr>
          <p:cNvPr id="232" name="Google Shape;232;geaee8803c4_0_17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eaee8803c4_0_17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4" name="Google Shape;234;geaee8803c4_0_17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srcRect/>
          <a:stretch>
            <a:fillRect/>
          </a:stretch>
        </p:blipFill>
        <p:spPr>
          <a:xfrm>
            <a:off x="-49376" y="-24812"/>
            <a:ext cx="9242750" cy="5193129"/>
          </a:xfrm>
          <a:prstGeom prst="rect">
            <a:avLst/>
          </a:prstGeom>
          <a:noFill/>
          <a:ln>
            <a:noFill/>
          </a:ln>
        </p:spPr>
      </p:pic>
      <p:sp>
        <p:nvSpPr>
          <p:cNvPr id="52" name="Google Shape;52;p13"/>
          <p:cNvSpPr txBox="1"/>
          <p:nvPr>
            <p:ph type="ctrTitle"/>
          </p:nvPr>
        </p:nvSpPr>
        <p:spPr>
          <a:xfrm>
            <a:off x="1064500" y="1160600"/>
            <a:ext cx="3218700" cy="1855500"/>
          </a:xfrm>
          <a:prstGeom prst="rect">
            <a:avLst/>
          </a:prstGeom>
          <a:noFill/>
          <a:ln>
            <a:noFill/>
          </a:ln>
        </p:spPr>
        <p:txBody>
          <a:bodyPr spcFirstLastPara="1" wrap="square" lIns="68575" tIns="68575" rIns="68575" bIns="68575" anchor="ctr" anchorCtr="0">
            <a:noAutofit/>
          </a:bodyPr>
          <a:lstStyle>
            <a:lvl1pPr lvl="0" algn="l" rtl="0">
              <a:lnSpc>
                <a:spcPct val="90000"/>
              </a:lnSpc>
              <a:spcBef>
                <a:spcPts val="0"/>
              </a:spcBef>
              <a:spcAft>
                <a:spcPts val="0"/>
              </a:spcAft>
              <a:buClr>
                <a:srgbClr val="FFFFFF"/>
              </a:buClr>
              <a:buSzPts val="2600"/>
              <a:buFont typeface="Arial" panose="020B0604020202020204"/>
              <a:buNone/>
              <a:defRPr sz="3400" b="1">
                <a:solidFill>
                  <a:srgbClr val="FFFFFF"/>
                </a:solidFill>
                <a:latin typeface="Arial" panose="020B0604020202020204"/>
                <a:ea typeface="Arial" panose="020B0604020202020204"/>
                <a:cs typeface="Arial" panose="020B0604020202020204"/>
                <a:sym typeface="Arial" panose="020B0604020202020204"/>
              </a:defRPr>
            </a:lvl1pPr>
            <a:lvl2pPr lvl="1" algn="ctr" rtl="0">
              <a:lnSpc>
                <a:spcPct val="100000"/>
              </a:lnSpc>
              <a:spcBef>
                <a:spcPts val="0"/>
              </a:spcBef>
              <a:spcAft>
                <a:spcPts val="0"/>
              </a:spcAft>
              <a:buSzPts val="3900"/>
              <a:buNone/>
              <a:defRPr sz="5200"/>
            </a:lvl2pPr>
            <a:lvl3pPr lvl="2" algn="ctr" rtl="0">
              <a:lnSpc>
                <a:spcPct val="100000"/>
              </a:lnSpc>
              <a:spcBef>
                <a:spcPts val="0"/>
              </a:spcBef>
              <a:spcAft>
                <a:spcPts val="0"/>
              </a:spcAft>
              <a:buSzPts val="3900"/>
              <a:buNone/>
              <a:defRPr sz="5200"/>
            </a:lvl3pPr>
            <a:lvl4pPr lvl="3" algn="ctr" rtl="0">
              <a:lnSpc>
                <a:spcPct val="100000"/>
              </a:lnSpc>
              <a:spcBef>
                <a:spcPts val="0"/>
              </a:spcBef>
              <a:spcAft>
                <a:spcPts val="0"/>
              </a:spcAft>
              <a:buSzPts val="3900"/>
              <a:buNone/>
              <a:defRPr sz="5200"/>
            </a:lvl4pPr>
            <a:lvl5pPr lvl="4" algn="ctr" rtl="0">
              <a:lnSpc>
                <a:spcPct val="100000"/>
              </a:lnSpc>
              <a:spcBef>
                <a:spcPts val="0"/>
              </a:spcBef>
              <a:spcAft>
                <a:spcPts val="0"/>
              </a:spcAft>
              <a:buSzPts val="3900"/>
              <a:buNone/>
              <a:defRPr sz="5200"/>
            </a:lvl5pPr>
            <a:lvl6pPr lvl="5" algn="ctr" rtl="0">
              <a:lnSpc>
                <a:spcPct val="100000"/>
              </a:lnSpc>
              <a:spcBef>
                <a:spcPts val="0"/>
              </a:spcBef>
              <a:spcAft>
                <a:spcPts val="0"/>
              </a:spcAft>
              <a:buSzPts val="3900"/>
              <a:buNone/>
              <a:defRPr sz="5200"/>
            </a:lvl6pPr>
            <a:lvl7pPr lvl="6" algn="ctr" rtl="0">
              <a:lnSpc>
                <a:spcPct val="100000"/>
              </a:lnSpc>
              <a:spcBef>
                <a:spcPts val="0"/>
              </a:spcBef>
              <a:spcAft>
                <a:spcPts val="0"/>
              </a:spcAft>
              <a:buSzPts val="3900"/>
              <a:buNone/>
              <a:defRPr sz="5200"/>
            </a:lvl7pPr>
            <a:lvl8pPr lvl="7" algn="ctr" rtl="0">
              <a:lnSpc>
                <a:spcPct val="100000"/>
              </a:lnSpc>
              <a:spcBef>
                <a:spcPts val="0"/>
              </a:spcBef>
              <a:spcAft>
                <a:spcPts val="0"/>
              </a:spcAft>
              <a:buSzPts val="3900"/>
              <a:buNone/>
              <a:defRPr sz="5200"/>
            </a:lvl8pPr>
            <a:lvl9pPr lvl="8" algn="ctr" rtl="0">
              <a:lnSpc>
                <a:spcPct val="100000"/>
              </a:lnSpc>
              <a:spcBef>
                <a:spcPts val="0"/>
              </a:spcBef>
              <a:spcAft>
                <a:spcPts val="0"/>
              </a:spcAft>
              <a:buSzPts val="3900"/>
              <a:buNone/>
              <a:defRPr sz="5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age">
  <p:cSld name="Title page">
    <p:bg>
      <p:bgPr>
        <a:solidFill>
          <a:srgbClr val="FFFFFF"/>
        </a:solidFill>
        <a:effectLst/>
      </p:bgPr>
    </p:bg>
    <p:spTree>
      <p:nvGrpSpPr>
        <p:cNvPr id="53" name="Shape 53"/>
        <p:cNvGrpSpPr/>
        <p:nvPr/>
      </p:nvGrpSpPr>
      <p:grpSpPr>
        <a:xfrm>
          <a:off x="0" y="0"/>
          <a:ext cx="0" cy="0"/>
          <a:chOff x="0" y="0"/>
          <a:chExt cx="0" cy="0"/>
        </a:xfrm>
      </p:grpSpPr>
      <p:sp>
        <p:nvSpPr>
          <p:cNvPr id="54" name="Google Shape;54;p14"/>
          <p:cNvSpPr/>
          <p:nvPr/>
        </p:nvSpPr>
        <p:spPr>
          <a:xfrm>
            <a:off x="-32600" y="0"/>
            <a:ext cx="9183000" cy="5143500"/>
          </a:xfrm>
          <a:prstGeom prst="rect">
            <a:avLst/>
          </a:prstGeom>
          <a:gradFill>
            <a:gsLst>
              <a:gs pos="0">
                <a:srgbClr val="FD6B52"/>
              </a:gs>
              <a:gs pos="100000">
                <a:srgbClr val="F6955B"/>
              </a:gs>
            </a:gsLst>
            <a:lin ang="0"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5" name="Google Shape;55;p14"/>
          <p:cNvSpPr/>
          <p:nvPr/>
        </p:nvSpPr>
        <p:spPr>
          <a:xfrm>
            <a:off x="0" y="0"/>
            <a:ext cx="3242700" cy="3242700"/>
          </a:xfrm>
          <a:prstGeom prst="chord">
            <a:avLst>
              <a:gd name="adj1" fmla="val 2787565"/>
              <a:gd name="adj2" fmla="val 2717873"/>
            </a:avLst>
          </a:prstGeom>
          <a:gradFill>
            <a:gsLst>
              <a:gs pos="0">
                <a:srgbClr val="FD6B52"/>
              </a:gs>
              <a:gs pos="100000">
                <a:srgbClr val="F6955B"/>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6" name="Google Shape;56;p14"/>
          <p:cNvSpPr/>
          <p:nvPr/>
        </p:nvSpPr>
        <p:spPr>
          <a:xfrm>
            <a:off x="7048650" y="4403375"/>
            <a:ext cx="1475700" cy="1475700"/>
          </a:xfrm>
          <a:prstGeom prst="blockArc">
            <a:avLst>
              <a:gd name="adj1" fmla="val 10803083"/>
              <a:gd name="adj2" fmla="val 0"/>
              <a:gd name="adj3" fmla="val 25000"/>
            </a:avLst>
          </a:prstGeom>
          <a:gradFill>
            <a:gsLst>
              <a:gs pos="0">
                <a:srgbClr val="F77A5A"/>
              </a:gs>
              <a:gs pos="100000">
                <a:srgbClr val="F6955B"/>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57" name="Shape 57"/>
        <p:cNvGrpSpPr/>
        <p:nvPr/>
      </p:nvGrpSpPr>
      <p:grpSpPr>
        <a:xfrm>
          <a:off x="0" y="0"/>
          <a:ext cx="0" cy="0"/>
          <a:chOff x="0" y="0"/>
          <a:chExt cx="0" cy="0"/>
        </a:xfrm>
      </p:grpSpPr>
      <p:sp>
        <p:nvSpPr>
          <p:cNvPr id="58" name="Google Shape;58;p15"/>
          <p:cNvSpPr txBox="1"/>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p:txBody>
      </p:sp>
      <p:sp>
        <p:nvSpPr>
          <p:cNvPr id="59" name="Google Shape;59;p15"/>
          <p:cNvSpPr txBox="1"/>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p:txBody>
      </p:sp>
      <p:sp>
        <p:nvSpPr>
          <p:cNvPr id="60" name="Google Shape;60;p15"/>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panose="020B0604020202020204"/>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900"/>
              <a:buFont typeface="Arial" panose="020B0604020202020204"/>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900"/>
              <a:buFont typeface="Arial" panose="020B0604020202020204"/>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900"/>
              <a:buFont typeface="Arial" panose="020B0604020202020204"/>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900"/>
              <a:buFont typeface="Arial" panose="020B0604020202020204"/>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900"/>
              <a:buFont typeface="Arial" panose="020B0604020202020204"/>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900"/>
              <a:buFont typeface="Arial" panose="020B0604020202020204"/>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900"/>
              <a:buFont typeface="Arial" panose="020B0604020202020204"/>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900"/>
              <a:buFont typeface="Arial" panose="020B0604020202020204"/>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cxnSp>
        <p:nvCxnSpPr>
          <p:cNvPr id="61" name="Google Shape;61;p15"/>
          <p:cNvCxnSpPr/>
          <p:nvPr/>
        </p:nvCxnSpPr>
        <p:spPr>
          <a:xfrm>
            <a:off x="78661" y="533586"/>
            <a:ext cx="8767200" cy="0"/>
          </a:xfrm>
          <a:prstGeom prst="straightConnector1">
            <a:avLst/>
          </a:prstGeom>
          <a:noFill/>
          <a:ln w="9525" cap="flat" cmpd="sng">
            <a:solidFill>
              <a:srgbClr val="F98557"/>
            </a:solidFill>
            <a:prstDash val="solid"/>
            <a:miter lim="800000"/>
            <a:headEnd type="none" w="sm" len="sm"/>
            <a:tailEnd type="none" w="sm" len="sm"/>
          </a:ln>
        </p:spPr>
      </p:cxnSp>
      <p:sp>
        <p:nvSpPr>
          <p:cNvPr id="62" name="Google Shape;62;p15"/>
          <p:cNvSpPr/>
          <p:nvPr/>
        </p:nvSpPr>
        <p:spPr>
          <a:xfrm>
            <a:off x="-14585" y="0"/>
            <a:ext cx="327900" cy="544800"/>
          </a:xfrm>
          <a:prstGeom prst="rect">
            <a:avLst/>
          </a:prstGeom>
          <a:solidFill>
            <a:srgbClr val="F96A4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63" name="Google Shape;63;p15"/>
          <p:cNvGrpSpPr/>
          <p:nvPr/>
        </p:nvGrpSpPr>
        <p:grpSpPr>
          <a:xfrm>
            <a:off x="7670006" y="104775"/>
            <a:ext cx="1177529" cy="372667"/>
            <a:chOff x="10226675" y="139700"/>
            <a:chExt cx="1570039" cy="496890"/>
          </a:xfrm>
        </p:grpSpPr>
        <p:sp>
          <p:nvSpPr>
            <p:cNvPr id="64" name="Google Shape;64;p15"/>
            <p:cNvSpPr/>
            <p:nvPr/>
          </p:nvSpPr>
          <p:spPr>
            <a:xfrm>
              <a:off x="10226675" y="139700"/>
              <a:ext cx="419100" cy="471490"/>
            </a:xfrm>
            <a:custGeom>
              <a:avLst/>
              <a:gdLst/>
              <a:ahLst/>
              <a:cxnLst/>
              <a:rect l="l" t="t" r="r" b="b"/>
              <a:pathLst>
                <a:path w="3522" h="3948" extrusionOk="0">
                  <a:moveTo>
                    <a:pt x="2410" y="2955"/>
                  </a:moveTo>
                  <a:lnTo>
                    <a:pt x="2410" y="2955"/>
                  </a:lnTo>
                  <a:cubicBezTo>
                    <a:pt x="2386" y="3146"/>
                    <a:pt x="2270" y="3299"/>
                    <a:pt x="2089" y="3375"/>
                  </a:cubicBezTo>
                  <a:cubicBezTo>
                    <a:pt x="1989" y="3418"/>
                    <a:pt x="1854" y="3441"/>
                    <a:pt x="1748" y="3434"/>
                  </a:cubicBezTo>
                  <a:cubicBezTo>
                    <a:pt x="1582" y="3427"/>
                    <a:pt x="1426" y="3387"/>
                    <a:pt x="1282" y="3314"/>
                  </a:cubicBezTo>
                  <a:cubicBezTo>
                    <a:pt x="1230" y="3287"/>
                    <a:pt x="1153" y="3235"/>
                    <a:pt x="1096" y="3187"/>
                  </a:cubicBezTo>
                  <a:cubicBezTo>
                    <a:pt x="1082" y="3176"/>
                    <a:pt x="1076" y="3166"/>
                    <a:pt x="1088" y="3148"/>
                  </a:cubicBezTo>
                  <a:cubicBezTo>
                    <a:pt x="1102" y="3128"/>
                    <a:pt x="1155" y="3050"/>
                    <a:pt x="1164" y="3038"/>
                  </a:cubicBezTo>
                  <a:cubicBezTo>
                    <a:pt x="1175" y="3020"/>
                    <a:pt x="1194" y="3020"/>
                    <a:pt x="1211" y="3033"/>
                  </a:cubicBezTo>
                  <a:cubicBezTo>
                    <a:pt x="1213" y="3035"/>
                    <a:pt x="1231" y="3048"/>
                    <a:pt x="1234" y="3051"/>
                  </a:cubicBezTo>
                  <a:cubicBezTo>
                    <a:pt x="1372" y="3158"/>
                    <a:pt x="1551" y="3239"/>
                    <a:pt x="1749" y="3247"/>
                  </a:cubicBezTo>
                  <a:cubicBezTo>
                    <a:pt x="1999" y="3243"/>
                    <a:pt x="2180" y="3132"/>
                    <a:pt x="2213" y="2960"/>
                  </a:cubicBezTo>
                  <a:cubicBezTo>
                    <a:pt x="2248" y="2770"/>
                    <a:pt x="2097" y="2607"/>
                    <a:pt x="1805" y="2516"/>
                  </a:cubicBezTo>
                  <a:cubicBezTo>
                    <a:pt x="1712" y="2487"/>
                    <a:pt x="1479" y="2394"/>
                    <a:pt x="1435" y="2369"/>
                  </a:cubicBezTo>
                  <a:cubicBezTo>
                    <a:pt x="1232" y="2251"/>
                    <a:pt x="1137" y="2095"/>
                    <a:pt x="1151" y="1904"/>
                  </a:cubicBezTo>
                  <a:cubicBezTo>
                    <a:pt x="1172" y="1639"/>
                    <a:pt x="1419" y="1440"/>
                    <a:pt x="1733" y="1439"/>
                  </a:cubicBezTo>
                  <a:cubicBezTo>
                    <a:pt x="1882" y="1438"/>
                    <a:pt x="2022" y="1471"/>
                    <a:pt x="2147" y="1523"/>
                  </a:cubicBezTo>
                  <a:cubicBezTo>
                    <a:pt x="2193" y="1542"/>
                    <a:pt x="2278" y="1588"/>
                    <a:pt x="2308" y="1611"/>
                  </a:cubicBezTo>
                  <a:cubicBezTo>
                    <a:pt x="2330" y="1626"/>
                    <a:pt x="2328" y="1644"/>
                    <a:pt x="2320" y="1657"/>
                  </a:cubicBezTo>
                  <a:cubicBezTo>
                    <a:pt x="2307" y="1678"/>
                    <a:pt x="2270" y="1735"/>
                    <a:pt x="2255" y="1759"/>
                  </a:cubicBezTo>
                  <a:cubicBezTo>
                    <a:pt x="2245" y="1775"/>
                    <a:pt x="2231" y="1777"/>
                    <a:pt x="2212" y="1765"/>
                  </a:cubicBezTo>
                  <a:cubicBezTo>
                    <a:pt x="2051" y="1658"/>
                    <a:pt x="1886" y="1622"/>
                    <a:pt x="1737" y="1619"/>
                  </a:cubicBezTo>
                  <a:cubicBezTo>
                    <a:pt x="1523" y="1623"/>
                    <a:pt x="1361" y="1750"/>
                    <a:pt x="1350" y="1923"/>
                  </a:cubicBezTo>
                  <a:cubicBezTo>
                    <a:pt x="1348" y="2080"/>
                    <a:pt x="1468" y="2194"/>
                    <a:pt x="1722" y="2281"/>
                  </a:cubicBezTo>
                  <a:cubicBezTo>
                    <a:pt x="2248" y="2449"/>
                    <a:pt x="2447" y="2646"/>
                    <a:pt x="2410" y="2955"/>
                  </a:cubicBezTo>
                  <a:close/>
                  <a:moveTo>
                    <a:pt x="1761" y="229"/>
                  </a:moveTo>
                  <a:lnTo>
                    <a:pt x="1761" y="229"/>
                  </a:lnTo>
                  <a:cubicBezTo>
                    <a:pt x="2101" y="229"/>
                    <a:pt x="2378" y="550"/>
                    <a:pt x="2391" y="952"/>
                  </a:cubicBezTo>
                  <a:lnTo>
                    <a:pt x="1130" y="952"/>
                  </a:lnTo>
                  <a:cubicBezTo>
                    <a:pt x="1143" y="550"/>
                    <a:pt x="1420" y="229"/>
                    <a:pt x="1761" y="229"/>
                  </a:cubicBezTo>
                  <a:close/>
                  <a:moveTo>
                    <a:pt x="3053" y="3948"/>
                  </a:moveTo>
                  <a:lnTo>
                    <a:pt x="3053" y="3948"/>
                  </a:lnTo>
                  <a:cubicBezTo>
                    <a:pt x="3233" y="3944"/>
                    <a:pt x="3378" y="3798"/>
                    <a:pt x="3394" y="3618"/>
                  </a:cubicBezTo>
                  <a:lnTo>
                    <a:pt x="3395" y="3597"/>
                  </a:lnTo>
                  <a:lnTo>
                    <a:pt x="3522" y="1031"/>
                  </a:lnTo>
                  <a:lnTo>
                    <a:pt x="3522" y="1031"/>
                  </a:lnTo>
                  <a:cubicBezTo>
                    <a:pt x="3522" y="1030"/>
                    <a:pt x="3522" y="1029"/>
                    <a:pt x="3522" y="1027"/>
                  </a:cubicBezTo>
                  <a:cubicBezTo>
                    <a:pt x="3522" y="986"/>
                    <a:pt x="3488" y="952"/>
                    <a:pt x="3447" y="952"/>
                  </a:cubicBezTo>
                  <a:cubicBezTo>
                    <a:pt x="3446" y="952"/>
                    <a:pt x="3446" y="952"/>
                    <a:pt x="3445" y="952"/>
                  </a:cubicBezTo>
                  <a:lnTo>
                    <a:pt x="2629" y="952"/>
                  </a:lnTo>
                  <a:cubicBezTo>
                    <a:pt x="2609" y="422"/>
                    <a:pt x="2228" y="0"/>
                    <a:pt x="1761" y="0"/>
                  </a:cubicBezTo>
                  <a:cubicBezTo>
                    <a:pt x="1294" y="0"/>
                    <a:pt x="913" y="422"/>
                    <a:pt x="892" y="952"/>
                  </a:cubicBezTo>
                  <a:lnTo>
                    <a:pt x="74" y="952"/>
                  </a:lnTo>
                  <a:lnTo>
                    <a:pt x="74" y="952"/>
                  </a:lnTo>
                  <a:cubicBezTo>
                    <a:pt x="33" y="952"/>
                    <a:pt x="0" y="986"/>
                    <a:pt x="0" y="1027"/>
                  </a:cubicBezTo>
                  <a:cubicBezTo>
                    <a:pt x="0" y="1029"/>
                    <a:pt x="0" y="1031"/>
                    <a:pt x="0" y="1033"/>
                  </a:cubicBezTo>
                  <a:lnTo>
                    <a:pt x="0" y="1033"/>
                  </a:lnTo>
                  <a:lnTo>
                    <a:pt x="116" y="3588"/>
                  </a:lnTo>
                  <a:lnTo>
                    <a:pt x="118" y="3620"/>
                  </a:lnTo>
                  <a:cubicBezTo>
                    <a:pt x="135" y="3798"/>
                    <a:pt x="265" y="3941"/>
                    <a:pt x="442" y="3948"/>
                  </a:cubicBezTo>
                  <a:lnTo>
                    <a:pt x="442" y="3948"/>
                  </a:lnTo>
                  <a:lnTo>
                    <a:pt x="3040" y="3948"/>
                  </a:lnTo>
                  <a:lnTo>
                    <a:pt x="3053" y="3948"/>
                  </a:ln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 name="Google Shape;65;p15"/>
            <p:cNvSpPr/>
            <p:nvPr/>
          </p:nvSpPr>
          <p:spPr>
            <a:xfrm>
              <a:off x="10731500" y="303213"/>
              <a:ext cx="174626" cy="254001"/>
            </a:xfrm>
            <a:custGeom>
              <a:avLst/>
              <a:gdLst/>
              <a:ahLst/>
              <a:cxnLst/>
              <a:rect l="l" t="t" r="r" b="b"/>
              <a:pathLst>
                <a:path w="1471" h="2127" extrusionOk="0">
                  <a:moveTo>
                    <a:pt x="691" y="878"/>
                  </a:moveTo>
                  <a:lnTo>
                    <a:pt x="691" y="878"/>
                  </a:lnTo>
                  <a:cubicBezTo>
                    <a:pt x="434" y="796"/>
                    <a:pt x="316" y="687"/>
                    <a:pt x="316" y="538"/>
                  </a:cubicBezTo>
                  <a:cubicBezTo>
                    <a:pt x="323" y="372"/>
                    <a:pt x="478" y="247"/>
                    <a:pt x="689" y="239"/>
                  </a:cubicBezTo>
                  <a:cubicBezTo>
                    <a:pt x="860" y="239"/>
                    <a:pt x="1012" y="284"/>
                    <a:pt x="1161" y="380"/>
                  </a:cubicBezTo>
                  <a:cubicBezTo>
                    <a:pt x="1199" y="403"/>
                    <a:pt x="1218" y="394"/>
                    <a:pt x="1240" y="365"/>
                  </a:cubicBezTo>
                  <a:cubicBezTo>
                    <a:pt x="1242" y="361"/>
                    <a:pt x="1250" y="350"/>
                    <a:pt x="1277" y="311"/>
                  </a:cubicBezTo>
                  <a:lnTo>
                    <a:pt x="1277" y="311"/>
                  </a:lnTo>
                  <a:cubicBezTo>
                    <a:pt x="1303" y="274"/>
                    <a:pt x="1313" y="260"/>
                    <a:pt x="1315" y="256"/>
                  </a:cubicBezTo>
                  <a:cubicBezTo>
                    <a:pt x="1334" y="221"/>
                    <a:pt x="1334" y="203"/>
                    <a:pt x="1296" y="176"/>
                  </a:cubicBezTo>
                  <a:cubicBezTo>
                    <a:pt x="1263" y="152"/>
                    <a:pt x="1173" y="106"/>
                    <a:pt x="1121" y="85"/>
                  </a:cubicBezTo>
                  <a:cubicBezTo>
                    <a:pt x="978" y="28"/>
                    <a:pt x="829" y="0"/>
                    <a:pt x="680" y="3"/>
                  </a:cubicBezTo>
                  <a:cubicBezTo>
                    <a:pt x="341" y="10"/>
                    <a:pt x="76" y="230"/>
                    <a:pt x="59" y="519"/>
                  </a:cubicBezTo>
                  <a:cubicBezTo>
                    <a:pt x="48" y="728"/>
                    <a:pt x="154" y="896"/>
                    <a:pt x="376" y="1020"/>
                  </a:cubicBezTo>
                  <a:cubicBezTo>
                    <a:pt x="439" y="1053"/>
                    <a:pt x="664" y="1137"/>
                    <a:pt x="768" y="1167"/>
                  </a:cubicBezTo>
                  <a:cubicBezTo>
                    <a:pt x="1063" y="1253"/>
                    <a:pt x="1214" y="1410"/>
                    <a:pt x="1183" y="1593"/>
                  </a:cubicBezTo>
                  <a:cubicBezTo>
                    <a:pt x="1154" y="1759"/>
                    <a:pt x="978" y="1871"/>
                    <a:pt x="729" y="1879"/>
                  </a:cubicBezTo>
                  <a:cubicBezTo>
                    <a:pt x="546" y="1875"/>
                    <a:pt x="364" y="1808"/>
                    <a:pt x="205" y="1690"/>
                  </a:cubicBezTo>
                  <a:cubicBezTo>
                    <a:pt x="204" y="1689"/>
                    <a:pt x="200" y="1686"/>
                    <a:pt x="193" y="1681"/>
                  </a:cubicBezTo>
                  <a:cubicBezTo>
                    <a:pt x="184" y="1674"/>
                    <a:pt x="181" y="1672"/>
                    <a:pt x="181" y="1672"/>
                  </a:cubicBezTo>
                  <a:cubicBezTo>
                    <a:pt x="146" y="1648"/>
                    <a:pt x="121" y="1648"/>
                    <a:pt x="97" y="1684"/>
                  </a:cubicBezTo>
                  <a:cubicBezTo>
                    <a:pt x="96" y="1685"/>
                    <a:pt x="77" y="1714"/>
                    <a:pt x="57" y="1743"/>
                  </a:cubicBezTo>
                  <a:cubicBezTo>
                    <a:pt x="35" y="1777"/>
                    <a:pt x="25" y="1791"/>
                    <a:pt x="20" y="1800"/>
                  </a:cubicBezTo>
                  <a:cubicBezTo>
                    <a:pt x="0" y="1830"/>
                    <a:pt x="3" y="1846"/>
                    <a:pt x="33" y="1871"/>
                  </a:cubicBezTo>
                  <a:lnTo>
                    <a:pt x="33" y="1871"/>
                  </a:lnTo>
                  <a:cubicBezTo>
                    <a:pt x="97" y="1923"/>
                    <a:pt x="179" y="1976"/>
                    <a:pt x="235" y="2003"/>
                  </a:cubicBezTo>
                  <a:cubicBezTo>
                    <a:pt x="389" y="2078"/>
                    <a:pt x="555" y="2118"/>
                    <a:pt x="731" y="2122"/>
                  </a:cubicBezTo>
                  <a:cubicBezTo>
                    <a:pt x="846" y="2127"/>
                    <a:pt x="989" y="2100"/>
                    <a:pt x="1096" y="2053"/>
                  </a:cubicBezTo>
                  <a:cubicBezTo>
                    <a:pt x="1290" y="1967"/>
                    <a:pt x="1414" y="1798"/>
                    <a:pt x="1436" y="1591"/>
                  </a:cubicBezTo>
                  <a:cubicBezTo>
                    <a:pt x="1471" y="1255"/>
                    <a:pt x="1251" y="1046"/>
                    <a:pt x="691" y="878"/>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 name="Google Shape;66;p15"/>
            <p:cNvSpPr/>
            <p:nvPr/>
          </p:nvSpPr>
          <p:spPr>
            <a:xfrm>
              <a:off x="10925175" y="303213"/>
              <a:ext cx="149224" cy="252410"/>
            </a:xfrm>
            <a:custGeom>
              <a:avLst/>
              <a:gdLst/>
              <a:ahLst/>
              <a:cxnLst/>
              <a:rect l="l" t="t" r="r" b="b"/>
              <a:pathLst>
                <a:path w="1249" h="2112" extrusionOk="0">
                  <a:moveTo>
                    <a:pt x="625" y="792"/>
                  </a:moveTo>
                  <a:lnTo>
                    <a:pt x="625" y="792"/>
                  </a:lnTo>
                  <a:cubicBezTo>
                    <a:pt x="489" y="792"/>
                    <a:pt x="359" y="836"/>
                    <a:pt x="251" y="916"/>
                  </a:cubicBezTo>
                  <a:lnTo>
                    <a:pt x="251" y="47"/>
                  </a:lnTo>
                  <a:cubicBezTo>
                    <a:pt x="251" y="13"/>
                    <a:pt x="238" y="0"/>
                    <a:pt x="204" y="0"/>
                  </a:cubicBezTo>
                  <a:lnTo>
                    <a:pt x="47" y="0"/>
                  </a:lnTo>
                  <a:cubicBezTo>
                    <a:pt x="10" y="0"/>
                    <a:pt x="0" y="13"/>
                    <a:pt x="0" y="47"/>
                  </a:cubicBezTo>
                  <a:lnTo>
                    <a:pt x="0" y="2065"/>
                  </a:lnTo>
                  <a:cubicBezTo>
                    <a:pt x="0" y="2098"/>
                    <a:pt x="10" y="2112"/>
                    <a:pt x="47" y="2112"/>
                  </a:cubicBezTo>
                  <a:lnTo>
                    <a:pt x="204" y="2112"/>
                  </a:lnTo>
                  <a:cubicBezTo>
                    <a:pt x="238" y="2112"/>
                    <a:pt x="251" y="2098"/>
                    <a:pt x="251" y="2065"/>
                  </a:cubicBezTo>
                  <a:lnTo>
                    <a:pt x="251" y="1406"/>
                  </a:lnTo>
                  <a:cubicBezTo>
                    <a:pt x="253" y="1203"/>
                    <a:pt x="419" y="1039"/>
                    <a:pt x="625" y="1039"/>
                  </a:cubicBezTo>
                  <a:cubicBezTo>
                    <a:pt x="830" y="1039"/>
                    <a:pt x="997" y="1204"/>
                    <a:pt x="998" y="1407"/>
                  </a:cubicBezTo>
                  <a:lnTo>
                    <a:pt x="998" y="2065"/>
                  </a:lnTo>
                  <a:cubicBezTo>
                    <a:pt x="998" y="2103"/>
                    <a:pt x="1007" y="2112"/>
                    <a:pt x="1045" y="2112"/>
                  </a:cubicBezTo>
                  <a:lnTo>
                    <a:pt x="1202" y="2112"/>
                  </a:lnTo>
                  <a:cubicBezTo>
                    <a:pt x="1239" y="2112"/>
                    <a:pt x="1249" y="2103"/>
                    <a:pt x="1249" y="2065"/>
                  </a:cubicBezTo>
                  <a:lnTo>
                    <a:pt x="1249" y="1406"/>
                  </a:lnTo>
                  <a:cubicBezTo>
                    <a:pt x="1248" y="1068"/>
                    <a:pt x="966" y="792"/>
                    <a:pt x="625" y="792"/>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 name="Google Shape;67;p15"/>
            <p:cNvSpPr/>
            <p:nvPr/>
          </p:nvSpPr>
          <p:spPr>
            <a:xfrm>
              <a:off x="11098213" y="398463"/>
              <a:ext cx="160337" cy="157162"/>
            </a:xfrm>
            <a:custGeom>
              <a:avLst/>
              <a:gdLst/>
              <a:ahLst/>
              <a:cxnLst/>
              <a:rect l="l" t="t" r="r" b="b"/>
              <a:pathLst>
                <a:path w="1351" h="1324" extrusionOk="0">
                  <a:moveTo>
                    <a:pt x="675" y="1080"/>
                  </a:moveTo>
                  <a:lnTo>
                    <a:pt x="675" y="1080"/>
                  </a:lnTo>
                  <a:cubicBezTo>
                    <a:pt x="439" y="1080"/>
                    <a:pt x="247" y="893"/>
                    <a:pt x="247" y="662"/>
                  </a:cubicBezTo>
                  <a:cubicBezTo>
                    <a:pt x="247" y="430"/>
                    <a:pt x="439" y="243"/>
                    <a:pt x="675" y="243"/>
                  </a:cubicBezTo>
                  <a:cubicBezTo>
                    <a:pt x="911" y="243"/>
                    <a:pt x="1103" y="430"/>
                    <a:pt x="1103" y="662"/>
                  </a:cubicBezTo>
                  <a:cubicBezTo>
                    <a:pt x="1103" y="893"/>
                    <a:pt x="911" y="1080"/>
                    <a:pt x="675" y="1080"/>
                  </a:cubicBezTo>
                  <a:close/>
                  <a:moveTo>
                    <a:pt x="675" y="0"/>
                  </a:moveTo>
                  <a:lnTo>
                    <a:pt x="675" y="0"/>
                  </a:lnTo>
                  <a:cubicBezTo>
                    <a:pt x="302" y="0"/>
                    <a:pt x="0" y="296"/>
                    <a:pt x="0" y="662"/>
                  </a:cubicBezTo>
                  <a:cubicBezTo>
                    <a:pt x="0" y="1028"/>
                    <a:pt x="302" y="1324"/>
                    <a:pt x="675" y="1324"/>
                  </a:cubicBezTo>
                  <a:cubicBezTo>
                    <a:pt x="1048" y="1324"/>
                    <a:pt x="1351" y="1028"/>
                    <a:pt x="1351" y="662"/>
                  </a:cubicBezTo>
                  <a:cubicBezTo>
                    <a:pt x="1351" y="296"/>
                    <a:pt x="1048" y="0"/>
                    <a:pt x="675" y="0"/>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 name="Google Shape;68;p15"/>
            <p:cNvSpPr/>
            <p:nvPr/>
          </p:nvSpPr>
          <p:spPr>
            <a:xfrm>
              <a:off x="11644313" y="396875"/>
              <a:ext cx="152401" cy="160337"/>
            </a:xfrm>
            <a:custGeom>
              <a:avLst/>
              <a:gdLst/>
              <a:ahLst/>
              <a:cxnLst/>
              <a:rect l="l" t="t" r="r" b="b"/>
              <a:pathLst>
                <a:path w="1281" h="1341" extrusionOk="0">
                  <a:moveTo>
                    <a:pt x="270" y="509"/>
                  </a:moveTo>
                  <a:lnTo>
                    <a:pt x="270" y="509"/>
                  </a:lnTo>
                  <a:cubicBezTo>
                    <a:pt x="319" y="349"/>
                    <a:pt x="467" y="242"/>
                    <a:pt x="640" y="242"/>
                  </a:cubicBezTo>
                  <a:cubicBezTo>
                    <a:pt x="808" y="242"/>
                    <a:pt x="964" y="356"/>
                    <a:pt x="1018" y="509"/>
                  </a:cubicBezTo>
                  <a:lnTo>
                    <a:pt x="270" y="509"/>
                  </a:lnTo>
                  <a:close/>
                  <a:moveTo>
                    <a:pt x="1204" y="752"/>
                  </a:moveTo>
                  <a:lnTo>
                    <a:pt x="1204" y="752"/>
                  </a:lnTo>
                  <a:cubicBezTo>
                    <a:pt x="1205" y="752"/>
                    <a:pt x="1206" y="752"/>
                    <a:pt x="1207" y="752"/>
                  </a:cubicBezTo>
                  <a:cubicBezTo>
                    <a:pt x="1248" y="750"/>
                    <a:pt x="1281" y="715"/>
                    <a:pt x="1281" y="672"/>
                  </a:cubicBezTo>
                  <a:cubicBezTo>
                    <a:pt x="1281" y="670"/>
                    <a:pt x="1281" y="668"/>
                    <a:pt x="1281" y="667"/>
                  </a:cubicBezTo>
                  <a:cubicBezTo>
                    <a:pt x="1281" y="666"/>
                    <a:pt x="1281" y="665"/>
                    <a:pt x="1281" y="662"/>
                  </a:cubicBezTo>
                  <a:cubicBezTo>
                    <a:pt x="1281" y="296"/>
                    <a:pt x="994" y="0"/>
                    <a:pt x="640" y="0"/>
                  </a:cubicBezTo>
                  <a:cubicBezTo>
                    <a:pt x="287" y="0"/>
                    <a:pt x="0" y="296"/>
                    <a:pt x="0" y="662"/>
                  </a:cubicBezTo>
                  <a:cubicBezTo>
                    <a:pt x="0" y="689"/>
                    <a:pt x="1" y="716"/>
                    <a:pt x="5" y="743"/>
                  </a:cubicBezTo>
                  <a:lnTo>
                    <a:pt x="6" y="752"/>
                  </a:lnTo>
                  <a:lnTo>
                    <a:pt x="6" y="752"/>
                  </a:lnTo>
                  <a:cubicBezTo>
                    <a:pt x="23" y="884"/>
                    <a:pt x="80" y="1005"/>
                    <a:pt x="168" y="1102"/>
                  </a:cubicBezTo>
                  <a:cubicBezTo>
                    <a:pt x="168" y="1102"/>
                    <a:pt x="168" y="1102"/>
                    <a:pt x="169" y="1103"/>
                  </a:cubicBezTo>
                  <a:cubicBezTo>
                    <a:pt x="267" y="1210"/>
                    <a:pt x="400" y="1284"/>
                    <a:pt x="548" y="1312"/>
                  </a:cubicBezTo>
                  <a:lnTo>
                    <a:pt x="560" y="1314"/>
                  </a:lnTo>
                  <a:lnTo>
                    <a:pt x="560" y="1314"/>
                  </a:lnTo>
                  <a:cubicBezTo>
                    <a:pt x="565" y="1315"/>
                    <a:pt x="571" y="1316"/>
                    <a:pt x="577" y="1317"/>
                  </a:cubicBezTo>
                  <a:cubicBezTo>
                    <a:pt x="780" y="1341"/>
                    <a:pt x="951" y="1308"/>
                    <a:pt x="1090" y="1238"/>
                  </a:cubicBezTo>
                  <a:cubicBezTo>
                    <a:pt x="1127" y="1220"/>
                    <a:pt x="1159" y="1199"/>
                    <a:pt x="1186" y="1179"/>
                  </a:cubicBezTo>
                  <a:cubicBezTo>
                    <a:pt x="1196" y="1172"/>
                    <a:pt x="1204" y="1165"/>
                    <a:pt x="1210" y="1159"/>
                  </a:cubicBezTo>
                  <a:cubicBezTo>
                    <a:pt x="1215" y="1156"/>
                    <a:pt x="1217" y="1153"/>
                    <a:pt x="1219" y="1151"/>
                  </a:cubicBezTo>
                  <a:cubicBezTo>
                    <a:pt x="1255" y="1115"/>
                    <a:pt x="1256" y="1099"/>
                    <a:pt x="1235" y="1065"/>
                  </a:cubicBezTo>
                  <a:cubicBezTo>
                    <a:pt x="1185" y="986"/>
                    <a:pt x="1158" y="948"/>
                    <a:pt x="1158" y="948"/>
                  </a:cubicBezTo>
                  <a:cubicBezTo>
                    <a:pt x="1138" y="923"/>
                    <a:pt x="1121" y="918"/>
                    <a:pt x="1096" y="940"/>
                  </a:cubicBezTo>
                  <a:cubicBezTo>
                    <a:pt x="1092" y="944"/>
                    <a:pt x="1088" y="946"/>
                    <a:pt x="1085" y="948"/>
                  </a:cubicBezTo>
                  <a:cubicBezTo>
                    <a:pt x="938" y="1080"/>
                    <a:pt x="743" y="1106"/>
                    <a:pt x="574" y="1070"/>
                  </a:cubicBezTo>
                  <a:cubicBezTo>
                    <a:pt x="540" y="1061"/>
                    <a:pt x="507" y="1049"/>
                    <a:pt x="477" y="1035"/>
                  </a:cubicBezTo>
                  <a:cubicBezTo>
                    <a:pt x="362" y="977"/>
                    <a:pt x="278" y="873"/>
                    <a:pt x="254" y="752"/>
                  </a:cubicBezTo>
                  <a:lnTo>
                    <a:pt x="1201" y="752"/>
                  </a:lnTo>
                  <a:cubicBezTo>
                    <a:pt x="1201" y="752"/>
                    <a:pt x="1202" y="752"/>
                    <a:pt x="1204" y="752"/>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9" name="Google Shape;69;p15"/>
            <p:cNvSpPr/>
            <p:nvPr/>
          </p:nvSpPr>
          <p:spPr>
            <a:xfrm>
              <a:off x="11283950" y="396875"/>
              <a:ext cx="158749" cy="239715"/>
            </a:xfrm>
            <a:custGeom>
              <a:avLst/>
              <a:gdLst/>
              <a:ahLst/>
              <a:cxnLst/>
              <a:rect l="l" t="t" r="r" b="b"/>
              <a:pathLst>
                <a:path w="1327" h="2000" extrusionOk="0">
                  <a:moveTo>
                    <a:pt x="663" y="1081"/>
                  </a:moveTo>
                  <a:lnTo>
                    <a:pt x="663" y="1081"/>
                  </a:lnTo>
                  <a:cubicBezTo>
                    <a:pt x="435" y="1081"/>
                    <a:pt x="249" y="900"/>
                    <a:pt x="243" y="673"/>
                  </a:cubicBezTo>
                  <a:lnTo>
                    <a:pt x="243" y="651"/>
                  </a:lnTo>
                  <a:cubicBezTo>
                    <a:pt x="249" y="425"/>
                    <a:pt x="435" y="243"/>
                    <a:pt x="663" y="243"/>
                  </a:cubicBezTo>
                  <a:cubicBezTo>
                    <a:pt x="895" y="243"/>
                    <a:pt x="1083" y="431"/>
                    <a:pt x="1083" y="662"/>
                  </a:cubicBezTo>
                  <a:cubicBezTo>
                    <a:pt x="1083" y="893"/>
                    <a:pt x="895" y="1081"/>
                    <a:pt x="663" y="1081"/>
                  </a:cubicBezTo>
                  <a:close/>
                  <a:moveTo>
                    <a:pt x="663" y="0"/>
                  </a:moveTo>
                  <a:lnTo>
                    <a:pt x="663" y="0"/>
                  </a:lnTo>
                  <a:cubicBezTo>
                    <a:pt x="508" y="0"/>
                    <a:pt x="361" y="54"/>
                    <a:pt x="243" y="150"/>
                  </a:cubicBezTo>
                  <a:lnTo>
                    <a:pt x="243" y="47"/>
                  </a:lnTo>
                  <a:cubicBezTo>
                    <a:pt x="243" y="12"/>
                    <a:pt x="234" y="0"/>
                    <a:pt x="196" y="0"/>
                  </a:cubicBezTo>
                  <a:lnTo>
                    <a:pt x="47" y="0"/>
                  </a:lnTo>
                  <a:cubicBezTo>
                    <a:pt x="9" y="0"/>
                    <a:pt x="0" y="11"/>
                    <a:pt x="0" y="47"/>
                  </a:cubicBezTo>
                  <a:lnTo>
                    <a:pt x="0" y="1952"/>
                  </a:lnTo>
                  <a:cubicBezTo>
                    <a:pt x="0" y="1987"/>
                    <a:pt x="9" y="2000"/>
                    <a:pt x="47" y="2000"/>
                  </a:cubicBezTo>
                  <a:lnTo>
                    <a:pt x="196" y="2000"/>
                  </a:lnTo>
                  <a:cubicBezTo>
                    <a:pt x="234" y="2000"/>
                    <a:pt x="243" y="1987"/>
                    <a:pt x="243" y="1952"/>
                  </a:cubicBezTo>
                  <a:lnTo>
                    <a:pt x="243" y="1175"/>
                  </a:lnTo>
                  <a:cubicBezTo>
                    <a:pt x="361" y="1271"/>
                    <a:pt x="508" y="1325"/>
                    <a:pt x="663" y="1325"/>
                  </a:cubicBezTo>
                  <a:cubicBezTo>
                    <a:pt x="1030" y="1325"/>
                    <a:pt x="1327" y="1028"/>
                    <a:pt x="1327" y="662"/>
                  </a:cubicBezTo>
                  <a:cubicBezTo>
                    <a:pt x="1327" y="297"/>
                    <a:pt x="1030" y="0"/>
                    <a:pt x="663" y="0"/>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0" name="Google Shape;70;p15"/>
            <p:cNvSpPr/>
            <p:nvPr/>
          </p:nvSpPr>
          <p:spPr>
            <a:xfrm>
              <a:off x="11466513" y="396875"/>
              <a:ext cx="152401" cy="160337"/>
            </a:xfrm>
            <a:custGeom>
              <a:avLst/>
              <a:gdLst/>
              <a:ahLst/>
              <a:cxnLst/>
              <a:rect l="l" t="t" r="r" b="b"/>
              <a:pathLst>
                <a:path w="1281" h="1341" extrusionOk="0">
                  <a:moveTo>
                    <a:pt x="270" y="509"/>
                  </a:moveTo>
                  <a:lnTo>
                    <a:pt x="270" y="509"/>
                  </a:lnTo>
                  <a:cubicBezTo>
                    <a:pt x="319" y="349"/>
                    <a:pt x="467" y="242"/>
                    <a:pt x="641" y="242"/>
                  </a:cubicBezTo>
                  <a:cubicBezTo>
                    <a:pt x="808" y="242"/>
                    <a:pt x="964" y="356"/>
                    <a:pt x="1018" y="509"/>
                  </a:cubicBezTo>
                  <a:lnTo>
                    <a:pt x="270" y="509"/>
                  </a:lnTo>
                  <a:close/>
                  <a:moveTo>
                    <a:pt x="1281" y="662"/>
                  </a:moveTo>
                  <a:lnTo>
                    <a:pt x="1281" y="662"/>
                  </a:lnTo>
                  <a:cubicBezTo>
                    <a:pt x="1281" y="296"/>
                    <a:pt x="994" y="0"/>
                    <a:pt x="641" y="0"/>
                  </a:cubicBezTo>
                  <a:cubicBezTo>
                    <a:pt x="287" y="0"/>
                    <a:pt x="0" y="296"/>
                    <a:pt x="0" y="662"/>
                  </a:cubicBezTo>
                  <a:cubicBezTo>
                    <a:pt x="0" y="689"/>
                    <a:pt x="2" y="716"/>
                    <a:pt x="5" y="743"/>
                  </a:cubicBezTo>
                  <a:lnTo>
                    <a:pt x="6" y="752"/>
                  </a:lnTo>
                  <a:lnTo>
                    <a:pt x="6" y="752"/>
                  </a:lnTo>
                  <a:cubicBezTo>
                    <a:pt x="24" y="884"/>
                    <a:pt x="80" y="1005"/>
                    <a:pt x="168" y="1102"/>
                  </a:cubicBezTo>
                  <a:cubicBezTo>
                    <a:pt x="168" y="1102"/>
                    <a:pt x="168" y="1102"/>
                    <a:pt x="169" y="1103"/>
                  </a:cubicBezTo>
                  <a:cubicBezTo>
                    <a:pt x="267" y="1210"/>
                    <a:pt x="400" y="1284"/>
                    <a:pt x="549" y="1312"/>
                  </a:cubicBezTo>
                  <a:lnTo>
                    <a:pt x="560" y="1314"/>
                  </a:lnTo>
                  <a:lnTo>
                    <a:pt x="560" y="1314"/>
                  </a:lnTo>
                  <a:cubicBezTo>
                    <a:pt x="565" y="1315"/>
                    <a:pt x="571" y="1316"/>
                    <a:pt x="577" y="1317"/>
                  </a:cubicBezTo>
                  <a:cubicBezTo>
                    <a:pt x="780" y="1341"/>
                    <a:pt x="951" y="1308"/>
                    <a:pt x="1090" y="1238"/>
                  </a:cubicBezTo>
                  <a:cubicBezTo>
                    <a:pt x="1127" y="1220"/>
                    <a:pt x="1159" y="1199"/>
                    <a:pt x="1186" y="1179"/>
                  </a:cubicBezTo>
                  <a:cubicBezTo>
                    <a:pt x="1196" y="1172"/>
                    <a:pt x="1204" y="1165"/>
                    <a:pt x="1211" y="1159"/>
                  </a:cubicBezTo>
                  <a:cubicBezTo>
                    <a:pt x="1215" y="1156"/>
                    <a:pt x="1218" y="1153"/>
                    <a:pt x="1219" y="1151"/>
                  </a:cubicBezTo>
                  <a:cubicBezTo>
                    <a:pt x="1255" y="1115"/>
                    <a:pt x="1257" y="1099"/>
                    <a:pt x="1235" y="1065"/>
                  </a:cubicBezTo>
                  <a:cubicBezTo>
                    <a:pt x="1186" y="986"/>
                    <a:pt x="1158" y="948"/>
                    <a:pt x="1158" y="948"/>
                  </a:cubicBezTo>
                  <a:cubicBezTo>
                    <a:pt x="1138" y="923"/>
                    <a:pt x="1121" y="918"/>
                    <a:pt x="1096" y="940"/>
                  </a:cubicBezTo>
                  <a:cubicBezTo>
                    <a:pt x="1092" y="944"/>
                    <a:pt x="1088" y="946"/>
                    <a:pt x="1086" y="948"/>
                  </a:cubicBezTo>
                  <a:cubicBezTo>
                    <a:pt x="938" y="1080"/>
                    <a:pt x="744" y="1106"/>
                    <a:pt x="575" y="1070"/>
                  </a:cubicBezTo>
                  <a:cubicBezTo>
                    <a:pt x="540" y="1061"/>
                    <a:pt x="507" y="1049"/>
                    <a:pt x="477" y="1035"/>
                  </a:cubicBezTo>
                  <a:cubicBezTo>
                    <a:pt x="362" y="977"/>
                    <a:pt x="278" y="873"/>
                    <a:pt x="254" y="752"/>
                  </a:cubicBezTo>
                  <a:lnTo>
                    <a:pt x="1201" y="752"/>
                  </a:lnTo>
                  <a:cubicBezTo>
                    <a:pt x="1202" y="752"/>
                    <a:pt x="1203" y="752"/>
                    <a:pt x="1204" y="752"/>
                  </a:cubicBezTo>
                  <a:cubicBezTo>
                    <a:pt x="1205" y="752"/>
                    <a:pt x="1206" y="752"/>
                    <a:pt x="1207" y="752"/>
                  </a:cubicBezTo>
                  <a:cubicBezTo>
                    <a:pt x="1249" y="750"/>
                    <a:pt x="1281" y="715"/>
                    <a:pt x="1281" y="672"/>
                  </a:cubicBezTo>
                  <a:cubicBezTo>
                    <a:pt x="1281" y="670"/>
                    <a:pt x="1281" y="668"/>
                    <a:pt x="1281" y="667"/>
                  </a:cubicBezTo>
                  <a:cubicBezTo>
                    <a:pt x="1281" y="666"/>
                    <a:pt x="1281" y="665"/>
                    <a:pt x="1281" y="662"/>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空白2">
  <p:cSld name="TITLE_AND_BODY_2">
    <p:spTree>
      <p:nvGrpSpPr>
        <p:cNvPr id="71" name="Shape 71"/>
        <p:cNvGrpSpPr/>
        <p:nvPr/>
      </p:nvGrpSpPr>
      <p:grpSpPr>
        <a:xfrm>
          <a:off x="0" y="0"/>
          <a:ext cx="0" cy="0"/>
          <a:chOff x="0" y="0"/>
          <a:chExt cx="0" cy="0"/>
        </a:xfrm>
      </p:grpSpPr>
      <p:sp>
        <p:nvSpPr>
          <p:cNvPr id="72" name="Google Shape;72;p16"/>
          <p:cNvSpPr txBox="1"/>
          <p:nvPr>
            <p:ph type="sldNum" idx="12"/>
          </p:nvPr>
        </p:nvSpPr>
        <p:spPr>
          <a:xfrm>
            <a:off x="4455808" y="4905375"/>
            <a:ext cx="227700" cy="241200"/>
          </a:xfrm>
          <a:prstGeom prst="rect">
            <a:avLst/>
          </a:prstGeom>
          <a:noFill/>
          <a:ln>
            <a:noFill/>
          </a:ln>
        </p:spPr>
        <p:txBody>
          <a:bodyPr spcFirstLastPara="1" wrap="square" lIns="38100" tIns="38100" rIns="38100" bIns="38100" anchor="t" anchorCtr="0">
            <a:noAutofit/>
          </a:bodyPr>
          <a:lstStyle>
            <a:lvl1pPr marL="0" marR="0" lvl="0" indent="0" algn="ctr" rtl="0">
              <a:lnSpc>
                <a:spcPct val="100000"/>
              </a:lnSpc>
              <a:spcBef>
                <a:spcPts val="0"/>
              </a:spcBef>
              <a:spcAft>
                <a:spcPts val="0"/>
              </a:spcAft>
              <a:buClr>
                <a:srgbClr val="000000"/>
              </a:buClr>
              <a:buSzPts val="700"/>
              <a:buFont typeface="Helvetica Neue" panose="020B0604020202020204"/>
              <a:buNone/>
              <a:defRPr sz="9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1pPr>
            <a:lvl2pPr marL="0" marR="0" lvl="1" indent="0" algn="ctr" rtl="0">
              <a:lnSpc>
                <a:spcPct val="100000"/>
              </a:lnSpc>
              <a:spcBef>
                <a:spcPts val="0"/>
              </a:spcBef>
              <a:spcAft>
                <a:spcPts val="0"/>
              </a:spcAft>
              <a:buClr>
                <a:srgbClr val="000000"/>
              </a:buClr>
              <a:buSzPts val="700"/>
              <a:buFont typeface="Helvetica Neue" panose="020B0604020202020204"/>
              <a:buNone/>
              <a:defRPr sz="9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2pPr>
            <a:lvl3pPr marL="0" marR="0" lvl="2" indent="0" algn="ctr" rtl="0">
              <a:lnSpc>
                <a:spcPct val="100000"/>
              </a:lnSpc>
              <a:spcBef>
                <a:spcPts val="0"/>
              </a:spcBef>
              <a:spcAft>
                <a:spcPts val="0"/>
              </a:spcAft>
              <a:buClr>
                <a:srgbClr val="000000"/>
              </a:buClr>
              <a:buSzPts val="700"/>
              <a:buFont typeface="Helvetica Neue" panose="020B0604020202020204"/>
              <a:buNone/>
              <a:defRPr sz="9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3pPr>
            <a:lvl4pPr marL="0" marR="0" lvl="3" indent="0" algn="ctr" rtl="0">
              <a:lnSpc>
                <a:spcPct val="100000"/>
              </a:lnSpc>
              <a:spcBef>
                <a:spcPts val="0"/>
              </a:spcBef>
              <a:spcAft>
                <a:spcPts val="0"/>
              </a:spcAft>
              <a:buClr>
                <a:srgbClr val="000000"/>
              </a:buClr>
              <a:buSzPts val="700"/>
              <a:buFont typeface="Helvetica Neue" panose="020B0604020202020204"/>
              <a:buNone/>
              <a:defRPr sz="9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4pPr>
            <a:lvl5pPr marL="0" marR="0" lvl="4" indent="0" algn="ctr" rtl="0">
              <a:lnSpc>
                <a:spcPct val="100000"/>
              </a:lnSpc>
              <a:spcBef>
                <a:spcPts val="0"/>
              </a:spcBef>
              <a:spcAft>
                <a:spcPts val="0"/>
              </a:spcAft>
              <a:buClr>
                <a:srgbClr val="000000"/>
              </a:buClr>
              <a:buSzPts val="700"/>
              <a:buFont typeface="Helvetica Neue" panose="020B0604020202020204"/>
              <a:buNone/>
              <a:defRPr sz="9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5pPr>
            <a:lvl6pPr marL="0" marR="0" lvl="5" indent="0" algn="ctr" rtl="0">
              <a:lnSpc>
                <a:spcPct val="100000"/>
              </a:lnSpc>
              <a:spcBef>
                <a:spcPts val="0"/>
              </a:spcBef>
              <a:spcAft>
                <a:spcPts val="0"/>
              </a:spcAft>
              <a:buClr>
                <a:srgbClr val="000000"/>
              </a:buClr>
              <a:buSzPts val="700"/>
              <a:buFont typeface="Helvetica Neue" panose="020B0604020202020204"/>
              <a:buNone/>
              <a:defRPr sz="9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6pPr>
            <a:lvl7pPr marL="0" marR="0" lvl="6" indent="0" algn="ctr" rtl="0">
              <a:lnSpc>
                <a:spcPct val="100000"/>
              </a:lnSpc>
              <a:spcBef>
                <a:spcPts val="0"/>
              </a:spcBef>
              <a:spcAft>
                <a:spcPts val="0"/>
              </a:spcAft>
              <a:buClr>
                <a:srgbClr val="000000"/>
              </a:buClr>
              <a:buSzPts val="700"/>
              <a:buFont typeface="Helvetica Neue" panose="020B0604020202020204"/>
              <a:buNone/>
              <a:defRPr sz="9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7pPr>
            <a:lvl8pPr marL="0" marR="0" lvl="7" indent="0" algn="ctr" rtl="0">
              <a:lnSpc>
                <a:spcPct val="100000"/>
              </a:lnSpc>
              <a:spcBef>
                <a:spcPts val="0"/>
              </a:spcBef>
              <a:spcAft>
                <a:spcPts val="0"/>
              </a:spcAft>
              <a:buClr>
                <a:srgbClr val="000000"/>
              </a:buClr>
              <a:buSzPts val="700"/>
              <a:buFont typeface="Helvetica Neue" panose="020B0604020202020204"/>
              <a:buNone/>
              <a:defRPr sz="9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8pPr>
            <a:lvl9pPr marL="0" marR="0" lvl="8" indent="0" algn="ctr" rtl="0">
              <a:lnSpc>
                <a:spcPct val="100000"/>
              </a:lnSpc>
              <a:spcBef>
                <a:spcPts val="0"/>
              </a:spcBef>
              <a:spcAft>
                <a:spcPts val="0"/>
              </a:spcAft>
              <a:buClr>
                <a:srgbClr val="000000"/>
              </a:buClr>
              <a:buSzPts val="700"/>
              <a:buFont typeface="Helvetica Neue" panose="020B0604020202020204"/>
              <a:buNone/>
              <a:defRPr sz="9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9pPr>
          </a:lstStyle>
          <a:p>
            <a:pPr marL="0" lvl="0" indent="0" algn="ctr" rtl="0">
              <a:spcBef>
                <a:spcPts val="0"/>
              </a:spcBef>
              <a:spcAft>
                <a:spcPts val="0"/>
              </a:spcAft>
              <a:buNone/>
            </a:pPr>
            <a:fld id="{00000000-1234-1234-1234-123412341234}" type="slidenum">
              <a:rPr lang="en-GB"/>
            </a:fld>
            <a:endParaRPr lang="en-GB"/>
          </a:p>
        </p:txBody>
      </p:sp>
      <p:sp>
        <p:nvSpPr>
          <p:cNvPr id="73" name="Google Shape;73;p16"/>
          <p:cNvSpPr/>
          <p:nvPr/>
        </p:nvSpPr>
        <p:spPr>
          <a:xfrm>
            <a:off x="1" y="0"/>
            <a:ext cx="9144000" cy="1045800"/>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4" name="Google Shape;74;p16"/>
          <p:cNvSpPr/>
          <p:nvPr/>
        </p:nvSpPr>
        <p:spPr>
          <a:xfrm>
            <a:off x="-1" y="0"/>
            <a:ext cx="2648027" cy="1045678"/>
          </a:xfrm>
          <a:custGeom>
            <a:avLst/>
            <a:gdLst/>
            <a:ahLst/>
            <a:cxnLst/>
            <a:rect l="l" t="t" r="r" b="b"/>
            <a:pathLst>
              <a:path w="3269169" h="1394237" extrusionOk="0">
                <a:moveTo>
                  <a:pt x="0" y="0"/>
                </a:moveTo>
                <a:lnTo>
                  <a:pt x="3269169" y="0"/>
                </a:lnTo>
                <a:lnTo>
                  <a:pt x="2773869" y="1394237"/>
                </a:lnTo>
                <a:lnTo>
                  <a:pt x="0" y="1394237"/>
                </a:lnTo>
                <a:lnTo>
                  <a:pt x="0" y="0"/>
                </a:lnTo>
                <a:close/>
              </a:path>
            </a:pathLst>
          </a:custGeom>
          <a:solidFill>
            <a:srgbClr val="EE4D2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5" name="Google Shape;75;p16"/>
          <p:cNvSpPr/>
          <p:nvPr/>
        </p:nvSpPr>
        <p:spPr>
          <a:xfrm>
            <a:off x="1017939" y="143194"/>
            <a:ext cx="319548" cy="359285"/>
          </a:xfrm>
          <a:custGeom>
            <a:avLst/>
            <a:gdLst/>
            <a:ahLst/>
            <a:cxnLst/>
            <a:rect l="l" t="t" r="r" b="b"/>
            <a:pathLst>
              <a:path w="951" h="1066" extrusionOk="0">
                <a:moveTo>
                  <a:pt x="825" y="1066"/>
                </a:moveTo>
                <a:cubicBezTo>
                  <a:pt x="873" y="1065"/>
                  <a:pt x="912" y="1026"/>
                  <a:pt x="917" y="977"/>
                </a:cubicBezTo>
                <a:cubicBezTo>
                  <a:pt x="917" y="971"/>
                  <a:pt x="917" y="971"/>
                  <a:pt x="917" y="971"/>
                </a:cubicBezTo>
                <a:cubicBezTo>
                  <a:pt x="951" y="279"/>
                  <a:pt x="951" y="279"/>
                  <a:pt x="951" y="279"/>
                </a:cubicBezTo>
                <a:cubicBezTo>
                  <a:pt x="951" y="279"/>
                  <a:pt x="951" y="279"/>
                  <a:pt x="951" y="279"/>
                </a:cubicBezTo>
                <a:cubicBezTo>
                  <a:pt x="951" y="278"/>
                  <a:pt x="951" y="278"/>
                  <a:pt x="951" y="278"/>
                </a:cubicBezTo>
                <a:cubicBezTo>
                  <a:pt x="951" y="266"/>
                  <a:pt x="942" y="257"/>
                  <a:pt x="931" y="257"/>
                </a:cubicBezTo>
                <a:cubicBezTo>
                  <a:pt x="931" y="257"/>
                  <a:pt x="931" y="257"/>
                  <a:pt x="931" y="257"/>
                </a:cubicBezTo>
                <a:cubicBezTo>
                  <a:pt x="710" y="257"/>
                  <a:pt x="710" y="257"/>
                  <a:pt x="710" y="257"/>
                </a:cubicBezTo>
                <a:cubicBezTo>
                  <a:pt x="705" y="114"/>
                  <a:pt x="602" y="0"/>
                  <a:pt x="476" y="0"/>
                </a:cubicBezTo>
                <a:cubicBezTo>
                  <a:pt x="350" y="0"/>
                  <a:pt x="247" y="114"/>
                  <a:pt x="241" y="257"/>
                </a:cubicBezTo>
                <a:cubicBezTo>
                  <a:pt x="20" y="257"/>
                  <a:pt x="20" y="257"/>
                  <a:pt x="20" y="257"/>
                </a:cubicBezTo>
                <a:cubicBezTo>
                  <a:pt x="9" y="258"/>
                  <a:pt x="0" y="267"/>
                  <a:pt x="0" y="278"/>
                </a:cubicBezTo>
                <a:cubicBezTo>
                  <a:pt x="0" y="278"/>
                  <a:pt x="0" y="279"/>
                  <a:pt x="0" y="279"/>
                </a:cubicBezTo>
                <a:cubicBezTo>
                  <a:pt x="0" y="279"/>
                  <a:pt x="0" y="279"/>
                  <a:pt x="0" y="279"/>
                </a:cubicBezTo>
                <a:cubicBezTo>
                  <a:pt x="32" y="969"/>
                  <a:pt x="32" y="969"/>
                  <a:pt x="32" y="969"/>
                </a:cubicBezTo>
                <a:cubicBezTo>
                  <a:pt x="32" y="978"/>
                  <a:pt x="32" y="978"/>
                  <a:pt x="32" y="978"/>
                </a:cubicBezTo>
                <a:cubicBezTo>
                  <a:pt x="37" y="1026"/>
                  <a:pt x="72" y="1064"/>
                  <a:pt x="120" y="1066"/>
                </a:cubicBezTo>
                <a:cubicBezTo>
                  <a:pt x="120" y="1066"/>
                  <a:pt x="120" y="1066"/>
                  <a:pt x="120" y="1066"/>
                </a:cubicBezTo>
                <a:cubicBezTo>
                  <a:pt x="821" y="1066"/>
                  <a:pt x="821" y="1066"/>
                  <a:pt x="821" y="1066"/>
                </a:cubicBezTo>
                <a:lnTo>
                  <a:pt x="825" y="1066"/>
                </a:lnTo>
                <a:close/>
                <a:moveTo>
                  <a:pt x="476" y="62"/>
                </a:moveTo>
                <a:cubicBezTo>
                  <a:pt x="568" y="62"/>
                  <a:pt x="642" y="149"/>
                  <a:pt x="646" y="257"/>
                </a:cubicBezTo>
                <a:cubicBezTo>
                  <a:pt x="305" y="257"/>
                  <a:pt x="305" y="257"/>
                  <a:pt x="305" y="257"/>
                </a:cubicBezTo>
                <a:cubicBezTo>
                  <a:pt x="309" y="149"/>
                  <a:pt x="384" y="62"/>
                  <a:pt x="476" y="62"/>
                </a:cubicBezTo>
                <a:close/>
                <a:moveTo>
                  <a:pt x="650" y="798"/>
                </a:moveTo>
                <a:cubicBezTo>
                  <a:pt x="644" y="849"/>
                  <a:pt x="612" y="890"/>
                  <a:pt x="564" y="911"/>
                </a:cubicBezTo>
                <a:cubicBezTo>
                  <a:pt x="537" y="922"/>
                  <a:pt x="501" y="928"/>
                  <a:pt x="472" y="926"/>
                </a:cubicBezTo>
                <a:cubicBezTo>
                  <a:pt x="428" y="925"/>
                  <a:pt x="386" y="914"/>
                  <a:pt x="347" y="894"/>
                </a:cubicBezTo>
                <a:cubicBezTo>
                  <a:pt x="333" y="887"/>
                  <a:pt x="312" y="873"/>
                  <a:pt x="297" y="860"/>
                </a:cubicBezTo>
                <a:cubicBezTo>
                  <a:pt x="293" y="857"/>
                  <a:pt x="292" y="854"/>
                  <a:pt x="295" y="851"/>
                </a:cubicBezTo>
                <a:cubicBezTo>
                  <a:pt x="296" y="849"/>
                  <a:pt x="299" y="845"/>
                  <a:pt x="305" y="836"/>
                </a:cubicBezTo>
                <a:cubicBezTo>
                  <a:pt x="313" y="824"/>
                  <a:pt x="314" y="822"/>
                  <a:pt x="315" y="821"/>
                </a:cubicBezTo>
                <a:cubicBezTo>
                  <a:pt x="318" y="817"/>
                  <a:pt x="322" y="816"/>
                  <a:pt x="327" y="820"/>
                </a:cubicBezTo>
                <a:cubicBezTo>
                  <a:pt x="327" y="820"/>
                  <a:pt x="327" y="820"/>
                  <a:pt x="327" y="820"/>
                </a:cubicBezTo>
                <a:cubicBezTo>
                  <a:pt x="328" y="821"/>
                  <a:pt x="328" y="821"/>
                  <a:pt x="330" y="822"/>
                </a:cubicBezTo>
                <a:cubicBezTo>
                  <a:pt x="332" y="824"/>
                  <a:pt x="333" y="824"/>
                  <a:pt x="333" y="825"/>
                </a:cubicBezTo>
                <a:cubicBezTo>
                  <a:pt x="375" y="857"/>
                  <a:pt x="423" y="876"/>
                  <a:pt x="472" y="878"/>
                </a:cubicBezTo>
                <a:cubicBezTo>
                  <a:pt x="541" y="877"/>
                  <a:pt x="590" y="846"/>
                  <a:pt x="599" y="800"/>
                </a:cubicBezTo>
                <a:cubicBezTo>
                  <a:pt x="608" y="748"/>
                  <a:pt x="567" y="704"/>
                  <a:pt x="488" y="679"/>
                </a:cubicBezTo>
                <a:cubicBezTo>
                  <a:pt x="463" y="671"/>
                  <a:pt x="400" y="646"/>
                  <a:pt x="388" y="639"/>
                </a:cubicBezTo>
                <a:cubicBezTo>
                  <a:pt x="334" y="607"/>
                  <a:pt x="308" y="566"/>
                  <a:pt x="312" y="514"/>
                </a:cubicBezTo>
                <a:cubicBezTo>
                  <a:pt x="317" y="443"/>
                  <a:pt x="384" y="390"/>
                  <a:pt x="468" y="390"/>
                </a:cubicBezTo>
                <a:cubicBezTo>
                  <a:pt x="506" y="389"/>
                  <a:pt x="543" y="397"/>
                  <a:pt x="580" y="412"/>
                </a:cubicBezTo>
                <a:cubicBezTo>
                  <a:pt x="592" y="418"/>
                  <a:pt x="615" y="430"/>
                  <a:pt x="623" y="436"/>
                </a:cubicBezTo>
                <a:cubicBezTo>
                  <a:pt x="628" y="439"/>
                  <a:pt x="628" y="443"/>
                  <a:pt x="626" y="447"/>
                </a:cubicBezTo>
                <a:cubicBezTo>
                  <a:pt x="624" y="450"/>
                  <a:pt x="622" y="453"/>
                  <a:pt x="617" y="461"/>
                </a:cubicBezTo>
                <a:cubicBezTo>
                  <a:pt x="617" y="462"/>
                  <a:pt x="617" y="462"/>
                  <a:pt x="617" y="462"/>
                </a:cubicBezTo>
                <a:cubicBezTo>
                  <a:pt x="610" y="472"/>
                  <a:pt x="610" y="472"/>
                  <a:pt x="608" y="475"/>
                </a:cubicBezTo>
                <a:cubicBezTo>
                  <a:pt x="606" y="479"/>
                  <a:pt x="603" y="479"/>
                  <a:pt x="598" y="476"/>
                </a:cubicBezTo>
                <a:cubicBezTo>
                  <a:pt x="559" y="450"/>
                  <a:pt x="517" y="437"/>
                  <a:pt x="469" y="436"/>
                </a:cubicBezTo>
                <a:cubicBezTo>
                  <a:pt x="411" y="438"/>
                  <a:pt x="367" y="472"/>
                  <a:pt x="364" y="519"/>
                </a:cubicBezTo>
                <a:cubicBezTo>
                  <a:pt x="363" y="562"/>
                  <a:pt x="395" y="593"/>
                  <a:pt x="465" y="617"/>
                </a:cubicBezTo>
                <a:cubicBezTo>
                  <a:pt x="606" y="662"/>
                  <a:pt x="660" y="715"/>
                  <a:pt x="650" y="798"/>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4.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4.xml"/><Relationship Id="rId3" Type="http://schemas.openxmlformats.org/officeDocument/2006/relationships/hyperlink" Target="https://cfshopeetw-a.akamaihd.net/file/6342b51f6c644041c35e48071f78e3fe" TargetMode="External"/><Relationship Id="rId2" Type="http://schemas.openxmlformats.org/officeDocument/2006/relationships/hyperlink" Target="https://shopee.cn/college/29/34/277" TargetMode="External"/><Relationship Id="rId1" Type="http://schemas.openxmlformats.org/officeDocument/2006/relationships/hyperlink" Target="https://shopee.cn/college/12/20/400"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4.xml"/><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4.xml"/><Relationship Id="rId2" Type="http://schemas.openxmlformats.org/officeDocument/2006/relationships/image" Target="../media/image16.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4.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4.xml"/><Relationship Id="rId3" Type="http://schemas.openxmlformats.org/officeDocument/2006/relationships/hyperlink" Target="https://myads.shopee.cn/learn/faq/72/55" TargetMode="External"/><Relationship Id="rId2" Type="http://schemas.openxmlformats.org/officeDocument/2006/relationships/image" Target="../media/image21.png"/><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4.xml"/><Relationship Id="rId2" Type="http://schemas.openxmlformats.org/officeDocument/2006/relationships/hyperlink" Target="https://app.wizardcloud.cn/a/app-0307a31239006a92/v1/nodes/012b9000ad2811e9b3aaf39180006335/actions" TargetMode="External"/><Relationship Id="rId1" Type="http://schemas.openxmlformats.org/officeDocument/2006/relationships/hyperlink" Target="https://myads.shopee.cn/learn/faq/72/54" TargetMode="Externa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4.xml"/><Relationship Id="rId3" Type="http://schemas.openxmlformats.org/officeDocument/2006/relationships/image" Target="../media/image22.png"/><Relationship Id="rId2" Type="http://schemas.openxmlformats.org/officeDocument/2006/relationships/hyperlink" Target="https://app.wizardcloud.cn/a/app-0307a31239006a92/v1/nodes/012b9000ad2811e9b3aaf39180006335/actions" TargetMode="External"/><Relationship Id="rId1" Type="http://schemas.openxmlformats.org/officeDocument/2006/relationships/hyperlink" Target="https://deo.shopeemobile.com/shopee/seller/seller_cms/c4aa69d25a579da6a045302202322c1b/Shopee%E5%85%B3%E9%94%AE%E8%AF%8D%E5%B9%BF%E5%91%8A%E5%BE%AE%E4%BF%A1%E6%94%AF%E4%BB%98%E5%85%85%E5%80%BC%E6%8C%87%E5%8D%97-2020.7.15.pdf"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4.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hyperlink" Target="https://deo.shopeemobile.com/shopee/seller/seller_cms/00ddea41a73988bff8fddd377bd61ec8/%E9%99%84%E4%BB%B6%EF%BC%9AShopee%E6%88%91%E7%9A%84%E5%85%B3%E9%94%AE%E5%AD%97%E5%B9%BF%E5%91%8A%E5%85%85%E5%80%BC%E7%BD%91%E9%A1%B5%E7%89%88%E6%93%8D%E4%BD%9C%E6%8C%87%E5%BC%95-20190902.pdf"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4.xml"/><Relationship Id="rId2" Type="http://schemas.openxmlformats.org/officeDocument/2006/relationships/image" Target="../media/image27.png"/><Relationship Id="rId1" Type="http://schemas.openxmlformats.org/officeDocument/2006/relationships/slide" Target="slide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4.xml"/><Relationship Id="rId2" Type="http://schemas.openxmlformats.org/officeDocument/2006/relationships/image" Target="../media/image29.png"/><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4.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 Target="slide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4.xml"/><Relationship Id="rId2" Type="http://schemas.openxmlformats.org/officeDocument/2006/relationships/image" Target="../media/image33.png"/><Relationship Id="rId1"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4.xml"/><Relationship Id="rId2" Type="http://schemas.openxmlformats.org/officeDocument/2006/relationships/image" Target="../media/image36.png"/><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1.xml"/><Relationship Id="rId7"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4.xml"/><Relationship Id="rId2" Type="http://schemas.openxmlformats.org/officeDocument/2006/relationships/image" Target="../media/image44.png"/><Relationship Id="rId1"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14.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14.xml"/><Relationship Id="rId2" Type="http://schemas.openxmlformats.org/officeDocument/2006/relationships/image" Target="../media/image19.png"/><Relationship Id="rId1" Type="http://schemas.openxmlformats.org/officeDocument/2006/relationships/image" Target="../media/image4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4.xml"/><Relationship Id="rId2" Type="http://schemas.openxmlformats.org/officeDocument/2006/relationships/image" Target="../media/image5.png"/><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4.xml"/><Relationship Id="rId1"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4.xml"/><Relationship Id="rId1"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4.xml"/><Relationship Id="rId1" Type="http://schemas.openxmlformats.org/officeDocument/2006/relationships/image" Target="../media/image51.pn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14.xml"/><Relationship Id="rId2" Type="http://schemas.openxmlformats.org/officeDocument/2006/relationships/image" Target="../media/image53.png"/><Relationship Id="rId1" Type="http://schemas.openxmlformats.org/officeDocument/2006/relationships/image" Target="../media/image5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4.xml"/><Relationship Id="rId1"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4.xml"/><Relationship Id="rId1" Type="http://schemas.openxmlformats.org/officeDocument/2006/relationships/image" Target="../media/image5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4.xml"/><Relationship Id="rId2" Type="http://schemas.openxmlformats.org/officeDocument/2006/relationships/image" Target="../media/image7.png"/><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4.xml"/><Relationship Id="rId1" Type="http://schemas.openxmlformats.org/officeDocument/2006/relationships/hyperlink" Target="https://docs.qq.com/doc/DRUpUa1hjU2lKSWRa" TargetMode="External"/></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62.xml"/><Relationship Id="rId3" Type="http://schemas.openxmlformats.org/officeDocument/2006/relationships/slideLayout" Target="../slideLayouts/slideLayout15.xml"/><Relationship Id="rId2" Type="http://schemas.openxmlformats.org/officeDocument/2006/relationships/image" Target="../media/image57.png"/><Relationship Id="rId1" Type="http://schemas.openxmlformats.org/officeDocument/2006/relationships/image" Target="../media/image5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79" name="Shape 79"/>
        <p:cNvGrpSpPr/>
        <p:nvPr/>
      </p:nvGrpSpPr>
      <p:grpSpPr>
        <a:xfrm>
          <a:off x="0" y="0"/>
          <a:ext cx="0" cy="0"/>
          <a:chOff x="0" y="0"/>
          <a:chExt cx="0" cy="0"/>
        </a:xfrm>
      </p:grpSpPr>
      <p:sp>
        <p:nvSpPr>
          <p:cNvPr id="80" name="Google Shape;80;p17"/>
          <p:cNvSpPr txBox="1"/>
          <p:nvPr>
            <p:ph type="ctrTitle"/>
          </p:nvPr>
        </p:nvSpPr>
        <p:spPr>
          <a:xfrm>
            <a:off x="988299" y="1160600"/>
            <a:ext cx="3888600" cy="20172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FFFFFF"/>
              </a:buClr>
              <a:buSzPts val="2600"/>
              <a:buFont typeface="Arial" panose="020B0604020202020204"/>
              <a:buNone/>
            </a:pPr>
            <a:r>
              <a:rPr lang="en-GB" sz="3600">
                <a:latin typeface="微软雅黑" panose="020B0503020204020204" charset="-122"/>
                <a:ea typeface="微软雅黑" panose="020B0503020204020204" charset="-122"/>
                <a:cs typeface="微软雅黑" panose="020B0503020204020204" charset="-122"/>
                <a:sym typeface="微软雅黑" panose="020B0503020204020204" charset="-122"/>
              </a:rPr>
              <a:t>关键词付费广告</a:t>
            </a:r>
            <a:endParaRPr sz="360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 name="图片 0"/>
          <p:cNvPicPr>
            <a:picLocks noChangeAspect="1"/>
          </p:cNvPicPr>
          <p:nvPr/>
        </p:nvPicPr>
        <p:blipFill>
          <a:blip r:embed="rId1"/>
          <a:stretch>
            <a:fillRect/>
          </a:stretch>
        </p:blipFill>
        <p:spPr>
          <a:xfrm>
            <a:off x="-49530" y="-24765"/>
            <a:ext cx="9278620" cy="5204460"/>
          </a:xfrm>
          <a:prstGeom prst="rect">
            <a:avLst/>
          </a:prstGeom>
        </p:spPr>
      </p:pic>
      <p:pic>
        <p:nvPicPr>
          <p:cNvPr id="91" name="Google Shape;91;p1"/>
          <p:cNvPicPr preferRelativeResize="0"/>
          <p:nvPr/>
        </p:nvPicPr>
        <p:blipFill rotWithShape="1">
          <a:blip r:embed="rId2"/>
          <a:srcRect/>
          <a:stretch>
            <a:fillRect/>
          </a:stretch>
        </p:blipFill>
        <p:spPr>
          <a:xfrm>
            <a:off x="4341404" y="403717"/>
            <a:ext cx="1071047" cy="1231168"/>
          </a:xfrm>
          <a:prstGeom prst="rect">
            <a:avLst/>
          </a:prstGeom>
          <a:noFill/>
          <a:ln>
            <a:noFill/>
          </a:ln>
        </p:spPr>
      </p:pic>
      <p:sp>
        <p:nvSpPr>
          <p:cNvPr id="90" name="Google Shape;90;p1"/>
          <p:cNvSpPr/>
          <p:nvPr/>
        </p:nvSpPr>
        <p:spPr>
          <a:xfrm>
            <a:off x="1392248" y="2195286"/>
            <a:ext cx="7058257" cy="982345"/>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None/>
            </a:pPr>
            <a:r>
              <a:rPr lang="zh-CN" sz="4400" b="1" i="0" u="none" strike="noStrike" cap="none">
                <a:solidFill>
                  <a:schemeClr val="lt1"/>
                </a:solidFill>
                <a:latin typeface="Arial" panose="020B0604020202020204"/>
                <a:ea typeface="Arial" panose="020B0604020202020204"/>
                <a:cs typeface="Arial" panose="020B0604020202020204"/>
                <a:sym typeface="Arial" panose="020B0604020202020204"/>
              </a:rPr>
              <a:t>Shopee 关键字付费广告</a:t>
            </a:r>
            <a:b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b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60" name="Shape 260"/>
        <p:cNvGrpSpPr/>
        <p:nvPr/>
      </p:nvGrpSpPr>
      <p:grpSpPr>
        <a:xfrm>
          <a:off x="0" y="0"/>
          <a:ext cx="0" cy="0"/>
          <a:chOff x="0" y="0"/>
          <a:chExt cx="0" cy="0"/>
        </a:xfrm>
      </p:grpSpPr>
      <p:sp>
        <p:nvSpPr>
          <p:cNvPr id="261" name="Google Shape;261;p26"/>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第2关：Shopee广告基础介绍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2" name="Google Shape;262;p26"/>
          <p:cNvSpPr txBox="1"/>
          <p:nvPr>
            <p:ph type="sldNum" idx="12"/>
          </p:nvPr>
        </p:nvSpPr>
        <p:spPr>
          <a:xfrm>
            <a:off x="6648938" y="4700040"/>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
        <p:nvSpPr>
          <p:cNvPr id="263" name="Google Shape;263;p26"/>
          <p:cNvSpPr txBox="1"/>
          <p:nvPr/>
        </p:nvSpPr>
        <p:spPr>
          <a:xfrm>
            <a:off x="626269" y="1176178"/>
            <a:ext cx="8387100" cy="17598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主线任务</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1" indent="-2476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了解3种广告类型，包括：广告位、特点、适用场景、使用权限</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1" indent="-2476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学会判断自己适合的广告类型</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1" indent="-152400" algn="l" rtl="0">
              <a:lnSpc>
                <a:spcPct val="150000"/>
              </a:lnSpc>
              <a:spcBef>
                <a:spcPts val="0"/>
              </a:spcBef>
              <a:spcAft>
                <a:spcPts val="0"/>
              </a:spcAft>
              <a:buClr>
                <a:schemeClr val="dk1"/>
              </a:buClr>
              <a:buSzPts val="1500"/>
              <a:buFont typeface="Arial" panose="020B0604020202020204"/>
              <a:buNone/>
            </a:pP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认真学完，你就知道自己能用哪些广告啦！</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68" name="Shape 268"/>
        <p:cNvGrpSpPr/>
        <p:nvPr/>
      </p:nvGrpSpPr>
      <p:grpSpPr>
        <a:xfrm>
          <a:off x="0" y="0"/>
          <a:ext cx="0" cy="0"/>
          <a:chOff x="0" y="0"/>
          <a:chExt cx="0" cy="0"/>
        </a:xfrm>
      </p:grpSpPr>
      <p:sp>
        <p:nvSpPr>
          <p:cNvPr id="269" name="Google Shape;269;p27"/>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第2关：Shopee广告基础介绍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0" name="Google Shape;270;p27"/>
          <p:cNvSpPr txBox="1"/>
          <p:nvPr/>
        </p:nvSpPr>
        <p:spPr>
          <a:xfrm>
            <a:off x="626269" y="558395"/>
            <a:ext cx="8387100" cy="3747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目前，Shopee有3种广告类型</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71" name="Google Shape;271;p27"/>
          <p:cNvSpPr/>
          <p:nvPr/>
        </p:nvSpPr>
        <p:spPr>
          <a:xfrm>
            <a:off x="937985" y="1065728"/>
            <a:ext cx="1446000" cy="300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E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272" name="Google Shape;272;p27"/>
          <p:cNvGrpSpPr/>
          <p:nvPr/>
        </p:nvGrpSpPr>
        <p:grpSpPr>
          <a:xfrm>
            <a:off x="883049" y="1450067"/>
            <a:ext cx="1530484" cy="2858279"/>
            <a:chOff x="867003" y="1272433"/>
            <a:chExt cx="1665742" cy="3110882"/>
          </a:xfrm>
        </p:grpSpPr>
        <p:pic>
          <p:nvPicPr>
            <p:cNvPr id="273" name="Google Shape;273;p27"/>
            <p:cNvPicPr preferRelativeResize="0"/>
            <p:nvPr/>
          </p:nvPicPr>
          <p:blipFill rotWithShape="1">
            <a:blip r:embed="rId1"/>
            <a:srcRect b="6812"/>
            <a:stretch>
              <a:fillRect/>
            </a:stretch>
          </p:blipFill>
          <p:spPr>
            <a:xfrm>
              <a:off x="867003" y="1272433"/>
              <a:ext cx="1665742" cy="3110882"/>
            </a:xfrm>
            <a:prstGeom prst="rect">
              <a:avLst/>
            </a:prstGeom>
            <a:noFill/>
            <a:ln>
              <a:noFill/>
            </a:ln>
          </p:spPr>
        </p:pic>
        <p:pic>
          <p:nvPicPr>
            <p:cNvPr id="274" name="Google Shape;274;p27"/>
            <p:cNvPicPr preferRelativeResize="0"/>
            <p:nvPr/>
          </p:nvPicPr>
          <p:blipFill rotWithShape="1">
            <a:blip r:embed="rId2"/>
            <a:srcRect t="6408" b="11744"/>
            <a:stretch>
              <a:fillRect/>
            </a:stretch>
          </p:blipFill>
          <p:spPr>
            <a:xfrm>
              <a:off x="995930" y="1554097"/>
              <a:ext cx="1391669" cy="2466362"/>
            </a:xfrm>
            <a:prstGeom prst="rect">
              <a:avLst/>
            </a:prstGeom>
            <a:noFill/>
            <a:ln>
              <a:noFill/>
            </a:ln>
          </p:spPr>
        </p:pic>
      </p:grpSp>
      <p:grpSp>
        <p:nvGrpSpPr>
          <p:cNvPr id="275" name="Google Shape;275;p27"/>
          <p:cNvGrpSpPr/>
          <p:nvPr/>
        </p:nvGrpSpPr>
        <p:grpSpPr>
          <a:xfrm>
            <a:off x="2929030" y="1441209"/>
            <a:ext cx="2993493" cy="2857708"/>
            <a:chOff x="2769910" y="1262741"/>
            <a:chExt cx="3268719" cy="3120450"/>
          </a:xfrm>
        </p:grpSpPr>
        <p:pic>
          <p:nvPicPr>
            <p:cNvPr id="276" name="Google Shape;276;p27"/>
            <p:cNvPicPr preferRelativeResize="0"/>
            <p:nvPr/>
          </p:nvPicPr>
          <p:blipFill rotWithShape="1">
            <a:blip r:embed="rId1"/>
            <a:srcRect b="7114"/>
            <a:stretch>
              <a:fillRect/>
            </a:stretch>
          </p:blipFill>
          <p:spPr>
            <a:xfrm>
              <a:off x="2769910" y="1272433"/>
              <a:ext cx="1671225" cy="3110758"/>
            </a:xfrm>
            <a:prstGeom prst="rect">
              <a:avLst/>
            </a:prstGeom>
            <a:noFill/>
            <a:ln>
              <a:noFill/>
            </a:ln>
          </p:spPr>
        </p:pic>
        <p:pic>
          <p:nvPicPr>
            <p:cNvPr id="277" name="Google Shape;277;p27"/>
            <p:cNvPicPr preferRelativeResize="0"/>
            <p:nvPr/>
          </p:nvPicPr>
          <p:blipFill rotWithShape="1">
            <a:blip r:embed="rId3"/>
            <a:srcRect b="7132"/>
            <a:stretch>
              <a:fillRect/>
            </a:stretch>
          </p:blipFill>
          <p:spPr>
            <a:xfrm>
              <a:off x="4378020" y="1262741"/>
              <a:ext cx="1660609" cy="3120450"/>
            </a:xfrm>
            <a:prstGeom prst="rect">
              <a:avLst/>
            </a:prstGeom>
            <a:noFill/>
            <a:ln>
              <a:noFill/>
            </a:ln>
          </p:spPr>
        </p:pic>
      </p:grpSp>
      <p:pic>
        <p:nvPicPr>
          <p:cNvPr id="278" name="Google Shape;278;p27"/>
          <p:cNvPicPr preferRelativeResize="0"/>
          <p:nvPr/>
        </p:nvPicPr>
        <p:blipFill rotWithShape="1">
          <a:blip r:embed="rId4"/>
          <a:srcRect/>
          <a:stretch>
            <a:fillRect/>
          </a:stretch>
        </p:blipFill>
        <p:spPr>
          <a:xfrm>
            <a:off x="6662099" y="1422662"/>
            <a:ext cx="1466631" cy="2867075"/>
          </a:xfrm>
          <a:prstGeom prst="rect">
            <a:avLst/>
          </a:prstGeom>
          <a:noFill/>
          <a:ln>
            <a:noFill/>
          </a:ln>
        </p:spPr>
      </p:pic>
      <p:sp>
        <p:nvSpPr>
          <p:cNvPr id="279" name="Google Shape;279;p27"/>
          <p:cNvSpPr/>
          <p:nvPr/>
        </p:nvSpPr>
        <p:spPr>
          <a:xfrm>
            <a:off x="2929097" y="1056636"/>
            <a:ext cx="2907600" cy="300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E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关联广告</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27"/>
          <p:cNvSpPr/>
          <p:nvPr/>
        </p:nvSpPr>
        <p:spPr>
          <a:xfrm>
            <a:off x="6691798" y="1081287"/>
            <a:ext cx="1416300" cy="300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E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商店广告</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1" name="Google Shape;281;p27"/>
          <p:cNvSpPr/>
          <p:nvPr/>
        </p:nvSpPr>
        <p:spPr>
          <a:xfrm>
            <a:off x="2819453" y="4391335"/>
            <a:ext cx="3031800" cy="484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E4D2D"/>
                </a:solidFill>
                <a:latin typeface="微软雅黑" panose="020B0503020204020204" charset="-122"/>
                <a:ea typeface="微软雅黑" panose="020B0503020204020204" charset="-122"/>
                <a:cs typeface="微软雅黑" panose="020B0503020204020204" charset="-122"/>
                <a:sym typeface="微软雅黑" panose="020B0503020204020204" charset="-122"/>
              </a:rPr>
              <a:t>适用于：已出单的卖家</a:t>
            </a:r>
            <a:endParaRPr sz="1500" b="1" i="0" u="none" strike="noStrike" cap="none">
              <a:solidFill>
                <a:srgbClr val="EE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新卖家必须拥有卖家评分才能开启使用</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82" name="Google Shape;282;p27"/>
          <p:cNvSpPr/>
          <p:nvPr/>
        </p:nvSpPr>
        <p:spPr>
          <a:xfrm>
            <a:off x="161471" y="4392093"/>
            <a:ext cx="2903100" cy="484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E4D2D"/>
                </a:solidFill>
                <a:latin typeface="微软雅黑" panose="020B0503020204020204" charset="-122"/>
                <a:ea typeface="微软雅黑" panose="020B0503020204020204" charset="-122"/>
                <a:cs typeface="微软雅黑" panose="020B0503020204020204" charset="-122"/>
                <a:sym typeface="微软雅黑" panose="020B0503020204020204" charset="-122"/>
              </a:rPr>
              <a:t>适用于：所有卖家</a:t>
            </a:r>
            <a:endParaRPr sz="1500" b="1" i="0" u="none" strike="noStrike" cap="none">
              <a:solidFill>
                <a:srgbClr val="EE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可使用手动选词，或自动选择</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83" name="Google Shape;283;p27"/>
          <p:cNvSpPr/>
          <p:nvPr/>
        </p:nvSpPr>
        <p:spPr>
          <a:xfrm>
            <a:off x="5981701" y="4391334"/>
            <a:ext cx="3031800" cy="484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E4D2D"/>
                </a:solidFill>
                <a:latin typeface="微软雅黑" panose="020B0503020204020204" charset="-122"/>
                <a:ea typeface="微软雅黑" panose="020B0503020204020204" charset="-122"/>
                <a:cs typeface="微软雅黑" panose="020B0503020204020204" charset="-122"/>
                <a:sym typeface="微软雅黑" panose="020B0503020204020204" charset="-122"/>
              </a:rPr>
              <a:t>适用于：优选和品牌卖家</a:t>
            </a:r>
            <a:endParaRPr sz="1500" b="1" i="0" u="none" strike="noStrike" cap="none">
              <a:solidFill>
                <a:srgbClr val="EE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部分站点逐步开放给销售表现优秀的卖家</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84" name="Google Shape;284;p27"/>
          <p:cNvSpPr/>
          <p:nvPr/>
        </p:nvSpPr>
        <p:spPr>
          <a:xfrm>
            <a:off x="1001546" y="2024743"/>
            <a:ext cx="1278600" cy="1045200"/>
          </a:xfrm>
          <a:prstGeom prst="rect">
            <a:avLst/>
          </a:prstGeom>
          <a:noFill/>
          <a:ln w="28575" cap="flat" cmpd="sng">
            <a:solidFill>
              <a:srgbClr val="ED4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85" name="Google Shape;285;p27"/>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90" name="Shape 290"/>
        <p:cNvGrpSpPr/>
        <p:nvPr/>
      </p:nvGrpSpPr>
      <p:grpSpPr>
        <a:xfrm>
          <a:off x="0" y="0"/>
          <a:ext cx="0" cy="0"/>
          <a:chOff x="0" y="0"/>
          <a:chExt cx="0" cy="0"/>
        </a:xfrm>
      </p:grpSpPr>
      <p:sp>
        <p:nvSpPr>
          <p:cNvPr id="291" name="Google Shape;291;p28"/>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第2关：Shopee广告基础介绍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292" name="Google Shape;292;p28"/>
          <p:cNvGraphicFramePr/>
          <p:nvPr/>
        </p:nvGraphicFramePr>
        <p:xfrm>
          <a:off x="387286" y="1001486"/>
          <a:ext cx="8412325" cy="3423575"/>
        </p:xfrm>
        <a:graphic>
          <a:graphicData uri="http://schemas.openxmlformats.org/drawingml/2006/table">
            <a:tbl>
              <a:tblPr>
                <a:noFill/>
                <a:tableStyleId>{89F94ED2-8737-44B6-B3AB-561EF2FA3637}</a:tableStyleId>
              </a:tblPr>
              <a:tblGrid>
                <a:gridCol w="969950"/>
                <a:gridCol w="2238300"/>
                <a:gridCol w="2928450"/>
                <a:gridCol w="2275625"/>
              </a:tblGrid>
              <a:tr h="463250">
                <a:tc>
                  <a:txBody>
                    <a:bodyPr/>
                    <a:lstStyle/>
                    <a:p>
                      <a:pPr marL="0" marR="0" lvl="0" indent="0" algn="ctr" rtl="0">
                        <a:lnSpc>
                          <a:spcPct val="100000"/>
                        </a:lnSpc>
                        <a:spcBef>
                          <a:spcPts val="0"/>
                        </a:spcBef>
                        <a:spcAft>
                          <a:spcPts val="0"/>
                        </a:spcAft>
                        <a:buClr>
                          <a:schemeClr val="lt1"/>
                        </a:buClr>
                        <a:buSzPts val="1200"/>
                        <a:buFont typeface="微软雅黑" panose="020B0503020204020204" charset="-122"/>
                        <a:buNone/>
                      </a:pPr>
                      <a:r>
                        <a:rPr lang="en-GB" sz="12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广告类型</a:t>
                      </a:r>
                      <a:r>
                        <a:rPr lang="en-GB"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650" marR="4650" marT="4650" marB="0" anchor="ctr">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a:t>
                      </a:r>
                      <a:endParaRPr sz="1100" u="none" strike="noStrike" cap="none"/>
                    </a:p>
                  </a:txBody>
                  <a:tcPr marL="4650" marR="4650" marT="4650" marB="0" anchor="ctr">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关联广告</a:t>
                      </a:r>
                      <a:endParaRPr sz="1100" u="none" strike="noStrike" cap="none"/>
                    </a:p>
                  </a:txBody>
                  <a:tcPr marL="4650" marR="4650" marT="4650" marB="0" anchor="ctr">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商店广告</a:t>
                      </a:r>
                      <a:endParaRPr sz="1100" u="none" strike="noStrike" cap="none"/>
                    </a:p>
                  </a:txBody>
                  <a:tcPr marL="4650" marR="4650" marT="4650" marB="0" anchor="ctr">
                    <a:solidFill>
                      <a:srgbClr val="F96A4E"/>
                    </a:solidFill>
                  </a:tcPr>
                </a:tc>
              </a:tr>
              <a:tr h="745325">
                <a:tc>
                  <a:txBody>
                    <a:bodyPr/>
                    <a:lstStyle/>
                    <a:p>
                      <a:pPr marL="0" marR="0" lvl="0" indent="0" algn="ctr" rtl="0">
                        <a:lnSpc>
                          <a:spcPct val="100000"/>
                        </a:lnSpc>
                        <a:spcBef>
                          <a:spcPts val="0"/>
                        </a:spcBef>
                        <a:spcAft>
                          <a:spcPts val="0"/>
                        </a:spcAft>
                        <a:buClr>
                          <a:srgbClr val="ED4D2D"/>
                        </a:buClr>
                        <a:buSzPts val="1200"/>
                        <a:buFont typeface="微软雅黑" panose="020B0503020204020204" charset="-122"/>
                        <a:buNone/>
                      </a:pPr>
                      <a:r>
                        <a:rPr lang="en-GB"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广告位置</a:t>
                      </a:r>
                      <a:endParaRPr sz="1100" u="none" strike="noStrike" cap="none"/>
                    </a:p>
                  </a:txBody>
                  <a:tcPr marL="4650" marR="4650" marT="4650" marB="0" anchor="ctr">
                    <a:solidFill>
                      <a:srgbClr val="F8D6CC"/>
                    </a:solidFill>
                  </a:tcPr>
                </a:tc>
                <a:tc>
                  <a:txBody>
                    <a:bodyPr/>
                    <a:lstStyle/>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关键词搜索结果页面中</a:t>
                      </a:r>
                      <a:endParaRPr sz="1100" u="none" strike="noStrike" cap="none"/>
                    </a:p>
                  </a:txBody>
                  <a:tcPr marL="4650" marR="4650" marT="4650" marB="0" anchor="ctr">
                    <a:solidFill>
                      <a:srgbClr val="F8D6CC"/>
                    </a:solidFill>
                  </a:tcPr>
                </a:tc>
                <a:tc>
                  <a:txBody>
                    <a:bodyPr/>
                    <a:lstStyle/>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首页：每日新发现</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商品详情页：相似商品，猜你喜欢</a:t>
                      </a:r>
                      <a:endParaRPr sz="1100" u="none" strike="noStrike" cap="none"/>
                    </a:p>
                  </a:txBody>
                  <a:tcPr marL="4650" marR="4650" marT="4650" marB="0" anchor="ctr">
                    <a:solidFill>
                      <a:srgbClr val="F8D6CC"/>
                    </a:solidFill>
                  </a:tcPr>
                </a:tc>
                <a:tc>
                  <a:txBody>
                    <a:bodyPr/>
                    <a:lstStyle/>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关键词搜索结果最上方</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650" marR="4650" marT="4650" marB="0" anchor="ctr">
                    <a:solidFill>
                      <a:srgbClr val="F8D6CC"/>
                    </a:solidFill>
                  </a:tcPr>
                </a:tc>
              </a:tr>
              <a:tr h="598175">
                <a:tc>
                  <a:txBody>
                    <a:bodyPr/>
                    <a:lstStyle/>
                    <a:p>
                      <a:pPr marL="0" marR="0" lvl="0" indent="0" algn="ctr" rtl="0">
                        <a:lnSpc>
                          <a:spcPct val="100000"/>
                        </a:lnSpc>
                        <a:spcBef>
                          <a:spcPts val="0"/>
                        </a:spcBef>
                        <a:spcAft>
                          <a:spcPts val="0"/>
                        </a:spcAft>
                        <a:buClr>
                          <a:srgbClr val="ED4D2D"/>
                        </a:buClr>
                        <a:buSzPts val="1200"/>
                        <a:buFont typeface="微软雅黑" panose="020B0503020204020204" charset="-122"/>
                        <a:buNone/>
                      </a:pPr>
                      <a:r>
                        <a:rPr lang="en-GB"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计费方式</a:t>
                      </a:r>
                      <a:endParaRPr sz="1100" u="none" strike="noStrike" cap="none"/>
                    </a:p>
                  </a:txBody>
                  <a:tcPr marL="4650" marR="4650" marT="4650" marB="0" anchor="ctr">
                    <a:solidFill>
                      <a:srgbClr val="FCECE7"/>
                    </a:solidFill>
                  </a:tcPr>
                </a:tc>
                <a:tc gridSpan="3">
                  <a:txBody>
                    <a:bodyPr/>
                    <a:lstStyle/>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CPC（按点击扣费）</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650" marR="4650" marT="4650" marB="0" anchor="ctr">
                    <a:solidFill>
                      <a:srgbClr val="FCECE7"/>
                    </a:solidFill>
                  </a:tcPr>
                </a:tc>
                <a:tc hMerge="1">
                  <a:tcPr/>
                </a:tc>
                <a:tc hMerge="1">
                  <a:tcPr/>
                </a:tc>
              </a:tr>
              <a:tr h="1616825">
                <a:tc>
                  <a:txBody>
                    <a:bodyPr/>
                    <a:lstStyle/>
                    <a:p>
                      <a:pPr marL="0" marR="0" lvl="0" indent="0" algn="ctr" rtl="0">
                        <a:lnSpc>
                          <a:spcPct val="100000"/>
                        </a:lnSpc>
                        <a:spcBef>
                          <a:spcPts val="0"/>
                        </a:spcBef>
                        <a:spcAft>
                          <a:spcPts val="0"/>
                        </a:spcAft>
                        <a:buClr>
                          <a:srgbClr val="ED4D2D"/>
                        </a:buClr>
                        <a:buSzPts val="1200"/>
                        <a:buFont typeface="微软雅黑" panose="020B0503020204020204" charset="-122"/>
                        <a:buNone/>
                      </a:pPr>
                      <a:r>
                        <a:rPr lang="en-GB"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流量特点和</a:t>
                      </a:r>
                      <a:endParaRPr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ED4D2D"/>
                        </a:buClr>
                        <a:buSzPts val="1200"/>
                        <a:buFont typeface="微软雅黑" panose="020B0503020204020204" charset="-122"/>
                        <a:buNone/>
                      </a:pPr>
                      <a:r>
                        <a:rPr lang="en-GB"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适用场景</a:t>
                      </a:r>
                      <a:endParaRPr sz="1100" u="none" strike="noStrike" cap="none"/>
                    </a:p>
                  </a:txBody>
                  <a:tcPr marL="4650" marR="4650" marT="4650" marB="0" anchor="ctr">
                    <a:solidFill>
                      <a:srgbClr val="F8D6CC"/>
                    </a:solidFill>
                  </a:tcPr>
                </a:tc>
                <a:tc>
                  <a:txBody>
                    <a:bodyPr/>
                    <a:lstStyle/>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高潜力转化流量的主要来源</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建议卖家主投关键词广告！</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如您是新卖家或精力不足</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可优先尝试“自动选择”功能</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650" marR="4650" marT="4650" marB="0" anchor="ctr">
                    <a:solidFill>
                      <a:srgbClr val="F8D6CC"/>
                    </a:solidFill>
                  </a:tcPr>
                </a:tc>
                <a:tc>
                  <a:txBody>
                    <a:bodyPr/>
                    <a:lstStyle/>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涵盖站内潜力转化流量</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一种低成本高回报的广告类型！</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如您的商品在价格及评价上领先竞品</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可尝试投放关联广告</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650" marR="4650" marT="4650" marB="0" anchor="ctr">
                    <a:solidFill>
                      <a:srgbClr val="F8D6CC"/>
                    </a:solidFill>
                  </a:tcPr>
                </a:tc>
                <a:tc>
                  <a:txBody>
                    <a:bodyPr/>
                    <a:lstStyle/>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适合有一定品牌知名度的卖家</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目前为白名单机制</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650" marR="4650" marT="4650" marB="0" anchor="ctr">
                    <a:solidFill>
                      <a:srgbClr val="F8D6CC"/>
                    </a:solidFill>
                  </a:tcPr>
                </a:tc>
              </a:tr>
            </a:tbl>
          </a:graphicData>
        </a:graphic>
      </p:graphicFrame>
      <p:sp>
        <p:nvSpPr>
          <p:cNvPr id="293" name="Google Shape;293;p28"/>
          <p:cNvSpPr txBox="1"/>
          <p:nvPr/>
        </p:nvSpPr>
        <p:spPr>
          <a:xfrm>
            <a:off x="287677" y="4495591"/>
            <a:ext cx="7418100" cy="276900"/>
          </a:xfrm>
          <a:prstGeom prst="rect">
            <a:avLst/>
          </a:prstGeom>
          <a:noFill/>
          <a:ln>
            <a:noFill/>
          </a:ln>
        </p:spPr>
        <p:txBody>
          <a:bodyPr spcFirstLastPara="1" wrap="square" lIns="68575" tIns="34275" rIns="68575" bIns="34275" anchor="t" anchorCtr="0">
            <a:noAutofit/>
          </a:bodyPr>
          <a:lstStyle/>
          <a:p>
            <a:pPr marL="215900" marR="0" lvl="0" indent="-215900" algn="l" rtl="0">
              <a:lnSpc>
                <a:spcPct val="100000"/>
              </a:lnSpc>
              <a:spcBef>
                <a:spcPts val="0"/>
              </a:spcBef>
              <a:spcAft>
                <a:spcPts val="0"/>
              </a:spcAft>
              <a:buClr>
                <a:schemeClr val="dk1"/>
              </a:buClr>
              <a:buSzPts val="1400"/>
              <a:buFont typeface="Noto Sans Symbols"/>
              <a:buChar char="●"/>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请结合自身的实际情况及其对于广告的诉求，合理地分配预算进行广告投放</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4" name="Google Shape;294;p28"/>
          <p:cNvSpPr txBox="1"/>
          <p:nvPr/>
        </p:nvSpPr>
        <p:spPr>
          <a:xfrm>
            <a:off x="387286" y="571856"/>
            <a:ext cx="8412300" cy="374700"/>
          </a:xfrm>
          <a:prstGeom prst="rect">
            <a:avLst/>
          </a:prstGeom>
          <a:noFill/>
          <a:ln>
            <a:noFill/>
          </a:ln>
        </p:spPr>
        <p:txBody>
          <a:bodyPr spcFirstLastPara="1" wrap="square" lIns="68575" tIns="34275" rIns="68575" bIns="34275" anchor="t" anchorCtr="0">
            <a:noAutofit/>
          </a:bodyPr>
          <a:lstStyle/>
          <a:p>
            <a:pPr marL="0" marR="0" lvl="1" indent="0" algn="ctr"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不同广告类型的总结和对比</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95" name="Google Shape;295;p28"/>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00" name="Shape 300"/>
        <p:cNvGrpSpPr/>
        <p:nvPr/>
      </p:nvGrpSpPr>
      <p:grpSpPr>
        <a:xfrm>
          <a:off x="0" y="0"/>
          <a:ext cx="0" cy="0"/>
          <a:chOff x="0" y="0"/>
          <a:chExt cx="0" cy="0"/>
        </a:xfrm>
      </p:grpSpPr>
      <p:sp>
        <p:nvSpPr>
          <p:cNvPr id="301" name="Google Shape;301;p29"/>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第2关：Shopee广告基础介绍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302" name="Google Shape;302;p29"/>
          <p:cNvGraphicFramePr/>
          <p:nvPr/>
        </p:nvGraphicFramePr>
        <p:xfrm>
          <a:off x="387286" y="1001485"/>
          <a:ext cx="8589275" cy="3398500"/>
        </p:xfrm>
        <a:graphic>
          <a:graphicData uri="http://schemas.openxmlformats.org/drawingml/2006/table">
            <a:tbl>
              <a:tblPr>
                <a:noFill/>
                <a:tableStyleId>{89F94ED2-8737-44B6-B3AB-561EF2FA3637}</a:tableStyleId>
              </a:tblPr>
              <a:tblGrid>
                <a:gridCol w="990350"/>
                <a:gridCol w="1209425"/>
                <a:gridCol w="3266050"/>
                <a:gridCol w="3123450"/>
              </a:tblGrid>
              <a:tr h="512800">
                <a:tc>
                  <a:txBody>
                    <a:bodyPr/>
                    <a:lstStyle/>
                    <a:p>
                      <a:pPr marL="0" marR="0" lvl="0" indent="0" algn="ctr" rtl="0">
                        <a:lnSpc>
                          <a:spcPct val="100000"/>
                        </a:lnSpc>
                        <a:spcBef>
                          <a:spcPts val="0"/>
                        </a:spcBef>
                        <a:spcAft>
                          <a:spcPts val="0"/>
                        </a:spcAft>
                        <a:buClr>
                          <a:schemeClr val="lt1"/>
                        </a:buClr>
                        <a:buSzPts val="1200"/>
                        <a:buFont typeface="微软雅黑" panose="020B0503020204020204" charset="-122"/>
                        <a:buNone/>
                      </a:pPr>
                      <a:r>
                        <a:rPr lang="en-GB" sz="12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广告类型</a:t>
                      </a:r>
                      <a:r>
                        <a:rPr lang="en-GB"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650" marR="4650" marT="4650" marB="0" anchor="ctr">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a:t>
                      </a:r>
                      <a:endParaRPr sz="1100" u="none" strike="noStrike" cap="none"/>
                    </a:p>
                  </a:txBody>
                  <a:tcPr marL="4650" marR="4650" marT="4650" marB="0" anchor="ctr">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关联广告</a:t>
                      </a:r>
                      <a:endParaRPr sz="1100" u="none" strike="noStrike" cap="none"/>
                    </a:p>
                  </a:txBody>
                  <a:tcPr marL="4650" marR="4650" marT="4650" marB="0" anchor="ctr">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商店广告</a:t>
                      </a:r>
                      <a:endParaRPr sz="1100" u="none" strike="noStrike" cap="none"/>
                    </a:p>
                  </a:txBody>
                  <a:tcPr marL="4650" marR="4650" marT="4650" marB="0" anchor="ctr">
                    <a:solidFill>
                      <a:srgbClr val="F96A4E"/>
                    </a:solidFill>
                  </a:tcPr>
                </a:tc>
              </a:tr>
              <a:tr h="2885700">
                <a:tc>
                  <a:txBody>
                    <a:bodyPr/>
                    <a:lstStyle/>
                    <a:p>
                      <a:pPr marL="0" marR="0" lvl="0" indent="0" algn="ctr" rtl="0">
                        <a:lnSpc>
                          <a:spcPct val="100000"/>
                        </a:lnSpc>
                        <a:spcBef>
                          <a:spcPts val="0"/>
                        </a:spcBef>
                        <a:spcAft>
                          <a:spcPts val="0"/>
                        </a:spcAft>
                        <a:buClr>
                          <a:srgbClr val="ED4D2D"/>
                        </a:buClr>
                        <a:buSzPts val="1200"/>
                        <a:buFont typeface="微软雅黑" panose="020B0503020204020204" charset="-122"/>
                        <a:buNone/>
                      </a:pPr>
                      <a:r>
                        <a:rPr lang="en-GB"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谁能使用？</a:t>
                      </a:r>
                      <a:endParaRPr sz="1100" u="none" strike="noStrike" cap="none"/>
                    </a:p>
                  </a:txBody>
                  <a:tcPr marL="108000" marR="108000" marT="108000" marB="108000" anchor="ctr">
                    <a:solidFill>
                      <a:srgbClr val="F8D6CC"/>
                    </a:solidFill>
                  </a:tcPr>
                </a:tc>
                <a:tc>
                  <a:txBody>
                    <a:bodyPr/>
                    <a:lstStyle/>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所有卖家</a:t>
                      </a:r>
                      <a:endParaRPr sz="1100" u="none" strike="noStrike" cap="none"/>
                    </a:p>
                  </a:txBody>
                  <a:tcPr marL="108000" marR="108000" marT="108000" marB="108000" anchor="ctr">
                    <a:solidFill>
                      <a:srgbClr val="F8D6CC"/>
                    </a:solidFill>
                  </a:tcPr>
                </a:tc>
                <a:tc>
                  <a:txBody>
                    <a:bodyPr/>
                    <a:lstStyle/>
                    <a:p>
                      <a:pPr marL="0" marR="0" lvl="0" indent="0" algn="l"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满足以下条件的店铺和商品可以使用：</a:t>
                      </a:r>
                      <a:endParaRPr sz="1100" u="none" strike="noStrike" cap="none"/>
                    </a:p>
                    <a:p>
                      <a:pPr marL="254000" marR="0" lvl="0" indent="-254000" algn="l" rtl="0">
                        <a:lnSpc>
                          <a:spcPct val="150000"/>
                        </a:lnSpc>
                        <a:spcBef>
                          <a:spcPts val="0"/>
                        </a:spcBef>
                        <a:spcAft>
                          <a:spcPts val="0"/>
                        </a:spcAft>
                        <a:buClr>
                          <a:schemeClr val="dk1"/>
                        </a:buClr>
                        <a:buSzPts val="1200"/>
                        <a:buFont typeface="Arial" panose="020B0604020202020204"/>
                        <a:buAutoNum type="arabicPeriod"/>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全店至少有一个以上的商品获得买家评价（店铺评分不为0）</a:t>
                      </a:r>
                      <a:endParaRPr sz="1100" u="none" strike="noStrike" cap="none"/>
                    </a:p>
                    <a:p>
                      <a:pPr marL="254000" marR="0" lvl="0" indent="-254000" algn="l" rtl="0">
                        <a:lnSpc>
                          <a:spcPct val="150000"/>
                        </a:lnSpc>
                        <a:spcBef>
                          <a:spcPts val="0"/>
                        </a:spcBef>
                        <a:spcAft>
                          <a:spcPts val="0"/>
                        </a:spcAft>
                        <a:buClr>
                          <a:schemeClr val="dk1"/>
                        </a:buClr>
                        <a:buSzPts val="1200"/>
                        <a:buFont typeface="Arial" panose="020B0604020202020204"/>
                        <a:buAutoNum type="arabicPeriod"/>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店铺不在</a:t>
                      </a:r>
                      <a:r>
                        <a:rPr lang="en-GB" sz="1200" u="sng" strike="noStrike" cap="none">
                          <a:solidFill>
                            <a:schemeClr val="hlink"/>
                          </a:solidFill>
                          <a:latin typeface="微软雅黑" panose="020B0503020204020204" charset="-122"/>
                          <a:ea typeface="微软雅黑" panose="020B0503020204020204" charset="-122"/>
                          <a:cs typeface="微软雅黑" panose="020B0503020204020204" charset="-122"/>
                          <a:sym typeface="微软雅黑" panose="020B0503020204020204" charset="-122"/>
                          <a:hlinkClick r:id="rId1"/>
                        </a:rPr>
                        <a:t>休假模式</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0" indent="-254000" algn="l" rtl="0">
                        <a:lnSpc>
                          <a:spcPct val="150000"/>
                        </a:lnSpc>
                        <a:spcBef>
                          <a:spcPts val="0"/>
                        </a:spcBef>
                        <a:spcAft>
                          <a:spcPts val="0"/>
                        </a:spcAft>
                        <a:buClr>
                          <a:schemeClr val="dk1"/>
                        </a:buClr>
                        <a:buSzPts val="1200"/>
                        <a:buFont typeface="Arial" panose="020B0604020202020204"/>
                        <a:buAutoNum type="arabicPeriod"/>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过去14天店铺有活跃记录（即有登陆后台）</a:t>
                      </a:r>
                      <a:endParaRPr sz="1100" u="none" strike="noStrike" cap="none"/>
                    </a:p>
                    <a:p>
                      <a:pPr marL="254000" marR="0" lvl="0" indent="-254000" algn="l" rtl="0">
                        <a:lnSpc>
                          <a:spcPct val="150000"/>
                        </a:lnSpc>
                        <a:spcBef>
                          <a:spcPts val="0"/>
                        </a:spcBef>
                        <a:spcAft>
                          <a:spcPts val="0"/>
                        </a:spcAft>
                        <a:buClr>
                          <a:schemeClr val="dk1"/>
                        </a:buClr>
                        <a:buSzPts val="1200"/>
                        <a:buFont typeface="Arial" panose="020B0604020202020204"/>
                        <a:buAutoNum type="arabicPeriod"/>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广告产品不是</a:t>
                      </a:r>
                      <a:r>
                        <a:rPr lang="en-GB" sz="1200" u="sng" strike="noStrike" cap="none">
                          <a:solidFill>
                            <a:schemeClr val="hlink"/>
                          </a:solidFill>
                          <a:latin typeface="微软雅黑" panose="020B0503020204020204" charset="-122"/>
                          <a:ea typeface="微软雅黑" panose="020B0503020204020204" charset="-122"/>
                          <a:cs typeface="微软雅黑" panose="020B0503020204020204" charset="-122"/>
                          <a:sym typeface="微软雅黑" panose="020B0503020204020204" charset="-122"/>
                          <a:hlinkClick r:id="rId2"/>
                        </a:rPr>
                        <a:t>成人用品</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200"/>
                        <a:buFont typeface="Arial" panose="020B0604020202020204"/>
                        <a:buNone/>
                      </a:pP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108000" marR="108000" marT="108000" marB="108000" anchor="ctr">
                    <a:solidFill>
                      <a:srgbClr val="F8D6CC"/>
                    </a:solidFill>
                  </a:tcPr>
                </a:tc>
                <a:tc>
                  <a:txBody>
                    <a:bodyPr/>
                    <a:lstStyle/>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开放给品牌卖家和优选卖家</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部分地区逐步开放给销售表现优秀的卖家</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chemeClr val="dk1"/>
                        </a:buClr>
                        <a:buSzPts val="1200"/>
                        <a:buFont typeface="微软雅黑" panose="020B0503020204020204" charset="-122"/>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目前为白名单机制</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chemeClr val="dk1"/>
                        </a:buClr>
                        <a:buSzPts val="1200"/>
                        <a:buFont typeface="微软雅黑" panose="020B0503020204020204" charset="-122"/>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各站点标准略有差异</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200"/>
                        <a:buFont typeface="Arial" panose="020B0604020202020204"/>
                        <a:buNone/>
                      </a:pPr>
                      <a:r>
                        <a:rPr lang="en-GB" sz="1200" u="sng" strike="noStrike" cap="none">
                          <a:solidFill>
                            <a:schemeClr val="hlink"/>
                          </a:solidFill>
                          <a:latin typeface="微软雅黑" panose="020B0503020204020204" charset="-122"/>
                          <a:ea typeface="微软雅黑" panose="020B0503020204020204" charset="-122"/>
                          <a:cs typeface="微软雅黑" panose="020B0503020204020204" charset="-122"/>
                          <a:sym typeface="微软雅黑" panose="020B0503020204020204" charset="-122"/>
                          <a:hlinkClick r:id="rId3"/>
                        </a:rPr>
                        <a:t>各站点白名单规则请点击</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108000" marR="108000" marT="108000" marB="108000" anchor="ctr">
                    <a:solidFill>
                      <a:srgbClr val="F8D6CC"/>
                    </a:solidFill>
                  </a:tcPr>
                </a:tc>
              </a:tr>
            </a:tbl>
          </a:graphicData>
        </a:graphic>
      </p:graphicFrame>
      <p:sp>
        <p:nvSpPr>
          <p:cNvPr id="303" name="Google Shape;303;p29"/>
          <p:cNvSpPr txBox="1"/>
          <p:nvPr/>
        </p:nvSpPr>
        <p:spPr>
          <a:xfrm>
            <a:off x="387286" y="571856"/>
            <a:ext cx="8412300" cy="374700"/>
          </a:xfrm>
          <a:prstGeom prst="rect">
            <a:avLst/>
          </a:prstGeom>
          <a:noFill/>
          <a:ln>
            <a:noFill/>
          </a:ln>
        </p:spPr>
        <p:txBody>
          <a:bodyPr spcFirstLastPara="1" wrap="square" lIns="68575" tIns="34275" rIns="68575" bIns="34275" anchor="t" anchorCtr="0">
            <a:noAutofit/>
          </a:bodyPr>
          <a:lstStyle/>
          <a:p>
            <a:pPr marL="0" marR="0" lvl="1" indent="0" algn="ctr"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不同广告类型的使用门槛</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04" name="Google Shape;304;p29"/>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09" name="Shape 309"/>
        <p:cNvGrpSpPr/>
        <p:nvPr/>
      </p:nvGrpSpPr>
      <p:grpSpPr>
        <a:xfrm>
          <a:off x="0" y="0"/>
          <a:ext cx="0" cy="0"/>
          <a:chOff x="0" y="0"/>
          <a:chExt cx="0" cy="0"/>
        </a:xfrm>
      </p:grpSpPr>
      <p:sp>
        <p:nvSpPr>
          <p:cNvPr id="310" name="Google Shape;310;p30"/>
          <p:cNvSpPr txBox="1"/>
          <p:nvPr/>
        </p:nvSpPr>
        <p:spPr>
          <a:xfrm>
            <a:off x="626269" y="1653905"/>
            <a:ext cx="7709400" cy="3199200"/>
          </a:xfrm>
          <a:prstGeom prst="rect">
            <a:avLst/>
          </a:prstGeom>
          <a:solidFill>
            <a:srgbClr val="EDEDED"/>
          </a:solidFill>
          <a:ln w="28575" cap="flat" cmpd="sng">
            <a:solidFill>
              <a:srgbClr val="ED4D22"/>
            </a:solidFill>
            <a:prstDash val="dash"/>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11" name="Google Shape;311;p30"/>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第2关：直播课后试试吧!</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2" name="Google Shape;312;p30"/>
          <p:cNvSpPr txBox="1"/>
          <p:nvPr>
            <p:ph type="sldNum" idx="12"/>
          </p:nvPr>
        </p:nvSpPr>
        <p:spPr>
          <a:xfrm>
            <a:off x="6648938" y="4700040"/>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
        <p:nvSpPr>
          <p:cNvPr id="313" name="Google Shape;313;p30"/>
          <p:cNvSpPr txBox="1"/>
          <p:nvPr/>
        </p:nvSpPr>
        <p:spPr>
          <a:xfrm>
            <a:off x="626269" y="702649"/>
            <a:ext cx="8387100" cy="14136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相信你已经认全了这3种广告</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今天的作业也很简单，一起动动手，完成2个小任务！</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14" name="Google Shape;314;p30"/>
          <p:cNvSpPr/>
          <p:nvPr/>
        </p:nvSpPr>
        <p:spPr>
          <a:xfrm>
            <a:off x="858337" y="1882475"/>
            <a:ext cx="5953800" cy="26253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任务一：试着找到3种广告</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400"/>
              <a:buFont typeface="Arial" panose="020B0604020202020204"/>
              <a:buNone/>
            </a:pPr>
            <a:r>
              <a:rPr lang="en-GB" sz="1400" b="0" i="0" u="none" strike="noStrike" cap="none">
                <a:solidFill>
                  <a:srgbClr val="FA5E34"/>
                </a:solidFill>
                <a:latin typeface="微软雅黑" panose="020B0503020204020204" charset="-122"/>
                <a:ea typeface="微软雅黑" panose="020B0503020204020204" charset="-122"/>
                <a:cs typeface="微软雅黑" panose="020B0503020204020204" charset="-122"/>
                <a:sym typeface="微软雅黑" panose="020B0503020204020204" charset="-122"/>
              </a:rPr>
              <a:t>* 提示：右下角带有“广告”标识的商品，就是广告</a:t>
            </a:r>
            <a:endParaRPr sz="1400" b="0" i="0" u="none" strike="noStrike" cap="none">
              <a:solidFill>
                <a:srgbClr val="FA5E34"/>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1" indent="-2540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找关键字广告的方法：搜索一个关键词，如“眼镜”，在搜索结果里找找</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1" indent="-2540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找关联广告的方法：①在首页“每日新发现”浏览；②或任意点开一个商品详情页，在底部“猜你喜欢”“相似商品” 里找找</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1" indent="-2540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找商店广告的方法：搜索一个知名品牌，看看它是否投了商店广告</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任务二：根据上一页介绍，评估自己能使用哪些广告？</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15" name="Google Shape;315;p30"/>
          <p:cNvPicPr preferRelativeResize="0"/>
          <p:nvPr/>
        </p:nvPicPr>
        <p:blipFill rotWithShape="1">
          <a:blip r:embed="rId1"/>
          <a:srcRect/>
          <a:stretch>
            <a:fillRect/>
          </a:stretch>
        </p:blipFill>
        <p:spPr>
          <a:xfrm>
            <a:off x="6902235" y="1926498"/>
            <a:ext cx="1267345" cy="20718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20" name="Shape 320"/>
        <p:cNvGrpSpPr/>
        <p:nvPr/>
      </p:nvGrpSpPr>
      <p:grpSpPr>
        <a:xfrm>
          <a:off x="0" y="0"/>
          <a:ext cx="0" cy="0"/>
          <a:chOff x="0" y="0"/>
          <a:chExt cx="0" cy="0"/>
        </a:xfrm>
      </p:grpSpPr>
      <p:sp>
        <p:nvSpPr>
          <p:cNvPr id="321" name="Google Shape;321;p31"/>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第3关：广告指标介绍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2" name="Google Shape;322;p31"/>
          <p:cNvSpPr txBox="1"/>
          <p:nvPr/>
        </p:nvSpPr>
        <p:spPr>
          <a:xfrm>
            <a:off x="599122" y="1144618"/>
            <a:ext cx="5482200" cy="25908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chemeClr val="dk1"/>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广告和数字息息相关，今天的任务是学习：</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做广告应该看哪些指标？如何评判我的广告效果好坏？</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经常听到别的卖家说起ROI，CTR，CR，这些到底是指什么？</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为何买家不点我的广告？为何这么多买家点了广告却不下单？</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如何通过优化各环节的指标提升广告效果？</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集中精神，做好笔记，今天我们要上数学课了！</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23" name="Google Shape;323;p31"/>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28" name="Shape 328"/>
        <p:cNvGrpSpPr/>
        <p:nvPr/>
      </p:nvGrpSpPr>
      <p:grpSpPr>
        <a:xfrm>
          <a:off x="0" y="0"/>
          <a:ext cx="0" cy="0"/>
          <a:chOff x="0" y="0"/>
          <a:chExt cx="0" cy="0"/>
        </a:xfrm>
      </p:grpSpPr>
      <p:sp>
        <p:nvSpPr>
          <p:cNvPr id="329" name="Google Shape;329;p32"/>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第3关：广告指标介绍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0" name="Google Shape;330;p32"/>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pic>
        <p:nvPicPr>
          <p:cNvPr id="331" name="Google Shape;331;p32"/>
          <p:cNvPicPr preferRelativeResize="0"/>
          <p:nvPr/>
        </p:nvPicPr>
        <p:blipFill rotWithShape="1">
          <a:blip r:embed="rId1"/>
          <a:srcRect/>
          <a:stretch>
            <a:fillRect/>
          </a:stretch>
        </p:blipFill>
        <p:spPr>
          <a:xfrm>
            <a:off x="826266" y="945177"/>
            <a:ext cx="3340664" cy="3582755"/>
          </a:xfrm>
          <a:prstGeom prst="rect">
            <a:avLst/>
          </a:prstGeom>
          <a:noFill/>
          <a:ln>
            <a:noFill/>
          </a:ln>
        </p:spPr>
      </p:pic>
      <p:sp>
        <p:nvSpPr>
          <p:cNvPr id="332" name="Google Shape;332;p32"/>
          <p:cNvSpPr txBox="1"/>
          <p:nvPr/>
        </p:nvSpPr>
        <p:spPr>
          <a:xfrm>
            <a:off x="3808925" y="2173310"/>
            <a:ext cx="1016400" cy="484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点击率（CTR）</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3" name="Google Shape;333;p32"/>
          <p:cNvSpPr txBox="1"/>
          <p:nvPr/>
        </p:nvSpPr>
        <p:spPr>
          <a:xfrm>
            <a:off x="3321133" y="3405691"/>
            <a:ext cx="1016400" cy="484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转化率（CR）</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4" name="Google Shape;334;p32"/>
          <p:cNvSpPr/>
          <p:nvPr/>
        </p:nvSpPr>
        <p:spPr>
          <a:xfrm>
            <a:off x="5318554" y="1733060"/>
            <a:ext cx="3196800" cy="2362800"/>
          </a:xfrm>
          <a:prstGeom prst="rect">
            <a:avLst/>
          </a:prstGeom>
          <a:noFill/>
          <a:ln w="28575" cap="flat" cmpd="sng">
            <a:solidFill>
              <a:srgbClr val="FF7353"/>
            </a:solidFill>
            <a:prstDash val="dash"/>
            <a:round/>
            <a:headEnd type="none" w="sm" len="sm"/>
            <a:tailEnd type="none" w="sm" len="sm"/>
          </a:ln>
        </p:spPr>
        <p:txBody>
          <a:bodyPr spcFirstLastPara="1" wrap="square" lIns="108000" tIns="108000" rIns="108000" bIns="108000" anchor="t" anchorCtr="0">
            <a:noAutofit/>
          </a:bodyPr>
          <a:lstStyle/>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图为常见的用户下单</a:t>
            </a: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漏斗模型</a:t>
            </a: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，从浏览商品广告到最终成交，买家可能在任一环节跳出，从而导致未成单；</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优化广告各环节的转化率，识别不同广告指标变化背后的原因</a:t>
            </a: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，对于提升广告整体效果，增加广告订单数量至关重要。</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35" name="Google Shape;335;p32"/>
          <p:cNvSpPr txBox="1"/>
          <p:nvPr/>
        </p:nvSpPr>
        <p:spPr>
          <a:xfrm>
            <a:off x="1726894" y="1536853"/>
            <a:ext cx="1275000" cy="392400"/>
          </a:xfrm>
          <a:prstGeom prst="rect">
            <a:avLst/>
          </a:prstGeom>
          <a:solidFill>
            <a:srgbClr val="6A8AC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浏览广告</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6" name="Google Shape;336;p32"/>
          <p:cNvSpPr txBox="1"/>
          <p:nvPr/>
        </p:nvSpPr>
        <p:spPr>
          <a:xfrm>
            <a:off x="1735157" y="2415685"/>
            <a:ext cx="1275000" cy="392400"/>
          </a:xfrm>
          <a:prstGeom prst="rect">
            <a:avLst/>
          </a:prstGeom>
          <a:solidFill>
            <a:srgbClr val="F8A42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点击广告</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7" name="Google Shape;337;p32"/>
          <p:cNvSpPr txBox="1"/>
          <p:nvPr/>
        </p:nvSpPr>
        <p:spPr>
          <a:xfrm>
            <a:off x="1996707" y="3123205"/>
            <a:ext cx="735300" cy="392400"/>
          </a:xfrm>
          <a:prstGeom prst="rect">
            <a:avLst/>
          </a:prstGeom>
          <a:solidFill>
            <a:srgbClr val="6D6F7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加购</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8" name="Google Shape;338;p32"/>
          <p:cNvSpPr txBox="1"/>
          <p:nvPr/>
        </p:nvSpPr>
        <p:spPr>
          <a:xfrm>
            <a:off x="1989721" y="3809005"/>
            <a:ext cx="735300" cy="381000"/>
          </a:xfrm>
          <a:prstGeom prst="rect">
            <a:avLst/>
          </a:prstGeom>
          <a:solidFill>
            <a:srgbClr val="ACD05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2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成单</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43" name="Shape 343"/>
        <p:cNvGrpSpPr/>
        <p:nvPr/>
      </p:nvGrpSpPr>
      <p:grpSpPr>
        <a:xfrm>
          <a:off x="0" y="0"/>
          <a:ext cx="0" cy="0"/>
          <a:chOff x="0" y="0"/>
          <a:chExt cx="0" cy="0"/>
        </a:xfrm>
      </p:grpSpPr>
      <p:sp>
        <p:nvSpPr>
          <p:cNvPr id="344" name="Google Shape;344;p33"/>
          <p:cNvSpPr/>
          <p:nvPr/>
        </p:nvSpPr>
        <p:spPr>
          <a:xfrm>
            <a:off x="983577" y="2739914"/>
            <a:ext cx="7116000" cy="20988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45" name="Google Shape;345;p33"/>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第3关：广告指标介绍——点击率（CTR）</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6" name="Google Shape;346;p33"/>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
        <p:nvSpPr>
          <p:cNvPr id="347" name="Google Shape;347;p33"/>
          <p:cNvSpPr txBox="1"/>
          <p:nvPr/>
        </p:nvSpPr>
        <p:spPr>
          <a:xfrm>
            <a:off x="1156590" y="2875880"/>
            <a:ext cx="6330300" cy="19968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点击率(CTR)优化:</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a:t>
            </a: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主图清晰</a:t>
            </a: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，功能一目了然，图片上文字最好使用当地语言</a:t>
            </a:r>
            <a:endParaRPr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产品标题包含合适关键词，品牌状况等写清楚，</a:t>
            </a: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可尝试在标题中加入一些前台热搜词</a:t>
            </a:r>
            <a:endParaRPr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检查产品价格以确保竞争力，最好有</a:t>
            </a: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打折标签</a:t>
            </a: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吸引买家眼球</a:t>
            </a:r>
            <a:endParaRPr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设置关注点赞好评有礼等方式</a:t>
            </a: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提高产品的点赞数和评价</a:t>
            </a:r>
            <a:endParaRPr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细心经营，争取拿到</a:t>
            </a: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Shopee优选，商城 等平台标签 </a:t>
            </a: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(具体规则可以联系客户经理咨询)</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查看Shopee上相似热卖品，进而优化该产品 </a:t>
            </a: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(注意不能用一样的产品标题或图片，否则有可能被下架)</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15900" marR="0" lvl="0" indent="-152400" algn="l" rtl="0">
              <a:lnSpc>
                <a:spcPct val="100000"/>
              </a:lnSpc>
              <a:spcBef>
                <a:spcPts val="0"/>
              </a:spcBef>
              <a:spcAft>
                <a:spcPts val="0"/>
              </a:spcAft>
              <a:buClr>
                <a:srgbClr val="000000"/>
              </a:buClr>
              <a:buSzPts val="1100"/>
              <a:buFont typeface="Arial" panose="020B0604020202020204"/>
              <a:buNone/>
            </a:pP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48" name="Google Shape;348;p33"/>
          <p:cNvSpPr/>
          <p:nvPr/>
        </p:nvSpPr>
        <p:spPr>
          <a:xfrm>
            <a:off x="983578" y="765674"/>
            <a:ext cx="7120086" cy="1082764"/>
          </a:xfrm>
          <a:custGeom>
            <a:avLst/>
            <a:gdLst/>
            <a:ahLst/>
            <a:cxnLst/>
            <a:rect l="l" t="t" r="r" b="b"/>
            <a:pathLst>
              <a:path w="2982235" h="3115869" extrusionOk="0">
                <a:moveTo>
                  <a:pt x="1123721" y="2759917"/>
                </a:moveTo>
                <a:lnTo>
                  <a:pt x="1858512" y="2759917"/>
                </a:lnTo>
                <a:lnTo>
                  <a:pt x="1491116" y="3115869"/>
                </a:lnTo>
                <a:close/>
                <a:moveTo>
                  <a:pt x="0" y="0"/>
                </a:moveTo>
                <a:lnTo>
                  <a:pt x="2982235" y="0"/>
                </a:lnTo>
                <a:lnTo>
                  <a:pt x="2982235" y="2759435"/>
                </a:lnTo>
                <a:lnTo>
                  <a:pt x="0" y="2759435"/>
                </a:lnTo>
                <a:close/>
              </a:path>
            </a:pathLst>
          </a:custGeom>
          <a:solidFill>
            <a:srgbClr val="FBE5D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panose="020B0604020202020204"/>
              <a:buNone/>
            </a:pPr>
            <a:endParaRPr sz="24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349" name="Google Shape;349;p33"/>
          <p:cNvGrpSpPr/>
          <p:nvPr/>
        </p:nvGrpSpPr>
        <p:grpSpPr>
          <a:xfrm>
            <a:off x="1212134" y="812357"/>
            <a:ext cx="6185243" cy="818627"/>
            <a:chOff x="177896" y="1242296"/>
            <a:chExt cx="8096928" cy="1442260"/>
          </a:xfrm>
        </p:grpSpPr>
        <p:sp>
          <p:nvSpPr>
            <p:cNvPr id="350" name="Google Shape;350;p33"/>
            <p:cNvSpPr txBox="1"/>
            <p:nvPr/>
          </p:nvSpPr>
          <p:spPr>
            <a:xfrm>
              <a:off x="177896" y="2123231"/>
              <a:ext cx="2515800" cy="52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浏览数</a:t>
              </a:r>
              <a:endParaRPr sz="15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51" name="Google Shape;351;p33"/>
            <p:cNvSpPr txBox="1"/>
            <p:nvPr/>
          </p:nvSpPr>
          <p:spPr>
            <a:xfrm>
              <a:off x="5253521" y="2103992"/>
              <a:ext cx="1952100" cy="52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点击数</a:t>
              </a:r>
              <a:endParaRPr sz="15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52" name="Google Shape;352;p33"/>
            <p:cNvSpPr txBox="1"/>
            <p:nvPr/>
          </p:nvSpPr>
          <p:spPr>
            <a:xfrm>
              <a:off x="322351" y="1436039"/>
              <a:ext cx="2199900" cy="69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商品通过关键词广告被看到的次数</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53" name="Google Shape;353;p33"/>
            <p:cNvPicPr preferRelativeResize="0"/>
            <p:nvPr/>
          </p:nvPicPr>
          <p:blipFill rotWithShape="1">
            <a:blip r:embed="rId1"/>
            <a:srcRect/>
            <a:stretch>
              <a:fillRect/>
            </a:stretch>
          </p:blipFill>
          <p:spPr>
            <a:xfrm>
              <a:off x="2581602" y="1242296"/>
              <a:ext cx="1061351" cy="1428329"/>
            </a:xfrm>
            <a:prstGeom prst="rect">
              <a:avLst/>
            </a:prstGeom>
            <a:noFill/>
            <a:ln>
              <a:noFill/>
            </a:ln>
          </p:spPr>
        </p:pic>
        <p:pic>
          <p:nvPicPr>
            <p:cNvPr id="354" name="Google Shape;354;p33"/>
            <p:cNvPicPr preferRelativeResize="0"/>
            <p:nvPr/>
          </p:nvPicPr>
          <p:blipFill rotWithShape="1">
            <a:blip r:embed="rId2"/>
            <a:srcRect/>
            <a:stretch>
              <a:fillRect/>
            </a:stretch>
          </p:blipFill>
          <p:spPr>
            <a:xfrm>
              <a:off x="7196084" y="1256753"/>
              <a:ext cx="1078740" cy="1427803"/>
            </a:xfrm>
            <a:prstGeom prst="rect">
              <a:avLst/>
            </a:prstGeom>
            <a:noFill/>
            <a:ln>
              <a:noFill/>
            </a:ln>
          </p:spPr>
        </p:pic>
        <p:sp>
          <p:nvSpPr>
            <p:cNvPr id="355" name="Google Shape;355;p33"/>
            <p:cNvSpPr txBox="1"/>
            <p:nvPr/>
          </p:nvSpPr>
          <p:spPr>
            <a:xfrm>
              <a:off x="5107617" y="1393596"/>
              <a:ext cx="2199900" cy="69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商品通过关键词广告被点击的次数</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356" name="Google Shape;356;p33"/>
          <p:cNvSpPr txBox="1"/>
          <p:nvPr/>
        </p:nvSpPr>
        <p:spPr>
          <a:xfrm>
            <a:off x="1194863" y="1896675"/>
            <a:ext cx="1836900" cy="577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Arial" panose="020B0604020202020204"/>
              <a:buNone/>
            </a:pPr>
            <a:r>
              <a:rPr lang="en-GB" sz="21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CTR</a:t>
            </a: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点击率</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（click-through-rate）</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57" name="Google Shape;357;p33"/>
          <p:cNvSpPr/>
          <p:nvPr/>
        </p:nvSpPr>
        <p:spPr>
          <a:xfrm>
            <a:off x="3031787" y="2031481"/>
            <a:ext cx="295800" cy="172500"/>
          </a:xfrm>
          <a:prstGeom prst="mathEqual">
            <a:avLst>
              <a:gd name="adj1" fmla="val 23520"/>
              <a:gd name="adj2" fmla="val 15701"/>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358" name="Google Shape;358;p33"/>
          <p:cNvCxnSpPr/>
          <p:nvPr/>
        </p:nvCxnSpPr>
        <p:spPr>
          <a:xfrm>
            <a:off x="3993908" y="2127621"/>
            <a:ext cx="2234400" cy="0"/>
          </a:xfrm>
          <a:prstGeom prst="straightConnector1">
            <a:avLst/>
          </a:prstGeom>
          <a:noFill/>
          <a:ln w="9525" cap="flat" cmpd="sng">
            <a:solidFill>
              <a:srgbClr val="FFC000"/>
            </a:solidFill>
            <a:prstDash val="solid"/>
            <a:miter lim="800000"/>
            <a:headEnd type="none" w="sm" len="sm"/>
            <a:tailEnd type="none" w="sm" len="sm"/>
          </a:ln>
        </p:spPr>
      </p:cxnSp>
      <p:sp>
        <p:nvSpPr>
          <p:cNvPr id="359" name="Google Shape;359;p33"/>
          <p:cNvSpPr/>
          <p:nvPr/>
        </p:nvSpPr>
        <p:spPr>
          <a:xfrm>
            <a:off x="4706338" y="1855937"/>
            <a:ext cx="17457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点击数</a:t>
            </a:r>
            <a:endParaRPr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0" name="Google Shape;360;p33"/>
          <p:cNvSpPr/>
          <p:nvPr/>
        </p:nvSpPr>
        <p:spPr>
          <a:xfrm>
            <a:off x="4708575" y="2127621"/>
            <a:ext cx="1911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浏览数</a:t>
            </a:r>
            <a:endParaRPr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1" name="Google Shape;361;p33"/>
          <p:cNvSpPr/>
          <p:nvPr/>
        </p:nvSpPr>
        <p:spPr>
          <a:xfrm>
            <a:off x="6650116" y="1986589"/>
            <a:ext cx="9987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rPr>
              <a:t>X 100%</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66" name="Shape 366"/>
        <p:cNvGrpSpPr/>
        <p:nvPr/>
      </p:nvGrpSpPr>
      <p:grpSpPr>
        <a:xfrm>
          <a:off x="0" y="0"/>
          <a:ext cx="0" cy="0"/>
          <a:chOff x="0" y="0"/>
          <a:chExt cx="0" cy="0"/>
        </a:xfrm>
      </p:grpSpPr>
      <p:sp>
        <p:nvSpPr>
          <p:cNvPr id="367" name="Google Shape;367;p34"/>
          <p:cNvSpPr/>
          <p:nvPr/>
        </p:nvSpPr>
        <p:spPr>
          <a:xfrm>
            <a:off x="800101" y="2739914"/>
            <a:ext cx="7620000" cy="21444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68" name="Google Shape;368;p34"/>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第3关：广告指标介绍——转化率（CR）</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9" name="Google Shape;369;p34"/>
          <p:cNvSpPr txBox="1"/>
          <p:nvPr/>
        </p:nvSpPr>
        <p:spPr>
          <a:xfrm>
            <a:off x="939668" y="2893598"/>
            <a:ext cx="7480500" cy="18372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转化率(CR)优化:</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店铺优惠券</a:t>
            </a: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会显示在产品上，好的店铺优惠券会提升转化率并带动其他产品的出单</a:t>
            </a:r>
            <a:endParaRPr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产品描述</a:t>
            </a: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详细，不要用误导性的语言，产品库存精准且充足（断货也会影响转化率），LPG（最低价格保证）等标签</a:t>
            </a:r>
            <a:endParaRPr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Variation里选项清晰明确，比如颜色加尺码，材质等，不要用1、2、3等</a:t>
            </a:r>
            <a:endParaRPr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图片清晰全面，尽量多放(最多9张)，包含尺码图、细节图等，图上文字尽量使用当地语言；</a:t>
            </a: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有条件的话加入视频展示</a:t>
            </a:r>
            <a:endParaRPr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好的店铺装饰和明确的店内分类会留住买家，提高转化率</a:t>
            </a:r>
            <a:endParaRPr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做好客户满意度，提升店铺各项指标</a:t>
            </a: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（好评率、店铺评分、商品评价、聊聊回复等）</a:t>
            </a:r>
            <a:r>
              <a:rPr lang="en-GB" sz="8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GB"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提升整体转化率</a:t>
            </a:r>
            <a:endParaRPr sz="11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70" name="Google Shape;370;p34"/>
          <p:cNvSpPr/>
          <p:nvPr/>
        </p:nvSpPr>
        <p:spPr>
          <a:xfrm>
            <a:off x="800100" y="811976"/>
            <a:ext cx="7619610" cy="1082764"/>
          </a:xfrm>
          <a:custGeom>
            <a:avLst/>
            <a:gdLst/>
            <a:ahLst/>
            <a:cxnLst/>
            <a:rect l="l" t="t" r="r" b="b"/>
            <a:pathLst>
              <a:path w="2982235" h="3115869" extrusionOk="0">
                <a:moveTo>
                  <a:pt x="1123721" y="2759917"/>
                </a:moveTo>
                <a:lnTo>
                  <a:pt x="1858512" y="2759917"/>
                </a:lnTo>
                <a:lnTo>
                  <a:pt x="1491116" y="3115869"/>
                </a:lnTo>
                <a:close/>
                <a:moveTo>
                  <a:pt x="0" y="0"/>
                </a:moveTo>
                <a:lnTo>
                  <a:pt x="2982235" y="0"/>
                </a:lnTo>
                <a:lnTo>
                  <a:pt x="2982235" y="2759435"/>
                </a:lnTo>
                <a:lnTo>
                  <a:pt x="0" y="2759435"/>
                </a:lnTo>
                <a:close/>
              </a:path>
            </a:pathLst>
          </a:custGeom>
          <a:solidFill>
            <a:srgbClr val="FBE5D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panose="020B0604020202020204"/>
              <a:buNone/>
            </a:pPr>
            <a:endParaRPr sz="24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71" name="Google Shape;371;p34"/>
          <p:cNvSpPr txBox="1"/>
          <p:nvPr/>
        </p:nvSpPr>
        <p:spPr>
          <a:xfrm>
            <a:off x="1352966" y="1942985"/>
            <a:ext cx="1617900" cy="577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Arial" panose="020B0604020202020204"/>
              <a:buNone/>
            </a:pPr>
            <a:r>
              <a:rPr lang="en-GB" sz="21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CR</a:t>
            </a: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转化率</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(conversion rate)</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72" name="Google Shape;372;p34"/>
          <p:cNvSpPr/>
          <p:nvPr/>
        </p:nvSpPr>
        <p:spPr>
          <a:xfrm>
            <a:off x="3062267" y="2077783"/>
            <a:ext cx="295800" cy="172500"/>
          </a:xfrm>
          <a:prstGeom prst="mathEqual">
            <a:avLst>
              <a:gd name="adj1" fmla="val 23520"/>
              <a:gd name="adj2" fmla="val 15701"/>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373" name="Google Shape;373;p34"/>
          <p:cNvCxnSpPr/>
          <p:nvPr/>
        </p:nvCxnSpPr>
        <p:spPr>
          <a:xfrm>
            <a:off x="4024388" y="2173923"/>
            <a:ext cx="2234400" cy="0"/>
          </a:xfrm>
          <a:prstGeom prst="straightConnector1">
            <a:avLst/>
          </a:prstGeom>
          <a:noFill/>
          <a:ln w="9525" cap="flat" cmpd="sng">
            <a:solidFill>
              <a:srgbClr val="FFC000"/>
            </a:solidFill>
            <a:prstDash val="solid"/>
            <a:miter lim="800000"/>
            <a:headEnd type="none" w="sm" len="sm"/>
            <a:tailEnd type="none" w="sm" len="sm"/>
          </a:ln>
        </p:spPr>
      </p:cxnSp>
      <p:sp>
        <p:nvSpPr>
          <p:cNvPr id="374" name="Google Shape;374;p34"/>
          <p:cNvSpPr/>
          <p:nvPr/>
        </p:nvSpPr>
        <p:spPr>
          <a:xfrm>
            <a:off x="4810871" y="2171390"/>
            <a:ext cx="17457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点击数</a:t>
            </a:r>
            <a:endParaRPr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75" name="Google Shape;375;p34"/>
          <p:cNvSpPr/>
          <p:nvPr/>
        </p:nvSpPr>
        <p:spPr>
          <a:xfrm>
            <a:off x="4819878" y="1910971"/>
            <a:ext cx="1911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订单数</a:t>
            </a:r>
            <a:endParaRPr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76" name="Google Shape;376;p34"/>
          <p:cNvSpPr/>
          <p:nvPr/>
        </p:nvSpPr>
        <p:spPr>
          <a:xfrm>
            <a:off x="6680596" y="2032891"/>
            <a:ext cx="9987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rPr>
              <a:t>X 100%</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7" name="Google Shape;377;p34"/>
          <p:cNvSpPr txBox="1"/>
          <p:nvPr/>
        </p:nvSpPr>
        <p:spPr>
          <a:xfrm>
            <a:off x="4754099" y="1360608"/>
            <a:ext cx="1943700" cy="300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订单数</a:t>
            </a:r>
            <a:endParaRPr sz="15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78" name="Google Shape;378;p34"/>
          <p:cNvPicPr preferRelativeResize="0"/>
          <p:nvPr/>
        </p:nvPicPr>
        <p:blipFill rotWithShape="1">
          <a:blip r:embed="rId1"/>
          <a:srcRect/>
          <a:stretch>
            <a:fillRect/>
          </a:stretch>
        </p:blipFill>
        <p:spPr>
          <a:xfrm>
            <a:off x="6782344" y="863131"/>
            <a:ext cx="795704" cy="795704"/>
          </a:xfrm>
          <a:prstGeom prst="rect">
            <a:avLst/>
          </a:prstGeom>
          <a:noFill/>
          <a:ln>
            <a:noFill/>
          </a:ln>
        </p:spPr>
      </p:pic>
      <p:sp>
        <p:nvSpPr>
          <p:cNvPr id="379" name="Google Shape;379;p34"/>
          <p:cNvSpPr txBox="1"/>
          <p:nvPr/>
        </p:nvSpPr>
        <p:spPr>
          <a:xfrm>
            <a:off x="4667791" y="964272"/>
            <a:ext cx="2116200" cy="3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点击广告的消费者在点击后产生的订单数</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80" name="Google Shape;380;p34"/>
          <p:cNvSpPr txBox="1"/>
          <p:nvPr/>
        </p:nvSpPr>
        <p:spPr>
          <a:xfrm>
            <a:off x="1589831" y="1344052"/>
            <a:ext cx="1491300" cy="300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点击数</a:t>
            </a:r>
            <a:endParaRPr sz="15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81" name="Google Shape;381;p34"/>
          <p:cNvPicPr preferRelativeResize="0"/>
          <p:nvPr/>
        </p:nvPicPr>
        <p:blipFill rotWithShape="1">
          <a:blip r:embed="rId2"/>
          <a:srcRect/>
          <a:stretch>
            <a:fillRect/>
          </a:stretch>
        </p:blipFill>
        <p:spPr>
          <a:xfrm>
            <a:off x="3089186" y="863131"/>
            <a:ext cx="824060" cy="810470"/>
          </a:xfrm>
          <a:prstGeom prst="rect">
            <a:avLst/>
          </a:prstGeom>
          <a:noFill/>
          <a:ln>
            <a:noFill/>
          </a:ln>
        </p:spPr>
      </p:pic>
      <p:sp>
        <p:nvSpPr>
          <p:cNvPr id="382" name="Google Shape;382;p34"/>
          <p:cNvSpPr txBox="1"/>
          <p:nvPr/>
        </p:nvSpPr>
        <p:spPr>
          <a:xfrm>
            <a:off x="1493785" y="940807"/>
            <a:ext cx="1680600" cy="3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商品通过关键词广告被点击的次数</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83" name="Google Shape;383;p34"/>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388" name="Shape 388"/>
        <p:cNvGrpSpPr/>
        <p:nvPr/>
      </p:nvGrpSpPr>
      <p:grpSpPr>
        <a:xfrm>
          <a:off x="0" y="0"/>
          <a:ext cx="0" cy="0"/>
          <a:chOff x="0" y="0"/>
          <a:chExt cx="0" cy="0"/>
        </a:xfrm>
      </p:grpSpPr>
      <p:sp>
        <p:nvSpPr>
          <p:cNvPr id="389" name="Google Shape;389;p35"/>
          <p:cNvSpPr/>
          <p:nvPr/>
        </p:nvSpPr>
        <p:spPr>
          <a:xfrm>
            <a:off x="694372" y="2739914"/>
            <a:ext cx="8044800" cy="21444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90" name="Google Shape;390;p35"/>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第3关：广告指标介绍——投资回报率（ROI）</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1" name="Google Shape;391;p35"/>
          <p:cNvSpPr txBox="1"/>
          <p:nvPr/>
        </p:nvSpPr>
        <p:spPr>
          <a:xfrm>
            <a:off x="821110" y="2779049"/>
            <a:ext cx="7827600" cy="20487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投资回报率(ROI)优化:</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不断优化产品转化率（参考前页）</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在选品上做好规划，引流和转化相结合，</a:t>
            </a: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低客单商品主要为店铺做引流，带动全店单量提升</a:t>
            </a: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高客单商品主要用于拉动全店ROI，从而提升整体销售额</a:t>
            </a:r>
            <a:endParaRPr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优化关键词平均单次点击价格：</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58800" marR="0" lvl="1" indent="-222250" algn="l" rtl="0">
              <a:lnSpc>
                <a:spcPct val="150000"/>
              </a:lnSpc>
              <a:spcBef>
                <a:spcPts val="0"/>
              </a:spcBef>
              <a:spcAft>
                <a:spcPts val="0"/>
              </a:spcAft>
              <a:buClr>
                <a:srgbClr val="ED4D2D"/>
              </a:buClr>
              <a:buSzPts val="1100"/>
              <a:buFont typeface="Noto Sans Symbols"/>
              <a:buChar char="✔"/>
            </a:pP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1、优化质量分（参考前述方法优化点击率、调整关键词，提升产品与关键词的相关度等）；</a:t>
            </a:r>
            <a:endParaRPr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58800" marR="0" lvl="1" indent="-222250" algn="l" rtl="0">
              <a:lnSpc>
                <a:spcPct val="150000"/>
              </a:lnSpc>
              <a:spcBef>
                <a:spcPts val="0"/>
              </a:spcBef>
              <a:spcAft>
                <a:spcPts val="0"/>
              </a:spcAft>
              <a:buClr>
                <a:srgbClr val="ED4D2D"/>
              </a:buClr>
              <a:buSzPts val="1100"/>
              <a:buFont typeface="Noto Sans Symbols"/>
              <a:buChar char="✔"/>
            </a:pP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2、定期优化关键词出价（根据前端排名情况及时优化关键词出价）</a:t>
            </a:r>
            <a:endParaRPr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rgbClr val="000000"/>
              </a:buClr>
              <a:buSzPts val="1100"/>
              <a:buFont typeface="Arial" panose="020B0604020202020204"/>
              <a:buChar char="•"/>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ROI的优化是一个长期的过程，在数据监控上最好以</a:t>
            </a: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7天或者15天</a:t>
            </a: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为周期进行调整和优化</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92" name="Google Shape;392;p35"/>
          <p:cNvSpPr/>
          <p:nvPr/>
        </p:nvSpPr>
        <p:spPr>
          <a:xfrm>
            <a:off x="626269" y="782700"/>
            <a:ext cx="8111679" cy="1082764"/>
          </a:xfrm>
          <a:custGeom>
            <a:avLst/>
            <a:gdLst/>
            <a:ahLst/>
            <a:cxnLst/>
            <a:rect l="l" t="t" r="r" b="b"/>
            <a:pathLst>
              <a:path w="2982235" h="3115869" extrusionOk="0">
                <a:moveTo>
                  <a:pt x="1123721" y="2759917"/>
                </a:moveTo>
                <a:lnTo>
                  <a:pt x="1858512" y="2759917"/>
                </a:lnTo>
                <a:lnTo>
                  <a:pt x="1491116" y="3115869"/>
                </a:lnTo>
                <a:close/>
                <a:moveTo>
                  <a:pt x="0" y="0"/>
                </a:moveTo>
                <a:lnTo>
                  <a:pt x="2982235" y="0"/>
                </a:lnTo>
                <a:lnTo>
                  <a:pt x="2982235" y="2759435"/>
                </a:lnTo>
                <a:lnTo>
                  <a:pt x="0" y="2759435"/>
                </a:lnTo>
                <a:close/>
              </a:path>
            </a:pathLst>
          </a:custGeom>
          <a:solidFill>
            <a:srgbClr val="FBE5D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panose="020B0604020202020204"/>
              <a:buNone/>
            </a:pPr>
            <a:endParaRPr sz="24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93" name="Google Shape;393;p35"/>
          <p:cNvSpPr txBox="1"/>
          <p:nvPr/>
        </p:nvSpPr>
        <p:spPr>
          <a:xfrm>
            <a:off x="626268" y="1913700"/>
            <a:ext cx="1812900" cy="762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Arial" panose="020B0604020202020204"/>
              <a:buNone/>
            </a:pPr>
            <a:r>
              <a:rPr lang="en-GB" sz="21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ROI</a:t>
            </a: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投资回报率</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(return on investment)</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94" name="Google Shape;394;p35"/>
          <p:cNvSpPr/>
          <p:nvPr/>
        </p:nvSpPr>
        <p:spPr>
          <a:xfrm>
            <a:off x="2530412" y="2048506"/>
            <a:ext cx="295800" cy="172500"/>
          </a:xfrm>
          <a:prstGeom prst="mathEqual">
            <a:avLst>
              <a:gd name="adj1" fmla="val 23520"/>
              <a:gd name="adj2" fmla="val 15701"/>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395" name="Google Shape;395;p35"/>
          <p:cNvCxnSpPr/>
          <p:nvPr/>
        </p:nvCxnSpPr>
        <p:spPr>
          <a:xfrm>
            <a:off x="2872740" y="2144647"/>
            <a:ext cx="1660200" cy="0"/>
          </a:xfrm>
          <a:prstGeom prst="straightConnector1">
            <a:avLst/>
          </a:prstGeom>
          <a:noFill/>
          <a:ln w="9525" cap="flat" cmpd="sng">
            <a:solidFill>
              <a:srgbClr val="FFC000"/>
            </a:solidFill>
            <a:prstDash val="solid"/>
            <a:miter lim="800000"/>
            <a:headEnd type="none" w="sm" len="sm"/>
            <a:tailEnd type="none" w="sm" len="sm"/>
          </a:ln>
        </p:spPr>
      </p:cxnSp>
      <p:sp>
        <p:nvSpPr>
          <p:cNvPr id="396" name="Google Shape;396;p35"/>
          <p:cNvSpPr/>
          <p:nvPr/>
        </p:nvSpPr>
        <p:spPr>
          <a:xfrm>
            <a:off x="3405629" y="2142114"/>
            <a:ext cx="17457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花费</a:t>
            </a:r>
            <a:endParaRPr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97" name="Google Shape;397;p35"/>
          <p:cNvSpPr/>
          <p:nvPr/>
        </p:nvSpPr>
        <p:spPr>
          <a:xfrm>
            <a:off x="3245115" y="1881694"/>
            <a:ext cx="1911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销售金额</a:t>
            </a:r>
            <a:endParaRPr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98" name="Google Shape;398;p35"/>
          <p:cNvSpPr/>
          <p:nvPr/>
        </p:nvSpPr>
        <p:spPr>
          <a:xfrm>
            <a:off x="4461386" y="2003614"/>
            <a:ext cx="9987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rPr>
              <a:t>X 100%</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9" name="Google Shape;399;p35"/>
          <p:cNvSpPr txBox="1"/>
          <p:nvPr/>
        </p:nvSpPr>
        <p:spPr>
          <a:xfrm>
            <a:off x="4754099" y="1331332"/>
            <a:ext cx="1943700" cy="300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花费</a:t>
            </a:r>
            <a:endParaRPr sz="15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00" name="Google Shape;400;p35"/>
          <p:cNvSpPr txBox="1"/>
          <p:nvPr/>
        </p:nvSpPr>
        <p:spPr>
          <a:xfrm>
            <a:off x="4667791" y="934996"/>
            <a:ext cx="21162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您的关键词广告支出费用总和</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01" name="Google Shape;401;p35"/>
          <p:cNvSpPr txBox="1"/>
          <p:nvPr/>
        </p:nvSpPr>
        <p:spPr>
          <a:xfrm>
            <a:off x="1620653" y="1314776"/>
            <a:ext cx="1491300" cy="300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销售金额</a:t>
            </a:r>
            <a:endParaRPr sz="15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02" name="Google Shape;402;p35"/>
          <p:cNvSpPr txBox="1"/>
          <p:nvPr/>
        </p:nvSpPr>
        <p:spPr>
          <a:xfrm>
            <a:off x="1493785" y="911531"/>
            <a:ext cx="1680600" cy="3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Shopee用户点击关键词广告产生的总商品销售量</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403" name="Google Shape;403;p35"/>
          <p:cNvPicPr preferRelativeResize="0"/>
          <p:nvPr/>
        </p:nvPicPr>
        <p:blipFill rotWithShape="1">
          <a:blip r:embed="rId1"/>
          <a:srcRect/>
          <a:stretch>
            <a:fillRect/>
          </a:stretch>
        </p:blipFill>
        <p:spPr>
          <a:xfrm>
            <a:off x="3165904" y="867431"/>
            <a:ext cx="778856" cy="778856"/>
          </a:xfrm>
          <a:prstGeom prst="rect">
            <a:avLst/>
          </a:prstGeom>
          <a:noFill/>
          <a:ln>
            <a:noFill/>
          </a:ln>
        </p:spPr>
      </p:pic>
      <p:pic>
        <p:nvPicPr>
          <p:cNvPr id="404" name="Google Shape;404;p35"/>
          <p:cNvPicPr preferRelativeResize="0"/>
          <p:nvPr/>
        </p:nvPicPr>
        <p:blipFill rotWithShape="1">
          <a:blip r:embed="rId2"/>
          <a:srcRect/>
          <a:stretch>
            <a:fillRect/>
          </a:stretch>
        </p:blipFill>
        <p:spPr>
          <a:xfrm>
            <a:off x="6731646" y="867431"/>
            <a:ext cx="775235" cy="775235"/>
          </a:xfrm>
          <a:prstGeom prst="rect">
            <a:avLst/>
          </a:prstGeom>
          <a:noFill/>
          <a:ln>
            <a:noFill/>
          </a:ln>
        </p:spPr>
      </p:pic>
      <p:sp>
        <p:nvSpPr>
          <p:cNvPr id="405" name="Google Shape;405;p35"/>
          <p:cNvSpPr/>
          <p:nvPr/>
        </p:nvSpPr>
        <p:spPr>
          <a:xfrm>
            <a:off x="5240027" y="2048506"/>
            <a:ext cx="295800" cy="172500"/>
          </a:xfrm>
          <a:prstGeom prst="mathEqual">
            <a:avLst>
              <a:gd name="adj1" fmla="val 23520"/>
              <a:gd name="adj2" fmla="val 15701"/>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406" name="Google Shape;406;p35"/>
          <p:cNvCxnSpPr/>
          <p:nvPr/>
        </p:nvCxnSpPr>
        <p:spPr>
          <a:xfrm>
            <a:off x="5609692" y="2142114"/>
            <a:ext cx="2327100" cy="8400"/>
          </a:xfrm>
          <a:prstGeom prst="straightConnector1">
            <a:avLst/>
          </a:prstGeom>
          <a:noFill/>
          <a:ln w="9525" cap="flat" cmpd="sng">
            <a:solidFill>
              <a:srgbClr val="FFC000"/>
            </a:solidFill>
            <a:prstDash val="solid"/>
            <a:miter lim="800000"/>
            <a:headEnd type="none" w="sm" len="sm"/>
            <a:tailEnd type="none" w="sm" len="sm"/>
          </a:ln>
        </p:spPr>
      </p:cxnSp>
      <p:sp>
        <p:nvSpPr>
          <p:cNvPr id="407" name="Google Shape;407;p35"/>
          <p:cNvSpPr/>
          <p:nvPr/>
        </p:nvSpPr>
        <p:spPr>
          <a:xfrm>
            <a:off x="5984681" y="2150429"/>
            <a:ext cx="19368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平均单次点击价格</a:t>
            </a:r>
            <a:endParaRPr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08" name="Google Shape;408;p35"/>
          <p:cNvSpPr/>
          <p:nvPr/>
        </p:nvSpPr>
        <p:spPr>
          <a:xfrm>
            <a:off x="5892210" y="1866891"/>
            <a:ext cx="28470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转化率 X 平均客单价</a:t>
            </a:r>
            <a:endParaRPr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09" name="Google Shape;409;p35"/>
          <p:cNvSpPr/>
          <p:nvPr/>
        </p:nvSpPr>
        <p:spPr>
          <a:xfrm>
            <a:off x="7892936" y="2004224"/>
            <a:ext cx="9987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rPr>
              <a:t>X 100%</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0" name="Google Shape;410;p35"/>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4" name="Shape 84"/>
        <p:cNvGrpSpPr/>
        <p:nvPr/>
      </p:nvGrpSpPr>
      <p:grpSpPr>
        <a:xfrm>
          <a:off x="0" y="0"/>
          <a:ext cx="0" cy="0"/>
          <a:chOff x="0" y="0"/>
          <a:chExt cx="0" cy="0"/>
        </a:xfrm>
      </p:grpSpPr>
      <p:sp>
        <p:nvSpPr>
          <p:cNvPr id="85" name="Google Shape;85;p18"/>
          <p:cNvSpPr/>
          <p:nvPr/>
        </p:nvSpPr>
        <p:spPr>
          <a:xfrm>
            <a:off x="0" y="0"/>
            <a:ext cx="3242700" cy="3242700"/>
          </a:xfrm>
          <a:prstGeom prst="chord">
            <a:avLst>
              <a:gd name="adj1" fmla="val 2787565"/>
              <a:gd name="adj2" fmla="val 2717873"/>
            </a:avLst>
          </a:prstGeom>
          <a:gradFill>
            <a:gsLst>
              <a:gs pos="0">
                <a:srgbClr val="FD6B52"/>
              </a:gs>
              <a:gs pos="100000">
                <a:srgbClr val="F6955B"/>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 name="Google Shape;86;p18"/>
          <p:cNvSpPr txBox="1"/>
          <p:nvPr/>
        </p:nvSpPr>
        <p:spPr>
          <a:xfrm>
            <a:off x="881005" y="1147556"/>
            <a:ext cx="6608400" cy="695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en-GB" sz="2400" b="1" i="0" u="none" strike="noStrike" cap="none">
                <a:solidFill>
                  <a:srgbClr val="FFFFFF"/>
                </a:solidFill>
                <a:latin typeface="Arial" panose="020B0604020202020204"/>
                <a:ea typeface="Arial" panose="020B0604020202020204"/>
                <a:cs typeface="Arial" panose="020B0604020202020204"/>
                <a:sym typeface="Arial" panose="020B0604020202020204"/>
              </a:rPr>
              <a:t>一般来说,新卖家最容易踩的关键字雷区</a:t>
            </a:r>
            <a:endParaRPr sz="24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87" name="Google Shape;87;p18"/>
          <p:cNvSpPr txBox="1"/>
          <p:nvPr/>
        </p:nvSpPr>
        <p:spPr>
          <a:xfrm>
            <a:off x="3208333" y="2576194"/>
            <a:ext cx="746100" cy="28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en-GB" sz="1600" b="1" i="0" u="none" strike="noStrike" cap="none">
                <a:solidFill>
                  <a:srgbClr val="FFFFFF"/>
                </a:solidFill>
                <a:latin typeface="Arial" panose="020B0604020202020204"/>
                <a:ea typeface="Arial" panose="020B0604020202020204"/>
                <a:cs typeface="Arial" panose="020B0604020202020204"/>
                <a:sym typeface="Arial" panose="020B0604020202020204"/>
              </a:rPr>
              <a:t>误区1</a:t>
            </a:r>
            <a:endParaRPr sz="16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88" name="Google Shape;88;p18"/>
          <p:cNvSpPr txBox="1"/>
          <p:nvPr/>
        </p:nvSpPr>
        <p:spPr>
          <a:xfrm>
            <a:off x="3813142" y="2503795"/>
            <a:ext cx="2088300" cy="42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en-GB" sz="18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预算设置不合理</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89" name="Google Shape;89;p18"/>
          <p:cNvCxnSpPr/>
          <p:nvPr/>
        </p:nvCxnSpPr>
        <p:spPr>
          <a:xfrm>
            <a:off x="3397325" y="2424390"/>
            <a:ext cx="2457600" cy="0"/>
          </a:xfrm>
          <a:prstGeom prst="straightConnector1">
            <a:avLst/>
          </a:prstGeom>
          <a:noFill/>
          <a:ln w="9525" cap="flat" cmpd="sng">
            <a:solidFill>
              <a:srgbClr val="F6955B"/>
            </a:solidFill>
            <a:prstDash val="solid"/>
            <a:round/>
            <a:headEnd type="none" w="sm" len="sm"/>
            <a:tailEnd type="none" w="sm" len="sm"/>
          </a:ln>
        </p:spPr>
      </p:cxnSp>
      <p:cxnSp>
        <p:nvCxnSpPr>
          <p:cNvPr id="90" name="Google Shape;90;p18"/>
          <p:cNvCxnSpPr/>
          <p:nvPr/>
        </p:nvCxnSpPr>
        <p:spPr>
          <a:xfrm>
            <a:off x="3397325" y="3214665"/>
            <a:ext cx="2457600" cy="0"/>
          </a:xfrm>
          <a:prstGeom prst="straightConnector1">
            <a:avLst/>
          </a:prstGeom>
          <a:noFill/>
          <a:ln w="9525" cap="flat" cmpd="sng">
            <a:solidFill>
              <a:srgbClr val="F6955B"/>
            </a:solidFill>
            <a:prstDash val="solid"/>
            <a:round/>
            <a:headEnd type="none" w="sm" len="sm"/>
            <a:tailEnd type="none" w="sm" len="sm"/>
          </a:ln>
        </p:spPr>
      </p:cxnSp>
      <p:cxnSp>
        <p:nvCxnSpPr>
          <p:cNvPr id="91" name="Google Shape;91;p18"/>
          <p:cNvCxnSpPr/>
          <p:nvPr/>
        </p:nvCxnSpPr>
        <p:spPr>
          <a:xfrm>
            <a:off x="6262576" y="2424390"/>
            <a:ext cx="2480100" cy="0"/>
          </a:xfrm>
          <a:prstGeom prst="straightConnector1">
            <a:avLst/>
          </a:prstGeom>
          <a:noFill/>
          <a:ln w="9525" cap="flat" cmpd="sng">
            <a:solidFill>
              <a:srgbClr val="F6955B"/>
            </a:solidFill>
            <a:prstDash val="solid"/>
            <a:round/>
            <a:headEnd type="none" w="sm" len="sm"/>
            <a:tailEnd type="none" w="sm" len="sm"/>
          </a:ln>
        </p:spPr>
      </p:cxnSp>
      <p:cxnSp>
        <p:nvCxnSpPr>
          <p:cNvPr id="92" name="Google Shape;92;p18"/>
          <p:cNvCxnSpPr/>
          <p:nvPr/>
        </p:nvCxnSpPr>
        <p:spPr>
          <a:xfrm>
            <a:off x="6262576" y="3214665"/>
            <a:ext cx="2480100" cy="0"/>
          </a:xfrm>
          <a:prstGeom prst="straightConnector1">
            <a:avLst/>
          </a:prstGeom>
          <a:noFill/>
          <a:ln w="9525" cap="flat" cmpd="sng">
            <a:solidFill>
              <a:srgbClr val="F6955B"/>
            </a:solidFill>
            <a:prstDash val="solid"/>
            <a:round/>
            <a:headEnd type="none" w="sm" len="sm"/>
            <a:tailEnd type="none" w="sm" len="sm"/>
          </a:ln>
        </p:spPr>
      </p:cxnSp>
      <p:sp>
        <p:nvSpPr>
          <p:cNvPr id="93" name="Google Shape;93;p18"/>
          <p:cNvSpPr/>
          <p:nvPr/>
        </p:nvSpPr>
        <p:spPr>
          <a:xfrm>
            <a:off x="7048650" y="4403375"/>
            <a:ext cx="1475700" cy="1475700"/>
          </a:xfrm>
          <a:prstGeom prst="blockArc">
            <a:avLst>
              <a:gd name="adj1" fmla="val 10803083"/>
              <a:gd name="adj2" fmla="val 0"/>
              <a:gd name="adj3" fmla="val 25000"/>
            </a:avLst>
          </a:prstGeom>
          <a:gradFill>
            <a:gsLst>
              <a:gs pos="0">
                <a:srgbClr val="F77A5A"/>
              </a:gs>
              <a:gs pos="100000">
                <a:srgbClr val="F6955B"/>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4" name="Google Shape;94;p18"/>
          <p:cNvSpPr txBox="1"/>
          <p:nvPr/>
        </p:nvSpPr>
        <p:spPr>
          <a:xfrm>
            <a:off x="6412577" y="2503800"/>
            <a:ext cx="2480100" cy="42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en-GB" sz="18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选词不准确\过于宽泛</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 name="Google Shape;95;p18"/>
          <p:cNvSpPr txBox="1"/>
          <p:nvPr/>
        </p:nvSpPr>
        <p:spPr>
          <a:xfrm>
            <a:off x="3813142" y="3287270"/>
            <a:ext cx="2088300" cy="42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en-GB" sz="18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忽视质量分培育</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6" name="Google Shape;96;p18"/>
          <p:cNvSpPr txBox="1"/>
          <p:nvPr/>
        </p:nvSpPr>
        <p:spPr>
          <a:xfrm>
            <a:off x="6412575" y="3287269"/>
            <a:ext cx="2757900" cy="42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en-GB" sz="18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不会衡量广告的整体效果</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 name="Google Shape;97;p18"/>
          <p:cNvSpPr txBox="1"/>
          <p:nvPr/>
        </p:nvSpPr>
        <p:spPr>
          <a:xfrm>
            <a:off x="3208333" y="3359156"/>
            <a:ext cx="746100" cy="28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en-GB" sz="1600" b="1" i="0" u="none" strike="noStrike" cap="none">
                <a:solidFill>
                  <a:srgbClr val="FFFFFF"/>
                </a:solidFill>
                <a:latin typeface="Arial" panose="020B0604020202020204"/>
                <a:ea typeface="Arial" panose="020B0604020202020204"/>
                <a:cs typeface="Arial" panose="020B0604020202020204"/>
                <a:sym typeface="Arial" panose="020B0604020202020204"/>
              </a:rPr>
              <a:t>误区2</a:t>
            </a:r>
            <a:endParaRPr sz="16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98" name="Google Shape;98;p18"/>
          <p:cNvSpPr txBox="1"/>
          <p:nvPr/>
        </p:nvSpPr>
        <p:spPr>
          <a:xfrm>
            <a:off x="5810402" y="2576194"/>
            <a:ext cx="746100" cy="28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en-GB" sz="1600" b="1" i="0" u="none" strike="noStrike" cap="none">
                <a:solidFill>
                  <a:srgbClr val="FFFFFF"/>
                </a:solidFill>
                <a:latin typeface="Arial" panose="020B0604020202020204"/>
                <a:ea typeface="Arial" panose="020B0604020202020204"/>
                <a:cs typeface="Arial" panose="020B0604020202020204"/>
                <a:sym typeface="Arial" panose="020B0604020202020204"/>
              </a:rPr>
              <a:t>误区3</a:t>
            </a:r>
            <a:endParaRPr sz="16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99" name="Google Shape;99;p18"/>
          <p:cNvSpPr txBox="1"/>
          <p:nvPr/>
        </p:nvSpPr>
        <p:spPr>
          <a:xfrm>
            <a:off x="5810402" y="3359156"/>
            <a:ext cx="746100" cy="28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en-GB" sz="1600" b="1" i="0" u="none" strike="noStrike" cap="none">
                <a:solidFill>
                  <a:srgbClr val="FFFFFF"/>
                </a:solidFill>
                <a:latin typeface="Arial" panose="020B0604020202020204"/>
                <a:ea typeface="Arial" panose="020B0604020202020204"/>
                <a:cs typeface="Arial" panose="020B0604020202020204"/>
                <a:sym typeface="Arial" panose="020B0604020202020204"/>
              </a:rPr>
              <a:t>误区4</a:t>
            </a:r>
            <a:endParaRPr sz="16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415" name="Shape 415"/>
        <p:cNvGrpSpPr/>
        <p:nvPr/>
      </p:nvGrpSpPr>
      <p:grpSpPr>
        <a:xfrm>
          <a:off x="0" y="0"/>
          <a:ext cx="0" cy="0"/>
          <a:chOff x="0" y="0"/>
          <a:chExt cx="0" cy="0"/>
        </a:xfrm>
      </p:grpSpPr>
      <p:sp>
        <p:nvSpPr>
          <p:cNvPr id="416" name="Google Shape;416;p36"/>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第3关：广告指标介绍——全店数据如何看</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17" name="Google Shape;417;p36"/>
          <p:cNvPicPr preferRelativeResize="0"/>
          <p:nvPr/>
        </p:nvPicPr>
        <p:blipFill rotWithShape="1">
          <a:blip r:embed="rId1"/>
          <a:srcRect/>
          <a:stretch>
            <a:fillRect/>
          </a:stretch>
        </p:blipFill>
        <p:spPr>
          <a:xfrm>
            <a:off x="311227" y="1534402"/>
            <a:ext cx="1033347" cy="2861575"/>
          </a:xfrm>
          <a:prstGeom prst="rect">
            <a:avLst/>
          </a:prstGeom>
          <a:noFill/>
          <a:ln>
            <a:noFill/>
          </a:ln>
        </p:spPr>
      </p:pic>
      <p:pic>
        <p:nvPicPr>
          <p:cNvPr id="418" name="Google Shape;418;p36"/>
          <p:cNvPicPr preferRelativeResize="0"/>
          <p:nvPr/>
        </p:nvPicPr>
        <p:blipFill rotWithShape="1">
          <a:blip r:embed="rId2"/>
          <a:srcRect/>
          <a:stretch>
            <a:fillRect/>
          </a:stretch>
        </p:blipFill>
        <p:spPr>
          <a:xfrm>
            <a:off x="2156552" y="1693021"/>
            <a:ext cx="6676222" cy="2713284"/>
          </a:xfrm>
          <a:prstGeom prst="rect">
            <a:avLst/>
          </a:prstGeom>
          <a:noFill/>
          <a:ln>
            <a:noFill/>
          </a:ln>
        </p:spPr>
      </p:pic>
      <p:sp>
        <p:nvSpPr>
          <p:cNvPr id="419" name="Google Shape;419;p36"/>
          <p:cNvSpPr/>
          <p:nvPr/>
        </p:nvSpPr>
        <p:spPr>
          <a:xfrm>
            <a:off x="1609793" y="2734934"/>
            <a:ext cx="406500" cy="380400"/>
          </a:xfrm>
          <a:prstGeom prst="rightArrow">
            <a:avLst>
              <a:gd name="adj1" fmla="val 50000"/>
              <a:gd name="adj2" fmla="val 50000"/>
            </a:avLst>
          </a:prstGeom>
          <a:solidFill>
            <a:srgbClr val="FF735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20" name="Google Shape;420;p36"/>
          <p:cNvSpPr/>
          <p:nvPr/>
        </p:nvSpPr>
        <p:spPr>
          <a:xfrm>
            <a:off x="311227" y="702058"/>
            <a:ext cx="8596500" cy="6558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开启广告后，需注意多观察全店的数据变化情况，</a:t>
            </a: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可以从卖家中心——我的数据（My Data）模块进入，重点观察开广告后全店的订单数和访客数是否有增加，以此观察广告对全店的引流效果</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21" name="Google Shape;421;p36"/>
          <p:cNvSpPr txBox="1"/>
          <p:nvPr/>
        </p:nvSpPr>
        <p:spPr>
          <a:xfrm>
            <a:off x="477415" y="4616306"/>
            <a:ext cx="4899900" cy="392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更多指标的介绍内容，请参看虾皮广告官网——监控广告成效：数据定义解读：</a:t>
            </a:r>
            <a:endParaRPr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100"/>
              <a:buFont typeface="Arial" panose="020B0604020202020204"/>
              <a:buNone/>
            </a:pPr>
            <a:r>
              <a:rPr lang="en-GB" sz="1100" b="0" i="0" u="sng" strike="noStrike" cap="none">
                <a:solidFill>
                  <a:schemeClr val="hlink"/>
                </a:solidFill>
                <a:latin typeface="微软雅黑" panose="020B0503020204020204" charset="-122"/>
                <a:ea typeface="微软雅黑" panose="020B0503020204020204" charset="-122"/>
                <a:cs typeface="微软雅黑" panose="020B0503020204020204" charset="-122"/>
                <a:sym typeface="微软雅黑" panose="020B0503020204020204" charset="-122"/>
                <a:hlinkClick r:id="rId3"/>
              </a:rPr>
              <a:t>https://myads.shopee.cn/learn/faq/72/55</a:t>
            </a:r>
            <a:endParaRPr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22" name="Google Shape;422;p36"/>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427" name="Shape 427"/>
        <p:cNvGrpSpPr/>
        <p:nvPr/>
      </p:nvGrpSpPr>
      <p:grpSpPr>
        <a:xfrm>
          <a:off x="0" y="0"/>
          <a:ext cx="0" cy="0"/>
          <a:chOff x="0" y="0"/>
          <a:chExt cx="0" cy="0"/>
        </a:xfrm>
      </p:grpSpPr>
      <p:sp>
        <p:nvSpPr>
          <p:cNvPr id="428" name="Google Shape;428;p37"/>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第4关：充值和预算</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9" name="Google Shape;429;p37"/>
          <p:cNvSpPr txBox="1"/>
          <p:nvPr/>
        </p:nvSpPr>
        <p:spPr>
          <a:xfrm>
            <a:off x="626269" y="1176178"/>
            <a:ext cx="8387100" cy="21060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今天我们来聊聊和钱有关的那些事儿</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今日主线任务：</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2095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学会充值</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2095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学会规划广告预算</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搓搓手，马上开始吧！</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30" name="Google Shape;430;p37"/>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435" name="Shape 435"/>
        <p:cNvGrpSpPr/>
        <p:nvPr/>
      </p:nvGrpSpPr>
      <p:grpSpPr>
        <a:xfrm>
          <a:off x="0" y="0"/>
          <a:ext cx="0" cy="0"/>
          <a:chOff x="0" y="0"/>
          <a:chExt cx="0" cy="0"/>
        </a:xfrm>
      </p:grpSpPr>
      <p:sp>
        <p:nvSpPr>
          <p:cNvPr id="436" name="Google Shape;436;p38"/>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第4关：充值与预算</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7" name="Google Shape;437;p38"/>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
        <p:nvSpPr>
          <p:cNvPr id="438" name="Google Shape;438;p38"/>
          <p:cNvSpPr/>
          <p:nvPr/>
        </p:nvSpPr>
        <p:spPr>
          <a:xfrm>
            <a:off x="714375" y="4164590"/>
            <a:ext cx="7569300" cy="43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rPr>
              <a:t>*更详细的充值步骤和规则，请见虾皮广告网站-综合教程-充值您的广告账户：</a:t>
            </a:r>
            <a:endParaRPr sz="1200" b="0" i="0" u="none" strike="noStrike" cap="none">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200"/>
              <a:buFont typeface="Arial" panose="020B0604020202020204"/>
              <a:buNone/>
            </a:pPr>
            <a:r>
              <a:rPr lang="en-GB" sz="1200" b="0" i="0" u="sng" strike="noStrike" cap="none">
                <a:solidFill>
                  <a:schemeClr val="hlink"/>
                </a:solidFill>
                <a:latin typeface="微软雅黑" panose="020B0503020204020204" charset="-122"/>
                <a:ea typeface="微软雅黑" panose="020B0503020204020204" charset="-122"/>
                <a:cs typeface="微软雅黑" panose="020B0503020204020204" charset="-122"/>
                <a:sym typeface="微软雅黑" panose="020B0503020204020204" charset="-122"/>
                <a:hlinkClick r:id="rId1"/>
              </a:rPr>
              <a:t>https://myads.shopee.cn/learn/faq/72/54</a:t>
            </a:r>
            <a:endParaRPr sz="1200" b="0" i="0" u="none" strike="noStrike" cap="none">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439" name="Google Shape;439;p38"/>
          <p:cNvGraphicFramePr/>
          <p:nvPr/>
        </p:nvGraphicFramePr>
        <p:xfrm>
          <a:off x="714375" y="1257122"/>
          <a:ext cx="7801000" cy="3000000"/>
        </p:xfrm>
        <a:graphic>
          <a:graphicData uri="http://schemas.openxmlformats.org/drawingml/2006/table">
            <a:tbl>
              <a:tblPr>
                <a:noFill/>
                <a:tableStyleId>{0922FB18-EDB6-4FAB-A375-CF79C4140131}</a:tableStyleId>
              </a:tblPr>
              <a:tblGrid>
                <a:gridCol w="1281650"/>
                <a:gridCol w="1149425"/>
                <a:gridCol w="1227800"/>
                <a:gridCol w="2736400"/>
                <a:gridCol w="1405725"/>
              </a:tblGrid>
              <a:tr h="51430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充值方法</a:t>
                      </a:r>
                      <a:endParaRPr sz="1100" u="none" strike="noStrike" cap="none"/>
                    </a:p>
                  </a:txBody>
                  <a:tcPr marL="6675" marR="6675" marT="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到账时间</a:t>
                      </a:r>
                      <a:endParaRPr sz="1100" u="none" strike="noStrike" cap="none"/>
                    </a:p>
                  </a:txBody>
                  <a:tcPr marL="6675" marR="6675" marT="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适用站点</a:t>
                      </a:r>
                      <a:endParaRPr sz="1100" u="none" strike="noStrike" cap="none"/>
                    </a:p>
                  </a:txBody>
                  <a:tcPr marL="6675" marR="6675" marT="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支付渠道</a:t>
                      </a:r>
                      <a:endParaRPr sz="1100" u="none" strike="noStrike" cap="none"/>
                    </a:p>
                  </a:txBody>
                  <a:tcPr marL="6675" marR="6675" marT="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充值链接</a:t>
                      </a:r>
                      <a:endParaRPr sz="1100" u="none" strike="noStrike" cap="none"/>
                    </a:p>
                  </a:txBody>
                  <a:tcPr marL="6675" marR="6675" marT="66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r>
              <a:tr h="83780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站外充值渠道</a:t>
                      </a:r>
                      <a:endParaRPr sz="1100" u="none" strike="noStrike" cap="none"/>
                    </a:p>
                  </a:txBody>
                  <a:tcPr marL="108000" marR="108000" marT="1080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3个工作日内</a:t>
                      </a:r>
                      <a:endParaRPr sz="1100" u="none" strike="noStrike" cap="none"/>
                    </a:p>
                  </a:txBody>
                  <a:tcPr marL="108000" marR="108000" marT="1080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所有站点</a:t>
                      </a:r>
                      <a:endParaRPr sz="1100" u="none" strike="noStrike" cap="none"/>
                    </a:p>
                  </a:txBody>
                  <a:tcPr marL="108000" marR="108000" marT="1080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Paypal</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lianlian支付</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微信充值</a:t>
                      </a:r>
                      <a:endParaRPr sz="12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108000" marR="108000" marT="1080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sng" strike="noStrike" cap="none">
                          <a:solidFill>
                            <a:schemeClr val="hlink"/>
                          </a:solidFill>
                          <a:latin typeface="微软雅黑" panose="020B0503020204020204" charset="-122"/>
                          <a:ea typeface="微软雅黑" panose="020B0503020204020204" charset="-122"/>
                          <a:cs typeface="微软雅黑" panose="020B0503020204020204" charset="-122"/>
                          <a:sym typeface="微软雅黑" panose="020B0503020204020204" charset="-122"/>
                          <a:hlinkClick r:id="rId2"/>
                        </a:rPr>
                        <a:t>站外充值链接</a:t>
                      </a:r>
                      <a:endParaRPr sz="1200" b="0" i="0" u="sng" strike="noStrike" cap="none">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108000" marR="108000" marT="1080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r>
              <a:tr h="139130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站内充值渠道</a:t>
                      </a:r>
                      <a:endParaRPr sz="1100" u="none" strike="noStrike" cap="none"/>
                    </a:p>
                  </a:txBody>
                  <a:tcPr marL="108000" marR="108000" marT="1080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实时到账</a:t>
                      </a:r>
                      <a:endParaRPr sz="1100" u="none" strike="noStrike" cap="none"/>
                    </a:p>
                  </a:txBody>
                  <a:tcPr marL="108000" marR="108000" marT="1080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仅泰国、台湾站点（台湾需VPN环境下）</a:t>
                      </a:r>
                      <a:endParaRPr sz="1100" u="none" strike="noStrike" cap="none"/>
                    </a:p>
                  </a:txBody>
                  <a:tcPr marL="108000" marR="108000" marT="1080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国际信用卡（仅支持中国大陆和中国香港发行的Visa / MasterCard / JCB信用卡，银联卡不适用）</a:t>
                      </a:r>
                      <a:endParaRPr sz="1100" u="none" strike="noStrike" cap="none"/>
                    </a:p>
                  </a:txBody>
                  <a:tcPr marL="108000" marR="108000" marT="1080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直接在卖家后台</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我的广告</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进行充值</a:t>
                      </a:r>
                      <a:endParaRPr sz="1100" u="none" strike="noStrike" cap="none"/>
                    </a:p>
                  </a:txBody>
                  <a:tcPr marL="108000" marR="108000" marT="1080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r>
            </a:tbl>
          </a:graphicData>
        </a:graphic>
      </p:graphicFrame>
      <p:sp>
        <p:nvSpPr>
          <p:cNvPr id="440" name="Google Shape;440;p38"/>
          <p:cNvSpPr txBox="1"/>
          <p:nvPr/>
        </p:nvSpPr>
        <p:spPr>
          <a:xfrm>
            <a:off x="626268" y="792905"/>
            <a:ext cx="8387100" cy="7209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广告充值方法</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445" name="Shape 445"/>
        <p:cNvGrpSpPr/>
        <p:nvPr/>
      </p:nvGrpSpPr>
      <p:grpSpPr>
        <a:xfrm>
          <a:off x="0" y="0"/>
          <a:ext cx="0" cy="0"/>
          <a:chOff x="0" y="0"/>
          <a:chExt cx="0" cy="0"/>
        </a:xfrm>
      </p:grpSpPr>
      <p:sp>
        <p:nvSpPr>
          <p:cNvPr id="446" name="Google Shape;446;p39"/>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第4关：充值与预算</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7" name="Google Shape;447;p39"/>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
        <p:nvSpPr>
          <p:cNvPr id="448" name="Google Shape;448;p39"/>
          <p:cNvSpPr/>
          <p:nvPr/>
        </p:nvSpPr>
        <p:spPr>
          <a:xfrm>
            <a:off x="626269" y="1218584"/>
            <a:ext cx="4738800" cy="2837100"/>
          </a:xfrm>
          <a:prstGeom prst="rect">
            <a:avLst/>
          </a:prstGeom>
          <a:noFill/>
          <a:ln>
            <a:noFill/>
          </a:ln>
        </p:spPr>
        <p:txBody>
          <a:bodyPr spcFirstLastPara="1" wrap="square" lIns="68575" tIns="34275" rIns="68575" bIns="34275" anchor="t" anchorCtr="0">
            <a:noAutofit/>
          </a:bodyPr>
          <a:lstStyle/>
          <a:p>
            <a:pPr marL="342900" marR="0" lvl="0" indent="-254000" algn="l" rtl="0">
              <a:lnSpc>
                <a:spcPct val="150000"/>
              </a:lnSpc>
              <a:spcBef>
                <a:spcPts val="0"/>
              </a:spcBef>
              <a:spcAft>
                <a:spcPts val="0"/>
              </a:spcAft>
              <a:buClr>
                <a:schemeClr val="dk1"/>
              </a:buClr>
              <a:buSzPts val="1400"/>
              <a:buFont typeface="微软雅黑" panose="020B0503020204020204" charset="-122"/>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通过站外充值渠道（paypal&amp;连连支付）充值到账的时间为3个工作日内；</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0" indent="-254000" algn="l" rtl="0">
              <a:lnSpc>
                <a:spcPct val="150000"/>
              </a:lnSpc>
              <a:spcBef>
                <a:spcPts val="0"/>
              </a:spcBef>
              <a:spcAft>
                <a:spcPts val="0"/>
              </a:spcAft>
              <a:buClr>
                <a:schemeClr val="dk1"/>
              </a:buClr>
              <a:buSzPts val="1400"/>
              <a:buFont typeface="微软雅黑" panose="020B0503020204020204" charset="-122"/>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微信充值,实时到账</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800"/>
              <a:buFont typeface="Arial" panose="020B0604020202020204"/>
              <a:buNone/>
            </a:pPr>
            <a:r>
              <a:rPr lang="en-GB" sz="1400" b="0" i="0" u="sng" strike="noStrike" cap="none">
                <a:solidFill>
                  <a:schemeClr val="hlink"/>
                </a:solidFill>
                <a:latin typeface="微软雅黑" panose="020B0503020204020204" charset="-122"/>
                <a:ea typeface="微软雅黑" panose="020B0503020204020204" charset="-122"/>
                <a:cs typeface="微软雅黑" panose="020B0503020204020204" charset="-122"/>
                <a:sym typeface="微软雅黑" panose="020B0503020204020204" charset="-122"/>
                <a:hlinkClick r:id="rId1"/>
              </a:rPr>
              <a:t>如何使用微信充值？</a:t>
            </a:r>
            <a:endParaRPr sz="800" b="0" i="0" u="sng" strike="noStrike" cap="none">
              <a:solidFill>
                <a:srgbClr val="1E6FFF"/>
              </a:solidFill>
              <a:highlight>
                <a:srgbClr val="FFFFFF"/>
              </a:highlight>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第一步：</a:t>
            </a: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如果您是第一次使用广告，请在充值前前往卖家中心同意关键词广告条款。</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路径：卖家后台 &gt; 我的关键词广告 &gt; 规则与条款 &gt; 点击“同意” （仅在第一次使用关键字广告时展现）</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第二步：</a:t>
            </a: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a:t>
            </a:r>
            <a:r>
              <a:rPr lang="en-GB" sz="1400" b="0" i="0" u="sng" strike="noStrike" cap="none">
                <a:solidFill>
                  <a:schemeClr val="hlink"/>
                </a:solidFill>
                <a:latin typeface="微软雅黑" panose="020B0503020204020204" charset="-122"/>
                <a:ea typeface="微软雅黑" panose="020B0503020204020204" charset="-122"/>
                <a:cs typeface="微软雅黑" panose="020B0503020204020204" charset="-122"/>
                <a:sym typeface="微软雅黑" panose="020B0503020204020204" charset="-122"/>
                <a:hlinkClick r:id="rId2"/>
              </a:rPr>
              <a:t>这里</a:t>
            </a: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访问网页版充值链接；</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第三步：</a:t>
            </a: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选择用连连支付或Paypal进行充值。</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9" name="Google Shape;449;p39"/>
          <p:cNvPicPr preferRelativeResize="0"/>
          <p:nvPr/>
        </p:nvPicPr>
        <p:blipFill rotWithShape="1">
          <a:blip r:embed="rId3"/>
          <a:srcRect/>
          <a:stretch>
            <a:fillRect/>
          </a:stretch>
        </p:blipFill>
        <p:spPr>
          <a:xfrm>
            <a:off x="5582841" y="1276536"/>
            <a:ext cx="3150394" cy="2451683"/>
          </a:xfrm>
          <a:prstGeom prst="rect">
            <a:avLst/>
          </a:prstGeom>
          <a:noFill/>
          <a:ln w="28575" cap="flat" cmpd="sng">
            <a:solidFill>
              <a:srgbClr val="ED4D2D"/>
            </a:solidFill>
            <a:prstDash val="dash"/>
            <a:round/>
            <a:headEnd type="none" w="sm" len="sm"/>
            <a:tailEnd type="none" w="sm" len="sm"/>
          </a:ln>
        </p:spPr>
      </p:pic>
      <p:sp>
        <p:nvSpPr>
          <p:cNvPr id="450" name="Google Shape;450;p39"/>
          <p:cNvSpPr txBox="1"/>
          <p:nvPr/>
        </p:nvSpPr>
        <p:spPr>
          <a:xfrm>
            <a:off x="626268" y="792905"/>
            <a:ext cx="8387100" cy="3747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站外充值具体步骤</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455" name="Shape 455"/>
        <p:cNvGrpSpPr/>
        <p:nvPr/>
      </p:nvGrpSpPr>
      <p:grpSpPr>
        <a:xfrm>
          <a:off x="0" y="0"/>
          <a:ext cx="0" cy="0"/>
          <a:chOff x="0" y="0"/>
          <a:chExt cx="0" cy="0"/>
        </a:xfrm>
      </p:grpSpPr>
      <p:sp>
        <p:nvSpPr>
          <p:cNvPr id="456" name="Google Shape;456;p40"/>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第4关：充值与预算</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7" name="Google Shape;457;p40"/>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
        <p:nvSpPr>
          <p:cNvPr id="458" name="Google Shape;458;p40"/>
          <p:cNvSpPr/>
          <p:nvPr/>
        </p:nvSpPr>
        <p:spPr>
          <a:xfrm>
            <a:off x="626268" y="878036"/>
            <a:ext cx="54030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第四步：</a:t>
            </a: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选择站点，输入店铺名称和充值金额。</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59" name="Google Shape;459;p40"/>
          <p:cNvPicPr preferRelativeResize="0"/>
          <p:nvPr/>
        </p:nvPicPr>
        <p:blipFill rotWithShape="1">
          <a:blip r:embed="rId1"/>
          <a:srcRect/>
          <a:stretch>
            <a:fillRect/>
          </a:stretch>
        </p:blipFill>
        <p:spPr>
          <a:xfrm>
            <a:off x="754424" y="1292813"/>
            <a:ext cx="7635152" cy="3336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464" name="Shape 464"/>
        <p:cNvGrpSpPr/>
        <p:nvPr/>
      </p:nvGrpSpPr>
      <p:grpSpPr>
        <a:xfrm>
          <a:off x="0" y="0"/>
          <a:ext cx="0" cy="0"/>
          <a:chOff x="0" y="0"/>
          <a:chExt cx="0" cy="0"/>
        </a:xfrm>
      </p:grpSpPr>
      <p:sp>
        <p:nvSpPr>
          <p:cNvPr id="465" name="Google Shape;465;p41"/>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第4关：充值与预算</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6" name="Google Shape;466;p41"/>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
        <p:nvSpPr>
          <p:cNvPr id="467" name="Google Shape;467;p41"/>
          <p:cNvSpPr/>
          <p:nvPr/>
        </p:nvSpPr>
        <p:spPr>
          <a:xfrm>
            <a:off x="385846" y="588897"/>
            <a:ext cx="48642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68" name="Google Shape;468;p41"/>
          <p:cNvSpPr/>
          <p:nvPr/>
        </p:nvSpPr>
        <p:spPr>
          <a:xfrm>
            <a:off x="547687" y="4470323"/>
            <a:ext cx="7146300" cy="254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具体充值操作教程可参考：【</a:t>
            </a:r>
            <a:r>
              <a:rPr lang="en-GB" sz="1200" b="0" i="0" u="sng" strike="noStrike" cap="none">
                <a:solidFill>
                  <a:schemeClr val="hlink"/>
                </a:solidFill>
                <a:latin typeface="微软雅黑" panose="020B0503020204020204" charset="-122"/>
                <a:ea typeface="微软雅黑" panose="020B0503020204020204" charset="-122"/>
                <a:cs typeface="微软雅黑" panose="020B0503020204020204" charset="-122"/>
                <a:sym typeface="微软雅黑" panose="020B0503020204020204" charset="-122"/>
                <a:hlinkClick r:id="rId1"/>
              </a:rPr>
              <a:t>Shopee我的关键字广告充值网页版操作指引</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69" name="Google Shape;469;p41"/>
          <p:cNvSpPr/>
          <p:nvPr/>
        </p:nvSpPr>
        <p:spPr>
          <a:xfrm>
            <a:off x="626268" y="878036"/>
            <a:ext cx="6717600" cy="4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第五步：</a:t>
            </a: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选择支付银行卡，确认付款、完成支付，充值将在3个工作日内到账。</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470" name="Google Shape;470;p41"/>
          <p:cNvPicPr preferRelativeResize="0"/>
          <p:nvPr/>
        </p:nvPicPr>
        <p:blipFill rotWithShape="1">
          <a:blip r:embed="rId2"/>
          <a:srcRect/>
          <a:stretch>
            <a:fillRect/>
          </a:stretch>
        </p:blipFill>
        <p:spPr>
          <a:xfrm>
            <a:off x="598883" y="1374925"/>
            <a:ext cx="3855979" cy="2786042"/>
          </a:xfrm>
          <a:prstGeom prst="rect">
            <a:avLst/>
          </a:prstGeom>
          <a:noFill/>
          <a:ln>
            <a:noFill/>
          </a:ln>
        </p:spPr>
      </p:pic>
      <p:pic>
        <p:nvPicPr>
          <p:cNvPr id="471" name="Google Shape;471;p41"/>
          <p:cNvPicPr preferRelativeResize="0"/>
          <p:nvPr/>
        </p:nvPicPr>
        <p:blipFill rotWithShape="1">
          <a:blip r:embed="rId3"/>
          <a:srcRect/>
          <a:stretch>
            <a:fillRect/>
          </a:stretch>
        </p:blipFill>
        <p:spPr>
          <a:xfrm>
            <a:off x="4364831" y="1318748"/>
            <a:ext cx="4298164" cy="29647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476" name="Shape 476"/>
        <p:cNvGrpSpPr/>
        <p:nvPr/>
      </p:nvGrpSpPr>
      <p:grpSpPr>
        <a:xfrm>
          <a:off x="0" y="0"/>
          <a:ext cx="0" cy="0"/>
          <a:chOff x="0" y="0"/>
          <a:chExt cx="0" cy="0"/>
        </a:xfrm>
      </p:grpSpPr>
      <p:sp>
        <p:nvSpPr>
          <p:cNvPr id="477" name="Google Shape;477;p42"/>
          <p:cNvSpPr/>
          <p:nvPr/>
        </p:nvSpPr>
        <p:spPr>
          <a:xfrm>
            <a:off x="237150" y="2822774"/>
            <a:ext cx="8736900" cy="18636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78" name="Google Shape;478;p42"/>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第4关：充值与预算</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9" name="Google Shape;479;p42"/>
          <p:cNvSpPr/>
          <p:nvPr/>
        </p:nvSpPr>
        <p:spPr>
          <a:xfrm>
            <a:off x="410006" y="803862"/>
            <a:ext cx="8564100" cy="17679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充值完成后，下一步是规划预算，为什么你需要学会，设置合理的预算？</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每日预算设置过低，会导致以下问题：</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广告无法全天在线（俗称：烧断线），</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容易错过高转化时段（如晚上），对新卖家来说不利于前期的广告测品及店铺引流</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广告没有积累到足够的点击数就下线了</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，导致没有积累到足够的数据量，对后续广告优化的意义不大，相当于浪费了时间</a:t>
            </a:r>
            <a:r>
              <a:rPr lang="en-GB"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（如您的预算一共RM300，若分成30天花，一天只花RM10，每天获得约60个点击；不如分成5天花，一天花RM60，每天获得约400个点击，更能看出广告的效果，优化广告时，这份数据也更具有参考性）</a:t>
            </a:r>
            <a:endParaRPr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480" name="Google Shape;480;p42"/>
          <p:cNvGrpSpPr/>
          <p:nvPr/>
        </p:nvGrpSpPr>
        <p:grpSpPr>
          <a:xfrm>
            <a:off x="2289192" y="2921254"/>
            <a:ext cx="6577563" cy="1666351"/>
            <a:chOff x="470263" y="4391754"/>
            <a:chExt cx="9026434" cy="2286745"/>
          </a:xfrm>
        </p:grpSpPr>
        <p:pic>
          <p:nvPicPr>
            <p:cNvPr id="481" name="Google Shape;481;p42"/>
            <p:cNvPicPr preferRelativeResize="0"/>
            <p:nvPr/>
          </p:nvPicPr>
          <p:blipFill rotWithShape="1">
            <a:blip r:embed="rId1"/>
            <a:srcRect/>
            <a:stretch>
              <a:fillRect/>
            </a:stretch>
          </p:blipFill>
          <p:spPr>
            <a:xfrm>
              <a:off x="470263" y="4391754"/>
              <a:ext cx="9026434" cy="2286745"/>
            </a:xfrm>
            <a:prstGeom prst="rect">
              <a:avLst/>
            </a:prstGeom>
            <a:noFill/>
            <a:ln>
              <a:noFill/>
            </a:ln>
          </p:spPr>
        </p:pic>
        <p:sp>
          <p:nvSpPr>
            <p:cNvPr id="482" name="Google Shape;482;p42"/>
            <p:cNvSpPr/>
            <p:nvPr/>
          </p:nvSpPr>
          <p:spPr>
            <a:xfrm>
              <a:off x="8221252" y="4562428"/>
              <a:ext cx="1052100" cy="600600"/>
            </a:xfrm>
            <a:prstGeom prst="rect">
              <a:avLst/>
            </a:prstGeom>
            <a:noFill/>
            <a:ln w="381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83" name="Google Shape;483;p42"/>
            <p:cNvSpPr/>
            <p:nvPr/>
          </p:nvSpPr>
          <p:spPr>
            <a:xfrm>
              <a:off x="1756036" y="4562427"/>
              <a:ext cx="1052100" cy="600600"/>
            </a:xfrm>
            <a:prstGeom prst="rect">
              <a:avLst/>
            </a:prstGeom>
            <a:noFill/>
            <a:ln w="381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484" name="Google Shape;484;p42"/>
          <p:cNvSpPr/>
          <p:nvPr/>
        </p:nvSpPr>
        <p:spPr>
          <a:xfrm>
            <a:off x="304254" y="2891848"/>
            <a:ext cx="1917900" cy="16989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举个例子：某3C商家近30天的广告数据，因日预算设置过低，导致广告频繁下线，且积累的点击量仅58个，</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无法根据这个数据做进一步优化</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5" name="Google Shape;485;p42"/>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
        <p:nvSpPr>
          <p:cNvPr id="486" name="Google Shape;486;p42"/>
          <p:cNvSpPr txBox="1"/>
          <p:nvPr/>
        </p:nvSpPr>
        <p:spPr>
          <a:xfrm>
            <a:off x="4250778" y="3907607"/>
            <a:ext cx="1860300" cy="254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广告频繁断线</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491" name="Shape 491"/>
        <p:cNvGrpSpPr/>
        <p:nvPr/>
      </p:nvGrpSpPr>
      <p:grpSpPr>
        <a:xfrm>
          <a:off x="0" y="0"/>
          <a:ext cx="0" cy="0"/>
          <a:chOff x="0" y="0"/>
          <a:chExt cx="0" cy="0"/>
        </a:xfrm>
      </p:grpSpPr>
      <p:sp>
        <p:nvSpPr>
          <p:cNvPr id="492" name="Google Shape;492;p43"/>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第4关：充值与预算</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3" name="Google Shape;493;p43"/>
          <p:cNvSpPr txBox="1"/>
          <p:nvPr/>
        </p:nvSpPr>
        <p:spPr>
          <a:xfrm>
            <a:off x="588155" y="666854"/>
            <a:ext cx="8205000" cy="14910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预算的规划方法</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根据商品目标出单量，结合下表，计算出需要的</a:t>
            </a:r>
            <a:r>
              <a:rPr lang="en-GB"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每日广告预算</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（举例：您在MY的某个商品，希望每日出5单，则每日预算最少应设置为：5单*7马币=35马币）</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rgbClr val="ED4D2D"/>
              </a:buClr>
              <a:buSzPts val="1200"/>
              <a:buFont typeface="Arial" panose="020B0604020202020204"/>
              <a:buChar char="•"/>
            </a:pPr>
            <a:r>
              <a:rPr lang="en-GB"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新店铺和新品的转化率一般达不到站点平均，因此实际设置预算时，建议要高于计算出的预算30%</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（接着上面的例子：预算建议设置为：35马币*（1+30%）=45马币）</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94" name="Google Shape;494;p43"/>
          <p:cNvSpPr/>
          <p:nvPr/>
        </p:nvSpPr>
        <p:spPr>
          <a:xfrm>
            <a:off x="581365" y="4551128"/>
            <a:ext cx="3289500" cy="23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*表格为2020年3月各站点平均数据指标，仅供参考。</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5" name="Google Shape;495;p43"/>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graphicFrame>
        <p:nvGraphicFramePr>
          <p:cNvPr id="496" name="Google Shape;496;p43"/>
          <p:cNvGraphicFramePr/>
          <p:nvPr/>
        </p:nvGraphicFramePr>
        <p:xfrm>
          <a:off x="672223" y="2220363"/>
          <a:ext cx="8121000" cy="3000000"/>
        </p:xfrm>
        <a:graphic>
          <a:graphicData uri="http://schemas.openxmlformats.org/drawingml/2006/table">
            <a:tbl>
              <a:tblPr>
                <a:noFill/>
                <a:tableStyleId>{0922FB18-EDB6-4FAB-A375-CF79C4140131}</a:tableStyleId>
              </a:tblPr>
              <a:tblGrid>
                <a:gridCol w="2033450"/>
                <a:gridCol w="869650"/>
                <a:gridCol w="869650"/>
                <a:gridCol w="869650"/>
                <a:gridCol w="869650"/>
                <a:gridCol w="869650"/>
                <a:gridCol w="869650"/>
                <a:gridCol w="869650"/>
              </a:tblGrid>
              <a:tr h="32415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站点</a:t>
                      </a:r>
                      <a:endParaRPr sz="1100" u="none" strike="noStrike" cap="none"/>
                    </a:p>
                  </a:txBody>
                  <a:tcPr marL="4775" marR="4775" marT="4775" marB="0" anchor="ctr">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ID</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MY</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VN</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PH</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TH</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TW</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SG</a:t>
                      </a:r>
                      <a:endParaRPr sz="1100" u="none" strike="noStrike" cap="none"/>
                    </a:p>
                  </a:txBody>
                  <a:tcPr marL="4775" marR="4775" marT="4775" marB="0" anchor="ctr">
                    <a:lnL w="1270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r>
              <a:tr h="32415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平均点击单价</a:t>
                      </a:r>
                      <a:endParaRPr sz="1100" u="none" strike="noStrike" cap="none"/>
                    </a:p>
                  </a:txBody>
                  <a:tcPr marL="4775" marR="4775" marT="4775" marB="0" anchor="ctr">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$0.03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$0.04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$0.04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$0.02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$0.06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$0.07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$0.04 </a:t>
                      </a:r>
                      <a:endParaRPr sz="1100" u="none" strike="noStrike" cap="none"/>
                    </a:p>
                  </a:txBody>
                  <a:tcPr marL="4775" marR="4775" marT="4775" marB="0" anchor="ctr">
                    <a:lnL w="1270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r>
              <a:tr h="32415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转化率</a:t>
                      </a:r>
                      <a:endParaRPr sz="1100" u="none" strike="noStrike" cap="none"/>
                    </a:p>
                  </a:txBody>
                  <a:tcPr marL="4775" marR="4775" marT="4775" marB="0" anchor="ctr">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2.00%</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2.50%</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2.60%</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2.70%</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3.40%</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2.60%</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3.20%</a:t>
                      </a:r>
                      <a:endParaRPr sz="1100" u="none" strike="noStrike" cap="none"/>
                    </a:p>
                  </a:txBody>
                  <a:tcPr marL="4775" marR="4775" marT="4775" marB="0" anchor="ctr">
                    <a:lnL w="1270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7"/>
                    </a:solidFill>
                  </a:tcPr>
                </a:tc>
              </a:tr>
              <a:tr h="64125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平均每出一单</a:t>
                      </a:r>
                      <a:endParaRPr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需花费广告金（美元）</a:t>
                      </a:r>
                      <a:endParaRPr sz="1100" u="none" strike="noStrike" cap="none"/>
                    </a:p>
                  </a:txBody>
                  <a:tcPr marL="4775" marR="4775" marT="4775" marB="0" anchor="ctr">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$1.50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$1.60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$1.54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$0.74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$1.76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$2.69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$1.25 </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r>
              <a:tr h="64125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平均每出一单</a:t>
                      </a:r>
                      <a:endParaRPr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需花费广告金（当地货币）</a:t>
                      </a:r>
                      <a:endParaRPr sz="1100" u="none" strike="noStrike" cap="none"/>
                    </a:p>
                  </a:txBody>
                  <a:tcPr marL="4775" marR="4775" marT="4775" marB="0" anchor="ctr">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25000</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37000</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40</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60</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80</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100" u="none" strike="noStrike" cap="none"/>
                    </a:p>
                  </a:txBody>
                  <a:tcPr marL="4775" marR="4775" marT="477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r>
            </a:tbl>
          </a:graphicData>
        </a:graphic>
      </p:graphicFrame>
      <p:sp>
        <p:nvSpPr>
          <p:cNvPr id="497" name="Google Shape;497;p43"/>
          <p:cNvSpPr/>
          <p:nvPr/>
        </p:nvSpPr>
        <p:spPr>
          <a:xfrm>
            <a:off x="619478" y="3177766"/>
            <a:ext cx="8241600" cy="1312200"/>
          </a:xfrm>
          <a:prstGeom prst="rect">
            <a:avLst/>
          </a:prstGeom>
          <a:noFill/>
          <a:ln w="38100" cap="flat" cmpd="sng">
            <a:solidFill>
              <a:srgbClr val="ED4D2D"/>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502" name="Shape 502"/>
        <p:cNvGrpSpPr/>
        <p:nvPr/>
      </p:nvGrpSpPr>
      <p:grpSpPr>
        <a:xfrm>
          <a:off x="0" y="0"/>
          <a:ext cx="0" cy="0"/>
          <a:chOff x="0" y="0"/>
          <a:chExt cx="0" cy="0"/>
        </a:xfrm>
      </p:grpSpPr>
      <p:sp>
        <p:nvSpPr>
          <p:cNvPr id="503" name="Google Shape;503;p44"/>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第4关：充值与预算</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4" name="Google Shape;504;p44"/>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
        <p:nvSpPr>
          <p:cNvPr id="505" name="Google Shape;505;p44"/>
          <p:cNvSpPr/>
          <p:nvPr/>
        </p:nvSpPr>
        <p:spPr>
          <a:xfrm>
            <a:off x="3692681" y="1059931"/>
            <a:ext cx="2228100" cy="584400"/>
          </a:xfrm>
          <a:prstGeom prst="rect">
            <a:avLst/>
          </a:prstGeom>
          <a:noFill/>
          <a:ln>
            <a:noFill/>
          </a:ln>
        </p:spPr>
        <p:txBody>
          <a:bodyPr spcFirstLastPara="1" wrap="square" lIns="108000" tIns="108000" rIns="108000" bIns="108000" anchor="t" anchorCtr="0">
            <a:noAutofit/>
          </a:bodyPr>
          <a:lstStyle/>
          <a:p>
            <a:pPr marL="0" marR="0" lvl="0" indent="0" algn="l" rtl="0">
              <a:lnSpc>
                <a:spcPct val="150000"/>
              </a:lnSpc>
              <a:spcBef>
                <a:spcPts val="0"/>
              </a:spcBef>
              <a:spcAft>
                <a:spcPts val="0"/>
              </a:spcAft>
              <a:buClr>
                <a:srgbClr val="000000"/>
              </a:buClr>
              <a:buSzPts val="1800"/>
              <a:buFont typeface="Arial" panose="020B0604020202020204"/>
              <a:buNone/>
            </a:pPr>
            <a:r>
              <a:rPr lang="en-GB" sz="18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广告预算规划表</a:t>
            </a:r>
            <a:endParaRPr sz="18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506" name="Google Shape;506;p44"/>
          <p:cNvGraphicFramePr/>
          <p:nvPr/>
        </p:nvGraphicFramePr>
        <p:xfrm>
          <a:off x="347144" y="1583509"/>
          <a:ext cx="8449775" cy="3000000"/>
        </p:xfrm>
        <a:graphic>
          <a:graphicData uri="http://schemas.openxmlformats.org/drawingml/2006/table">
            <a:tbl>
              <a:tblPr>
                <a:noFill/>
                <a:tableStyleId>{0922FB18-EDB6-4FAB-A375-CF79C4140131}</a:tableStyleId>
              </a:tblPr>
              <a:tblGrid>
                <a:gridCol w="524950"/>
                <a:gridCol w="676400"/>
                <a:gridCol w="524950"/>
                <a:gridCol w="524950"/>
                <a:gridCol w="918675"/>
                <a:gridCol w="848000"/>
                <a:gridCol w="1467650"/>
                <a:gridCol w="1056175"/>
                <a:gridCol w="1080200"/>
                <a:gridCol w="827825"/>
              </a:tblGrid>
              <a:tr h="385625">
                <a:tc gridSpan="6">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店铺和商品维度</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hMerge="1">
                  <a:tcPr/>
                </a:tc>
                <a:tc hMerge="1">
                  <a:tcPr/>
                </a:tc>
                <a:tc hMerge="1">
                  <a:tcPr/>
                </a:tc>
                <a:tc hMerge="1">
                  <a:tcPr/>
                </a:tc>
                <a:tc hMerge="1">
                  <a:tcPr/>
                </a:tc>
                <a:tc gridSpan="4">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广告预算</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hMerge="1">
                  <a:tcPr/>
                </a:tc>
                <a:tc hMerge="1">
                  <a:tcPr/>
                </a:tc>
                <a:tc hMerge="1">
                  <a:tcPr/>
                </a:tc>
              </a:tr>
              <a:tr h="71590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新老店</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站点</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类目</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商品列表</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商品类型</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每日预算</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平均出单花费（当地货币）</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目标出单量</a:t>
                      </a:r>
                      <a:endParaRPr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（每日）</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预算浮动</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6A4E"/>
                    </a:solidFill>
                  </a:tcPr>
                </a:tc>
              </a:tr>
              <a:tr h="36187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老店</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MY</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女装</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连衣裙</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爆品</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例：7*20*（1+0%）</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20</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a:t>
                      </a:r>
                      <a:endParaRPr sz="1100" u="none" strike="noStrike" cap="none"/>
                    </a:p>
                  </a:txBody>
                  <a:tcPr marL="4700" marR="4700" marT="4700" marB="0" anchor="ctr">
                    <a:lnL w="1270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D6CC"/>
                    </a:solidFill>
                  </a:tcPr>
                </a:tc>
              </a:tr>
              <a:tr h="36187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老店</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MY</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女装</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半身裙</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新品</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10</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30%</a:t>
                      </a:r>
                      <a:endParaRPr sz="1100" u="none" strike="noStrike" cap="none"/>
                    </a:p>
                  </a:txBody>
                  <a:tcPr marL="4700" marR="4700" marT="4700" marB="0" anchor="ctr">
                    <a:lnL w="1270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8"/>
                    </a:solidFill>
                  </a:tcPr>
                </a:tc>
              </a:tr>
              <a:tr h="36187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新店</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MY</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3C</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手机壳</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新品</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30%</a:t>
                      </a:r>
                      <a:endParaRPr sz="1100" u="none" strike="noStrike" cap="none"/>
                    </a:p>
                  </a:txBody>
                  <a:tcPr marL="4700" marR="4700" marT="4700" marB="0" anchor="ctr">
                    <a:lnL w="1270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D6CC"/>
                    </a:solidFill>
                  </a:tcPr>
                </a:tc>
              </a:tr>
              <a:tr h="36187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新店</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TW</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美妆</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口红</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新品</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80</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100" u="none" strike="noStrike" cap="none"/>
                    </a:p>
                  </a:txBody>
                  <a:tcPr marL="4700" marR="4700" marT="4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CECE8"/>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30%</a:t>
                      </a:r>
                      <a:endParaRPr sz="1100" u="none" strike="noStrike" cap="none"/>
                    </a:p>
                  </a:txBody>
                  <a:tcPr marL="4700" marR="4700" marT="4700" marB="0" anchor="ctr">
                    <a:lnL w="1270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8"/>
                    </a:solidFill>
                  </a:tcPr>
                </a:tc>
              </a:tr>
            </a:tbl>
          </a:graphicData>
        </a:graphic>
      </p:graphicFrame>
      <p:grpSp>
        <p:nvGrpSpPr>
          <p:cNvPr id="507" name="Google Shape;507;p44"/>
          <p:cNvGrpSpPr/>
          <p:nvPr/>
        </p:nvGrpSpPr>
        <p:grpSpPr>
          <a:xfrm>
            <a:off x="5614441" y="1549683"/>
            <a:ext cx="3594470" cy="3069318"/>
            <a:chOff x="7467813" y="1881288"/>
            <a:chExt cx="4792627" cy="4092424"/>
          </a:xfrm>
        </p:grpSpPr>
        <p:sp>
          <p:nvSpPr>
            <p:cNvPr id="508" name="Google Shape;508;p44"/>
            <p:cNvSpPr/>
            <p:nvPr/>
          </p:nvSpPr>
          <p:spPr>
            <a:xfrm>
              <a:off x="10592555" y="3807114"/>
              <a:ext cx="1136700" cy="1442400"/>
            </a:xfrm>
            <a:prstGeom prst="rect">
              <a:avLst/>
            </a:prstGeom>
            <a:noFill/>
            <a:ln w="38100" cap="flat" cmpd="sng">
              <a:solidFill>
                <a:schemeClr val="dk1"/>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09" name="Google Shape;509;p44"/>
            <p:cNvSpPr/>
            <p:nvPr/>
          </p:nvSpPr>
          <p:spPr>
            <a:xfrm>
              <a:off x="7730151" y="4793634"/>
              <a:ext cx="1440900" cy="455700"/>
            </a:xfrm>
            <a:prstGeom prst="rect">
              <a:avLst/>
            </a:prstGeom>
            <a:noFill/>
            <a:ln w="38100" cap="flat" cmpd="sng">
              <a:solidFill>
                <a:schemeClr val="dk1"/>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10" name="Google Shape;510;p44"/>
            <p:cNvSpPr/>
            <p:nvPr/>
          </p:nvSpPr>
          <p:spPr>
            <a:xfrm>
              <a:off x="9171161" y="2432948"/>
              <a:ext cx="1440900" cy="977700"/>
            </a:xfrm>
            <a:prstGeom prst="rect">
              <a:avLst/>
            </a:prstGeom>
            <a:noFill/>
            <a:ln w="38100" cap="flat" cmpd="sng">
              <a:solidFill>
                <a:schemeClr val="dk1"/>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11" name="Google Shape;511;p44"/>
            <p:cNvSpPr txBox="1"/>
            <p:nvPr/>
          </p:nvSpPr>
          <p:spPr>
            <a:xfrm>
              <a:off x="7467813" y="5389012"/>
              <a:ext cx="2135700" cy="58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各地区平均出单花费，请参考前一页</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2" name="Google Shape;512;p44"/>
            <p:cNvSpPr txBox="1"/>
            <p:nvPr/>
          </p:nvSpPr>
          <p:spPr>
            <a:xfrm>
              <a:off x="9690040" y="1881288"/>
              <a:ext cx="2570400" cy="58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请卖家朋友</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自行预估</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3" name="Google Shape;513;p44"/>
            <p:cNvSpPr txBox="1"/>
            <p:nvPr/>
          </p:nvSpPr>
          <p:spPr>
            <a:xfrm>
              <a:off x="10462791" y="5340891"/>
              <a:ext cx="1442400" cy="58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新店或新品，建议增加30%</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514" name="Google Shape;514;p44"/>
          <p:cNvSpPr/>
          <p:nvPr/>
        </p:nvSpPr>
        <p:spPr>
          <a:xfrm>
            <a:off x="738282" y="639040"/>
            <a:ext cx="8039400" cy="523500"/>
          </a:xfrm>
          <a:prstGeom prst="rect">
            <a:avLst/>
          </a:prstGeom>
          <a:noFill/>
          <a:ln>
            <a:noFill/>
          </a:ln>
        </p:spPr>
        <p:txBody>
          <a:bodyPr spcFirstLastPara="1" wrap="square" lIns="108000" tIns="108000" rIns="108000" bIns="108000" anchor="t" anchorCtr="0">
            <a:noAutofit/>
          </a:bodyPr>
          <a:lstStyle/>
          <a:p>
            <a:pPr marL="0" marR="0" lvl="0"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学会这张表格，你就学懂了预算规划</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515" name="Google Shape;515;p44" descr="火箭">
            <a:hlinkClick r:id="rId1" action="ppaction://hlinksldjump"/>
          </p:cNvPr>
          <p:cNvPicPr preferRelativeResize="0"/>
          <p:nvPr/>
        </p:nvPicPr>
        <p:blipFill rotWithShape="1">
          <a:blip r:embed="rId2"/>
          <a:srcRect/>
          <a:stretch>
            <a:fillRect/>
          </a:stretch>
        </p:blipFill>
        <p:spPr>
          <a:xfrm>
            <a:off x="347144" y="697976"/>
            <a:ext cx="486252" cy="4862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520" name="Shape 520"/>
        <p:cNvGrpSpPr/>
        <p:nvPr/>
      </p:nvGrpSpPr>
      <p:grpSpPr>
        <a:xfrm>
          <a:off x="0" y="0"/>
          <a:ext cx="0" cy="0"/>
          <a:chOff x="0" y="0"/>
          <a:chExt cx="0" cy="0"/>
        </a:xfrm>
      </p:grpSpPr>
      <p:sp>
        <p:nvSpPr>
          <p:cNvPr id="521" name="Google Shape;521;p45"/>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第5</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2" name="Google Shape;522;p45"/>
          <p:cNvSpPr txBox="1"/>
          <p:nvPr/>
        </p:nvSpPr>
        <p:spPr>
          <a:xfrm>
            <a:off x="599122" y="1144618"/>
            <a:ext cx="5482200" cy="20022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充值和预算准备完毕，如何正确地开一条广告呢？</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今天我们会手把手教你设置广告，避免踩坑！</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学会开启关键词广告</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学习选品、选词、设置出价的技巧</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强烈建议您打开后台，跟着今天的内容一步步实操演练</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23" name="Google Shape;523;p45"/>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03" name="Shape 103"/>
        <p:cNvGrpSpPr/>
        <p:nvPr/>
      </p:nvGrpSpPr>
      <p:grpSpPr>
        <a:xfrm>
          <a:off x="0" y="0"/>
          <a:ext cx="0" cy="0"/>
          <a:chOff x="0" y="0"/>
          <a:chExt cx="0" cy="0"/>
        </a:xfrm>
      </p:grpSpPr>
      <p:sp>
        <p:nvSpPr>
          <p:cNvPr id="104" name="Google Shape;104;p19"/>
          <p:cNvSpPr txBox="1"/>
          <p:nvPr>
            <p:ph type="sldNum" idx="12"/>
          </p:nvPr>
        </p:nvSpPr>
        <p:spPr>
          <a:xfrm>
            <a:off x="6354343" y="3497413"/>
            <a:ext cx="411600" cy="2952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5" name="Google Shape;105;p19"/>
          <p:cNvSpPr txBox="1"/>
          <p:nvPr/>
        </p:nvSpPr>
        <p:spPr>
          <a:xfrm>
            <a:off x="1629247" y="311976"/>
            <a:ext cx="5849700" cy="741000"/>
          </a:xfrm>
          <a:prstGeom prst="rect">
            <a:avLst/>
          </a:prstGeom>
          <a:solidFill>
            <a:srgbClr val="ECECEC"/>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ED4D2D"/>
              </a:buClr>
              <a:buSzPts val="3000"/>
              <a:buFont typeface="微软雅黑" panose="020B0503020204020204" charset="-122"/>
              <a:buNone/>
            </a:pPr>
            <a:r>
              <a:rPr lang="en-GB" sz="30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广告新手地图-第一站内容索引</a:t>
            </a:r>
            <a:endParaRPr sz="30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106" name="Google Shape;106;p19"/>
          <p:cNvGrpSpPr/>
          <p:nvPr/>
        </p:nvGrpSpPr>
        <p:grpSpPr>
          <a:xfrm>
            <a:off x="770036" y="1519516"/>
            <a:ext cx="1228669" cy="514350"/>
            <a:chOff x="1440603" y="2026021"/>
            <a:chExt cx="1638225" cy="685800"/>
          </a:xfrm>
        </p:grpSpPr>
        <p:sp>
          <p:nvSpPr>
            <p:cNvPr id="107" name="Google Shape;107;p19"/>
            <p:cNvSpPr/>
            <p:nvPr/>
          </p:nvSpPr>
          <p:spPr>
            <a:xfrm>
              <a:off x="2393028" y="2026021"/>
              <a:ext cx="685800" cy="685800"/>
            </a:xfrm>
            <a:prstGeom prst="ellipse">
              <a:avLst/>
            </a:prstGeom>
            <a:solidFill>
              <a:srgbClr val="FF8A3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108" name="Google Shape;108;p19"/>
            <p:cNvSpPr/>
            <p:nvPr/>
          </p:nvSpPr>
          <p:spPr>
            <a:xfrm>
              <a:off x="2632165" y="2205046"/>
              <a:ext cx="207527" cy="327750"/>
            </a:xfrm>
            <a:custGeom>
              <a:avLst/>
              <a:gdLst/>
              <a:ahLst/>
              <a:cxnLst/>
              <a:rect l="l" t="t" r="r" b="b"/>
              <a:pathLst>
                <a:path w="67" h="106" extrusionOk="0">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l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9" name="Google Shape;109;p19"/>
            <p:cNvSpPr txBox="1"/>
            <p:nvPr/>
          </p:nvSpPr>
          <p:spPr>
            <a:xfrm>
              <a:off x="1440603" y="2157900"/>
              <a:ext cx="789000" cy="369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accent2"/>
                  </a:solidFill>
                  <a:latin typeface="微软雅黑" panose="020B0503020204020204" charset="-122"/>
                  <a:ea typeface="微软雅黑" panose="020B0503020204020204" charset="-122"/>
                  <a:cs typeface="微软雅黑" panose="020B0503020204020204" charset="-122"/>
                  <a:sym typeface="微软雅黑" panose="020B0503020204020204" charset="-122"/>
                </a:rPr>
                <a:t>第1关</a:t>
              </a:r>
              <a:endParaRPr sz="1400" b="1" i="0" u="none" strike="noStrike" cap="none">
                <a:solidFill>
                  <a:schemeClr val="accent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110" name="Google Shape;110;p19"/>
          <p:cNvGrpSpPr/>
          <p:nvPr/>
        </p:nvGrpSpPr>
        <p:grpSpPr>
          <a:xfrm>
            <a:off x="768315" y="2246922"/>
            <a:ext cx="1230389" cy="514350"/>
            <a:chOff x="1438309" y="2995896"/>
            <a:chExt cx="1640519" cy="685800"/>
          </a:xfrm>
        </p:grpSpPr>
        <p:grpSp>
          <p:nvGrpSpPr>
            <p:cNvPr id="111" name="Google Shape;111;p19"/>
            <p:cNvGrpSpPr/>
            <p:nvPr/>
          </p:nvGrpSpPr>
          <p:grpSpPr>
            <a:xfrm>
              <a:off x="2393028" y="2995896"/>
              <a:ext cx="685800" cy="685800"/>
              <a:chOff x="4390031" y="2026021"/>
              <a:chExt cx="685800" cy="685800"/>
            </a:xfrm>
          </p:grpSpPr>
          <p:sp>
            <p:nvSpPr>
              <p:cNvPr id="112" name="Google Shape;112;p19"/>
              <p:cNvSpPr/>
              <p:nvPr/>
            </p:nvSpPr>
            <p:spPr>
              <a:xfrm>
                <a:off x="4390031" y="2026021"/>
                <a:ext cx="685800" cy="685800"/>
              </a:xfrm>
              <a:prstGeom prst="ellipse">
                <a:avLst/>
              </a:prstGeom>
              <a:solidFill>
                <a:srgbClr val="F96A4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113" name="Google Shape;113;p19"/>
              <p:cNvSpPr/>
              <p:nvPr/>
            </p:nvSpPr>
            <p:spPr>
              <a:xfrm>
                <a:off x="4595533" y="2222937"/>
                <a:ext cx="274795" cy="291969"/>
              </a:xfrm>
              <a:custGeom>
                <a:avLst/>
                <a:gdLst/>
                <a:ahLst/>
                <a:cxnLst/>
                <a:rect l="l" t="t" r="r" b="b"/>
                <a:pathLst>
                  <a:path w="89" h="95" extrusionOk="0">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l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14" name="Google Shape;114;p19"/>
            <p:cNvSpPr txBox="1"/>
            <p:nvPr/>
          </p:nvSpPr>
          <p:spPr>
            <a:xfrm>
              <a:off x="1438309" y="3143087"/>
              <a:ext cx="789000" cy="369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FF6F00"/>
                  </a:solidFill>
                  <a:latin typeface="微软雅黑" panose="020B0503020204020204" charset="-122"/>
                  <a:ea typeface="微软雅黑" panose="020B0503020204020204" charset="-122"/>
                  <a:cs typeface="微软雅黑" panose="020B0503020204020204" charset="-122"/>
                  <a:sym typeface="微软雅黑" panose="020B0503020204020204" charset="-122"/>
                </a:rPr>
                <a:t>第2关</a:t>
              </a:r>
              <a:endParaRPr sz="1400" b="1" i="0" u="none" strike="noStrike" cap="none">
                <a:solidFill>
                  <a:srgbClr val="FF6F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115" name="Google Shape;115;p19"/>
          <p:cNvGrpSpPr/>
          <p:nvPr/>
        </p:nvGrpSpPr>
        <p:grpSpPr>
          <a:xfrm>
            <a:off x="768315" y="3059447"/>
            <a:ext cx="1230388" cy="514350"/>
            <a:chOff x="1438309" y="4079262"/>
            <a:chExt cx="1640518" cy="685800"/>
          </a:xfrm>
        </p:grpSpPr>
        <p:grpSp>
          <p:nvGrpSpPr>
            <p:cNvPr id="116" name="Google Shape;116;p19"/>
            <p:cNvGrpSpPr/>
            <p:nvPr/>
          </p:nvGrpSpPr>
          <p:grpSpPr>
            <a:xfrm>
              <a:off x="2393027" y="4079262"/>
              <a:ext cx="685800" cy="685800"/>
              <a:chOff x="6347275" y="2026021"/>
              <a:chExt cx="685800" cy="685800"/>
            </a:xfrm>
          </p:grpSpPr>
          <p:sp>
            <p:nvSpPr>
              <p:cNvPr id="117" name="Google Shape;117;p19"/>
              <p:cNvSpPr/>
              <p:nvPr/>
            </p:nvSpPr>
            <p:spPr>
              <a:xfrm>
                <a:off x="6347275" y="2026021"/>
                <a:ext cx="685800" cy="685800"/>
              </a:xfrm>
              <a:prstGeom prst="ellipse">
                <a:avLst/>
              </a:prstGeom>
              <a:solidFill>
                <a:srgbClr val="ED4D2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118" name="Google Shape;118;p19"/>
              <p:cNvSpPr/>
              <p:nvPr/>
            </p:nvSpPr>
            <p:spPr>
              <a:xfrm>
                <a:off x="6560649" y="2220789"/>
                <a:ext cx="259051" cy="296264"/>
              </a:xfrm>
              <a:custGeom>
                <a:avLst/>
                <a:gdLst/>
                <a:ahLst/>
                <a:cxnLst/>
                <a:rect l="l" t="t" r="r" b="b"/>
                <a:pathLst>
                  <a:path w="84" h="96" extrusionOk="0">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l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19" name="Google Shape;119;p19"/>
            <p:cNvSpPr txBox="1"/>
            <p:nvPr/>
          </p:nvSpPr>
          <p:spPr>
            <a:xfrm>
              <a:off x="1438309" y="4200962"/>
              <a:ext cx="789000" cy="369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FF3300"/>
                  </a:solidFill>
                  <a:latin typeface="微软雅黑" panose="020B0503020204020204" charset="-122"/>
                  <a:ea typeface="微软雅黑" panose="020B0503020204020204" charset="-122"/>
                  <a:cs typeface="微软雅黑" panose="020B0503020204020204" charset="-122"/>
                  <a:sym typeface="微软雅黑" panose="020B0503020204020204" charset="-122"/>
                </a:rPr>
                <a:t>第3关</a:t>
              </a:r>
              <a:endParaRPr sz="1400" b="1" i="0" u="none" strike="noStrike" cap="none">
                <a:solidFill>
                  <a:srgbClr val="FF33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120" name="Google Shape;120;p19"/>
          <p:cNvGrpSpPr/>
          <p:nvPr/>
        </p:nvGrpSpPr>
        <p:grpSpPr>
          <a:xfrm>
            <a:off x="768315" y="3786853"/>
            <a:ext cx="1230388" cy="514350"/>
            <a:chOff x="1438309" y="4928010"/>
            <a:chExt cx="1640518" cy="685800"/>
          </a:xfrm>
        </p:grpSpPr>
        <p:grpSp>
          <p:nvGrpSpPr>
            <p:cNvPr id="121" name="Google Shape;121;p19"/>
            <p:cNvGrpSpPr/>
            <p:nvPr/>
          </p:nvGrpSpPr>
          <p:grpSpPr>
            <a:xfrm>
              <a:off x="2393027" y="4928010"/>
              <a:ext cx="685800" cy="685800"/>
              <a:chOff x="8477129" y="1982770"/>
              <a:chExt cx="685800" cy="685800"/>
            </a:xfrm>
          </p:grpSpPr>
          <p:sp>
            <p:nvSpPr>
              <p:cNvPr id="122" name="Google Shape;122;p19"/>
              <p:cNvSpPr/>
              <p:nvPr/>
            </p:nvSpPr>
            <p:spPr>
              <a:xfrm>
                <a:off x="8477129" y="1982770"/>
                <a:ext cx="685800" cy="685800"/>
              </a:xfrm>
              <a:prstGeom prst="ellipse">
                <a:avLst/>
              </a:prstGeom>
              <a:solidFill>
                <a:srgbClr val="E4360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123" name="Google Shape;123;p19"/>
              <p:cNvSpPr/>
              <p:nvPr/>
            </p:nvSpPr>
            <p:spPr>
              <a:xfrm>
                <a:off x="8670320" y="2232955"/>
                <a:ext cx="240446" cy="271932"/>
              </a:xfrm>
              <a:custGeom>
                <a:avLst/>
                <a:gdLst/>
                <a:ahLst/>
                <a:cxnLst/>
                <a:rect l="l" t="t" r="r" b="b"/>
                <a:pathLst>
                  <a:path w="78" h="88" extrusionOk="0">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l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24" name="Google Shape;124;p19"/>
            <p:cNvSpPr txBox="1"/>
            <p:nvPr/>
          </p:nvSpPr>
          <p:spPr>
            <a:xfrm>
              <a:off x="1438309" y="5080795"/>
              <a:ext cx="789000" cy="369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rPr>
                <a:t>第4关</a:t>
              </a:r>
              <a:endParaRPr sz="14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125" name="Google Shape;125;p19"/>
          <p:cNvSpPr/>
          <p:nvPr/>
        </p:nvSpPr>
        <p:spPr>
          <a:xfrm>
            <a:off x="2178057" y="1480152"/>
            <a:ext cx="2351400" cy="877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rPr>
              <a:t>认识广告的作用</a:t>
            </a:r>
            <a:endParaRPr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00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新卖家有必要开广告吗？</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00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投广告能带来什么收益？</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00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广告能带动全店自然单量吗？</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152400" algn="l" rtl="0">
              <a:lnSpc>
                <a:spcPct val="100000"/>
              </a:lnSpc>
              <a:spcBef>
                <a:spcPts val="0"/>
              </a:spcBef>
              <a:spcAft>
                <a:spcPts val="0"/>
              </a:spcAft>
              <a:buClr>
                <a:schemeClr val="dk1"/>
              </a:buClr>
              <a:buSzPts val="1100"/>
              <a:buFont typeface="Arial" panose="020B0604020202020204"/>
              <a:buNone/>
            </a:pP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6" name="Google Shape;126;p19"/>
          <p:cNvSpPr/>
          <p:nvPr/>
        </p:nvSpPr>
        <p:spPr>
          <a:xfrm>
            <a:off x="2182774" y="2344973"/>
            <a:ext cx="2015700" cy="684900"/>
          </a:xfrm>
          <a:prstGeom prst="rect">
            <a:avLst/>
          </a:prstGeom>
          <a:noFill/>
          <a:ln>
            <a:noFill/>
          </a:ln>
        </p:spPr>
        <p:txBody>
          <a:bodyPr spcFirstLastPara="1" wrap="square" lIns="68575" tIns="34275" rIns="68575" bIns="34275" anchor="t" anchorCtr="0">
            <a:noAutofit/>
          </a:bodyPr>
          <a:lstStyle/>
          <a:p>
            <a:pPr marL="0" marR="0" lvl="0" indent="0" algn="l" rtl="0">
              <a:lnSpc>
                <a:spcPct val="114000"/>
              </a:lnSpc>
              <a:spcBef>
                <a:spcPts val="0"/>
              </a:spcBef>
              <a:spcAft>
                <a:spcPts val="0"/>
              </a:spcAft>
              <a:buClr>
                <a:srgbClr val="000000"/>
              </a:buClr>
              <a:buSzPts val="1100"/>
              <a:buFont typeface="Arial" panose="020B0604020202020204"/>
              <a:buNone/>
            </a:pPr>
            <a:r>
              <a:rPr lang="en-GB"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Shopee广告基础介绍</a:t>
            </a:r>
            <a:endParaRPr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14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了解3种广告类型：关键字广告/关联广告/商店广告</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14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怎么判断自己适合哪种广告</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7" name="Google Shape;127;p19"/>
          <p:cNvSpPr/>
          <p:nvPr/>
        </p:nvSpPr>
        <p:spPr>
          <a:xfrm>
            <a:off x="2178057" y="3150722"/>
            <a:ext cx="22146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14000"/>
              </a:lnSpc>
              <a:spcBef>
                <a:spcPts val="0"/>
              </a:spcBef>
              <a:spcAft>
                <a:spcPts val="0"/>
              </a:spcAft>
              <a:buClr>
                <a:srgbClr val="000000"/>
              </a:buClr>
              <a:buSzPts val="1100"/>
              <a:buFont typeface="Arial" panose="020B0604020202020204"/>
              <a:buNone/>
            </a:pPr>
            <a:r>
              <a:rPr lang="en-GB"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广告指标介绍</a:t>
            </a:r>
            <a:endParaRPr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14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怎么评判广告效果？</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14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ROI，CTR，CR分别是什么？</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8" name="Google Shape;128;p19"/>
          <p:cNvSpPr/>
          <p:nvPr/>
        </p:nvSpPr>
        <p:spPr>
          <a:xfrm>
            <a:off x="6970746" y="2754531"/>
            <a:ext cx="180334" cy="203949"/>
          </a:xfrm>
          <a:custGeom>
            <a:avLst/>
            <a:gdLst/>
            <a:ahLst/>
            <a:cxnLst/>
            <a:rect l="l" t="t" r="r" b="b"/>
            <a:pathLst>
              <a:path w="78" h="88" extrusionOk="0">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l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29" name="Google Shape;129;p19"/>
          <p:cNvGrpSpPr/>
          <p:nvPr/>
        </p:nvGrpSpPr>
        <p:grpSpPr>
          <a:xfrm>
            <a:off x="4835898" y="1496204"/>
            <a:ext cx="1195776" cy="514350"/>
            <a:chOff x="7109534" y="3301156"/>
            <a:chExt cx="1594368" cy="685800"/>
          </a:xfrm>
        </p:grpSpPr>
        <p:grpSp>
          <p:nvGrpSpPr>
            <p:cNvPr id="130" name="Google Shape;130;p19"/>
            <p:cNvGrpSpPr/>
            <p:nvPr/>
          </p:nvGrpSpPr>
          <p:grpSpPr>
            <a:xfrm>
              <a:off x="8018102" y="3301156"/>
              <a:ext cx="685800" cy="685800"/>
              <a:chOff x="3441435" y="4456576"/>
              <a:chExt cx="685800" cy="685800"/>
            </a:xfrm>
          </p:grpSpPr>
          <p:sp>
            <p:nvSpPr>
              <p:cNvPr id="131" name="Google Shape;131;p19"/>
              <p:cNvSpPr/>
              <p:nvPr/>
            </p:nvSpPr>
            <p:spPr>
              <a:xfrm>
                <a:off x="3441435" y="4456576"/>
                <a:ext cx="685800" cy="685800"/>
              </a:xfrm>
              <a:prstGeom prst="ellipse">
                <a:avLst/>
              </a:prstGeom>
              <a:solidFill>
                <a:srgbClr val="FA5E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132" name="Google Shape;132;p19"/>
              <p:cNvSpPr/>
              <p:nvPr/>
            </p:nvSpPr>
            <p:spPr>
              <a:xfrm>
                <a:off x="3680572" y="4635601"/>
                <a:ext cx="207527" cy="327750"/>
              </a:xfrm>
              <a:custGeom>
                <a:avLst/>
                <a:gdLst/>
                <a:ahLst/>
                <a:cxnLst/>
                <a:rect l="l" t="t" r="r" b="b"/>
                <a:pathLst>
                  <a:path w="67" h="106" extrusionOk="0">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l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33" name="Google Shape;133;p19"/>
            <p:cNvSpPr txBox="1"/>
            <p:nvPr/>
          </p:nvSpPr>
          <p:spPr>
            <a:xfrm>
              <a:off x="7109534" y="3454772"/>
              <a:ext cx="789000" cy="369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FF5722"/>
                  </a:solidFill>
                  <a:latin typeface="微软雅黑" panose="020B0503020204020204" charset="-122"/>
                  <a:ea typeface="微软雅黑" panose="020B0503020204020204" charset="-122"/>
                  <a:cs typeface="微软雅黑" panose="020B0503020204020204" charset="-122"/>
                  <a:sym typeface="微软雅黑" panose="020B0503020204020204" charset="-122"/>
                </a:rPr>
                <a:t>第5关</a:t>
              </a:r>
              <a:endParaRPr sz="1400" b="1" i="0" u="none" strike="noStrike" cap="none">
                <a:solidFill>
                  <a:srgbClr val="FF572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134" name="Google Shape;134;p19"/>
          <p:cNvGrpSpPr/>
          <p:nvPr/>
        </p:nvGrpSpPr>
        <p:grpSpPr>
          <a:xfrm>
            <a:off x="4825921" y="2245061"/>
            <a:ext cx="1204355" cy="514350"/>
            <a:chOff x="1438309" y="5816093"/>
            <a:chExt cx="1605806" cy="685800"/>
          </a:xfrm>
        </p:grpSpPr>
        <p:grpSp>
          <p:nvGrpSpPr>
            <p:cNvPr id="135" name="Google Shape;135;p19"/>
            <p:cNvGrpSpPr/>
            <p:nvPr/>
          </p:nvGrpSpPr>
          <p:grpSpPr>
            <a:xfrm>
              <a:off x="2358315" y="5816093"/>
              <a:ext cx="685800" cy="685800"/>
              <a:chOff x="5426717" y="4427201"/>
              <a:chExt cx="685800" cy="685800"/>
            </a:xfrm>
          </p:grpSpPr>
          <p:sp>
            <p:nvSpPr>
              <p:cNvPr id="136" name="Google Shape;136;p19"/>
              <p:cNvSpPr/>
              <p:nvPr/>
            </p:nvSpPr>
            <p:spPr>
              <a:xfrm>
                <a:off x="5426717" y="4427201"/>
                <a:ext cx="685800" cy="685800"/>
              </a:xfrm>
              <a:prstGeom prst="ellipse">
                <a:avLst/>
              </a:prstGeom>
              <a:solidFill>
                <a:srgbClr val="ED4D2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FF3300"/>
                  </a:solidFill>
                  <a:latin typeface="Arial" panose="020B0604020202020204"/>
                  <a:ea typeface="Arial" panose="020B0604020202020204"/>
                  <a:cs typeface="Arial" panose="020B0604020202020204"/>
                  <a:sym typeface="Arial" panose="020B0604020202020204"/>
                </a:endParaRPr>
              </a:p>
            </p:txBody>
          </p:sp>
          <p:sp>
            <p:nvSpPr>
              <p:cNvPr id="137" name="Google Shape;137;p19"/>
              <p:cNvSpPr/>
              <p:nvPr/>
            </p:nvSpPr>
            <p:spPr>
              <a:xfrm>
                <a:off x="5643940" y="4653492"/>
                <a:ext cx="274795" cy="291969"/>
              </a:xfrm>
              <a:custGeom>
                <a:avLst/>
                <a:gdLst/>
                <a:ahLst/>
                <a:cxnLst/>
                <a:rect l="l" t="t" r="r" b="b"/>
                <a:pathLst>
                  <a:path w="89" h="95" extrusionOk="0">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l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38" name="Google Shape;138;p19"/>
            <p:cNvSpPr txBox="1"/>
            <p:nvPr/>
          </p:nvSpPr>
          <p:spPr>
            <a:xfrm>
              <a:off x="1438309" y="5948463"/>
              <a:ext cx="789000" cy="369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FF3300"/>
                  </a:solidFill>
                  <a:latin typeface="微软雅黑" panose="020B0503020204020204" charset="-122"/>
                  <a:ea typeface="微软雅黑" panose="020B0503020204020204" charset="-122"/>
                  <a:cs typeface="微软雅黑" panose="020B0503020204020204" charset="-122"/>
                  <a:sym typeface="微软雅黑" panose="020B0503020204020204" charset="-122"/>
                </a:rPr>
                <a:t>第6关</a:t>
              </a:r>
              <a:endParaRPr sz="1400" b="1" i="0" u="none" strike="noStrike" cap="none">
                <a:solidFill>
                  <a:srgbClr val="FF33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139" name="Google Shape;139;p19"/>
          <p:cNvGrpSpPr/>
          <p:nvPr/>
        </p:nvGrpSpPr>
        <p:grpSpPr>
          <a:xfrm>
            <a:off x="4823972" y="2994178"/>
            <a:ext cx="1215093" cy="514350"/>
            <a:chOff x="1443573" y="5819902"/>
            <a:chExt cx="1620124" cy="685800"/>
          </a:xfrm>
        </p:grpSpPr>
        <p:grpSp>
          <p:nvGrpSpPr>
            <p:cNvPr id="140" name="Google Shape;140;p19"/>
            <p:cNvGrpSpPr/>
            <p:nvPr/>
          </p:nvGrpSpPr>
          <p:grpSpPr>
            <a:xfrm>
              <a:off x="2377897" y="5819902"/>
              <a:ext cx="685800" cy="685800"/>
              <a:chOff x="7380553" y="4458117"/>
              <a:chExt cx="685800" cy="685800"/>
            </a:xfrm>
          </p:grpSpPr>
          <p:sp>
            <p:nvSpPr>
              <p:cNvPr id="141" name="Google Shape;141;p19"/>
              <p:cNvSpPr/>
              <p:nvPr/>
            </p:nvSpPr>
            <p:spPr>
              <a:xfrm>
                <a:off x="7380553" y="4458117"/>
                <a:ext cx="685800" cy="685800"/>
              </a:xfrm>
              <a:prstGeom prst="ellipse">
                <a:avLst/>
              </a:prstGeom>
              <a:solidFill>
                <a:srgbClr val="C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142" name="Google Shape;142;p19"/>
              <p:cNvSpPr/>
              <p:nvPr/>
            </p:nvSpPr>
            <p:spPr>
              <a:xfrm>
                <a:off x="7569794" y="4689419"/>
                <a:ext cx="259051" cy="296264"/>
              </a:xfrm>
              <a:custGeom>
                <a:avLst/>
                <a:gdLst/>
                <a:ahLst/>
                <a:cxnLst/>
                <a:rect l="l" t="t" r="r" b="b"/>
                <a:pathLst>
                  <a:path w="84" h="96" extrusionOk="0">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l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43" name="Google Shape;143;p19"/>
            <p:cNvSpPr txBox="1"/>
            <p:nvPr/>
          </p:nvSpPr>
          <p:spPr>
            <a:xfrm>
              <a:off x="1443573" y="5978136"/>
              <a:ext cx="789000" cy="369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第7关</a:t>
              </a:r>
              <a:endParaRPr sz="1400" b="1" i="0" u="none" strike="noStrike" cap="none">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144" name="Google Shape;144;p19"/>
          <p:cNvSpPr/>
          <p:nvPr/>
        </p:nvSpPr>
        <p:spPr>
          <a:xfrm>
            <a:off x="2178057" y="3901441"/>
            <a:ext cx="23514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14000"/>
              </a:lnSpc>
              <a:spcBef>
                <a:spcPts val="0"/>
              </a:spcBef>
              <a:spcAft>
                <a:spcPts val="0"/>
              </a:spcAft>
              <a:buClr>
                <a:srgbClr val="000000"/>
              </a:buClr>
              <a:buSzPts val="1100"/>
              <a:buFont typeface="Arial" panose="020B0604020202020204"/>
              <a:buNone/>
            </a:pPr>
            <a:r>
              <a:rPr lang="en-GB"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rPr>
              <a:t>充值和预算</a:t>
            </a:r>
            <a:endParaRPr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14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如何顺利完成充值？</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14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如何规划广告预算，性价比最高</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45" name="Google Shape;145;p19"/>
          <p:cNvSpPr/>
          <p:nvPr/>
        </p:nvSpPr>
        <p:spPr>
          <a:xfrm>
            <a:off x="6231743" y="1542402"/>
            <a:ext cx="2350500" cy="877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a:t>
            </a:r>
            <a:endParaRPr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00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开启广告的步骤</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00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这样开广告，成功率更高：选品/选词/出价的技巧</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152400" algn="l" rtl="0">
              <a:lnSpc>
                <a:spcPct val="100000"/>
              </a:lnSpc>
              <a:spcBef>
                <a:spcPts val="0"/>
              </a:spcBef>
              <a:spcAft>
                <a:spcPts val="0"/>
              </a:spcAft>
              <a:buClr>
                <a:schemeClr val="dk1"/>
              </a:buClr>
              <a:buSzPts val="1100"/>
              <a:buFont typeface="Arial" panose="020B0604020202020204"/>
              <a:buNone/>
            </a:pP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46" name="Google Shape;146;p19"/>
          <p:cNvSpPr/>
          <p:nvPr/>
        </p:nvSpPr>
        <p:spPr>
          <a:xfrm>
            <a:off x="6230768" y="2954526"/>
            <a:ext cx="2351400" cy="877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关键词广告排名和扣费规则</a:t>
            </a:r>
            <a:endParaRPr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00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为什么我的广告不在第一位？</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00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广告排名有内在的逻辑和规则吗？</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15900" marR="0" lvl="0" indent="-222250" algn="l" rtl="0">
              <a:lnSpc>
                <a:spcPct val="100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广告是怎么收费的？</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15900" marR="0" lvl="0" indent="-152400" algn="l" rtl="0">
              <a:lnSpc>
                <a:spcPct val="100000"/>
              </a:lnSpc>
              <a:spcBef>
                <a:spcPts val="0"/>
              </a:spcBef>
              <a:spcAft>
                <a:spcPts val="0"/>
              </a:spcAft>
              <a:buClr>
                <a:schemeClr val="dk1"/>
              </a:buClr>
              <a:buSzPts val="1100"/>
              <a:buFont typeface="Arial" panose="020B0604020202020204"/>
              <a:buNone/>
            </a:pP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47" name="Google Shape;147;p19"/>
          <p:cNvSpPr/>
          <p:nvPr/>
        </p:nvSpPr>
        <p:spPr>
          <a:xfrm>
            <a:off x="6230769" y="2266179"/>
            <a:ext cx="2508000" cy="554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关键词广告手动选择调整策略</a:t>
            </a:r>
            <a:endParaRPr sz="11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00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广告不出单？简单易懂的调整技巧</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00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新手常见误区</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528" name="Shape 528"/>
        <p:cNvGrpSpPr/>
        <p:nvPr/>
      </p:nvGrpSpPr>
      <p:grpSpPr>
        <a:xfrm>
          <a:off x="0" y="0"/>
          <a:ext cx="0" cy="0"/>
          <a:chOff x="0" y="0"/>
          <a:chExt cx="0" cy="0"/>
        </a:xfrm>
      </p:grpSpPr>
      <p:sp>
        <p:nvSpPr>
          <p:cNvPr id="529" name="Google Shape;529;p46"/>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第5</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：关键词广告手动选择介绍：如何创建广告</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0" name="Google Shape;530;p46"/>
          <p:cNvSpPr/>
          <p:nvPr/>
        </p:nvSpPr>
        <p:spPr>
          <a:xfrm>
            <a:off x="466053" y="685286"/>
            <a:ext cx="3021000" cy="9675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第一步</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1）卖家中心-我的广告</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2）选择“新建关键字广告”</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531" name="Google Shape;531;p46"/>
          <p:cNvPicPr preferRelativeResize="0"/>
          <p:nvPr/>
        </p:nvPicPr>
        <p:blipFill rotWithShape="1">
          <a:blip r:embed="rId1"/>
          <a:srcRect/>
          <a:stretch>
            <a:fillRect/>
          </a:stretch>
        </p:blipFill>
        <p:spPr>
          <a:xfrm>
            <a:off x="259897" y="2267581"/>
            <a:ext cx="3751859" cy="2028998"/>
          </a:xfrm>
          <a:prstGeom prst="rect">
            <a:avLst/>
          </a:prstGeom>
          <a:noFill/>
          <a:ln>
            <a:noFill/>
          </a:ln>
        </p:spPr>
      </p:pic>
      <p:pic>
        <p:nvPicPr>
          <p:cNvPr id="532" name="Google Shape;532;p46"/>
          <p:cNvPicPr preferRelativeResize="0"/>
          <p:nvPr/>
        </p:nvPicPr>
        <p:blipFill rotWithShape="1">
          <a:blip r:embed="rId2"/>
          <a:srcRect l="32764"/>
          <a:stretch>
            <a:fillRect/>
          </a:stretch>
        </p:blipFill>
        <p:spPr>
          <a:xfrm>
            <a:off x="4897934" y="2267581"/>
            <a:ext cx="4069528" cy="2123053"/>
          </a:xfrm>
          <a:prstGeom prst="rect">
            <a:avLst/>
          </a:prstGeom>
          <a:noFill/>
          <a:ln>
            <a:noFill/>
          </a:ln>
        </p:spPr>
      </p:pic>
      <p:sp>
        <p:nvSpPr>
          <p:cNvPr id="533" name="Google Shape;533;p46"/>
          <p:cNvSpPr/>
          <p:nvPr/>
        </p:nvSpPr>
        <p:spPr>
          <a:xfrm>
            <a:off x="4283955" y="2966291"/>
            <a:ext cx="425700" cy="448500"/>
          </a:xfrm>
          <a:prstGeom prst="rightArrow">
            <a:avLst>
              <a:gd name="adj1" fmla="val 50000"/>
              <a:gd name="adj2" fmla="val 50000"/>
            </a:avLst>
          </a:prstGeom>
          <a:solidFill>
            <a:srgbClr val="FF735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34" name="Google Shape;534;p46"/>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539" name="Shape 539"/>
        <p:cNvGrpSpPr/>
        <p:nvPr/>
      </p:nvGrpSpPr>
      <p:grpSpPr>
        <a:xfrm>
          <a:off x="0" y="0"/>
          <a:ext cx="0" cy="0"/>
          <a:chOff x="0" y="0"/>
          <a:chExt cx="0" cy="0"/>
        </a:xfrm>
      </p:grpSpPr>
      <p:sp>
        <p:nvSpPr>
          <p:cNvPr id="540" name="Google Shape;540;p47"/>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第5</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：关键词广告手动选择介绍：如何创建广告</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1" name="Google Shape;541;p47"/>
          <p:cNvSpPr/>
          <p:nvPr/>
        </p:nvSpPr>
        <p:spPr>
          <a:xfrm>
            <a:off x="408214" y="564561"/>
            <a:ext cx="8194800" cy="15909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第二步</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1）选择商品</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2）设置预算，选择“每日预算”（</a:t>
            </a:r>
            <a:r>
              <a:rPr lang="en-GB" sz="1400" b="0" i="0" u="sng" strike="noStrike" cap="none">
                <a:solidFill>
                  <a:schemeClr val="hlink"/>
                </a:solidFill>
                <a:latin typeface="微软雅黑" panose="020B0503020204020204" charset="-122"/>
                <a:ea typeface="微软雅黑" panose="020B0503020204020204" charset="-122"/>
                <a:cs typeface="微软雅黑" panose="020B0503020204020204" charset="-122"/>
                <a:sym typeface="微软雅黑" panose="020B0503020204020204" charset="-122"/>
                <a:hlinkClick r:id="rId1" action="ppaction://hlinksldjump"/>
              </a:rPr>
              <a:t>点击复习：预算怎么规划</a:t>
            </a: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建议初始日预算至少2-3美金</a:t>
            </a: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3）增加贴合商品的关键字</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4）点击确认发布即可</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542" name="Google Shape;542;p47"/>
          <p:cNvPicPr preferRelativeResize="0"/>
          <p:nvPr/>
        </p:nvPicPr>
        <p:blipFill rotWithShape="1">
          <a:blip r:embed="rId2"/>
          <a:srcRect l="1477" b="4643"/>
          <a:stretch>
            <a:fillRect/>
          </a:stretch>
        </p:blipFill>
        <p:spPr>
          <a:xfrm>
            <a:off x="267749" y="2228442"/>
            <a:ext cx="3595123" cy="2547019"/>
          </a:xfrm>
          <a:prstGeom prst="rect">
            <a:avLst/>
          </a:prstGeom>
          <a:noFill/>
          <a:ln>
            <a:noFill/>
          </a:ln>
        </p:spPr>
      </p:pic>
      <p:pic>
        <p:nvPicPr>
          <p:cNvPr id="543" name="Google Shape;543;p47"/>
          <p:cNvPicPr preferRelativeResize="0"/>
          <p:nvPr/>
        </p:nvPicPr>
        <p:blipFill rotWithShape="1">
          <a:blip r:embed="rId3"/>
          <a:srcRect/>
          <a:stretch>
            <a:fillRect/>
          </a:stretch>
        </p:blipFill>
        <p:spPr>
          <a:xfrm>
            <a:off x="4572000" y="2155238"/>
            <a:ext cx="4296578" cy="2662004"/>
          </a:xfrm>
          <a:prstGeom prst="rect">
            <a:avLst/>
          </a:prstGeom>
          <a:noFill/>
          <a:ln>
            <a:noFill/>
          </a:ln>
        </p:spPr>
      </p:pic>
      <p:sp>
        <p:nvSpPr>
          <p:cNvPr id="544" name="Google Shape;544;p47"/>
          <p:cNvSpPr/>
          <p:nvPr/>
        </p:nvSpPr>
        <p:spPr>
          <a:xfrm>
            <a:off x="4101168" y="3286169"/>
            <a:ext cx="397800" cy="400200"/>
          </a:xfrm>
          <a:prstGeom prst="rightArrow">
            <a:avLst>
              <a:gd name="adj1" fmla="val 50000"/>
              <a:gd name="adj2" fmla="val 50000"/>
            </a:avLst>
          </a:prstGeom>
          <a:solidFill>
            <a:srgbClr val="FF735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45" name="Google Shape;545;p47"/>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550" name="Shape 550"/>
        <p:cNvGrpSpPr/>
        <p:nvPr/>
      </p:nvGrpSpPr>
      <p:grpSpPr>
        <a:xfrm>
          <a:off x="0" y="0"/>
          <a:ext cx="0" cy="0"/>
          <a:chOff x="0" y="0"/>
          <a:chExt cx="0" cy="0"/>
        </a:xfrm>
      </p:grpSpPr>
      <p:sp>
        <p:nvSpPr>
          <p:cNvPr id="551" name="Google Shape;551;p48"/>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第5</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：关键词广告手动选择介绍——选品策略</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52" name="Google Shape;552;p48"/>
          <p:cNvGrpSpPr/>
          <p:nvPr/>
        </p:nvGrpSpPr>
        <p:grpSpPr>
          <a:xfrm>
            <a:off x="373379" y="906528"/>
            <a:ext cx="8566425" cy="2613977"/>
            <a:chOff x="599439" y="1178560"/>
            <a:chExt cx="11421900" cy="2457900"/>
          </a:xfrm>
        </p:grpSpPr>
        <p:sp>
          <p:nvSpPr>
            <p:cNvPr id="553" name="Google Shape;553;p48"/>
            <p:cNvSpPr txBox="1"/>
            <p:nvPr/>
          </p:nvSpPr>
          <p:spPr>
            <a:xfrm>
              <a:off x="1100229" y="1294644"/>
              <a:ext cx="10528800" cy="1926300"/>
            </a:xfrm>
            <a:prstGeom prst="rect">
              <a:avLst/>
            </a:prstGeom>
            <a:noFill/>
            <a:ln>
              <a:noFill/>
            </a:ln>
          </p:spPr>
          <p:txBody>
            <a:bodyPr spcFirstLastPara="1" wrap="square" lIns="68575" tIns="34275" rIns="68575" bIns="34275" anchor="t" anchorCtr="0">
              <a:noAutofit/>
            </a:bodyPr>
            <a:lstStyle/>
            <a:p>
              <a:pPr marL="0" marR="0" lvl="0" indent="0" algn="l" rtl="0">
                <a:lnSpc>
                  <a:spcPct val="20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广撒网</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558800" marR="0" lvl="1"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所有产品都开广告；</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58800" marR="0" lvl="1" indent="-215900" algn="l" rtl="0">
                <a:lnSpc>
                  <a:spcPct val="150000"/>
                </a:lnSpc>
                <a:spcBef>
                  <a:spcPts val="120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精力有限的情况下，分批开。先开销量较好或者新品中比较有信心的，至少10个商品；</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58800" marR="0" lvl="1" indent="-215900" algn="l" rtl="0">
                <a:lnSpc>
                  <a:spcPct val="150000"/>
                </a:lnSpc>
                <a:spcBef>
                  <a:spcPts val="120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选品时建议将以下类型产品相结合：店铺最热销产品（平台热卖或市场流行等），高利润产品（客单价稍高，容易达到高广告ROI），低价引流产品（吸引流量到店铺，带动其他产品销量）。</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54" name="Google Shape;554;p48"/>
            <p:cNvSpPr/>
            <p:nvPr/>
          </p:nvSpPr>
          <p:spPr>
            <a:xfrm>
              <a:off x="599439" y="1178560"/>
              <a:ext cx="11421900" cy="2457900"/>
            </a:xfrm>
            <a:prstGeom prst="roundRect">
              <a:avLst>
                <a:gd name="adj" fmla="val 16667"/>
              </a:avLst>
            </a:prstGeom>
            <a:noFill/>
            <a:ln w="19050" cap="flat" cmpd="sng">
              <a:solidFill>
                <a:srgbClr val="F96A4E"/>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555" name="Google Shape;555;p48"/>
          <p:cNvGrpSpPr/>
          <p:nvPr/>
        </p:nvGrpSpPr>
        <p:grpSpPr>
          <a:xfrm>
            <a:off x="565228" y="3997630"/>
            <a:ext cx="8162273" cy="648917"/>
            <a:chOff x="660400" y="4856921"/>
            <a:chExt cx="10883030" cy="865223"/>
          </a:xfrm>
        </p:grpSpPr>
        <p:grpSp>
          <p:nvGrpSpPr>
            <p:cNvPr id="556" name="Google Shape;556;p48"/>
            <p:cNvGrpSpPr/>
            <p:nvPr/>
          </p:nvGrpSpPr>
          <p:grpSpPr>
            <a:xfrm>
              <a:off x="1698520" y="4998064"/>
              <a:ext cx="834865" cy="683070"/>
              <a:chOff x="4106863" y="1335088"/>
              <a:chExt cx="174625" cy="142875"/>
            </a:xfrm>
          </p:grpSpPr>
          <p:sp>
            <p:nvSpPr>
              <p:cNvPr id="557" name="Google Shape;557;p48"/>
              <p:cNvSpPr/>
              <p:nvPr/>
            </p:nvSpPr>
            <p:spPr>
              <a:xfrm>
                <a:off x="4106863" y="1335088"/>
                <a:ext cx="174625" cy="142875"/>
              </a:xfrm>
              <a:custGeom>
                <a:avLst/>
                <a:gdLst/>
                <a:ahLst/>
                <a:cxnLst/>
                <a:rect l="l" t="t" r="r" b="b"/>
                <a:pathLst>
                  <a:path w="282" h="230" extrusionOk="0">
                    <a:moveTo>
                      <a:pt x="141" y="230"/>
                    </a:moveTo>
                    <a:cubicBezTo>
                      <a:pt x="67" y="230"/>
                      <a:pt x="7" y="197"/>
                      <a:pt x="1" y="153"/>
                    </a:cubicBezTo>
                    <a:cubicBezTo>
                      <a:pt x="0" y="150"/>
                      <a:pt x="1" y="146"/>
                      <a:pt x="2" y="144"/>
                    </a:cubicBezTo>
                    <a:cubicBezTo>
                      <a:pt x="62" y="52"/>
                      <a:pt x="62" y="52"/>
                      <a:pt x="62" y="52"/>
                    </a:cubicBezTo>
                    <a:cubicBezTo>
                      <a:pt x="62" y="12"/>
                      <a:pt x="62" y="12"/>
                      <a:pt x="62" y="12"/>
                    </a:cubicBezTo>
                    <a:cubicBezTo>
                      <a:pt x="62" y="6"/>
                      <a:pt x="68" y="0"/>
                      <a:pt x="74" y="0"/>
                    </a:cubicBezTo>
                    <a:cubicBezTo>
                      <a:pt x="208" y="0"/>
                      <a:pt x="208" y="0"/>
                      <a:pt x="208" y="0"/>
                    </a:cubicBezTo>
                    <a:cubicBezTo>
                      <a:pt x="215" y="0"/>
                      <a:pt x="220" y="6"/>
                      <a:pt x="220" y="12"/>
                    </a:cubicBezTo>
                    <a:cubicBezTo>
                      <a:pt x="220" y="52"/>
                      <a:pt x="220" y="52"/>
                      <a:pt x="220" y="52"/>
                    </a:cubicBezTo>
                    <a:cubicBezTo>
                      <a:pt x="280" y="144"/>
                      <a:pt x="280" y="144"/>
                      <a:pt x="280" y="144"/>
                    </a:cubicBezTo>
                    <a:cubicBezTo>
                      <a:pt x="282" y="147"/>
                      <a:pt x="282" y="151"/>
                      <a:pt x="281" y="155"/>
                    </a:cubicBezTo>
                    <a:cubicBezTo>
                      <a:pt x="273" y="198"/>
                      <a:pt x="214" y="230"/>
                      <a:pt x="141" y="230"/>
                    </a:cubicBezTo>
                    <a:close/>
                    <a:moveTo>
                      <a:pt x="25" y="153"/>
                    </a:moveTo>
                    <a:cubicBezTo>
                      <a:pt x="32" y="183"/>
                      <a:pt x="82" y="206"/>
                      <a:pt x="141" y="206"/>
                    </a:cubicBezTo>
                    <a:cubicBezTo>
                      <a:pt x="200" y="206"/>
                      <a:pt x="250" y="182"/>
                      <a:pt x="257" y="152"/>
                    </a:cubicBezTo>
                    <a:cubicBezTo>
                      <a:pt x="198" y="62"/>
                      <a:pt x="198" y="62"/>
                      <a:pt x="198" y="62"/>
                    </a:cubicBezTo>
                    <a:cubicBezTo>
                      <a:pt x="197" y="60"/>
                      <a:pt x="196" y="57"/>
                      <a:pt x="196" y="55"/>
                    </a:cubicBezTo>
                    <a:cubicBezTo>
                      <a:pt x="196" y="24"/>
                      <a:pt x="196" y="24"/>
                      <a:pt x="196" y="24"/>
                    </a:cubicBezTo>
                    <a:cubicBezTo>
                      <a:pt x="86" y="24"/>
                      <a:pt x="86" y="24"/>
                      <a:pt x="86" y="24"/>
                    </a:cubicBezTo>
                    <a:cubicBezTo>
                      <a:pt x="86" y="55"/>
                      <a:pt x="86" y="55"/>
                      <a:pt x="86" y="55"/>
                    </a:cubicBezTo>
                    <a:cubicBezTo>
                      <a:pt x="86" y="57"/>
                      <a:pt x="86" y="60"/>
                      <a:pt x="84" y="62"/>
                    </a:cubicBezTo>
                    <a:lnTo>
                      <a:pt x="25" y="153"/>
                    </a:lnTo>
                    <a:close/>
                    <a:moveTo>
                      <a:pt x="74" y="55"/>
                    </a:moveTo>
                    <a:cubicBezTo>
                      <a:pt x="74" y="55"/>
                      <a:pt x="74" y="55"/>
                      <a:pt x="74" y="55"/>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58" name="Google Shape;558;p48"/>
              <p:cNvSpPr/>
              <p:nvPr/>
            </p:nvSpPr>
            <p:spPr>
              <a:xfrm>
                <a:off x="4168775" y="1363663"/>
                <a:ext cx="50800" cy="12700"/>
              </a:xfrm>
              <a:custGeom>
                <a:avLst/>
                <a:gdLst/>
                <a:ahLst/>
                <a:cxnLst/>
                <a:rect l="l" t="t" r="r" b="b"/>
                <a:pathLst>
                  <a:path w="84" h="20" extrusionOk="0">
                    <a:moveTo>
                      <a:pt x="74" y="20"/>
                    </a:moveTo>
                    <a:cubicBezTo>
                      <a:pt x="10" y="20"/>
                      <a:pt x="10" y="20"/>
                      <a:pt x="10" y="20"/>
                    </a:cubicBezTo>
                    <a:cubicBezTo>
                      <a:pt x="5" y="20"/>
                      <a:pt x="0" y="15"/>
                      <a:pt x="0" y="10"/>
                    </a:cubicBezTo>
                    <a:cubicBezTo>
                      <a:pt x="0" y="4"/>
                      <a:pt x="5" y="0"/>
                      <a:pt x="10" y="0"/>
                    </a:cubicBezTo>
                    <a:cubicBezTo>
                      <a:pt x="74" y="0"/>
                      <a:pt x="74" y="0"/>
                      <a:pt x="74" y="0"/>
                    </a:cubicBezTo>
                    <a:cubicBezTo>
                      <a:pt x="80" y="0"/>
                      <a:pt x="84" y="4"/>
                      <a:pt x="84" y="10"/>
                    </a:cubicBezTo>
                    <a:cubicBezTo>
                      <a:pt x="84" y="15"/>
                      <a:pt x="80" y="20"/>
                      <a:pt x="74" y="20"/>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559" name="Google Shape;559;p48"/>
            <p:cNvSpPr/>
            <p:nvPr/>
          </p:nvSpPr>
          <p:spPr>
            <a:xfrm>
              <a:off x="660400" y="4917424"/>
              <a:ext cx="523690" cy="789327"/>
            </a:xfrm>
            <a:custGeom>
              <a:avLst/>
              <a:gdLst/>
              <a:ahLst/>
              <a:cxnLst/>
              <a:rect l="l" t="t" r="r" b="b"/>
              <a:pathLst>
                <a:path w="176" h="267" extrusionOk="0">
                  <a:moveTo>
                    <a:pt x="176" y="97"/>
                  </a:moveTo>
                  <a:cubicBezTo>
                    <a:pt x="176" y="96"/>
                    <a:pt x="176" y="96"/>
                    <a:pt x="176" y="95"/>
                  </a:cubicBezTo>
                  <a:cubicBezTo>
                    <a:pt x="176" y="95"/>
                    <a:pt x="176" y="95"/>
                    <a:pt x="176" y="95"/>
                  </a:cubicBezTo>
                  <a:cubicBezTo>
                    <a:pt x="176" y="56"/>
                    <a:pt x="169" y="24"/>
                    <a:pt x="164" y="9"/>
                  </a:cubicBezTo>
                  <a:cubicBezTo>
                    <a:pt x="163" y="4"/>
                    <a:pt x="158" y="0"/>
                    <a:pt x="153" y="0"/>
                  </a:cubicBezTo>
                  <a:cubicBezTo>
                    <a:pt x="24" y="0"/>
                    <a:pt x="24" y="0"/>
                    <a:pt x="24" y="0"/>
                  </a:cubicBezTo>
                  <a:cubicBezTo>
                    <a:pt x="19" y="0"/>
                    <a:pt x="14" y="4"/>
                    <a:pt x="13" y="9"/>
                  </a:cubicBezTo>
                  <a:cubicBezTo>
                    <a:pt x="9" y="24"/>
                    <a:pt x="1" y="56"/>
                    <a:pt x="1" y="95"/>
                  </a:cubicBezTo>
                  <a:cubicBezTo>
                    <a:pt x="1" y="96"/>
                    <a:pt x="1" y="97"/>
                    <a:pt x="1" y="98"/>
                  </a:cubicBezTo>
                  <a:cubicBezTo>
                    <a:pt x="0" y="98"/>
                    <a:pt x="0" y="99"/>
                    <a:pt x="0" y="99"/>
                  </a:cubicBezTo>
                  <a:cubicBezTo>
                    <a:pt x="0" y="255"/>
                    <a:pt x="0" y="255"/>
                    <a:pt x="0" y="255"/>
                  </a:cubicBezTo>
                  <a:cubicBezTo>
                    <a:pt x="0" y="261"/>
                    <a:pt x="6" y="267"/>
                    <a:pt x="12" y="267"/>
                  </a:cubicBezTo>
                  <a:cubicBezTo>
                    <a:pt x="56" y="267"/>
                    <a:pt x="56" y="267"/>
                    <a:pt x="56" y="267"/>
                  </a:cubicBezTo>
                  <a:cubicBezTo>
                    <a:pt x="62" y="267"/>
                    <a:pt x="67" y="262"/>
                    <a:pt x="68" y="256"/>
                  </a:cubicBezTo>
                  <a:cubicBezTo>
                    <a:pt x="83" y="95"/>
                    <a:pt x="83" y="95"/>
                    <a:pt x="83" y="95"/>
                  </a:cubicBezTo>
                  <a:cubicBezTo>
                    <a:pt x="94" y="95"/>
                    <a:pt x="94" y="95"/>
                    <a:pt x="94" y="95"/>
                  </a:cubicBezTo>
                  <a:cubicBezTo>
                    <a:pt x="109" y="256"/>
                    <a:pt x="109" y="256"/>
                    <a:pt x="109" y="256"/>
                  </a:cubicBezTo>
                  <a:cubicBezTo>
                    <a:pt x="110" y="262"/>
                    <a:pt x="115" y="267"/>
                    <a:pt x="121" y="267"/>
                  </a:cubicBezTo>
                  <a:cubicBezTo>
                    <a:pt x="164" y="267"/>
                    <a:pt x="164" y="267"/>
                    <a:pt x="164" y="267"/>
                  </a:cubicBezTo>
                  <a:cubicBezTo>
                    <a:pt x="171" y="267"/>
                    <a:pt x="176" y="261"/>
                    <a:pt x="176" y="255"/>
                  </a:cubicBezTo>
                  <a:cubicBezTo>
                    <a:pt x="176" y="98"/>
                    <a:pt x="176" y="98"/>
                    <a:pt x="176" y="98"/>
                  </a:cubicBezTo>
                  <a:cubicBezTo>
                    <a:pt x="176" y="97"/>
                    <a:pt x="176" y="97"/>
                    <a:pt x="176" y="97"/>
                  </a:cubicBezTo>
                  <a:close/>
                  <a:moveTo>
                    <a:pt x="146" y="36"/>
                  </a:moveTo>
                  <a:cubicBezTo>
                    <a:pt x="141" y="32"/>
                    <a:pt x="137" y="28"/>
                    <a:pt x="134" y="24"/>
                  </a:cubicBezTo>
                  <a:cubicBezTo>
                    <a:pt x="143" y="24"/>
                    <a:pt x="143" y="24"/>
                    <a:pt x="143" y="24"/>
                  </a:cubicBezTo>
                  <a:cubicBezTo>
                    <a:pt x="144" y="28"/>
                    <a:pt x="145" y="32"/>
                    <a:pt x="146" y="36"/>
                  </a:cubicBezTo>
                  <a:close/>
                  <a:moveTo>
                    <a:pt x="43" y="24"/>
                  </a:moveTo>
                  <a:cubicBezTo>
                    <a:pt x="40" y="27"/>
                    <a:pt x="36" y="32"/>
                    <a:pt x="31" y="36"/>
                  </a:cubicBezTo>
                  <a:cubicBezTo>
                    <a:pt x="32" y="31"/>
                    <a:pt x="33" y="28"/>
                    <a:pt x="34" y="24"/>
                  </a:cubicBezTo>
                  <a:lnTo>
                    <a:pt x="43" y="24"/>
                  </a:lnTo>
                  <a:close/>
                  <a:moveTo>
                    <a:pt x="152" y="243"/>
                  </a:moveTo>
                  <a:cubicBezTo>
                    <a:pt x="132" y="243"/>
                    <a:pt x="132" y="243"/>
                    <a:pt x="132" y="243"/>
                  </a:cubicBezTo>
                  <a:cubicBezTo>
                    <a:pt x="117" y="81"/>
                    <a:pt x="117" y="81"/>
                    <a:pt x="117" y="81"/>
                  </a:cubicBezTo>
                  <a:cubicBezTo>
                    <a:pt x="117" y="75"/>
                    <a:pt x="112" y="71"/>
                    <a:pt x="105" y="71"/>
                  </a:cubicBezTo>
                  <a:cubicBezTo>
                    <a:pt x="72" y="71"/>
                    <a:pt x="72" y="71"/>
                    <a:pt x="72" y="71"/>
                  </a:cubicBezTo>
                  <a:cubicBezTo>
                    <a:pt x="65" y="71"/>
                    <a:pt x="60" y="75"/>
                    <a:pt x="60" y="81"/>
                  </a:cubicBezTo>
                  <a:cubicBezTo>
                    <a:pt x="45" y="243"/>
                    <a:pt x="45" y="243"/>
                    <a:pt x="45" y="243"/>
                  </a:cubicBezTo>
                  <a:cubicBezTo>
                    <a:pt x="24" y="243"/>
                    <a:pt x="24" y="243"/>
                    <a:pt x="24" y="243"/>
                  </a:cubicBezTo>
                  <a:cubicBezTo>
                    <a:pt x="24" y="100"/>
                    <a:pt x="24" y="100"/>
                    <a:pt x="24" y="100"/>
                  </a:cubicBezTo>
                  <a:cubicBezTo>
                    <a:pt x="25" y="98"/>
                    <a:pt x="25" y="97"/>
                    <a:pt x="25" y="95"/>
                  </a:cubicBezTo>
                  <a:cubicBezTo>
                    <a:pt x="25" y="81"/>
                    <a:pt x="26" y="67"/>
                    <a:pt x="28" y="56"/>
                  </a:cubicBezTo>
                  <a:cubicBezTo>
                    <a:pt x="29" y="56"/>
                    <a:pt x="30" y="55"/>
                    <a:pt x="31" y="55"/>
                  </a:cubicBezTo>
                  <a:cubicBezTo>
                    <a:pt x="48" y="46"/>
                    <a:pt x="60" y="28"/>
                    <a:pt x="60" y="27"/>
                  </a:cubicBezTo>
                  <a:cubicBezTo>
                    <a:pt x="61" y="26"/>
                    <a:pt x="61" y="25"/>
                    <a:pt x="62" y="24"/>
                  </a:cubicBezTo>
                  <a:cubicBezTo>
                    <a:pt x="115" y="24"/>
                    <a:pt x="115" y="24"/>
                    <a:pt x="115" y="24"/>
                  </a:cubicBezTo>
                  <a:cubicBezTo>
                    <a:pt x="115" y="25"/>
                    <a:pt x="116" y="26"/>
                    <a:pt x="116" y="27"/>
                  </a:cubicBezTo>
                  <a:cubicBezTo>
                    <a:pt x="117" y="28"/>
                    <a:pt x="128" y="46"/>
                    <a:pt x="146" y="55"/>
                  </a:cubicBezTo>
                  <a:cubicBezTo>
                    <a:pt x="147" y="56"/>
                    <a:pt x="148" y="56"/>
                    <a:pt x="149" y="56"/>
                  </a:cubicBezTo>
                  <a:cubicBezTo>
                    <a:pt x="151" y="67"/>
                    <a:pt x="152" y="81"/>
                    <a:pt x="152" y="95"/>
                  </a:cubicBezTo>
                  <a:cubicBezTo>
                    <a:pt x="152" y="96"/>
                    <a:pt x="152" y="97"/>
                    <a:pt x="152" y="98"/>
                  </a:cubicBezTo>
                  <a:lnTo>
                    <a:pt x="152" y="243"/>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60" name="Google Shape;560;p48"/>
            <p:cNvSpPr/>
            <p:nvPr/>
          </p:nvSpPr>
          <p:spPr>
            <a:xfrm>
              <a:off x="4170280" y="4985621"/>
              <a:ext cx="880404" cy="713431"/>
            </a:xfrm>
            <a:custGeom>
              <a:avLst/>
              <a:gdLst/>
              <a:ahLst/>
              <a:cxnLst/>
              <a:rect l="l" t="t" r="r" b="b"/>
              <a:pathLst>
                <a:path w="296" h="239" extrusionOk="0">
                  <a:moveTo>
                    <a:pt x="186" y="1"/>
                  </a:moveTo>
                  <a:cubicBezTo>
                    <a:pt x="180" y="0"/>
                    <a:pt x="174" y="4"/>
                    <a:pt x="172" y="10"/>
                  </a:cubicBezTo>
                  <a:cubicBezTo>
                    <a:pt x="170" y="20"/>
                    <a:pt x="160" y="27"/>
                    <a:pt x="148" y="27"/>
                  </a:cubicBezTo>
                  <a:cubicBezTo>
                    <a:pt x="136" y="27"/>
                    <a:pt x="126" y="20"/>
                    <a:pt x="123" y="10"/>
                  </a:cubicBezTo>
                  <a:cubicBezTo>
                    <a:pt x="122" y="4"/>
                    <a:pt x="116" y="0"/>
                    <a:pt x="109" y="1"/>
                  </a:cubicBezTo>
                  <a:cubicBezTo>
                    <a:pt x="45" y="13"/>
                    <a:pt x="3" y="54"/>
                    <a:pt x="0" y="109"/>
                  </a:cubicBezTo>
                  <a:cubicBezTo>
                    <a:pt x="0" y="113"/>
                    <a:pt x="1" y="116"/>
                    <a:pt x="4" y="118"/>
                  </a:cubicBezTo>
                  <a:cubicBezTo>
                    <a:pt x="6" y="121"/>
                    <a:pt x="9" y="122"/>
                    <a:pt x="12" y="122"/>
                  </a:cubicBezTo>
                  <a:cubicBezTo>
                    <a:pt x="56" y="122"/>
                    <a:pt x="56" y="122"/>
                    <a:pt x="56" y="122"/>
                  </a:cubicBezTo>
                  <a:cubicBezTo>
                    <a:pt x="56" y="207"/>
                    <a:pt x="56" y="207"/>
                    <a:pt x="56" y="207"/>
                  </a:cubicBezTo>
                  <a:cubicBezTo>
                    <a:pt x="56" y="225"/>
                    <a:pt x="70" y="239"/>
                    <a:pt x="88" y="239"/>
                  </a:cubicBezTo>
                  <a:cubicBezTo>
                    <a:pt x="208" y="239"/>
                    <a:pt x="208" y="239"/>
                    <a:pt x="208" y="239"/>
                  </a:cubicBezTo>
                  <a:cubicBezTo>
                    <a:pt x="225" y="239"/>
                    <a:pt x="240" y="225"/>
                    <a:pt x="240" y="207"/>
                  </a:cubicBezTo>
                  <a:cubicBezTo>
                    <a:pt x="240" y="122"/>
                    <a:pt x="240" y="122"/>
                    <a:pt x="240" y="122"/>
                  </a:cubicBezTo>
                  <a:cubicBezTo>
                    <a:pt x="283" y="122"/>
                    <a:pt x="283" y="122"/>
                    <a:pt x="283" y="122"/>
                  </a:cubicBezTo>
                  <a:cubicBezTo>
                    <a:pt x="287" y="122"/>
                    <a:pt x="290" y="121"/>
                    <a:pt x="292" y="118"/>
                  </a:cubicBezTo>
                  <a:cubicBezTo>
                    <a:pt x="294" y="116"/>
                    <a:pt x="296" y="113"/>
                    <a:pt x="295" y="109"/>
                  </a:cubicBezTo>
                  <a:cubicBezTo>
                    <a:pt x="293" y="54"/>
                    <a:pt x="251" y="13"/>
                    <a:pt x="186" y="1"/>
                  </a:cubicBezTo>
                  <a:close/>
                  <a:moveTo>
                    <a:pt x="240" y="98"/>
                  </a:moveTo>
                  <a:cubicBezTo>
                    <a:pt x="240" y="90"/>
                    <a:pt x="240" y="90"/>
                    <a:pt x="240" y="90"/>
                  </a:cubicBezTo>
                  <a:cubicBezTo>
                    <a:pt x="240" y="83"/>
                    <a:pt x="234" y="78"/>
                    <a:pt x="228" y="78"/>
                  </a:cubicBezTo>
                  <a:cubicBezTo>
                    <a:pt x="221" y="78"/>
                    <a:pt x="216" y="83"/>
                    <a:pt x="216" y="90"/>
                  </a:cubicBezTo>
                  <a:cubicBezTo>
                    <a:pt x="216" y="207"/>
                    <a:pt x="216" y="207"/>
                    <a:pt x="216" y="207"/>
                  </a:cubicBezTo>
                  <a:cubicBezTo>
                    <a:pt x="216" y="212"/>
                    <a:pt x="212" y="215"/>
                    <a:pt x="208" y="215"/>
                  </a:cubicBezTo>
                  <a:cubicBezTo>
                    <a:pt x="88" y="215"/>
                    <a:pt x="88" y="215"/>
                    <a:pt x="88" y="215"/>
                  </a:cubicBezTo>
                  <a:cubicBezTo>
                    <a:pt x="84" y="215"/>
                    <a:pt x="80" y="212"/>
                    <a:pt x="80" y="207"/>
                  </a:cubicBezTo>
                  <a:cubicBezTo>
                    <a:pt x="80" y="90"/>
                    <a:pt x="80" y="90"/>
                    <a:pt x="80" y="90"/>
                  </a:cubicBezTo>
                  <a:cubicBezTo>
                    <a:pt x="80" y="83"/>
                    <a:pt x="75" y="78"/>
                    <a:pt x="68" y="78"/>
                  </a:cubicBezTo>
                  <a:cubicBezTo>
                    <a:pt x="61" y="78"/>
                    <a:pt x="56" y="83"/>
                    <a:pt x="56" y="90"/>
                  </a:cubicBezTo>
                  <a:cubicBezTo>
                    <a:pt x="56" y="98"/>
                    <a:pt x="56" y="98"/>
                    <a:pt x="56" y="98"/>
                  </a:cubicBezTo>
                  <a:cubicBezTo>
                    <a:pt x="26" y="98"/>
                    <a:pt x="26" y="98"/>
                    <a:pt x="26" y="98"/>
                  </a:cubicBezTo>
                  <a:cubicBezTo>
                    <a:pt x="33" y="63"/>
                    <a:pt x="61" y="37"/>
                    <a:pt x="104" y="27"/>
                  </a:cubicBezTo>
                  <a:cubicBezTo>
                    <a:pt x="113" y="41"/>
                    <a:pt x="129" y="51"/>
                    <a:pt x="148" y="51"/>
                  </a:cubicBezTo>
                  <a:cubicBezTo>
                    <a:pt x="167" y="51"/>
                    <a:pt x="183" y="41"/>
                    <a:pt x="191" y="27"/>
                  </a:cubicBezTo>
                  <a:cubicBezTo>
                    <a:pt x="235" y="37"/>
                    <a:pt x="263" y="63"/>
                    <a:pt x="270" y="98"/>
                  </a:cubicBezTo>
                  <a:lnTo>
                    <a:pt x="240" y="98"/>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61" name="Google Shape;561;p48"/>
            <p:cNvSpPr/>
            <p:nvPr/>
          </p:nvSpPr>
          <p:spPr>
            <a:xfrm>
              <a:off x="2947635" y="4943932"/>
              <a:ext cx="766560" cy="758968"/>
            </a:xfrm>
            <a:custGeom>
              <a:avLst/>
              <a:gdLst/>
              <a:ahLst/>
              <a:cxnLst/>
              <a:rect l="l" t="t" r="r" b="b"/>
              <a:pathLst>
                <a:path w="260" h="256" extrusionOk="0">
                  <a:moveTo>
                    <a:pt x="232" y="0"/>
                  </a:moveTo>
                  <a:cubicBezTo>
                    <a:pt x="96" y="0"/>
                    <a:pt x="96" y="0"/>
                    <a:pt x="96" y="0"/>
                  </a:cubicBezTo>
                  <a:cubicBezTo>
                    <a:pt x="80" y="0"/>
                    <a:pt x="68" y="12"/>
                    <a:pt x="68" y="28"/>
                  </a:cubicBezTo>
                  <a:cubicBezTo>
                    <a:pt x="68" y="135"/>
                    <a:pt x="68" y="135"/>
                    <a:pt x="68" y="135"/>
                  </a:cubicBezTo>
                  <a:cubicBezTo>
                    <a:pt x="35" y="148"/>
                    <a:pt x="35" y="148"/>
                    <a:pt x="35" y="148"/>
                  </a:cubicBezTo>
                  <a:cubicBezTo>
                    <a:pt x="17" y="156"/>
                    <a:pt x="0" y="183"/>
                    <a:pt x="0" y="204"/>
                  </a:cubicBezTo>
                  <a:cubicBezTo>
                    <a:pt x="0" y="216"/>
                    <a:pt x="0" y="216"/>
                    <a:pt x="0" y="216"/>
                  </a:cubicBezTo>
                  <a:cubicBezTo>
                    <a:pt x="0" y="238"/>
                    <a:pt x="18" y="256"/>
                    <a:pt x="40" y="256"/>
                  </a:cubicBezTo>
                  <a:cubicBezTo>
                    <a:pt x="232" y="256"/>
                    <a:pt x="232" y="256"/>
                    <a:pt x="232" y="256"/>
                  </a:cubicBezTo>
                  <a:cubicBezTo>
                    <a:pt x="247" y="256"/>
                    <a:pt x="260" y="243"/>
                    <a:pt x="260" y="228"/>
                  </a:cubicBezTo>
                  <a:cubicBezTo>
                    <a:pt x="260" y="28"/>
                    <a:pt x="260" y="28"/>
                    <a:pt x="260" y="28"/>
                  </a:cubicBezTo>
                  <a:cubicBezTo>
                    <a:pt x="260" y="12"/>
                    <a:pt x="247" y="0"/>
                    <a:pt x="232" y="0"/>
                  </a:cubicBezTo>
                  <a:close/>
                  <a:moveTo>
                    <a:pt x="104" y="26"/>
                  </a:moveTo>
                  <a:cubicBezTo>
                    <a:pt x="224" y="26"/>
                    <a:pt x="224" y="26"/>
                    <a:pt x="224" y="26"/>
                  </a:cubicBezTo>
                  <a:cubicBezTo>
                    <a:pt x="230" y="26"/>
                    <a:pt x="235" y="30"/>
                    <a:pt x="235" y="35"/>
                  </a:cubicBezTo>
                  <a:cubicBezTo>
                    <a:pt x="235" y="39"/>
                    <a:pt x="230" y="43"/>
                    <a:pt x="224" y="43"/>
                  </a:cubicBezTo>
                  <a:cubicBezTo>
                    <a:pt x="104" y="43"/>
                    <a:pt x="104" y="43"/>
                    <a:pt x="104" y="43"/>
                  </a:cubicBezTo>
                  <a:cubicBezTo>
                    <a:pt x="97" y="43"/>
                    <a:pt x="92" y="39"/>
                    <a:pt x="92" y="35"/>
                  </a:cubicBezTo>
                  <a:cubicBezTo>
                    <a:pt x="92" y="30"/>
                    <a:pt x="97" y="26"/>
                    <a:pt x="104" y="26"/>
                  </a:cubicBezTo>
                  <a:close/>
                  <a:moveTo>
                    <a:pt x="232" y="232"/>
                  </a:moveTo>
                  <a:cubicBezTo>
                    <a:pt x="40" y="232"/>
                    <a:pt x="40" y="232"/>
                    <a:pt x="40" y="232"/>
                  </a:cubicBezTo>
                  <a:cubicBezTo>
                    <a:pt x="31" y="232"/>
                    <a:pt x="24" y="224"/>
                    <a:pt x="24" y="216"/>
                  </a:cubicBezTo>
                  <a:cubicBezTo>
                    <a:pt x="24" y="204"/>
                    <a:pt x="24" y="204"/>
                    <a:pt x="24" y="204"/>
                  </a:cubicBezTo>
                  <a:cubicBezTo>
                    <a:pt x="24" y="193"/>
                    <a:pt x="35" y="174"/>
                    <a:pt x="44" y="171"/>
                  </a:cubicBezTo>
                  <a:cubicBezTo>
                    <a:pt x="84" y="155"/>
                    <a:pt x="84" y="155"/>
                    <a:pt x="84" y="155"/>
                  </a:cubicBezTo>
                  <a:cubicBezTo>
                    <a:pt x="89" y="153"/>
                    <a:pt x="92" y="148"/>
                    <a:pt x="92" y="144"/>
                  </a:cubicBezTo>
                  <a:cubicBezTo>
                    <a:pt x="92" y="65"/>
                    <a:pt x="92" y="65"/>
                    <a:pt x="92" y="65"/>
                  </a:cubicBezTo>
                  <a:cubicBezTo>
                    <a:pt x="96" y="67"/>
                    <a:pt x="100" y="67"/>
                    <a:pt x="104" y="67"/>
                  </a:cubicBezTo>
                  <a:cubicBezTo>
                    <a:pt x="224" y="67"/>
                    <a:pt x="224" y="67"/>
                    <a:pt x="224" y="67"/>
                  </a:cubicBezTo>
                  <a:cubicBezTo>
                    <a:pt x="228" y="67"/>
                    <a:pt x="232" y="67"/>
                    <a:pt x="236" y="65"/>
                  </a:cubicBezTo>
                  <a:cubicBezTo>
                    <a:pt x="236" y="228"/>
                    <a:pt x="236" y="228"/>
                    <a:pt x="236" y="228"/>
                  </a:cubicBezTo>
                  <a:cubicBezTo>
                    <a:pt x="236" y="230"/>
                    <a:pt x="234" y="232"/>
                    <a:pt x="232" y="232"/>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562" name="Google Shape;562;p48"/>
            <p:cNvGrpSpPr/>
            <p:nvPr/>
          </p:nvGrpSpPr>
          <p:grpSpPr>
            <a:xfrm>
              <a:off x="5494049" y="4947669"/>
              <a:ext cx="979069" cy="751380"/>
              <a:chOff x="4094163" y="885825"/>
              <a:chExt cx="204788" cy="157163"/>
            </a:xfrm>
          </p:grpSpPr>
          <p:sp>
            <p:nvSpPr>
              <p:cNvPr id="563" name="Google Shape;563;p48"/>
              <p:cNvSpPr/>
              <p:nvPr/>
            </p:nvSpPr>
            <p:spPr>
              <a:xfrm>
                <a:off x="4094163" y="885825"/>
                <a:ext cx="204788" cy="157163"/>
              </a:xfrm>
              <a:custGeom>
                <a:avLst/>
                <a:gdLst/>
                <a:ahLst/>
                <a:cxnLst/>
                <a:rect l="l" t="t" r="r" b="b"/>
                <a:pathLst>
                  <a:path w="328" h="255" extrusionOk="0">
                    <a:moveTo>
                      <a:pt x="326" y="167"/>
                    </a:moveTo>
                    <a:cubicBezTo>
                      <a:pt x="255" y="22"/>
                      <a:pt x="255" y="22"/>
                      <a:pt x="255" y="22"/>
                    </a:cubicBezTo>
                    <a:cubicBezTo>
                      <a:pt x="255" y="22"/>
                      <a:pt x="255" y="22"/>
                      <a:pt x="255" y="22"/>
                    </a:cubicBezTo>
                    <a:cubicBezTo>
                      <a:pt x="254" y="21"/>
                      <a:pt x="254" y="21"/>
                      <a:pt x="254" y="21"/>
                    </a:cubicBezTo>
                    <a:cubicBezTo>
                      <a:pt x="254" y="21"/>
                      <a:pt x="254" y="21"/>
                      <a:pt x="254" y="21"/>
                    </a:cubicBezTo>
                    <a:cubicBezTo>
                      <a:pt x="252" y="17"/>
                      <a:pt x="249" y="13"/>
                      <a:pt x="246" y="11"/>
                    </a:cubicBezTo>
                    <a:cubicBezTo>
                      <a:pt x="239" y="4"/>
                      <a:pt x="230" y="0"/>
                      <a:pt x="220" y="0"/>
                    </a:cubicBezTo>
                    <a:cubicBezTo>
                      <a:pt x="195" y="0"/>
                      <a:pt x="195" y="0"/>
                      <a:pt x="195" y="0"/>
                    </a:cubicBezTo>
                    <a:cubicBezTo>
                      <a:pt x="192" y="0"/>
                      <a:pt x="190" y="1"/>
                      <a:pt x="188" y="3"/>
                    </a:cubicBezTo>
                    <a:cubicBezTo>
                      <a:pt x="164" y="21"/>
                      <a:pt x="164" y="21"/>
                      <a:pt x="164" y="21"/>
                    </a:cubicBezTo>
                    <a:cubicBezTo>
                      <a:pt x="140" y="3"/>
                      <a:pt x="140" y="3"/>
                      <a:pt x="140" y="3"/>
                    </a:cubicBezTo>
                    <a:cubicBezTo>
                      <a:pt x="138" y="1"/>
                      <a:pt x="135" y="0"/>
                      <a:pt x="133" y="0"/>
                    </a:cubicBezTo>
                    <a:cubicBezTo>
                      <a:pt x="108" y="0"/>
                      <a:pt x="108" y="0"/>
                      <a:pt x="108" y="0"/>
                    </a:cubicBezTo>
                    <a:cubicBezTo>
                      <a:pt x="100" y="0"/>
                      <a:pt x="92" y="3"/>
                      <a:pt x="86" y="8"/>
                    </a:cubicBezTo>
                    <a:cubicBezTo>
                      <a:pt x="80" y="11"/>
                      <a:pt x="76" y="15"/>
                      <a:pt x="74" y="21"/>
                    </a:cubicBezTo>
                    <a:cubicBezTo>
                      <a:pt x="2" y="167"/>
                      <a:pt x="2" y="167"/>
                      <a:pt x="2" y="167"/>
                    </a:cubicBezTo>
                    <a:cubicBezTo>
                      <a:pt x="0" y="169"/>
                      <a:pt x="0" y="173"/>
                      <a:pt x="1" y="176"/>
                    </a:cubicBezTo>
                    <a:cubicBezTo>
                      <a:pt x="2" y="179"/>
                      <a:pt x="4" y="181"/>
                      <a:pt x="7" y="183"/>
                    </a:cubicBezTo>
                    <a:cubicBezTo>
                      <a:pt x="42" y="200"/>
                      <a:pt x="42" y="200"/>
                      <a:pt x="42" y="200"/>
                    </a:cubicBezTo>
                    <a:cubicBezTo>
                      <a:pt x="48" y="203"/>
                      <a:pt x="54" y="201"/>
                      <a:pt x="58" y="196"/>
                    </a:cubicBezTo>
                    <a:cubicBezTo>
                      <a:pt x="69" y="177"/>
                      <a:pt x="69" y="177"/>
                      <a:pt x="69" y="177"/>
                    </a:cubicBezTo>
                    <a:cubicBezTo>
                      <a:pt x="69" y="216"/>
                      <a:pt x="69" y="216"/>
                      <a:pt x="69" y="216"/>
                    </a:cubicBezTo>
                    <a:cubicBezTo>
                      <a:pt x="69" y="237"/>
                      <a:pt x="87" y="255"/>
                      <a:pt x="108" y="255"/>
                    </a:cubicBezTo>
                    <a:cubicBezTo>
                      <a:pt x="220" y="255"/>
                      <a:pt x="220" y="255"/>
                      <a:pt x="220" y="255"/>
                    </a:cubicBezTo>
                    <a:cubicBezTo>
                      <a:pt x="241" y="255"/>
                      <a:pt x="259" y="237"/>
                      <a:pt x="259" y="216"/>
                    </a:cubicBezTo>
                    <a:cubicBezTo>
                      <a:pt x="259" y="177"/>
                      <a:pt x="259" y="177"/>
                      <a:pt x="259" y="177"/>
                    </a:cubicBezTo>
                    <a:cubicBezTo>
                      <a:pt x="270" y="196"/>
                      <a:pt x="270" y="196"/>
                      <a:pt x="270" y="196"/>
                    </a:cubicBezTo>
                    <a:cubicBezTo>
                      <a:pt x="273" y="201"/>
                      <a:pt x="280" y="203"/>
                      <a:pt x="285" y="200"/>
                    </a:cubicBezTo>
                    <a:cubicBezTo>
                      <a:pt x="321" y="183"/>
                      <a:pt x="321" y="183"/>
                      <a:pt x="321" y="183"/>
                    </a:cubicBezTo>
                    <a:cubicBezTo>
                      <a:pt x="323" y="181"/>
                      <a:pt x="326" y="179"/>
                      <a:pt x="327" y="176"/>
                    </a:cubicBezTo>
                    <a:cubicBezTo>
                      <a:pt x="328" y="173"/>
                      <a:pt x="327" y="169"/>
                      <a:pt x="326" y="167"/>
                    </a:cubicBezTo>
                    <a:close/>
                    <a:moveTo>
                      <a:pt x="285" y="174"/>
                    </a:moveTo>
                    <a:cubicBezTo>
                      <a:pt x="258" y="131"/>
                      <a:pt x="258" y="131"/>
                      <a:pt x="258" y="131"/>
                    </a:cubicBezTo>
                    <a:cubicBezTo>
                      <a:pt x="258" y="122"/>
                      <a:pt x="258" y="122"/>
                      <a:pt x="258" y="122"/>
                    </a:cubicBezTo>
                    <a:cubicBezTo>
                      <a:pt x="258" y="115"/>
                      <a:pt x="253" y="110"/>
                      <a:pt x="246" y="110"/>
                    </a:cubicBezTo>
                    <a:cubicBezTo>
                      <a:pt x="240" y="110"/>
                      <a:pt x="234" y="115"/>
                      <a:pt x="234" y="122"/>
                    </a:cubicBezTo>
                    <a:cubicBezTo>
                      <a:pt x="234" y="142"/>
                      <a:pt x="234" y="142"/>
                      <a:pt x="234" y="142"/>
                    </a:cubicBezTo>
                    <a:cubicBezTo>
                      <a:pt x="234" y="142"/>
                      <a:pt x="235" y="143"/>
                      <a:pt x="235" y="144"/>
                    </a:cubicBezTo>
                    <a:cubicBezTo>
                      <a:pt x="235" y="216"/>
                      <a:pt x="235" y="216"/>
                      <a:pt x="235" y="216"/>
                    </a:cubicBezTo>
                    <a:cubicBezTo>
                      <a:pt x="235" y="224"/>
                      <a:pt x="228" y="231"/>
                      <a:pt x="220" y="231"/>
                    </a:cubicBezTo>
                    <a:cubicBezTo>
                      <a:pt x="108" y="231"/>
                      <a:pt x="108" y="231"/>
                      <a:pt x="108" y="231"/>
                    </a:cubicBezTo>
                    <a:cubicBezTo>
                      <a:pt x="100" y="231"/>
                      <a:pt x="93" y="224"/>
                      <a:pt x="93" y="216"/>
                    </a:cubicBezTo>
                    <a:cubicBezTo>
                      <a:pt x="93" y="142"/>
                      <a:pt x="93" y="142"/>
                      <a:pt x="93" y="142"/>
                    </a:cubicBezTo>
                    <a:cubicBezTo>
                      <a:pt x="93" y="134"/>
                      <a:pt x="93" y="134"/>
                      <a:pt x="93" y="134"/>
                    </a:cubicBezTo>
                    <a:cubicBezTo>
                      <a:pt x="93" y="122"/>
                      <a:pt x="93" y="122"/>
                      <a:pt x="93" y="122"/>
                    </a:cubicBezTo>
                    <a:cubicBezTo>
                      <a:pt x="93" y="115"/>
                      <a:pt x="88" y="110"/>
                      <a:pt x="81" y="110"/>
                    </a:cubicBezTo>
                    <a:cubicBezTo>
                      <a:pt x="75" y="110"/>
                      <a:pt x="69" y="115"/>
                      <a:pt x="69" y="122"/>
                    </a:cubicBezTo>
                    <a:cubicBezTo>
                      <a:pt x="69" y="131"/>
                      <a:pt x="69" y="131"/>
                      <a:pt x="69" y="131"/>
                    </a:cubicBezTo>
                    <a:cubicBezTo>
                      <a:pt x="43" y="174"/>
                      <a:pt x="43" y="174"/>
                      <a:pt x="43" y="174"/>
                    </a:cubicBezTo>
                    <a:cubicBezTo>
                      <a:pt x="28" y="166"/>
                      <a:pt x="28" y="166"/>
                      <a:pt x="28" y="166"/>
                    </a:cubicBezTo>
                    <a:cubicBezTo>
                      <a:pt x="95" y="31"/>
                      <a:pt x="95" y="31"/>
                      <a:pt x="95" y="31"/>
                    </a:cubicBezTo>
                    <a:cubicBezTo>
                      <a:pt x="96" y="30"/>
                      <a:pt x="97" y="29"/>
                      <a:pt x="98" y="28"/>
                    </a:cubicBezTo>
                    <a:cubicBezTo>
                      <a:pt x="99" y="28"/>
                      <a:pt x="99" y="28"/>
                      <a:pt x="99" y="27"/>
                    </a:cubicBezTo>
                    <a:cubicBezTo>
                      <a:pt x="102" y="25"/>
                      <a:pt x="105" y="24"/>
                      <a:pt x="108" y="24"/>
                    </a:cubicBezTo>
                    <a:cubicBezTo>
                      <a:pt x="129" y="24"/>
                      <a:pt x="129" y="24"/>
                      <a:pt x="129" y="24"/>
                    </a:cubicBezTo>
                    <a:cubicBezTo>
                      <a:pt x="157" y="45"/>
                      <a:pt x="157" y="45"/>
                      <a:pt x="157" y="45"/>
                    </a:cubicBezTo>
                    <a:cubicBezTo>
                      <a:pt x="161" y="48"/>
                      <a:pt x="167" y="48"/>
                      <a:pt x="171" y="45"/>
                    </a:cubicBezTo>
                    <a:cubicBezTo>
                      <a:pt x="199" y="24"/>
                      <a:pt x="199" y="24"/>
                      <a:pt x="199" y="24"/>
                    </a:cubicBezTo>
                    <a:cubicBezTo>
                      <a:pt x="220" y="24"/>
                      <a:pt x="220" y="24"/>
                      <a:pt x="220" y="24"/>
                    </a:cubicBezTo>
                    <a:cubicBezTo>
                      <a:pt x="224" y="24"/>
                      <a:pt x="227" y="26"/>
                      <a:pt x="230" y="28"/>
                    </a:cubicBezTo>
                    <a:cubicBezTo>
                      <a:pt x="230" y="28"/>
                      <a:pt x="230" y="29"/>
                      <a:pt x="231" y="29"/>
                    </a:cubicBezTo>
                    <a:cubicBezTo>
                      <a:pt x="231" y="29"/>
                      <a:pt x="232" y="30"/>
                      <a:pt x="232" y="31"/>
                    </a:cubicBezTo>
                    <a:cubicBezTo>
                      <a:pt x="233" y="32"/>
                      <a:pt x="233" y="32"/>
                      <a:pt x="233" y="32"/>
                    </a:cubicBezTo>
                    <a:cubicBezTo>
                      <a:pt x="233" y="32"/>
                      <a:pt x="233" y="32"/>
                      <a:pt x="233" y="32"/>
                    </a:cubicBezTo>
                    <a:cubicBezTo>
                      <a:pt x="233" y="33"/>
                      <a:pt x="233" y="33"/>
                      <a:pt x="233" y="33"/>
                    </a:cubicBezTo>
                    <a:cubicBezTo>
                      <a:pt x="233" y="33"/>
                      <a:pt x="233" y="33"/>
                      <a:pt x="233" y="33"/>
                    </a:cubicBezTo>
                    <a:cubicBezTo>
                      <a:pt x="299" y="166"/>
                      <a:pt x="299" y="166"/>
                      <a:pt x="299" y="166"/>
                    </a:cubicBezTo>
                    <a:lnTo>
                      <a:pt x="285" y="174"/>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64" name="Google Shape;564;p48"/>
              <p:cNvSpPr/>
              <p:nvPr/>
            </p:nvSpPr>
            <p:spPr>
              <a:xfrm>
                <a:off x="4164013" y="917575"/>
                <a:ext cx="63500" cy="90488"/>
              </a:xfrm>
              <a:custGeom>
                <a:avLst/>
                <a:gdLst/>
                <a:ahLst/>
                <a:cxnLst/>
                <a:rect l="l" t="t" r="r" b="b"/>
                <a:pathLst>
                  <a:path w="103" h="145" extrusionOk="0">
                    <a:moveTo>
                      <a:pt x="75" y="9"/>
                    </a:moveTo>
                    <a:cubicBezTo>
                      <a:pt x="73" y="3"/>
                      <a:pt x="66" y="0"/>
                      <a:pt x="60" y="2"/>
                    </a:cubicBezTo>
                    <a:cubicBezTo>
                      <a:pt x="54" y="4"/>
                      <a:pt x="51" y="11"/>
                      <a:pt x="53" y="18"/>
                    </a:cubicBezTo>
                    <a:cubicBezTo>
                      <a:pt x="77" y="85"/>
                      <a:pt x="77" y="85"/>
                      <a:pt x="77" y="85"/>
                    </a:cubicBezTo>
                    <a:cubicBezTo>
                      <a:pt x="52" y="114"/>
                      <a:pt x="52" y="114"/>
                      <a:pt x="52" y="114"/>
                    </a:cubicBezTo>
                    <a:cubicBezTo>
                      <a:pt x="27" y="85"/>
                      <a:pt x="27" y="85"/>
                      <a:pt x="27" y="85"/>
                    </a:cubicBezTo>
                    <a:cubicBezTo>
                      <a:pt x="51" y="18"/>
                      <a:pt x="51" y="18"/>
                      <a:pt x="51" y="18"/>
                    </a:cubicBezTo>
                    <a:cubicBezTo>
                      <a:pt x="53" y="12"/>
                      <a:pt x="50" y="5"/>
                      <a:pt x="43" y="3"/>
                    </a:cubicBezTo>
                    <a:cubicBezTo>
                      <a:pt x="37" y="0"/>
                      <a:pt x="30" y="4"/>
                      <a:pt x="28" y="10"/>
                    </a:cubicBezTo>
                    <a:cubicBezTo>
                      <a:pt x="2" y="83"/>
                      <a:pt x="2" y="83"/>
                      <a:pt x="2" y="83"/>
                    </a:cubicBezTo>
                    <a:cubicBezTo>
                      <a:pt x="0" y="87"/>
                      <a:pt x="1" y="92"/>
                      <a:pt x="4" y="95"/>
                    </a:cubicBezTo>
                    <a:cubicBezTo>
                      <a:pt x="43" y="140"/>
                      <a:pt x="43" y="140"/>
                      <a:pt x="43" y="140"/>
                    </a:cubicBezTo>
                    <a:cubicBezTo>
                      <a:pt x="45" y="143"/>
                      <a:pt x="48" y="145"/>
                      <a:pt x="52" y="145"/>
                    </a:cubicBezTo>
                    <a:cubicBezTo>
                      <a:pt x="55" y="145"/>
                      <a:pt x="59" y="143"/>
                      <a:pt x="61" y="140"/>
                    </a:cubicBezTo>
                    <a:cubicBezTo>
                      <a:pt x="100" y="95"/>
                      <a:pt x="100" y="95"/>
                      <a:pt x="100" y="95"/>
                    </a:cubicBezTo>
                    <a:cubicBezTo>
                      <a:pt x="103" y="92"/>
                      <a:pt x="103" y="87"/>
                      <a:pt x="102" y="83"/>
                    </a:cubicBezTo>
                    <a:lnTo>
                      <a:pt x="75" y="9"/>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565" name="Google Shape;565;p48"/>
            <p:cNvSpPr/>
            <p:nvPr/>
          </p:nvSpPr>
          <p:spPr>
            <a:xfrm>
              <a:off x="8170717" y="4913682"/>
              <a:ext cx="834866" cy="796920"/>
            </a:xfrm>
            <a:custGeom>
              <a:avLst/>
              <a:gdLst/>
              <a:ahLst/>
              <a:cxnLst/>
              <a:rect l="l" t="t" r="r" b="b"/>
              <a:pathLst>
                <a:path w="281" h="267" extrusionOk="0">
                  <a:moveTo>
                    <a:pt x="228" y="39"/>
                  </a:moveTo>
                  <a:cubicBezTo>
                    <a:pt x="203" y="14"/>
                    <a:pt x="169" y="0"/>
                    <a:pt x="134" y="0"/>
                  </a:cubicBezTo>
                  <a:cubicBezTo>
                    <a:pt x="98" y="0"/>
                    <a:pt x="64" y="14"/>
                    <a:pt x="39" y="39"/>
                  </a:cubicBezTo>
                  <a:cubicBezTo>
                    <a:pt x="14" y="64"/>
                    <a:pt x="0" y="98"/>
                    <a:pt x="0" y="134"/>
                  </a:cubicBezTo>
                  <a:cubicBezTo>
                    <a:pt x="0" y="169"/>
                    <a:pt x="14" y="203"/>
                    <a:pt x="39" y="228"/>
                  </a:cubicBezTo>
                  <a:cubicBezTo>
                    <a:pt x="65" y="254"/>
                    <a:pt x="100" y="267"/>
                    <a:pt x="134" y="267"/>
                  </a:cubicBezTo>
                  <a:cubicBezTo>
                    <a:pt x="168" y="267"/>
                    <a:pt x="202" y="254"/>
                    <a:pt x="228" y="228"/>
                  </a:cubicBezTo>
                  <a:cubicBezTo>
                    <a:pt x="228" y="228"/>
                    <a:pt x="228" y="228"/>
                    <a:pt x="228" y="228"/>
                  </a:cubicBezTo>
                  <a:cubicBezTo>
                    <a:pt x="281" y="176"/>
                    <a:pt x="281" y="91"/>
                    <a:pt x="228" y="39"/>
                  </a:cubicBezTo>
                  <a:close/>
                  <a:moveTo>
                    <a:pt x="243" y="139"/>
                  </a:moveTo>
                  <a:cubicBezTo>
                    <a:pt x="243" y="139"/>
                    <a:pt x="242" y="139"/>
                    <a:pt x="241" y="139"/>
                  </a:cubicBezTo>
                  <a:cubicBezTo>
                    <a:pt x="219" y="144"/>
                    <a:pt x="195" y="140"/>
                    <a:pt x="175" y="129"/>
                  </a:cubicBezTo>
                  <a:cubicBezTo>
                    <a:pt x="192" y="106"/>
                    <a:pt x="204" y="81"/>
                    <a:pt x="211" y="55"/>
                  </a:cubicBezTo>
                  <a:cubicBezTo>
                    <a:pt x="211" y="55"/>
                    <a:pt x="211" y="56"/>
                    <a:pt x="211" y="56"/>
                  </a:cubicBezTo>
                  <a:cubicBezTo>
                    <a:pt x="234" y="79"/>
                    <a:pt x="245" y="109"/>
                    <a:pt x="243" y="139"/>
                  </a:cubicBezTo>
                  <a:close/>
                  <a:moveTo>
                    <a:pt x="190" y="39"/>
                  </a:moveTo>
                  <a:cubicBezTo>
                    <a:pt x="185" y="65"/>
                    <a:pt x="173" y="92"/>
                    <a:pt x="156" y="115"/>
                  </a:cubicBezTo>
                  <a:cubicBezTo>
                    <a:pt x="155" y="115"/>
                    <a:pt x="154" y="114"/>
                    <a:pt x="154" y="113"/>
                  </a:cubicBezTo>
                  <a:cubicBezTo>
                    <a:pt x="131" y="90"/>
                    <a:pt x="121" y="58"/>
                    <a:pt x="128" y="26"/>
                  </a:cubicBezTo>
                  <a:cubicBezTo>
                    <a:pt x="128" y="25"/>
                    <a:pt x="128" y="25"/>
                    <a:pt x="128" y="24"/>
                  </a:cubicBezTo>
                  <a:cubicBezTo>
                    <a:pt x="130" y="24"/>
                    <a:pt x="132" y="24"/>
                    <a:pt x="134" y="24"/>
                  </a:cubicBezTo>
                  <a:cubicBezTo>
                    <a:pt x="154" y="24"/>
                    <a:pt x="173" y="29"/>
                    <a:pt x="190" y="39"/>
                  </a:cubicBezTo>
                  <a:close/>
                  <a:moveTo>
                    <a:pt x="56" y="56"/>
                  </a:moveTo>
                  <a:cubicBezTo>
                    <a:pt x="69" y="43"/>
                    <a:pt x="85" y="33"/>
                    <a:pt x="103" y="28"/>
                  </a:cubicBezTo>
                  <a:cubicBezTo>
                    <a:pt x="97" y="66"/>
                    <a:pt x="110" y="103"/>
                    <a:pt x="137" y="130"/>
                  </a:cubicBezTo>
                  <a:cubicBezTo>
                    <a:pt x="138" y="132"/>
                    <a:pt x="139" y="133"/>
                    <a:pt x="141" y="134"/>
                  </a:cubicBezTo>
                  <a:cubicBezTo>
                    <a:pt x="138" y="138"/>
                    <a:pt x="135" y="141"/>
                    <a:pt x="131" y="144"/>
                  </a:cubicBezTo>
                  <a:cubicBezTo>
                    <a:pt x="130" y="143"/>
                    <a:pt x="129" y="141"/>
                    <a:pt x="127" y="140"/>
                  </a:cubicBezTo>
                  <a:cubicBezTo>
                    <a:pt x="101" y="113"/>
                    <a:pt x="64" y="101"/>
                    <a:pt x="27" y="106"/>
                  </a:cubicBezTo>
                  <a:cubicBezTo>
                    <a:pt x="32" y="87"/>
                    <a:pt x="42" y="70"/>
                    <a:pt x="56" y="56"/>
                  </a:cubicBezTo>
                  <a:close/>
                  <a:moveTo>
                    <a:pt x="24" y="131"/>
                  </a:moveTo>
                  <a:cubicBezTo>
                    <a:pt x="56" y="125"/>
                    <a:pt x="88" y="134"/>
                    <a:pt x="110" y="157"/>
                  </a:cubicBezTo>
                  <a:cubicBezTo>
                    <a:pt x="111" y="158"/>
                    <a:pt x="112" y="159"/>
                    <a:pt x="113" y="160"/>
                  </a:cubicBezTo>
                  <a:cubicBezTo>
                    <a:pt x="91" y="177"/>
                    <a:pt x="66" y="189"/>
                    <a:pt x="41" y="193"/>
                  </a:cubicBezTo>
                  <a:cubicBezTo>
                    <a:pt x="30" y="175"/>
                    <a:pt x="24" y="155"/>
                    <a:pt x="24" y="134"/>
                  </a:cubicBezTo>
                  <a:cubicBezTo>
                    <a:pt x="24" y="133"/>
                    <a:pt x="24" y="132"/>
                    <a:pt x="24" y="131"/>
                  </a:cubicBezTo>
                  <a:close/>
                  <a:moveTo>
                    <a:pt x="59" y="214"/>
                  </a:moveTo>
                  <a:cubicBezTo>
                    <a:pt x="82" y="207"/>
                    <a:pt x="106" y="196"/>
                    <a:pt x="127" y="179"/>
                  </a:cubicBezTo>
                  <a:cubicBezTo>
                    <a:pt x="137" y="199"/>
                    <a:pt x="141" y="221"/>
                    <a:pt x="136" y="243"/>
                  </a:cubicBezTo>
                  <a:cubicBezTo>
                    <a:pt x="109" y="244"/>
                    <a:pt x="81" y="234"/>
                    <a:pt x="59" y="214"/>
                  </a:cubicBezTo>
                  <a:close/>
                  <a:moveTo>
                    <a:pt x="211" y="211"/>
                  </a:moveTo>
                  <a:cubicBezTo>
                    <a:pt x="197" y="226"/>
                    <a:pt x="180" y="235"/>
                    <a:pt x="161" y="240"/>
                  </a:cubicBezTo>
                  <a:cubicBezTo>
                    <a:pt x="165" y="213"/>
                    <a:pt x="159" y="186"/>
                    <a:pt x="146" y="163"/>
                  </a:cubicBezTo>
                  <a:cubicBezTo>
                    <a:pt x="151" y="159"/>
                    <a:pt x="156" y="154"/>
                    <a:pt x="160" y="148"/>
                  </a:cubicBezTo>
                  <a:cubicBezTo>
                    <a:pt x="178" y="159"/>
                    <a:pt x="199" y="165"/>
                    <a:pt x="221" y="165"/>
                  </a:cubicBezTo>
                  <a:cubicBezTo>
                    <a:pt x="227" y="165"/>
                    <a:pt x="233" y="165"/>
                    <a:pt x="239" y="164"/>
                  </a:cubicBezTo>
                  <a:cubicBezTo>
                    <a:pt x="234" y="181"/>
                    <a:pt x="225" y="197"/>
                    <a:pt x="211" y="211"/>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566" name="Google Shape;566;p48"/>
            <p:cNvGrpSpPr/>
            <p:nvPr/>
          </p:nvGrpSpPr>
          <p:grpSpPr>
            <a:xfrm>
              <a:off x="6834861" y="4947669"/>
              <a:ext cx="819684" cy="751380"/>
              <a:chOff x="4492625" y="885825"/>
              <a:chExt cx="171450" cy="157163"/>
            </a:xfrm>
          </p:grpSpPr>
          <p:sp>
            <p:nvSpPr>
              <p:cNvPr id="567" name="Google Shape;567;p48"/>
              <p:cNvSpPr/>
              <p:nvPr/>
            </p:nvSpPr>
            <p:spPr>
              <a:xfrm>
                <a:off x="4492625" y="885825"/>
                <a:ext cx="171450" cy="157163"/>
              </a:xfrm>
              <a:custGeom>
                <a:avLst/>
                <a:gdLst/>
                <a:ahLst/>
                <a:cxnLst/>
                <a:rect l="l" t="t" r="r" b="b"/>
                <a:pathLst>
                  <a:path w="276" h="253" extrusionOk="0">
                    <a:moveTo>
                      <a:pt x="224" y="21"/>
                    </a:moveTo>
                    <a:cubicBezTo>
                      <a:pt x="159" y="21"/>
                      <a:pt x="159" y="21"/>
                      <a:pt x="159" y="21"/>
                    </a:cubicBezTo>
                    <a:cubicBezTo>
                      <a:pt x="156" y="9"/>
                      <a:pt x="145" y="0"/>
                      <a:pt x="132" y="0"/>
                    </a:cubicBezTo>
                    <a:cubicBezTo>
                      <a:pt x="73" y="0"/>
                      <a:pt x="73" y="0"/>
                      <a:pt x="73" y="0"/>
                    </a:cubicBezTo>
                    <a:cubicBezTo>
                      <a:pt x="60" y="0"/>
                      <a:pt x="49" y="9"/>
                      <a:pt x="46" y="21"/>
                    </a:cubicBezTo>
                    <a:cubicBezTo>
                      <a:pt x="20" y="24"/>
                      <a:pt x="0" y="46"/>
                      <a:pt x="0" y="73"/>
                    </a:cubicBezTo>
                    <a:cubicBezTo>
                      <a:pt x="0" y="201"/>
                      <a:pt x="0" y="201"/>
                      <a:pt x="0" y="201"/>
                    </a:cubicBezTo>
                    <a:cubicBezTo>
                      <a:pt x="0" y="230"/>
                      <a:pt x="23" y="253"/>
                      <a:pt x="52" y="253"/>
                    </a:cubicBezTo>
                    <a:cubicBezTo>
                      <a:pt x="224" y="253"/>
                      <a:pt x="224" y="253"/>
                      <a:pt x="224" y="253"/>
                    </a:cubicBezTo>
                    <a:cubicBezTo>
                      <a:pt x="253" y="253"/>
                      <a:pt x="276" y="230"/>
                      <a:pt x="276" y="201"/>
                    </a:cubicBezTo>
                    <a:cubicBezTo>
                      <a:pt x="276" y="73"/>
                      <a:pt x="276" y="73"/>
                      <a:pt x="276" y="73"/>
                    </a:cubicBezTo>
                    <a:cubicBezTo>
                      <a:pt x="276" y="44"/>
                      <a:pt x="253" y="21"/>
                      <a:pt x="224" y="21"/>
                    </a:cubicBezTo>
                    <a:close/>
                    <a:moveTo>
                      <a:pt x="252" y="201"/>
                    </a:moveTo>
                    <a:cubicBezTo>
                      <a:pt x="252" y="216"/>
                      <a:pt x="239" y="229"/>
                      <a:pt x="224" y="229"/>
                    </a:cubicBezTo>
                    <a:cubicBezTo>
                      <a:pt x="52" y="229"/>
                      <a:pt x="52" y="229"/>
                      <a:pt x="52" y="229"/>
                    </a:cubicBezTo>
                    <a:cubicBezTo>
                      <a:pt x="36" y="229"/>
                      <a:pt x="24" y="216"/>
                      <a:pt x="24" y="201"/>
                    </a:cubicBezTo>
                    <a:cubicBezTo>
                      <a:pt x="24" y="73"/>
                      <a:pt x="24" y="73"/>
                      <a:pt x="24" y="73"/>
                    </a:cubicBezTo>
                    <a:cubicBezTo>
                      <a:pt x="24" y="58"/>
                      <a:pt x="36" y="45"/>
                      <a:pt x="52" y="45"/>
                    </a:cubicBezTo>
                    <a:cubicBezTo>
                      <a:pt x="57" y="45"/>
                      <a:pt x="57" y="45"/>
                      <a:pt x="57" y="45"/>
                    </a:cubicBezTo>
                    <a:cubicBezTo>
                      <a:pt x="63" y="45"/>
                      <a:pt x="69" y="40"/>
                      <a:pt x="69" y="33"/>
                    </a:cubicBezTo>
                    <a:cubicBezTo>
                      <a:pt x="69" y="28"/>
                      <a:pt x="69" y="28"/>
                      <a:pt x="69" y="28"/>
                    </a:cubicBezTo>
                    <a:cubicBezTo>
                      <a:pt x="69" y="26"/>
                      <a:pt x="71" y="24"/>
                      <a:pt x="73" y="24"/>
                    </a:cubicBezTo>
                    <a:cubicBezTo>
                      <a:pt x="132" y="24"/>
                      <a:pt x="132" y="24"/>
                      <a:pt x="132" y="24"/>
                    </a:cubicBezTo>
                    <a:cubicBezTo>
                      <a:pt x="134" y="24"/>
                      <a:pt x="136" y="26"/>
                      <a:pt x="136" y="28"/>
                    </a:cubicBezTo>
                    <a:cubicBezTo>
                      <a:pt x="136" y="33"/>
                      <a:pt x="136" y="33"/>
                      <a:pt x="136" y="33"/>
                    </a:cubicBezTo>
                    <a:cubicBezTo>
                      <a:pt x="136" y="40"/>
                      <a:pt x="141" y="45"/>
                      <a:pt x="148" y="45"/>
                    </a:cubicBezTo>
                    <a:cubicBezTo>
                      <a:pt x="224" y="45"/>
                      <a:pt x="224" y="45"/>
                      <a:pt x="224" y="45"/>
                    </a:cubicBezTo>
                    <a:cubicBezTo>
                      <a:pt x="239" y="45"/>
                      <a:pt x="252" y="58"/>
                      <a:pt x="252" y="73"/>
                    </a:cubicBezTo>
                    <a:lnTo>
                      <a:pt x="252" y="201"/>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68" name="Google Shape;568;p48"/>
              <p:cNvSpPr/>
              <p:nvPr/>
            </p:nvSpPr>
            <p:spPr>
              <a:xfrm>
                <a:off x="4537075" y="928688"/>
                <a:ext cx="84138" cy="84138"/>
              </a:xfrm>
              <a:custGeom>
                <a:avLst/>
                <a:gdLst/>
                <a:ahLst/>
                <a:cxnLst/>
                <a:rect l="l" t="t" r="r" b="b"/>
                <a:pathLst>
                  <a:path w="136" h="136" extrusionOk="0">
                    <a:moveTo>
                      <a:pt x="68" y="0"/>
                    </a:moveTo>
                    <a:cubicBezTo>
                      <a:pt x="30" y="0"/>
                      <a:pt x="0" y="30"/>
                      <a:pt x="0" y="68"/>
                    </a:cubicBezTo>
                    <a:cubicBezTo>
                      <a:pt x="0" y="105"/>
                      <a:pt x="30" y="136"/>
                      <a:pt x="68" y="136"/>
                    </a:cubicBezTo>
                    <a:cubicBezTo>
                      <a:pt x="105" y="136"/>
                      <a:pt x="136" y="105"/>
                      <a:pt x="136" y="68"/>
                    </a:cubicBezTo>
                    <a:cubicBezTo>
                      <a:pt x="136" y="30"/>
                      <a:pt x="105" y="0"/>
                      <a:pt x="68" y="0"/>
                    </a:cubicBezTo>
                    <a:close/>
                    <a:moveTo>
                      <a:pt x="68" y="112"/>
                    </a:moveTo>
                    <a:cubicBezTo>
                      <a:pt x="44" y="112"/>
                      <a:pt x="24" y="92"/>
                      <a:pt x="24" y="68"/>
                    </a:cubicBezTo>
                    <a:cubicBezTo>
                      <a:pt x="24" y="44"/>
                      <a:pt x="44" y="24"/>
                      <a:pt x="68" y="24"/>
                    </a:cubicBezTo>
                    <a:cubicBezTo>
                      <a:pt x="92" y="24"/>
                      <a:pt x="112" y="44"/>
                      <a:pt x="112" y="68"/>
                    </a:cubicBezTo>
                    <a:cubicBezTo>
                      <a:pt x="112" y="92"/>
                      <a:pt x="92" y="112"/>
                      <a:pt x="68" y="112"/>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69" name="Google Shape;569;p48"/>
              <p:cNvSpPr/>
              <p:nvPr/>
            </p:nvSpPr>
            <p:spPr>
              <a:xfrm>
                <a:off x="4564063" y="954088"/>
                <a:ext cx="20700" cy="18900"/>
              </a:xfrm>
              <a:prstGeom prst="ellipse">
                <a:avLst/>
              </a:pr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570" name="Google Shape;570;p48"/>
            <p:cNvSpPr/>
            <p:nvPr/>
          </p:nvSpPr>
          <p:spPr>
            <a:xfrm>
              <a:off x="10738924" y="4925010"/>
              <a:ext cx="804506" cy="781741"/>
            </a:xfrm>
            <a:custGeom>
              <a:avLst/>
              <a:gdLst/>
              <a:ahLst/>
              <a:cxnLst/>
              <a:rect l="l" t="t" r="r" b="b"/>
              <a:pathLst>
                <a:path w="272" h="265" extrusionOk="0">
                  <a:moveTo>
                    <a:pt x="272" y="194"/>
                  </a:moveTo>
                  <a:cubicBezTo>
                    <a:pt x="264" y="97"/>
                    <a:pt x="264" y="97"/>
                    <a:pt x="264" y="97"/>
                  </a:cubicBezTo>
                  <a:cubicBezTo>
                    <a:pt x="264" y="91"/>
                    <a:pt x="259" y="86"/>
                    <a:pt x="252" y="86"/>
                  </a:cubicBezTo>
                  <a:cubicBezTo>
                    <a:pt x="206" y="86"/>
                    <a:pt x="206" y="86"/>
                    <a:pt x="206" y="86"/>
                  </a:cubicBezTo>
                  <a:cubicBezTo>
                    <a:pt x="202" y="38"/>
                    <a:pt x="172" y="0"/>
                    <a:pt x="136" y="0"/>
                  </a:cubicBezTo>
                  <a:cubicBezTo>
                    <a:pt x="99" y="0"/>
                    <a:pt x="70" y="37"/>
                    <a:pt x="66" y="86"/>
                  </a:cubicBezTo>
                  <a:cubicBezTo>
                    <a:pt x="20" y="86"/>
                    <a:pt x="20" y="86"/>
                    <a:pt x="20" y="86"/>
                  </a:cubicBezTo>
                  <a:cubicBezTo>
                    <a:pt x="13" y="86"/>
                    <a:pt x="8" y="91"/>
                    <a:pt x="8" y="97"/>
                  </a:cubicBezTo>
                  <a:cubicBezTo>
                    <a:pt x="0" y="194"/>
                    <a:pt x="0" y="194"/>
                    <a:pt x="0" y="194"/>
                  </a:cubicBezTo>
                  <a:cubicBezTo>
                    <a:pt x="0" y="194"/>
                    <a:pt x="0" y="194"/>
                    <a:pt x="0" y="195"/>
                  </a:cubicBezTo>
                  <a:cubicBezTo>
                    <a:pt x="0" y="239"/>
                    <a:pt x="32" y="265"/>
                    <a:pt x="89" y="265"/>
                  </a:cubicBezTo>
                  <a:cubicBezTo>
                    <a:pt x="182" y="265"/>
                    <a:pt x="182" y="265"/>
                    <a:pt x="182" y="265"/>
                  </a:cubicBezTo>
                  <a:cubicBezTo>
                    <a:pt x="239" y="265"/>
                    <a:pt x="272" y="239"/>
                    <a:pt x="272" y="195"/>
                  </a:cubicBezTo>
                  <a:cubicBezTo>
                    <a:pt x="272" y="194"/>
                    <a:pt x="272" y="194"/>
                    <a:pt x="272" y="194"/>
                  </a:cubicBezTo>
                  <a:close/>
                  <a:moveTo>
                    <a:pt x="136" y="24"/>
                  </a:moveTo>
                  <a:cubicBezTo>
                    <a:pt x="159" y="24"/>
                    <a:pt x="178" y="52"/>
                    <a:pt x="182" y="86"/>
                  </a:cubicBezTo>
                  <a:cubicBezTo>
                    <a:pt x="90" y="86"/>
                    <a:pt x="90" y="86"/>
                    <a:pt x="90" y="86"/>
                  </a:cubicBezTo>
                  <a:cubicBezTo>
                    <a:pt x="93" y="52"/>
                    <a:pt x="113" y="24"/>
                    <a:pt x="136" y="24"/>
                  </a:cubicBezTo>
                  <a:close/>
                  <a:moveTo>
                    <a:pt x="182" y="241"/>
                  </a:moveTo>
                  <a:cubicBezTo>
                    <a:pt x="89" y="241"/>
                    <a:pt x="89" y="241"/>
                    <a:pt x="89" y="241"/>
                  </a:cubicBezTo>
                  <a:cubicBezTo>
                    <a:pt x="46" y="241"/>
                    <a:pt x="24" y="225"/>
                    <a:pt x="24" y="195"/>
                  </a:cubicBezTo>
                  <a:cubicBezTo>
                    <a:pt x="31" y="110"/>
                    <a:pt x="31" y="110"/>
                    <a:pt x="31" y="110"/>
                  </a:cubicBezTo>
                  <a:cubicBezTo>
                    <a:pt x="241" y="110"/>
                    <a:pt x="241" y="110"/>
                    <a:pt x="241" y="110"/>
                  </a:cubicBezTo>
                  <a:cubicBezTo>
                    <a:pt x="248" y="195"/>
                    <a:pt x="248" y="195"/>
                    <a:pt x="248" y="195"/>
                  </a:cubicBezTo>
                  <a:cubicBezTo>
                    <a:pt x="248" y="225"/>
                    <a:pt x="226" y="241"/>
                    <a:pt x="182" y="241"/>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571" name="Google Shape;571;p48"/>
            <p:cNvGrpSpPr/>
            <p:nvPr/>
          </p:nvGrpSpPr>
          <p:grpSpPr>
            <a:xfrm>
              <a:off x="9489073" y="4856921"/>
              <a:ext cx="728610" cy="865223"/>
              <a:chOff x="5278438" y="871538"/>
              <a:chExt cx="152400" cy="180975"/>
            </a:xfrm>
          </p:grpSpPr>
          <p:sp>
            <p:nvSpPr>
              <p:cNvPr id="572" name="Google Shape;572;p48"/>
              <p:cNvSpPr/>
              <p:nvPr/>
            </p:nvSpPr>
            <p:spPr>
              <a:xfrm>
                <a:off x="5278438" y="950913"/>
                <a:ext cx="152400" cy="101600"/>
              </a:xfrm>
              <a:custGeom>
                <a:avLst/>
                <a:gdLst/>
                <a:ahLst/>
                <a:cxnLst/>
                <a:rect l="l" t="t" r="r" b="b"/>
                <a:pathLst>
                  <a:path w="247" h="162" extrusionOk="0">
                    <a:moveTo>
                      <a:pt x="123" y="0"/>
                    </a:moveTo>
                    <a:cubicBezTo>
                      <a:pt x="54" y="0"/>
                      <a:pt x="0" y="35"/>
                      <a:pt x="0" y="81"/>
                    </a:cubicBezTo>
                    <a:cubicBezTo>
                      <a:pt x="0" y="126"/>
                      <a:pt x="54" y="162"/>
                      <a:pt x="123" y="162"/>
                    </a:cubicBezTo>
                    <a:cubicBezTo>
                      <a:pt x="192" y="162"/>
                      <a:pt x="247" y="126"/>
                      <a:pt x="247" y="81"/>
                    </a:cubicBezTo>
                    <a:cubicBezTo>
                      <a:pt x="247" y="35"/>
                      <a:pt x="192" y="0"/>
                      <a:pt x="123" y="0"/>
                    </a:cubicBezTo>
                    <a:close/>
                    <a:moveTo>
                      <a:pt x="123" y="138"/>
                    </a:moveTo>
                    <a:cubicBezTo>
                      <a:pt x="70" y="138"/>
                      <a:pt x="24" y="112"/>
                      <a:pt x="24" y="81"/>
                    </a:cubicBezTo>
                    <a:cubicBezTo>
                      <a:pt x="24" y="50"/>
                      <a:pt x="70" y="24"/>
                      <a:pt x="123" y="24"/>
                    </a:cubicBezTo>
                    <a:cubicBezTo>
                      <a:pt x="177" y="24"/>
                      <a:pt x="223" y="50"/>
                      <a:pt x="223" y="81"/>
                    </a:cubicBezTo>
                    <a:cubicBezTo>
                      <a:pt x="223" y="112"/>
                      <a:pt x="177" y="138"/>
                      <a:pt x="123" y="138"/>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73" name="Google Shape;573;p48"/>
              <p:cNvSpPr/>
              <p:nvPr/>
            </p:nvSpPr>
            <p:spPr>
              <a:xfrm>
                <a:off x="5303838" y="973138"/>
                <a:ext cx="103188" cy="55563"/>
              </a:xfrm>
              <a:custGeom>
                <a:avLst/>
                <a:gdLst/>
                <a:ahLst/>
                <a:cxnLst/>
                <a:rect l="l" t="t" r="r" b="b"/>
                <a:pathLst>
                  <a:path w="167" h="89" extrusionOk="0">
                    <a:moveTo>
                      <a:pt x="83" y="0"/>
                    </a:moveTo>
                    <a:cubicBezTo>
                      <a:pt x="36" y="0"/>
                      <a:pt x="0" y="20"/>
                      <a:pt x="0" y="45"/>
                    </a:cubicBezTo>
                    <a:cubicBezTo>
                      <a:pt x="0" y="70"/>
                      <a:pt x="36" y="89"/>
                      <a:pt x="83" y="89"/>
                    </a:cubicBezTo>
                    <a:cubicBezTo>
                      <a:pt x="131" y="89"/>
                      <a:pt x="167" y="70"/>
                      <a:pt x="167" y="45"/>
                    </a:cubicBezTo>
                    <a:cubicBezTo>
                      <a:pt x="167" y="20"/>
                      <a:pt x="131" y="0"/>
                      <a:pt x="83" y="0"/>
                    </a:cubicBezTo>
                    <a:close/>
                    <a:moveTo>
                      <a:pt x="83" y="69"/>
                    </a:moveTo>
                    <a:cubicBezTo>
                      <a:pt x="45" y="69"/>
                      <a:pt x="20" y="55"/>
                      <a:pt x="20" y="45"/>
                    </a:cubicBezTo>
                    <a:cubicBezTo>
                      <a:pt x="20" y="35"/>
                      <a:pt x="45" y="20"/>
                      <a:pt x="83" y="20"/>
                    </a:cubicBezTo>
                    <a:cubicBezTo>
                      <a:pt x="122" y="20"/>
                      <a:pt x="147" y="35"/>
                      <a:pt x="147" y="45"/>
                    </a:cubicBezTo>
                    <a:cubicBezTo>
                      <a:pt x="147" y="55"/>
                      <a:pt x="122" y="69"/>
                      <a:pt x="83" y="69"/>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74" name="Google Shape;574;p48"/>
              <p:cNvSpPr/>
              <p:nvPr/>
            </p:nvSpPr>
            <p:spPr>
              <a:xfrm>
                <a:off x="5278438" y="871538"/>
                <a:ext cx="152400" cy="85725"/>
              </a:xfrm>
              <a:custGeom>
                <a:avLst/>
                <a:gdLst/>
                <a:ahLst/>
                <a:cxnLst/>
                <a:rect l="l" t="t" r="r" b="b"/>
                <a:pathLst>
                  <a:path w="247" h="138" extrusionOk="0">
                    <a:moveTo>
                      <a:pt x="29" y="134"/>
                    </a:moveTo>
                    <a:cubicBezTo>
                      <a:pt x="34" y="138"/>
                      <a:pt x="42" y="137"/>
                      <a:pt x="46" y="132"/>
                    </a:cubicBezTo>
                    <a:cubicBezTo>
                      <a:pt x="50" y="127"/>
                      <a:pt x="49" y="119"/>
                      <a:pt x="44" y="115"/>
                    </a:cubicBezTo>
                    <a:cubicBezTo>
                      <a:pt x="35" y="108"/>
                      <a:pt x="24" y="96"/>
                      <a:pt x="24" y="81"/>
                    </a:cubicBezTo>
                    <a:cubicBezTo>
                      <a:pt x="24" y="50"/>
                      <a:pt x="70" y="24"/>
                      <a:pt x="123" y="24"/>
                    </a:cubicBezTo>
                    <a:cubicBezTo>
                      <a:pt x="177" y="24"/>
                      <a:pt x="223" y="50"/>
                      <a:pt x="223" y="81"/>
                    </a:cubicBezTo>
                    <a:cubicBezTo>
                      <a:pt x="223" y="96"/>
                      <a:pt x="212" y="108"/>
                      <a:pt x="203" y="115"/>
                    </a:cubicBezTo>
                    <a:cubicBezTo>
                      <a:pt x="197" y="119"/>
                      <a:pt x="196" y="127"/>
                      <a:pt x="201" y="132"/>
                    </a:cubicBezTo>
                    <a:cubicBezTo>
                      <a:pt x="203" y="135"/>
                      <a:pt x="206" y="136"/>
                      <a:pt x="210" y="136"/>
                    </a:cubicBezTo>
                    <a:cubicBezTo>
                      <a:pt x="213" y="136"/>
                      <a:pt x="215" y="136"/>
                      <a:pt x="217" y="134"/>
                    </a:cubicBezTo>
                    <a:cubicBezTo>
                      <a:pt x="236" y="119"/>
                      <a:pt x="247" y="101"/>
                      <a:pt x="247" y="81"/>
                    </a:cubicBezTo>
                    <a:cubicBezTo>
                      <a:pt x="247" y="36"/>
                      <a:pt x="192" y="0"/>
                      <a:pt x="123" y="0"/>
                    </a:cubicBezTo>
                    <a:cubicBezTo>
                      <a:pt x="54" y="0"/>
                      <a:pt x="0" y="36"/>
                      <a:pt x="0" y="81"/>
                    </a:cubicBezTo>
                    <a:cubicBezTo>
                      <a:pt x="0" y="101"/>
                      <a:pt x="10" y="119"/>
                      <a:pt x="29" y="134"/>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sp>
        <p:nvSpPr>
          <p:cNvPr id="575" name="Google Shape;575;p48"/>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580" name="Shape 580"/>
        <p:cNvGrpSpPr/>
        <p:nvPr/>
      </p:nvGrpSpPr>
      <p:grpSpPr>
        <a:xfrm>
          <a:off x="0" y="0"/>
          <a:ext cx="0" cy="0"/>
          <a:chOff x="0" y="0"/>
          <a:chExt cx="0" cy="0"/>
        </a:xfrm>
      </p:grpSpPr>
      <p:sp>
        <p:nvSpPr>
          <p:cNvPr id="581" name="Google Shape;581;p49"/>
          <p:cNvSpPr txBox="1"/>
          <p:nvPr/>
        </p:nvSpPr>
        <p:spPr>
          <a:xfrm>
            <a:off x="626269" y="134779"/>
            <a:ext cx="47526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第5</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：关键词广告手动选择介绍——广泛VS精准匹配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2" name="Google Shape;582;p49"/>
          <p:cNvSpPr txBox="1"/>
          <p:nvPr/>
        </p:nvSpPr>
        <p:spPr>
          <a:xfrm>
            <a:off x="856186" y="3928528"/>
            <a:ext cx="7623300" cy="8676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200"/>
              <a:buFont typeface="Arial" panose="020B0604020202020204"/>
              <a:buNone/>
            </a:pPr>
            <a:r>
              <a:rPr lang="en-GB"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结论：</a:t>
            </a:r>
            <a:endParaRPr sz="12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0" indent="-254000" algn="ctr" rtl="0">
              <a:lnSpc>
                <a:spcPct val="150000"/>
              </a:lnSpc>
              <a:spcBef>
                <a:spcPts val="0"/>
              </a:spcBef>
              <a:spcAft>
                <a:spcPts val="0"/>
              </a:spcAft>
              <a:buClr>
                <a:srgbClr val="F96A4E"/>
              </a:buClr>
              <a:buSzPts val="1200"/>
              <a:buFont typeface="微软雅黑" panose="020B0503020204020204" charset="-122"/>
              <a:buAutoNum type="arabicPeriod"/>
            </a:pPr>
            <a:r>
              <a:rPr lang="en-GB" sz="1200" b="0"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精准匹配会限制流量；</a:t>
            </a:r>
            <a:endParaRPr sz="1200" b="0"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0" indent="-254000" algn="ctr" rtl="0">
              <a:lnSpc>
                <a:spcPct val="150000"/>
              </a:lnSpc>
              <a:spcBef>
                <a:spcPts val="0"/>
              </a:spcBef>
              <a:spcAft>
                <a:spcPts val="0"/>
              </a:spcAft>
              <a:buClr>
                <a:srgbClr val="F96A4E"/>
              </a:buClr>
              <a:buSzPts val="1200"/>
              <a:buFont typeface="微软雅黑" panose="020B0503020204020204" charset="-122"/>
              <a:buAutoNum type="arabicPeriod"/>
            </a:pPr>
            <a:r>
              <a:rPr lang="en-GB" sz="1200" b="0"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广泛匹配会带来无效流量。</a:t>
            </a:r>
            <a:endParaRPr sz="1200" b="0"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583" name="Google Shape;583;p49"/>
          <p:cNvGrpSpPr/>
          <p:nvPr/>
        </p:nvGrpSpPr>
        <p:grpSpPr>
          <a:xfrm>
            <a:off x="315424" y="711798"/>
            <a:ext cx="8605575" cy="3258000"/>
            <a:chOff x="359019" y="1573317"/>
            <a:chExt cx="11474100" cy="4344000"/>
          </a:xfrm>
        </p:grpSpPr>
        <p:grpSp>
          <p:nvGrpSpPr>
            <p:cNvPr id="584" name="Google Shape;584;p49"/>
            <p:cNvGrpSpPr/>
            <p:nvPr/>
          </p:nvGrpSpPr>
          <p:grpSpPr>
            <a:xfrm>
              <a:off x="1760143" y="2205624"/>
              <a:ext cx="9484328" cy="2002652"/>
              <a:chOff x="1329318" y="2302494"/>
              <a:chExt cx="9484328" cy="2002652"/>
            </a:xfrm>
          </p:grpSpPr>
          <p:grpSp>
            <p:nvGrpSpPr>
              <p:cNvPr id="585" name="Google Shape;585;p49"/>
              <p:cNvGrpSpPr/>
              <p:nvPr/>
            </p:nvGrpSpPr>
            <p:grpSpPr>
              <a:xfrm>
                <a:off x="1329318" y="2302495"/>
                <a:ext cx="950080" cy="1019271"/>
                <a:chOff x="5013325" y="2544769"/>
                <a:chExt cx="566738" cy="608012"/>
              </a:xfrm>
            </p:grpSpPr>
            <p:sp>
              <p:nvSpPr>
                <p:cNvPr id="586" name="Google Shape;586;p49"/>
                <p:cNvSpPr/>
                <p:nvPr/>
              </p:nvSpPr>
              <p:spPr>
                <a:xfrm>
                  <a:off x="5048250" y="2874969"/>
                  <a:ext cx="179388" cy="277812"/>
                </a:xfrm>
                <a:custGeom>
                  <a:avLst/>
                  <a:gdLst/>
                  <a:ahLst/>
                  <a:cxnLst/>
                  <a:rect l="l" t="t" r="r" b="b"/>
                  <a:pathLst>
                    <a:path w="48" h="74" extrusionOk="0">
                      <a:moveTo>
                        <a:pt x="0" y="62"/>
                      </a:moveTo>
                      <a:cubicBezTo>
                        <a:pt x="0" y="69"/>
                        <a:pt x="5" y="74"/>
                        <a:pt x="11" y="74"/>
                      </a:cubicBezTo>
                      <a:cubicBezTo>
                        <a:pt x="48" y="74"/>
                        <a:pt x="48" y="74"/>
                        <a:pt x="48" y="74"/>
                      </a:cubicBezTo>
                      <a:cubicBezTo>
                        <a:pt x="48" y="0"/>
                        <a:pt x="48" y="0"/>
                        <a:pt x="48" y="0"/>
                      </a:cubicBezTo>
                      <a:cubicBezTo>
                        <a:pt x="0" y="0"/>
                        <a:pt x="0" y="0"/>
                        <a:pt x="0" y="0"/>
                      </a:cubicBezTo>
                      <a:lnTo>
                        <a:pt x="0" y="62"/>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87" name="Google Shape;587;p49"/>
                <p:cNvSpPr/>
                <p:nvPr/>
              </p:nvSpPr>
              <p:spPr>
                <a:xfrm>
                  <a:off x="5365750" y="2874969"/>
                  <a:ext cx="184150" cy="277812"/>
                </a:xfrm>
                <a:custGeom>
                  <a:avLst/>
                  <a:gdLst/>
                  <a:ahLst/>
                  <a:cxnLst/>
                  <a:rect l="l" t="t" r="r" b="b"/>
                  <a:pathLst>
                    <a:path w="49" h="74" extrusionOk="0">
                      <a:moveTo>
                        <a:pt x="0" y="74"/>
                      </a:moveTo>
                      <a:cubicBezTo>
                        <a:pt x="37" y="74"/>
                        <a:pt x="37" y="74"/>
                        <a:pt x="37" y="74"/>
                      </a:cubicBezTo>
                      <a:cubicBezTo>
                        <a:pt x="44" y="74"/>
                        <a:pt x="49" y="69"/>
                        <a:pt x="49" y="62"/>
                      </a:cubicBezTo>
                      <a:cubicBezTo>
                        <a:pt x="49" y="0"/>
                        <a:pt x="49" y="0"/>
                        <a:pt x="49" y="0"/>
                      </a:cubicBezTo>
                      <a:cubicBezTo>
                        <a:pt x="0" y="0"/>
                        <a:pt x="0" y="0"/>
                        <a:pt x="0" y="0"/>
                      </a:cubicBezTo>
                      <a:lnTo>
                        <a:pt x="0" y="74"/>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88" name="Google Shape;588;p49"/>
                <p:cNvSpPr/>
                <p:nvPr/>
              </p:nvSpPr>
              <p:spPr>
                <a:xfrm>
                  <a:off x="5013325" y="2709869"/>
                  <a:ext cx="214313" cy="120650"/>
                </a:xfrm>
                <a:custGeom>
                  <a:avLst/>
                  <a:gdLst/>
                  <a:ahLst/>
                  <a:cxnLst/>
                  <a:rect l="l" t="t" r="r" b="b"/>
                  <a:pathLst>
                    <a:path w="57" h="32" extrusionOk="0">
                      <a:moveTo>
                        <a:pt x="0" y="32"/>
                      </a:moveTo>
                      <a:cubicBezTo>
                        <a:pt x="57" y="32"/>
                        <a:pt x="57" y="32"/>
                        <a:pt x="57" y="32"/>
                      </a:cubicBezTo>
                      <a:cubicBezTo>
                        <a:pt x="57" y="0"/>
                        <a:pt x="57" y="0"/>
                        <a:pt x="57" y="0"/>
                      </a:cubicBezTo>
                      <a:cubicBezTo>
                        <a:pt x="12" y="0"/>
                        <a:pt x="12" y="0"/>
                        <a:pt x="12" y="0"/>
                      </a:cubicBezTo>
                      <a:cubicBezTo>
                        <a:pt x="5" y="0"/>
                        <a:pt x="0" y="5"/>
                        <a:pt x="0" y="11"/>
                      </a:cubicBezTo>
                      <a:lnTo>
                        <a:pt x="0" y="32"/>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89" name="Google Shape;589;p49"/>
                <p:cNvSpPr/>
                <p:nvPr/>
              </p:nvSpPr>
              <p:spPr>
                <a:xfrm>
                  <a:off x="5365750" y="2709869"/>
                  <a:ext cx="214313" cy="120650"/>
                </a:xfrm>
                <a:custGeom>
                  <a:avLst/>
                  <a:gdLst/>
                  <a:ahLst/>
                  <a:cxnLst/>
                  <a:rect l="l" t="t" r="r" b="b"/>
                  <a:pathLst>
                    <a:path w="57" h="32" extrusionOk="0">
                      <a:moveTo>
                        <a:pt x="0" y="0"/>
                      </a:moveTo>
                      <a:cubicBezTo>
                        <a:pt x="0" y="32"/>
                        <a:pt x="0" y="32"/>
                        <a:pt x="0" y="32"/>
                      </a:cubicBezTo>
                      <a:cubicBezTo>
                        <a:pt x="57" y="32"/>
                        <a:pt x="57" y="32"/>
                        <a:pt x="57" y="32"/>
                      </a:cubicBezTo>
                      <a:cubicBezTo>
                        <a:pt x="57" y="11"/>
                        <a:pt x="57" y="11"/>
                        <a:pt x="57" y="11"/>
                      </a:cubicBezTo>
                      <a:cubicBezTo>
                        <a:pt x="57" y="5"/>
                        <a:pt x="52" y="0"/>
                        <a:pt x="46" y="0"/>
                      </a:cubicBezTo>
                      <a:lnTo>
                        <a:pt x="0" y="0"/>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90" name="Google Shape;590;p49"/>
                <p:cNvSpPr/>
                <p:nvPr/>
              </p:nvSpPr>
              <p:spPr>
                <a:xfrm>
                  <a:off x="5257800" y="2709869"/>
                  <a:ext cx="77700" cy="442800"/>
                </a:xfrm>
                <a:prstGeom prst="rect">
                  <a:avLst/>
                </a:pr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91" name="Google Shape;591;p49"/>
                <p:cNvSpPr/>
                <p:nvPr/>
              </p:nvSpPr>
              <p:spPr>
                <a:xfrm>
                  <a:off x="5092700" y="2544769"/>
                  <a:ext cx="407988" cy="142875"/>
                </a:xfrm>
                <a:custGeom>
                  <a:avLst/>
                  <a:gdLst/>
                  <a:ahLst/>
                  <a:cxnLst/>
                  <a:rect l="l" t="t" r="r" b="b"/>
                  <a:pathLst>
                    <a:path w="109" h="38" extrusionOk="0">
                      <a:moveTo>
                        <a:pt x="20" y="38"/>
                      </a:moveTo>
                      <a:cubicBezTo>
                        <a:pt x="89" y="38"/>
                        <a:pt x="89" y="38"/>
                        <a:pt x="89" y="38"/>
                      </a:cubicBezTo>
                      <a:cubicBezTo>
                        <a:pt x="95" y="38"/>
                        <a:pt x="109" y="31"/>
                        <a:pt x="109" y="14"/>
                      </a:cubicBezTo>
                      <a:cubicBezTo>
                        <a:pt x="109" y="6"/>
                        <a:pt x="104" y="0"/>
                        <a:pt x="95" y="0"/>
                      </a:cubicBezTo>
                      <a:cubicBezTo>
                        <a:pt x="87" y="0"/>
                        <a:pt x="75" y="6"/>
                        <a:pt x="66" y="16"/>
                      </a:cubicBezTo>
                      <a:cubicBezTo>
                        <a:pt x="63" y="13"/>
                        <a:pt x="59" y="11"/>
                        <a:pt x="55" y="11"/>
                      </a:cubicBezTo>
                      <a:cubicBezTo>
                        <a:pt x="51" y="11"/>
                        <a:pt x="47" y="13"/>
                        <a:pt x="44" y="15"/>
                      </a:cubicBezTo>
                      <a:cubicBezTo>
                        <a:pt x="35" y="6"/>
                        <a:pt x="23" y="0"/>
                        <a:pt x="14" y="0"/>
                      </a:cubicBezTo>
                      <a:cubicBezTo>
                        <a:pt x="6" y="0"/>
                        <a:pt x="0" y="6"/>
                        <a:pt x="0" y="14"/>
                      </a:cubicBezTo>
                      <a:cubicBezTo>
                        <a:pt x="0" y="31"/>
                        <a:pt x="15" y="38"/>
                        <a:pt x="20" y="38"/>
                      </a:cubicBezTo>
                      <a:close/>
                      <a:moveTo>
                        <a:pt x="73" y="25"/>
                      </a:moveTo>
                      <a:cubicBezTo>
                        <a:pt x="81" y="17"/>
                        <a:pt x="90" y="12"/>
                        <a:pt x="95" y="12"/>
                      </a:cubicBezTo>
                      <a:cubicBezTo>
                        <a:pt x="98" y="12"/>
                        <a:pt x="98" y="15"/>
                        <a:pt x="98" y="16"/>
                      </a:cubicBezTo>
                      <a:cubicBezTo>
                        <a:pt x="96" y="21"/>
                        <a:pt x="90" y="26"/>
                        <a:pt x="89" y="26"/>
                      </a:cubicBezTo>
                      <a:cubicBezTo>
                        <a:pt x="74" y="26"/>
                        <a:pt x="74" y="26"/>
                        <a:pt x="74" y="26"/>
                      </a:cubicBezTo>
                      <a:cubicBezTo>
                        <a:pt x="73" y="26"/>
                        <a:pt x="73" y="26"/>
                        <a:pt x="73" y="26"/>
                      </a:cubicBezTo>
                      <a:cubicBezTo>
                        <a:pt x="73" y="25"/>
                        <a:pt x="73" y="25"/>
                        <a:pt x="73" y="25"/>
                      </a:cubicBezTo>
                      <a:close/>
                      <a:moveTo>
                        <a:pt x="14" y="12"/>
                      </a:moveTo>
                      <a:cubicBezTo>
                        <a:pt x="20" y="12"/>
                        <a:pt x="29" y="17"/>
                        <a:pt x="36" y="25"/>
                      </a:cubicBezTo>
                      <a:cubicBezTo>
                        <a:pt x="37" y="25"/>
                        <a:pt x="37" y="25"/>
                        <a:pt x="37" y="26"/>
                      </a:cubicBezTo>
                      <a:cubicBezTo>
                        <a:pt x="37" y="26"/>
                        <a:pt x="36" y="26"/>
                        <a:pt x="36" y="26"/>
                      </a:cubicBezTo>
                      <a:cubicBezTo>
                        <a:pt x="21" y="26"/>
                        <a:pt x="21" y="26"/>
                        <a:pt x="21" y="26"/>
                      </a:cubicBezTo>
                      <a:cubicBezTo>
                        <a:pt x="19" y="26"/>
                        <a:pt x="13" y="21"/>
                        <a:pt x="12" y="16"/>
                      </a:cubicBezTo>
                      <a:cubicBezTo>
                        <a:pt x="12" y="15"/>
                        <a:pt x="12" y="12"/>
                        <a:pt x="14" y="12"/>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592" name="Google Shape;592;p49"/>
              <p:cNvSpPr/>
              <p:nvPr/>
            </p:nvSpPr>
            <p:spPr>
              <a:xfrm>
                <a:off x="9492630" y="2302494"/>
                <a:ext cx="1321016" cy="1079165"/>
              </a:xfrm>
              <a:custGeom>
                <a:avLst/>
                <a:gdLst/>
                <a:ahLst/>
                <a:cxnLst/>
                <a:rect l="l" t="t" r="r" b="b"/>
                <a:pathLst>
                  <a:path w="128" h="104" extrusionOk="0">
                    <a:moveTo>
                      <a:pt x="116" y="36"/>
                    </a:move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2" y="32"/>
                      <a:pt x="64" y="32"/>
                    </a:cubicBezTo>
                    <a:cubicBezTo>
                      <a:pt x="56" y="32"/>
                      <a:pt x="48" y="36"/>
                      <a:pt x="44" y="43"/>
                    </a:cubicBezTo>
                    <a:cubicBezTo>
                      <a:pt x="42" y="40"/>
                      <a:pt x="39" y="37"/>
                      <a:pt x="36"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ubicBezTo>
                      <a:pt x="8" y="56"/>
                      <a:pt x="8" y="56"/>
                      <a:pt x="8" y="56"/>
                    </a:cubicBezTo>
                    <a:cubicBezTo>
                      <a:pt x="8" y="47"/>
                      <a:pt x="15" y="40"/>
                      <a:pt x="24" y="40"/>
                    </a:cubicBezTo>
                    <a:cubicBezTo>
                      <a:pt x="33" y="40"/>
                      <a:pt x="40" y="47"/>
                      <a:pt x="40" y="56"/>
                    </a:cubicBezTo>
                    <a:cubicBezTo>
                      <a:pt x="40" y="64"/>
                      <a:pt x="44" y="71"/>
                      <a:pt x="50" y="75"/>
                    </a:cubicBezTo>
                    <a:cubicBezTo>
                      <a:pt x="39"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3" y="40"/>
                      <a:pt x="116" y="36"/>
                    </a:cubicBezTo>
                    <a:close/>
                    <a:moveTo>
                      <a:pt x="24" y="32"/>
                    </a:moveTo>
                    <a:cubicBezTo>
                      <a:pt x="17" y="32"/>
                      <a:pt x="12" y="27"/>
                      <a:pt x="12" y="20"/>
                    </a:cubicBezTo>
                    <a:cubicBezTo>
                      <a:pt x="12" y="13"/>
                      <a:pt x="17" y="8"/>
                      <a:pt x="24" y="8"/>
                    </a:cubicBezTo>
                    <a:cubicBezTo>
                      <a:pt x="31" y="8"/>
                      <a:pt x="36" y="13"/>
                      <a:pt x="36" y="20"/>
                    </a:cubicBezTo>
                    <a:cubicBezTo>
                      <a:pt x="36" y="27"/>
                      <a:pt x="31" y="32"/>
                      <a:pt x="24" y="32"/>
                    </a:cubicBezTo>
                    <a:close/>
                    <a:moveTo>
                      <a:pt x="64" y="72"/>
                    </a:moveTo>
                    <a:cubicBezTo>
                      <a:pt x="55" y="72"/>
                      <a:pt x="48" y="65"/>
                      <a:pt x="48" y="56"/>
                    </a:cubicBezTo>
                    <a:cubicBezTo>
                      <a:pt x="48" y="47"/>
                      <a:pt x="55" y="40"/>
                      <a:pt x="64" y="40"/>
                    </a:cubicBezTo>
                    <a:cubicBezTo>
                      <a:pt x="73" y="40"/>
                      <a:pt x="80" y="47"/>
                      <a:pt x="80" y="56"/>
                    </a:cubicBezTo>
                    <a:cubicBezTo>
                      <a:pt x="80" y="65"/>
                      <a:pt x="73" y="72"/>
                      <a:pt x="64" y="72"/>
                    </a:cubicBezTo>
                    <a:close/>
                    <a:moveTo>
                      <a:pt x="104" y="32"/>
                    </a:moveTo>
                    <a:cubicBezTo>
                      <a:pt x="97" y="32"/>
                      <a:pt x="92" y="27"/>
                      <a:pt x="92" y="20"/>
                    </a:cubicBezTo>
                    <a:cubicBezTo>
                      <a:pt x="92" y="13"/>
                      <a:pt x="97" y="8"/>
                      <a:pt x="104" y="8"/>
                    </a:cubicBezTo>
                    <a:cubicBezTo>
                      <a:pt x="111" y="8"/>
                      <a:pt x="116" y="13"/>
                      <a:pt x="116" y="20"/>
                    </a:cubicBezTo>
                    <a:cubicBezTo>
                      <a:pt x="116" y="27"/>
                      <a:pt x="111" y="32"/>
                      <a:pt x="104" y="32"/>
                    </a:cubicBezTo>
                    <a:close/>
                  </a:path>
                </a:pathLst>
              </a:custGeom>
              <a:solidFill>
                <a:srgbClr val="EE4D2D"/>
              </a:solidFill>
              <a:ln>
                <a:noFill/>
              </a:ln>
            </p:spPr>
            <p:txBody>
              <a:bodyPr spcFirstLastPara="1" wrap="square" lIns="49425" tIns="24725" rIns="49425" bIns="24725" anchor="t" anchorCtr="0">
                <a:noAutofit/>
              </a:bodyPr>
              <a:lstStyle/>
              <a:p>
                <a:pPr marL="0" marR="0" lvl="0" indent="0" algn="l" rtl="0">
                  <a:lnSpc>
                    <a:spcPct val="100000"/>
                  </a:lnSpc>
                  <a:spcBef>
                    <a:spcPts val="0"/>
                  </a:spcBef>
                  <a:spcAft>
                    <a:spcPts val="0"/>
                  </a:spcAft>
                  <a:buClr>
                    <a:schemeClr val="dk1"/>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93" name="Google Shape;593;p49"/>
              <p:cNvSpPr/>
              <p:nvPr/>
            </p:nvSpPr>
            <p:spPr>
              <a:xfrm>
                <a:off x="5506589" y="2855241"/>
                <a:ext cx="877200" cy="369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a:t>
                </a: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cxnSp>
            <p:nvCxnSpPr>
              <p:cNvPr id="594" name="Google Shape;594;p49"/>
              <p:cNvCxnSpPr>
                <a:endCxn id="593" idx="1"/>
              </p:cNvCxnSpPr>
              <p:nvPr/>
            </p:nvCxnSpPr>
            <p:spPr>
              <a:xfrm>
                <a:off x="2620589" y="3039891"/>
                <a:ext cx="2886000" cy="0"/>
              </a:xfrm>
              <a:prstGeom prst="straightConnector1">
                <a:avLst/>
              </a:prstGeom>
              <a:noFill/>
              <a:ln w="38100" cap="flat" cmpd="sng">
                <a:solidFill>
                  <a:srgbClr val="F96A4E"/>
                </a:solidFill>
                <a:prstDash val="solid"/>
                <a:miter lim="800000"/>
                <a:headEnd type="none" w="sm" len="sm"/>
                <a:tailEnd type="triangle" w="med" len="med"/>
              </a:ln>
            </p:spPr>
          </p:cxnSp>
          <p:sp>
            <p:nvSpPr>
              <p:cNvPr id="595" name="Google Shape;595;p49"/>
              <p:cNvSpPr txBox="1"/>
              <p:nvPr/>
            </p:nvSpPr>
            <p:spPr>
              <a:xfrm>
                <a:off x="3248186" y="2384376"/>
                <a:ext cx="1542900" cy="369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设置关键词</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596" name="Google Shape;596;p49"/>
              <p:cNvCxnSpPr>
                <a:endCxn id="593" idx="3"/>
              </p:cNvCxnSpPr>
              <p:nvPr/>
            </p:nvCxnSpPr>
            <p:spPr>
              <a:xfrm rot="10800000">
                <a:off x="6383789" y="3039891"/>
                <a:ext cx="2892300" cy="0"/>
              </a:xfrm>
              <a:prstGeom prst="straightConnector1">
                <a:avLst/>
              </a:prstGeom>
              <a:noFill/>
              <a:ln w="38100" cap="flat" cmpd="sng">
                <a:solidFill>
                  <a:srgbClr val="F96A4E"/>
                </a:solidFill>
                <a:prstDash val="solid"/>
                <a:miter lim="800000"/>
                <a:headEnd type="none" w="sm" len="sm"/>
                <a:tailEnd type="triangle" w="med" len="med"/>
              </a:ln>
            </p:spPr>
          </p:cxnSp>
          <p:sp>
            <p:nvSpPr>
              <p:cNvPr id="597" name="Google Shape;597;p49"/>
              <p:cNvSpPr txBox="1"/>
              <p:nvPr/>
            </p:nvSpPr>
            <p:spPr>
              <a:xfrm>
                <a:off x="7204502" y="2412372"/>
                <a:ext cx="1542900" cy="369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搜索关键词</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98" name="Google Shape;598;p49"/>
              <p:cNvSpPr txBox="1"/>
              <p:nvPr/>
            </p:nvSpPr>
            <p:spPr>
              <a:xfrm>
                <a:off x="3248186" y="3966446"/>
                <a:ext cx="11241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手机壳</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599" name="Google Shape;599;p49"/>
            <p:cNvSpPr/>
            <p:nvPr/>
          </p:nvSpPr>
          <p:spPr>
            <a:xfrm>
              <a:off x="359019" y="1573317"/>
              <a:ext cx="11474100" cy="4344000"/>
            </a:xfrm>
            <a:prstGeom prst="roundRect">
              <a:avLst>
                <a:gd name="adj" fmla="val 16667"/>
              </a:avLst>
            </a:prstGeom>
            <a:noFill/>
            <a:ln w="19050" cap="flat" cmpd="sng">
              <a:solidFill>
                <a:srgbClr val="F96A4E"/>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600" name="Google Shape;600;p49"/>
          <p:cNvSpPr txBox="1"/>
          <p:nvPr/>
        </p:nvSpPr>
        <p:spPr>
          <a:xfrm>
            <a:off x="5890018" y="1902413"/>
            <a:ext cx="1157400" cy="623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手机壳 √</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苹果手机壳 ×</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玩具手机壳 ×</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01" name="Google Shape;601;p49"/>
          <p:cNvSpPr txBox="1"/>
          <p:nvPr/>
        </p:nvSpPr>
        <p:spPr>
          <a:xfrm>
            <a:off x="4291501" y="2072793"/>
            <a:ext cx="11571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精准匹配</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02" name="Google Shape;602;p49"/>
          <p:cNvSpPr txBox="1"/>
          <p:nvPr/>
        </p:nvSpPr>
        <p:spPr>
          <a:xfrm>
            <a:off x="5890018" y="2705486"/>
            <a:ext cx="1157400" cy="623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手机壳 √</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苹果手机壳 √</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玩具手机壳 √</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03" name="Google Shape;603;p49"/>
          <p:cNvSpPr txBox="1"/>
          <p:nvPr/>
        </p:nvSpPr>
        <p:spPr>
          <a:xfrm>
            <a:off x="4291501" y="2878610"/>
            <a:ext cx="11571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广泛匹配</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04" name="Google Shape;604;p49"/>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609" name="Shape 609"/>
        <p:cNvGrpSpPr/>
        <p:nvPr/>
      </p:nvGrpSpPr>
      <p:grpSpPr>
        <a:xfrm>
          <a:off x="0" y="0"/>
          <a:ext cx="0" cy="0"/>
          <a:chOff x="0" y="0"/>
          <a:chExt cx="0" cy="0"/>
        </a:xfrm>
      </p:grpSpPr>
      <p:sp>
        <p:nvSpPr>
          <p:cNvPr id="610" name="Google Shape;610;p50"/>
          <p:cNvSpPr txBox="1"/>
          <p:nvPr/>
        </p:nvSpPr>
        <p:spPr>
          <a:xfrm>
            <a:off x="626268" y="134779"/>
            <a:ext cx="52608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第5</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：关键词广告手动选择介绍——选词策略1：自行选词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11" name="Google Shape;611;p50"/>
          <p:cNvSpPr txBox="1"/>
          <p:nvPr/>
        </p:nvSpPr>
        <p:spPr>
          <a:xfrm>
            <a:off x="626481" y="723372"/>
            <a:ext cx="64374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每个产品选择买家最可能搜索这款产品用的3-5个词：</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612" name="Google Shape;612;p50" descr="https://lh5.googleusercontent.com/LGxZLaRd7WeqxKP5rIhh9n6ApSLR8Z7hpI2_QNQDEijnGekRIKbzPHUApr-wJ4ajz5-6fe_H2Pv30WIfbG-WWYOGBuLwBpjm7lZ0aFK4m72CGmB1NahRLTT-cHrG8ieAI7bMXkUN7uM"/>
          <p:cNvPicPr preferRelativeResize="0"/>
          <p:nvPr/>
        </p:nvPicPr>
        <p:blipFill rotWithShape="1">
          <a:blip r:embed="rId1"/>
          <a:srcRect l="2305" t="16050" b="8914"/>
          <a:stretch>
            <a:fillRect/>
          </a:stretch>
        </p:blipFill>
        <p:spPr>
          <a:xfrm>
            <a:off x="1618555" y="3558366"/>
            <a:ext cx="1701016" cy="1306478"/>
          </a:xfrm>
          <a:prstGeom prst="rect">
            <a:avLst/>
          </a:prstGeom>
          <a:noFill/>
          <a:ln>
            <a:noFill/>
          </a:ln>
        </p:spPr>
      </p:pic>
      <p:grpSp>
        <p:nvGrpSpPr>
          <p:cNvPr id="613" name="Google Shape;613;p50"/>
          <p:cNvGrpSpPr/>
          <p:nvPr/>
        </p:nvGrpSpPr>
        <p:grpSpPr>
          <a:xfrm>
            <a:off x="4505127" y="2754888"/>
            <a:ext cx="4209780" cy="2109970"/>
            <a:chOff x="5618480" y="3336083"/>
            <a:chExt cx="6265486" cy="3061921"/>
          </a:xfrm>
        </p:grpSpPr>
        <p:pic>
          <p:nvPicPr>
            <p:cNvPr id="614" name="Google Shape;614;p50" descr="https://lh3.googleusercontent.com/65Y6i9hzKsn7YrqKsFe5YcGgO6QprHmVXeeI768W9ODwSqzkMAqIFHIbOYIeYAY04HmByO7_oaAbufEZcSDXFxDO-0iUJAJXg0tcXuEbwXGaCN44EpP1PiYVLgS7uS6bahdcuLyuX8A"/>
            <p:cNvPicPr preferRelativeResize="0"/>
            <p:nvPr/>
          </p:nvPicPr>
          <p:blipFill rotWithShape="1">
            <a:blip r:embed="rId2"/>
            <a:srcRect l="1370" t="3760" b="14673"/>
            <a:stretch>
              <a:fillRect/>
            </a:stretch>
          </p:blipFill>
          <p:spPr>
            <a:xfrm>
              <a:off x="5618480" y="3428999"/>
              <a:ext cx="6265486" cy="2969005"/>
            </a:xfrm>
            <a:prstGeom prst="rect">
              <a:avLst/>
            </a:prstGeom>
            <a:noFill/>
            <a:ln>
              <a:noFill/>
            </a:ln>
          </p:spPr>
        </p:pic>
        <p:sp>
          <p:nvSpPr>
            <p:cNvPr id="615" name="Google Shape;615;p50"/>
            <p:cNvSpPr/>
            <p:nvPr/>
          </p:nvSpPr>
          <p:spPr>
            <a:xfrm>
              <a:off x="8875059" y="5504329"/>
              <a:ext cx="1515000" cy="322800"/>
            </a:xfrm>
            <a:prstGeom prst="rect">
              <a:avLst/>
            </a:prstGeom>
            <a:noFill/>
            <a:ln w="1905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616" name="Google Shape;616;p50"/>
            <p:cNvSpPr/>
            <p:nvPr/>
          </p:nvSpPr>
          <p:spPr>
            <a:xfrm>
              <a:off x="8875059" y="3336083"/>
              <a:ext cx="2910600" cy="254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617" name="Google Shape;617;p50"/>
            <p:cNvSpPr/>
            <p:nvPr/>
          </p:nvSpPr>
          <p:spPr>
            <a:xfrm>
              <a:off x="8295437" y="3854416"/>
              <a:ext cx="2910600" cy="254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graphicFrame>
        <p:nvGraphicFramePr>
          <p:cNvPr id="618" name="Google Shape;618;p50"/>
          <p:cNvGraphicFramePr/>
          <p:nvPr/>
        </p:nvGraphicFramePr>
        <p:xfrm>
          <a:off x="799663" y="1484963"/>
          <a:ext cx="3593900" cy="3000000"/>
        </p:xfrm>
        <a:graphic>
          <a:graphicData uri="http://schemas.openxmlformats.org/drawingml/2006/table">
            <a:tbl>
              <a:tblPr firstRow="1" bandRow="1">
                <a:noFill/>
                <a:tableStyleId>{89F94ED2-8737-44B6-B3AB-561EF2FA3637}</a:tableStyleId>
              </a:tblPr>
              <a:tblGrid>
                <a:gridCol w="1094225"/>
                <a:gridCol w="1521400"/>
                <a:gridCol w="978275"/>
              </a:tblGrid>
              <a:tr h="27815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词根</a:t>
                      </a:r>
                      <a:endParaRPr sz="1100" u="none" strike="noStrike" cap="none"/>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添加关键词</a:t>
                      </a:r>
                      <a:endParaRPr sz="1100" u="none" strike="noStrike" cap="none"/>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中文</a:t>
                      </a:r>
                      <a:endParaRPr sz="1100" u="none" strike="noStrike" cap="none"/>
                    </a:p>
                  </a:txBody>
                  <a:tcPr marL="68600" marR="68600" marT="34300" marB="34300" anchor="ctr"/>
                </a:tc>
              </a:tr>
              <a:tr h="139075">
                <a:tc rowSpan="2">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blusher</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blusher</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腮红</a:t>
                      </a:r>
                      <a:endParaRPr sz="1100" u="none" strike="noStrike" cap="none"/>
                    </a:p>
                  </a:txBody>
                  <a:tcPr marL="68600" marR="68600" marT="34300" marB="34300" anchor="ctr"/>
                </a:tc>
              </a:tr>
              <a:tr h="139075">
                <a:tc vMerge="1">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pemerah pipi</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腮红</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（马来语）</a:t>
                      </a:r>
                      <a:endParaRPr sz="1100" u="none" strike="noStrike" cap="none"/>
                    </a:p>
                  </a:txBody>
                  <a:tcPr marL="68600" marR="68600" marT="34300" marB="34300" anchor="ctr"/>
                </a:tc>
              </a:tr>
              <a:tr h="139075">
                <a:tc rowSpan="2">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eye shadow</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eye shadow</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眼影</a:t>
                      </a:r>
                      <a:endParaRPr sz="1100" u="none" strike="noStrike" cap="none"/>
                    </a:p>
                  </a:txBody>
                  <a:tcPr marL="68600" marR="68600" marT="34300" marB="34300" anchor="ctr"/>
                </a:tc>
              </a:tr>
              <a:tr h="139075">
                <a:tc vMerge="1">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Eyeshadow palette</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眼影盘</a:t>
                      </a:r>
                      <a:endParaRPr sz="1100" u="none" strike="noStrike" cap="none"/>
                    </a:p>
                  </a:txBody>
                  <a:tcPr marL="68600" marR="68600" marT="34300" marB="34300" anchor="ctr"/>
                </a:tc>
              </a:tr>
              <a:tr h="139075">
                <a:tc rowSpan="2">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O TWO O</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O TWO O</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c rowSpan="2">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(品牌词)</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r>
              <a:tr h="139075">
                <a:tc vMerge="1">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OTWOO</a:t>
                      </a:r>
                      <a:endParaRPr sz="1100" u="none" strike="noStrike" cap="none"/>
                    </a:p>
                  </a:txBody>
                  <a:tcPr marL="68600" marR="68600" marT="34300" marB="34300" anchor="ctr"/>
                </a:tc>
                <a:tc vMerge="1">
                  <a:tcPr/>
                </a:tc>
              </a:tr>
            </a:tbl>
          </a:graphicData>
        </a:graphic>
      </p:graphicFrame>
      <p:graphicFrame>
        <p:nvGraphicFramePr>
          <p:cNvPr id="619" name="Google Shape;619;p50"/>
          <p:cNvGraphicFramePr/>
          <p:nvPr/>
        </p:nvGraphicFramePr>
        <p:xfrm>
          <a:off x="4643437" y="1495444"/>
          <a:ext cx="3276750" cy="3000000"/>
        </p:xfrm>
        <a:graphic>
          <a:graphicData uri="http://schemas.openxmlformats.org/drawingml/2006/table">
            <a:tbl>
              <a:tblPr firstRow="1" bandRow="1">
                <a:noFill/>
                <a:tableStyleId>{89F94ED2-8737-44B6-B3AB-561EF2FA3637}</a:tableStyleId>
              </a:tblPr>
              <a:tblGrid>
                <a:gridCol w="1092250"/>
                <a:gridCol w="997200"/>
                <a:gridCol w="1187300"/>
              </a:tblGrid>
              <a:tr h="27815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词根</a:t>
                      </a:r>
                      <a:endParaRPr sz="1100" u="none" strike="noStrike" cap="none"/>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添加关键词</a:t>
                      </a:r>
                      <a:endParaRPr sz="1100" u="none" strike="noStrike" cap="none"/>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中文</a:t>
                      </a:r>
                      <a:endParaRPr sz="1100" u="none" strike="noStrike" cap="none"/>
                    </a:p>
                  </a:txBody>
                  <a:tcPr marL="68600" marR="68600" marT="34300" marB="34300" anchor="ctr"/>
                </a:tc>
              </a:tr>
              <a:tr h="139075">
                <a:tc rowSpan="3">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型号词</a:t>
                      </a:r>
                      <a:endParaRPr sz="1100" u="none" strike="noStrike" cap="none"/>
                    </a:p>
                  </a:txBody>
                  <a:tcPr marL="68600" marR="68600" marT="34300" marB="34300" anchor="ctr"/>
                </a:tc>
                <a:tc>
                  <a:txBody>
                    <a:bodyPr/>
                    <a:lstStyle/>
                    <a:p>
                      <a:pPr marL="0" marR="0" lvl="0" indent="0" algn="ctr" rtl="0">
                        <a:lnSpc>
                          <a:spcPct val="100000"/>
                        </a:lnSpc>
                        <a:spcBef>
                          <a:spcPts val="0"/>
                        </a:spcBef>
                        <a:spcAft>
                          <a:spcPts val="0"/>
                        </a:spcAft>
                        <a:buClr>
                          <a:schemeClr val="dk1"/>
                        </a:buClr>
                        <a:buSzPts val="1200"/>
                        <a:buFont typeface="微软雅黑" panose="020B0503020204020204" charset="-122"/>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nova 3i</a:t>
                      </a:r>
                      <a:endParaRPr sz="1100" u="none" strike="noStrike" cap="none"/>
                    </a:p>
                  </a:txBody>
                  <a:tcPr marL="68600" marR="68600" marT="34300" marB="34300" anchor="ctr"/>
                </a:tc>
                <a:tc rowSpan="3">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可以参考商品variation</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r>
              <a:tr h="139075">
                <a:tc vMerge="1">
                  <a:tcPr/>
                </a:tc>
                <a:tc>
                  <a:txBody>
                    <a:bodyPr/>
                    <a:lstStyle/>
                    <a:p>
                      <a:pPr marL="0" marR="0" lvl="0" indent="0" algn="ctr" rtl="0">
                        <a:lnSpc>
                          <a:spcPct val="150000"/>
                        </a:lnSpc>
                        <a:spcBef>
                          <a:spcPts val="0"/>
                        </a:spcBef>
                        <a:spcAft>
                          <a:spcPts val="0"/>
                        </a:spcAft>
                        <a:buClr>
                          <a:schemeClr val="dk1"/>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nova 3</a:t>
                      </a:r>
                      <a:endParaRPr sz="1100" u="none" strike="noStrike" cap="none"/>
                    </a:p>
                  </a:txBody>
                  <a:tcPr marL="68600" marR="68600" marT="34300" marB="34300" anchor="ctr"/>
                </a:tc>
                <a:tc vMerge="1">
                  <a:tcPr/>
                </a:tc>
              </a:tr>
              <a:tr h="139075">
                <a:tc vMerge="1">
                  <a:tcPr/>
                </a:tc>
                <a:tc>
                  <a:txBody>
                    <a:bodyPr/>
                    <a:lstStyle/>
                    <a:p>
                      <a:pPr marL="0" marR="0" lvl="0" indent="0" algn="ctr" rtl="0">
                        <a:lnSpc>
                          <a:spcPct val="150000"/>
                        </a:lnSpc>
                        <a:spcBef>
                          <a:spcPts val="0"/>
                        </a:spcBef>
                        <a:spcAft>
                          <a:spcPts val="0"/>
                        </a:spcAft>
                        <a:buClr>
                          <a:schemeClr val="dk1"/>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nova 4</a:t>
                      </a:r>
                      <a:endParaRPr sz="1100" u="none" strike="noStrike" cap="none"/>
                    </a:p>
                  </a:txBody>
                  <a:tcPr marL="68600" marR="68600" marT="34300" marB="34300" anchor="ctr"/>
                </a:tc>
                <a:tc vMerge="1">
                  <a:tcPr/>
                </a:tc>
              </a:tr>
            </a:tbl>
          </a:graphicData>
        </a:graphic>
      </p:graphicFrame>
      <p:cxnSp>
        <p:nvCxnSpPr>
          <p:cNvPr id="620" name="Google Shape;620;p50"/>
          <p:cNvCxnSpPr/>
          <p:nvPr/>
        </p:nvCxnSpPr>
        <p:spPr>
          <a:xfrm>
            <a:off x="7364027" y="2646255"/>
            <a:ext cx="306300" cy="2092800"/>
          </a:xfrm>
          <a:prstGeom prst="straightConnector1">
            <a:avLst/>
          </a:prstGeom>
          <a:noFill/>
          <a:ln w="28575" cap="flat" cmpd="sng">
            <a:solidFill>
              <a:schemeClr val="accent2"/>
            </a:solidFill>
            <a:prstDash val="solid"/>
            <a:miter lim="800000"/>
            <a:headEnd type="none" w="sm" len="sm"/>
            <a:tailEnd type="triangle" w="med" len="med"/>
          </a:ln>
        </p:spPr>
      </p:cxnSp>
      <p:sp>
        <p:nvSpPr>
          <p:cNvPr id="621" name="Google Shape;621;p50"/>
          <p:cNvSpPr txBox="1"/>
          <p:nvPr/>
        </p:nvSpPr>
        <p:spPr>
          <a:xfrm>
            <a:off x="626268" y="1023454"/>
            <a:ext cx="80232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特别提醒！不建议完全依赖“系统推荐关键词”！使用时请筛选出和商品相关度高的关键词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22" name="Google Shape;622;p50"/>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627" name="Shape 627"/>
        <p:cNvGrpSpPr/>
        <p:nvPr/>
      </p:nvGrpSpPr>
      <p:grpSpPr>
        <a:xfrm>
          <a:off x="0" y="0"/>
          <a:ext cx="0" cy="0"/>
          <a:chOff x="0" y="0"/>
          <a:chExt cx="0" cy="0"/>
        </a:xfrm>
      </p:grpSpPr>
      <p:sp>
        <p:nvSpPr>
          <p:cNvPr id="628" name="Google Shape;628;p51"/>
          <p:cNvSpPr txBox="1"/>
          <p:nvPr/>
        </p:nvSpPr>
        <p:spPr>
          <a:xfrm>
            <a:off x="626269" y="134779"/>
            <a:ext cx="65940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第5</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：关键词广告手动选择介绍——选词策略2：参考词表</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29" name="Google Shape;629;p51"/>
          <p:cNvSpPr txBox="1"/>
          <p:nvPr/>
        </p:nvSpPr>
        <p:spPr>
          <a:xfrm>
            <a:off x="509698" y="728578"/>
            <a:ext cx="24429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如何获取关键词</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630" name="Google Shape;630;p51"/>
          <p:cNvGraphicFramePr/>
          <p:nvPr/>
        </p:nvGraphicFramePr>
        <p:xfrm>
          <a:off x="389098" y="1400488"/>
          <a:ext cx="8365825" cy="3000000"/>
        </p:xfrm>
        <a:graphic>
          <a:graphicData uri="http://schemas.openxmlformats.org/drawingml/2006/table">
            <a:tbl>
              <a:tblPr>
                <a:noFill/>
                <a:tableStyleId>{0922FB18-EDB6-4FAB-A375-CF79C4140131}</a:tableStyleId>
              </a:tblPr>
              <a:tblGrid>
                <a:gridCol w="1258675"/>
                <a:gridCol w="2115950"/>
                <a:gridCol w="3715300"/>
                <a:gridCol w="1275900"/>
              </a:tblGrid>
              <a:tr h="3912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渠道</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D7D31"/>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适用场景</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D7D31"/>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特点</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D7D31"/>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获取方式</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D7D31"/>
                    </a:solidFill>
                  </a:tcPr>
                </a:tc>
              </a:tr>
              <a:tr h="821825">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卖家后台-单条广告-汇出数据</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优化单条广告</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8D6CC"/>
                    </a:solidFill>
                  </a:tcPr>
                </a:tc>
                <a:tc>
                  <a:txBody>
                    <a:bodyPr/>
                    <a:lstStyle/>
                    <a:p>
                      <a:pPr marL="0" marR="0" lvl="0" indent="0" algn="l" rtl="0">
                        <a:lnSpc>
                          <a:spcPct val="15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优点：可根据数据选择拓词方向、关键词数量多、有效性强</a:t>
                      </a:r>
                      <a:b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缺点：需在后台汇出数据并下载查看、需有初始关键词</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卖家后台</a:t>
                      </a:r>
                      <a:b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自行汇出数据</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8D6CC"/>
                    </a:solidFill>
                  </a:tcPr>
                </a:tc>
              </a:tr>
              <a:tr h="821825">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前台热卖品标题</a:t>
                      </a:r>
                      <a:b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&amp;商品描述</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7"/>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所有场景</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7"/>
                    </a:solidFill>
                  </a:tcPr>
                </a:tc>
                <a:tc>
                  <a:txBody>
                    <a:bodyPr/>
                    <a:lstStyle/>
                    <a:p>
                      <a:pPr marL="0" marR="0" lvl="0" indent="0" algn="l" rtl="0">
                        <a:lnSpc>
                          <a:spcPct val="15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优点：关键词契合市场流行度、关键词热度和正确性有保证</a:t>
                      </a:r>
                      <a:b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缺点：需花时间自行在前台进行搜索和查找</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7"/>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卖家自主进行</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前台搜索</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7"/>
                    </a:solidFill>
                  </a:tcPr>
                </a:tc>
              </a:tr>
            </a:tbl>
          </a:graphicData>
        </a:graphic>
      </p:graphicFrame>
      <p:sp>
        <p:nvSpPr>
          <p:cNvPr id="631" name="Google Shape;631;p51"/>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636" name="Shape 636"/>
        <p:cNvGrpSpPr/>
        <p:nvPr/>
      </p:nvGrpSpPr>
      <p:grpSpPr>
        <a:xfrm>
          <a:off x="0" y="0"/>
          <a:ext cx="0" cy="0"/>
          <a:chOff x="0" y="0"/>
          <a:chExt cx="0" cy="0"/>
        </a:xfrm>
      </p:grpSpPr>
      <p:sp>
        <p:nvSpPr>
          <p:cNvPr id="637" name="Google Shape;637;p52"/>
          <p:cNvSpPr txBox="1"/>
          <p:nvPr/>
        </p:nvSpPr>
        <p:spPr>
          <a:xfrm>
            <a:off x="626269" y="134779"/>
            <a:ext cx="65940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第5</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：关键词广告手动选择介绍——选词策略2：参考词表</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8" name="Google Shape;638;p52"/>
          <p:cNvSpPr txBox="1"/>
          <p:nvPr/>
        </p:nvSpPr>
        <p:spPr>
          <a:xfrm>
            <a:off x="509698" y="728578"/>
            <a:ext cx="24429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如何获取关键词</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639" name="Google Shape;639;p52"/>
          <p:cNvGraphicFramePr/>
          <p:nvPr/>
        </p:nvGraphicFramePr>
        <p:xfrm>
          <a:off x="389098" y="1400488"/>
          <a:ext cx="8365825" cy="3000000"/>
        </p:xfrm>
        <a:graphic>
          <a:graphicData uri="http://schemas.openxmlformats.org/drawingml/2006/table">
            <a:tbl>
              <a:tblPr>
                <a:noFill/>
                <a:tableStyleId>{0922FB18-EDB6-4FAB-A375-CF79C4140131}</a:tableStyleId>
              </a:tblPr>
              <a:tblGrid>
                <a:gridCol w="1258675"/>
                <a:gridCol w="2115950"/>
                <a:gridCol w="3715300"/>
                <a:gridCol w="1275900"/>
              </a:tblGrid>
              <a:tr h="3912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渠道</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D7D31"/>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适用场景</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D7D31"/>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特点</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D7D31"/>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获取方式</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D7D31"/>
                    </a:solidFill>
                  </a:tcPr>
                </a:tc>
              </a:tr>
              <a:tr h="821825">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卖家后台-单条广告-汇出数据</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优化单条广告</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8D6CC"/>
                    </a:solidFill>
                  </a:tcPr>
                </a:tc>
                <a:tc>
                  <a:txBody>
                    <a:bodyPr/>
                    <a:lstStyle/>
                    <a:p>
                      <a:pPr marL="0" marR="0" lvl="0" indent="0" algn="l" rtl="0">
                        <a:lnSpc>
                          <a:spcPct val="15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优点：可根据数据选择拓词方向、关键词数量多、有效性强</a:t>
                      </a:r>
                      <a:b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缺点：需在后台汇出数据并下载查看、需有初始关键词</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卖家后台</a:t>
                      </a:r>
                      <a:b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自行汇出数据</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8D6CC"/>
                    </a:solidFill>
                  </a:tcPr>
                </a:tc>
              </a:tr>
              <a:tr h="821825">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前台热卖品标题</a:t>
                      </a:r>
                      <a:b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&amp;商品描述</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7"/>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所有场景</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7"/>
                    </a:solidFill>
                  </a:tcPr>
                </a:tc>
                <a:tc>
                  <a:txBody>
                    <a:bodyPr/>
                    <a:lstStyle/>
                    <a:p>
                      <a:pPr marL="0" marR="0" lvl="0" indent="0" algn="l" rtl="0">
                        <a:lnSpc>
                          <a:spcPct val="15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优点：关键词契合市场流行度、关键词热度和正确性有保证</a:t>
                      </a:r>
                      <a:b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缺点：需花时间自行在前台进行搜索和查找</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7"/>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卖家自主进行</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前台搜索</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7"/>
                    </a:solidFill>
                  </a:tcPr>
                </a:tc>
              </a:tr>
            </a:tbl>
          </a:graphicData>
        </a:graphic>
      </p:graphicFrame>
      <p:sp>
        <p:nvSpPr>
          <p:cNvPr id="640" name="Google Shape;640;p52"/>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645" name="Shape 645"/>
        <p:cNvGrpSpPr/>
        <p:nvPr/>
      </p:nvGrpSpPr>
      <p:grpSpPr>
        <a:xfrm>
          <a:off x="0" y="0"/>
          <a:ext cx="0" cy="0"/>
          <a:chOff x="0" y="0"/>
          <a:chExt cx="0" cy="0"/>
        </a:xfrm>
      </p:grpSpPr>
      <p:sp>
        <p:nvSpPr>
          <p:cNvPr id="646" name="Google Shape;646;p53"/>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第5</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：关键词广告手动选择介绍——出价策略</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647" name="Google Shape;647;p53"/>
          <p:cNvGrpSpPr/>
          <p:nvPr/>
        </p:nvGrpSpPr>
        <p:grpSpPr>
          <a:xfrm>
            <a:off x="2019796" y="707376"/>
            <a:ext cx="4799847" cy="3216813"/>
            <a:chOff x="2228182" y="1402095"/>
            <a:chExt cx="6897323" cy="4871745"/>
          </a:xfrm>
        </p:grpSpPr>
        <p:grpSp>
          <p:nvGrpSpPr>
            <p:cNvPr id="648" name="Google Shape;648;p53"/>
            <p:cNvGrpSpPr/>
            <p:nvPr/>
          </p:nvGrpSpPr>
          <p:grpSpPr>
            <a:xfrm>
              <a:off x="2228182" y="1402095"/>
              <a:ext cx="6897323" cy="4871745"/>
              <a:chOff x="2581835" y="1178560"/>
              <a:chExt cx="6642900" cy="4657500"/>
            </a:xfrm>
          </p:grpSpPr>
          <p:sp>
            <p:nvSpPr>
              <p:cNvPr id="649" name="Google Shape;649;p53"/>
              <p:cNvSpPr/>
              <p:nvPr/>
            </p:nvSpPr>
            <p:spPr>
              <a:xfrm>
                <a:off x="2581835" y="1178560"/>
                <a:ext cx="6642900" cy="4657500"/>
              </a:xfrm>
              <a:prstGeom prst="roundRect">
                <a:avLst>
                  <a:gd name="adj" fmla="val 16667"/>
                </a:avLst>
              </a:prstGeom>
              <a:solidFill>
                <a:srgbClr val="FF8C62">
                  <a:alpha val="11760"/>
                </a:srgbClr>
              </a:solidFill>
              <a:ln w="19050" cap="flat" cmpd="sng">
                <a:solidFill>
                  <a:srgbClr val="F96A4E"/>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650" name="Google Shape;650;p53" descr="https://lh3.googleusercontent.com/DYqoxoxD1S0w-OpM9iSHFSrBD8R6E_Idyd35TvkI1zMyar7W0x4tSbLLnl_SZ277sSHmsi271TP4aIVku0HrllRWt3vjgqYbksWyTyRpuWi60b_MEswN0HRjJpWT8pkOIkjPFm5-FB8"/>
              <p:cNvPicPr preferRelativeResize="0"/>
              <p:nvPr/>
            </p:nvPicPr>
            <p:blipFill rotWithShape="1">
              <a:blip r:embed="rId1"/>
              <a:srcRect/>
              <a:stretch>
                <a:fillRect/>
              </a:stretch>
            </p:blipFill>
            <p:spPr>
              <a:xfrm>
                <a:off x="3961118" y="2159459"/>
                <a:ext cx="4089631" cy="2500661"/>
              </a:xfrm>
              <a:prstGeom prst="rect">
                <a:avLst/>
              </a:prstGeom>
              <a:noFill/>
              <a:ln>
                <a:noFill/>
              </a:ln>
            </p:spPr>
          </p:pic>
          <p:sp>
            <p:nvSpPr>
              <p:cNvPr id="651" name="Google Shape;651;p53"/>
              <p:cNvSpPr txBox="1"/>
              <p:nvPr/>
            </p:nvSpPr>
            <p:spPr>
              <a:xfrm>
                <a:off x="3515259" y="1478903"/>
                <a:ext cx="4588200" cy="501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r>
                  <a:rPr lang="en-GB"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平台最低出价+广泛匹配</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652" name="Google Shape;652;p53"/>
            <p:cNvSpPr/>
            <p:nvPr/>
          </p:nvSpPr>
          <p:spPr>
            <a:xfrm>
              <a:off x="3614157" y="2376031"/>
              <a:ext cx="4291500" cy="2615700"/>
            </a:xfrm>
            <a:prstGeom prst="rect">
              <a:avLst/>
            </a:prstGeom>
            <a:noFill/>
            <a:ln w="38100" cap="flat" cmpd="sng">
              <a:solidFill>
                <a:srgbClr val="F96A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653" name="Google Shape;653;p53"/>
          <p:cNvGrpSpPr/>
          <p:nvPr/>
        </p:nvGrpSpPr>
        <p:grpSpPr>
          <a:xfrm>
            <a:off x="8092672" y="1219151"/>
            <a:ext cx="529975" cy="2331403"/>
            <a:chOff x="10839728" y="2294405"/>
            <a:chExt cx="579715" cy="2550211"/>
          </a:xfrm>
        </p:grpSpPr>
        <p:grpSp>
          <p:nvGrpSpPr>
            <p:cNvPr id="654" name="Google Shape;654;p53"/>
            <p:cNvGrpSpPr/>
            <p:nvPr/>
          </p:nvGrpSpPr>
          <p:grpSpPr>
            <a:xfrm>
              <a:off x="10874652" y="2294405"/>
              <a:ext cx="473075" cy="474664"/>
              <a:chOff x="2151063" y="3952875"/>
              <a:chExt cx="473075" cy="474664"/>
            </a:xfrm>
          </p:grpSpPr>
          <p:sp>
            <p:nvSpPr>
              <p:cNvPr id="655" name="Google Shape;655;p53"/>
              <p:cNvSpPr/>
              <p:nvPr/>
            </p:nvSpPr>
            <p:spPr>
              <a:xfrm>
                <a:off x="2265363" y="4033838"/>
                <a:ext cx="74613" cy="93663"/>
              </a:xfrm>
              <a:custGeom>
                <a:avLst/>
                <a:gdLst/>
                <a:ahLst/>
                <a:cxnLst/>
                <a:rect l="l" t="t" r="r" b="b"/>
                <a:pathLst>
                  <a:path w="423" h="521" extrusionOk="0">
                    <a:moveTo>
                      <a:pt x="52" y="318"/>
                    </a:moveTo>
                    <a:cubicBezTo>
                      <a:pt x="120" y="521"/>
                      <a:pt x="306" y="521"/>
                      <a:pt x="372" y="318"/>
                    </a:cubicBezTo>
                    <a:cubicBezTo>
                      <a:pt x="393" y="307"/>
                      <a:pt x="416" y="272"/>
                      <a:pt x="419" y="244"/>
                    </a:cubicBezTo>
                    <a:cubicBezTo>
                      <a:pt x="423" y="215"/>
                      <a:pt x="421" y="175"/>
                      <a:pt x="392" y="175"/>
                    </a:cubicBezTo>
                    <a:cubicBezTo>
                      <a:pt x="385" y="80"/>
                      <a:pt x="333" y="0"/>
                      <a:pt x="215" y="0"/>
                    </a:cubicBezTo>
                    <a:cubicBezTo>
                      <a:pt x="98" y="0"/>
                      <a:pt x="39" y="71"/>
                      <a:pt x="33" y="175"/>
                    </a:cubicBezTo>
                    <a:cubicBezTo>
                      <a:pt x="3" y="175"/>
                      <a:pt x="0" y="215"/>
                      <a:pt x="5" y="244"/>
                    </a:cubicBezTo>
                    <a:cubicBezTo>
                      <a:pt x="8" y="272"/>
                      <a:pt x="31" y="307"/>
                      <a:pt x="52" y="318"/>
                    </a:cubicBezTo>
                    <a:close/>
                    <a:moveTo>
                      <a:pt x="52" y="318"/>
                    </a:moveTo>
                    <a:cubicBezTo>
                      <a:pt x="52" y="318"/>
                      <a:pt x="52" y="318"/>
                      <a:pt x="52" y="318"/>
                    </a:cubicBezTo>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6" name="Google Shape;656;p53"/>
              <p:cNvSpPr/>
              <p:nvPr/>
            </p:nvSpPr>
            <p:spPr>
              <a:xfrm>
                <a:off x="2230438" y="4117975"/>
                <a:ext cx="246063" cy="180975"/>
              </a:xfrm>
              <a:custGeom>
                <a:avLst/>
                <a:gdLst/>
                <a:ahLst/>
                <a:cxnLst/>
                <a:rect l="l" t="t" r="r" b="b"/>
                <a:pathLst>
                  <a:path w="1383" h="1018" extrusionOk="0">
                    <a:moveTo>
                      <a:pt x="680" y="947"/>
                    </a:moveTo>
                    <a:cubicBezTo>
                      <a:pt x="757" y="947"/>
                      <a:pt x="821" y="883"/>
                      <a:pt x="821" y="806"/>
                    </a:cubicBezTo>
                    <a:cubicBezTo>
                      <a:pt x="821" y="801"/>
                      <a:pt x="821" y="801"/>
                      <a:pt x="821" y="801"/>
                    </a:cubicBezTo>
                    <a:cubicBezTo>
                      <a:pt x="1368" y="254"/>
                      <a:pt x="1368" y="254"/>
                      <a:pt x="1368" y="254"/>
                    </a:cubicBezTo>
                    <a:cubicBezTo>
                      <a:pt x="1383" y="239"/>
                      <a:pt x="1383" y="215"/>
                      <a:pt x="1368" y="200"/>
                    </a:cubicBezTo>
                    <a:cubicBezTo>
                      <a:pt x="1354" y="185"/>
                      <a:pt x="1329" y="185"/>
                      <a:pt x="1314" y="200"/>
                    </a:cubicBezTo>
                    <a:cubicBezTo>
                      <a:pt x="820" y="693"/>
                      <a:pt x="820" y="693"/>
                      <a:pt x="820" y="693"/>
                    </a:cubicBezTo>
                    <a:cubicBezTo>
                      <a:pt x="820" y="228"/>
                      <a:pt x="820" y="228"/>
                      <a:pt x="820" y="228"/>
                    </a:cubicBezTo>
                    <a:cubicBezTo>
                      <a:pt x="820" y="126"/>
                      <a:pt x="746" y="39"/>
                      <a:pt x="643" y="16"/>
                    </a:cubicBezTo>
                    <a:cubicBezTo>
                      <a:pt x="567" y="0"/>
                      <a:pt x="567" y="0"/>
                      <a:pt x="567" y="0"/>
                    </a:cubicBezTo>
                    <a:cubicBezTo>
                      <a:pt x="502" y="130"/>
                      <a:pt x="317" y="130"/>
                      <a:pt x="253" y="0"/>
                    </a:cubicBezTo>
                    <a:cubicBezTo>
                      <a:pt x="177" y="16"/>
                      <a:pt x="177" y="16"/>
                      <a:pt x="177" y="16"/>
                    </a:cubicBezTo>
                    <a:cubicBezTo>
                      <a:pt x="74" y="38"/>
                      <a:pt x="0" y="126"/>
                      <a:pt x="0" y="228"/>
                    </a:cubicBezTo>
                    <a:cubicBezTo>
                      <a:pt x="0" y="806"/>
                      <a:pt x="0" y="806"/>
                      <a:pt x="0" y="806"/>
                    </a:cubicBezTo>
                    <a:cubicBezTo>
                      <a:pt x="0" y="883"/>
                      <a:pt x="63" y="947"/>
                      <a:pt x="141" y="947"/>
                    </a:cubicBezTo>
                    <a:cubicBezTo>
                      <a:pt x="141" y="986"/>
                      <a:pt x="172" y="1018"/>
                      <a:pt x="212" y="1018"/>
                    </a:cubicBezTo>
                    <a:cubicBezTo>
                      <a:pt x="610" y="1018"/>
                      <a:pt x="610" y="1018"/>
                      <a:pt x="610" y="1018"/>
                    </a:cubicBezTo>
                    <a:cubicBezTo>
                      <a:pt x="649" y="1018"/>
                      <a:pt x="680" y="985"/>
                      <a:pt x="680" y="947"/>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7" name="Google Shape;657;p53"/>
              <p:cNvSpPr/>
              <p:nvPr/>
            </p:nvSpPr>
            <p:spPr>
              <a:xfrm>
                <a:off x="2151063" y="3952875"/>
                <a:ext cx="471491" cy="328614"/>
              </a:xfrm>
              <a:custGeom>
                <a:avLst/>
                <a:gdLst/>
                <a:ahLst/>
                <a:cxnLst/>
                <a:rect l="l" t="t" r="r" b="b"/>
                <a:pathLst>
                  <a:path w="2653" h="1847" extrusionOk="0">
                    <a:moveTo>
                      <a:pt x="234" y="1814"/>
                    </a:moveTo>
                    <a:cubicBezTo>
                      <a:pt x="295" y="1840"/>
                      <a:pt x="364" y="1798"/>
                      <a:pt x="364" y="1731"/>
                    </a:cubicBezTo>
                    <a:cubicBezTo>
                      <a:pt x="364" y="1701"/>
                      <a:pt x="346" y="1676"/>
                      <a:pt x="318" y="1667"/>
                    </a:cubicBezTo>
                    <a:cubicBezTo>
                      <a:pt x="231" y="1636"/>
                      <a:pt x="167" y="1554"/>
                      <a:pt x="167" y="1455"/>
                    </a:cubicBezTo>
                    <a:cubicBezTo>
                      <a:pt x="167" y="392"/>
                      <a:pt x="167" y="392"/>
                      <a:pt x="167" y="392"/>
                    </a:cubicBezTo>
                    <a:cubicBezTo>
                      <a:pt x="167" y="267"/>
                      <a:pt x="267" y="167"/>
                      <a:pt x="392" y="167"/>
                    </a:cubicBezTo>
                    <a:cubicBezTo>
                      <a:pt x="2259" y="167"/>
                      <a:pt x="2259" y="167"/>
                      <a:pt x="2259" y="167"/>
                    </a:cubicBezTo>
                    <a:cubicBezTo>
                      <a:pt x="2384" y="167"/>
                      <a:pt x="2484" y="267"/>
                      <a:pt x="2484" y="392"/>
                    </a:cubicBezTo>
                    <a:cubicBezTo>
                      <a:pt x="2484" y="1455"/>
                      <a:pt x="2484" y="1455"/>
                      <a:pt x="2484" y="1455"/>
                    </a:cubicBezTo>
                    <a:cubicBezTo>
                      <a:pt x="2484" y="1580"/>
                      <a:pt x="2384" y="1680"/>
                      <a:pt x="2259" y="1680"/>
                    </a:cubicBezTo>
                    <a:cubicBezTo>
                      <a:pt x="1516" y="1680"/>
                      <a:pt x="1516" y="1680"/>
                      <a:pt x="1516" y="1680"/>
                    </a:cubicBezTo>
                    <a:cubicBezTo>
                      <a:pt x="1470" y="1680"/>
                      <a:pt x="1432" y="1717"/>
                      <a:pt x="1432" y="1763"/>
                    </a:cubicBezTo>
                    <a:cubicBezTo>
                      <a:pt x="1432" y="1809"/>
                      <a:pt x="1470" y="1847"/>
                      <a:pt x="1516" y="1847"/>
                    </a:cubicBezTo>
                    <a:cubicBezTo>
                      <a:pt x="2261" y="1847"/>
                      <a:pt x="2261" y="1847"/>
                      <a:pt x="2261" y="1847"/>
                    </a:cubicBezTo>
                    <a:cubicBezTo>
                      <a:pt x="2477" y="1847"/>
                      <a:pt x="2653" y="1672"/>
                      <a:pt x="2653" y="1455"/>
                    </a:cubicBezTo>
                    <a:cubicBezTo>
                      <a:pt x="2653" y="392"/>
                      <a:pt x="2653" y="392"/>
                      <a:pt x="2653" y="392"/>
                    </a:cubicBezTo>
                    <a:cubicBezTo>
                      <a:pt x="2653" y="176"/>
                      <a:pt x="2477" y="0"/>
                      <a:pt x="2261" y="0"/>
                    </a:cubicBezTo>
                    <a:cubicBezTo>
                      <a:pt x="393" y="0"/>
                      <a:pt x="393" y="0"/>
                      <a:pt x="393" y="0"/>
                    </a:cubicBezTo>
                    <a:cubicBezTo>
                      <a:pt x="177" y="0"/>
                      <a:pt x="2" y="176"/>
                      <a:pt x="2" y="392"/>
                    </a:cubicBezTo>
                    <a:cubicBezTo>
                      <a:pt x="2" y="1455"/>
                      <a:pt x="2" y="1455"/>
                      <a:pt x="2" y="1455"/>
                    </a:cubicBezTo>
                    <a:cubicBezTo>
                      <a:pt x="0" y="1616"/>
                      <a:pt x="97" y="1753"/>
                      <a:pt x="234" y="1814"/>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8" name="Google Shape;658;p53"/>
              <p:cNvSpPr/>
              <p:nvPr/>
            </p:nvSpPr>
            <p:spPr>
              <a:xfrm>
                <a:off x="2151063" y="4322763"/>
                <a:ext cx="142875" cy="104776"/>
              </a:xfrm>
              <a:custGeom>
                <a:avLst/>
                <a:gdLst/>
                <a:ahLst/>
                <a:cxnLst/>
                <a:rect l="l" t="t" r="r" b="b"/>
                <a:pathLst>
                  <a:path w="805" h="593" extrusionOk="0">
                    <a:moveTo>
                      <a:pt x="549" y="0"/>
                    </a:moveTo>
                    <a:cubicBezTo>
                      <a:pt x="256" y="0"/>
                      <a:pt x="256" y="0"/>
                      <a:pt x="256" y="0"/>
                    </a:cubicBezTo>
                    <a:cubicBezTo>
                      <a:pt x="115" y="0"/>
                      <a:pt x="0" y="114"/>
                      <a:pt x="0" y="255"/>
                    </a:cubicBezTo>
                    <a:cubicBezTo>
                      <a:pt x="0" y="593"/>
                      <a:pt x="0" y="593"/>
                      <a:pt x="0" y="593"/>
                    </a:cubicBezTo>
                    <a:cubicBezTo>
                      <a:pt x="805" y="593"/>
                      <a:pt x="805" y="593"/>
                      <a:pt x="805" y="593"/>
                    </a:cubicBezTo>
                    <a:cubicBezTo>
                      <a:pt x="805" y="255"/>
                      <a:pt x="805" y="255"/>
                      <a:pt x="805" y="255"/>
                    </a:cubicBezTo>
                    <a:cubicBezTo>
                      <a:pt x="805" y="114"/>
                      <a:pt x="690" y="0"/>
                      <a:pt x="549" y="0"/>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9" name="Google Shape;659;p53"/>
              <p:cNvSpPr/>
              <p:nvPr/>
            </p:nvSpPr>
            <p:spPr>
              <a:xfrm>
                <a:off x="2316163" y="4322763"/>
                <a:ext cx="142875" cy="104776"/>
              </a:xfrm>
              <a:custGeom>
                <a:avLst/>
                <a:gdLst/>
                <a:ahLst/>
                <a:cxnLst/>
                <a:rect l="l" t="t" r="r" b="b"/>
                <a:pathLst>
                  <a:path w="805" h="593" extrusionOk="0">
                    <a:moveTo>
                      <a:pt x="547" y="0"/>
                    </a:moveTo>
                    <a:cubicBezTo>
                      <a:pt x="256" y="0"/>
                      <a:pt x="256" y="0"/>
                      <a:pt x="256" y="0"/>
                    </a:cubicBezTo>
                    <a:cubicBezTo>
                      <a:pt x="115" y="0"/>
                      <a:pt x="0" y="114"/>
                      <a:pt x="0" y="255"/>
                    </a:cubicBezTo>
                    <a:cubicBezTo>
                      <a:pt x="0" y="593"/>
                      <a:pt x="0" y="593"/>
                      <a:pt x="0" y="593"/>
                    </a:cubicBezTo>
                    <a:cubicBezTo>
                      <a:pt x="805" y="593"/>
                      <a:pt x="805" y="593"/>
                      <a:pt x="805" y="593"/>
                    </a:cubicBezTo>
                    <a:cubicBezTo>
                      <a:pt x="805" y="255"/>
                      <a:pt x="805" y="255"/>
                      <a:pt x="805" y="255"/>
                    </a:cubicBezTo>
                    <a:cubicBezTo>
                      <a:pt x="803" y="114"/>
                      <a:pt x="688" y="0"/>
                      <a:pt x="547" y="0"/>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0" name="Google Shape;660;p53"/>
              <p:cNvSpPr/>
              <p:nvPr/>
            </p:nvSpPr>
            <p:spPr>
              <a:xfrm>
                <a:off x="2481263" y="4322763"/>
                <a:ext cx="142875" cy="104776"/>
              </a:xfrm>
              <a:custGeom>
                <a:avLst/>
                <a:gdLst/>
                <a:ahLst/>
                <a:cxnLst/>
                <a:rect l="l" t="t" r="r" b="b"/>
                <a:pathLst>
                  <a:path w="805" h="593" extrusionOk="0">
                    <a:moveTo>
                      <a:pt x="548" y="0"/>
                    </a:moveTo>
                    <a:cubicBezTo>
                      <a:pt x="256" y="0"/>
                      <a:pt x="256" y="0"/>
                      <a:pt x="256" y="0"/>
                    </a:cubicBezTo>
                    <a:cubicBezTo>
                      <a:pt x="115" y="0"/>
                      <a:pt x="0" y="114"/>
                      <a:pt x="0" y="255"/>
                    </a:cubicBezTo>
                    <a:cubicBezTo>
                      <a:pt x="0" y="593"/>
                      <a:pt x="0" y="593"/>
                      <a:pt x="0" y="593"/>
                    </a:cubicBezTo>
                    <a:cubicBezTo>
                      <a:pt x="805" y="593"/>
                      <a:pt x="805" y="593"/>
                      <a:pt x="805" y="593"/>
                    </a:cubicBezTo>
                    <a:cubicBezTo>
                      <a:pt x="805" y="255"/>
                      <a:pt x="805" y="255"/>
                      <a:pt x="805" y="255"/>
                    </a:cubicBezTo>
                    <a:cubicBezTo>
                      <a:pt x="805" y="114"/>
                      <a:pt x="690" y="0"/>
                      <a:pt x="548" y="0"/>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661" name="Google Shape;661;p53"/>
            <p:cNvSpPr/>
            <p:nvPr/>
          </p:nvSpPr>
          <p:spPr>
            <a:xfrm>
              <a:off x="10961829" y="4386269"/>
              <a:ext cx="457614" cy="458347"/>
            </a:xfrm>
            <a:custGeom>
              <a:avLst/>
              <a:gdLst/>
              <a:ahLst/>
              <a:cxnLst/>
              <a:rect l="l" t="t" r="r" b="b"/>
              <a:pathLst>
                <a:path w="2297" h="2294" extrusionOk="0">
                  <a:moveTo>
                    <a:pt x="1559" y="1147"/>
                  </a:moveTo>
                  <a:cubicBezTo>
                    <a:pt x="1395" y="1147"/>
                    <a:pt x="1395" y="1147"/>
                    <a:pt x="1395" y="1147"/>
                  </a:cubicBezTo>
                  <a:cubicBezTo>
                    <a:pt x="1350" y="1147"/>
                    <a:pt x="1314" y="1179"/>
                    <a:pt x="1314" y="1219"/>
                  </a:cubicBezTo>
                  <a:cubicBezTo>
                    <a:pt x="1314" y="2223"/>
                    <a:pt x="1314" y="2223"/>
                    <a:pt x="1314" y="2223"/>
                  </a:cubicBezTo>
                  <a:cubicBezTo>
                    <a:pt x="1314" y="2262"/>
                    <a:pt x="1350" y="2294"/>
                    <a:pt x="1395" y="2294"/>
                  </a:cubicBezTo>
                  <a:cubicBezTo>
                    <a:pt x="1559" y="2294"/>
                    <a:pt x="1559" y="2294"/>
                    <a:pt x="1559" y="2294"/>
                  </a:cubicBezTo>
                  <a:cubicBezTo>
                    <a:pt x="1605" y="2294"/>
                    <a:pt x="1641" y="2262"/>
                    <a:pt x="1641" y="2223"/>
                  </a:cubicBezTo>
                  <a:cubicBezTo>
                    <a:pt x="1641" y="1219"/>
                    <a:pt x="1641" y="1219"/>
                    <a:pt x="1641" y="1219"/>
                  </a:cubicBezTo>
                  <a:cubicBezTo>
                    <a:pt x="1641" y="1179"/>
                    <a:pt x="1605" y="1147"/>
                    <a:pt x="1559" y="1147"/>
                  </a:cubicBezTo>
                  <a:close/>
                  <a:moveTo>
                    <a:pt x="904" y="1475"/>
                  </a:moveTo>
                  <a:cubicBezTo>
                    <a:pt x="740" y="1475"/>
                    <a:pt x="740" y="1475"/>
                    <a:pt x="740" y="1475"/>
                  </a:cubicBezTo>
                  <a:cubicBezTo>
                    <a:pt x="695" y="1475"/>
                    <a:pt x="658" y="1505"/>
                    <a:pt x="658" y="1543"/>
                  </a:cubicBezTo>
                  <a:cubicBezTo>
                    <a:pt x="658" y="2226"/>
                    <a:pt x="658" y="2226"/>
                    <a:pt x="658" y="2226"/>
                  </a:cubicBezTo>
                  <a:cubicBezTo>
                    <a:pt x="658" y="2264"/>
                    <a:pt x="695" y="2294"/>
                    <a:pt x="740" y="2294"/>
                  </a:cubicBezTo>
                  <a:cubicBezTo>
                    <a:pt x="904" y="2294"/>
                    <a:pt x="904" y="2294"/>
                    <a:pt x="904" y="2294"/>
                  </a:cubicBezTo>
                  <a:cubicBezTo>
                    <a:pt x="949" y="2294"/>
                    <a:pt x="986" y="2264"/>
                    <a:pt x="986" y="2226"/>
                  </a:cubicBezTo>
                  <a:cubicBezTo>
                    <a:pt x="986" y="1543"/>
                    <a:pt x="986" y="1543"/>
                    <a:pt x="986" y="1543"/>
                  </a:cubicBezTo>
                  <a:cubicBezTo>
                    <a:pt x="986" y="1505"/>
                    <a:pt x="949" y="1475"/>
                    <a:pt x="904" y="1475"/>
                  </a:cubicBezTo>
                  <a:close/>
                  <a:moveTo>
                    <a:pt x="248" y="1639"/>
                  </a:moveTo>
                  <a:cubicBezTo>
                    <a:pt x="84" y="1639"/>
                    <a:pt x="84" y="1639"/>
                    <a:pt x="84" y="1639"/>
                  </a:cubicBezTo>
                  <a:cubicBezTo>
                    <a:pt x="39" y="1639"/>
                    <a:pt x="2" y="1668"/>
                    <a:pt x="2" y="1704"/>
                  </a:cubicBezTo>
                  <a:cubicBezTo>
                    <a:pt x="2" y="2229"/>
                    <a:pt x="2" y="2229"/>
                    <a:pt x="2" y="2229"/>
                  </a:cubicBezTo>
                  <a:cubicBezTo>
                    <a:pt x="2" y="2265"/>
                    <a:pt x="39" y="2294"/>
                    <a:pt x="84" y="2294"/>
                  </a:cubicBezTo>
                  <a:cubicBezTo>
                    <a:pt x="248" y="2294"/>
                    <a:pt x="248" y="2294"/>
                    <a:pt x="248" y="2294"/>
                  </a:cubicBezTo>
                  <a:cubicBezTo>
                    <a:pt x="293" y="2294"/>
                    <a:pt x="330" y="2265"/>
                    <a:pt x="330" y="2229"/>
                  </a:cubicBezTo>
                  <a:cubicBezTo>
                    <a:pt x="330" y="1704"/>
                    <a:pt x="330" y="1704"/>
                    <a:pt x="330" y="1704"/>
                  </a:cubicBezTo>
                  <a:cubicBezTo>
                    <a:pt x="330" y="1668"/>
                    <a:pt x="293" y="1639"/>
                    <a:pt x="248" y="1639"/>
                  </a:cubicBezTo>
                  <a:close/>
                  <a:moveTo>
                    <a:pt x="2155" y="819"/>
                  </a:moveTo>
                  <a:cubicBezTo>
                    <a:pt x="2214" y="819"/>
                    <a:pt x="2214" y="819"/>
                    <a:pt x="2214" y="819"/>
                  </a:cubicBezTo>
                  <a:cubicBezTo>
                    <a:pt x="2262" y="819"/>
                    <a:pt x="2297" y="857"/>
                    <a:pt x="2297" y="903"/>
                  </a:cubicBezTo>
                  <a:cubicBezTo>
                    <a:pt x="2297" y="2211"/>
                    <a:pt x="2297" y="2211"/>
                    <a:pt x="2297" y="2211"/>
                  </a:cubicBezTo>
                  <a:cubicBezTo>
                    <a:pt x="2297" y="2258"/>
                    <a:pt x="2260" y="2294"/>
                    <a:pt x="2215" y="2294"/>
                  </a:cubicBezTo>
                  <a:cubicBezTo>
                    <a:pt x="2051" y="2294"/>
                    <a:pt x="2051" y="2294"/>
                    <a:pt x="2051" y="2294"/>
                  </a:cubicBezTo>
                  <a:cubicBezTo>
                    <a:pt x="2007" y="2294"/>
                    <a:pt x="1969" y="2257"/>
                    <a:pt x="1969" y="2211"/>
                  </a:cubicBezTo>
                  <a:cubicBezTo>
                    <a:pt x="1969" y="903"/>
                    <a:pt x="1969" y="903"/>
                    <a:pt x="1969" y="903"/>
                  </a:cubicBezTo>
                  <a:cubicBezTo>
                    <a:pt x="1969" y="856"/>
                    <a:pt x="2006" y="819"/>
                    <a:pt x="2052" y="819"/>
                  </a:cubicBezTo>
                  <a:cubicBezTo>
                    <a:pt x="2155" y="819"/>
                    <a:pt x="2155" y="819"/>
                    <a:pt x="2155" y="819"/>
                  </a:cubicBezTo>
                  <a:moveTo>
                    <a:pt x="2149" y="275"/>
                  </a:moveTo>
                  <a:cubicBezTo>
                    <a:pt x="2149" y="366"/>
                    <a:pt x="2149" y="366"/>
                    <a:pt x="2149" y="366"/>
                  </a:cubicBezTo>
                  <a:cubicBezTo>
                    <a:pt x="2149" y="406"/>
                    <a:pt x="2182" y="439"/>
                    <a:pt x="2223" y="439"/>
                  </a:cubicBezTo>
                  <a:cubicBezTo>
                    <a:pt x="2263" y="439"/>
                    <a:pt x="2296" y="406"/>
                    <a:pt x="2296" y="366"/>
                  </a:cubicBezTo>
                  <a:cubicBezTo>
                    <a:pt x="2296" y="51"/>
                    <a:pt x="2296" y="51"/>
                    <a:pt x="2296" y="51"/>
                  </a:cubicBezTo>
                  <a:cubicBezTo>
                    <a:pt x="2296" y="23"/>
                    <a:pt x="2273" y="0"/>
                    <a:pt x="2245" y="0"/>
                  </a:cubicBezTo>
                  <a:cubicBezTo>
                    <a:pt x="1929" y="0"/>
                    <a:pt x="1929" y="0"/>
                    <a:pt x="1929" y="0"/>
                  </a:cubicBezTo>
                  <a:cubicBezTo>
                    <a:pt x="1889" y="0"/>
                    <a:pt x="1856" y="33"/>
                    <a:pt x="1856" y="73"/>
                  </a:cubicBezTo>
                  <a:cubicBezTo>
                    <a:pt x="1856" y="114"/>
                    <a:pt x="1889" y="146"/>
                    <a:pt x="1929" y="146"/>
                  </a:cubicBezTo>
                  <a:cubicBezTo>
                    <a:pt x="2068" y="146"/>
                    <a:pt x="2068" y="146"/>
                    <a:pt x="2068" y="146"/>
                  </a:cubicBezTo>
                  <a:cubicBezTo>
                    <a:pt x="1573" y="693"/>
                    <a:pt x="865" y="1043"/>
                    <a:pt x="74" y="1064"/>
                  </a:cubicBezTo>
                  <a:cubicBezTo>
                    <a:pt x="36" y="1065"/>
                    <a:pt x="5" y="1093"/>
                    <a:pt x="3" y="1130"/>
                  </a:cubicBezTo>
                  <a:cubicBezTo>
                    <a:pt x="0" y="1174"/>
                    <a:pt x="34" y="1212"/>
                    <a:pt x="77" y="1210"/>
                  </a:cubicBezTo>
                  <a:cubicBezTo>
                    <a:pt x="895" y="1189"/>
                    <a:pt x="1630" y="833"/>
                    <a:pt x="2149" y="275"/>
                  </a:cubicBezTo>
                  <a:close/>
                  <a:moveTo>
                    <a:pt x="2149" y="275"/>
                  </a:moveTo>
                  <a:cubicBezTo>
                    <a:pt x="2149" y="275"/>
                    <a:pt x="2149" y="275"/>
                    <a:pt x="2149" y="275"/>
                  </a:cubicBezTo>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662" name="Google Shape;662;p53"/>
            <p:cNvGrpSpPr/>
            <p:nvPr/>
          </p:nvGrpSpPr>
          <p:grpSpPr>
            <a:xfrm>
              <a:off x="10839728" y="3231593"/>
              <a:ext cx="506412" cy="563563"/>
              <a:chOff x="7532688" y="976313"/>
              <a:chExt cx="506412" cy="563563"/>
            </a:xfrm>
          </p:grpSpPr>
          <p:sp>
            <p:nvSpPr>
              <p:cNvPr id="663" name="Google Shape;663;p53"/>
              <p:cNvSpPr/>
              <p:nvPr/>
            </p:nvSpPr>
            <p:spPr>
              <a:xfrm>
                <a:off x="7753350" y="1193801"/>
                <a:ext cx="260351" cy="346075"/>
              </a:xfrm>
              <a:custGeom>
                <a:avLst/>
                <a:gdLst/>
                <a:ahLst/>
                <a:cxnLst/>
                <a:rect l="l" t="t" r="r" b="b"/>
                <a:pathLst>
                  <a:path w="1456" h="1936" extrusionOk="0">
                    <a:moveTo>
                      <a:pt x="0" y="0"/>
                    </a:moveTo>
                    <a:cubicBezTo>
                      <a:pt x="286" y="1759"/>
                      <a:pt x="286" y="1759"/>
                      <a:pt x="286" y="1759"/>
                    </a:cubicBezTo>
                    <a:cubicBezTo>
                      <a:pt x="286" y="1759"/>
                      <a:pt x="497" y="1528"/>
                      <a:pt x="672" y="1367"/>
                    </a:cubicBezTo>
                    <a:cubicBezTo>
                      <a:pt x="1056" y="1912"/>
                      <a:pt x="1056" y="1912"/>
                      <a:pt x="1056" y="1912"/>
                    </a:cubicBezTo>
                    <a:cubicBezTo>
                      <a:pt x="1071" y="1934"/>
                      <a:pt x="1105" y="1936"/>
                      <a:pt x="1131" y="1916"/>
                    </a:cubicBezTo>
                    <a:cubicBezTo>
                      <a:pt x="1295" y="1789"/>
                      <a:pt x="1295" y="1789"/>
                      <a:pt x="1295" y="1789"/>
                    </a:cubicBezTo>
                    <a:cubicBezTo>
                      <a:pt x="1320" y="1769"/>
                      <a:pt x="1329" y="1735"/>
                      <a:pt x="1313" y="1712"/>
                    </a:cubicBezTo>
                    <a:cubicBezTo>
                      <a:pt x="940" y="1182"/>
                      <a:pt x="940" y="1182"/>
                      <a:pt x="940" y="1182"/>
                    </a:cubicBezTo>
                    <a:cubicBezTo>
                      <a:pt x="1135" y="1099"/>
                      <a:pt x="1456" y="1004"/>
                      <a:pt x="1456" y="1004"/>
                    </a:cubicBezTo>
                    <a:lnTo>
                      <a:pt x="0" y="0"/>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4" name="Google Shape;664;p53"/>
              <p:cNvSpPr/>
              <p:nvPr/>
            </p:nvSpPr>
            <p:spPr>
              <a:xfrm>
                <a:off x="7581900" y="1328738"/>
                <a:ext cx="134938" cy="123825"/>
              </a:xfrm>
              <a:custGeom>
                <a:avLst/>
                <a:gdLst/>
                <a:ahLst/>
                <a:cxnLst/>
                <a:rect l="l" t="t" r="r" b="b"/>
                <a:pathLst>
                  <a:path w="763" h="689" extrusionOk="0">
                    <a:moveTo>
                      <a:pt x="502" y="51"/>
                    </a:moveTo>
                    <a:cubicBezTo>
                      <a:pt x="76" y="382"/>
                      <a:pt x="76" y="382"/>
                      <a:pt x="76" y="382"/>
                    </a:cubicBezTo>
                    <a:cubicBezTo>
                      <a:pt x="12" y="432"/>
                      <a:pt x="0" y="528"/>
                      <a:pt x="51" y="599"/>
                    </a:cubicBezTo>
                    <a:cubicBezTo>
                      <a:pt x="102" y="670"/>
                      <a:pt x="196" y="689"/>
                      <a:pt x="260" y="639"/>
                    </a:cubicBezTo>
                    <a:cubicBezTo>
                      <a:pt x="686" y="309"/>
                      <a:pt x="686" y="309"/>
                      <a:pt x="686" y="309"/>
                    </a:cubicBezTo>
                    <a:cubicBezTo>
                      <a:pt x="752" y="258"/>
                      <a:pt x="763" y="158"/>
                      <a:pt x="712" y="86"/>
                    </a:cubicBezTo>
                    <a:cubicBezTo>
                      <a:pt x="661" y="15"/>
                      <a:pt x="568" y="0"/>
                      <a:pt x="502" y="51"/>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5" name="Google Shape;665;p53"/>
              <p:cNvSpPr/>
              <p:nvPr/>
            </p:nvSpPr>
            <p:spPr>
              <a:xfrm>
                <a:off x="7902575" y="1079501"/>
                <a:ext cx="136525" cy="123826"/>
              </a:xfrm>
              <a:custGeom>
                <a:avLst/>
                <a:gdLst/>
                <a:ahLst/>
                <a:cxnLst/>
                <a:rect l="l" t="t" r="r" b="b"/>
                <a:pathLst>
                  <a:path w="763" h="690" extrusionOk="0">
                    <a:moveTo>
                      <a:pt x="713" y="88"/>
                    </a:moveTo>
                    <a:cubicBezTo>
                      <a:pt x="662" y="16"/>
                      <a:pt x="570" y="0"/>
                      <a:pt x="502" y="52"/>
                    </a:cubicBezTo>
                    <a:cubicBezTo>
                      <a:pt x="79" y="381"/>
                      <a:pt x="79" y="381"/>
                      <a:pt x="79" y="381"/>
                    </a:cubicBezTo>
                    <a:cubicBezTo>
                      <a:pt x="12" y="434"/>
                      <a:pt x="0" y="532"/>
                      <a:pt x="51" y="600"/>
                    </a:cubicBezTo>
                    <a:cubicBezTo>
                      <a:pt x="102" y="672"/>
                      <a:pt x="197" y="690"/>
                      <a:pt x="264" y="638"/>
                    </a:cubicBezTo>
                    <a:cubicBezTo>
                      <a:pt x="687" y="310"/>
                      <a:pt x="687" y="310"/>
                      <a:pt x="687" y="310"/>
                    </a:cubicBezTo>
                    <a:cubicBezTo>
                      <a:pt x="754" y="258"/>
                      <a:pt x="763" y="159"/>
                      <a:pt x="712" y="88"/>
                    </a:cubicBezTo>
                    <a:lnTo>
                      <a:pt x="713" y="88"/>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6" name="Google Shape;666;p53"/>
              <p:cNvSpPr/>
              <p:nvPr/>
            </p:nvSpPr>
            <p:spPr>
              <a:xfrm>
                <a:off x="7626350" y="1022351"/>
                <a:ext cx="119063" cy="142874"/>
              </a:xfrm>
              <a:custGeom>
                <a:avLst/>
                <a:gdLst/>
                <a:ahLst/>
                <a:cxnLst/>
                <a:rect l="l" t="t" r="r" b="b"/>
                <a:pathLst>
                  <a:path w="667" h="797" extrusionOk="0">
                    <a:moveTo>
                      <a:pt x="285" y="69"/>
                    </a:moveTo>
                    <a:cubicBezTo>
                      <a:pt x="263" y="36"/>
                      <a:pt x="228" y="13"/>
                      <a:pt x="188" y="7"/>
                    </a:cubicBezTo>
                    <a:cubicBezTo>
                      <a:pt x="148" y="0"/>
                      <a:pt x="108" y="11"/>
                      <a:pt x="76" y="35"/>
                    </a:cubicBezTo>
                    <a:cubicBezTo>
                      <a:pt x="13" y="85"/>
                      <a:pt x="0" y="182"/>
                      <a:pt x="50" y="251"/>
                    </a:cubicBezTo>
                    <a:cubicBezTo>
                      <a:pt x="381" y="713"/>
                      <a:pt x="381" y="713"/>
                      <a:pt x="381" y="713"/>
                    </a:cubicBezTo>
                    <a:cubicBezTo>
                      <a:pt x="431" y="783"/>
                      <a:pt x="524" y="797"/>
                      <a:pt x="587" y="748"/>
                    </a:cubicBezTo>
                    <a:cubicBezTo>
                      <a:pt x="654" y="695"/>
                      <a:pt x="667" y="599"/>
                      <a:pt x="616" y="530"/>
                    </a:cubicBezTo>
                    <a:lnTo>
                      <a:pt x="285" y="69"/>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7" name="Google Shape;667;p53"/>
              <p:cNvSpPr/>
              <p:nvPr/>
            </p:nvSpPr>
            <p:spPr>
              <a:xfrm>
                <a:off x="7800975" y="976313"/>
                <a:ext cx="69850" cy="158749"/>
              </a:xfrm>
              <a:custGeom>
                <a:avLst/>
                <a:gdLst/>
                <a:ahLst/>
                <a:cxnLst/>
                <a:rect l="l" t="t" r="r" b="b"/>
                <a:pathLst>
                  <a:path w="386" h="890" extrusionOk="0">
                    <a:moveTo>
                      <a:pt x="141" y="876"/>
                    </a:moveTo>
                    <a:cubicBezTo>
                      <a:pt x="223" y="890"/>
                      <a:pt x="298" y="832"/>
                      <a:pt x="309" y="746"/>
                    </a:cubicBezTo>
                    <a:cubicBezTo>
                      <a:pt x="375" y="188"/>
                      <a:pt x="375" y="188"/>
                      <a:pt x="375" y="188"/>
                    </a:cubicBezTo>
                    <a:cubicBezTo>
                      <a:pt x="386" y="103"/>
                      <a:pt x="330" y="23"/>
                      <a:pt x="245" y="6"/>
                    </a:cubicBezTo>
                    <a:cubicBezTo>
                      <a:pt x="205" y="0"/>
                      <a:pt x="165" y="10"/>
                      <a:pt x="133" y="35"/>
                    </a:cubicBezTo>
                    <a:cubicBezTo>
                      <a:pt x="101" y="60"/>
                      <a:pt x="81" y="96"/>
                      <a:pt x="77" y="136"/>
                    </a:cubicBezTo>
                    <a:cubicBezTo>
                      <a:pt x="10" y="694"/>
                      <a:pt x="10" y="694"/>
                      <a:pt x="10" y="694"/>
                    </a:cubicBezTo>
                    <a:cubicBezTo>
                      <a:pt x="0" y="780"/>
                      <a:pt x="56" y="859"/>
                      <a:pt x="141" y="876"/>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8" name="Google Shape;668;p53"/>
              <p:cNvSpPr/>
              <p:nvPr/>
            </p:nvSpPr>
            <p:spPr>
              <a:xfrm>
                <a:off x="7532688" y="1193801"/>
                <a:ext cx="152399" cy="76200"/>
              </a:xfrm>
              <a:custGeom>
                <a:avLst/>
                <a:gdLst/>
                <a:ahLst/>
                <a:cxnLst/>
                <a:rect l="l" t="t" r="r" b="b"/>
                <a:pathLst>
                  <a:path w="851" h="426" extrusionOk="0">
                    <a:moveTo>
                      <a:pt x="843" y="281"/>
                    </a:moveTo>
                    <a:cubicBezTo>
                      <a:pt x="851" y="195"/>
                      <a:pt x="794" y="115"/>
                      <a:pt x="713" y="99"/>
                    </a:cubicBezTo>
                    <a:cubicBezTo>
                      <a:pt x="180" y="6"/>
                      <a:pt x="180" y="6"/>
                      <a:pt x="180" y="6"/>
                    </a:cubicBezTo>
                    <a:cubicBezTo>
                      <a:pt x="140" y="0"/>
                      <a:pt x="99" y="10"/>
                      <a:pt x="68" y="35"/>
                    </a:cubicBezTo>
                    <a:cubicBezTo>
                      <a:pt x="36" y="60"/>
                      <a:pt x="16" y="96"/>
                      <a:pt x="12" y="137"/>
                    </a:cubicBezTo>
                    <a:cubicBezTo>
                      <a:pt x="0" y="226"/>
                      <a:pt x="57" y="306"/>
                      <a:pt x="142" y="318"/>
                    </a:cubicBezTo>
                    <a:cubicBezTo>
                      <a:pt x="675" y="411"/>
                      <a:pt x="675" y="411"/>
                      <a:pt x="675" y="411"/>
                    </a:cubicBezTo>
                    <a:cubicBezTo>
                      <a:pt x="756" y="426"/>
                      <a:pt x="830" y="368"/>
                      <a:pt x="843" y="281"/>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669" name="Google Shape;669;p53"/>
          <p:cNvGrpSpPr/>
          <p:nvPr/>
        </p:nvGrpSpPr>
        <p:grpSpPr>
          <a:xfrm>
            <a:off x="474915" y="1219151"/>
            <a:ext cx="529975" cy="2331403"/>
            <a:chOff x="10839728" y="2294405"/>
            <a:chExt cx="579715" cy="2550211"/>
          </a:xfrm>
        </p:grpSpPr>
        <p:grpSp>
          <p:nvGrpSpPr>
            <p:cNvPr id="670" name="Google Shape;670;p53"/>
            <p:cNvGrpSpPr/>
            <p:nvPr/>
          </p:nvGrpSpPr>
          <p:grpSpPr>
            <a:xfrm>
              <a:off x="10874652" y="2294405"/>
              <a:ext cx="473075" cy="474664"/>
              <a:chOff x="2151063" y="3952875"/>
              <a:chExt cx="473075" cy="474664"/>
            </a:xfrm>
          </p:grpSpPr>
          <p:sp>
            <p:nvSpPr>
              <p:cNvPr id="671" name="Google Shape;671;p53"/>
              <p:cNvSpPr/>
              <p:nvPr/>
            </p:nvSpPr>
            <p:spPr>
              <a:xfrm>
                <a:off x="2265363" y="4033838"/>
                <a:ext cx="74613" cy="93663"/>
              </a:xfrm>
              <a:custGeom>
                <a:avLst/>
                <a:gdLst/>
                <a:ahLst/>
                <a:cxnLst/>
                <a:rect l="l" t="t" r="r" b="b"/>
                <a:pathLst>
                  <a:path w="423" h="521" extrusionOk="0">
                    <a:moveTo>
                      <a:pt x="52" y="318"/>
                    </a:moveTo>
                    <a:cubicBezTo>
                      <a:pt x="120" y="521"/>
                      <a:pt x="306" y="521"/>
                      <a:pt x="372" y="318"/>
                    </a:cubicBezTo>
                    <a:cubicBezTo>
                      <a:pt x="393" y="307"/>
                      <a:pt x="416" y="272"/>
                      <a:pt x="419" y="244"/>
                    </a:cubicBezTo>
                    <a:cubicBezTo>
                      <a:pt x="423" y="215"/>
                      <a:pt x="421" y="175"/>
                      <a:pt x="392" y="175"/>
                    </a:cubicBezTo>
                    <a:cubicBezTo>
                      <a:pt x="385" y="80"/>
                      <a:pt x="333" y="0"/>
                      <a:pt x="215" y="0"/>
                    </a:cubicBezTo>
                    <a:cubicBezTo>
                      <a:pt x="98" y="0"/>
                      <a:pt x="39" y="71"/>
                      <a:pt x="33" y="175"/>
                    </a:cubicBezTo>
                    <a:cubicBezTo>
                      <a:pt x="3" y="175"/>
                      <a:pt x="0" y="215"/>
                      <a:pt x="5" y="244"/>
                    </a:cubicBezTo>
                    <a:cubicBezTo>
                      <a:pt x="8" y="272"/>
                      <a:pt x="31" y="307"/>
                      <a:pt x="52" y="318"/>
                    </a:cubicBezTo>
                    <a:close/>
                    <a:moveTo>
                      <a:pt x="52" y="318"/>
                    </a:moveTo>
                    <a:cubicBezTo>
                      <a:pt x="52" y="318"/>
                      <a:pt x="52" y="318"/>
                      <a:pt x="52" y="318"/>
                    </a:cubicBezTo>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2" name="Google Shape;672;p53"/>
              <p:cNvSpPr/>
              <p:nvPr/>
            </p:nvSpPr>
            <p:spPr>
              <a:xfrm>
                <a:off x="2230438" y="4117975"/>
                <a:ext cx="246063" cy="180975"/>
              </a:xfrm>
              <a:custGeom>
                <a:avLst/>
                <a:gdLst/>
                <a:ahLst/>
                <a:cxnLst/>
                <a:rect l="l" t="t" r="r" b="b"/>
                <a:pathLst>
                  <a:path w="1383" h="1018" extrusionOk="0">
                    <a:moveTo>
                      <a:pt x="680" y="947"/>
                    </a:moveTo>
                    <a:cubicBezTo>
                      <a:pt x="757" y="947"/>
                      <a:pt x="821" y="883"/>
                      <a:pt x="821" y="806"/>
                    </a:cubicBezTo>
                    <a:cubicBezTo>
                      <a:pt x="821" y="801"/>
                      <a:pt x="821" y="801"/>
                      <a:pt x="821" y="801"/>
                    </a:cubicBezTo>
                    <a:cubicBezTo>
                      <a:pt x="1368" y="254"/>
                      <a:pt x="1368" y="254"/>
                      <a:pt x="1368" y="254"/>
                    </a:cubicBezTo>
                    <a:cubicBezTo>
                      <a:pt x="1383" y="239"/>
                      <a:pt x="1383" y="215"/>
                      <a:pt x="1368" y="200"/>
                    </a:cubicBezTo>
                    <a:cubicBezTo>
                      <a:pt x="1354" y="185"/>
                      <a:pt x="1329" y="185"/>
                      <a:pt x="1314" y="200"/>
                    </a:cubicBezTo>
                    <a:cubicBezTo>
                      <a:pt x="820" y="693"/>
                      <a:pt x="820" y="693"/>
                      <a:pt x="820" y="693"/>
                    </a:cubicBezTo>
                    <a:cubicBezTo>
                      <a:pt x="820" y="228"/>
                      <a:pt x="820" y="228"/>
                      <a:pt x="820" y="228"/>
                    </a:cubicBezTo>
                    <a:cubicBezTo>
                      <a:pt x="820" y="126"/>
                      <a:pt x="746" y="39"/>
                      <a:pt x="643" y="16"/>
                    </a:cubicBezTo>
                    <a:cubicBezTo>
                      <a:pt x="567" y="0"/>
                      <a:pt x="567" y="0"/>
                      <a:pt x="567" y="0"/>
                    </a:cubicBezTo>
                    <a:cubicBezTo>
                      <a:pt x="502" y="130"/>
                      <a:pt x="317" y="130"/>
                      <a:pt x="253" y="0"/>
                    </a:cubicBezTo>
                    <a:cubicBezTo>
                      <a:pt x="177" y="16"/>
                      <a:pt x="177" y="16"/>
                      <a:pt x="177" y="16"/>
                    </a:cubicBezTo>
                    <a:cubicBezTo>
                      <a:pt x="74" y="38"/>
                      <a:pt x="0" y="126"/>
                      <a:pt x="0" y="228"/>
                    </a:cubicBezTo>
                    <a:cubicBezTo>
                      <a:pt x="0" y="806"/>
                      <a:pt x="0" y="806"/>
                      <a:pt x="0" y="806"/>
                    </a:cubicBezTo>
                    <a:cubicBezTo>
                      <a:pt x="0" y="883"/>
                      <a:pt x="63" y="947"/>
                      <a:pt x="141" y="947"/>
                    </a:cubicBezTo>
                    <a:cubicBezTo>
                      <a:pt x="141" y="986"/>
                      <a:pt x="172" y="1018"/>
                      <a:pt x="212" y="1018"/>
                    </a:cubicBezTo>
                    <a:cubicBezTo>
                      <a:pt x="610" y="1018"/>
                      <a:pt x="610" y="1018"/>
                      <a:pt x="610" y="1018"/>
                    </a:cubicBezTo>
                    <a:cubicBezTo>
                      <a:pt x="649" y="1018"/>
                      <a:pt x="680" y="985"/>
                      <a:pt x="680" y="947"/>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3" name="Google Shape;673;p53"/>
              <p:cNvSpPr/>
              <p:nvPr/>
            </p:nvSpPr>
            <p:spPr>
              <a:xfrm>
                <a:off x="2151063" y="3952875"/>
                <a:ext cx="471491" cy="328614"/>
              </a:xfrm>
              <a:custGeom>
                <a:avLst/>
                <a:gdLst/>
                <a:ahLst/>
                <a:cxnLst/>
                <a:rect l="l" t="t" r="r" b="b"/>
                <a:pathLst>
                  <a:path w="2653" h="1847" extrusionOk="0">
                    <a:moveTo>
                      <a:pt x="234" y="1814"/>
                    </a:moveTo>
                    <a:cubicBezTo>
                      <a:pt x="295" y="1840"/>
                      <a:pt x="364" y="1798"/>
                      <a:pt x="364" y="1731"/>
                    </a:cubicBezTo>
                    <a:cubicBezTo>
                      <a:pt x="364" y="1701"/>
                      <a:pt x="346" y="1676"/>
                      <a:pt x="318" y="1667"/>
                    </a:cubicBezTo>
                    <a:cubicBezTo>
                      <a:pt x="231" y="1636"/>
                      <a:pt x="167" y="1554"/>
                      <a:pt x="167" y="1455"/>
                    </a:cubicBezTo>
                    <a:cubicBezTo>
                      <a:pt x="167" y="392"/>
                      <a:pt x="167" y="392"/>
                      <a:pt x="167" y="392"/>
                    </a:cubicBezTo>
                    <a:cubicBezTo>
                      <a:pt x="167" y="267"/>
                      <a:pt x="267" y="167"/>
                      <a:pt x="392" y="167"/>
                    </a:cubicBezTo>
                    <a:cubicBezTo>
                      <a:pt x="2259" y="167"/>
                      <a:pt x="2259" y="167"/>
                      <a:pt x="2259" y="167"/>
                    </a:cubicBezTo>
                    <a:cubicBezTo>
                      <a:pt x="2384" y="167"/>
                      <a:pt x="2484" y="267"/>
                      <a:pt x="2484" y="392"/>
                    </a:cubicBezTo>
                    <a:cubicBezTo>
                      <a:pt x="2484" y="1455"/>
                      <a:pt x="2484" y="1455"/>
                      <a:pt x="2484" y="1455"/>
                    </a:cubicBezTo>
                    <a:cubicBezTo>
                      <a:pt x="2484" y="1580"/>
                      <a:pt x="2384" y="1680"/>
                      <a:pt x="2259" y="1680"/>
                    </a:cubicBezTo>
                    <a:cubicBezTo>
                      <a:pt x="1516" y="1680"/>
                      <a:pt x="1516" y="1680"/>
                      <a:pt x="1516" y="1680"/>
                    </a:cubicBezTo>
                    <a:cubicBezTo>
                      <a:pt x="1470" y="1680"/>
                      <a:pt x="1432" y="1717"/>
                      <a:pt x="1432" y="1763"/>
                    </a:cubicBezTo>
                    <a:cubicBezTo>
                      <a:pt x="1432" y="1809"/>
                      <a:pt x="1470" y="1847"/>
                      <a:pt x="1516" y="1847"/>
                    </a:cubicBezTo>
                    <a:cubicBezTo>
                      <a:pt x="2261" y="1847"/>
                      <a:pt x="2261" y="1847"/>
                      <a:pt x="2261" y="1847"/>
                    </a:cubicBezTo>
                    <a:cubicBezTo>
                      <a:pt x="2477" y="1847"/>
                      <a:pt x="2653" y="1672"/>
                      <a:pt x="2653" y="1455"/>
                    </a:cubicBezTo>
                    <a:cubicBezTo>
                      <a:pt x="2653" y="392"/>
                      <a:pt x="2653" y="392"/>
                      <a:pt x="2653" y="392"/>
                    </a:cubicBezTo>
                    <a:cubicBezTo>
                      <a:pt x="2653" y="176"/>
                      <a:pt x="2477" y="0"/>
                      <a:pt x="2261" y="0"/>
                    </a:cubicBezTo>
                    <a:cubicBezTo>
                      <a:pt x="393" y="0"/>
                      <a:pt x="393" y="0"/>
                      <a:pt x="393" y="0"/>
                    </a:cubicBezTo>
                    <a:cubicBezTo>
                      <a:pt x="177" y="0"/>
                      <a:pt x="2" y="176"/>
                      <a:pt x="2" y="392"/>
                    </a:cubicBezTo>
                    <a:cubicBezTo>
                      <a:pt x="2" y="1455"/>
                      <a:pt x="2" y="1455"/>
                      <a:pt x="2" y="1455"/>
                    </a:cubicBezTo>
                    <a:cubicBezTo>
                      <a:pt x="0" y="1616"/>
                      <a:pt x="97" y="1753"/>
                      <a:pt x="234" y="1814"/>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4" name="Google Shape;674;p53"/>
              <p:cNvSpPr/>
              <p:nvPr/>
            </p:nvSpPr>
            <p:spPr>
              <a:xfrm>
                <a:off x="2151063" y="4322763"/>
                <a:ext cx="142875" cy="104776"/>
              </a:xfrm>
              <a:custGeom>
                <a:avLst/>
                <a:gdLst/>
                <a:ahLst/>
                <a:cxnLst/>
                <a:rect l="l" t="t" r="r" b="b"/>
                <a:pathLst>
                  <a:path w="805" h="593" extrusionOk="0">
                    <a:moveTo>
                      <a:pt x="549" y="0"/>
                    </a:moveTo>
                    <a:cubicBezTo>
                      <a:pt x="256" y="0"/>
                      <a:pt x="256" y="0"/>
                      <a:pt x="256" y="0"/>
                    </a:cubicBezTo>
                    <a:cubicBezTo>
                      <a:pt x="115" y="0"/>
                      <a:pt x="0" y="114"/>
                      <a:pt x="0" y="255"/>
                    </a:cubicBezTo>
                    <a:cubicBezTo>
                      <a:pt x="0" y="593"/>
                      <a:pt x="0" y="593"/>
                      <a:pt x="0" y="593"/>
                    </a:cubicBezTo>
                    <a:cubicBezTo>
                      <a:pt x="805" y="593"/>
                      <a:pt x="805" y="593"/>
                      <a:pt x="805" y="593"/>
                    </a:cubicBezTo>
                    <a:cubicBezTo>
                      <a:pt x="805" y="255"/>
                      <a:pt x="805" y="255"/>
                      <a:pt x="805" y="255"/>
                    </a:cubicBezTo>
                    <a:cubicBezTo>
                      <a:pt x="805" y="114"/>
                      <a:pt x="690" y="0"/>
                      <a:pt x="549" y="0"/>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5" name="Google Shape;675;p53"/>
              <p:cNvSpPr/>
              <p:nvPr/>
            </p:nvSpPr>
            <p:spPr>
              <a:xfrm>
                <a:off x="2316163" y="4322763"/>
                <a:ext cx="142875" cy="104776"/>
              </a:xfrm>
              <a:custGeom>
                <a:avLst/>
                <a:gdLst/>
                <a:ahLst/>
                <a:cxnLst/>
                <a:rect l="l" t="t" r="r" b="b"/>
                <a:pathLst>
                  <a:path w="805" h="593" extrusionOk="0">
                    <a:moveTo>
                      <a:pt x="547" y="0"/>
                    </a:moveTo>
                    <a:cubicBezTo>
                      <a:pt x="256" y="0"/>
                      <a:pt x="256" y="0"/>
                      <a:pt x="256" y="0"/>
                    </a:cubicBezTo>
                    <a:cubicBezTo>
                      <a:pt x="115" y="0"/>
                      <a:pt x="0" y="114"/>
                      <a:pt x="0" y="255"/>
                    </a:cubicBezTo>
                    <a:cubicBezTo>
                      <a:pt x="0" y="593"/>
                      <a:pt x="0" y="593"/>
                      <a:pt x="0" y="593"/>
                    </a:cubicBezTo>
                    <a:cubicBezTo>
                      <a:pt x="805" y="593"/>
                      <a:pt x="805" y="593"/>
                      <a:pt x="805" y="593"/>
                    </a:cubicBezTo>
                    <a:cubicBezTo>
                      <a:pt x="805" y="255"/>
                      <a:pt x="805" y="255"/>
                      <a:pt x="805" y="255"/>
                    </a:cubicBezTo>
                    <a:cubicBezTo>
                      <a:pt x="803" y="114"/>
                      <a:pt x="688" y="0"/>
                      <a:pt x="547" y="0"/>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6" name="Google Shape;676;p53"/>
              <p:cNvSpPr/>
              <p:nvPr/>
            </p:nvSpPr>
            <p:spPr>
              <a:xfrm>
                <a:off x="2481263" y="4322763"/>
                <a:ext cx="142875" cy="104776"/>
              </a:xfrm>
              <a:custGeom>
                <a:avLst/>
                <a:gdLst/>
                <a:ahLst/>
                <a:cxnLst/>
                <a:rect l="l" t="t" r="r" b="b"/>
                <a:pathLst>
                  <a:path w="805" h="593" extrusionOk="0">
                    <a:moveTo>
                      <a:pt x="548" y="0"/>
                    </a:moveTo>
                    <a:cubicBezTo>
                      <a:pt x="256" y="0"/>
                      <a:pt x="256" y="0"/>
                      <a:pt x="256" y="0"/>
                    </a:cubicBezTo>
                    <a:cubicBezTo>
                      <a:pt x="115" y="0"/>
                      <a:pt x="0" y="114"/>
                      <a:pt x="0" y="255"/>
                    </a:cubicBezTo>
                    <a:cubicBezTo>
                      <a:pt x="0" y="593"/>
                      <a:pt x="0" y="593"/>
                      <a:pt x="0" y="593"/>
                    </a:cubicBezTo>
                    <a:cubicBezTo>
                      <a:pt x="805" y="593"/>
                      <a:pt x="805" y="593"/>
                      <a:pt x="805" y="593"/>
                    </a:cubicBezTo>
                    <a:cubicBezTo>
                      <a:pt x="805" y="255"/>
                      <a:pt x="805" y="255"/>
                      <a:pt x="805" y="255"/>
                    </a:cubicBezTo>
                    <a:cubicBezTo>
                      <a:pt x="805" y="114"/>
                      <a:pt x="690" y="0"/>
                      <a:pt x="548" y="0"/>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677" name="Google Shape;677;p53"/>
            <p:cNvSpPr/>
            <p:nvPr/>
          </p:nvSpPr>
          <p:spPr>
            <a:xfrm>
              <a:off x="10961829" y="4386269"/>
              <a:ext cx="457614" cy="458347"/>
            </a:xfrm>
            <a:custGeom>
              <a:avLst/>
              <a:gdLst/>
              <a:ahLst/>
              <a:cxnLst/>
              <a:rect l="l" t="t" r="r" b="b"/>
              <a:pathLst>
                <a:path w="2297" h="2294" extrusionOk="0">
                  <a:moveTo>
                    <a:pt x="1559" y="1147"/>
                  </a:moveTo>
                  <a:cubicBezTo>
                    <a:pt x="1395" y="1147"/>
                    <a:pt x="1395" y="1147"/>
                    <a:pt x="1395" y="1147"/>
                  </a:cubicBezTo>
                  <a:cubicBezTo>
                    <a:pt x="1350" y="1147"/>
                    <a:pt x="1314" y="1179"/>
                    <a:pt x="1314" y="1219"/>
                  </a:cubicBezTo>
                  <a:cubicBezTo>
                    <a:pt x="1314" y="2223"/>
                    <a:pt x="1314" y="2223"/>
                    <a:pt x="1314" y="2223"/>
                  </a:cubicBezTo>
                  <a:cubicBezTo>
                    <a:pt x="1314" y="2262"/>
                    <a:pt x="1350" y="2294"/>
                    <a:pt x="1395" y="2294"/>
                  </a:cubicBezTo>
                  <a:cubicBezTo>
                    <a:pt x="1559" y="2294"/>
                    <a:pt x="1559" y="2294"/>
                    <a:pt x="1559" y="2294"/>
                  </a:cubicBezTo>
                  <a:cubicBezTo>
                    <a:pt x="1605" y="2294"/>
                    <a:pt x="1641" y="2262"/>
                    <a:pt x="1641" y="2223"/>
                  </a:cubicBezTo>
                  <a:cubicBezTo>
                    <a:pt x="1641" y="1219"/>
                    <a:pt x="1641" y="1219"/>
                    <a:pt x="1641" y="1219"/>
                  </a:cubicBezTo>
                  <a:cubicBezTo>
                    <a:pt x="1641" y="1179"/>
                    <a:pt x="1605" y="1147"/>
                    <a:pt x="1559" y="1147"/>
                  </a:cubicBezTo>
                  <a:close/>
                  <a:moveTo>
                    <a:pt x="904" y="1475"/>
                  </a:moveTo>
                  <a:cubicBezTo>
                    <a:pt x="740" y="1475"/>
                    <a:pt x="740" y="1475"/>
                    <a:pt x="740" y="1475"/>
                  </a:cubicBezTo>
                  <a:cubicBezTo>
                    <a:pt x="695" y="1475"/>
                    <a:pt x="658" y="1505"/>
                    <a:pt x="658" y="1543"/>
                  </a:cubicBezTo>
                  <a:cubicBezTo>
                    <a:pt x="658" y="2226"/>
                    <a:pt x="658" y="2226"/>
                    <a:pt x="658" y="2226"/>
                  </a:cubicBezTo>
                  <a:cubicBezTo>
                    <a:pt x="658" y="2264"/>
                    <a:pt x="695" y="2294"/>
                    <a:pt x="740" y="2294"/>
                  </a:cubicBezTo>
                  <a:cubicBezTo>
                    <a:pt x="904" y="2294"/>
                    <a:pt x="904" y="2294"/>
                    <a:pt x="904" y="2294"/>
                  </a:cubicBezTo>
                  <a:cubicBezTo>
                    <a:pt x="949" y="2294"/>
                    <a:pt x="986" y="2264"/>
                    <a:pt x="986" y="2226"/>
                  </a:cubicBezTo>
                  <a:cubicBezTo>
                    <a:pt x="986" y="1543"/>
                    <a:pt x="986" y="1543"/>
                    <a:pt x="986" y="1543"/>
                  </a:cubicBezTo>
                  <a:cubicBezTo>
                    <a:pt x="986" y="1505"/>
                    <a:pt x="949" y="1475"/>
                    <a:pt x="904" y="1475"/>
                  </a:cubicBezTo>
                  <a:close/>
                  <a:moveTo>
                    <a:pt x="248" y="1639"/>
                  </a:moveTo>
                  <a:cubicBezTo>
                    <a:pt x="84" y="1639"/>
                    <a:pt x="84" y="1639"/>
                    <a:pt x="84" y="1639"/>
                  </a:cubicBezTo>
                  <a:cubicBezTo>
                    <a:pt x="39" y="1639"/>
                    <a:pt x="2" y="1668"/>
                    <a:pt x="2" y="1704"/>
                  </a:cubicBezTo>
                  <a:cubicBezTo>
                    <a:pt x="2" y="2229"/>
                    <a:pt x="2" y="2229"/>
                    <a:pt x="2" y="2229"/>
                  </a:cubicBezTo>
                  <a:cubicBezTo>
                    <a:pt x="2" y="2265"/>
                    <a:pt x="39" y="2294"/>
                    <a:pt x="84" y="2294"/>
                  </a:cubicBezTo>
                  <a:cubicBezTo>
                    <a:pt x="248" y="2294"/>
                    <a:pt x="248" y="2294"/>
                    <a:pt x="248" y="2294"/>
                  </a:cubicBezTo>
                  <a:cubicBezTo>
                    <a:pt x="293" y="2294"/>
                    <a:pt x="330" y="2265"/>
                    <a:pt x="330" y="2229"/>
                  </a:cubicBezTo>
                  <a:cubicBezTo>
                    <a:pt x="330" y="1704"/>
                    <a:pt x="330" y="1704"/>
                    <a:pt x="330" y="1704"/>
                  </a:cubicBezTo>
                  <a:cubicBezTo>
                    <a:pt x="330" y="1668"/>
                    <a:pt x="293" y="1639"/>
                    <a:pt x="248" y="1639"/>
                  </a:cubicBezTo>
                  <a:close/>
                  <a:moveTo>
                    <a:pt x="2155" y="819"/>
                  </a:moveTo>
                  <a:cubicBezTo>
                    <a:pt x="2214" y="819"/>
                    <a:pt x="2214" y="819"/>
                    <a:pt x="2214" y="819"/>
                  </a:cubicBezTo>
                  <a:cubicBezTo>
                    <a:pt x="2262" y="819"/>
                    <a:pt x="2297" y="857"/>
                    <a:pt x="2297" y="903"/>
                  </a:cubicBezTo>
                  <a:cubicBezTo>
                    <a:pt x="2297" y="2211"/>
                    <a:pt x="2297" y="2211"/>
                    <a:pt x="2297" y="2211"/>
                  </a:cubicBezTo>
                  <a:cubicBezTo>
                    <a:pt x="2297" y="2258"/>
                    <a:pt x="2260" y="2294"/>
                    <a:pt x="2215" y="2294"/>
                  </a:cubicBezTo>
                  <a:cubicBezTo>
                    <a:pt x="2051" y="2294"/>
                    <a:pt x="2051" y="2294"/>
                    <a:pt x="2051" y="2294"/>
                  </a:cubicBezTo>
                  <a:cubicBezTo>
                    <a:pt x="2007" y="2294"/>
                    <a:pt x="1969" y="2257"/>
                    <a:pt x="1969" y="2211"/>
                  </a:cubicBezTo>
                  <a:cubicBezTo>
                    <a:pt x="1969" y="903"/>
                    <a:pt x="1969" y="903"/>
                    <a:pt x="1969" y="903"/>
                  </a:cubicBezTo>
                  <a:cubicBezTo>
                    <a:pt x="1969" y="856"/>
                    <a:pt x="2006" y="819"/>
                    <a:pt x="2052" y="819"/>
                  </a:cubicBezTo>
                  <a:cubicBezTo>
                    <a:pt x="2155" y="819"/>
                    <a:pt x="2155" y="819"/>
                    <a:pt x="2155" y="819"/>
                  </a:cubicBezTo>
                  <a:moveTo>
                    <a:pt x="2149" y="275"/>
                  </a:moveTo>
                  <a:cubicBezTo>
                    <a:pt x="2149" y="366"/>
                    <a:pt x="2149" y="366"/>
                    <a:pt x="2149" y="366"/>
                  </a:cubicBezTo>
                  <a:cubicBezTo>
                    <a:pt x="2149" y="406"/>
                    <a:pt x="2182" y="439"/>
                    <a:pt x="2223" y="439"/>
                  </a:cubicBezTo>
                  <a:cubicBezTo>
                    <a:pt x="2263" y="439"/>
                    <a:pt x="2296" y="406"/>
                    <a:pt x="2296" y="366"/>
                  </a:cubicBezTo>
                  <a:cubicBezTo>
                    <a:pt x="2296" y="51"/>
                    <a:pt x="2296" y="51"/>
                    <a:pt x="2296" y="51"/>
                  </a:cubicBezTo>
                  <a:cubicBezTo>
                    <a:pt x="2296" y="23"/>
                    <a:pt x="2273" y="0"/>
                    <a:pt x="2245" y="0"/>
                  </a:cubicBezTo>
                  <a:cubicBezTo>
                    <a:pt x="1929" y="0"/>
                    <a:pt x="1929" y="0"/>
                    <a:pt x="1929" y="0"/>
                  </a:cubicBezTo>
                  <a:cubicBezTo>
                    <a:pt x="1889" y="0"/>
                    <a:pt x="1856" y="33"/>
                    <a:pt x="1856" y="73"/>
                  </a:cubicBezTo>
                  <a:cubicBezTo>
                    <a:pt x="1856" y="114"/>
                    <a:pt x="1889" y="146"/>
                    <a:pt x="1929" y="146"/>
                  </a:cubicBezTo>
                  <a:cubicBezTo>
                    <a:pt x="2068" y="146"/>
                    <a:pt x="2068" y="146"/>
                    <a:pt x="2068" y="146"/>
                  </a:cubicBezTo>
                  <a:cubicBezTo>
                    <a:pt x="1573" y="693"/>
                    <a:pt x="865" y="1043"/>
                    <a:pt x="74" y="1064"/>
                  </a:cubicBezTo>
                  <a:cubicBezTo>
                    <a:pt x="36" y="1065"/>
                    <a:pt x="5" y="1093"/>
                    <a:pt x="3" y="1130"/>
                  </a:cubicBezTo>
                  <a:cubicBezTo>
                    <a:pt x="0" y="1174"/>
                    <a:pt x="34" y="1212"/>
                    <a:pt x="77" y="1210"/>
                  </a:cubicBezTo>
                  <a:cubicBezTo>
                    <a:pt x="895" y="1189"/>
                    <a:pt x="1630" y="833"/>
                    <a:pt x="2149" y="275"/>
                  </a:cubicBezTo>
                  <a:close/>
                  <a:moveTo>
                    <a:pt x="2149" y="275"/>
                  </a:moveTo>
                  <a:cubicBezTo>
                    <a:pt x="2149" y="275"/>
                    <a:pt x="2149" y="275"/>
                    <a:pt x="2149" y="275"/>
                  </a:cubicBezTo>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678" name="Google Shape;678;p53"/>
            <p:cNvGrpSpPr/>
            <p:nvPr/>
          </p:nvGrpSpPr>
          <p:grpSpPr>
            <a:xfrm>
              <a:off x="10839728" y="3231593"/>
              <a:ext cx="506412" cy="563563"/>
              <a:chOff x="7532688" y="976313"/>
              <a:chExt cx="506412" cy="563563"/>
            </a:xfrm>
          </p:grpSpPr>
          <p:sp>
            <p:nvSpPr>
              <p:cNvPr id="679" name="Google Shape;679;p53"/>
              <p:cNvSpPr/>
              <p:nvPr/>
            </p:nvSpPr>
            <p:spPr>
              <a:xfrm>
                <a:off x="7753350" y="1193801"/>
                <a:ext cx="260351" cy="346075"/>
              </a:xfrm>
              <a:custGeom>
                <a:avLst/>
                <a:gdLst/>
                <a:ahLst/>
                <a:cxnLst/>
                <a:rect l="l" t="t" r="r" b="b"/>
                <a:pathLst>
                  <a:path w="1456" h="1936" extrusionOk="0">
                    <a:moveTo>
                      <a:pt x="0" y="0"/>
                    </a:moveTo>
                    <a:cubicBezTo>
                      <a:pt x="286" y="1759"/>
                      <a:pt x="286" y="1759"/>
                      <a:pt x="286" y="1759"/>
                    </a:cubicBezTo>
                    <a:cubicBezTo>
                      <a:pt x="286" y="1759"/>
                      <a:pt x="497" y="1528"/>
                      <a:pt x="672" y="1367"/>
                    </a:cubicBezTo>
                    <a:cubicBezTo>
                      <a:pt x="1056" y="1912"/>
                      <a:pt x="1056" y="1912"/>
                      <a:pt x="1056" y="1912"/>
                    </a:cubicBezTo>
                    <a:cubicBezTo>
                      <a:pt x="1071" y="1934"/>
                      <a:pt x="1105" y="1936"/>
                      <a:pt x="1131" y="1916"/>
                    </a:cubicBezTo>
                    <a:cubicBezTo>
                      <a:pt x="1295" y="1789"/>
                      <a:pt x="1295" y="1789"/>
                      <a:pt x="1295" y="1789"/>
                    </a:cubicBezTo>
                    <a:cubicBezTo>
                      <a:pt x="1320" y="1769"/>
                      <a:pt x="1329" y="1735"/>
                      <a:pt x="1313" y="1712"/>
                    </a:cubicBezTo>
                    <a:cubicBezTo>
                      <a:pt x="940" y="1182"/>
                      <a:pt x="940" y="1182"/>
                      <a:pt x="940" y="1182"/>
                    </a:cubicBezTo>
                    <a:cubicBezTo>
                      <a:pt x="1135" y="1099"/>
                      <a:pt x="1456" y="1004"/>
                      <a:pt x="1456" y="1004"/>
                    </a:cubicBezTo>
                    <a:lnTo>
                      <a:pt x="0" y="0"/>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0" name="Google Shape;680;p53"/>
              <p:cNvSpPr/>
              <p:nvPr/>
            </p:nvSpPr>
            <p:spPr>
              <a:xfrm>
                <a:off x="7581900" y="1328738"/>
                <a:ext cx="134938" cy="123825"/>
              </a:xfrm>
              <a:custGeom>
                <a:avLst/>
                <a:gdLst/>
                <a:ahLst/>
                <a:cxnLst/>
                <a:rect l="l" t="t" r="r" b="b"/>
                <a:pathLst>
                  <a:path w="763" h="689" extrusionOk="0">
                    <a:moveTo>
                      <a:pt x="502" y="51"/>
                    </a:moveTo>
                    <a:cubicBezTo>
                      <a:pt x="76" y="382"/>
                      <a:pt x="76" y="382"/>
                      <a:pt x="76" y="382"/>
                    </a:cubicBezTo>
                    <a:cubicBezTo>
                      <a:pt x="12" y="432"/>
                      <a:pt x="0" y="528"/>
                      <a:pt x="51" y="599"/>
                    </a:cubicBezTo>
                    <a:cubicBezTo>
                      <a:pt x="102" y="670"/>
                      <a:pt x="196" y="689"/>
                      <a:pt x="260" y="639"/>
                    </a:cubicBezTo>
                    <a:cubicBezTo>
                      <a:pt x="686" y="309"/>
                      <a:pt x="686" y="309"/>
                      <a:pt x="686" y="309"/>
                    </a:cubicBezTo>
                    <a:cubicBezTo>
                      <a:pt x="752" y="258"/>
                      <a:pt x="763" y="158"/>
                      <a:pt x="712" y="86"/>
                    </a:cubicBezTo>
                    <a:cubicBezTo>
                      <a:pt x="661" y="15"/>
                      <a:pt x="568" y="0"/>
                      <a:pt x="502" y="51"/>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1" name="Google Shape;681;p53"/>
              <p:cNvSpPr/>
              <p:nvPr/>
            </p:nvSpPr>
            <p:spPr>
              <a:xfrm>
                <a:off x="7902575" y="1079501"/>
                <a:ext cx="136525" cy="123826"/>
              </a:xfrm>
              <a:custGeom>
                <a:avLst/>
                <a:gdLst/>
                <a:ahLst/>
                <a:cxnLst/>
                <a:rect l="l" t="t" r="r" b="b"/>
                <a:pathLst>
                  <a:path w="763" h="690" extrusionOk="0">
                    <a:moveTo>
                      <a:pt x="713" y="88"/>
                    </a:moveTo>
                    <a:cubicBezTo>
                      <a:pt x="662" y="16"/>
                      <a:pt x="570" y="0"/>
                      <a:pt x="502" y="52"/>
                    </a:cubicBezTo>
                    <a:cubicBezTo>
                      <a:pt x="79" y="381"/>
                      <a:pt x="79" y="381"/>
                      <a:pt x="79" y="381"/>
                    </a:cubicBezTo>
                    <a:cubicBezTo>
                      <a:pt x="12" y="434"/>
                      <a:pt x="0" y="532"/>
                      <a:pt x="51" y="600"/>
                    </a:cubicBezTo>
                    <a:cubicBezTo>
                      <a:pt x="102" y="672"/>
                      <a:pt x="197" y="690"/>
                      <a:pt x="264" y="638"/>
                    </a:cubicBezTo>
                    <a:cubicBezTo>
                      <a:pt x="687" y="310"/>
                      <a:pt x="687" y="310"/>
                      <a:pt x="687" y="310"/>
                    </a:cubicBezTo>
                    <a:cubicBezTo>
                      <a:pt x="754" y="258"/>
                      <a:pt x="763" y="159"/>
                      <a:pt x="712" y="88"/>
                    </a:cubicBezTo>
                    <a:lnTo>
                      <a:pt x="713" y="88"/>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2" name="Google Shape;682;p53"/>
              <p:cNvSpPr/>
              <p:nvPr/>
            </p:nvSpPr>
            <p:spPr>
              <a:xfrm>
                <a:off x="7626350" y="1022351"/>
                <a:ext cx="119063" cy="142874"/>
              </a:xfrm>
              <a:custGeom>
                <a:avLst/>
                <a:gdLst/>
                <a:ahLst/>
                <a:cxnLst/>
                <a:rect l="l" t="t" r="r" b="b"/>
                <a:pathLst>
                  <a:path w="667" h="797" extrusionOk="0">
                    <a:moveTo>
                      <a:pt x="285" y="69"/>
                    </a:moveTo>
                    <a:cubicBezTo>
                      <a:pt x="263" y="36"/>
                      <a:pt x="228" y="13"/>
                      <a:pt x="188" y="7"/>
                    </a:cubicBezTo>
                    <a:cubicBezTo>
                      <a:pt x="148" y="0"/>
                      <a:pt x="108" y="11"/>
                      <a:pt x="76" y="35"/>
                    </a:cubicBezTo>
                    <a:cubicBezTo>
                      <a:pt x="13" y="85"/>
                      <a:pt x="0" y="182"/>
                      <a:pt x="50" y="251"/>
                    </a:cubicBezTo>
                    <a:cubicBezTo>
                      <a:pt x="381" y="713"/>
                      <a:pt x="381" y="713"/>
                      <a:pt x="381" y="713"/>
                    </a:cubicBezTo>
                    <a:cubicBezTo>
                      <a:pt x="431" y="783"/>
                      <a:pt x="524" y="797"/>
                      <a:pt x="587" y="748"/>
                    </a:cubicBezTo>
                    <a:cubicBezTo>
                      <a:pt x="654" y="695"/>
                      <a:pt x="667" y="599"/>
                      <a:pt x="616" y="530"/>
                    </a:cubicBezTo>
                    <a:lnTo>
                      <a:pt x="285" y="69"/>
                    </a:ln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3" name="Google Shape;683;p53"/>
              <p:cNvSpPr/>
              <p:nvPr/>
            </p:nvSpPr>
            <p:spPr>
              <a:xfrm>
                <a:off x="7800975" y="976313"/>
                <a:ext cx="69850" cy="158749"/>
              </a:xfrm>
              <a:custGeom>
                <a:avLst/>
                <a:gdLst/>
                <a:ahLst/>
                <a:cxnLst/>
                <a:rect l="l" t="t" r="r" b="b"/>
                <a:pathLst>
                  <a:path w="386" h="890" extrusionOk="0">
                    <a:moveTo>
                      <a:pt x="141" y="876"/>
                    </a:moveTo>
                    <a:cubicBezTo>
                      <a:pt x="223" y="890"/>
                      <a:pt x="298" y="832"/>
                      <a:pt x="309" y="746"/>
                    </a:cubicBezTo>
                    <a:cubicBezTo>
                      <a:pt x="375" y="188"/>
                      <a:pt x="375" y="188"/>
                      <a:pt x="375" y="188"/>
                    </a:cubicBezTo>
                    <a:cubicBezTo>
                      <a:pt x="386" y="103"/>
                      <a:pt x="330" y="23"/>
                      <a:pt x="245" y="6"/>
                    </a:cubicBezTo>
                    <a:cubicBezTo>
                      <a:pt x="205" y="0"/>
                      <a:pt x="165" y="10"/>
                      <a:pt x="133" y="35"/>
                    </a:cubicBezTo>
                    <a:cubicBezTo>
                      <a:pt x="101" y="60"/>
                      <a:pt x="81" y="96"/>
                      <a:pt x="77" y="136"/>
                    </a:cubicBezTo>
                    <a:cubicBezTo>
                      <a:pt x="10" y="694"/>
                      <a:pt x="10" y="694"/>
                      <a:pt x="10" y="694"/>
                    </a:cubicBezTo>
                    <a:cubicBezTo>
                      <a:pt x="0" y="780"/>
                      <a:pt x="56" y="859"/>
                      <a:pt x="141" y="876"/>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4" name="Google Shape;684;p53"/>
              <p:cNvSpPr/>
              <p:nvPr/>
            </p:nvSpPr>
            <p:spPr>
              <a:xfrm>
                <a:off x="7532688" y="1193801"/>
                <a:ext cx="152399" cy="76200"/>
              </a:xfrm>
              <a:custGeom>
                <a:avLst/>
                <a:gdLst/>
                <a:ahLst/>
                <a:cxnLst/>
                <a:rect l="l" t="t" r="r" b="b"/>
                <a:pathLst>
                  <a:path w="851" h="426" extrusionOk="0">
                    <a:moveTo>
                      <a:pt x="843" y="281"/>
                    </a:moveTo>
                    <a:cubicBezTo>
                      <a:pt x="851" y="195"/>
                      <a:pt x="794" y="115"/>
                      <a:pt x="713" y="99"/>
                    </a:cubicBezTo>
                    <a:cubicBezTo>
                      <a:pt x="180" y="6"/>
                      <a:pt x="180" y="6"/>
                      <a:pt x="180" y="6"/>
                    </a:cubicBezTo>
                    <a:cubicBezTo>
                      <a:pt x="140" y="0"/>
                      <a:pt x="99" y="10"/>
                      <a:pt x="68" y="35"/>
                    </a:cubicBezTo>
                    <a:cubicBezTo>
                      <a:pt x="36" y="60"/>
                      <a:pt x="16" y="96"/>
                      <a:pt x="12" y="137"/>
                    </a:cubicBezTo>
                    <a:cubicBezTo>
                      <a:pt x="0" y="226"/>
                      <a:pt x="57" y="306"/>
                      <a:pt x="142" y="318"/>
                    </a:cubicBezTo>
                    <a:cubicBezTo>
                      <a:pt x="675" y="411"/>
                      <a:pt x="675" y="411"/>
                      <a:pt x="675" y="411"/>
                    </a:cubicBezTo>
                    <a:cubicBezTo>
                      <a:pt x="756" y="426"/>
                      <a:pt x="830" y="368"/>
                      <a:pt x="843" y="281"/>
                    </a:cubicBezTo>
                    <a:close/>
                  </a:path>
                </a:pathLst>
              </a:custGeom>
              <a:solidFill>
                <a:srgbClr val="EE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aphicFrame>
        <p:nvGraphicFramePr>
          <p:cNvPr id="685" name="Google Shape;685;p53"/>
          <p:cNvGraphicFramePr/>
          <p:nvPr/>
        </p:nvGraphicFramePr>
        <p:xfrm>
          <a:off x="1456165" y="4089528"/>
          <a:ext cx="5924775" cy="3000000"/>
        </p:xfrm>
        <a:graphic>
          <a:graphicData uri="http://schemas.openxmlformats.org/drawingml/2006/table">
            <a:tbl>
              <a:tblPr>
                <a:noFill/>
                <a:tableStyleId>{0922FB18-EDB6-4FAB-A375-CF79C4140131}</a:tableStyleId>
              </a:tblPr>
              <a:tblGrid>
                <a:gridCol w="1233200"/>
                <a:gridCol w="670225"/>
                <a:gridCol w="670225"/>
                <a:gridCol w="670225"/>
                <a:gridCol w="670225"/>
                <a:gridCol w="670225"/>
                <a:gridCol w="670225"/>
                <a:gridCol w="670225"/>
              </a:tblGrid>
              <a:tr h="1834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平台最低出价</a:t>
                      </a:r>
                      <a:endParaRPr sz="1100" u="none" strike="noStrike" cap="none"/>
                    </a:p>
                  </a:txBody>
                  <a:tcPr marL="18100" marR="18100" marT="12075" marB="12075"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E84529"/>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ID</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E84529"/>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MY</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E84529"/>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TH</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E84529"/>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PH</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E84529"/>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VN</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E84529"/>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SG</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E84529"/>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TW</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E84529"/>
                    </a:solidFill>
                  </a:tcPr>
                </a:tc>
              </a:tr>
              <a:tr h="1834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当地货币</a:t>
                      </a:r>
                      <a:endParaRPr sz="1100" u="none" strike="noStrike" cap="none"/>
                    </a:p>
                  </a:txBody>
                  <a:tcPr marL="18100" marR="18100" marT="12075" marB="12075"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150</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0.06</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0.4</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400</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0.04</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34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美金</a:t>
                      </a:r>
                      <a:endParaRPr sz="1100" u="none" strike="noStrike" cap="none"/>
                    </a:p>
                  </a:txBody>
                  <a:tcPr marL="18100" marR="18100" marT="12075" marB="12075"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0.01</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0.01</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0.03</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0.01</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0.02</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0.03</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0.03</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CE4D6"/>
                    </a:solidFill>
                  </a:tcPr>
                </a:tc>
              </a:tr>
              <a:tr h="1834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人民币</a:t>
                      </a:r>
                      <a:endParaRPr sz="1100" u="none" strike="noStrike" cap="none"/>
                    </a:p>
                  </a:txBody>
                  <a:tcPr marL="18100" marR="18100" marT="12075" marB="12075"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0.07</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0.10</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0.21</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0.05</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0.12</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0.20</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0.22</a:t>
                      </a:r>
                      <a:endParaRPr sz="1100" u="none" strike="noStrike" cap="none"/>
                    </a:p>
                  </a:txBody>
                  <a:tcPr marL="18100" marR="18100" marT="12075" marB="12075"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686" name="Google Shape;686;p53"/>
          <p:cNvSpPr txBox="1"/>
          <p:nvPr/>
        </p:nvSpPr>
        <p:spPr>
          <a:xfrm>
            <a:off x="2302001" y="3133002"/>
            <a:ext cx="4384800" cy="6294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特别提醒！不推荐新手使用“推荐出价”</a:t>
            </a:r>
            <a:endParaRPr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推荐出价一般出现在首屏位置，不适合新品新店，容易导致ROI过低</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7" name="Google Shape;687;p53"/>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692" name="Shape 692"/>
        <p:cNvGrpSpPr/>
        <p:nvPr/>
      </p:nvGrpSpPr>
      <p:grpSpPr>
        <a:xfrm>
          <a:off x="0" y="0"/>
          <a:ext cx="0" cy="0"/>
          <a:chOff x="0" y="0"/>
          <a:chExt cx="0" cy="0"/>
        </a:xfrm>
      </p:grpSpPr>
      <p:sp>
        <p:nvSpPr>
          <p:cNvPr id="693" name="Google Shape;693;p54"/>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第6</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：关键词广告手动选择调整策略</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94" name="Google Shape;694;p54"/>
          <p:cNvSpPr txBox="1"/>
          <p:nvPr/>
        </p:nvSpPr>
        <p:spPr>
          <a:xfrm>
            <a:off x="599122" y="1144618"/>
            <a:ext cx="5994600" cy="25602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开启广告后，问题多多，我该如何调整和优化广告呢？</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广告不出单怎么办？</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哪些关键词我该保留，哪些我该删除？</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关键词出价具体要如何调整？</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广告开了一段时间，不知道哪些产品应该加大力度，哪些产品应该暂停？</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通过这一天的学习，试着找找答案吧！</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95" name="Google Shape;695;p54"/>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700" name="Shape 700"/>
        <p:cNvGrpSpPr/>
        <p:nvPr/>
      </p:nvGrpSpPr>
      <p:grpSpPr>
        <a:xfrm>
          <a:off x="0" y="0"/>
          <a:ext cx="0" cy="0"/>
          <a:chOff x="0" y="0"/>
          <a:chExt cx="0" cy="0"/>
        </a:xfrm>
      </p:grpSpPr>
      <p:sp>
        <p:nvSpPr>
          <p:cNvPr id="701" name="Google Shape;701;p55"/>
          <p:cNvSpPr txBox="1"/>
          <p:nvPr/>
        </p:nvSpPr>
        <p:spPr>
          <a:xfrm>
            <a:off x="626269" y="134779"/>
            <a:ext cx="46617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第6</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：关键词广告手动选择调整策略——选词误区1</a:t>
            </a:r>
            <a:endParaRPr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02" name="Google Shape;702;p55"/>
          <p:cNvSpPr txBox="1"/>
          <p:nvPr/>
        </p:nvSpPr>
        <p:spPr>
          <a:xfrm>
            <a:off x="303965" y="636370"/>
            <a:ext cx="6251100" cy="690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新手常见误区1：选词不准确。</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案例：马来站点某卖家的无线充电器产品广告细节</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703" name="Google Shape;703;p55"/>
          <p:cNvPicPr preferRelativeResize="0"/>
          <p:nvPr/>
        </p:nvPicPr>
        <p:blipFill rotWithShape="1">
          <a:blip r:embed="rId1"/>
          <a:srcRect/>
          <a:stretch>
            <a:fillRect/>
          </a:stretch>
        </p:blipFill>
        <p:spPr>
          <a:xfrm>
            <a:off x="6621128" y="630195"/>
            <a:ext cx="1610458" cy="1510268"/>
          </a:xfrm>
          <a:prstGeom prst="rect">
            <a:avLst/>
          </a:prstGeom>
          <a:noFill/>
          <a:ln>
            <a:noFill/>
          </a:ln>
        </p:spPr>
      </p:pic>
      <p:sp>
        <p:nvSpPr>
          <p:cNvPr id="704" name="Google Shape;704;p55"/>
          <p:cNvSpPr/>
          <p:nvPr/>
        </p:nvSpPr>
        <p:spPr>
          <a:xfrm>
            <a:off x="6158324" y="2393723"/>
            <a:ext cx="2863800" cy="2436000"/>
          </a:xfrm>
          <a:prstGeom prst="rect">
            <a:avLst/>
          </a:prstGeom>
          <a:noFill/>
          <a:ln w="28575" cap="flat" cmpd="sng">
            <a:solidFill>
              <a:srgbClr val="FC5411"/>
            </a:solidFill>
            <a:prstDash val="dash"/>
            <a:round/>
            <a:headEnd type="none" w="sm" len="sm"/>
            <a:tailEnd type="none" w="sm" len="sm"/>
          </a:ln>
        </p:spPr>
        <p:txBody>
          <a:bodyPr spcFirstLastPara="1" wrap="square" lIns="108000" tIns="108000" rIns="108000" bIns="108000"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问题总结：</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0" indent="-254000" algn="l" rtl="0">
              <a:lnSpc>
                <a:spcPct val="150000"/>
              </a:lnSpc>
              <a:spcBef>
                <a:spcPts val="0"/>
              </a:spcBef>
              <a:spcAft>
                <a:spcPts val="0"/>
              </a:spcAft>
              <a:buClr>
                <a:schemeClr val="dk1"/>
              </a:buClr>
              <a:buSzPts val="1200"/>
              <a:buFont typeface="Arial" panose="020B0604020202020204"/>
              <a:buAutoNum type="arabicPeriod"/>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花费最多的词是一个宽泛的修饰词，因此转化率低，从而拉低ROI。</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0" indent="-254000" algn="l" rtl="0">
              <a:lnSpc>
                <a:spcPct val="150000"/>
              </a:lnSpc>
              <a:spcBef>
                <a:spcPts val="0"/>
              </a:spcBef>
              <a:spcAft>
                <a:spcPts val="0"/>
              </a:spcAft>
              <a:buClr>
                <a:schemeClr val="dk1"/>
              </a:buClr>
              <a:buSzPts val="1200"/>
              <a:buFont typeface="Arial" panose="020B0604020202020204"/>
              <a:buAutoNum type="arabicPeriod"/>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三个词为一组的组合词稍显长尾，流量较小。</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0" indent="-254000" algn="l" rtl="0">
              <a:lnSpc>
                <a:spcPct val="150000"/>
              </a:lnSpc>
              <a:spcBef>
                <a:spcPts val="0"/>
              </a:spcBef>
              <a:spcAft>
                <a:spcPts val="0"/>
              </a:spcAft>
              <a:buClr>
                <a:schemeClr val="dk1"/>
              </a:buClr>
              <a:buSzPts val="1200"/>
              <a:buFont typeface="Arial" panose="020B0604020202020204"/>
              <a:buAutoNum type="arabicPeriod"/>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Wireless charger（无线充电器）组合词长度合适、组合合适、但是选择了精准匹配，限制流量。</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705" name="Google Shape;705;p55"/>
          <p:cNvGrpSpPr/>
          <p:nvPr/>
        </p:nvGrpSpPr>
        <p:grpSpPr>
          <a:xfrm>
            <a:off x="159562" y="1504684"/>
            <a:ext cx="5830066" cy="3440751"/>
            <a:chOff x="22965" y="1328301"/>
            <a:chExt cx="5991846" cy="3151737"/>
          </a:xfrm>
        </p:grpSpPr>
        <p:grpSp>
          <p:nvGrpSpPr>
            <p:cNvPr id="706" name="Google Shape;706;p55"/>
            <p:cNvGrpSpPr/>
            <p:nvPr/>
          </p:nvGrpSpPr>
          <p:grpSpPr>
            <a:xfrm>
              <a:off x="22965" y="1328301"/>
              <a:ext cx="5991846" cy="3151737"/>
              <a:chOff x="2899323" y="1487828"/>
              <a:chExt cx="8924406" cy="3498820"/>
            </a:xfrm>
          </p:grpSpPr>
          <p:grpSp>
            <p:nvGrpSpPr>
              <p:cNvPr id="707" name="Google Shape;707;p55"/>
              <p:cNvGrpSpPr/>
              <p:nvPr/>
            </p:nvGrpSpPr>
            <p:grpSpPr>
              <a:xfrm>
                <a:off x="3028676" y="1487828"/>
                <a:ext cx="8795053" cy="3397673"/>
                <a:chOff x="3037385" y="1992933"/>
                <a:chExt cx="8795053" cy="3397673"/>
              </a:xfrm>
            </p:grpSpPr>
            <p:pic>
              <p:nvPicPr>
                <p:cNvPr id="708" name="Google Shape;708;p55"/>
                <p:cNvPicPr preferRelativeResize="0"/>
                <p:nvPr/>
              </p:nvPicPr>
              <p:blipFill rotWithShape="1">
                <a:blip r:embed="rId2"/>
                <a:srcRect r="2238"/>
                <a:stretch>
                  <a:fillRect/>
                </a:stretch>
              </p:blipFill>
              <p:spPr>
                <a:xfrm>
                  <a:off x="3037385" y="1992933"/>
                  <a:ext cx="8795053" cy="3397673"/>
                </a:xfrm>
                <a:prstGeom prst="rect">
                  <a:avLst/>
                </a:prstGeom>
                <a:noFill/>
                <a:ln>
                  <a:noFill/>
                </a:ln>
              </p:spPr>
            </p:pic>
            <p:sp>
              <p:nvSpPr>
                <p:cNvPr id="709" name="Google Shape;709;p55"/>
                <p:cNvSpPr/>
                <p:nvPr/>
              </p:nvSpPr>
              <p:spPr>
                <a:xfrm>
                  <a:off x="4998720" y="4058194"/>
                  <a:ext cx="687900" cy="313500"/>
                </a:xfrm>
                <a:prstGeom prst="rect">
                  <a:avLst/>
                </a:prstGeom>
                <a:noFill/>
                <a:ln w="2857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10" name="Google Shape;710;p55"/>
                <p:cNvSpPr/>
                <p:nvPr/>
              </p:nvSpPr>
              <p:spPr>
                <a:xfrm>
                  <a:off x="3470365" y="3378260"/>
                  <a:ext cx="1153800" cy="313500"/>
                </a:xfrm>
                <a:prstGeom prst="rect">
                  <a:avLst/>
                </a:prstGeom>
                <a:noFill/>
                <a:ln w="2857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11" name="Google Shape;711;p55"/>
                <p:cNvSpPr/>
                <p:nvPr/>
              </p:nvSpPr>
              <p:spPr>
                <a:xfrm>
                  <a:off x="3470364" y="4680191"/>
                  <a:ext cx="1153800" cy="313500"/>
                </a:xfrm>
                <a:prstGeom prst="rect">
                  <a:avLst/>
                </a:prstGeom>
                <a:noFill/>
                <a:ln w="2857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712" name="Google Shape;712;p55"/>
              <p:cNvSpPr txBox="1"/>
              <p:nvPr/>
            </p:nvSpPr>
            <p:spPr>
              <a:xfrm>
                <a:off x="2899323" y="3187146"/>
                <a:ext cx="2854500" cy="666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panose="020B0604020202020204"/>
                  <a:buNone/>
                </a:pPr>
                <a:r>
                  <a:rPr lang="en-GB" sz="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Wireless charger XiaoMi</a:t>
                </a:r>
                <a:endParaRPr sz="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800"/>
                  <a:buFont typeface="Arial" panose="020B0604020202020204"/>
                  <a:buNone/>
                </a:pPr>
                <a:r>
                  <a:rPr lang="en-GB" sz="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无线充电器小米</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800"/>
                  <a:buFont typeface="Arial" panose="020B0604020202020204"/>
                  <a:buNone/>
                </a:pPr>
                <a:endParaRPr sz="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13" name="Google Shape;713;p55"/>
              <p:cNvSpPr txBox="1"/>
              <p:nvPr/>
            </p:nvSpPr>
            <p:spPr>
              <a:xfrm>
                <a:off x="2926013" y="4508148"/>
                <a:ext cx="3766200" cy="478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panose="020B0604020202020204"/>
                  <a:buNone/>
                </a:pPr>
                <a:r>
                  <a:rPr lang="en-GB" sz="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Wireless charger HuaWei</a:t>
                </a:r>
                <a:endParaRPr sz="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800"/>
                  <a:buFont typeface="Arial" panose="020B0604020202020204"/>
                  <a:buNone/>
                </a:pPr>
                <a:r>
                  <a:rPr lang="en-GB" sz="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无线充电器华为</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714" name="Google Shape;714;p55"/>
            <p:cNvSpPr txBox="1"/>
            <p:nvPr/>
          </p:nvSpPr>
          <p:spPr>
            <a:xfrm>
              <a:off x="77399" y="1988816"/>
              <a:ext cx="313800" cy="307800"/>
            </a:xfrm>
            <a:prstGeom prst="rect">
              <a:avLst/>
            </a:prstGeom>
            <a:solidFill>
              <a:srgbClr val="FC541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chemeClr val="lt1"/>
                  </a:solidFill>
                  <a:latin typeface="Arial" panose="020B0604020202020204"/>
                  <a:ea typeface="Arial" panose="020B0604020202020204"/>
                  <a:cs typeface="Arial" panose="020B0604020202020204"/>
                  <a:sym typeface="Arial" panose="020B0604020202020204"/>
                </a:rPr>
                <a:t>1</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5" name="Google Shape;715;p55"/>
            <p:cNvSpPr txBox="1"/>
            <p:nvPr/>
          </p:nvSpPr>
          <p:spPr>
            <a:xfrm>
              <a:off x="77399" y="2571750"/>
              <a:ext cx="313800" cy="307800"/>
            </a:xfrm>
            <a:prstGeom prst="rect">
              <a:avLst/>
            </a:prstGeom>
            <a:solidFill>
              <a:srgbClr val="FC541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chemeClr val="lt1"/>
                  </a:solidFill>
                  <a:latin typeface="Arial" panose="020B0604020202020204"/>
                  <a:ea typeface="Arial" panose="020B0604020202020204"/>
                  <a:cs typeface="Arial" panose="020B0604020202020204"/>
                  <a:sym typeface="Arial" panose="020B0604020202020204"/>
                </a:rPr>
                <a:t>2</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6" name="Google Shape;716;p55"/>
            <p:cNvSpPr txBox="1"/>
            <p:nvPr/>
          </p:nvSpPr>
          <p:spPr>
            <a:xfrm>
              <a:off x="77399" y="3741049"/>
              <a:ext cx="313800" cy="307800"/>
            </a:xfrm>
            <a:prstGeom prst="rect">
              <a:avLst/>
            </a:prstGeom>
            <a:solidFill>
              <a:srgbClr val="FC541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chemeClr val="lt1"/>
                  </a:solidFill>
                  <a:latin typeface="Arial" panose="020B0604020202020204"/>
                  <a:ea typeface="Arial" panose="020B0604020202020204"/>
                  <a:cs typeface="Arial" panose="020B0604020202020204"/>
                  <a:sym typeface="Arial" panose="020B0604020202020204"/>
                </a:rPr>
                <a:t>2</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7" name="Google Shape;717;p55"/>
            <p:cNvSpPr txBox="1"/>
            <p:nvPr/>
          </p:nvSpPr>
          <p:spPr>
            <a:xfrm>
              <a:off x="1103604" y="3179022"/>
              <a:ext cx="313800" cy="307800"/>
            </a:xfrm>
            <a:prstGeom prst="rect">
              <a:avLst/>
            </a:prstGeom>
            <a:solidFill>
              <a:srgbClr val="FC541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chemeClr val="lt1"/>
                  </a:solidFill>
                  <a:latin typeface="Arial" panose="020B0604020202020204"/>
                  <a:ea typeface="Arial" panose="020B0604020202020204"/>
                  <a:cs typeface="Arial" panose="020B0604020202020204"/>
                  <a:sym typeface="Arial" panose="020B0604020202020204"/>
                </a:rPr>
                <a:t>3</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8" name="Google Shape;718;p55"/>
            <p:cNvSpPr txBox="1"/>
            <p:nvPr/>
          </p:nvSpPr>
          <p:spPr>
            <a:xfrm>
              <a:off x="653263" y="1834332"/>
              <a:ext cx="1916700" cy="179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panose="020B0604020202020204"/>
                <a:buNone/>
              </a:pPr>
              <a:r>
                <a:rPr lang="en-GB" sz="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Wireless 无线</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719" name="Google Shape;719;p55"/>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52" name="Shape 152"/>
        <p:cNvGrpSpPr/>
        <p:nvPr/>
      </p:nvGrpSpPr>
      <p:grpSpPr>
        <a:xfrm>
          <a:off x="0" y="0"/>
          <a:ext cx="0" cy="0"/>
          <a:chOff x="0" y="0"/>
          <a:chExt cx="0" cy="0"/>
        </a:xfrm>
      </p:grpSpPr>
      <p:sp>
        <p:nvSpPr>
          <p:cNvPr id="153" name="Google Shape;153;p20"/>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第1关：认识广告的作用</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4" name="Google Shape;154;p20"/>
          <p:cNvSpPr txBox="1"/>
          <p:nvPr>
            <p:ph type="sldNum" idx="12"/>
          </p:nvPr>
        </p:nvSpPr>
        <p:spPr>
          <a:xfrm>
            <a:off x="6648938" y="4700040"/>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
        <p:nvSpPr>
          <p:cNvPr id="155" name="Google Shape;155;p20"/>
          <p:cNvSpPr txBox="1"/>
          <p:nvPr/>
        </p:nvSpPr>
        <p:spPr>
          <a:xfrm>
            <a:off x="626269" y="1176178"/>
            <a:ext cx="8387100" cy="24522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关于广告，你是否有许多问号？</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2095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投广告，会有什么回报？</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2095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Shopee的广告效果好不好？</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2095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新卖家有必要开广告吗？投了会有效果吗？</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114300" algn="l" rtl="0">
              <a:lnSpc>
                <a:spcPct val="150000"/>
              </a:lnSpc>
              <a:spcBef>
                <a:spcPts val="0"/>
              </a:spcBef>
              <a:spcAft>
                <a:spcPts val="0"/>
              </a:spcAft>
              <a:buClr>
                <a:schemeClr val="dk1"/>
              </a:buClr>
              <a:buSzPts val="1500"/>
              <a:buFont typeface="Arial" panose="020B0604020202020204"/>
              <a:buNone/>
            </a:pP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通过这一环节的学习，试着找找答案吧！</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114300" algn="l" rtl="0">
              <a:lnSpc>
                <a:spcPct val="150000"/>
              </a:lnSpc>
              <a:spcBef>
                <a:spcPts val="0"/>
              </a:spcBef>
              <a:spcAft>
                <a:spcPts val="0"/>
              </a:spcAft>
              <a:buClr>
                <a:schemeClr val="dk1"/>
              </a:buClr>
              <a:buSzPts val="1500"/>
              <a:buFont typeface="Arial" panose="020B0604020202020204"/>
              <a:buNone/>
            </a:pP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724" name="Shape 724"/>
        <p:cNvGrpSpPr/>
        <p:nvPr/>
      </p:nvGrpSpPr>
      <p:grpSpPr>
        <a:xfrm>
          <a:off x="0" y="0"/>
          <a:ext cx="0" cy="0"/>
          <a:chOff x="0" y="0"/>
          <a:chExt cx="0" cy="0"/>
        </a:xfrm>
      </p:grpSpPr>
      <p:sp>
        <p:nvSpPr>
          <p:cNvPr id="725" name="Google Shape;725;p56"/>
          <p:cNvSpPr txBox="1"/>
          <p:nvPr/>
        </p:nvSpPr>
        <p:spPr>
          <a:xfrm>
            <a:off x="626269" y="134779"/>
            <a:ext cx="46617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第6</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：关键词广告手动选择调整策略——选词误区1</a:t>
            </a:r>
            <a:endParaRPr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26" name="Google Shape;726;p56"/>
          <p:cNvSpPr/>
          <p:nvPr/>
        </p:nvSpPr>
        <p:spPr>
          <a:xfrm>
            <a:off x="167640" y="579767"/>
            <a:ext cx="9061800" cy="11793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建议：</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以无线充电器产品为例，在选择关键词时要清晰区分不同类型的关键词</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买词时可以选择单个的产品词、</a:t>
            </a:r>
            <a:r>
              <a:rPr lang="en-GB" sz="12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及</a:t>
            </a:r>
            <a:r>
              <a:rPr lang="en-GB" sz="1200" b="0"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围绕产品词进行拓展</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的组合词</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以上关键词获得不错效果后，如需进一步拓展流量，可考虑购买</a:t>
            </a:r>
            <a:r>
              <a:rPr lang="en-GB" sz="1200" b="0"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类目大词</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，如mobile accessory, mobile gadgets（手机配件）等</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727" name="Google Shape;727;p56"/>
          <p:cNvGraphicFramePr/>
          <p:nvPr/>
        </p:nvGraphicFramePr>
        <p:xfrm>
          <a:off x="479727" y="1858337"/>
          <a:ext cx="7840750" cy="3052250"/>
        </p:xfrm>
        <a:graphic>
          <a:graphicData uri="http://schemas.openxmlformats.org/drawingml/2006/table">
            <a:tbl>
              <a:tblPr firstRow="1" bandRow="1">
                <a:noFill/>
                <a:tableStyleId>{89F94ED2-8737-44B6-B3AB-561EF2FA3637}</a:tableStyleId>
              </a:tblPr>
              <a:tblGrid>
                <a:gridCol w="1311050"/>
                <a:gridCol w="1425100"/>
                <a:gridCol w="1851825"/>
                <a:gridCol w="3252775"/>
              </a:tblGrid>
              <a:tr h="46250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产品词</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联想词</a:t>
                      </a:r>
                      <a:endParaRPr sz="1100" u="none" strike="noStrike" cap="none"/>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修饰词（功能词、品牌词）</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组合词</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r>
              <a:tr h="258975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Charger</a:t>
                      </a:r>
                      <a:endParaRPr sz="1100" u="none" strike="noStrike" cap="none"/>
                    </a:p>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（充电器）</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Charging（充电）</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Fast（快充）</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等</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c>
                  <a:txBody>
                    <a:bodyPr/>
                    <a:lstStyle/>
                    <a:p>
                      <a:pPr marL="0" marR="0" lvl="0" indent="0" algn="ctr" rtl="0">
                        <a:lnSpc>
                          <a:spcPct val="100000"/>
                        </a:lnSpc>
                        <a:spcBef>
                          <a:spcPts val="0"/>
                        </a:spcBef>
                        <a:spcAft>
                          <a:spcPts val="0"/>
                        </a:spcAft>
                        <a:buClr>
                          <a:schemeClr val="dk1"/>
                        </a:buClr>
                        <a:buSzPts val="1200"/>
                        <a:buFont typeface="微软雅黑" panose="020B0503020204020204" charset="-122"/>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Wireless（无线）</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chemeClr val="dk1"/>
                        </a:buClr>
                        <a:buSzPts val="1200"/>
                        <a:buFont typeface="微软雅黑" panose="020B0503020204020204" charset="-122"/>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XiaoMi（小米）</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chemeClr val="dk1"/>
                        </a:buClr>
                        <a:buSzPts val="1200"/>
                        <a:buFont typeface="微软雅黑" panose="020B0503020204020204" charset="-122"/>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HuaWei（华为）</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chemeClr val="dk1"/>
                        </a:buClr>
                        <a:buSzPts val="1200"/>
                        <a:buFont typeface="微软雅黑" panose="020B0503020204020204" charset="-122"/>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Phone（手机）</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chemeClr val="dk1"/>
                        </a:buClr>
                        <a:buSzPts val="1200"/>
                        <a:buFont typeface="微软雅黑" panose="020B0503020204020204" charset="-122"/>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iPhone（苹果手机）</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chemeClr val="dk1"/>
                        </a:buClr>
                        <a:buSzPts val="1200"/>
                        <a:buFont typeface="微软雅黑" panose="020B0503020204020204" charset="-122"/>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等</a:t>
                      </a:r>
                      <a:endParaRPr sz="1100" u="none" strike="noStrike" cap="none"/>
                    </a:p>
                  </a:txBody>
                  <a:tcPr marL="68600" marR="68600" marT="34300" marB="34300" anchor="ctr"/>
                </a:tc>
                <a:tc>
                  <a:txBody>
                    <a:bodyPr/>
                    <a:lstStyle/>
                    <a:p>
                      <a:pPr marL="0" marR="0" lvl="0" indent="0" algn="ctr" rtl="0">
                        <a:lnSpc>
                          <a:spcPct val="100000"/>
                        </a:lnSpc>
                        <a:spcBef>
                          <a:spcPts val="0"/>
                        </a:spcBef>
                        <a:spcAft>
                          <a:spcPts val="0"/>
                        </a:spcAft>
                        <a:buClr>
                          <a:schemeClr val="dk1"/>
                        </a:buClr>
                        <a:buSzPts val="1200"/>
                        <a:buFont typeface="微软雅黑" panose="020B0503020204020204" charset="-122"/>
                        <a:buNone/>
                      </a:pPr>
                      <a:r>
                        <a:rPr lang="en-GB" sz="1200" b="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1）产品词+修饰词</a:t>
                      </a:r>
                      <a:endParaRPr sz="1200" b="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Wireless Charger（无线充电器）</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XiaoMi Charger（小米充电器）</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HuaWei Charger（华为充电器）</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Phone Charger（手机充电器）</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iPhone Charger（苹果充电器）</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chemeClr val="dk1"/>
                        </a:buClr>
                        <a:buSzPts val="1200"/>
                        <a:buFont typeface="微软雅黑" panose="020B0503020204020204" charset="-122"/>
                        <a:buNone/>
                      </a:pPr>
                      <a:r>
                        <a:rPr lang="en-GB" sz="1200" b="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2）产品词+联想词</a:t>
                      </a:r>
                      <a:endParaRPr sz="1200" b="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Fast Charger（快速充电器）</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Charging Charger（充电器）</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chemeClr val="dk1"/>
                        </a:buClr>
                        <a:buSzPts val="1200"/>
                        <a:buFont typeface="微软雅黑" panose="020B0503020204020204" charset="-122"/>
                        <a:buNone/>
                      </a:pPr>
                      <a:r>
                        <a:rPr lang="en-GB" sz="1200" b="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3）联想词+修饰词</a:t>
                      </a:r>
                      <a:endParaRPr sz="1200" b="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Wireless Charging（无线充电）</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200"/>
                        <a:buFont typeface="Arial" panose="020B0604020202020204"/>
                        <a:buNone/>
                      </a:pPr>
                      <a:r>
                        <a:rPr lang="en-GB"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iPhone Charging（苹果充电）</a:t>
                      </a:r>
                      <a:endParaRPr sz="12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68600" marR="68600" marT="34300" marB="34300" anchor="ctr"/>
                </a:tc>
              </a:tr>
            </a:tbl>
          </a:graphicData>
        </a:graphic>
      </p:graphicFrame>
      <p:sp>
        <p:nvSpPr>
          <p:cNvPr id="728" name="Google Shape;728;p56"/>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733" name="Shape 733"/>
        <p:cNvGrpSpPr/>
        <p:nvPr/>
      </p:nvGrpSpPr>
      <p:grpSpPr>
        <a:xfrm>
          <a:off x="0" y="0"/>
          <a:ext cx="0" cy="0"/>
          <a:chOff x="0" y="0"/>
          <a:chExt cx="0" cy="0"/>
        </a:xfrm>
      </p:grpSpPr>
      <p:grpSp>
        <p:nvGrpSpPr>
          <p:cNvPr id="734" name="Google Shape;734;p57"/>
          <p:cNvGrpSpPr/>
          <p:nvPr/>
        </p:nvGrpSpPr>
        <p:grpSpPr>
          <a:xfrm>
            <a:off x="355168" y="2249565"/>
            <a:ext cx="5469781" cy="2652277"/>
            <a:chOff x="295493" y="3202152"/>
            <a:chExt cx="4981586" cy="2483871"/>
          </a:xfrm>
        </p:grpSpPr>
        <p:pic>
          <p:nvPicPr>
            <p:cNvPr id="735" name="Google Shape;735;p57"/>
            <p:cNvPicPr preferRelativeResize="0"/>
            <p:nvPr/>
          </p:nvPicPr>
          <p:blipFill rotWithShape="1">
            <a:blip r:embed="rId1"/>
            <a:srcRect b="4589"/>
            <a:stretch>
              <a:fillRect/>
            </a:stretch>
          </p:blipFill>
          <p:spPr>
            <a:xfrm>
              <a:off x="295493" y="3202152"/>
              <a:ext cx="4981586" cy="2483871"/>
            </a:xfrm>
            <a:prstGeom prst="rect">
              <a:avLst/>
            </a:prstGeom>
            <a:noFill/>
            <a:ln>
              <a:noFill/>
            </a:ln>
          </p:spPr>
        </p:pic>
        <p:sp>
          <p:nvSpPr>
            <p:cNvPr id="736" name="Google Shape;736;p57"/>
            <p:cNvSpPr/>
            <p:nvPr/>
          </p:nvSpPr>
          <p:spPr>
            <a:xfrm>
              <a:off x="462707" y="3712683"/>
              <a:ext cx="506700" cy="385500"/>
            </a:xfrm>
            <a:prstGeom prst="rect">
              <a:avLst/>
            </a:prstGeom>
            <a:noFill/>
            <a:ln w="381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737" name="Google Shape;737;p57"/>
          <p:cNvSpPr txBox="1"/>
          <p:nvPr/>
        </p:nvSpPr>
        <p:spPr>
          <a:xfrm>
            <a:off x="626269" y="134779"/>
            <a:ext cx="46617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第6</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：关键词广告手动选择调整策略——选词误区2</a:t>
            </a:r>
            <a:endParaRPr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38" name="Google Shape;738;p57"/>
          <p:cNvSpPr/>
          <p:nvPr/>
        </p:nvSpPr>
        <p:spPr>
          <a:xfrm>
            <a:off x="6008518" y="2536480"/>
            <a:ext cx="2974200" cy="2370900"/>
          </a:xfrm>
          <a:prstGeom prst="rect">
            <a:avLst/>
          </a:prstGeom>
          <a:noFill/>
          <a:ln w="28575" cap="flat" cmpd="sng">
            <a:solidFill>
              <a:srgbClr val="FC5411"/>
            </a:solidFill>
            <a:prstDash val="dash"/>
            <a:round/>
            <a:headEnd type="none" w="sm" len="sm"/>
            <a:tailEnd type="none" w="sm" len="sm"/>
          </a:ln>
        </p:spPr>
        <p:txBody>
          <a:bodyPr spcFirstLastPara="1" wrap="square" lIns="108000" tIns="108000" rIns="108000" bIns="108000" anchor="t" anchorCtr="0">
            <a:noAutofit/>
          </a:bodyPr>
          <a:lstStyle/>
          <a:p>
            <a:pPr marL="215900" marR="0" lvl="0" indent="-222250" algn="l" rtl="0">
              <a:lnSpc>
                <a:spcPct val="150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问题诊断：</a:t>
            </a: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accessories（配饰）是否为该产品的核心词？这个词点击率偏低，在这个大词上出高价是否有必要？</a:t>
            </a: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过于宽泛的词会吸引不精准的流量，可能导致投入产出比偏低；</a:t>
            </a: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22250" algn="l" rtl="0">
              <a:lnSpc>
                <a:spcPct val="150000"/>
              </a:lnSpc>
              <a:spcBef>
                <a:spcPts val="0"/>
              </a:spcBef>
              <a:spcAft>
                <a:spcPts val="0"/>
              </a:spcAft>
              <a:buClr>
                <a:schemeClr val="dk1"/>
              </a:buClr>
              <a:buSzPts val="1100"/>
              <a:buFont typeface="Arial" panose="020B0604020202020204"/>
              <a:buChar char="•"/>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优化建议：</a:t>
            </a: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重点抓该产品的核心词，如”baby headband”、”baby hairband（婴儿发带）”等，针对点击率好、转化率高的词重点做提价和再拓词。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39" name="Google Shape;739;p57"/>
          <p:cNvSpPr txBox="1"/>
          <p:nvPr/>
        </p:nvSpPr>
        <p:spPr>
          <a:xfrm>
            <a:off x="355166" y="634778"/>
            <a:ext cx="3014700" cy="690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新手常见误区2：选词过于宽泛</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案例：马来某卖家婴儿发带广告细节</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740" name="Google Shape;740;p57"/>
          <p:cNvGrpSpPr/>
          <p:nvPr/>
        </p:nvGrpSpPr>
        <p:grpSpPr>
          <a:xfrm>
            <a:off x="4727283" y="634777"/>
            <a:ext cx="4158225" cy="1744200"/>
            <a:chOff x="6246795" y="844009"/>
            <a:chExt cx="5544300" cy="2325600"/>
          </a:xfrm>
        </p:grpSpPr>
        <p:sp>
          <p:nvSpPr>
            <p:cNvPr id="741" name="Google Shape;741;p57"/>
            <p:cNvSpPr/>
            <p:nvPr/>
          </p:nvSpPr>
          <p:spPr>
            <a:xfrm>
              <a:off x="6246795" y="844009"/>
              <a:ext cx="5544300" cy="23256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742" name="Google Shape;742;p57"/>
            <p:cNvPicPr preferRelativeResize="0"/>
            <p:nvPr/>
          </p:nvPicPr>
          <p:blipFill rotWithShape="1">
            <a:blip r:embed="rId2"/>
            <a:srcRect/>
            <a:stretch>
              <a:fillRect/>
            </a:stretch>
          </p:blipFill>
          <p:spPr>
            <a:xfrm>
              <a:off x="6704252" y="962420"/>
              <a:ext cx="1607436" cy="1705242"/>
            </a:xfrm>
            <a:prstGeom prst="rect">
              <a:avLst/>
            </a:prstGeom>
            <a:noFill/>
            <a:ln>
              <a:noFill/>
            </a:ln>
          </p:spPr>
        </p:pic>
        <p:grpSp>
          <p:nvGrpSpPr>
            <p:cNvPr id="743" name="Google Shape;743;p57"/>
            <p:cNvGrpSpPr/>
            <p:nvPr/>
          </p:nvGrpSpPr>
          <p:grpSpPr>
            <a:xfrm>
              <a:off x="9131571" y="962454"/>
              <a:ext cx="2518686" cy="1697575"/>
              <a:chOff x="372196" y="862056"/>
              <a:chExt cx="1904344" cy="1506144"/>
            </a:xfrm>
          </p:grpSpPr>
          <p:pic>
            <p:nvPicPr>
              <p:cNvPr id="744" name="Google Shape;744;p57"/>
              <p:cNvPicPr preferRelativeResize="0"/>
              <p:nvPr/>
            </p:nvPicPr>
            <p:blipFill rotWithShape="1">
              <a:blip r:embed="rId3"/>
              <a:srcRect/>
              <a:stretch>
                <a:fillRect/>
              </a:stretch>
            </p:blipFill>
            <p:spPr>
              <a:xfrm>
                <a:off x="372196" y="1718035"/>
                <a:ext cx="620491" cy="636229"/>
              </a:xfrm>
              <a:prstGeom prst="rect">
                <a:avLst/>
              </a:prstGeom>
              <a:noFill/>
              <a:ln>
                <a:noFill/>
              </a:ln>
            </p:spPr>
          </p:pic>
          <p:pic>
            <p:nvPicPr>
              <p:cNvPr id="745" name="Google Shape;745;p57"/>
              <p:cNvPicPr preferRelativeResize="0"/>
              <p:nvPr/>
            </p:nvPicPr>
            <p:blipFill rotWithShape="1">
              <a:blip r:embed="rId4"/>
              <a:srcRect/>
              <a:stretch>
                <a:fillRect/>
              </a:stretch>
            </p:blipFill>
            <p:spPr>
              <a:xfrm>
                <a:off x="992688" y="1731971"/>
                <a:ext cx="1283852" cy="636229"/>
              </a:xfrm>
              <a:prstGeom prst="rect">
                <a:avLst/>
              </a:prstGeom>
              <a:noFill/>
              <a:ln>
                <a:noFill/>
              </a:ln>
            </p:spPr>
          </p:pic>
          <p:pic>
            <p:nvPicPr>
              <p:cNvPr id="746" name="Google Shape;746;p57"/>
              <p:cNvPicPr preferRelativeResize="0"/>
              <p:nvPr/>
            </p:nvPicPr>
            <p:blipFill rotWithShape="1">
              <a:blip r:embed="rId5"/>
              <a:srcRect r="22275"/>
              <a:stretch>
                <a:fillRect/>
              </a:stretch>
            </p:blipFill>
            <p:spPr>
              <a:xfrm>
                <a:off x="1460139" y="862056"/>
                <a:ext cx="762153" cy="873655"/>
              </a:xfrm>
              <a:prstGeom prst="rect">
                <a:avLst/>
              </a:prstGeom>
              <a:noFill/>
              <a:ln>
                <a:noFill/>
              </a:ln>
            </p:spPr>
          </p:pic>
          <p:pic>
            <p:nvPicPr>
              <p:cNvPr id="747" name="Google Shape;747;p57"/>
              <p:cNvPicPr preferRelativeResize="0"/>
              <p:nvPr/>
            </p:nvPicPr>
            <p:blipFill rotWithShape="1">
              <a:blip r:embed="rId6"/>
              <a:srcRect/>
              <a:stretch>
                <a:fillRect/>
              </a:stretch>
            </p:blipFill>
            <p:spPr>
              <a:xfrm>
                <a:off x="372196" y="867385"/>
                <a:ext cx="1004242" cy="842762"/>
              </a:xfrm>
              <a:prstGeom prst="rect">
                <a:avLst/>
              </a:prstGeom>
              <a:noFill/>
              <a:ln>
                <a:noFill/>
              </a:ln>
            </p:spPr>
          </p:pic>
        </p:grpSp>
        <p:sp>
          <p:nvSpPr>
            <p:cNvPr id="748" name="Google Shape;748;p57"/>
            <p:cNvSpPr txBox="1"/>
            <p:nvPr/>
          </p:nvSpPr>
          <p:spPr>
            <a:xfrm>
              <a:off x="6324170" y="2734879"/>
              <a:ext cx="2807400" cy="338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你投放的商品：婴儿发带</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49" name="Google Shape;749;p57"/>
            <p:cNvSpPr txBox="1"/>
            <p:nvPr/>
          </p:nvSpPr>
          <p:spPr>
            <a:xfrm>
              <a:off x="9253525" y="2730795"/>
              <a:ext cx="2325000" cy="338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你投放的关键词：配饰</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750" name="Google Shape;750;p57"/>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755" name="Shape 755"/>
        <p:cNvGrpSpPr/>
        <p:nvPr/>
      </p:nvGrpSpPr>
      <p:grpSpPr>
        <a:xfrm>
          <a:off x="0" y="0"/>
          <a:ext cx="0" cy="0"/>
          <a:chOff x="0" y="0"/>
          <a:chExt cx="0" cy="0"/>
        </a:xfrm>
      </p:grpSpPr>
      <p:sp>
        <p:nvSpPr>
          <p:cNvPr id="756" name="Google Shape;756;p58"/>
          <p:cNvSpPr txBox="1"/>
          <p:nvPr/>
        </p:nvSpPr>
        <p:spPr>
          <a:xfrm>
            <a:off x="626269" y="134779"/>
            <a:ext cx="46617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第6</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：关键词广告手动选择调整策略——每天调整</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57" name="Google Shape;757;p58"/>
          <p:cNvSpPr txBox="1"/>
          <p:nvPr/>
        </p:nvSpPr>
        <p:spPr>
          <a:xfrm>
            <a:off x="1149481" y="701927"/>
            <a:ext cx="7231200" cy="21834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每天调整：10分钟</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54000" marR="0" lvl="0" indent="-254000" algn="l" rtl="0">
              <a:lnSpc>
                <a:spcPct val="150000"/>
              </a:lnSpc>
              <a:spcBef>
                <a:spcPts val="50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重点关注已出单产品的出单词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596900" marR="0" lvl="1" indent="-254000" algn="l" rtl="0">
              <a:lnSpc>
                <a:spcPct val="150000"/>
              </a:lnSpc>
              <a:spcBef>
                <a:spcPts val="500"/>
              </a:spcBef>
              <a:spcAft>
                <a:spcPts val="0"/>
              </a:spcAft>
              <a:buClr>
                <a:schemeClr val="dk1"/>
              </a:buClr>
              <a:buSzPts val="1200"/>
              <a:buFont typeface="Noto Sans Symbols"/>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若ROI保本</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若产品利润率为50%，则ROI达到2以上即保本），按最小阶梯加价，同时尝试拓展并加入相关关键词测试（如推广的是无线充电器产品，关键词charger（充电器）带来了出单，可尝试再拓展关键词charging（充电）、charging charger(充电器）来测试）</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596900" marR="0" lvl="1" indent="-254000" algn="l" rtl="0">
              <a:lnSpc>
                <a:spcPct val="150000"/>
              </a:lnSpc>
              <a:spcBef>
                <a:spcPts val="500"/>
              </a:spcBef>
              <a:spcAft>
                <a:spcPts val="0"/>
              </a:spcAft>
              <a:buClr>
                <a:schemeClr val="dk1"/>
              </a:buClr>
              <a:buSzPts val="1200"/>
              <a:buFont typeface="Noto Sans Symbols"/>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若ROI低于毛利率</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，查看广泛匹配下过去7天买家由哪些词进入商品（参照下图方法汇出数据），保留贴切产品的词，开精准匹配，出价与广泛匹配相同。原来的大词改用精准匹配。</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758" name="Google Shape;758;p58"/>
          <p:cNvGrpSpPr/>
          <p:nvPr/>
        </p:nvGrpSpPr>
        <p:grpSpPr>
          <a:xfrm>
            <a:off x="952317" y="2904996"/>
            <a:ext cx="6995363" cy="1999437"/>
            <a:chOff x="385482" y="4055035"/>
            <a:chExt cx="11421000" cy="2704500"/>
          </a:xfrm>
        </p:grpSpPr>
        <p:grpSp>
          <p:nvGrpSpPr>
            <p:cNvPr id="759" name="Google Shape;759;p58"/>
            <p:cNvGrpSpPr/>
            <p:nvPr/>
          </p:nvGrpSpPr>
          <p:grpSpPr>
            <a:xfrm>
              <a:off x="385482" y="4055035"/>
              <a:ext cx="11421000" cy="2704500"/>
              <a:chOff x="385482" y="4055035"/>
              <a:chExt cx="11421000" cy="2704500"/>
            </a:xfrm>
          </p:grpSpPr>
          <p:grpSp>
            <p:nvGrpSpPr>
              <p:cNvPr id="760" name="Google Shape;760;p58"/>
              <p:cNvGrpSpPr/>
              <p:nvPr/>
            </p:nvGrpSpPr>
            <p:grpSpPr>
              <a:xfrm>
                <a:off x="385482" y="4055035"/>
                <a:ext cx="11421000" cy="2704500"/>
                <a:chOff x="486287" y="4064000"/>
                <a:chExt cx="11421000" cy="2704500"/>
              </a:xfrm>
            </p:grpSpPr>
            <p:pic>
              <p:nvPicPr>
                <p:cNvPr id="761" name="Google Shape;761;p58" descr="https://lh6.googleusercontent.com/-6XUgp2A8IO4wOuVzCvfvIQPq8ilDWK_J1Xi0DIB7XU30Cph0UYKeQoqjdE3NU47N1caPpj0p_fyZCBSClxbzKQJNelwHuWHFJi_JgArHhKi3s6Eu38K-mEJf7K0Pp6SoTiSjnGUpmA"/>
                <p:cNvPicPr preferRelativeResize="0"/>
                <p:nvPr/>
              </p:nvPicPr>
              <p:blipFill rotWithShape="1">
                <a:blip r:embed="rId1"/>
                <a:srcRect l="358"/>
                <a:stretch>
                  <a:fillRect/>
                </a:stretch>
              </p:blipFill>
              <p:spPr>
                <a:xfrm>
                  <a:off x="4932780" y="4817402"/>
                  <a:ext cx="6708665" cy="1840099"/>
                </a:xfrm>
                <a:prstGeom prst="rect">
                  <a:avLst/>
                </a:prstGeom>
                <a:noFill/>
                <a:ln>
                  <a:noFill/>
                </a:ln>
              </p:spPr>
            </p:pic>
            <p:grpSp>
              <p:nvGrpSpPr>
                <p:cNvPr id="762" name="Google Shape;762;p58"/>
                <p:cNvGrpSpPr/>
                <p:nvPr/>
              </p:nvGrpSpPr>
              <p:grpSpPr>
                <a:xfrm>
                  <a:off x="638070" y="4110260"/>
                  <a:ext cx="4925230" cy="596021"/>
                  <a:chOff x="276508" y="4698946"/>
                  <a:chExt cx="6543417" cy="791844"/>
                </a:xfrm>
              </p:grpSpPr>
              <p:pic>
                <p:nvPicPr>
                  <p:cNvPr id="763" name="Google Shape;763;p58" descr="https://lh4.googleusercontent.com/Yz_U0L9MUhVh8Tcq6Qoa-mQJV--EtL9lDtTH0u66UJoTlTXloX01gALLbYbcRQ35btvjZMeTFWC9pT-APj2VBBbUaUnNXmlxeDeTyxlkbcX8CvJp_ildHAUZjbimQDPEOWIn5T9MpAg"/>
                  <p:cNvPicPr preferRelativeResize="0"/>
                  <p:nvPr/>
                </p:nvPicPr>
                <p:blipFill rotWithShape="1">
                  <a:blip r:embed="rId2"/>
                  <a:srcRect r="71435"/>
                  <a:stretch>
                    <a:fillRect/>
                  </a:stretch>
                </p:blipFill>
                <p:spPr>
                  <a:xfrm>
                    <a:off x="276508" y="4698947"/>
                    <a:ext cx="2981053" cy="791843"/>
                  </a:xfrm>
                  <a:prstGeom prst="rect">
                    <a:avLst/>
                  </a:prstGeom>
                  <a:noFill/>
                  <a:ln>
                    <a:noFill/>
                  </a:ln>
                </p:spPr>
              </p:pic>
              <p:pic>
                <p:nvPicPr>
                  <p:cNvPr id="764" name="Google Shape;764;p58" descr="https://lh4.googleusercontent.com/Yz_U0L9MUhVh8Tcq6Qoa-mQJV--EtL9lDtTH0u66UJoTlTXloX01gALLbYbcRQ35btvjZMeTFWC9pT-APj2VBBbUaUnNXmlxeDeTyxlkbcX8CvJp_ildHAUZjbimQDPEOWIn5T9MpAg"/>
                  <p:cNvPicPr preferRelativeResize="0"/>
                  <p:nvPr/>
                </p:nvPicPr>
                <p:blipFill rotWithShape="1">
                  <a:blip r:embed="rId2"/>
                  <a:srcRect l="65865"/>
                  <a:stretch>
                    <a:fillRect/>
                  </a:stretch>
                </p:blipFill>
                <p:spPr>
                  <a:xfrm>
                    <a:off x="3257562" y="4698946"/>
                    <a:ext cx="3562363" cy="791843"/>
                  </a:xfrm>
                  <a:prstGeom prst="rect">
                    <a:avLst/>
                  </a:prstGeom>
                  <a:noFill/>
                  <a:ln>
                    <a:noFill/>
                  </a:ln>
                </p:spPr>
              </p:pic>
            </p:grpSp>
            <p:sp>
              <p:nvSpPr>
                <p:cNvPr id="765" name="Google Shape;765;p58"/>
                <p:cNvSpPr/>
                <p:nvPr/>
              </p:nvSpPr>
              <p:spPr>
                <a:xfrm rot="-3322496">
                  <a:off x="3591866" y="4410927"/>
                  <a:ext cx="372226" cy="2079666"/>
                </a:xfrm>
                <a:prstGeom prst="downArrow">
                  <a:avLst>
                    <a:gd name="adj1" fmla="val 50000"/>
                    <a:gd name="adj2" fmla="val 50000"/>
                  </a:avLst>
                </a:prstGeom>
                <a:solidFill>
                  <a:srgbClr val="F96A4E"/>
                </a:solidFill>
                <a:ln w="12700" cap="flat" cmpd="sng">
                  <a:solidFill>
                    <a:srgbClr val="F96A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66" name="Google Shape;766;p58"/>
                <p:cNvSpPr/>
                <p:nvPr/>
              </p:nvSpPr>
              <p:spPr>
                <a:xfrm>
                  <a:off x="486287" y="4064000"/>
                  <a:ext cx="11421000" cy="2704500"/>
                </a:xfrm>
                <a:prstGeom prst="roundRect">
                  <a:avLst>
                    <a:gd name="adj" fmla="val 16667"/>
                  </a:avLst>
                </a:prstGeom>
                <a:noFill/>
                <a:ln w="19050" cap="flat" cmpd="sng">
                  <a:solidFill>
                    <a:srgbClr val="F96A4E"/>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767" name="Google Shape;767;p58"/>
              <p:cNvSpPr/>
              <p:nvPr/>
            </p:nvSpPr>
            <p:spPr>
              <a:xfrm>
                <a:off x="4939553" y="5405717"/>
                <a:ext cx="627600" cy="107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68" name="Google Shape;768;p58"/>
              <p:cNvSpPr/>
              <p:nvPr/>
            </p:nvSpPr>
            <p:spPr>
              <a:xfrm>
                <a:off x="4939553" y="5681208"/>
                <a:ext cx="2805900" cy="95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69" name="Google Shape;769;p58"/>
              <p:cNvSpPr/>
              <p:nvPr/>
            </p:nvSpPr>
            <p:spPr>
              <a:xfrm>
                <a:off x="4939553" y="5887395"/>
                <a:ext cx="2492100" cy="107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770" name="Google Shape;770;p58"/>
            <p:cNvSpPr/>
            <p:nvPr/>
          </p:nvSpPr>
          <p:spPr>
            <a:xfrm>
              <a:off x="5961529" y="4808437"/>
              <a:ext cx="5396700" cy="330000"/>
            </a:xfrm>
            <a:prstGeom prst="rect">
              <a:avLst/>
            </a:prstGeom>
            <a:noFill/>
            <a:ln w="1905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771" name="Google Shape;771;p58"/>
          <p:cNvGrpSpPr/>
          <p:nvPr/>
        </p:nvGrpSpPr>
        <p:grpSpPr>
          <a:xfrm>
            <a:off x="455012" y="701927"/>
            <a:ext cx="627526" cy="584405"/>
            <a:chOff x="3657" y="1977"/>
            <a:chExt cx="367" cy="367"/>
          </a:xfrm>
        </p:grpSpPr>
        <p:sp>
          <p:nvSpPr>
            <p:cNvPr id="772" name="Google Shape;772;p58"/>
            <p:cNvSpPr/>
            <p:nvPr/>
          </p:nvSpPr>
          <p:spPr>
            <a:xfrm>
              <a:off x="3657" y="1977"/>
              <a:ext cx="367" cy="367"/>
            </a:xfrm>
            <a:custGeom>
              <a:avLst/>
              <a:gdLst/>
              <a:ahLst/>
              <a:cxnLst/>
              <a:rect l="l" t="t" r="r" b="b"/>
              <a:pathLst>
                <a:path w="960" h="960" extrusionOk="0">
                  <a:moveTo>
                    <a:pt x="480" y="0"/>
                  </a:moveTo>
                  <a:cubicBezTo>
                    <a:pt x="216" y="0"/>
                    <a:pt x="0" y="216"/>
                    <a:pt x="0" y="480"/>
                  </a:cubicBezTo>
                  <a:cubicBezTo>
                    <a:pt x="0" y="745"/>
                    <a:pt x="216" y="960"/>
                    <a:pt x="480" y="960"/>
                  </a:cubicBezTo>
                  <a:cubicBezTo>
                    <a:pt x="745" y="960"/>
                    <a:pt x="960" y="745"/>
                    <a:pt x="960" y="480"/>
                  </a:cubicBezTo>
                  <a:cubicBezTo>
                    <a:pt x="960" y="216"/>
                    <a:pt x="745" y="0"/>
                    <a:pt x="480" y="0"/>
                  </a:cubicBezTo>
                  <a:close/>
                  <a:moveTo>
                    <a:pt x="480" y="912"/>
                  </a:moveTo>
                  <a:cubicBezTo>
                    <a:pt x="242" y="912"/>
                    <a:pt x="48" y="719"/>
                    <a:pt x="48" y="480"/>
                  </a:cubicBezTo>
                  <a:cubicBezTo>
                    <a:pt x="48" y="242"/>
                    <a:pt x="242" y="48"/>
                    <a:pt x="480" y="48"/>
                  </a:cubicBezTo>
                  <a:cubicBezTo>
                    <a:pt x="719" y="48"/>
                    <a:pt x="912" y="242"/>
                    <a:pt x="912" y="480"/>
                  </a:cubicBezTo>
                  <a:cubicBezTo>
                    <a:pt x="912" y="719"/>
                    <a:pt x="719" y="912"/>
                    <a:pt x="480" y="912"/>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73" name="Google Shape;773;p58"/>
            <p:cNvSpPr/>
            <p:nvPr/>
          </p:nvSpPr>
          <p:spPr>
            <a:xfrm>
              <a:off x="3679" y="2147"/>
              <a:ext cx="45" cy="12"/>
            </a:xfrm>
            <a:custGeom>
              <a:avLst/>
              <a:gdLst/>
              <a:ahLst/>
              <a:cxnLst/>
              <a:rect l="l" t="t" r="r" b="b"/>
              <a:pathLst>
                <a:path w="117" h="32" extrusionOk="0">
                  <a:moveTo>
                    <a:pt x="117" y="16"/>
                  </a:moveTo>
                  <a:cubicBezTo>
                    <a:pt x="117" y="7"/>
                    <a:pt x="110" y="0"/>
                    <a:pt x="101" y="0"/>
                  </a:cubicBezTo>
                  <a:lnTo>
                    <a:pt x="16" y="0"/>
                  </a:lnTo>
                  <a:cubicBezTo>
                    <a:pt x="7" y="0"/>
                    <a:pt x="0" y="7"/>
                    <a:pt x="0" y="16"/>
                  </a:cubicBezTo>
                  <a:cubicBezTo>
                    <a:pt x="0" y="25"/>
                    <a:pt x="7" y="32"/>
                    <a:pt x="16" y="32"/>
                  </a:cubicBezTo>
                  <a:lnTo>
                    <a:pt x="101" y="32"/>
                  </a:lnTo>
                  <a:cubicBezTo>
                    <a:pt x="110" y="32"/>
                    <a:pt x="117" y="25"/>
                    <a:pt x="117" y="16"/>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74" name="Google Shape;774;p58"/>
            <p:cNvSpPr/>
            <p:nvPr/>
          </p:nvSpPr>
          <p:spPr>
            <a:xfrm>
              <a:off x="3948" y="2147"/>
              <a:ext cx="45" cy="12"/>
            </a:xfrm>
            <a:custGeom>
              <a:avLst/>
              <a:gdLst/>
              <a:ahLst/>
              <a:cxnLst/>
              <a:rect l="l" t="t" r="r" b="b"/>
              <a:pathLst>
                <a:path w="117" h="32" extrusionOk="0">
                  <a:moveTo>
                    <a:pt x="0" y="16"/>
                  </a:moveTo>
                  <a:cubicBezTo>
                    <a:pt x="0" y="25"/>
                    <a:pt x="7" y="32"/>
                    <a:pt x="16" y="32"/>
                  </a:cubicBezTo>
                  <a:lnTo>
                    <a:pt x="101" y="32"/>
                  </a:lnTo>
                  <a:cubicBezTo>
                    <a:pt x="110" y="32"/>
                    <a:pt x="117" y="25"/>
                    <a:pt x="117" y="16"/>
                  </a:cubicBezTo>
                  <a:cubicBezTo>
                    <a:pt x="117" y="7"/>
                    <a:pt x="110" y="0"/>
                    <a:pt x="101" y="0"/>
                  </a:cubicBezTo>
                  <a:lnTo>
                    <a:pt x="16" y="0"/>
                  </a:lnTo>
                  <a:cubicBezTo>
                    <a:pt x="7" y="0"/>
                    <a:pt x="0" y="7"/>
                    <a:pt x="0" y="16"/>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75" name="Google Shape;775;p58"/>
            <p:cNvSpPr/>
            <p:nvPr/>
          </p:nvSpPr>
          <p:spPr>
            <a:xfrm>
              <a:off x="3830" y="2003"/>
              <a:ext cx="12" cy="45"/>
            </a:xfrm>
            <a:custGeom>
              <a:avLst/>
              <a:gdLst/>
              <a:ahLst/>
              <a:cxnLst/>
              <a:rect l="l" t="t" r="r" b="b"/>
              <a:pathLst>
                <a:path w="32" h="117" extrusionOk="0">
                  <a:moveTo>
                    <a:pt x="16" y="117"/>
                  </a:moveTo>
                  <a:cubicBezTo>
                    <a:pt x="25" y="117"/>
                    <a:pt x="32" y="110"/>
                    <a:pt x="32" y="101"/>
                  </a:cubicBezTo>
                  <a:lnTo>
                    <a:pt x="32" y="16"/>
                  </a:lnTo>
                  <a:cubicBezTo>
                    <a:pt x="32" y="7"/>
                    <a:pt x="25" y="0"/>
                    <a:pt x="16" y="0"/>
                  </a:cubicBezTo>
                  <a:cubicBezTo>
                    <a:pt x="8" y="0"/>
                    <a:pt x="0" y="7"/>
                    <a:pt x="0" y="16"/>
                  </a:cubicBezTo>
                  <a:lnTo>
                    <a:pt x="0" y="101"/>
                  </a:lnTo>
                  <a:cubicBezTo>
                    <a:pt x="0" y="110"/>
                    <a:pt x="8" y="117"/>
                    <a:pt x="16" y="117"/>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76" name="Google Shape;776;p58"/>
            <p:cNvSpPr/>
            <p:nvPr/>
          </p:nvSpPr>
          <p:spPr>
            <a:xfrm>
              <a:off x="3830" y="2273"/>
              <a:ext cx="12" cy="44"/>
            </a:xfrm>
            <a:custGeom>
              <a:avLst/>
              <a:gdLst/>
              <a:ahLst/>
              <a:cxnLst/>
              <a:rect l="l" t="t" r="r" b="b"/>
              <a:pathLst>
                <a:path w="32" h="117" extrusionOk="0">
                  <a:moveTo>
                    <a:pt x="16" y="0"/>
                  </a:moveTo>
                  <a:cubicBezTo>
                    <a:pt x="8" y="0"/>
                    <a:pt x="0" y="7"/>
                    <a:pt x="0" y="16"/>
                  </a:cubicBezTo>
                  <a:lnTo>
                    <a:pt x="0" y="101"/>
                  </a:lnTo>
                  <a:cubicBezTo>
                    <a:pt x="0" y="110"/>
                    <a:pt x="8" y="117"/>
                    <a:pt x="16" y="117"/>
                  </a:cubicBezTo>
                  <a:cubicBezTo>
                    <a:pt x="25" y="117"/>
                    <a:pt x="32" y="110"/>
                    <a:pt x="32" y="101"/>
                  </a:cubicBezTo>
                  <a:lnTo>
                    <a:pt x="32" y="16"/>
                  </a:lnTo>
                  <a:cubicBezTo>
                    <a:pt x="32" y="7"/>
                    <a:pt x="25" y="0"/>
                    <a:pt x="16" y="0"/>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77" name="Google Shape;777;p58"/>
            <p:cNvSpPr/>
            <p:nvPr/>
          </p:nvSpPr>
          <p:spPr>
            <a:xfrm>
              <a:off x="3710" y="2081"/>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78" name="Google Shape;778;p58"/>
            <p:cNvSpPr/>
            <p:nvPr/>
          </p:nvSpPr>
          <p:spPr>
            <a:xfrm>
              <a:off x="3954" y="2081"/>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79" name="Google Shape;779;p58"/>
            <p:cNvSpPr/>
            <p:nvPr/>
          </p:nvSpPr>
          <p:spPr>
            <a:xfrm>
              <a:off x="3757" y="2025"/>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80" name="Google Shape;780;p58"/>
            <p:cNvSpPr/>
            <p:nvPr/>
          </p:nvSpPr>
          <p:spPr>
            <a:xfrm>
              <a:off x="3902" y="2025"/>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81" name="Google Shape;781;p58"/>
            <p:cNvSpPr/>
            <p:nvPr/>
          </p:nvSpPr>
          <p:spPr>
            <a:xfrm>
              <a:off x="3711" y="2225"/>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82" name="Google Shape;782;p58"/>
            <p:cNvSpPr/>
            <p:nvPr/>
          </p:nvSpPr>
          <p:spPr>
            <a:xfrm>
              <a:off x="3955" y="2225"/>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83" name="Google Shape;783;p58"/>
            <p:cNvSpPr/>
            <p:nvPr/>
          </p:nvSpPr>
          <p:spPr>
            <a:xfrm>
              <a:off x="3757" y="2281"/>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84" name="Google Shape;784;p58"/>
            <p:cNvSpPr/>
            <p:nvPr/>
          </p:nvSpPr>
          <p:spPr>
            <a:xfrm>
              <a:off x="3902" y="2281"/>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85" name="Google Shape;785;p58"/>
            <p:cNvSpPr/>
            <p:nvPr/>
          </p:nvSpPr>
          <p:spPr>
            <a:xfrm rot="-776283">
              <a:off x="3759" y="2046"/>
              <a:ext cx="97" cy="205"/>
            </a:xfrm>
            <a:custGeom>
              <a:avLst/>
              <a:gdLst/>
              <a:ahLst/>
              <a:cxnLst/>
              <a:rect l="l" t="t" r="r" b="b"/>
              <a:pathLst>
                <a:path w="255" h="539" extrusionOk="0">
                  <a:moveTo>
                    <a:pt x="153" y="13"/>
                  </a:moveTo>
                  <a:cubicBezTo>
                    <a:pt x="150" y="5"/>
                    <a:pt x="141" y="0"/>
                    <a:pt x="133" y="3"/>
                  </a:cubicBezTo>
                  <a:cubicBezTo>
                    <a:pt x="124" y="6"/>
                    <a:pt x="120" y="15"/>
                    <a:pt x="123" y="24"/>
                  </a:cubicBezTo>
                  <a:lnTo>
                    <a:pt x="219" y="304"/>
                  </a:lnTo>
                  <a:lnTo>
                    <a:pt x="6" y="511"/>
                  </a:lnTo>
                  <a:cubicBezTo>
                    <a:pt x="0" y="518"/>
                    <a:pt x="0" y="528"/>
                    <a:pt x="6" y="534"/>
                  </a:cubicBezTo>
                  <a:cubicBezTo>
                    <a:pt x="9" y="537"/>
                    <a:pt x="13" y="539"/>
                    <a:pt x="17" y="539"/>
                  </a:cubicBezTo>
                  <a:cubicBezTo>
                    <a:pt x="22" y="539"/>
                    <a:pt x="26" y="537"/>
                    <a:pt x="29" y="534"/>
                  </a:cubicBezTo>
                  <a:lnTo>
                    <a:pt x="249" y="320"/>
                  </a:lnTo>
                  <a:cubicBezTo>
                    <a:pt x="253" y="315"/>
                    <a:pt x="255" y="309"/>
                    <a:pt x="253" y="303"/>
                  </a:cubicBezTo>
                  <a:lnTo>
                    <a:pt x="153" y="13"/>
                  </a:ln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grpSp>
      <p:sp>
        <p:nvSpPr>
          <p:cNvPr id="786" name="Google Shape;786;p58"/>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791" name="Shape 791"/>
        <p:cNvGrpSpPr/>
        <p:nvPr/>
      </p:nvGrpSpPr>
      <p:grpSpPr>
        <a:xfrm>
          <a:off x="0" y="0"/>
          <a:ext cx="0" cy="0"/>
          <a:chOff x="0" y="0"/>
          <a:chExt cx="0" cy="0"/>
        </a:xfrm>
      </p:grpSpPr>
      <p:sp>
        <p:nvSpPr>
          <p:cNvPr id="792" name="Google Shape;792;p59"/>
          <p:cNvSpPr txBox="1"/>
          <p:nvPr/>
        </p:nvSpPr>
        <p:spPr>
          <a:xfrm>
            <a:off x="626269" y="134779"/>
            <a:ext cx="46617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第6</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：关键词广告手动选择调整策略——每周调整</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93" name="Google Shape;793;p59"/>
          <p:cNvSpPr txBox="1"/>
          <p:nvPr/>
        </p:nvSpPr>
        <p:spPr>
          <a:xfrm>
            <a:off x="572929" y="961429"/>
            <a:ext cx="8571300" cy="33951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每周调整：10分钟</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500"/>
              </a:spcBef>
              <a:spcAft>
                <a:spcPts val="0"/>
              </a:spcAft>
              <a:buClr>
                <a:srgbClr val="000000"/>
              </a:buClr>
              <a:buSzPts val="1400"/>
              <a:buFont typeface="Arial" panose="020B0604020202020204"/>
              <a:buNone/>
            </a:pP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0" indent="-254000" algn="l" rtl="0">
              <a:lnSpc>
                <a:spcPct val="150000"/>
              </a:lnSpc>
              <a:spcBef>
                <a:spcPts val="500"/>
              </a:spcBef>
              <a:spcAft>
                <a:spcPts val="0"/>
              </a:spcAft>
              <a:buClr>
                <a:schemeClr val="dk1"/>
              </a:buClr>
              <a:buSzPts val="1200"/>
              <a:buFont typeface="Noto Sans Symbols"/>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过去一周</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满50个点击且已出单</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的商品，</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若ROI保本</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，则考虑加大预算至原来的2倍</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0" indent="-254000" algn="l" rtl="0">
              <a:lnSpc>
                <a:spcPct val="150000"/>
              </a:lnSpc>
              <a:spcBef>
                <a:spcPts val="500"/>
              </a:spcBef>
              <a:spcAft>
                <a:spcPts val="0"/>
              </a:spcAft>
              <a:buClr>
                <a:schemeClr val="dk1"/>
              </a:buClr>
              <a:buSzPts val="1200"/>
              <a:buFont typeface="Noto Sans Symbols"/>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过去一周</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满50个点击且已出单</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的商品，</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若ROI一周内不保本</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，则分以下情况调整：</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1" indent="0" algn="l" rtl="0">
              <a:lnSpc>
                <a:spcPct val="150000"/>
              </a:lnSpc>
              <a:spcBef>
                <a:spcPts val="50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1、新品：可再观察一周，若两周ROI都不保本考虑暂停；</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1" indent="0" algn="l" rtl="0">
              <a:lnSpc>
                <a:spcPct val="150000"/>
              </a:lnSpc>
              <a:spcBef>
                <a:spcPts val="50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2、热销品或高利润产品：ROI一周不保本考虑暂停，同时加入新的热销或高利润产品；</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1" indent="0" algn="l" rtl="0">
              <a:lnSpc>
                <a:spcPct val="150000"/>
              </a:lnSpc>
              <a:spcBef>
                <a:spcPts val="50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3、低价引流品：因主做引流，故可允许ROI不保本，若周单量＞10单，保留持续观察，若周单量＜10单，考虑暂停；</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0" indent="-254000" algn="l" rtl="0">
              <a:lnSpc>
                <a:spcPct val="150000"/>
              </a:lnSpc>
              <a:spcBef>
                <a:spcPts val="500"/>
              </a:spcBef>
              <a:spcAft>
                <a:spcPts val="0"/>
              </a:spcAft>
              <a:buClr>
                <a:schemeClr val="dk1"/>
              </a:buClr>
              <a:buSzPts val="1200"/>
              <a:buFont typeface="Noto Sans Symbols"/>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过去一周</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满50个点击但未出单</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的商品，商品（码数不全、差评等）和关键词能调整就调整；没有调整余地就停广告</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54000" marR="0" lvl="0" indent="-254000" algn="l" rtl="0">
              <a:lnSpc>
                <a:spcPct val="150000"/>
              </a:lnSpc>
              <a:spcBef>
                <a:spcPts val="500"/>
              </a:spcBef>
              <a:spcAft>
                <a:spcPts val="0"/>
              </a:spcAft>
              <a:buClr>
                <a:schemeClr val="dk1"/>
              </a:buClr>
              <a:buSzPts val="1200"/>
              <a:buFont typeface="Noto Sans Symbols"/>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过去一周</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未满50个点击</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的商品，还有关键词可以添加就添加；没有就停广告</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54000" marR="0" lvl="0" indent="-254000" algn="l" rtl="0">
              <a:lnSpc>
                <a:spcPct val="150000"/>
              </a:lnSpc>
              <a:spcBef>
                <a:spcPts val="500"/>
              </a:spcBef>
              <a:spcAft>
                <a:spcPts val="0"/>
              </a:spcAft>
              <a:buClr>
                <a:schemeClr val="dk1"/>
              </a:buClr>
              <a:buSzPts val="1200"/>
              <a:buFont typeface="Noto Sans Symbols"/>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加入新的产品：参看第6天选品部分</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794" name="Google Shape;794;p59"/>
          <p:cNvGrpSpPr/>
          <p:nvPr/>
        </p:nvGrpSpPr>
        <p:grpSpPr>
          <a:xfrm>
            <a:off x="572929" y="867440"/>
            <a:ext cx="627526" cy="584405"/>
            <a:chOff x="3657" y="1977"/>
            <a:chExt cx="367" cy="367"/>
          </a:xfrm>
        </p:grpSpPr>
        <p:sp>
          <p:nvSpPr>
            <p:cNvPr id="795" name="Google Shape;795;p59"/>
            <p:cNvSpPr/>
            <p:nvPr/>
          </p:nvSpPr>
          <p:spPr>
            <a:xfrm>
              <a:off x="3657" y="1977"/>
              <a:ext cx="367" cy="367"/>
            </a:xfrm>
            <a:custGeom>
              <a:avLst/>
              <a:gdLst/>
              <a:ahLst/>
              <a:cxnLst/>
              <a:rect l="l" t="t" r="r" b="b"/>
              <a:pathLst>
                <a:path w="960" h="960" extrusionOk="0">
                  <a:moveTo>
                    <a:pt x="480" y="0"/>
                  </a:moveTo>
                  <a:cubicBezTo>
                    <a:pt x="216" y="0"/>
                    <a:pt x="0" y="216"/>
                    <a:pt x="0" y="480"/>
                  </a:cubicBezTo>
                  <a:cubicBezTo>
                    <a:pt x="0" y="745"/>
                    <a:pt x="216" y="960"/>
                    <a:pt x="480" y="960"/>
                  </a:cubicBezTo>
                  <a:cubicBezTo>
                    <a:pt x="745" y="960"/>
                    <a:pt x="960" y="745"/>
                    <a:pt x="960" y="480"/>
                  </a:cubicBezTo>
                  <a:cubicBezTo>
                    <a:pt x="960" y="216"/>
                    <a:pt x="745" y="0"/>
                    <a:pt x="480" y="0"/>
                  </a:cubicBezTo>
                  <a:close/>
                  <a:moveTo>
                    <a:pt x="480" y="912"/>
                  </a:moveTo>
                  <a:cubicBezTo>
                    <a:pt x="242" y="912"/>
                    <a:pt x="48" y="719"/>
                    <a:pt x="48" y="480"/>
                  </a:cubicBezTo>
                  <a:cubicBezTo>
                    <a:pt x="48" y="242"/>
                    <a:pt x="242" y="48"/>
                    <a:pt x="480" y="48"/>
                  </a:cubicBezTo>
                  <a:cubicBezTo>
                    <a:pt x="719" y="48"/>
                    <a:pt x="912" y="242"/>
                    <a:pt x="912" y="480"/>
                  </a:cubicBezTo>
                  <a:cubicBezTo>
                    <a:pt x="912" y="719"/>
                    <a:pt x="719" y="912"/>
                    <a:pt x="480" y="912"/>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96" name="Google Shape;796;p59"/>
            <p:cNvSpPr/>
            <p:nvPr/>
          </p:nvSpPr>
          <p:spPr>
            <a:xfrm>
              <a:off x="3679" y="2147"/>
              <a:ext cx="45" cy="12"/>
            </a:xfrm>
            <a:custGeom>
              <a:avLst/>
              <a:gdLst/>
              <a:ahLst/>
              <a:cxnLst/>
              <a:rect l="l" t="t" r="r" b="b"/>
              <a:pathLst>
                <a:path w="117" h="32" extrusionOk="0">
                  <a:moveTo>
                    <a:pt x="117" y="16"/>
                  </a:moveTo>
                  <a:cubicBezTo>
                    <a:pt x="117" y="7"/>
                    <a:pt x="110" y="0"/>
                    <a:pt x="101" y="0"/>
                  </a:cubicBezTo>
                  <a:lnTo>
                    <a:pt x="16" y="0"/>
                  </a:lnTo>
                  <a:cubicBezTo>
                    <a:pt x="7" y="0"/>
                    <a:pt x="0" y="7"/>
                    <a:pt x="0" y="16"/>
                  </a:cubicBezTo>
                  <a:cubicBezTo>
                    <a:pt x="0" y="25"/>
                    <a:pt x="7" y="32"/>
                    <a:pt x="16" y="32"/>
                  </a:cubicBezTo>
                  <a:lnTo>
                    <a:pt x="101" y="32"/>
                  </a:lnTo>
                  <a:cubicBezTo>
                    <a:pt x="110" y="32"/>
                    <a:pt x="117" y="25"/>
                    <a:pt x="117" y="16"/>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97" name="Google Shape;797;p59"/>
            <p:cNvSpPr/>
            <p:nvPr/>
          </p:nvSpPr>
          <p:spPr>
            <a:xfrm>
              <a:off x="3948" y="2147"/>
              <a:ext cx="45" cy="12"/>
            </a:xfrm>
            <a:custGeom>
              <a:avLst/>
              <a:gdLst/>
              <a:ahLst/>
              <a:cxnLst/>
              <a:rect l="l" t="t" r="r" b="b"/>
              <a:pathLst>
                <a:path w="117" h="32" extrusionOk="0">
                  <a:moveTo>
                    <a:pt x="0" y="16"/>
                  </a:moveTo>
                  <a:cubicBezTo>
                    <a:pt x="0" y="25"/>
                    <a:pt x="7" y="32"/>
                    <a:pt x="16" y="32"/>
                  </a:cubicBezTo>
                  <a:lnTo>
                    <a:pt x="101" y="32"/>
                  </a:lnTo>
                  <a:cubicBezTo>
                    <a:pt x="110" y="32"/>
                    <a:pt x="117" y="25"/>
                    <a:pt x="117" y="16"/>
                  </a:cubicBezTo>
                  <a:cubicBezTo>
                    <a:pt x="117" y="7"/>
                    <a:pt x="110" y="0"/>
                    <a:pt x="101" y="0"/>
                  </a:cubicBezTo>
                  <a:lnTo>
                    <a:pt x="16" y="0"/>
                  </a:lnTo>
                  <a:cubicBezTo>
                    <a:pt x="7" y="0"/>
                    <a:pt x="0" y="7"/>
                    <a:pt x="0" y="16"/>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98" name="Google Shape;798;p59"/>
            <p:cNvSpPr/>
            <p:nvPr/>
          </p:nvSpPr>
          <p:spPr>
            <a:xfrm>
              <a:off x="3830" y="2003"/>
              <a:ext cx="12" cy="45"/>
            </a:xfrm>
            <a:custGeom>
              <a:avLst/>
              <a:gdLst/>
              <a:ahLst/>
              <a:cxnLst/>
              <a:rect l="l" t="t" r="r" b="b"/>
              <a:pathLst>
                <a:path w="32" h="117" extrusionOk="0">
                  <a:moveTo>
                    <a:pt x="16" y="117"/>
                  </a:moveTo>
                  <a:cubicBezTo>
                    <a:pt x="25" y="117"/>
                    <a:pt x="32" y="110"/>
                    <a:pt x="32" y="101"/>
                  </a:cubicBezTo>
                  <a:lnTo>
                    <a:pt x="32" y="16"/>
                  </a:lnTo>
                  <a:cubicBezTo>
                    <a:pt x="32" y="7"/>
                    <a:pt x="25" y="0"/>
                    <a:pt x="16" y="0"/>
                  </a:cubicBezTo>
                  <a:cubicBezTo>
                    <a:pt x="8" y="0"/>
                    <a:pt x="0" y="7"/>
                    <a:pt x="0" y="16"/>
                  </a:cubicBezTo>
                  <a:lnTo>
                    <a:pt x="0" y="101"/>
                  </a:lnTo>
                  <a:cubicBezTo>
                    <a:pt x="0" y="110"/>
                    <a:pt x="8" y="117"/>
                    <a:pt x="16" y="117"/>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799" name="Google Shape;799;p59"/>
            <p:cNvSpPr/>
            <p:nvPr/>
          </p:nvSpPr>
          <p:spPr>
            <a:xfrm>
              <a:off x="3830" y="2273"/>
              <a:ext cx="12" cy="44"/>
            </a:xfrm>
            <a:custGeom>
              <a:avLst/>
              <a:gdLst/>
              <a:ahLst/>
              <a:cxnLst/>
              <a:rect l="l" t="t" r="r" b="b"/>
              <a:pathLst>
                <a:path w="32" h="117" extrusionOk="0">
                  <a:moveTo>
                    <a:pt x="16" y="0"/>
                  </a:moveTo>
                  <a:cubicBezTo>
                    <a:pt x="8" y="0"/>
                    <a:pt x="0" y="7"/>
                    <a:pt x="0" y="16"/>
                  </a:cubicBezTo>
                  <a:lnTo>
                    <a:pt x="0" y="101"/>
                  </a:lnTo>
                  <a:cubicBezTo>
                    <a:pt x="0" y="110"/>
                    <a:pt x="8" y="117"/>
                    <a:pt x="16" y="117"/>
                  </a:cubicBezTo>
                  <a:cubicBezTo>
                    <a:pt x="25" y="117"/>
                    <a:pt x="32" y="110"/>
                    <a:pt x="32" y="101"/>
                  </a:cubicBezTo>
                  <a:lnTo>
                    <a:pt x="32" y="16"/>
                  </a:lnTo>
                  <a:cubicBezTo>
                    <a:pt x="32" y="7"/>
                    <a:pt x="25" y="0"/>
                    <a:pt x="16" y="0"/>
                  </a:cubicBez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800" name="Google Shape;800;p59"/>
            <p:cNvSpPr/>
            <p:nvPr/>
          </p:nvSpPr>
          <p:spPr>
            <a:xfrm>
              <a:off x="3710" y="2081"/>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801" name="Google Shape;801;p59"/>
            <p:cNvSpPr/>
            <p:nvPr/>
          </p:nvSpPr>
          <p:spPr>
            <a:xfrm>
              <a:off x="3954" y="2081"/>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802" name="Google Shape;802;p59"/>
            <p:cNvSpPr/>
            <p:nvPr/>
          </p:nvSpPr>
          <p:spPr>
            <a:xfrm>
              <a:off x="3757" y="2025"/>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803" name="Google Shape;803;p59"/>
            <p:cNvSpPr/>
            <p:nvPr/>
          </p:nvSpPr>
          <p:spPr>
            <a:xfrm>
              <a:off x="3902" y="2025"/>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804" name="Google Shape;804;p59"/>
            <p:cNvSpPr/>
            <p:nvPr/>
          </p:nvSpPr>
          <p:spPr>
            <a:xfrm>
              <a:off x="3711" y="2225"/>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805" name="Google Shape;805;p59"/>
            <p:cNvSpPr/>
            <p:nvPr/>
          </p:nvSpPr>
          <p:spPr>
            <a:xfrm>
              <a:off x="3955" y="2225"/>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806" name="Google Shape;806;p59"/>
            <p:cNvSpPr/>
            <p:nvPr/>
          </p:nvSpPr>
          <p:spPr>
            <a:xfrm>
              <a:off x="3757" y="2281"/>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807" name="Google Shape;807;p59"/>
            <p:cNvSpPr/>
            <p:nvPr/>
          </p:nvSpPr>
          <p:spPr>
            <a:xfrm>
              <a:off x="3902" y="2281"/>
              <a:ext cx="0" cy="0"/>
            </a:xfrm>
            <a:prstGeom prst="ellipse">
              <a:avLst/>
            </a:pr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sp>
          <p:nvSpPr>
            <p:cNvPr id="808" name="Google Shape;808;p59"/>
            <p:cNvSpPr/>
            <p:nvPr/>
          </p:nvSpPr>
          <p:spPr>
            <a:xfrm rot="-776283">
              <a:off x="3759" y="2046"/>
              <a:ext cx="97" cy="205"/>
            </a:xfrm>
            <a:custGeom>
              <a:avLst/>
              <a:gdLst/>
              <a:ahLst/>
              <a:cxnLst/>
              <a:rect l="l" t="t" r="r" b="b"/>
              <a:pathLst>
                <a:path w="255" h="539" extrusionOk="0">
                  <a:moveTo>
                    <a:pt x="153" y="13"/>
                  </a:moveTo>
                  <a:cubicBezTo>
                    <a:pt x="150" y="5"/>
                    <a:pt x="141" y="0"/>
                    <a:pt x="133" y="3"/>
                  </a:cubicBezTo>
                  <a:cubicBezTo>
                    <a:pt x="124" y="6"/>
                    <a:pt x="120" y="15"/>
                    <a:pt x="123" y="24"/>
                  </a:cubicBezTo>
                  <a:lnTo>
                    <a:pt x="219" y="304"/>
                  </a:lnTo>
                  <a:lnTo>
                    <a:pt x="6" y="511"/>
                  </a:lnTo>
                  <a:cubicBezTo>
                    <a:pt x="0" y="518"/>
                    <a:pt x="0" y="528"/>
                    <a:pt x="6" y="534"/>
                  </a:cubicBezTo>
                  <a:cubicBezTo>
                    <a:pt x="9" y="537"/>
                    <a:pt x="13" y="539"/>
                    <a:pt x="17" y="539"/>
                  </a:cubicBezTo>
                  <a:cubicBezTo>
                    <a:pt x="22" y="539"/>
                    <a:pt x="26" y="537"/>
                    <a:pt x="29" y="534"/>
                  </a:cubicBezTo>
                  <a:lnTo>
                    <a:pt x="249" y="320"/>
                  </a:lnTo>
                  <a:cubicBezTo>
                    <a:pt x="253" y="315"/>
                    <a:pt x="255" y="309"/>
                    <a:pt x="253" y="303"/>
                  </a:cubicBezTo>
                  <a:lnTo>
                    <a:pt x="153" y="13"/>
                  </a:lnTo>
                  <a:close/>
                </a:path>
              </a:pathLst>
            </a:custGeom>
            <a:solidFill>
              <a:srgbClr val="ED4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878787"/>
                </a:solidFill>
                <a:latin typeface="Arial" panose="020B0604020202020204"/>
                <a:ea typeface="Arial" panose="020B0604020202020204"/>
                <a:cs typeface="Arial" panose="020B0604020202020204"/>
                <a:sym typeface="Arial" panose="020B0604020202020204"/>
              </a:endParaRPr>
            </a:p>
          </p:txBody>
        </p:sp>
      </p:grpSp>
      <p:sp>
        <p:nvSpPr>
          <p:cNvPr id="809" name="Google Shape;809;p59"/>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814" name="Shape 814"/>
        <p:cNvGrpSpPr/>
        <p:nvPr/>
      </p:nvGrpSpPr>
      <p:grpSpPr>
        <a:xfrm>
          <a:off x="0" y="0"/>
          <a:ext cx="0" cy="0"/>
          <a:chOff x="0" y="0"/>
          <a:chExt cx="0" cy="0"/>
        </a:xfrm>
      </p:grpSpPr>
      <p:sp>
        <p:nvSpPr>
          <p:cNvPr id="815" name="Google Shape;815;p60"/>
          <p:cNvSpPr txBox="1"/>
          <p:nvPr/>
        </p:nvSpPr>
        <p:spPr>
          <a:xfrm>
            <a:off x="277089" y="637812"/>
            <a:ext cx="8219400" cy="4429500"/>
          </a:xfrm>
          <a:prstGeom prst="rect">
            <a:avLst/>
          </a:prstGeom>
          <a:solidFill>
            <a:srgbClr val="EDEDED"/>
          </a:solidFill>
          <a:ln w="28575" cap="flat" cmpd="sng">
            <a:solidFill>
              <a:srgbClr val="ED4D22"/>
            </a:solidFill>
            <a:prstDash val="dash"/>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6" name="Google Shape;816;p60"/>
          <p:cNvSpPr txBox="1"/>
          <p:nvPr/>
        </p:nvSpPr>
        <p:spPr>
          <a:xfrm>
            <a:off x="626269" y="134775"/>
            <a:ext cx="6678600" cy="3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第6</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：直播课后作业&gt;&gt;可以截屏,按照截屏建立你自己的广告数据模板吧!</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17" name="Google Shape;817;p60"/>
          <p:cNvSpPr/>
          <p:nvPr/>
        </p:nvSpPr>
        <p:spPr>
          <a:xfrm>
            <a:off x="449579" y="773405"/>
            <a:ext cx="7947600" cy="867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作业：在</a:t>
            </a:r>
            <a:r>
              <a:rPr lang="en-GB" sz="1200" b="1" i="0" u="none" strike="noStrike" cap="none">
                <a:solidFill>
                  <a:srgbClr val="FA5E34"/>
                </a:solidFill>
                <a:latin typeface="微软雅黑" panose="020B0503020204020204" charset="-122"/>
                <a:ea typeface="微软雅黑" panose="020B0503020204020204" charset="-122"/>
                <a:cs typeface="微软雅黑" panose="020B0503020204020204" charset="-122"/>
                <a:sym typeface="微软雅黑" panose="020B0503020204020204" charset="-122"/>
              </a:rPr>
              <a:t>明天</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自行进入广告后台，按照</a:t>
            </a:r>
            <a:r>
              <a:rPr lang="en-GB" sz="1200" b="1" i="0" u="none" strike="noStrike" cap="none">
                <a:solidFill>
                  <a:srgbClr val="FA5E34"/>
                </a:solidFill>
                <a:latin typeface="微软雅黑" panose="020B0503020204020204" charset="-122"/>
                <a:ea typeface="微软雅黑" panose="020B0503020204020204" charset="-122"/>
                <a:cs typeface="微软雅黑" panose="020B0503020204020204" charset="-122"/>
                <a:sym typeface="微软雅黑" panose="020B0503020204020204" charset="-122"/>
              </a:rPr>
              <a:t>每天调整10分钟</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的方法，尝试调整产品的关键词；同时按照以下3个表格的格式</a:t>
            </a:r>
            <a:r>
              <a:rPr lang="en-GB" sz="1200" b="1" i="0" u="none" strike="noStrike" cap="none">
                <a:solidFill>
                  <a:srgbClr val="FA5E34"/>
                </a:solidFill>
                <a:latin typeface="微软雅黑" panose="020B0503020204020204" charset="-122"/>
                <a:ea typeface="微软雅黑" panose="020B0503020204020204" charset="-122"/>
                <a:cs typeface="微软雅黑" panose="020B0503020204020204" charset="-122"/>
                <a:sym typeface="微软雅黑" panose="020B0503020204020204" charset="-122"/>
              </a:rPr>
              <a:t>每天更新</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和记录对每个产品的操作记录和具体数据，便于后期追踪不同广告调整手段带来的不同效果；</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200"/>
              <a:buFont typeface="Arial" panose="020B0604020202020204"/>
              <a:buNone/>
            </a:pP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818" name="Google Shape;818;p60"/>
          <p:cNvGraphicFramePr/>
          <p:nvPr/>
        </p:nvGraphicFramePr>
        <p:xfrm>
          <a:off x="506776" y="1743316"/>
          <a:ext cx="5357325" cy="3000000"/>
        </p:xfrm>
        <a:graphic>
          <a:graphicData uri="http://schemas.openxmlformats.org/drawingml/2006/table">
            <a:tbl>
              <a:tblPr>
                <a:noFill/>
                <a:tableStyleId>{0922FB18-EDB6-4FAB-A375-CF79C4140131}</a:tableStyleId>
              </a:tblPr>
              <a:tblGrid>
                <a:gridCol w="1322025"/>
                <a:gridCol w="624850"/>
                <a:gridCol w="792500"/>
                <a:gridCol w="1173500"/>
                <a:gridCol w="1444450"/>
              </a:tblGrid>
              <a:tr h="273575">
                <a:tc gridSpan="2">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产品1：无线充电器：产品链接</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hMerge="1">
                  <a:tcPr/>
                </a:tc>
                <a:tc gridSpan="3">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日期：</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hMerge="1">
                  <a:tcPr/>
                </a:tc>
                <a:tc hMerge="1">
                  <a:tcPr/>
                </a:tc>
              </a:tr>
              <a:tr h="273575">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花费</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浏览量</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点击量</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点击率（CTR）</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平均点击单价（CPC）</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r>
              <a:tr h="271700">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r>
              <a:tr h="273575">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投入产出比（ROI）</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订单数</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总订单金额</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转化率（CR）</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r>
              <a:tr h="258050">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r>
            </a:tbl>
          </a:graphicData>
        </a:graphic>
      </p:graphicFrame>
      <p:graphicFrame>
        <p:nvGraphicFramePr>
          <p:cNvPr id="819" name="Google Shape;819;p60"/>
          <p:cNvGraphicFramePr/>
          <p:nvPr/>
        </p:nvGraphicFramePr>
        <p:xfrm>
          <a:off x="1127759" y="3642874"/>
          <a:ext cx="6743750" cy="3000000"/>
        </p:xfrm>
        <a:graphic>
          <a:graphicData uri="http://schemas.openxmlformats.org/drawingml/2006/table">
            <a:tbl>
              <a:tblPr>
                <a:noFill/>
                <a:tableStyleId>{0922FB18-EDB6-4FAB-A375-CF79C4140131}</a:tableStyleId>
              </a:tblPr>
              <a:tblGrid>
                <a:gridCol w="983275"/>
                <a:gridCol w="833075"/>
                <a:gridCol w="1012475"/>
                <a:gridCol w="1130600"/>
                <a:gridCol w="649675"/>
                <a:gridCol w="852175"/>
                <a:gridCol w="649675"/>
                <a:gridCol w="632800"/>
              </a:tblGrid>
              <a:tr h="211925">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平均排名</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关键字</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出价</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匹配类型</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浏览数</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CTR</a:t>
                      </a:r>
                      <a:endParaRPr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CR</a:t>
                      </a:r>
                      <a:endParaRPr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ROI</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r>
              <a:tr h="233100">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a</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0.08</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广泛匹配</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479</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3.34%</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0.08</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14.34</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r>
              <a:tr h="233100">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14</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b</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0.09</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精准匹配</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238</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6.30%</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0.09</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3.33</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r>
              <a:tr h="233100">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c</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0.08</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精准匹配</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14</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28.57%</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0.09</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6.29</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r>
              <a:tr h="233100">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0.1</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广泛匹配</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13</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23.08%</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0.05</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4.77</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r>
            </a:tbl>
          </a:graphicData>
        </a:graphic>
      </p:graphicFrame>
      <p:graphicFrame>
        <p:nvGraphicFramePr>
          <p:cNvPr id="820" name="Google Shape;820;p60"/>
          <p:cNvGraphicFramePr/>
          <p:nvPr/>
        </p:nvGraphicFramePr>
        <p:xfrm>
          <a:off x="6019273" y="1743316"/>
          <a:ext cx="3000000" cy="3000000"/>
        </p:xfrm>
        <a:graphic>
          <a:graphicData uri="http://schemas.openxmlformats.org/drawingml/2006/table">
            <a:tbl>
              <a:tblPr>
                <a:noFill/>
                <a:tableStyleId>{0922FB18-EDB6-4FAB-A375-CF79C4140131}</a:tableStyleId>
              </a:tblPr>
              <a:tblGrid>
                <a:gridCol w="2321825"/>
              </a:tblGrid>
              <a:tr h="270075">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产品1操作记录：</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r>
              <a:tr h="270075">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1、上调关键词a的出价至RM0.08</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r>
              <a:tr h="270075">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2、将关键词b的匹配方式改为精准</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r>
              <a:tr h="270075">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3、关键词c降价至RM 0.06</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r>
              <a:tr h="270075">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r>
            </a:tbl>
          </a:graphicData>
        </a:graphic>
      </p:graphicFrame>
      <p:sp>
        <p:nvSpPr>
          <p:cNvPr id="821" name="Google Shape;821;p60"/>
          <p:cNvSpPr txBox="1"/>
          <p:nvPr/>
        </p:nvSpPr>
        <p:spPr>
          <a:xfrm>
            <a:off x="2092627" y="1447605"/>
            <a:ext cx="23217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FA5E34"/>
                </a:solidFill>
                <a:latin typeface="微软雅黑" panose="020B0503020204020204" charset="-122"/>
                <a:ea typeface="微软雅黑" panose="020B0503020204020204" charset="-122"/>
                <a:cs typeface="微软雅黑" panose="020B0503020204020204" charset="-122"/>
                <a:sym typeface="微软雅黑" panose="020B0503020204020204" charset="-122"/>
              </a:rPr>
              <a:t>表1：产品整体数据</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22" name="Google Shape;822;p60"/>
          <p:cNvSpPr txBox="1"/>
          <p:nvPr/>
        </p:nvSpPr>
        <p:spPr>
          <a:xfrm>
            <a:off x="6229971" y="1470674"/>
            <a:ext cx="23217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FA5E34"/>
                </a:solidFill>
                <a:latin typeface="微软雅黑" panose="020B0503020204020204" charset="-122"/>
                <a:ea typeface="微软雅黑" panose="020B0503020204020204" charset="-122"/>
                <a:cs typeface="微软雅黑" panose="020B0503020204020204" charset="-122"/>
                <a:sym typeface="微软雅黑" panose="020B0503020204020204" charset="-122"/>
              </a:rPr>
              <a:t>表2：产品具体操作记录</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23" name="Google Shape;823;p60"/>
          <p:cNvSpPr txBox="1"/>
          <p:nvPr/>
        </p:nvSpPr>
        <p:spPr>
          <a:xfrm>
            <a:off x="3225792" y="3340579"/>
            <a:ext cx="23217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FA5E34"/>
                </a:solidFill>
                <a:latin typeface="微软雅黑" panose="020B0503020204020204" charset="-122"/>
                <a:ea typeface="微软雅黑" panose="020B0503020204020204" charset="-122"/>
                <a:cs typeface="微软雅黑" panose="020B0503020204020204" charset="-122"/>
                <a:sym typeface="微软雅黑" panose="020B0503020204020204" charset="-122"/>
              </a:rPr>
              <a:t>表3：产品关键词数据明细</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24" name="Google Shape;824;p60"/>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829" name="Shape 829"/>
        <p:cNvGrpSpPr/>
        <p:nvPr/>
      </p:nvGrpSpPr>
      <p:grpSpPr>
        <a:xfrm>
          <a:off x="0" y="0"/>
          <a:ext cx="0" cy="0"/>
          <a:chOff x="0" y="0"/>
          <a:chExt cx="0" cy="0"/>
        </a:xfrm>
      </p:grpSpPr>
      <p:sp>
        <p:nvSpPr>
          <p:cNvPr id="830" name="Google Shape;830;p61"/>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第7关：关键词广告排名和扣费规则介绍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31" name="Google Shape;831;p61"/>
          <p:cNvSpPr txBox="1"/>
          <p:nvPr/>
        </p:nvSpPr>
        <p:spPr>
          <a:xfrm>
            <a:off x="599122" y="1144618"/>
            <a:ext cx="5482200" cy="25602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开启广告一段时间后，你可能会疑惑：</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为什么我的广告不在第一位？而竞品的广告在我的前面？</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为什么我出价这么高，还是拿不到前面的广告位？</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广告排在第几位，有内在的逻辑和规则吗？</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广告是怎么收费的？扣费的具体规则是什么？</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通过这一天的学习，试着找找答案吧！</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32" name="Google Shape;832;p61"/>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837" name="Shape 837"/>
        <p:cNvGrpSpPr/>
        <p:nvPr/>
      </p:nvGrpSpPr>
      <p:grpSpPr>
        <a:xfrm>
          <a:off x="0" y="0"/>
          <a:ext cx="0" cy="0"/>
          <a:chOff x="0" y="0"/>
          <a:chExt cx="0" cy="0"/>
        </a:xfrm>
      </p:grpSpPr>
      <p:sp>
        <p:nvSpPr>
          <p:cNvPr id="838" name="Google Shape;838;p62"/>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第7</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：关键词广告排名和扣费规则介绍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39" name="Google Shape;839;p62"/>
          <p:cNvSpPr txBox="1"/>
          <p:nvPr/>
        </p:nvSpPr>
        <p:spPr>
          <a:xfrm>
            <a:off x="626269" y="772685"/>
            <a:ext cx="7589700" cy="11289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1"/>
              </a:buClr>
              <a:buSzPts val="1300"/>
              <a:buFont typeface="微软雅黑" panose="020B0503020204020204" charset="-122"/>
              <a:buNone/>
            </a:pPr>
            <a:r>
              <a:rPr lang="en-GB" sz="13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当有其他买家也购买相同关键词时。多个广告将会和</a:t>
            </a:r>
            <a:r>
              <a:rPr lang="en-GB" sz="13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您</a:t>
            </a:r>
            <a:r>
              <a:rPr lang="en-GB" sz="13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的商品出现在相同的结果页面。</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chemeClr val="dk1"/>
              </a:buClr>
              <a:buSzPts val="1300"/>
              <a:buFont typeface="微软雅黑" panose="020B0503020204020204" charset="-122"/>
              <a:buNone/>
            </a:pPr>
            <a:r>
              <a:rPr lang="en-GB" sz="13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广告排名顺序会根据</a:t>
            </a:r>
            <a:r>
              <a:rPr lang="en-GB" sz="13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关键词质量评分</a:t>
            </a:r>
            <a:r>
              <a:rPr lang="en-GB" sz="13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和</a:t>
            </a:r>
            <a:r>
              <a:rPr lang="en-GB" sz="13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设定的单次点击价格</a:t>
            </a:r>
            <a:r>
              <a:rPr lang="en-GB" sz="13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排序。</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chemeClr val="dk1"/>
              </a:buClr>
              <a:buSzPts val="1100"/>
              <a:buFont typeface="Arial" panose="020B0604020202020204"/>
              <a:buNone/>
            </a:pP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300"/>
              <a:buFont typeface="微软雅黑" panose="020B0503020204020204" charset="-122"/>
              <a:buNone/>
            </a:pPr>
            <a:r>
              <a:rPr lang="en-GB" sz="13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您</a:t>
            </a:r>
            <a:r>
              <a:rPr lang="en-GB" sz="13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的广告排名顺序会受以下两个因素影响：</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40" name="Google Shape;840;p62"/>
          <p:cNvSpPr/>
          <p:nvPr/>
        </p:nvSpPr>
        <p:spPr>
          <a:xfrm>
            <a:off x="679791" y="2031314"/>
            <a:ext cx="7776300" cy="2522700"/>
          </a:xfrm>
          <a:prstGeom prst="rect">
            <a:avLst/>
          </a:prstGeom>
          <a:solidFill>
            <a:srgbClr val="F2F2F2"/>
          </a:solidFill>
          <a:ln>
            <a:noFill/>
          </a:ln>
        </p:spPr>
        <p:txBody>
          <a:bodyPr spcFirstLastPara="1" wrap="square" lIns="41575" tIns="20775" rIns="41575" bIns="207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41" name="Google Shape;841;p62"/>
          <p:cNvSpPr/>
          <p:nvPr/>
        </p:nvSpPr>
        <p:spPr>
          <a:xfrm>
            <a:off x="1308657" y="2221570"/>
            <a:ext cx="1013400" cy="989100"/>
          </a:xfrm>
          <a:prstGeom prst="ellipse">
            <a:avLst/>
          </a:prstGeom>
          <a:solidFill>
            <a:srgbClr val="00BDA2"/>
          </a:solidFill>
          <a:ln>
            <a:noFill/>
          </a:ln>
        </p:spPr>
        <p:txBody>
          <a:bodyPr spcFirstLastPara="1" wrap="square" lIns="41575" tIns="20775" rIns="41575" bIns="207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42" name="Google Shape;842;p62"/>
          <p:cNvSpPr/>
          <p:nvPr/>
        </p:nvSpPr>
        <p:spPr>
          <a:xfrm>
            <a:off x="2919006" y="2506864"/>
            <a:ext cx="476100" cy="469500"/>
          </a:xfrm>
          <a:prstGeom prst="mathMultiply">
            <a:avLst>
              <a:gd name="adj1" fmla="val 23520"/>
            </a:avLst>
          </a:prstGeom>
          <a:solidFill>
            <a:srgbClr val="00BDA2"/>
          </a:solidFill>
          <a:ln>
            <a:noFill/>
          </a:ln>
        </p:spPr>
        <p:txBody>
          <a:bodyPr spcFirstLastPara="1" wrap="square" lIns="41575" tIns="20775" rIns="41575" bIns="207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43" name="Google Shape;843;p62"/>
          <p:cNvSpPr/>
          <p:nvPr/>
        </p:nvSpPr>
        <p:spPr>
          <a:xfrm>
            <a:off x="5646224" y="2560528"/>
            <a:ext cx="450600" cy="378300"/>
          </a:xfrm>
          <a:prstGeom prst="mathEqual">
            <a:avLst>
              <a:gd name="adj1" fmla="val 23520"/>
              <a:gd name="adj2" fmla="val 15701"/>
            </a:avLst>
          </a:prstGeom>
          <a:solidFill>
            <a:srgbClr val="00BDA2"/>
          </a:solidFill>
          <a:ln>
            <a:noFill/>
          </a:ln>
        </p:spPr>
        <p:txBody>
          <a:bodyPr spcFirstLastPara="1" wrap="square" lIns="41575" tIns="20775" rIns="41575" bIns="207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844" name="Google Shape;844;p62" descr="Related image"/>
          <p:cNvPicPr preferRelativeResize="0"/>
          <p:nvPr/>
        </p:nvPicPr>
        <p:blipFill rotWithShape="1">
          <a:blip r:embed="rId1"/>
          <a:srcRect/>
          <a:stretch>
            <a:fillRect/>
          </a:stretch>
        </p:blipFill>
        <p:spPr>
          <a:xfrm>
            <a:off x="1583281" y="2480701"/>
            <a:ext cx="470576" cy="470729"/>
          </a:xfrm>
          <a:prstGeom prst="rect">
            <a:avLst/>
          </a:prstGeom>
          <a:noFill/>
          <a:ln>
            <a:noFill/>
          </a:ln>
        </p:spPr>
      </p:pic>
      <p:sp>
        <p:nvSpPr>
          <p:cNvPr id="845" name="Google Shape;845;p62"/>
          <p:cNvSpPr/>
          <p:nvPr/>
        </p:nvSpPr>
        <p:spPr>
          <a:xfrm>
            <a:off x="3962636" y="2217034"/>
            <a:ext cx="1013400" cy="989100"/>
          </a:xfrm>
          <a:prstGeom prst="ellipse">
            <a:avLst/>
          </a:prstGeom>
          <a:solidFill>
            <a:srgbClr val="00BDA2"/>
          </a:solidFill>
          <a:ln>
            <a:noFill/>
          </a:ln>
        </p:spPr>
        <p:txBody>
          <a:bodyPr spcFirstLastPara="1" wrap="square" lIns="41575" tIns="20775" rIns="41575" bIns="207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846" name="Google Shape;846;p62" descr="Image result for white money icon"/>
          <p:cNvPicPr preferRelativeResize="0"/>
          <p:nvPr/>
        </p:nvPicPr>
        <p:blipFill rotWithShape="1">
          <a:blip r:embed="rId2"/>
          <a:srcRect/>
          <a:stretch>
            <a:fillRect/>
          </a:stretch>
        </p:blipFill>
        <p:spPr>
          <a:xfrm>
            <a:off x="4236430" y="2459210"/>
            <a:ext cx="479491" cy="479648"/>
          </a:xfrm>
          <a:prstGeom prst="rect">
            <a:avLst/>
          </a:prstGeom>
          <a:noFill/>
          <a:ln>
            <a:noFill/>
          </a:ln>
        </p:spPr>
      </p:pic>
      <p:sp>
        <p:nvSpPr>
          <p:cNvPr id="847" name="Google Shape;847;p62"/>
          <p:cNvSpPr/>
          <p:nvPr/>
        </p:nvSpPr>
        <p:spPr>
          <a:xfrm>
            <a:off x="6767043" y="2204507"/>
            <a:ext cx="1013400" cy="989100"/>
          </a:xfrm>
          <a:prstGeom prst="ellipse">
            <a:avLst/>
          </a:prstGeom>
          <a:solidFill>
            <a:srgbClr val="00BDA2"/>
          </a:solidFill>
          <a:ln>
            <a:noFill/>
          </a:ln>
        </p:spPr>
        <p:txBody>
          <a:bodyPr spcFirstLastPara="1" wrap="square" lIns="41575" tIns="20775" rIns="41575" bIns="207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848" name="Google Shape;848;p62" descr="Image result for ranking icon"/>
          <p:cNvPicPr preferRelativeResize="0"/>
          <p:nvPr/>
        </p:nvPicPr>
        <p:blipFill rotWithShape="1">
          <a:blip r:embed="rId3"/>
          <a:srcRect t="29358"/>
          <a:stretch>
            <a:fillRect/>
          </a:stretch>
        </p:blipFill>
        <p:spPr>
          <a:xfrm>
            <a:off x="6828341" y="2519206"/>
            <a:ext cx="890724" cy="419586"/>
          </a:xfrm>
          <a:prstGeom prst="rect">
            <a:avLst/>
          </a:prstGeom>
          <a:noFill/>
          <a:ln>
            <a:noFill/>
          </a:ln>
        </p:spPr>
      </p:pic>
      <p:sp>
        <p:nvSpPr>
          <p:cNvPr id="849" name="Google Shape;849;p62"/>
          <p:cNvSpPr txBox="1"/>
          <p:nvPr/>
        </p:nvSpPr>
        <p:spPr>
          <a:xfrm>
            <a:off x="687938" y="3262294"/>
            <a:ext cx="2231100" cy="243300"/>
          </a:xfrm>
          <a:prstGeom prst="rect">
            <a:avLst/>
          </a:prstGeom>
          <a:noFill/>
          <a:ln>
            <a:noFill/>
          </a:ln>
        </p:spPr>
        <p:txBody>
          <a:bodyPr spcFirstLastPara="1" wrap="square" lIns="41575" tIns="20775" rIns="41575" bIns="20775" anchor="t"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r>
              <a:rPr lang="en-GB" sz="1300" b="0"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关键词质量评分</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50" name="Google Shape;850;p62"/>
          <p:cNvSpPr txBox="1"/>
          <p:nvPr/>
        </p:nvSpPr>
        <p:spPr>
          <a:xfrm>
            <a:off x="3372354" y="3262289"/>
            <a:ext cx="2207400" cy="243300"/>
          </a:xfrm>
          <a:prstGeom prst="rect">
            <a:avLst/>
          </a:prstGeom>
          <a:noFill/>
          <a:ln>
            <a:noFill/>
          </a:ln>
        </p:spPr>
        <p:txBody>
          <a:bodyPr spcFirstLastPara="1" wrap="square" lIns="41575" tIns="20775" rIns="41575" bIns="20775" anchor="t"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r>
              <a:rPr lang="en-GB" sz="1300" b="0"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单次点击价格</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51" name="Google Shape;851;p62"/>
          <p:cNvSpPr txBox="1"/>
          <p:nvPr/>
        </p:nvSpPr>
        <p:spPr>
          <a:xfrm>
            <a:off x="905076" y="3577180"/>
            <a:ext cx="1930200" cy="214500"/>
          </a:xfrm>
          <a:prstGeom prst="rect">
            <a:avLst/>
          </a:prstGeom>
          <a:noFill/>
          <a:ln>
            <a:noFill/>
          </a:ln>
        </p:spPr>
        <p:txBody>
          <a:bodyPr spcFirstLastPara="1" wrap="square" lIns="41575" tIns="20775" rIns="41575" bIns="2077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关键词的流行程度、您的商品和关键词的相关程度等</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52" name="Google Shape;852;p62"/>
          <p:cNvSpPr txBox="1"/>
          <p:nvPr/>
        </p:nvSpPr>
        <p:spPr>
          <a:xfrm>
            <a:off x="3615338" y="3590231"/>
            <a:ext cx="1817400" cy="214500"/>
          </a:xfrm>
          <a:prstGeom prst="rect">
            <a:avLst/>
          </a:prstGeom>
          <a:noFill/>
          <a:ln>
            <a:noFill/>
          </a:ln>
        </p:spPr>
        <p:txBody>
          <a:bodyPr spcFirstLastPara="1" wrap="square" lIns="41575" tIns="20775" rIns="41575" bIns="2077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您愿意支付的单次点击价格</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53" name="Google Shape;853;p62"/>
          <p:cNvSpPr txBox="1"/>
          <p:nvPr/>
        </p:nvSpPr>
        <p:spPr>
          <a:xfrm>
            <a:off x="6194780" y="3251836"/>
            <a:ext cx="2207400" cy="243300"/>
          </a:xfrm>
          <a:prstGeom prst="rect">
            <a:avLst/>
          </a:prstGeom>
          <a:noFill/>
          <a:ln>
            <a:noFill/>
          </a:ln>
        </p:spPr>
        <p:txBody>
          <a:bodyPr spcFirstLastPara="1" wrap="square" lIns="41575" tIns="20775" rIns="41575" bIns="20775" anchor="t"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r>
              <a:rPr lang="en-GB" sz="1300" b="0"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广告排名顺序</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54" name="Google Shape;854;p62"/>
          <p:cNvSpPr txBox="1"/>
          <p:nvPr/>
        </p:nvSpPr>
        <p:spPr>
          <a:xfrm>
            <a:off x="6379042" y="3566715"/>
            <a:ext cx="1869600" cy="378300"/>
          </a:xfrm>
          <a:prstGeom prst="rect">
            <a:avLst/>
          </a:prstGeom>
          <a:noFill/>
          <a:ln>
            <a:noFill/>
          </a:ln>
        </p:spPr>
        <p:txBody>
          <a:bodyPr spcFirstLastPara="1" wrap="square" lIns="41575" tIns="20775" rIns="41575" bIns="2077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排名较好的商品将会</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优先出现在结果页面</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55" name="Google Shape;855;p62"/>
          <p:cNvSpPr/>
          <p:nvPr/>
        </p:nvSpPr>
        <p:spPr>
          <a:xfrm>
            <a:off x="6363744" y="4060525"/>
            <a:ext cx="2036400" cy="557400"/>
          </a:xfrm>
          <a:prstGeom prst="rect">
            <a:avLst/>
          </a:prstGeom>
          <a:noFill/>
          <a:ln>
            <a:noFill/>
          </a:ln>
        </p:spPr>
        <p:txBody>
          <a:bodyPr spcFirstLastPara="1" wrap="square" lIns="41575" tIns="20775" rIns="41575" bIns="2077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举例：排名第一的商品会出现在比排名第十的商品更前面的位置</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56" name="Google Shape;856;p62"/>
          <p:cNvSpPr txBox="1"/>
          <p:nvPr/>
        </p:nvSpPr>
        <p:spPr>
          <a:xfrm>
            <a:off x="863135" y="4074243"/>
            <a:ext cx="2013900" cy="40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注：关于关键词质量评分，在后续的课程中将会有专题探讨</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7" name="Google Shape;857;p62"/>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862" name="Shape 862"/>
        <p:cNvGrpSpPr/>
        <p:nvPr/>
      </p:nvGrpSpPr>
      <p:grpSpPr>
        <a:xfrm>
          <a:off x="0" y="0"/>
          <a:ext cx="0" cy="0"/>
          <a:chOff x="0" y="0"/>
          <a:chExt cx="0" cy="0"/>
        </a:xfrm>
      </p:grpSpPr>
      <p:sp>
        <p:nvSpPr>
          <p:cNvPr id="863" name="Google Shape;863;p63"/>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第7</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：关键词广告排名和扣费规则介绍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4" name="Google Shape;864;p63"/>
          <p:cNvSpPr txBox="1"/>
          <p:nvPr/>
        </p:nvSpPr>
        <p:spPr>
          <a:xfrm>
            <a:off x="2544428" y="819103"/>
            <a:ext cx="2474400" cy="1684800"/>
          </a:xfrm>
          <a:prstGeom prst="rect">
            <a:avLst/>
          </a:prstGeom>
          <a:solidFill>
            <a:srgbClr val="FBE4D4"/>
          </a:solidFill>
          <a:ln>
            <a:noFill/>
          </a:ln>
        </p:spPr>
        <p:txBody>
          <a:bodyPr spcFirstLastPara="1" wrap="square" lIns="108000" tIns="108000" rIns="108000" bIns="108000" anchor="t" anchorCtr="0">
            <a:noAutofit/>
          </a:bodyPr>
          <a:lstStyle/>
          <a:p>
            <a:pPr marL="0" marR="0" lvl="0" indent="0" algn="l" rtl="0">
              <a:lnSpc>
                <a:spcPct val="100000"/>
              </a:lnSpc>
              <a:spcBef>
                <a:spcPts val="0"/>
              </a:spcBef>
              <a:spcAft>
                <a:spcPts val="0"/>
              </a:spcAft>
              <a:buClr>
                <a:schemeClr val="dk1"/>
              </a:buClr>
              <a:buSzPts val="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预测点击率: </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根据所选商品、关键字等信息预测出的产品点击率</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200"/>
              <a:buFont typeface="Arial" panose="020B0604020202020204"/>
              <a:buNone/>
            </a:pP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广告线上表现:</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该商品、关键字在广告期间的实际点击率</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200"/>
              <a:buFont typeface="Arial" panose="020B0604020202020204"/>
              <a:buNone/>
            </a:pP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相关度: </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所选关键词和商品标题、描述、分类等相关程度</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65" name="Google Shape;865;p63"/>
          <p:cNvSpPr/>
          <p:nvPr/>
        </p:nvSpPr>
        <p:spPr>
          <a:xfrm>
            <a:off x="669744" y="1031271"/>
            <a:ext cx="750000" cy="714000"/>
          </a:xfrm>
          <a:prstGeom prst="ellipse">
            <a:avLst/>
          </a:prstGeom>
          <a:solidFill>
            <a:srgbClr val="00BDA2"/>
          </a:solidFill>
          <a:ln>
            <a:noFill/>
          </a:ln>
        </p:spPr>
        <p:txBody>
          <a:bodyPr spcFirstLastPara="1" wrap="square" lIns="41575" tIns="20775" rIns="41575" bIns="207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866" name="Google Shape;866;p63" descr="Related image"/>
          <p:cNvPicPr preferRelativeResize="0"/>
          <p:nvPr/>
        </p:nvPicPr>
        <p:blipFill rotWithShape="1">
          <a:blip r:embed="rId1"/>
          <a:srcRect/>
          <a:stretch>
            <a:fillRect/>
          </a:stretch>
        </p:blipFill>
        <p:spPr>
          <a:xfrm>
            <a:off x="893178" y="1240009"/>
            <a:ext cx="359357" cy="334485"/>
          </a:xfrm>
          <a:prstGeom prst="rect">
            <a:avLst/>
          </a:prstGeom>
          <a:noFill/>
          <a:ln>
            <a:noFill/>
          </a:ln>
        </p:spPr>
      </p:pic>
      <p:sp>
        <p:nvSpPr>
          <p:cNvPr id="867" name="Google Shape;867;p63"/>
          <p:cNvSpPr txBox="1"/>
          <p:nvPr/>
        </p:nvSpPr>
        <p:spPr>
          <a:xfrm>
            <a:off x="260059" y="1780357"/>
            <a:ext cx="1569300" cy="243300"/>
          </a:xfrm>
          <a:prstGeom prst="rect">
            <a:avLst/>
          </a:prstGeom>
          <a:noFill/>
          <a:ln>
            <a:noFill/>
          </a:ln>
        </p:spPr>
        <p:txBody>
          <a:bodyPr spcFirstLastPara="1" wrap="square" lIns="41575" tIns="20775" rIns="41575" bIns="20775" anchor="t"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r>
              <a:rPr lang="en-GB" sz="13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关键词质量评分</a:t>
            </a:r>
            <a:endParaRPr sz="13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300"/>
              <a:buFont typeface="Arial" panose="020B0604020202020204"/>
              <a:buNone/>
            </a:pPr>
            <a:r>
              <a:rPr lang="en-GB" sz="13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影响因素</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68" name="Google Shape;868;p63"/>
          <p:cNvSpPr/>
          <p:nvPr/>
        </p:nvSpPr>
        <p:spPr>
          <a:xfrm>
            <a:off x="1709200" y="1230918"/>
            <a:ext cx="636900" cy="410100"/>
          </a:xfrm>
          <a:prstGeom prst="rightArrow">
            <a:avLst>
              <a:gd name="adj1" fmla="val 50000"/>
              <a:gd name="adj2" fmla="val 50000"/>
            </a:avLst>
          </a:prstGeom>
          <a:solidFill>
            <a:srgbClr val="00BDA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2200"/>
              <a:buFont typeface="Arial" panose="020B0604020202020204"/>
              <a:buNone/>
            </a:pPr>
            <a:endParaRPr sz="2200" b="0"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69" name="Google Shape;869;p63"/>
          <p:cNvSpPr txBox="1"/>
          <p:nvPr/>
        </p:nvSpPr>
        <p:spPr>
          <a:xfrm>
            <a:off x="2544427" y="3083043"/>
            <a:ext cx="2474400" cy="1502400"/>
          </a:xfrm>
          <a:prstGeom prst="rect">
            <a:avLst/>
          </a:prstGeom>
          <a:solidFill>
            <a:srgbClr val="FBE4D4"/>
          </a:solidFill>
          <a:ln>
            <a:noFill/>
          </a:ln>
        </p:spPr>
        <p:txBody>
          <a:bodyPr spcFirstLastPara="1" wrap="square" lIns="108000" tIns="108000" rIns="108000" bIns="108000" anchor="t" anchorCtr="0">
            <a:noAutofit/>
          </a:bodyPr>
          <a:lstStyle/>
          <a:p>
            <a:pPr marL="0" marR="0" lvl="0" indent="0" algn="l" rtl="0">
              <a:lnSpc>
                <a:spcPct val="100000"/>
              </a:lnSpc>
              <a:spcBef>
                <a:spcPts val="0"/>
              </a:spcBef>
              <a:spcAft>
                <a:spcPts val="0"/>
              </a:spcAft>
              <a:buClr>
                <a:schemeClr val="dk1"/>
              </a:buClr>
              <a:buSzPts val="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提升产品质量分: </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通过优化产品，提高点击率</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通过调整关键词，提高产品与关键词的相关度</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200"/>
              <a:buFont typeface="Arial" panose="020B0604020202020204"/>
              <a:buNone/>
            </a:pP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定期监控前端排名: </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根据前端排名优化关键词，调整单次点击价格</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70" name="Google Shape;870;p63"/>
          <p:cNvSpPr txBox="1"/>
          <p:nvPr/>
        </p:nvSpPr>
        <p:spPr>
          <a:xfrm>
            <a:off x="260059" y="3912582"/>
            <a:ext cx="1569300" cy="243300"/>
          </a:xfrm>
          <a:prstGeom prst="rect">
            <a:avLst/>
          </a:prstGeom>
          <a:noFill/>
          <a:ln>
            <a:noFill/>
          </a:ln>
        </p:spPr>
        <p:txBody>
          <a:bodyPr spcFirstLastPara="1" wrap="square" lIns="41575" tIns="20775" rIns="41575" bIns="20775" anchor="t"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r>
              <a:rPr lang="en-GB" sz="13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如何优化关键词的</a:t>
            </a:r>
            <a:endParaRPr sz="13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300"/>
              <a:buFont typeface="Arial" panose="020B0604020202020204"/>
              <a:buNone/>
            </a:pPr>
            <a:r>
              <a:rPr lang="en-GB" sz="13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rPr>
              <a:t>单次点击价格（ CPC ）</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71" name="Google Shape;871;p63"/>
          <p:cNvSpPr/>
          <p:nvPr/>
        </p:nvSpPr>
        <p:spPr>
          <a:xfrm>
            <a:off x="1618530" y="3322800"/>
            <a:ext cx="636900" cy="410100"/>
          </a:xfrm>
          <a:prstGeom prst="rightArrow">
            <a:avLst>
              <a:gd name="adj1" fmla="val 50000"/>
              <a:gd name="adj2" fmla="val 50000"/>
            </a:avLst>
          </a:prstGeom>
          <a:solidFill>
            <a:srgbClr val="00BDA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2200"/>
              <a:buFont typeface="Arial" panose="020B0604020202020204"/>
              <a:buNone/>
            </a:pPr>
            <a:endParaRPr sz="2200" b="0" i="0" u="none" strike="noStrike" cap="none">
              <a:solidFill>
                <a:schemeClr val="lt1"/>
              </a:solidFill>
              <a:latin typeface="Meiryo"/>
              <a:ea typeface="Meiryo"/>
              <a:cs typeface="Meiryo"/>
              <a:sym typeface="Meiryo"/>
            </a:endParaRPr>
          </a:p>
        </p:txBody>
      </p:sp>
      <p:pic>
        <p:nvPicPr>
          <p:cNvPr id="872" name="Google Shape;872;p63"/>
          <p:cNvPicPr preferRelativeResize="0"/>
          <p:nvPr/>
        </p:nvPicPr>
        <p:blipFill rotWithShape="1">
          <a:blip r:embed="rId2"/>
          <a:srcRect/>
          <a:stretch>
            <a:fillRect/>
          </a:stretch>
        </p:blipFill>
        <p:spPr>
          <a:xfrm>
            <a:off x="615160" y="3008830"/>
            <a:ext cx="832301" cy="832301"/>
          </a:xfrm>
          <a:prstGeom prst="rect">
            <a:avLst/>
          </a:prstGeom>
          <a:noFill/>
          <a:ln>
            <a:noFill/>
          </a:ln>
        </p:spPr>
      </p:pic>
      <p:sp>
        <p:nvSpPr>
          <p:cNvPr id="873" name="Google Shape;873;p63"/>
          <p:cNvSpPr txBox="1"/>
          <p:nvPr/>
        </p:nvSpPr>
        <p:spPr>
          <a:xfrm>
            <a:off x="5217364" y="819103"/>
            <a:ext cx="3682200" cy="3816300"/>
          </a:xfrm>
          <a:prstGeom prst="rect">
            <a:avLst/>
          </a:prstGeom>
          <a:noFill/>
          <a:ln w="28575" cap="flat" cmpd="sng">
            <a:solidFill>
              <a:srgbClr val="F96A4E"/>
            </a:solidFill>
            <a:prstDash val="lgDash"/>
            <a:round/>
            <a:headEnd type="none" w="sm" len="sm"/>
            <a:tailEnd type="none" w="sm" len="sm"/>
          </a:ln>
        </p:spPr>
        <p:txBody>
          <a:bodyPr spcFirstLastPara="1" wrap="square" lIns="108000" tIns="108000" rIns="108000" bIns="108000" anchor="t" anchorCtr="0">
            <a:noAutofit/>
          </a:bodyPr>
          <a:lstStyle/>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怎么控制广告花费？</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当卖家设置产品的关键词时，可以设置该关键词的单次点击价格，并且可以同时设置该关键词的预算上限。当消费达到上限时，该关键词将自动暂停参与关键词广告。</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广告什么时候扣费？</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费用仅产生于每次买家通过搜索此关键词并</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该产品。产品最终的收费(Cost per Click, CPC)与产品在前端实际排名、产品的关键词质量评分、产品的关键词单次点击价格、排名后一位产品的关键词质量评分、关键词单次点击价格相关。但每次点击的实际收费不会高于该产品所设置的关键词单次点击价格（即实际扣费不会高于自己在后台设置的关键词出价） </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chemeClr val="dk1"/>
              </a:buClr>
              <a:buSzPts val="1300"/>
              <a:buFont typeface="Arial" panose="020B0604020202020204"/>
              <a:buNone/>
            </a:pPr>
            <a:endParaRPr sz="13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chemeClr val="dk1"/>
              </a:buClr>
              <a:buSzPts val="1300"/>
              <a:buFont typeface="Arial" panose="020B0604020202020204"/>
              <a:buNone/>
            </a:pPr>
            <a:endParaRPr sz="13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74" name="Google Shape;874;p63"/>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879" name="Shape 879"/>
        <p:cNvGrpSpPr/>
        <p:nvPr/>
      </p:nvGrpSpPr>
      <p:grpSpPr>
        <a:xfrm>
          <a:off x="0" y="0"/>
          <a:ext cx="0" cy="0"/>
          <a:chOff x="0" y="0"/>
          <a:chExt cx="0" cy="0"/>
        </a:xfrm>
      </p:grpSpPr>
      <p:sp>
        <p:nvSpPr>
          <p:cNvPr id="880" name="Google Shape;880;p64"/>
          <p:cNvSpPr txBox="1"/>
          <p:nvPr/>
        </p:nvSpPr>
        <p:spPr>
          <a:xfrm>
            <a:off x="403667" y="881563"/>
            <a:ext cx="8313600" cy="3561000"/>
          </a:xfrm>
          <a:prstGeom prst="rect">
            <a:avLst/>
          </a:prstGeom>
          <a:solidFill>
            <a:srgbClr val="EDEDED"/>
          </a:solidFill>
          <a:ln w="28575" cap="flat" cmpd="sng">
            <a:solidFill>
              <a:srgbClr val="ED4D22"/>
            </a:solidFill>
            <a:prstDash val="dash"/>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1" name="Google Shape;881;p64"/>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第7</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关</a:t>
            </a: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：直播小测</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882" name="Google Shape;882;p64"/>
          <p:cNvGraphicFramePr/>
          <p:nvPr/>
        </p:nvGraphicFramePr>
        <p:xfrm>
          <a:off x="653427" y="2205980"/>
          <a:ext cx="4438775" cy="3000000"/>
        </p:xfrm>
        <a:graphic>
          <a:graphicData uri="http://schemas.openxmlformats.org/drawingml/2006/table">
            <a:tbl>
              <a:tblPr>
                <a:noFill/>
                <a:tableStyleId>{0922FB18-EDB6-4FAB-A375-CF79C4140131}</a:tableStyleId>
              </a:tblPr>
              <a:tblGrid>
                <a:gridCol w="1672400"/>
                <a:gridCol w="1634675"/>
                <a:gridCol w="1131700"/>
              </a:tblGrid>
              <a:tr h="42095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关键词质量评分</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竞拍出价</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r>
              <a:tr h="4022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Seller A</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Bad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0.02 USD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D6CC"/>
                    </a:solidFill>
                  </a:tcPr>
                </a:tc>
              </a:tr>
              <a:tr h="4022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Seller B</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Very Good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0.04 USD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CE7"/>
                    </a:solidFill>
                  </a:tcPr>
                </a:tc>
              </a:tr>
              <a:tr h="4022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Seller C</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Good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0.01 USD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D6CC"/>
                    </a:solidFill>
                  </a:tcPr>
                </a:tc>
              </a:tr>
              <a:tr h="4022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Seller 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Good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0.02 USD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CE7"/>
                    </a:solidFill>
                  </a:tcPr>
                </a:tc>
              </a:tr>
            </a:tbl>
          </a:graphicData>
        </a:graphic>
      </p:graphicFrame>
      <p:sp>
        <p:nvSpPr>
          <p:cNvPr id="883" name="Google Shape;883;p64"/>
          <p:cNvSpPr/>
          <p:nvPr/>
        </p:nvSpPr>
        <p:spPr>
          <a:xfrm>
            <a:off x="653428" y="1045181"/>
            <a:ext cx="7813500" cy="9675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有A、B、C、D四个卖家竞拍同一个关键词，其关键词质量评分和竞拍出价如下表所示，试判断：</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0" indent="-2540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最终的广告排名顺序是什么样的，哪个卖家的广告会排在最前面？</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54000" marR="0" lvl="0" indent="-254000" algn="l" rtl="0">
              <a:lnSpc>
                <a:spcPct val="150000"/>
              </a:lnSpc>
              <a:spcBef>
                <a:spcPts val="0"/>
              </a:spcBef>
              <a:spcAft>
                <a:spcPts val="0"/>
              </a:spcAft>
              <a:buClr>
                <a:schemeClr val="dk1"/>
              </a:buClr>
              <a:buSzPts val="1400"/>
              <a:buFont typeface="Arial" panose="020B0604020202020204"/>
              <a:buChar char="•"/>
            </a:pPr>
            <a:r>
              <a:rPr lang="en-GB"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试判断A卖家的最终扣费是否会高于0.02 USD？</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84" name="Google Shape;884;p64"/>
          <p:cNvSpPr/>
          <p:nvPr/>
        </p:nvSpPr>
        <p:spPr>
          <a:xfrm>
            <a:off x="5454296" y="3034310"/>
            <a:ext cx="555000" cy="518400"/>
          </a:xfrm>
          <a:prstGeom prst="rightArrow">
            <a:avLst>
              <a:gd name="adj1" fmla="val 50000"/>
              <a:gd name="adj2" fmla="val 50000"/>
            </a:avLst>
          </a:prstGeom>
          <a:solidFill>
            <a:srgbClr val="FF735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aphicFrame>
        <p:nvGraphicFramePr>
          <p:cNvPr id="885" name="Google Shape;885;p64"/>
          <p:cNvGraphicFramePr/>
          <p:nvPr/>
        </p:nvGraphicFramePr>
        <p:xfrm>
          <a:off x="6371451" y="2205980"/>
          <a:ext cx="3000000" cy="3000000"/>
        </p:xfrm>
        <a:graphic>
          <a:graphicData uri="http://schemas.openxmlformats.org/drawingml/2006/table">
            <a:tbl>
              <a:tblPr>
                <a:noFill/>
                <a:tableStyleId>{0922FB18-EDB6-4FAB-A375-CF79C4140131}</a:tableStyleId>
              </a:tblPr>
              <a:tblGrid>
                <a:gridCol w="1238250"/>
                <a:gridCol w="857250"/>
              </a:tblGrid>
              <a:tr h="42095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广告排名</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r>
              <a:tr h="4022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Seller A</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D6CC"/>
                    </a:solidFill>
                  </a:tcPr>
                </a:tc>
              </a:tr>
              <a:tr h="4022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Seller B</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CE7"/>
                    </a:solidFill>
                  </a:tcPr>
                </a:tc>
              </a:tr>
              <a:tr h="4022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Seller C</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D6CC"/>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D6CC"/>
                    </a:solidFill>
                  </a:tcPr>
                </a:tc>
              </a:tr>
              <a:tr h="4022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Seller 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CE7"/>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CE7"/>
                    </a:solidFill>
                  </a:tcPr>
                </a:tc>
              </a:tr>
            </a:tbl>
          </a:graphicData>
        </a:graphic>
      </p:graphicFrame>
      <p:sp>
        <p:nvSpPr>
          <p:cNvPr id="886" name="Google Shape;886;p64"/>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890" name="Shape 890"/>
        <p:cNvGrpSpPr/>
        <p:nvPr/>
      </p:nvGrpSpPr>
      <p:grpSpPr>
        <a:xfrm>
          <a:off x="0" y="0"/>
          <a:ext cx="0" cy="0"/>
          <a:chOff x="0" y="0"/>
          <a:chExt cx="0" cy="0"/>
        </a:xfrm>
      </p:grpSpPr>
      <p:sp>
        <p:nvSpPr>
          <p:cNvPr id="891" name="Google Shape;891;p65"/>
          <p:cNvSpPr txBox="1"/>
          <p:nvPr>
            <p:ph type="sldNum" idx="12"/>
          </p:nvPr>
        </p:nvSpPr>
        <p:spPr>
          <a:xfrm>
            <a:off x="6354343" y="3497413"/>
            <a:ext cx="411600" cy="2952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892" name="Google Shape;892;p65"/>
          <p:cNvSpPr txBox="1"/>
          <p:nvPr/>
        </p:nvSpPr>
        <p:spPr>
          <a:xfrm>
            <a:off x="1629247" y="311976"/>
            <a:ext cx="5849700" cy="741000"/>
          </a:xfrm>
          <a:prstGeom prst="rect">
            <a:avLst/>
          </a:prstGeom>
          <a:solidFill>
            <a:srgbClr val="ECECEC"/>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ED4D2D"/>
              </a:buClr>
              <a:buSzPts val="3000"/>
              <a:buFont typeface="微软雅黑" panose="020B0503020204020204" charset="-122"/>
              <a:buNone/>
            </a:pPr>
            <a:r>
              <a:rPr lang="en-GB" sz="30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广告新手地图-第二站内容索引</a:t>
            </a:r>
            <a:endParaRPr sz="30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893" name="Google Shape;893;p65"/>
          <p:cNvGrpSpPr/>
          <p:nvPr/>
        </p:nvGrpSpPr>
        <p:grpSpPr>
          <a:xfrm>
            <a:off x="2014169" y="1659273"/>
            <a:ext cx="1810877" cy="782841"/>
            <a:chOff x="1514626" y="2026021"/>
            <a:chExt cx="1564202" cy="685800"/>
          </a:xfrm>
        </p:grpSpPr>
        <p:sp>
          <p:nvSpPr>
            <p:cNvPr id="894" name="Google Shape;894;p65"/>
            <p:cNvSpPr/>
            <p:nvPr/>
          </p:nvSpPr>
          <p:spPr>
            <a:xfrm>
              <a:off x="2393028" y="2026021"/>
              <a:ext cx="685800" cy="685800"/>
            </a:xfrm>
            <a:prstGeom prst="ellipse">
              <a:avLst/>
            </a:prstGeom>
            <a:solidFill>
              <a:srgbClr val="FF8A3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895" name="Google Shape;895;p65"/>
            <p:cNvSpPr/>
            <p:nvPr/>
          </p:nvSpPr>
          <p:spPr>
            <a:xfrm>
              <a:off x="2632165" y="2205046"/>
              <a:ext cx="207527" cy="327750"/>
            </a:xfrm>
            <a:custGeom>
              <a:avLst/>
              <a:gdLst/>
              <a:ahLst/>
              <a:cxnLst/>
              <a:rect l="l" t="t" r="r" b="b"/>
              <a:pathLst>
                <a:path w="67" h="106" extrusionOk="0">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l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6" name="Google Shape;896;p65"/>
            <p:cNvSpPr txBox="1"/>
            <p:nvPr/>
          </p:nvSpPr>
          <p:spPr>
            <a:xfrm>
              <a:off x="1514626" y="2157900"/>
              <a:ext cx="641100" cy="303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panose="020B0604020202020204"/>
                <a:buNone/>
              </a:pPr>
              <a:r>
                <a:rPr lang="en-GB" sz="1800" b="1" i="0" u="none" strike="noStrike" cap="none">
                  <a:solidFill>
                    <a:schemeClr val="accent2"/>
                  </a:solidFill>
                  <a:latin typeface="微软雅黑" panose="020B0503020204020204" charset="-122"/>
                  <a:ea typeface="微软雅黑" panose="020B0503020204020204" charset="-122"/>
                  <a:cs typeface="微软雅黑" panose="020B0503020204020204" charset="-122"/>
                  <a:sym typeface="微软雅黑" panose="020B0503020204020204" charset="-122"/>
                </a:rPr>
                <a:t>第8关</a:t>
              </a:r>
              <a:endParaRPr sz="1800" b="1" i="0" u="none" strike="noStrike" cap="none">
                <a:solidFill>
                  <a:schemeClr val="accent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897" name="Google Shape;897;p65"/>
          <p:cNvGrpSpPr/>
          <p:nvPr/>
        </p:nvGrpSpPr>
        <p:grpSpPr>
          <a:xfrm>
            <a:off x="2014225" y="3336781"/>
            <a:ext cx="1813418" cy="778863"/>
            <a:chOff x="1512295" y="2995896"/>
            <a:chExt cx="1566533" cy="685800"/>
          </a:xfrm>
        </p:grpSpPr>
        <p:grpSp>
          <p:nvGrpSpPr>
            <p:cNvPr id="898" name="Google Shape;898;p65"/>
            <p:cNvGrpSpPr/>
            <p:nvPr/>
          </p:nvGrpSpPr>
          <p:grpSpPr>
            <a:xfrm>
              <a:off x="2393028" y="2995896"/>
              <a:ext cx="685800" cy="685800"/>
              <a:chOff x="4390031" y="2026021"/>
              <a:chExt cx="685800" cy="685800"/>
            </a:xfrm>
          </p:grpSpPr>
          <p:sp>
            <p:nvSpPr>
              <p:cNvPr id="899" name="Google Shape;899;p65"/>
              <p:cNvSpPr/>
              <p:nvPr/>
            </p:nvSpPr>
            <p:spPr>
              <a:xfrm>
                <a:off x="4390031" y="2026021"/>
                <a:ext cx="685800" cy="685800"/>
              </a:xfrm>
              <a:prstGeom prst="ellipse">
                <a:avLst/>
              </a:prstGeom>
              <a:solidFill>
                <a:srgbClr val="F96A4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900" name="Google Shape;900;p65"/>
              <p:cNvSpPr/>
              <p:nvPr/>
            </p:nvSpPr>
            <p:spPr>
              <a:xfrm>
                <a:off x="4595533" y="2222937"/>
                <a:ext cx="274795" cy="291969"/>
              </a:xfrm>
              <a:custGeom>
                <a:avLst/>
                <a:gdLst/>
                <a:ahLst/>
                <a:cxnLst/>
                <a:rect l="l" t="t" r="r" b="b"/>
                <a:pathLst>
                  <a:path w="89" h="95" extrusionOk="0">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l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901" name="Google Shape;901;p65"/>
            <p:cNvSpPr txBox="1"/>
            <p:nvPr/>
          </p:nvSpPr>
          <p:spPr>
            <a:xfrm>
              <a:off x="1512295" y="3143087"/>
              <a:ext cx="641100" cy="30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panose="020B0604020202020204"/>
                <a:buNone/>
              </a:pPr>
              <a:r>
                <a:rPr lang="en-GB" sz="1800" b="1" i="0" u="none" strike="noStrike" cap="none">
                  <a:solidFill>
                    <a:srgbClr val="FF6F00"/>
                  </a:solidFill>
                  <a:latin typeface="微软雅黑" panose="020B0503020204020204" charset="-122"/>
                  <a:ea typeface="微软雅黑" panose="020B0503020204020204" charset="-122"/>
                  <a:cs typeface="微软雅黑" panose="020B0503020204020204" charset="-122"/>
                  <a:sym typeface="微软雅黑" panose="020B0503020204020204" charset="-122"/>
                </a:rPr>
                <a:t>第9关</a:t>
              </a:r>
              <a:endParaRPr sz="1800" b="1" i="0" u="none" strike="noStrike" cap="none">
                <a:solidFill>
                  <a:srgbClr val="FF6F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902" name="Google Shape;902;p65"/>
          <p:cNvSpPr/>
          <p:nvPr/>
        </p:nvSpPr>
        <p:spPr>
          <a:xfrm>
            <a:off x="4019363" y="1490744"/>
            <a:ext cx="2924400" cy="14082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关键词广告自动选择介绍</a:t>
            </a:r>
            <a:endParaRPr sz="14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自动选择怎么开？</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自动选择效果好吗？</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自动选择要设置多少预算？</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152400" algn="l" rtl="0">
              <a:lnSpc>
                <a:spcPct val="100000"/>
              </a:lnSpc>
              <a:spcBef>
                <a:spcPts val="0"/>
              </a:spcBef>
              <a:spcAft>
                <a:spcPts val="0"/>
              </a:spcAft>
              <a:buClr>
                <a:schemeClr val="dk1"/>
              </a:buClr>
              <a:buSzPts val="1100"/>
              <a:buFont typeface="Arial" panose="020B0604020202020204"/>
              <a:buNone/>
            </a:pPr>
            <a:endParaRPr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903" name="Google Shape;903;p65"/>
          <p:cNvSpPr/>
          <p:nvPr/>
        </p:nvSpPr>
        <p:spPr>
          <a:xfrm>
            <a:off x="4019363" y="3216712"/>
            <a:ext cx="3109200" cy="11793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自动选择的适用场景和调整方法</a:t>
            </a:r>
            <a:endParaRPr sz="1400" b="1" i="0" u="none" strike="noStrike" cap="none">
              <a:solidFill>
                <a:srgbClr val="E4360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什么样的产品适合开自动选择？</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自动选择和手动选择怎样配合？</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寻找优质关键词的渠道有哪些？</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60" name="Shape 160"/>
        <p:cNvGrpSpPr/>
        <p:nvPr/>
      </p:nvGrpSpPr>
      <p:grpSpPr>
        <a:xfrm>
          <a:off x="0" y="0"/>
          <a:ext cx="0" cy="0"/>
          <a:chOff x="0" y="0"/>
          <a:chExt cx="0" cy="0"/>
        </a:xfrm>
      </p:grpSpPr>
      <p:sp>
        <p:nvSpPr>
          <p:cNvPr id="161" name="Google Shape;161;p21"/>
          <p:cNvSpPr/>
          <p:nvPr/>
        </p:nvSpPr>
        <p:spPr>
          <a:xfrm>
            <a:off x="4669973" y="1646515"/>
            <a:ext cx="4269900" cy="30210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62" name="Google Shape;162;p21"/>
          <p:cNvSpPr/>
          <p:nvPr/>
        </p:nvSpPr>
        <p:spPr>
          <a:xfrm>
            <a:off x="244928" y="1698172"/>
            <a:ext cx="4229100" cy="30210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63" name="Google Shape;163;p21"/>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第1关：认识广告的作用</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64" name="Google Shape;164;p21"/>
          <p:cNvGrpSpPr/>
          <p:nvPr/>
        </p:nvGrpSpPr>
        <p:grpSpPr>
          <a:xfrm>
            <a:off x="244927" y="1781311"/>
            <a:ext cx="4077831" cy="2751155"/>
            <a:chOff x="134470" y="664030"/>
            <a:chExt cx="4572072" cy="2743200"/>
          </a:xfrm>
        </p:grpSpPr>
        <p:pic>
          <p:nvPicPr>
            <p:cNvPr id="165" name="Google Shape;165;p21"/>
            <p:cNvPicPr preferRelativeResize="0"/>
            <p:nvPr/>
          </p:nvPicPr>
          <p:blipFill rotWithShape="1">
            <a:blip r:embed="rId1"/>
            <a:srcRect/>
            <a:stretch>
              <a:fillRect/>
            </a:stretch>
          </p:blipFill>
          <p:spPr>
            <a:xfrm>
              <a:off x="134470" y="664030"/>
              <a:ext cx="4572000" cy="2743200"/>
            </a:xfrm>
            <a:prstGeom prst="rect">
              <a:avLst/>
            </a:prstGeom>
            <a:noFill/>
            <a:ln>
              <a:noFill/>
            </a:ln>
          </p:spPr>
        </p:pic>
        <p:sp>
          <p:nvSpPr>
            <p:cNvPr id="166" name="Google Shape;166;p21"/>
            <p:cNvSpPr txBox="1"/>
            <p:nvPr/>
          </p:nvSpPr>
          <p:spPr>
            <a:xfrm>
              <a:off x="919643" y="1254091"/>
              <a:ext cx="1724700" cy="255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翻升10倍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7" name="Google Shape;167;p21"/>
            <p:cNvSpPr txBox="1"/>
            <p:nvPr/>
          </p:nvSpPr>
          <p:spPr>
            <a:xfrm>
              <a:off x="3149842" y="1184935"/>
              <a:ext cx="1556700" cy="255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较8月提升170%</a:t>
              </a:r>
              <a:endParaRPr sz="12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pic>
        <p:nvPicPr>
          <p:cNvPr id="168" name="Google Shape;168;p21"/>
          <p:cNvPicPr preferRelativeResize="0"/>
          <p:nvPr/>
        </p:nvPicPr>
        <p:blipFill rotWithShape="1">
          <a:blip r:embed="rId2"/>
          <a:srcRect/>
          <a:stretch>
            <a:fillRect/>
          </a:stretch>
        </p:blipFill>
        <p:spPr>
          <a:xfrm>
            <a:off x="4683916" y="1781318"/>
            <a:ext cx="4284312" cy="2751182"/>
          </a:xfrm>
          <a:prstGeom prst="rect">
            <a:avLst/>
          </a:prstGeom>
          <a:noFill/>
          <a:ln>
            <a:noFill/>
          </a:ln>
        </p:spPr>
      </p:pic>
      <p:sp>
        <p:nvSpPr>
          <p:cNvPr id="169" name="Google Shape;169;p21"/>
          <p:cNvSpPr txBox="1"/>
          <p:nvPr/>
        </p:nvSpPr>
        <p:spPr>
          <a:xfrm>
            <a:off x="552791" y="625054"/>
            <a:ext cx="8387100" cy="9369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先来看一个优秀案例，某美妆新卖家投放广告单量从0到破千</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日单量从0到99当天单量破千，得益于大促前的充分预热和粉丝积累</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1" indent="0" algn="l" rtl="0">
              <a:lnSpc>
                <a:spcPct val="15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店铺在大促后获得全面提升：日单量较大促前提升170%，粉丝数增长120%</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70" name="Google Shape;170;p21"/>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908" name="Shape 908"/>
        <p:cNvGrpSpPr/>
        <p:nvPr/>
      </p:nvGrpSpPr>
      <p:grpSpPr>
        <a:xfrm>
          <a:off x="0" y="0"/>
          <a:ext cx="0" cy="0"/>
          <a:chOff x="0" y="0"/>
          <a:chExt cx="0" cy="0"/>
        </a:xfrm>
      </p:grpSpPr>
      <p:sp>
        <p:nvSpPr>
          <p:cNvPr id="909" name="Google Shape;909;p66"/>
          <p:cNvSpPr txBox="1"/>
          <p:nvPr/>
        </p:nvSpPr>
        <p:spPr>
          <a:xfrm>
            <a:off x="626269" y="134779"/>
            <a:ext cx="43653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第8关：关键词广告自动选择介绍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10" name="Google Shape;910;p66"/>
          <p:cNvSpPr txBox="1"/>
          <p:nvPr>
            <p:ph type="sldNum" idx="12"/>
          </p:nvPr>
        </p:nvSpPr>
        <p:spPr>
          <a:xfrm>
            <a:off x="6648938" y="470004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panose="020B0604020202020204"/>
              <a:buNone/>
            </a:pPr>
            <a:fld id="{00000000-1234-1234-1234-123412341234}" type="slidenum">
              <a:rPr lang="en-GB"/>
            </a:fld>
            <a:endParaRPr lang="en-GB"/>
          </a:p>
        </p:txBody>
      </p:sp>
      <p:sp>
        <p:nvSpPr>
          <p:cNvPr id="911" name="Google Shape;911;p66"/>
          <p:cNvSpPr txBox="1"/>
          <p:nvPr/>
        </p:nvSpPr>
        <p:spPr>
          <a:xfrm>
            <a:off x="626269" y="1176178"/>
            <a:ext cx="8387100" cy="2724300"/>
          </a:xfrm>
          <a:prstGeom prst="rect">
            <a:avLst/>
          </a:prstGeom>
          <a:noFill/>
          <a:ln>
            <a:noFill/>
          </a:ln>
        </p:spPr>
        <p:txBody>
          <a:bodyPr spcFirstLastPara="1" wrap="square" lIns="68575" tIns="34275" rIns="68575" bIns="34275" anchor="t" anchorCtr="0">
            <a:sp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关键词广告选词调价耗时长，有没有捷径呢？</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当然有！快来开启关键词广告自动选择吧！</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2095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自动选择如何开启？</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2095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自动选择开启后效果到底如何？</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2095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如何设置自动选择的预算？</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通过直播的学习，试着找找答案吧！</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114300" algn="l" rtl="0">
              <a:lnSpc>
                <a:spcPct val="150000"/>
              </a:lnSpc>
              <a:spcBef>
                <a:spcPts val="0"/>
              </a:spcBef>
              <a:spcAft>
                <a:spcPts val="0"/>
              </a:spcAft>
              <a:buClr>
                <a:schemeClr val="dk1"/>
              </a:buClr>
              <a:buSzPts val="1500"/>
              <a:buFont typeface="Arial" panose="020B0604020202020204"/>
              <a:buNone/>
            </a:pP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916" name="Shape 916"/>
        <p:cNvGrpSpPr/>
        <p:nvPr/>
      </p:nvGrpSpPr>
      <p:grpSpPr>
        <a:xfrm>
          <a:off x="0" y="0"/>
          <a:ext cx="0" cy="0"/>
          <a:chOff x="0" y="0"/>
          <a:chExt cx="0" cy="0"/>
        </a:xfrm>
      </p:grpSpPr>
      <p:sp>
        <p:nvSpPr>
          <p:cNvPr id="917" name="Google Shape;917;p67"/>
          <p:cNvSpPr txBox="1"/>
          <p:nvPr/>
        </p:nvSpPr>
        <p:spPr>
          <a:xfrm>
            <a:off x="626269" y="134779"/>
            <a:ext cx="43653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第8关：关键词广告自动选择介绍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18" name="Google Shape;918;p67"/>
          <p:cNvSpPr/>
          <p:nvPr/>
        </p:nvSpPr>
        <p:spPr>
          <a:xfrm>
            <a:off x="244010" y="1119222"/>
            <a:ext cx="8209200" cy="4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br>
              <a:rPr lang="en-GB" sz="14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919" name="Google Shape;919;p67"/>
          <p:cNvSpPr txBox="1"/>
          <p:nvPr/>
        </p:nvSpPr>
        <p:spPr>
          <a:xfrm>
            <a:off x="304342" y="1075006"/>
            <a:ext cx="4949400" cy="142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在投放关键词广告时，您是否遇到过这些问题？</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00000"/>
              </a:lnSpc>
              <a:spcBef>
                <a:spcPts val="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选词调价耗时长，特别是小语种站点不知道如何选词；</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13970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00000"/>
              </a:lnSpc>
              <a:spcBef>
                <a:spcPts val="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某些产品在流量单量上遇到瓶颈，不知道如何进一步拓词拓量；</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13970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00000"/>
              </a:lnSpc>
              <a:spcBef>
                <a:spcPts val="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对于投入产出比没有概念，不知道如何优化；</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20" name="Google Shape;920;p67"/>
          <p:cNvSpPr txBox="1"/>
          <p:nvPr/>
        </p:nvSpPr>
        <p:spPr>
          <a:xfrm>
            <a:off x="304342" y="2778260"/>
            <a:ext cx="4949400" cy="142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来尝试下关键词广告自动选择吧，它到底有何优势？</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0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简单智能</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，让你轻松摆脱选词调价的烦恼；</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13970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0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拓量神器</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，帮助你的广告产品轻松突破流量单量瓶颈；</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13970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0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效果稳定</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，系统依据转化率自动优化调整；</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921" name="Google Shape;921;p67"/>
          <p:cNvPicPr preferRelativeResize="0"/>
          <p:nvPr/>
        </p:nvPicPr>
        <p:blipFill rotWithShape="1">
          <a:blip r:embed="rId1"/>
          <a:srcRect/>
          <a:stretch>
            <a:fillRect/>
          </a:stretch>
        </p:blipFill>
        <p:spPr>
          <a:xfrm>
            <a:off x="4914900" y="901053"/>
            <a:ext cx="4153359" cy="1495054"/>
          </a:xfrm>
          <a:prstGeom prst="rect">
            <a:avLst/>
          </a:prstGeom>
          <a:noFill/>
          <a:ln>
            <a:noFill/>
          </a:ln>
        </p:spPr>
      </p:pic>
      <p:sp>
        <p:nvSpPr>
          <p:cNvPr id="922" name="Google Shape;922;p67"/>
          <p:cNvSpPr txBox="1"/>
          <p:nvPr/>
        </p:nvSpPr>
        <p:spPr>
          <a:xfrm>
            <a:off x="4914900" y="2483084"/>
            <a:ext cx="4076700" cy="2439900"/>
          </a:xfrm>
          <a:prstGeom prst="rect">
            <a:avLst/>
          </a:prstGeom>
          <a:noFill/>
          <a:ln w="28575" cap="flat" cmpd="sng">
            <a:solidFill>
              <a:srgbClr val="F96A4E"/>
            </a:solidFill>
            <a:prstDash val="dash"/>
            <a:round/>
            <a:headEnd type="none" w="sm" len="sm"/>
            <a:tailEnd type="none" w="sm" len="sm"/>
          </a:ln>
        </p:spPr>
        <p:txBody>
          <a:bodyPr spcFirstLastPara="1" wrap="square" lIns="108000" tIns="108000" rIns="108000" bIns="108000" anchor="t" anchorCtr="0">
            <a:sp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自动选择是如何替我优化广告的？</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00000"/>
              </a:lnSpc>
              <a:spcBef>
                <a:spcPts val="50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Shopee系统会自动为您的广告匹配买家搜索类似产品时所使用的关键词，同时自动计算和调整您的关键词广告出价以及对广告进行优化，以确保您的广告能有健康的投入产出比，您无需再进行额外操作。</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00000"/>
              </a:lnSpc>
              <a:spcBef>
                <a:spcPts val="50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您的单次点击出价会根据您广告的</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预估转化率</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来做调整；如果买家购买您商品的机率比较高，系统会自动设定一个较高的单次点击出价以确保商品可以得到更多的曝光，但如果广告看起来并不一定会带来销售转化，系统则会调降您的单次点击出价。</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23" name="Google Shape;923;p67"/>
          <p:cNvSpPr txBox="1"/>
          <p:nvPr/>
        </p:nvSpPr>
        <p:spPr>
          <a:xfrm>
            <a:off x="6572250" y="48815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panose="020B0604020202020204"/>
              <a:buNone/>
            </a:pPr>
            <a:fld id="{00000000-1234-1234-1234-123412341234}" type="slidenum">
              <a:rPr lang="en-GB" sz="900" b="0" i="0" u="none" strike="noStrike" cap="none">
                <a:solidFill>
                  <a:srgbClr val="888888"/>
                </a:solidFill>
                <a:latin typeface="Arial" panose="020B0604020202020204"/>
                <a:ea typeface="Arial" panose="020B0604020202020204"/>
                <a:cs typeface="Arial" panose="020B0604020202020204"/>
                <a:sym typeface="Arial" panose="020B0604020202020204"/>
              </a:rPr>
            </a:fld>
            <a:endParaRPr sz="900" b="0" i="0" u="none" strike="noStrike" cap="none">
              <a:solidFill>
                <a:srgbClr val="888888"/>
              </a:solidFill>
              <a:latin typeface="Arial" panose="020B0604020202020204"/>
              <a:ea typeface="Arial" panose="020B0604020202020204"/>
              <a:cs typeface="Arial" panose="020B0604020202020204"/>
              <a:sym typeface="Arial" panose="020B0604020202020204"/>
            </a:endParaRPr>
          </a:p>
        </p:txBody>
      </p:sp>
      <p:sp>
        <p:nvSpPr>
          <p:cNvPr id="924" name="Google Shape;924;p67"/>
          <p:cNvSpPr/>
          <p:nvPr/>
        </p:nvSpPr>
        <p:spPr>
          <a:xfrm>
            <a:off x="304342" y="643849"/>
            <a:ext cx="1523400" cy="3444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什么是自动选择：</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929" name="Shape 929"/>
        <p:cNvGrpSpPr/>
        <p:nvPr/>
      </p:nvGrpSpPr>
      <p:grpSpPr>
        <a:xfrm>
          <a:off x="0" y="0"/>
          <a:ext cx="0" cy="0"/>
          <a:chOff x="0" y="0"/>
          <a:chExt cx="0" cy="0"/>
        </a:xfrm>
      </p:grpSpPr>
      <p:sp>
        <p:nvSpPr>
          <p:cNvPr id="930" name="Google Shape;930;p68"/>
          <p:cNvSpPr/>
          <p:nvPr/>
        </p:nvSpPr>
        <p:spPr>
          <a:xfrm>
            <a:off x="423581" y="1324101"/>
            <a:ext cx="3853200" cy="21972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931" name="Google Shape;931;p68"/>
          <p:cNvSpPr txBox="1"/>
          <p:nvPr/>
        </p:nvSpPr>
        <p:spPr>
          <a:xfrm>
            <a:off x="626269" y="134779"/>
            <a:ext cx="43653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第8关：关键词广告自动选择介绍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32" name="Google Shape;932;p68"/>
          <p:cNvSpPr txBox="1"/>
          <p:nvPr>
            <p:ph type="sldNum" idx="12"/>
          </p:nvPr>
        </p:nvSpPr>
        <p:spPr>
          <a:xfrm>
            <a:off x="4843463" y="3575447"/>
            <a:ext cx="1543200" cy="2055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panose="020B0604020202020204"/>
              <a:buNone/>
            </a:pPr>
            <a:fld id="{00000000-1234-1234-1234-123412341234}" type="slidenum">
              <a:rPr lang="en-GB"/>
            </a:fld>
            <a:endParaRPr lang="en-GB"/>
          </a:p>
        </p:txBody>
      </p:sp>
      <p:sp>
        <p:nvSpPr>
          <p:cNvPr id="933" name="Google Shape;933;p68"/>
          <p:cNvSpPr/>
          <p:nvPr/>
        </p:nvSpPr>
        <p:spPr>
          <a:xfrm>
            <a:off x="344184" y="619721"/>
            <a:ext cx="5527500" cy="5907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让我们先来看2个自动选择优秀案例！</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案例一：某马来站点成熟卖家利用自动选择</a:t>
            </a:r>
            <a:r>
              <a:rPr lang="en-GB" sz="12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轻松测品</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934" name="Google Shape;934;p68"/>
          <p:cNvPicPr preferRelativeResize="0"/>
          <p:nvPr/>
        </p:nvPicPr>
        <p:blipFill rotWithShape="1">
          <a:blip r:embed="rId1"/>
          <a:srcRect/>
          <a:stretch>
            <a:fillRect/>
          </a:stretch>
        </p:blipFill>
        <p:spPr>
          <a:xfrm>
            <a:off x="469831" y="1313369"/>
            <a:ext cx="3806700" cy="2197200"/>
          </a:xfrm>
          <a:prstGeom prst="rect">
            <a:avLst/>
          </a:prstGeom>
          <a:noFill/>
          <a:ln>
            <a:noFill/>
          </a:ln>
        </p:spPr>
      </p:pic>
      <p:sp>
        <p:nvSpPr>
          <p:cNvPr id="935" name="Google Shape;935;p68"/>
          <p:cNvSpPr txBox="1"/>
          <p:nvPr/>
        </p:nvSpPr>
        <p:spPr>
          <a:xfrm>
            <a:off x="423581" y="3690991"/>
            <a:ext cx="8563200" cy="1298100"/>
          </a:xfrm>
          <a:prstGeom prst="rect">
            <a:avLst/>
          </a:prstGeom>
          <a:solidFill>
            <a:schemeClr val="lt1"/>
          </a:solidFill>
          <a:ln w="28575" cap="flat" cmpd="sng">
            <a:solidFill>
              <a:srgbClr val="ED4D2D"/>
            </a:solidFill>
            <a:prstDash val="dash"/>
            <a:miter lim="800000"/>
            <a:headEnd type="none" w="sm" len="sm"/>
            <a:tailEnd type="none" w="sm" len="sm"/>
          </a:ln>
        </p:spPr>
        <p:txBody>
          <a:bodyPr spcFirstLastPara="1" wrap="square" lIns="108000" tIns="108000" rIns="108000" bIns="108000" anchor="t" anchorCtr="0">
            <a:spAutoFit/>
          </a:bodyPr>
          <a:lstStyle/>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卖家开启自动选择主要是用于</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测品</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，手动选择一周约能测20个，且选词调价耗时相对较长，而自动选择</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每周测品数量可达到手动选择的近2倍</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，且无需选词调价，大大提升广告测品效率；</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50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自动选择开启后在</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点击率</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和</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投入产出比</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指标上均优于手动选择，故卖家后期主要使用关键词广告自动选择，自动选择单量增长快，对全店单量贡献大，利用自动选择测品</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操作方便、见效快</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936" name="Google Shape;936;p68"/>
          <p:cNvSpPr/>
          <p:nvPr/>
        </p:nvSpPr>
        <p:spPr>
          <a:xfrm>
            <a:off x="5491748" y="1313369"/>
            <a:ext cx="24807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某店铺三周关键词广告数据汇总表</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937" name="Google Shape;937;p68"/>
          <p:cNvGraphicFramePr/>
          <p:nvPr/>
        </p:nvGraphicFramePr>
        <p:xfrm>
          <a:off x="4436269" y="1544201"/>
          <a:ext cx="4550575" cy="3000000"/>
        </p:xfrm>
        <a:graphic>
          <a:graphicData uri="http://schemas.openxmlformats.org/drawingml/2006/table">
            <a:tbl>
              <a:tblPr>
                <a:noFill/>
                <a:tableStyleId>{0922FB18-EDB6-4FAB-A375-CF79C4140131}</a:tableStyleId>
              </a:tblPr>
              <a:tblGrid>
                <a:gridCol w="659150"/>
                <a:gridCol w="681975"/>
                <a:gridCol w="687350"/>
                <a:gridCol w="510000"/>
                <a:gridCol w="593850"/>
                <a:gridCol w="698650"/>
                <a:gridCol w="719600"/>
              </a:tblGrid>
              <a:tr h="540550">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日期</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广告类型</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总广告花费(USD)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订单数</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点击率</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投入产出比</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单量占比</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r>
              <a:tr h="245575">
                <a:tc rowSpan="2">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第一周</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6.1%</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20.3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15.2%</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33300">
                <a:tc vMerge="1">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手动选择</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49</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50</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3.2%</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4.8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84.8%</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45575">
                <a:tc rowSpan="2">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第二周</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95</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289</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7.6%</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25.6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60.3%</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33300">
                <a:tc vMerge="1">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手动选择</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82</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190</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5.0%</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10.6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39.7%</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45575">
                <a:tc rowSpan="2">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第三周</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183</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477</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9.6%</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32.1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69.9%</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33300">
                <a:tc vMerge="1">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手动选择</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106</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205</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6.4%</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12.2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30.1%</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942" name="Shape 942"/>
        <p:cNvGrpSpPr/>
        <p:nvPr/>
      </p:nvGrpSpPr>
      <p:grpSpPr>
        <a:xfrm>
          <a:off x="0" y="0"/>
          <a:ext cx="0" cy="0"/>
          <a:chOff x="0" y="0"/>
          <a:chExt cx="0" cy="0"/>
        </a:xfrm>
      </p:grpSpPr>
      <p:sp>
        <p:nvSpPr>
          <p:cNvPr id="943" name="Google Shape;943;p69"/>
          <p:cNvSpPr/>
          <p:nvPr/>
        </p:nvSpPr>
        <p:spPr>
          <a:xfrm>
            <a:off x="348207" y="1031302"/>
            <a:ext cx="5195400" cy="24339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944" name="Google Shape;944;p69"/>
          <p:cNvSpPr txBox="1"/>
          <p:nvPr/>
        </p:nvSpPr>
        <p:spPr>
          <a:xfrm>
            <a:off x="626269" y="134779"/>
            <a:ext cx="43653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第8关：关键词广告自动选择介绍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5" name="Google Shape;945;p69"/>
          <p:cNvSpPr txBox="1"/>
          <p:nvPr>
            <p:ph type="sldNum" idx="12"/>
          </p:nvPr>
        </p:nvSpPr>
        <p:spPr>
          <a:xfrm>
            <a:off x="4843463" y="3575447"/>
            <a:ext cx="1543200" cy="2055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panose="020B0604020202020204"/>
              <a:buNone/>
            </a:pPr>
            <a:fld id="{00000000-1234-1234-1234-123412341234}" type="slidenum">
              <a:rPr lang="en-GB"/>
            </a:fld>
            <a:endParaRPr lang="en-GB"/>
          </a:p>
        </p:txBody>
      </p:sp>
      <p:sp>
        <p:nvSpPr>
          <p:cNvPr id="946" name="Google Shape;946;p69"/>
          <p:cNvSpPr/>
          <p:nvPr/>
        </p:nvSpPr>
        <p:spPr>
          <a:xfrm>
            <a:off x="344184" y="619721"/>
            <a:ext cx="5527500" cy="3138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案例二：某新加坡站点</a:t>
            </a:r>
            <a:r>
              <a:rPr lang="en-GB" sz="12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新卖家</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利用自动选择快速实现爆单：</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947" name="Google Shape;947;p69"/>
          <p:cNvGrpSpPr/>
          <p:nvPr/>
        </p:nvGrpSpPr>
        <p:grpSpPr>
          <a:xfrm>
            <a:off x="362099" y="1119175"/>
            <a:ext cx="5124589" cy="2281394"/>
            <a:chOff x="461937" y="1613818"/>
            <a:chExt cx="6832785" cy="3431700"/>
          </a:xfrm>
        </p:grpSpPr>
        <p:pic>
          <p:nvPicPr>
            <p:cNvPr id="948" name="Google Shape;948;p69"/>
            <p:cNvPicPr preferRelativeResize="0"/>
            <p:nvPr/>
          </p:nvPicPr>
          <p:blipFill rotWithShape="1">
            <a:blip r:embed="rId1"/>
            <a:srcRect/>
            <a:stretch>
              <a:fillRect/>
            </a:stretch>
          </p:blipFill>
          <p:spPr>
            <a:xfrm>
              <a:off x="537822" y="1613818"/>
              <a:ext cx="6756900" cy="3431700"/>
            </a:xfrm>
            <a:prstGeom prst="rect">
              <a:avLst/>
            </a:prstGeom>
            <a:noFill/>
            <a:ln>
              <a:noFill/>
            </a:ln>
          </p:spPr>
        </p:pic>
        <p:sp>
          <p:nvSpPr>
            <p:cNvPr id="949" name="Google Shape;949;p69"/>
            <p:cNvSpPr/>
            <p:nvPr/>
          </p:nvSpPr>
          <p:spPr>
            <a:xfrm>
              <a:off x="785276" y="3667815"/>
              <a:ext cx="294000" cy="526500"/>
            </a:xfrm>
            <a:prstGeom prst="downArrow">
              <a:avLst>
                <a:gd name="adj1" fmla="val 50000"/>
                <a:gd name="adj2" fmla="val 50000"/>
              </a:avLst>
            </a:prstGeom>
            <a:solidFill>
              <a:srgbClr val="F96A4E"/>
            </a:solidFill>
            <a:ln w="12700" cap="flat" cmpd="sng">
              <a:solidFill>
                <a:srgbClr val="F96A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950" name="Google Shape;950;p69"/>
            <p:cNvSpPr txBox="1"/>
            <p:nvPr/>
          </p:nvSpPr>
          <p:spPr>
            <a:xfrm>
              <a:off x="461937" y="3317156"/>
              <a:ext cx="1282500" cy="312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panose="020B0604020202020204"/>
                <a:buNone/>
              </a:pPr>
              <a:r>
                <a:rPr lang="en-GB" sz="9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开启自动选择</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aphicFrame>
        <p:nvGraphicFramePr>
          <p:cNvPr id="951" name="Google Shape;951;p69"/>
          <p:cNvGraphicFramePr/>
          <p:nvPr/>
        </p:nvGraphicFramePr>
        <p:xfrm>
          <a:off x="256357" y="3964607"/>
          <a:ext cx="8468700" cy="3000000"/>
        </p:xfrm>
        <a:graphic>
          <a:graphicData uri="http://schemas.openxmlformats.org/drawingml/2006/table">
            <a:tbl>
              <a:tblPr>
                <a:noFill/>
                <a:tableStyleId>{0922FB18-EDB6-4FAB-A375-CF79C4140131}</a:tableStyleId>
              </a:tblPr>
              <a:tblGrid>
                <a:gridCol w="1015250"/>
                <a:gridCol w="830525"/>
                <a:gridCol w="678025"/>
                <a:gridCol w="613175"/>
                <a:gridCol w="892975"/>
                <a:gridCol w="685800"/>
                <a:gridCol w="778675"/>
                <a:gridCol w="748750"/>
                <a:gridCol w="694300"/>
                <a:gridCol w="934850"/>
                <a:gridCol w="596375"/>
              </a:tblGrid>
              <a:tr h="371975">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endParaRPr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浏览数</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点击数</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订单数</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销售总额（USD）</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花费（USD）</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点击率</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投入产出比</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转化率</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平均点击单价（USD）</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单量占比</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r>
              <a:tr h="215350">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127934</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7731</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287</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6182.23 </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360.37 </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6.04%</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17.15 </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3.71%</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0.05 </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70.17%</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5350">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手动选择</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186732</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6030</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122</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3758.71 </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581.56 </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3.23%</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6.46 </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2.02%</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0.10 </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29.83%</a:t>
                      </a:r>
                      <a:endParaRPr sz="1100" u="none" strike="noStrike" cap="none"/>
                    </a:p>
                  </a:txBody>
                  <a:tcPr marL="4475" marR="4475" marT="44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952" name="Google Shape;952;p69"/>
          <p:cNvSpPr/>
          <p:nvPr/>
        </p:nvSpPr>
        <p:spPr>
          <a:xfrm>
            <a:off x="3023004" y="3667828"/>
            <a:ext cx="2403600" cy="254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4.11-4.23关键词广告数据汇总表</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3" name="Google Shape;953;p69"/>
          <p:cNvSpPr txBox="1"/>
          <p:nvPr/>
        </p:nvSpPr>
        <p:spPr>
          <a:xfrm>
            <a:off x="5766994" y="1360951"/>
            <a:ext cx="2958000" cy="2129400"/>
          </a:xfrm>
          <a:prstGeom prst="rect">
            <a:avLst/>
          </a:prstGeom>
          <a:solidFill>
            <a:schemeClr val="lt1"/>
          </a:solidFill>
          <a:ln w="28575" cap="flat" cmpd="sng">
            <a:solidFill>
              <a:srgbClr val="ED4D2D"/>
            </a:solidFill>
            <a:prstDash val="dash"/>
            <a:miter lim="800000"/>
            <a:headEnd type="none" w="sm" len="sm"/>
            <a:tailEnd type="none" w="sm" len="sm"/>
          </a:ln>
        </p:spPr>
        <p:txBody>
          <a:bodyPr spcFirstLastPara="1" wrap="square" lIns="108000" tIns="108000" rIns="108000" bIns="108000" anchor="t" anchorCtr="0">
            <a:spAutoFit/>
          </a:bodyPr>
          <a:lstStyle/>
          <a:p>
            <a:pPr marL="215900" marR="0" lvl="0" indent="-215900" algn="l" rtl="0">
              <a:lnSpc>
                <a:spcPct val="150000"/>
              </a:lnSpc>
              <a:spcBef>
                <a:spcPts val="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自动选择开启后单量稳步上涨，</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对全店广告单量贡献较大</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，卖家全店单量在开启自动选择后翻升近</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5</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倍；</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50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对比手动选择，自动选择投入产出比高达17以上，且在点击率、转化率和平均点击单价指标上</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均优于手动选择</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958" name="Shape 958"/>
        <p:cNvGrpSpPr/>
        <p:nvPr/>
      </p:nvGrpSpPr>
      <p:grpSpPr>
        <a:xfrm>
          <a:off x="0" y="0"/>
          <a:ext cx="0" cy="0"/>
          <a:chOff x="0" y="0"/>
          <a:chExt cx="0" cy="0"/>
        </a:xfrm>
      </p:grpSpPr>
      <p:sp>
        <p:nvSpPr>
          <p:cNvPr id="959" name="Google Shape;959;p70"/>
          <p:cNvSpPr txBox="1"/>
          <p:nvPr/>
        </p:nvSpPr>
        <p:spPr>
          <a:xfrm>
            <a:off x="626269" y="134779"/>
            <a:ext cx="43653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第8关：关键词广告自动选择介绍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60" name="Google Shape;960;p70"/>
          <p:cNvSpPr/>
          <p:nvPr/>
        </p:nvSpPr>
        <p:spPr>
          <a:xfrm>
            <a:off x="244010" y="1119222"/>
            <a:ext cx="8209200" cy="4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br>
              <a:rPr lang="en-GB" sz="14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961" name="Google Shape;961;p70"/>
          <p:cNvSpPr txBox="1"/>
          <p:nvPr/>
        </p:nvSpPr>
        <p:spPr>
          <a:xfrm>
            <a:off x="6572250" y="48815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panose="020B0604020202020204"/>
              <a:buNone/>
            </a:pPr>
            <a:fld id="{00000000-1234-1234-1234-123412341234}" type="slidenum">
              <a:rPr lang="en-GB" sz="900" b="0" i="0" u="none" strike="noStrike" cap="none">
                <a:solidFill>
                  <a:srgbClr val="888888"/>
                </a:solidFill>
                <a:latin typeface="Arial" panose="020B0604020202020204"/>
                <a:ea typeface="Arial" panose="020B0604020202020204"/>
                <a:cs typeface="Arial" panose="020B0604020202020204"/>
                <a:sym typeface="Arial" panose="020B0604020202020204"/>
              </a:rPr>
            </a:fld>
            <a:endParaRPr sz="900" b="0" i="0" u="none" strike="noStrike" cap="none">
              <a:solidFill>
                <a:srgbClr val="888888"/>
              </a:solidFill>
              <a:latin typeface="Arial" panose="020B0604020202020204"/>
              <a:ea typeface="Arial" panose="020B0604020202020204"/>
              <a:cs typeface="Arial" panose="020B0604020202020204"/>
              <a:sym typeface="Arial" panose="020B0604020202020204"/>
            </a:endParaRPr>
          </a:p>
        </p:txBody>
      </p:sp>
      <p:sp>
        <p:nvSpPr>
          <p:cNvPr id="962" name="Google Shape;962;p70"/>
          <p:cNvSpPr txBox="1"/>
          <p:nvPr/>
        </p:nvSpPr>
        <p:spPr>
          <a:xfrm>
            <a:off x="318905" y="776942"/>
            <a:ext cx="3377400" cy="3552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自动选择设定方法：</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200"/>
              <a:buFont typeface="Arial" panose="020B0604020202020204"/>
              <a:buNone/>
            </a:pP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1、点击新增关键词广告，选择广告商品后进入新增广告设置界面，直接勾选开启</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即可；</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50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2、每个产品的初始</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日预算</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建议设置为</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3-5美金</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，开启后实时观察预算消耗情况并及时调整，预算调整计算逻辑可参考右下图示例；</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50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3、为了快速培育店铺爆品，建议一周至少开启</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10个</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产品的自动选择做测试，并持续观察至少</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一周</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，一周后视具体数据情况再做调整；（出单多效果好的产品可增加预算，持续出单少的产品可考虑暂停同时加入新的广告产品测试）</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963" name="Google Shape;963;p70"/>
          <p:cNvPicPr preferRelativeResize="0"/>
          <p:nvPr/>
        </p:nvPicPr>
        <p:blipFill rotWithShape="1">
          <a:blip r:embed="rId1"/>
          <a:srcRect/>
          <a:stretch>
            <a:fillRect/>
          </a:stretch>
        </p:blipFill>
        <p:spPr>
          <a:xfrm>
            <a:off x="4263524" y="664891"/>
            <a:ext cx="4081750" cy="2500862"/>
          </a:xfrm>
          <a:prstGeom prst="rect">
            <a:avLst/>
          </a:prstGeom>
          <a:noFill/>
          <a:ln>
            <a:noFill/>
          </a:ln>
        </p:spPr>
      </p:pic>
      <p:grpSp>
        <p:nvGrpSpPr>
          <p:cNvPr id="964" name="Google Shape;964;p70"/>
          <p:cNvGrpSpPr/>
          <p:nvPr/>
        </p:nvGrpSpPr>
        <p:grpSpPr>
          <a:xfrm>
            <a:off x="3979580" y="3352719"/>
            <a:ext cx="5021941" cy="1405558"/>
            <a:chOff x="1463981" y="293038"/>
            <a:chExt cx="8665989" cy="1874077"/>
          </a:xfrm>
        </p:grpSpPr>
        <p:cxnSp>
          <p:nvCxnSpPr>
            <p:cNvPr id="965" name="Google Shape;965;p70"/>
            <p:cNvCxnSpPr/>
            <p:nvPr/>
          </p:nvCxnSpPr>
          <p:spPr>
            <a:xfrm>
              <a:off x="1899749" y="1253362"/>
              <a:ext cx="6799800" cy="0"/>
            </a:xfrm>
            <a:prstGeom prst="straightConnector1">
              <a:avLst/>
            </a:prstGeom>
            <a:noFill/>
            <a:ln w="38100" cap="flat" cmpd="sng">
              <a:solidFill>
                <a:srgbClr val="F96A4E"/>
              </a:solidFill>
              <a:prstDash val="solid"/>
              <a:miter lim="800000"/>
              <a:headEnd type="none" w="sm" len="sm"/>
              <a:tailEnd type="none" w="sm" len="sm"/>
            </a:ln>
          </p:spPr>
        </p:cxnSp>
        <p:cxnSp>
          <p:nvCxnSpPr>
            <p:cNvPr id="966" name="Google Shape;966;p70"/>
            <p:cNvCxnSpPr/>
            <p:nvPr/>
          </p:nvCxnSpPr>
          <p:spPr>
            <a:xfrm>
              <a:off x="1894901" y="969483"/>
              <a:ext cx="0" cy="308400"/>
            </a:xfrm>
            <a:prstGeom prst="straightConnector1">
              <a:avLst/>
            </a:prstGeom>
            <a:noFill/>
            <a:ln w="28575" cap="flat" cmpd="sng">
              <a:solidFill>
                <a:schemeClr val="accent2"/>
              </a:solidFill>
              <a:prstDash val="solid"/>
              <a:miter lim="800000"/>
              <a:headEnd type="none" w="sm" len="sm"/>
              <a:tailEnd type="none" w="sm" len="sm"/>
            </a:ln>
          </p:spPr>
        </p:cxnSp>
        <p:cxnSp>
          <p:nvCxnSpPr>
            <p:cNvPr id="967" name="Google Shape;967;p70"/>
            <p:cNvCxnSpPr/>
            <p:nvPr/>
          </p:nvCxnSpPr>
          <p:spPr>
            <a:xfrm>
              <a:off x="3997287" y="944889"/>
              <a:ext cx="0" cy="308400"/>
            </a:xfrm>
            <a:prstGeom prst="straightConnector1">
              <a:avLst/>
            </a:prstGeom>
            <a:noFill/>
            <a:ln w="28575" cap="flat" cmpd="sng">
              <a:solidFill>
                <a:schemeClr val="accent2"/>
              </a:solidFill>
              <a:prstDash val="solid"/>
              <a:miter lim="800000"/>
              <a:headEnd type="none" w="sm" len="sm"/>
              <a:tailEnd type="none" w="sm" len="sm"/>
            </a:ln>
          </p:spPr>
        </p:cxnSp>
        <p:sp>
          <p:nvSpPr>
            <p:cNvPr id="968" name="Google Shape;968;p70"/>
            <p:cNvSpPr txBox="1"/>
            <p:nvPr/>
          </p:nvSpPr>
          <p:spPr>
            <a:xfrm>
              <a:off x="1652534" y="1300050"/>
              <a:ext cx="828000" cy="31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0点</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69" name="Google Shape;969;p70"/>
            <p:cNvSpPr txBox="1"/>
            <p:nvPr/>
          </p:nvSpPr>
          <p:spPr>
            <a:xfrm>
              <a:off x="3765935" y="1300050"/>
              <a:ext cx="828000" cy="31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8点</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970" name="Google Shape;970;p70"/>
            <p:cNvCxnSpPr/>
            <p:nvPr/>
          </p:nvCxnSpPr>
          <p:spPr>
            <a:xfrm>
              <a:off x="8699684" y="955906"/>
              <a:ext cx="0" cy="308400"/>
            </a:xfrm>
            <a:prstGeom prst="straightConnector1">
              <a:avLst/>
            </a:prstGeom>
            <a:noFill/>
            <a:ln w="28575" cap="flat" cmpd="sng">
              <a:solidFill>
                <a:schemeClr val="accent2"/>
              </a:solidFill>
              <a:prstDash val="solid"/>
              <a:miter lim="800000"/>
              <a:headEnd type="none" w="sm" len="sm"/>
              <a:tailEnd type="none" w="sm" len="sm"/>
            </a:ln>
          </p:spPr>
        </p:cxnSp>
        <p:sp>
          <p:nvSpPr>
            <p:cNvPr id="971" name="Google Shape;971;p70"/>
            <p:cNvSpPr txBox="1"/>
            <p:nvPr/>
          </p:nvSpPr>
          <p:spPr>
            <a:xfrm>
              <a:off x="8369150" y="1311067"/>
              <a:ext cx="828000" cy="31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24点</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2" name="Google Shape;972;p70"/>
            <p:cNvSpPr txBox="1"/>
            <p:nvPr/>
          </p:nvSpPr>
          <p:spPr>
            <a:xfrm>
              <a:off x="1463981" y="294432"/>
              <a:ext cx="2281500" cy="543900"/>
            </a:xfrm>
            <a:prstGeom prst="rect">
              <a:avLst/>
            </a:prstGeom>
            <a:solidFill>
              <a:schemeClr val="lt1"/>
            </a:solidFill>
            <a:ln w="19050" cap="flat" cmpd="sng">
              <a:solidFill>
                <a:schemeClr val="accent2"/>
              </a:solidFill>
              <a:prstDash val="dash"/>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广告上线，设置初始日预算5美金</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3" name="Google Shape;973;p70"/>
            <p:cNvSpPr txBox="1"/>
            <p:nvPr/>
          </p:nvSpPr>
          <p:spPr>
            <a:xfrm>
              <a:off x="4955941" y="293038"/>
              <a:ext cx="2966700" cy="543900"/>
            </a:xfrm>
            <a:prstGeom prst="rect">
              <a:avLst/>
            </a:prstGeom>
            <a:noFill/>
            <a:ln w="19050" cap="flat" cmpd="sng">
              <a:solidFill>
                <a:srgbClr val="F96A4E"/>
              </a:solidFill>
              <a:prstDash val="dash"/>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8点至24点还需花费约10美金（5/8×16）</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4" name="Google Shape;974;p70"/>
            <p:cNvSpPr txBox="1"/>
            <p:nvPr/>
          </p:nvSpPr>
          <p:spPr>
            <a:xfrm>
              <a:off x="3126948" y="1623215"/>
              <a:ext cx="2106000" cy="543900"/>
            </a:xfrm>
            <a:prstGeom prst="rect">
              <a:avLst/>
            </a:prstGeom>
            <a:noFill/>
            <a:ln w="19050" cap="flat" cmpd="sng">
              <a:solidFill>
                <a:srgbClr val="F96A4E"/>
              </a:solidFill>
              <a:prstDash val="dash"/>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初始日预算消耗完广告下线</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5" name="Google Shape;975;p70"/>
            <p:cNvSpPr txBox="1"/>
            <p:nvPr/>
          </p:nvSpPr>
          <p:spPr>
            <a:xfrm>
              <a:off x="7387070" y="1617117"/>
              <a:ext cx="2742900" cy="543900"/>
            </a:xfrm>
            <a:prstGeom prst="rect">
              <a:avLst/>
            </a:prstGeom>
            <a:noFill/>
            <a:ln w="19050" cap="flat" cmpd="sng">
              <a:solidFill>
                <a:srgbClr val="F96A4E"/>
              </a:solidFill>
              <a:prstDash val="dash"/>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广告全天在线至少需要调整日预算至15美金</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980" name="Shape 980"/>
        <p:cNvGrpSpPr/>
        <p:nvPr/>
      </p:nvGrpSpPr>
      <p:grpSpPr>
        <a:xfrm>
          <a:off x="0" y="0"/>
          <a:ext cx="0" cy="0"/>
          <a:chOff x="0" y="0"/>
          <a:chExt cx="0" cy="0"/>
        </a:xfrm>
      </p:grpSpPr>
      <p:sp>
        <p:nvSpPr>
          <p:cNvPr id="981" name="Google Shape;981;p71"/>
          <p:cNvSpPr txBox="1"/>
          <p:nvPr/>
        </p:nvSpPr>
        <p:spPr>
          <a:xfrm>
            <a:off x="626269" y="134779"/>
            <a:ext cx="43653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第8关：关键词广告自动选择介绍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2" name="Google Shape;982;p71"/>
          <p:cNvSpPr/>
          <p:nvPr/>
        </p:nvSpPr>
        <p:spPr>
          <a:xfrm>
            <a:off x="244010" y="1119222"/>
            <a:ext cx="8209200" cy="4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br>
              <a:rPr lang="en-GB" sz="14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983" name="Google Shape;983;p71"/>
          <p:cNvSpPr txBox="1"/>
          <p:nvPr/>
        </p:nvSpPr>
        <p:spPr>
          <a:xfrm>
            <a:off x="6572250" y="48815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panose="020B0604020202020204"/>
              <a:buNone/>
            </a:pPr>
            <a:fld id="{00000000-1234-1234-1234-123412341234}" type="slidenum">
              <a:rPr lang="en-GB" sz="900" b="0" i="0" u="none" strike="noStrike" cap="none">
                <a:solidFill>
                  <a:srgbClr val="888888"/>
                </a:solidFill>
                <a:latin typeface="Arial" panose="020B0604020202020204"/>
                <a:ea typeface="Arial" panose="020B0604020202020204"/>
                <a:cs typeface="Arial" panose="020B0604020202020204"/>
                <a:sym typeface="Arial" panose="020B0604020202020204"/>
              </a:rPr>
            </a:fld>
            <a:endParaRPr sz="900" b="0" i="0" u="none" strike="noStrike" cap="none">
              <a:solidFill>
                <a:srgbClr val="888888"/>
              </a:solidFill>
              <a:latin typeface="Arial" panose="020B0604020202020204"/>
              <a:ea typeface="Arial" panose="020B0604020202020204"/>
              <a:cs typeface="Arial" panose="020B0604020202020204"/>
              <a:sym typeface="Arial" panose="020B0604020202020204"/>
            </a:endParaRPr>
          </a:p>
        </p:txBody>
      </p:sp>
      <p:sp>
        <p:nvSpPr>
          <p:cNvPr id="984" name="Google Shape;984;p71"/>
          <p:cNvSpPr txBox="1"/>
          <p:nvPr/>
        </p:nvSpPr>
        <p:spPr>
          <a:xfrm>
            <a:off x="244010" y="727112"/>
            <a:ext cx="49494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开启自动选择后注意事项：</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985" name="Google Shape;985;p71"/>
          <p:cNvPicPr preferRelativeResize="0"/>
          <p:nvPr/>
        </p:nvPicPr>
        <p:blipFill rotWithShape="1">
          <a:blip r:embed="rId1"/>
          <a:srcRect/>
          <a:stretch>
            <a:fillRect/>
          </a:stretch>
        </p:blipFill>
        <p:spPr>
          <a:xfrm>
            <a:off x="3281387" y="820260"/>
            <a:ext cx="5602077" cy="1629709"/>
          </a:xfrm>
          <a:prstGeom prst="rect">
            <a:avLst/>
          </a:prstGeom>
          <a:noFill/>
          <a:ln>
            <a:noFill/>
          </a:ln>
        </p:spPr>
      </p:pic>
      <p:pic>
        <p:nvPicPr>
          <p:cNvPr id="986" name="Google Shape;986;p71"/>
          <p:cNvPicPr preferRelativeResize="0"/>
          <p:nvPr/>
        </p:nvPicPr>
        <p:blipFill rotWithShape="1">
          <a:blip r:embed="rId2"/>
          <a:srcRect/>
          <a:stretch>
            <a:fillRect/>
          </a:stretch>
        </p:blipFill>
        <p:spPr>
          <a:xfrm>
            <a:off x="3281387" y="3273380"/>
            <a:ext cx="5602077" cy="1521214"/>
          </a:xfrm>
          <a:prstGeom prst="rect">
            <a:avLst/>
          </a:prstGeom>
          <a:noFill/>
          <a:ln>
            <a:noFill/>
          </a:ln>
        </p:spPr>
      </p:pic>
      <p:sp>
        <p:nvSpPr>
          <p:cNvPr id="987" name="Google Shape;987;p71"/>
          <p:cNvSpPr txBox="1"/>
          <p:nvPr/>
        </p:nvSpPr>
        <p:spPr>
          <a:xfrm>
            <a:off x="4960693" y="2571750"/>
            <a:ext cx="37680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产品1：开启自动选择后首日流量涨势明显</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8" name="Google Shape;988;p71"/>
          <p:cNvSpPr txBox="1"/>
          <p:nvPr/>
        </p:nvSpPr>
        <p:spPr>
          <a:xfrm>
            <a:off x="4960693" y="4783681"/>
            <a:ext cx="37680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产品2：开启自动选择后首周流量涨势明显</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9" name="Google Shape;989;p71"/>
          <p:cNvSpPr/>
          <p:nvPr/>
        </p:nvSpPr>
        <p:spPr>
          <a:xfrm>
            <a:off x="260537" y="1011061"/>
            <a:ext cx="2908500" cy="37530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1、自动选择开启后</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首日或首周</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可能出现流量涨幅较大，花费上涨，投入产出比不稳定的现象，主要是由于系统前期需要通过大量的测试筛选出该产品转化率高的关键词，约</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一周后</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产品的广告花费和投入产出比会开始稳定下来，</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切忌因为前期数据不稳定就暂停投放；</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50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2、自动选择开启后首周在可承受范围内尽可能调高预算给到系统做测词优化，待</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一周后</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数据稳定下来再视情况调整日预算；</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50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3、如果手动选择的关键词已经在自动选择中被投放，该广告仅会被展示一次，且系统将会对该广告设定相对高的出价。</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994" name="Shape 994"/>
        <p:cNvGrpSpPr/>
        <p:nvPr/>
      </p:nvGrpSpPr>
      <p:grpSpPr>
        <a:xfrm>
          <a:off x="0" y="0"/>
          <a:ext cx="0" cy="0"/>
          <a:chOff x="0" y="0"/>
          <a:chExt cx="0" cy="0"/>
        </a:xfrm>
      </p:grpSpPr>
      <p:sp>
        <p:nvSpPr>
          <p:cNvPr id="995" name="Google Shape;995;p72"/>
          <p:cNvSpPr txBox="1"/>
          <p:nvPr/>
        </p:nvSpPr>
        <p:spPr>
          <a:xfrm>
            <a:off x="626269" y="134779"/>
            <a:ext cx="43653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第9关：自动选择的适用场景和调整方法</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6" name="Google Shape;996;p72"/>
          <p:cNvSpPr/>
          <p:nvPr/>
        </p:nvSpPr>
        <p:spPr>
          <a:xfrm>
            <a:off x="244010" y="1119222"/>
            <a:ext cx="8209200" cy="4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br>
              <a:rPr lang="en-GB" sz="14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997" name="Google Shape;997;p72"/>
          <p:cNvSpPr txBox="1"/>
          <p:nvPr/>
        </p:nvSpPr>
        <p:spPr>
          <a:xfrm>
            <a:off x="6572250" y="48815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panose="020B0604020202020204"/>
              <a:buNone/>
            </a:pPr>
            <a:fld id="{00000000-1234-1234-1234-123412341234}" type="slidenum">
              <a:rPr lang="en-GB" sz="900" b="0" i="0" u="none" strike="noStrike" cap="none">
                <a:solidFill>
                  <a:srgbClr val="888888"/>
                </a:solidFill>
                <a:latin typeface="Arial" panose="020B0604020202020204"/>
                <a:ea typeface="Arial" panose="020B0604020202020204"/>
                <a:cs typeface="Arial" panose="020B0604020202020204"/>
                <a:sym typeface="Arial" panose="020B0604020202020204"/>
              </a:rPr>
            </a:fld>
            <a:endParaRPr sz="900" b="0" i="0" u="none" strike="noStrike" cap="none">
              <a:solidFill>
                <a:srgbClr val="888888"/>
              </a:solidFill>
              <a:latin typeface="Arial" panose="020B0604020202020204"/>
              <a:ea typeface="Arial" panose="020B0604020202020204"/>
              <a:cs typeface="Arial" panose="020B0604020202020204"/>
              <a:sym typeface="Arial" panose="020B0604020202020204"/>
            </a:endParaRPr>
          </a:p>
        </p:txBody>
      </p:sp>
      <p:sp>
        <p:nvSpPr>
          <p:cNvPr id="998" name="Google Shape;998;p72"/>
          <p:cNvSpPr txBox="1"/>
          <p:nvPr/>
        </p:nvSpPr>
        <p:spPr>
          <a:xfrm>
            <a:off x="626269" y="1176178"/>
            <a:ext cx="8387100" cy="2378100"/>
          </a:xfrm>
          <a:prstGeom prst="rect">
            <a:avLst/>
          </a:prstGeom>
          <a:noFill/>
          <a:ln>
            <a:noFill/>
          </a:ln>
        </p:spPr>
        <p:txBody>
          <a:bodyPr spcFirstLastPara="1" wrap="square" lIns="68575" tIns="34275" rIns="68575" bIns="34275" anchor="t" anchorCtr="0">
            <a:sp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对于开启自动选择，你是否还有如下问题？</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2095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自动选择适合新品吗？</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2095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开了手动选择单量一般的产品能再尝试自动选择吗？</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209550" algn="l" rtl="0">
              <a:lnSpc>
                <a:spcPct val="150000"/>
              </a:lnSpc>
              <a:spcBef>
                <a:spcPts val="0"/>
              </a:spcBef>
              <a:spcAft>
                <a:spcPts val="0"/>
              </a:spcAft>
              <a:buClr>
                <a:schemeClr val="dk1"/>
              </a:buClr>
              <a:buSzPts val="1500"/>
              <a:buFont typeface="Arial" panose="020B0604020202020204"/>
              <a:buChar char="•"/>
            </a:pPr>
            <a:r>
              <a:rPr lang="en-GB"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自动选择可以和手动选择配合吗？该怎么做？</a:t>
            </a: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通过这一天的学习，试着找找答案吧！</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1" indent="-114300" algn="l" rtl="0">
              <a:lnSpc>
                <a:spcPct val="150000"/>
              </a:lnSpc>
              <a:spcBef>
                <a:spcPts val="0"/>
              </a:spcBef>
              <a:spcAft>
                <a:spcPts val="0"/>
              </a:spcAft>
              <a:buClr>
                <a:schemeClr val="dk1"/>
              </a:buClr>
              <a:buSzPts val="1500"/>
              <a:buFont typeface="Arial" panose="020B0604020202020204"/>
              <a:buNone/>
            </a:pPr>
            <a:endParaRPr sz="15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003" name="Shape 1003"/>
        <p:cNvGrpSpPr/>
        <p:nvPr/>
      </p:nvGrpSpPr>
      <p:grpSpPr>
        <a:xfrm>
          <a:off x="0" y="0"/>
          <a:ext cx="0" cy="0"/>
          <a:chOff x="0" y="0"/>
          <a:chExt cx="0" cy="0"/>
        </a:xfrm>
      </p:grpSpPr>
      <p:sp>
        <p:nvSpPr>
          <p:cNvPr id="1004" name="Google Shape;1004;p73"/>
          <p:cNvSpPr txBox="1"/>
          <p:nvPr/>
        </p:nvSpPr>
        <p:spPr>
          <a:xfrm>
            <a:off x="626269" y="134779"/>
            <a:ext cx="43653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第9关：自动选择的适用场景和调整方法</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5" name="Google Shape;1005;p73"/>
          <p:cNvSpPr/>
          <p:nvPr/>
        </p:nvSpPr>
        <p:spPr>
          <a:xfrm>
            <a:off x="244010" y="1119222"/>
            <a:ext cx="8209200" cy="4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br>
              <a:rPr lang="en-GB" sz="14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06" name="Google Shape;1006;p73"/>
          <p:cNvSpPr txBox="1"/>
          <p:nvPr/>
        </p:nvSpPr>
        <p:spPr>
          <a:xfrm>
            <a:off x="6572250" y="48815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panose="020B0604020202020204"/>
              <a:buNone/>
            </a:pPr>
            <a:fld id="{00000000-1234-1234-1234-123412341234}" type="slidenum">
              <a:rPr lang="en-GB" sz="900" b="0" i="0" u="none" strike="noStrike" cap="none">
                <a:solidFill>
                  <a:srgbClr val="888888"/>
                </a:solidFill>
                <a:latin typeface="Arial" panose="020B0604020202020204"/>
                <a:ea typeface="Arial" panose="020B0604020202020204"/>
                <a:cs typeface="Arial" panose="020B0604020202020204"/>
                <a:sym typeface="Arial" panose="020B0604020202020204"/>
              </a:rPr>
            </a:fld>
            <a:endParaRPr sz="900" b="0" i="0" u="none" strike="noStrike" cap="none">
              <a:solidFill>
                <a:srgbClr val="888888"/>
              </a:solidFill>
              <a:latin typeface="Arial" panose="020B0604020202020204"/>
              <a:ea typeface="Arial" panose="020B0604020202020204"/>
              <a:cs typeface="Arial" panose="020B0604020202020204"/>
              <a:sym typeface="Arial" panose="020B0604020202020204"/>
            </a:endParaRPr>
          </a:p>
        </p:txBody>
      </p:sp>
      <p:sp>
        <p:nvSpPr>
          <p:cNvPr id="1007" name="Google Shape;1007;p73"/>
          <p:cNvSpPr txBox="1"/>
          <p:nvPr/>
        </p:nvSpPr>
        <p:spPr>
          <a:xfrm>
            <a:off x="249702" y="668417"/>
            <a:ext cx="8574900" cy="1813800"/>
          </a:xfrm>
          <a:prstGeom prst="rect">
            <a:avLst/>
          </a:prstGeom>
          <a:noFill/>
          <a:ln>
            <a:noFill/>
          </a:ln>
        </p:spPr>
        <p:txBody>
          <a:bodyPr spcFirstLastPara="1" wrap="square" lIns="68575" tIns="34275" rIns="68575" bIns="34275" anchor="t" anchorCtr="0">
            <a:spAutoFit/>
          </a:bodyPr>
          <a:lstStyle/>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场景一：新品培育和测试</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50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1、利用自动选择完成新品</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测图测款</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，新品广告直接开启自动选择，摆脱前期选词调价烦恼，大大提升测试效率，同时以周为维度观察数据，自动选择表现较好的产品可分梯度增加预算，后期可同时加入手动关键词着重优化拓量；</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50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2、新品广告</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质量分培育</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希望重点培育的新品可以直接开启自动选择，部分产品开启自动选择后点击率逐步递增，对新品质量分培育带来一定帮助，该产品质量分提升后再开启手动选词流量提升也会比较快；（如右表数据，手动选择未做其他调整，在开启自动选择的当周，该产品手动选择的浏览、点击及订单数均出现上涨）</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1008" name="Google Shape;1008;p73"/>
          <p:cNvGraphicFramePr/>
          <p:nvPr/>
        </p:nvGraphicFramePr>
        <p:xfrm>
          <a:off x="3364721" y="2938958"/>
          <a:ext cx="5663600" cy="3000000"/>
        </p:xfrm>
        <a:graphic>
          <a:graphicData uri="http://schemas.openxmlformats.org/drawingml/2006/table">
            <a:tbl>
              <a:tblPr>
                <a:noFill/>
                <a:tableStyleId>{0922FB18-EDB6-4FAB-A375-CF79C4140131}</a:tableStyleId>
              </a:tblPr>
              <a:tblGrid>
                <a:gridCol w="702800"/>
                <a:gridCol w="596450"/>
                <a:gridCol w="596450"/>
                <a:gridCol w="596450"/>
                <a:gridCol w="596450"/>
                <a:gridCol w="672875"/>
                <a:gridCol w="602800"/>
                <a:gridCol w="751550"/>
                <a:gridCol w="547775"/>
              </a:tblGrid>
              <a:tr h="276050">
                <a:tc>
                  <a:txBody>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浏览数</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点击数</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点击率</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订单数</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销售总额（USD）</a:t>
                      </a:r>
                      <a:endParaRPr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花费（USD）</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投入产出比</a:t>
                      </a:r>
                      <a:endParaRPr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转化率</a:t>
                      </a:r>
                      <a:endParaRPr sz="11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A4E"/>
                    </a:solidFill>
                  </a:tcPr>
                </a:tc>
              </a:tr>
              <a:tr h="276050">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自动选择开启前一周</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17400</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1100</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6.32%</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48</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132</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23</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5.74</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4.36%</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6050">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自动选择开启后一周</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24100</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1800</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7.47%</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83</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174</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42</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4.14</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4.61%</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6050">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周环比</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+38.51%</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+63.64%</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+18.14%</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+72.92%</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+30.01%</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+81.09%</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-28.21%</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+5.67%</a:t>
                      </a:r>
                      <a:endParaRPr sz="1100" u="none" strike="noStrike" cap="none"/>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009" name="Google Shape;1009;p73"/>
          <p:cNvSpPr txBox="1"/>
          <p:nvPr/>
        </p:nvSpPr>
        <p:spPr>
          <a:xfrm>
            <a:off x="4322604" y="4250089"/>
            <a:ext cx="3458100" cy="577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0" i="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*表内数据来自印尼店铺某产品</a:t>
            </a:r>
            <a:r>
              <a:rPr lang="en-GB" sz="1100" b="1" i="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手动选择</a:t>
            </a:r>
            <a:r>
              <a:rPr lang="en-GB" sz="1100" b="0" i="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数据，可以看见自动选择开启后一周明显提升了手动选择关键词的表现</a:t>
            </a:r>
            <a:endParaRPr sz="1100" b="0" i="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1010" name="Google Shape;1010;p73"/>
          <p:cNvGrpSpPr/>
          <p:nvPr/>
        </p:nvGrpSpPr>
        <p:grpSpPr>
          <a:xfrm>
            <a:off x="54033" y="2729278"/>
            <a:ext cx="3458025" cy="2182548"/>
            <a:chOff x="72044" y="3639037"/>
            <a:chExt cx="4610700" cy="2910064"/>
          </a:xfrm>
        </p:grpSpPr>
        <p:pic>
          <p:nvPicPr>
            <p:cNvPr id="1011" name="Google Shape;1011;p73"/>
            <p:cNvPicPr preferRelativeResize="0"/>
            <p:nvPr/>
          </p:nvPicPr>
          <p:blipFill rotWithShape="1">
            <a:blip r:embed="rId1"/>
            <a:srcRect/>
            <a:stretch>
              <a:fillRect/>
            </a:stretch>
          </p:blipFill>
          <p:spPr>
            <a:xfrm>
              <a:off x="72044" y="3639037"/>
              <a:ext cx="4610700" cy="2630100"/>
            </a:xfrm>
            <a:prstGeom prst="rect">
              <a:avLst/>
            </a:prstGeom>
            <a:noFill/>
            <a:ln>
              <a:noFill/>
            </a:ln>
          </p:spPr>
        </p:pic>
        <p:sp>
          <p:nvSpPr>
            <p:cNvPr id="1012" name="Google Shape;1012;p73"/>
            <p:cNvSpPr txBox="1"/>
            <p:nvPr/>
          </p:nvSpPr>
          <p:spPr>
            <a:xfrm>
              <a:off x="713298" y="6231101"/>
              <a:ext cx="3602400" cy="31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0" i="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某新品开启自动选择后产品点击率走势</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3" name="Google Shape;1013;p73"/>
            <p:cNvSpPr/>
            <p:nvPr/>
          </p:nvSpPr>
          <p:spPr>
            <a:xfrm>
              <a:off x="487264" y="4954046"/>
              <a:ext cx="105600" cy="246300"/>
            </a:xfrm>
            <a:prstGeom prst="downArrow">
              <a:avLst>
                <a:gd name="adj1" fmla="val 50000"/>
                <a:gd name="adj2" fmla="val 50000"/>
              </a:avLst>
            </a:prstGeom>
            <a:solidFill>
              <a:srgbClr val="F96A4E"/>
            </a:solidFill>
            <a:ln w="12700" cap="flat" cmpd="sng">
              <a:solidFill>
                <a:srgbClr val="F96A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014" name="Google Shape;1014;p73"/>
            <p:cNvSpPr txBox="1"/>
            <p:nvPr/>
          </p:nvSpPr>
          <p:spPr>
            <a:xfrm>
              <a:off x="72044" y="4664562"/>
              <a:ext cx="1282500" cy="256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panose="020B0604020202020204"/>
                <a:buNone/>
              </a:pPr>
              <a:r>
                <a:rPr lang="en-GB" sz="8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开启自动选择</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015" name="Google Shape;1015;p73"/>
          <p:cNvSpPr txBox="1"/>
          <p:nvPr/>
        </p:nvSpPr>
        <p:spPr>
          <a:xfrm>
            <a:off x="5168927" y="2678679"/>
            <a:ext cx="34581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自动选择对手动选择的数据提升</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020" name="Shape 1020"/>
        <p:cNvGrpSpPr/>
        <p:nvPr/>
      </p:nvGrpSpPr>
      <p:grpSpPr>
        <a:xfrm>
          <a:off x="0" y="0"/>
          <a:ext cx="0" cy="0"/>
          <a:chOff x="0" y="0"/>
          <a:chExt cx="0" cy="0"/>
        </a:xfrm>
      </p:grpSpPr>
      <p:sp>
        <p:nvSpPr>
          <p:cNvPr id="1021" name="Google Shape;1021;p74"/>
          <p:cNvSpPr txBox="1"/>
          <p:nvPr/>
        </p:nvSpPr>
        <p:spPr>
          <a:xfrm>
            <a:off x="626269" y="134779"/>
            <a:ext cx="43653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第9关：自动选择的适用场景和调整方法</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2" name="Google Shape;1022;p74"/>
          <p:cNvSpPr/>
          <p:nvPr/>
        </p:nvSpPr>
        <p:spPr>
          <a:xfrm>
            <a:off x="244010" y="1119222"/>
            <a:ext cx="8209200" cy="4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br>
              <a:rPr lang="en-GB" sz="14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23" name="Google Shape;1023;p74"/>
          <p:cNvSpPr txBox="1"/>
          <p:nvPr/>
        </p:nvSpPr>
        <p:spPr>
          <a:xfrm>
            <a:off x="6572250" y="48815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panose="020B0604020202020204"/>
              <a:buNone/>
            </a:pPr>
            <a:fld id="{00000000-1234-1234-1234-123412341234}" type="slidenum">
              <a:rPr lang="en-GB" sz="900" b="0" i="0" u="none" strike="noStrike" cap="none">
                <a:solidFill>
                  <a:srgbClr val="888888"/>
                </a:solidFill>
                <a:latin typeface="Arial" panose="020B0604020202020204"/>
                <a:ea typeface="Arial" panose="020B0604020202020204"/>
                <a:cs typeface="Arial" panose="020B0604020202020204"/>
                <a:sym typeface="Arial" panose="020B0604020202020204"/>
              </a:rPr>
            </a:fld>
            <a:endParaRPr sz="900" b="0" i="0" u="none" strike="noStrike" cap="none">
              <a:solidFill>
                <a:srgbClr val="888888"/>
              </a:solidFill>
              <a:latin typeface="Arial" panose="020B0604020202020204"/>
              <a:ea typeface="Arial" panose="020B0604020202020204"/>
              <a:cs typeface="Arial" panose="020B0604020202020204"/>
              <a:sym typeface="Arial" panose="020B0604020202020204"/>
            </a:endParaRPr>
          </a:p>
        </p:txBody>
      </p:sp>
      <p:sp>
        <p:nvSpPr>
          <p:cNvPr id="1024" name="Google Shape;1024;p74"/>
          <p:cNvSpPr txBox="1"/>
          <p:nvPr/>
        </p:nvSpPr>
        <p:spPr>
          <a:xfrm>
            <a:off x="249702" y="668417"/>
            <a:ext cx="8574900" cy="1536600"/>
          </a:xfrm>
          <a:prstGeom prst="rect">
            <a:avLst/>
          </a:prstGeom>
          <a:noFill/>
          <a:ln>
            <a:noFill/>
          </a:ln>
        </p:spPr>
        <p:txBody>
          <a:bodyPr spcFirstLastPara="1" wrap="square" lIns="68575" tIns="34275" rIns="68575" bIns="34275" anchor="t" anchorCtr="0">
            <a:spAutoFit/>
          </a:bodyPr>
          <a:lstStyle/>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场景二：中尾部产品拓量</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50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1、对于广告单量一直排在中尾部（</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日均单量小于3</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），使用手动选择拓量遇到较大瓶颈的产品，可尝试开启自动选择，从而带动中尾部产品单量快速提升，为店铺培育更多潜力爆品；</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50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2、选择中尾部产品时建议广撒网，一周开启</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10-20个</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产品的自动选择做测试，单量提升快的产品可加大预算持续观察，单量提升不明显、投入产出比持续较低的产品可考虑暂停，同时加入新的产品开启自动选择测试；</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5" name="Google Shape;1025;p74"/>
          <p:cNvSpPr txBox="1"/>
          <p:nvPr/>
        </p:nvSpPr>
        <p:spPr>
          <a:xfrm>
            <a:off x="5754207" y="2725650"/>
            <a:ext cx="2761200" cy="1639200"/>
          </a:xfrm>
          <a:prstGeom prst="rect">
            <a:avLst/>
          </a:prstGeom>
          <a:solidFill>
            <a:schemeClr val="lt1"/>
          </a:solidFill>
          <a:ln w="28575" cap="flat" cmpd="sng">
            <a:solidFill>
              <a:srgbClr val="ED4D2D"/>
            </a:solidFill>
            <a:prstDash val="dash"/>
            <a:miter lim="800000"/>
            <a:headEnd type="none" w="sm" len="sm"/>
            <a:tailEnd type="none" w="sm" len="sm"/>
          </a:ln>
        </p:spPr>
        <p:txBody>
          <a:bodyPr spcFirstLastPara="1" wrap="square" lIns="68575" tIns="34275" rIns="68575" bIns="34275" anchor="t" anchorCtr="0">
            <a:spAutoFit/>
          </a:bodyPr>
          <a:lstStyle/>
          <a:p>
            <a:pPr marL="215900" marR="0" lvl="0" indent="-215900" algn="l" rtl="0">
              <a:lnSpc>
                <a:spcPct val="150000"/>
              </a:lnSpc>
              <a:spcBef>
                <a:spcPts val="0"/>
              </a:spcBef>
              <a:spcAft>
                <a:spcPts val="0"/>
              </a:spcAft>
              <a:buClr>
                <a:srgbClr val="595959"/>
              </a:buClr>
              <a:buSzPts val="1200"/>
              <a:buFont typeface="Arial" panose="020B0604020202020204"/>
              <a:buChar char="•"/>
            </a:pPr>
            <a:r>
              <a:rPr lang="en-GB" sz="12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该产品自动选择开启前日均单量仅为2单，在全店广告中属于偏尾部的产品（全店广告日均100单）；</a:t>
            </a:r>
            <a:endParaRPr sz="12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0"/>
              </a:spcBef>
              <a:spcAft>
                <a:spcPts val="0"/>
              </a:spcAft>
              <a:buClr>
                <a:srgbClr val="595959"/>
              </a:buClr>
              <a:buSzPts val="1200"/>
              <a:buFont typeface="Arial" panose="020B0604020202020204"/>
              <a:buChar char="•"/>
            </a:pPr>
            <a:r>
              <a:rPr lang="en-GB" sz="12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自动选择开启后，该产品广告日均单量翻升近10倍，迅速成长成为店铺中的小爆品；</a:t>
            </a:r>
            <a:endParaRPr sz="1200" b="0" i="0" u="none" strike="noStrike" cap="none">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26" name="Google Shape;1026;p74"/>
          <p:cNvSpPr txBox="1"/>
          <p:nvPr/>
        </p:nvSpPr>
        <p:spPr>
          <a:xfrm>
            <a:off x="1364024" y="4788770"/>
            <a:ext cx="34581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GB" sz="1100" b="0" i="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某印尼站点产品</a:t>
            </a:r>
            <a:r>
              <a:rPr lang="en-GB" sz="1100" b="1" i="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a:t>
            </a:r>
            <a:r>
              <a:rPr lang="en-GB" sz="1100" b="0" i="1"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开启前后单量对比</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27" name="Google Shape;1027;p74"/>
          <p:cNvPicPr preferRelativeResize="0"/>
          <p:nvPr/>
        </p:nvPicPr>
        <p:blipFill rotWithShape="1">
          <a:blip r:embed="rId1"/>
          <a:srcRect/>
          <a:stretch>
            <a:fillRect/>
          </a:stretch>
        </p:blipFill>
        <p:spPr>
          <a:xfrm>
            <a:off x="455133" y="2255810"/>
            <a:ext cx="4391700" cy="2519700"/>
          </a:xfrm>
          <a:prstGeom prst="rect">
            <a:avLst/>
          </a:prstGeom>
          <a:noFill/>
          <a:ln>
            <a:noFill/>
          </a:ln>
        </p:spPr>
      </p:pic>
      <p:sp>
        <p:nvSpPr>
          <p:cNvPr id="1028" name="Google Shape;1028;p74"/>
          <p:cNvSpPr/>
          <p:nvPr/>
        </p:nvSpPr>
        <p:spPr>
          <a:xfrm>
            <a:off x="2051156" y="2932191"/>
            <a:ext cx="225600" cy="283500"/>
          </a:xfrm>
          <a:prstGeom prst="downArrow">
            <a:avLst>
              <a:gd name="adj1" fmla="val 50000"/>
              <a:gd name="adj2" fmla="val 50000"/>
            </a:avLst>
          </a:prstGeom>
          <a:solidFill>
            <a:srgbClr val="F96A4E"/>
          </a:solidFill>
          <a:ln w="12700" cap="flat" cmpd="sng">
            <a:solidFill>
              <a:srgbClr val="F96A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029" name="Google Shape;1029;p74"/>
          <p:cNvSpPr txBox="1"/>
          <p:nvPr/>
        </p:nvSpPr>
        <p:spPr>
          <a:xfrm>
            <a:off x="1683044" y="2604043"/>
            <a:ext cx="961800" cy="315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800"/>
              <a:buFont typeface="Arial" panose="020B0604020202020204"/>
              <a:buNone/>
            </a:pPr>
            <a:r>
              <a:rPr lang="en-GB" sz="8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周总单量环比开启前提升9倍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0" name="Google Shape;1030;p74"/>
          <p:cNvSpPr/>
          <p:nvPr/>
        </p:nvSpPr>
        <p:spPr>
          <a:xfrm>
            <a:off x="4240947" y="2750244"/>
            <a:ext cx="225600" cy="283500"/>
          </a:xfrm>
          <a:prstGeom prst="downArrow">
            <a:avLst>
              <a:gd name="adj1" fmla="val 50000"/>
              <a:gd name="adj2" fmla="val 50000"/>
            </a:avLst>
          </a:prstGeom>
          <a:solidFill>
            <a:srgbClr val="F96A4E"/>
          </a:solidFill>
          <a:ln w="12700" cap="flat" cmpd="sng">
            <a:solidFill>
              <a:srgbClr val="F96A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031" name="Google Shape;1031;p74"/>
          <p:cNvSpPr txBox="1"/>
          <p:nvPr/>
        </p:nvSpPr>
        <p:spPr>
          <a:xfrm>
            <a:off x="3872834" y="2413834"/>
            <a:ext cx="961800" cy="315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800"/>
              <a:buFont typeface="Arial" panose="020B0604020202020204"/>
              <a:buNone/>
            </a:pPr>
            <a:r>
              <a:rPr lang="en-GB" sz="800" b="1" i="0" u="none" strike="noStrike" cap="none">
                <a:solidFill>
                  <a:srgbClr val="F96A4E"/>
                </a:solidFill>
                <a:latin typeface="微软雅黑" panose="020B0503020204020204" charset="-122"/>
                <a:ea typeface="微软雅黑" panose="020B0503020204020204" charset="-122"/>
                <a:cs typeface="微软雅黑" panose="020B0503020204020204" charset="-122"/>
                <a:sym typeface="微软雅黑" panose="020B0503020204020204" charset="-122"/>
              </a:rPr>
              <a:t>周总单量环比开启前提升8.4倍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036" name="Shape 1036"/>
        <p:cNvGrpSpPr/>
        <p:nvPr/>
      </p:nvGrpSpPr>
      <p:grpSpPr>
        <a:xfrm>
          <a:off x="0" y="0"/>
          <a:ext cx="0" cy="0"/>
          <a:chOff x="0" y="0"/>
          <a:chExt cx="0" cy="0"/>
        </a:xfrm>
      </p:grpSpPr>
      <p:sp>
        <p:nvSpPr>
          <p:cNvPr id="1037" name="Google Shape;1037;p75"/>
          <p:cNvSpPr txBox="1"/>
          <p:nvPr/>
        </p:nvSpPr>
        <p:spPr>
          <a:xfrm>
            <a:off x="626269" y="134779"/>
            <a:ext cx="43653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第9关：自动选择的适用场景和调整方法</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8" name="Google Shape;1038;p75"/>
          <p:cNvSpPr/>
          <p:nvPr/>
        </p:nvSpPr>
        <p:spPr>
          <a:xfrm>
            <a:off x="244010" y="1119222"/>
            <a:ext cx="8209200" cy="4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br>
              <a:rPr lang="en-GB" sz="14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39" name="Google Shape;1039;p75"/>
          <p:cNvSpPr txBox="1"/>
          <p:nvPr/>
        </p:nvSpPr>
        <p:spPr>
          <a:xfrm>
            <a:off x="6572250" y="48815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panose="020B0604020202020204"/>
              <a:buNone/>
            </a:pPr>
            <a:fld id="{00000000-1234-1234-1234-123412341234}" type="slidenum">
              <a:rPr lang="en-GB" sz="900" b="0" i="0" u="none" strike="noStrike" cap="none">
                <a:solidFill>
                  <a:srgbClr val="888888"/>
                </a:solidFill>
                <a:latin typeface="Arial" panose="020B0604020202020204"/>
                <a:ea typeface="Arial" panose="020B0604020202020204"/>
                <a:cs typeface="Arial" panose="020B0604020202020204"/>
                <a:sym typeface="Arial" panose="020B0604020202020204"/>
              </a:rPr>
            </a:fld>
            <a:endParaRPr sz="900" b="0" i="0" u="none" strike="noStrike" cap="none">
              <a:solidFill>
                <a:srgbClr val="888888"/>
              </a:solidFill>
              <a:latin typeface="Arial" panose="020B0604020202020204"/>
              <a:ea typeface="Arial" panose="020B0604020202020204"/>
              <a:cs typeface="Arial" panose="020B0604020202020204"/>
              <a:sym typeface="Arial" panose="020B0604020202020204"/>
            </a:endParaRPr>
          </a:p>
        </p:txBody>
      </p:sp>
      <p:sp>
        <p:nvSpPr>
          <p:cNvPr id="1040" name="Google Shape;1040;p75"/>
          <p:cNvSpPr txBox="1"/>
          <p:nvPr/>
        </p:nvSpPr>
        <p:spPr>
          <a:xfrm>
            <a:off x="249702" y="668417"/>
            <a:ext cx="8574900" cy="1195500"/>
          </a:xfrm>
          <a:prstGeom prst="rect">
            <a:avLst/>
          </a:prstGeom>
          <a:noFill/>
          <a:ln>
            <a:noFill/>
          </a:ln>
        </p:spPr>
        <p:txBody>
          <a:bodyPr spcFirstLastPara="1" wrap="square" lIns="68575" tIns="34275" rIns="68575" bIns="34275" anchor="t" anchorCtr="0">
            <a:spAutoFit/>
          </a:bodyPr>
          <a:lstStyle/>
          <a:p>
            <a:pPr marL="215900" marR="0" lvl="0" indent="-215900" algn="l" rtl="0">
              <a:lnSpc>
                <a:spcPct val="150000"/>
              </a:lnSpc>
              <a:spcBef>
                <a:spcPts val="0"/>
              </a:spcBef>
              <a:spcAft>
                <a:spcPts val="0"/>
              </a:spcAft>
              <a:buClr>
                <a:schemeClr val="dk1"/>
              </a:buClr>
              <a:buSzPts val="1400"/>
              <a:buFont typeface="Arial" panose="020B0604020202020204"/>
              <a:buChar char="•"/>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场景三：手动选择和自动选择的配合</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50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的方式操作简单、高效，不需要花费太多的时间做调整，但如果想要对商品广告做更精细化地运营和优化，可以结合手动选择让商品广告单量进一步增长，手动选择和自动选择双管齐下的策略尤其适用于以下两种情况：</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200"/>
              <a:buFont typeface="Arial" panose="020B0604020202020204"/>
              <a:buNone/>
            </a:pP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1041" name="Google Shape;1041;p75"/>
          <p:cNvGrpSpPr/>
          <p:nvPr/>
        </p:nvGrpSpPr>
        <p:grpSpPr>
          <a:xfrm>
            <a:off x="1813169" y="1840242"/>
            <a:ext cx="4573860" cy="2901961"/>
            <a:chOff x="-33" y="5298"/>
            <a:chExt cx="6098480" cy="3869282"/>
          </a:xfrm>
        </p:grpSpPr>
        <p:sp>
          <p:nvSpPr>
            <p:cNvPr id="1042" name="Google Shape;1042;p75"/>
            <p:cNvSpPr/>
            <p:nvPr/>
          </p:nvSpPr>
          <p:spPr>
            <a:xfrm rot="5400000">
              <a:off x="-311733" y="316998"/>
              <a:ext cx="2078100" cy="1454700"/>
            </a:xfrm>
            <a:prstGeom prst="chevron">
              <a:avLst>
                <a:gd name="adj" fmla="val 50000"/>
              </a:avLst>
            </a:prstGeom>
            <a:solidFill>
              <a:srgbClr val="F96A4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3" name="Google Shape;1043;p75"/>
            <p:cNvSpPr txBox="1"/>
            <p:nvPr/>
          </p:nvSpPr>
          <p:spPr>
            <a:xfrm>
              <a:off x="1" y="732632"/>
              <a:ext cx="1454700" cy="623400"/>
            </a:xfrm>
            <a:prstGeom prst="rect">
              <a:avLst/>
            </a:prstGeom>
            <a:noFill/>
            <a:ln>
              <a:noFill/>
            </a:ln>
          </p:spPr>
          <p:txBody>
            <a:bodyPr spcFirstLastPara="1" wrap="square" lIns="7625" tIns="7625" rIns="7625" bIns="7625" anchor="ctr" anchorCtr="0">
              <a:noAutofit/>
            </a:bodyPr>
            <a:lstStyle/>
            <a:p>
              <a:pPr marL="0" marR="0" lvl="0" indent="0" algn="ctr" rtl="0">
                <a:lnSpc>
                  <a:spcPct val="90000"/>
                </a:lnSpc>
                <a:spcBef>
                  <a:spcPts val="0"/>
                </a:spcBef>
                <a:spcAft>
                  <a:spcPts val="0"/>
                </a:spcAft>
                <a:buClr>
                  <a:schemeClr val="lt1"/>
                </a:buClr>
                <a:buSzPts val="1200"/>
                <a:buFont typeface="微软雅黑" panose="020B0503020204020204" charset="-122"/>
                <a:buNone/>
              </a:pPr>
              <a:r>
                <a:rPr lang="en-GB" sz="12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只使用自动选择遭遇流量瓶颈</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4" name="Google Shape;1044;p75"/>
            <p:cNvSpPr/>
            <p:nvPr/>
          </p:nvSpPr>
          <p:spPr>
            <a:xfrm rot="5400000">
              <a:off x="3100848" y="-1640801"/>
              <a:ext cx="1351500" cy="4643700"/>
            </a:xfrm>
            <a:prstGeom prst="round2SameRect">
              <a:avLst>
                <a:gd name="adj1" fmla="val 16667"/>
                <a:gd name="adj2" fmla="val 0"/>
              </a:avLst>
            </a:prstGeom>
            <a:solidFill>
              <a:schemeClr val="lt1">
                <a:alpha val="89020"/>
              </a:schemeClr>
            </a:solidFill>
            <a:ln w="12700" cap="flat" cmpd="sng">
              <a:solidFill>
                <a:srgbClr val="F96A4E"/>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5" name="Google Shape;1045;p75"/>
            <p:cNvSpPr txBox="1"/>
            <p:nvPr/>
          </p:nvSpPr>
          <p:spPr>
            <a:xfrm>
              <a:off x="1454668" y="71271"/>
              <a:ext cx="4577700" cy="1219500"/>
            </a:xfrm>
            <a:prstGeom prst="rect">
              <a:avLst/>
            </a:prstGeom>
            <a:noFill/>
            <a:ln>
              <a:noFill/>
            </a:ln>
          </p:spPr>
          <p:txBody>
            <a:bodyPr spcFirstLastPara="1" wrap="square" lIns="74675" tIns="6650" rIns="6650" bIns="6650" anchor="ctr" anchorCtr="0">
              <a:noAutofit/>
            </a:bodyPr>
            <a:lstStyle/>
            <a:p>
              <a:pPr marL="88900" marR="0" lvl="1" indent="-95250" algn="l" rtl="0">
                <a:lnSpc>
                  <a:spcPct val="90000"/>
                </a:lnSpc>
                <a:spcBef>
                  <a:spcPts val="0"/>
                </a:spcBef>
                <a:spcAft>
                  <a:spcPts val="0"/>
                </a:spcAft>
                <a:buClr>
                  <a:schemeClr val="dk1"/>
                </a:buClr>
                <a:buSzPts val="1100"/>
                <a:buFont typeface="微软雅黑" panose="020B0503020204020204" charset="-122"/>
                <a:buChar char="•"/>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调整方法：若只开启自动选择流量无法满足需求，可利用手动选择加入一定量的</a:t>
              </a: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核心关键词或类目流量大词</a:t>
              </a: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做测试，关键词出价可</a:t>
              </a: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略高于市场平均出价</a:t>
              </a: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，使产品快速突破现有流量瓶颈；</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6" name="Google Shape;1046;p75"/>
            <p:cNvSpPr/>
            <p:nvPr/>
          </p:nvSpPr>
          <p:spPr>
            <a:xfrm rot="5400000">
              <a:off x="-311733" y="2108179"/>
              <a:ext cx="2078100" cy="1454700"/>
            </a:xfrm>
            <a:prstGeom prst="chevron">
              <a:avLst>
                <a:gd name="adj" fmla="val 50000"/>
              </a:avLst>
            </a:prstGeom>
            <a:solidFill>
              <a:srgbClr val="F96A4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7" name="Google Shape;1047;p75"/>
            <p:cNvSpPr txBox="1"/>
            <p:nvPr/>
          </p:nvSpPr>
          <p:spPr>
            <a:xfrm>
              <a:off x="1" y="2523814"/>
              <a:ext cx="1454700" cy="623400"/>
            </a:xfrm>
            <a:prstGeom prst="rect">
              <a:avLst/>
            </a:prstGeom>
            <a:noFill/>
            <a:ln>
              <a:noFill/>
            </a:ln>
          </p:spPr>
          <p:txBody>
            <a:bodyPr spcFirstLastPara="1" wrap="square" lIns="7625" tIns="7625" rIns="7625" bIns="7625" anchor="ctr" anchorCtr="0">
              <a:noAutofit/>
            </a:bodyPr>
            <a:lstStyle/>
            <a:p>
              <a:pPr marL="0" marR="0" lvl="0" indent="0" algn="ctr" rtl="0">
                <a:lnSpc>
                  <a:spcPct val="90000"/>
                </a:lnSpc>
                <a:spcBef>
                  <a:spcPts val="0"/>
                </a:spcBef>
                <a:spcAft>
                  <a:spcPts val="0"/>
                </a:spcAft>
                <a:buClr>
                  <a:schemeClr val="dk1"/>
                </a:buClr>
                <a:buSzPts val="1200"/>
                <a:buFont typeface="Arial" panose="020B0604020202020204"/>
                <a:buNone/>
              </a:pPr>
              <a:endParaRPr sz="12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90000"/>
                </a:lnSpc>
                <a:spcBef>
                  <a:spcPts val="400"/>
                </a:spcBef>
                <a:spcAft>
                  <a:spcPts val="0"/>
                </a:spcAft>
                <a:buClr>
                  <a:schemeClr val="lt1"/>
                </a:buClr>
                <a:buSzPts val="1200"/>
                <a:buFont typeface="微软雅黑" panose="020B0503020204020204" charset="-122"/>
                <a:buNone/>
              </a:pPr>
              <a:r>
                <a:rPr lang="en-GB" sz="12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使用自动选择投入产出比长期不保本</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8" name="Google Shape;1048;p75"/>
            <p:cNvSpPr/>
            <p:nvPr/>
          </p:nvSpPr>
          <p:spPr>
            <a:xfrm rot="5400000">
              <a:off x="3101147" y="150080"/>
              <a:ext cx="1350900" cy="4643700"/>
            </a:xfrm>
            <a:prstGeom prst="round2SameRect">
              <a:avLst>
                <a:gd name="adj1" fmla="val 16667"/>
                <a:gd name="adj2" fmla="val 0"/>
              </a:avLst>
            </a:prstGeom>
            <a:solidFill>
              <a:schemeClr val="lt1">
                <a:alpha val="89020"/>
              </a:schemeClr>
            </a:solidFill>
            <a:ln w="12700" cap="flat" cmpd="sng">
              <a:solidFill>
                <a:srgbClr val="F96A4E"/>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9" name="Google Shape;1049;p75"/>
            <p:cNvSpPr txBox="1"/>
            <p:nvPr/>
          </p:nvSpPr>
          <p:spPr>
            <a:xfrm>
              <a:off x="1454668" y="1862419"/>
              <a:ext cx="4577700" cy="1218900"/>
            </a:xfrm>
            <a:prstGeom prst="rect">
              <a:avLst/>
            </a:prstGeom>
            <a:noFill/>
            <a:ln>
              <a:noFill/>
            </a:ln>
          </p:spPr>
          <p:txBody>
            <a:bodyPr spcFirstLastPara="1" wrap="square" lIns="74675" tIns="6650" rIns="6650" bIns="6650" anchor="ctr" anchorCtr="0">
              <a:noAutofit/>
            </a:bodyPr>
            <a:lstStyle/>
            <a:p>
              <a:pPr marL="88900" marR="0" lvl="1" indent="-95250" algn="l" rtl="0">
                <a:lnSpc>
                  <a:spcPct val="90000"/>
                </a:lnSpc>
                <a:spcBef>
                  <a:spcPts val="0"/>
                </a:spcBef>
                <a:spcAft>
                  <a:spcPts val="0"/>
                </a:spcAft>
                <a:buClr>
                  <a:schemeClr val="dk1"/>
                </a:buClr>
                <a:buSzPts val="1100"/>
                <a:buFont typeface="微软雅黑" panose="020B0503020204020204" charset="-122"/>
                <a:buChar char="•"/>
              </a:pP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调整方法：若只使用自动选择投入产出比长期（开启后</a:t>
              </a: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7-15天</a:t>
              </a: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）不保本，可利用手动选择加入一定量</a:t>
              </a:r>
              <a:r>
                <a:rPr lang="en-GB" sz="1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精准贴切的组合词、品牌词（若有）、竞品词</a:t>
              </a:r>
              <a:r>
                <a:rPr lang="en-GB" sz="11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等，利用手动选择平衡商品整体的投入产出比；</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75" name="Shape 175"/>
        <p:cNvGrpSpPr/>
        <p:nvPr/>
      </p:nvGrpSpPr>
      <p:grpSpPr>
        <a:xfrm>
          <a:off x="0" y="0"/>
          <a:ext cx="0" cy="0"/>
          <a:chOff x="0" y="0"/>
          <a:chExt cx="0" cy="0"/>
        </a:xfrm>
      </p:grpSpPr>
      <p:sp>
        <p:nvSpPr>
          <p:cNvPr id="176" name="Google Shape;176;p22"/>
          <p:cNvSpPr/>
          <p:nvPr/>
        </p:nvSpPr>
        <p:spPr>
          <a:xfrm>
            <a:off x="4710793" y="1698172"/>
            <a:ext cx="4229100" cy="29373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77" name="Google Shape;177;p22"/>
          <p:cNvSpPr/>
          <p:nvPr/>
        </p:nvSpPr>
        <p:spPr>
          <a:xfrm>
            <a:off x="244928" y="1698172"/>
            <a:ext cx="4229100" cy="29373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78" name="Google Shape;178;p22"/>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第1关：认识广告的作用</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22"/>
          <p:cNvSpPr txBox="1"/>
          <p:nvPr/>
        </p:nvSpPr>
        <p:spPr>
          <a:xfrm>
            <a:off x="626269" y="799342"/>
            <a:ext cx="8387100" cy="3138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该卖家利用平台活动和广告相配合，大促来临时店铺流量和单量再上一个台阶</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80" name="Google Shape;180;p22"/>
          <p:cNvPicPr preferRelativeResize="0"/>
          <p:nvPr/>
        </p:nvPicPr>
        <p:blipFill rotWithShape="1">
          <a:blip r:embed="rId1"/>
          <a:srcRect/>
          <a:stretch>
            <a:fillRect/>
          </a:stretch>
        </p:blipFill>
        <p:spPr>
          <a:xfrm>
            <a:off x="258400" y="1672438"/>
            <a:ext cx="4186812" cy="2937181"/>
          </a:xfrm>
          <a:prstGeom prst="rect">
            <a:avLst/>
          </a:prstGeom>
          <a:noFill/>
          <a:ln>
            <a:noFill/>
          </a:ln>
        </p:spPr>
      </p:pic>
      <p:pic>
        <p:nvPicPr>
          <p:cNvPr id="181" name="Google Shape;181;p22"/>
          <p:cNvPicPr preferRelativeResize="0"/>
          <p:nvPr/>
        </p:nvPicPr>
        <p:blipFill rotWithShape="1">
          <a:blip r:embed="rId2"/>
          <a:srcRect/>
          <a:stretch>
            <a:fillRect/>
          </a:stretch>
        </p:blipFill>
        <p:spPr>
          <a:xfrm>
            <a:off x="4746900" y="1698172"/>
            <a:ext cx="4103186" cy="2911447"/>
          </a:xfrm>
          <a:prstGeom prst="rect">
            <a:avLst/>
          </a:prstGeom>
          <a:noFill/>
          <a:ln>
            <a:noFill/>
          </a:ln>
        </p:spPr>
      </p:pic>
      <p:sp>
        <p:nvSpPr>
          <p:cNvPr id="182" name="Google Shape;182;p22"/>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054" name="Shape 1054"/>
        <p:cNvGrpSpPr/>
        <p:nvPr/>
      </p:nvGrpSpPr>
      <p:grpSpPr>
        <a:xfrm>
          <a:off x="0" y="0"/>
          <a:ext cx="0" cy="0"/>
          <a:chOff x="0" y="0"/>
          <a:chExt cx="0" cy="0"/>
        </a:xfrm>
      </p:grpSpPr>
      <p:sp>
        <p:nvSpPr>
          <p:cNvPr id="1055" name="Google Shape;1055;p76"/>
          <p:cNvSpPr txBox="1"/>
          <p:nvPr/>
        </p:nvSpPr>
        <p:spPr>
          <a:xfrm>
            <a:off x="626269" y="134779"/>
            <a:ext cx="43653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第9关：自动选择的适用场景和调整方法</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56" name="Google Shape;1056;p76"/>
          <p:cNvSpPr txBox="1"/>
          <p:nvPr/>
        </p:nvSpPr>
        <p:spPr>
          <a:xfrm>
            <a:off x="6572250" y="48815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panose="020B0604020202020204"/>
              <a:buNone/>
            </a:pPr>
            <a:fld id="{00000000-1234-1234-1234-123412341234}" type="slidenum">
              <a:rPr lang="en-GB" sz="900" b="0" i="0" u="none" strike="noStrike" cap="none">
                <a:solidFill>
                  <a:srgbClr val="888888"/>
                </a:solidFill>
                <a:latin typeface="Arial" panose="020B0604020202020204"/>
                <a:ea typeface="Arial" panose="020B0604020202020204"/>
                <a:cs typeface="Arial" panose="020B0604020202020204"/>
                <a:sym typeface="Arial" panose="020B0604020202020204"/>
              </a:rPr>
            </a:fld>
            <a:endParaRPr sz="900" b="0" i="0" u="none" strike="noStrike" cap="none">
              <a:solidFill>
                <a:srgbClr val="888888"/>
              </a:solidFill>
              <a:latin typeface="Arial" panose="020B0604020202020204"/>
              <a:ea typeface="Arial" panose="020B0604020202020204"/>
              <a:cs typeface="Arial" panose="020B0604020202020204"/>
              <a:sym typeface="Arial" panose="020B0604020202020204"/>
            </a:endParaRPr>
          </a:p>
        </p:txBody>
      </p:sp>
      <p:sp>
        <p:nvSpPr>
          <p:cNvPr id="1057" name="Google Shape;1057;p76"/>
          <p:cNvSpPr/>
          <p:nvPr/>
        </p:nvSpPr>
        <p:spPr>
          <a:xfrm>
            <a:off x="847680" y="691218"/>
            <a:ext cx="7448700" cy="12948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en-GB"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自动选择分站点大盘数据</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50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对比手动选择，自动选择在</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CTR（点击率）</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上表现突出，在</a:t>
            </a: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产品质量分培育</a:t>
            </a: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上更有优势；</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50000"/>
              </a:lnSpc>
              <a:spcBef>
                <a:spcPts val="500"/>
              </a:spcBef>
              <a:spcAft>
                <a:spcPts val="0"/>
              </a:spcAft>
              <a:buClr>
                <a:schemeClr val="dk1"/>
              </a:buClr>
              <a:buSzPts val="1200"/>
              <a:buFont typeface="Arial" panose="020B0604020202020204"/>
              <a:buChar char="•"/>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在开启新品广告时，可尝试先只开启自动选择3-5天，在前期为新品累积较好的质量分，后期视数据情况加入手动选择，为新品快速获取更多流量；</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1058" name="Google Shape;1058;p76"/>
          <p:cNvGraphicFramePr/>
          <p:nvPr/>
        </p:nvGraphicFramePr>
        <p:xfrm>
          <a:off x="922689" y="2153143"/>
          <a:ext cx="7298675" cy="3000000"/>
        </p:xfrm>
        <a:graphic>
          <a:graphicData uri="http://schemas.openxmlformats.org/drawingml/2006/table">
            <a:tbl>
              <a:tblPr>
                <a:noFill/>
                <a:tableStyleId>{0922FB18-EDB6-4FAB-A375-CF79C4140131}</a:tableStyleId>
              </a:tblPr>
              <a:tblGrid>
                <a:gridCol w="1986575"/>
                <a:gridCol w="744950"/>
                <a:gridCol w="757375"/>
                <a:gridCol w="751175"/>
                <a:gridCol w="763600"/>
                <a:gridCol w="763600"/>
                <a:gridCol w="751175"/>
                <a:gridCol w="780225"/>
              </a:tblGrid>
              <a:tr h="37785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广告指标</a:t>
                      </a:r>
                      <a:endParaRPr sz="1100" u="none" strike="noStrike" cap="none"/>
                    </a:p>
                  </a:txBody>
                  <a:tcPr marL="4775" marR="4775" marT="4775" marB="0" anchor="ctr">
                    <a:lnL w="12700" cap="flat" cmpd="sng">
                      <a:solidFill>
                        <a:srgbClr val="000000"/>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CCCCCC"/>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ID</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CCCCCC"/>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MY</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CCCCCC"/>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PH</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CCCCCC"/>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SG</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CCCCCC"/>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TH</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CCCCCC"/>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TW</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CCCCCC"/>
                      </a:solidFill>
                      <a:prstDash val="solid"/>
                      <a:round/>
                      <a:headEnd type="none" w="sm" len="sm"/>
                      <a:tailEnd type="none" w="sm" len="sm"/>
                    </a:lnB>
                    <a:solidFill>
                      <a:srgbClr val="F96A4E"/>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VN</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CCCCCC"/>
                      </a:solidFill>
                      <a:prstDash val="solid"/>
                      <a:round/>
                      <a:headEnd type="none" w="sm" len="sm"/>
                      <a:tailEnd type="none" w="sm" len="sm"/>
                    </a:lnB>
                    <a:solidFill>
                      <a:srgbClr val="F96A4E"/>
                    </a:solidFill>
                  </a:tcPr>
                </a:tc>
              </a:tr>
              <a:tr h="39380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CTR 点击率</a:t>
                      </a:r>
                      <a:endParaRPr sz="1100" u="none" strike="noStrike" cap="none"/>
                    </a:p>
                  </a:txBody>
                  <a:tcPr marL="4775" marR="4775" marT="4775" marB="0" anchor="ctr">
                    <a:lnL w="12700" cap="flat" cmpd="sng">
                      <a:solidFill>
                        <a:srgbClr val="000000"/>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3.70%</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3.73%</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4.28%</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3.81%</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3.81%</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3.43%</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3.07%</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r>
              <a:tr h="4027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CTR 点击率（手动选择）</a:t>
                      </a:r>
                      <a:endParaRPr sz="1100" u="none" strike="noStrike" cap="none"/>
                    </a:p>
                  </a:txBody>
                  <a:tcPr marL="4775" marR="4775" marT="4775" marB="0" anchor="ctr">
                    <a:lnL w="12700" cap="flat" cmpd="sng">
                      <a:solidFill>
                        <a:srgbClr val="000000"/>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3.48%</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2.62%</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2.69%</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2.42%</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2.34%</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2.48%</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2.06%</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r>
              <a:tr h="39777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CR 转化率</a:t>
                      </a:r>
                      <a:endParaRPr sz="1100" u="none" strike="noStrike" cap="none"/>
                    </a:p>
                  </a:txBody>
                  <a:tcPr marL="4775" marR="4775" marT="4775" marB="0" anchor="ctr">
                    <a:lnL w="12700" cap="flat" cmpd="sng">
                      <a:solidFill>
                        <a:srgbClr val="000000"/>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1.21%</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1.79%</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1.84%</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3.97%</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1.21%</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1.56%</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1.50%</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r>
              <a:tr h="37430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ROI 投入产出比</a:t>
                      </a:r>
                      <a:endParaRPr sz="1100" u="none" strike="noStrike" cap="none"/>
                    </a:p>
                  </a:txBody>
                  <a:tcPr marL="4775" marR="4775" marT="4775" marB="0" anchor="ctr">
                    <a:lnL w="12700" cap="flat" cmpd="sng">
                      <a:solidFill>
                        <a:srgbClr val="000000"/>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9.93</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8.67</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13.39</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12.46</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3.60</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5.75</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3.18</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CE4D6"/>
                    </a:solidFill>
                  </a:tcPr>
                </a:tc>
              </a:tr>
              <a:tr h="447500">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CPC 平均点击费用（美金）</a:t>
                      </a:r>
                      <a:endParaRPr sz="1100" u="none" strike="noStrike" cap="none"/>
                    </a:p>
                  </a:txBody>
                  <a:tcPr marL="4775" marR="4775" marT="4775" marB="0" anchor="ctr">
                    <a:lnL w="12700" cap="flat" cmpd="sng">
                      <a:solidFill>
                        <a:srgbClr val="000000"/>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$0.02 </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$0.02 </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$0.01 </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$0.04 </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$0.03 </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$0.04 </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$0.02 </a:t>
                      </a:r>
                      <a:endParaRPr sz="1100" u="none" strike="noStrike" cap="none"/>
                    </a:p>
                  </a:txBody>
                  <a:tcPr marL="4775" marR="4775" marT="4775" marB="0" anchor="ctr">
                    <a:lnL w="12700" cap="flat" cmpd="sng">
                      <a:solidFill>
                        <a:srgbClr val="CCCCCC"/>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063" name="Shape 1063"/>
        <p:cNvGrpSpPr/>
        <p:nvPr/>
      </p:nvGrpSpPr>
      <p:grpSpPr>
        <a:xfrm>
          <a:off x="0" y="0"/>
          <a:ext cx="0" cy="0"/>
          <a:chOff x="0" y="0"/>
          <a:chExt cx="0" cy="0"/>
        </a:xfrm>
      </p:grpSpPr>
      <p:sp>
        <p:nvSpPr>
          <p:cNvPr id="1064" name="Google Shape;1064;p77"/>
          <p:cNvSpPr txBox="1"/>
          <p:nvPr>
            <p:ph type="sldNum" idx="12"/>
          </p:nvPr>
        </p:nvSpPr>
        <p:spPr>
          <a:xfrm>
            <a:off x="4843463" y="3575447"/>
            <a:ext cx="1543200" cy="2055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panose="020B0604020202020204"/>
              <a:buNone/>
            </a:pPr>
            <a:fld id="{00000000-1234-1234-1234-123412341234}" type="slidenum">
              <a:rPr lang="en-GB"/>
            </a:fld>
            <a:endParaRPr lang="en-GB"/>
          </a:p>
        </p:txBody>
      </p:sp>
      <p:graphicFrame>
        <p:nvGraphicFramePr>
          <p:cNvPr id="1065" name="Google Shape;1065;p77"/>
          <p:cNvGraphicFramePr/>
          <p:nvPr/>
        </p:nvGraphicFramePr>
        <p:xfrm>
          <a:off x="389098" y="1400488"/>
          <a:ext cx="8365825" cy="3000000"/>
        </p:xfrm>
        <a:graphic>
          <a:graphicData uri="http://schemas.openxmlformats.org/drawingml/2006/table">
            <a:tbl>
              <a:tblPr>
                <a:noFill/>
                <a:tableStyleId>{0922FB18-EDB6-4FAB-A375-CF79C4140131}</a:tableStyleId>
              </a:tblPr>
              <a:tblGrid>
                <a:gridCol w="1258675"/>
                <a:gridCol w="2115950"/>
                <a:gridCol w="3715300"/>
                <a:gridCol w="1275900"/>
              </a:tblGrid>
              <a:tr h="391225">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渠道</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D7D31"/>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适用场景</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D7D31"/>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特点</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D7D31"/>
                    </a:solidFill>
                  </a:tcPr>
                </a:tc>
                <a:tc>
                  <a:txBody>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获取方式</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D7D31"/>
                    </a:solidFill>
                  </a:tcPr>
                </a:tc>
              </a:tr>
              <a:tr h="821825">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卖家后台-单条广告-汇出数据</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优化单条广告</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8D6CC"/>
                    </a:solidFill>
                  </a:tcPr>
                </a:tc>
                <a:tc>
                  <a:txBody>
                    <a:bodyPr/>
                    <a:lstStyle/>
                    <a:p>
                      <a:pPr marL="0" marR="0" lvl="0" indent="0" algn="l" rtl="0">
                        <a:lnSpc>
                          <a:spcPct val="15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优点：可根据数据选择拓词方向、关键词数量多、有效性强</a:t>
                      </a:r>
                      <a:b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缺点：需在后台汇出数据并下载查看、需有初始关键词</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8D6CC"/>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卖家后台</a:t>
                      </a:r>
                      <a:b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自行汇出数据</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8D6CC"/>
                    </a:solidFill>
                  </a:tcPr>
                </a:tc>
              </a:tr>
              <a:tr h="821825">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前台热卖品标题</a:t>
                      </a:r>
                      <a:b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GB" sz="11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&amp;商品描述</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所有场景</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CECE7"/>
                    </a:solidFill>
                  </a:tcPr>
                </a:tc>
                <a:tc>
                  <a:txBody>
                    <a:bodyPr/>
                    <a:lstStyle/>
                    <a:p>
                      <a:pPr marL="0" marR="0" lvl="0" indent="0" algn="l" rtl="0">
                        <a:lnSpc>
                          <a:spcPct val="150000"/>
                        </a:lnSpc>
                        <a:spcBef>
                          <a:spcPts val="0"/>
                        </a:spcBef>
                        <a:spcAft>
                          <a:spcPts val="0"/>
                        </a:spcAft>
                        <a:buClr>
                          <a:srgbClr val="000000"/>
                        </a:buClr>
                        <a:buSzPts val="1100"/>
                        <a:buFont typeface="Arial" panose="020B0604020202020204"/>
                        <a:buNone/>
                      </a:pP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优点：关键词契合市场流行度、关键词热度和正确性有保证</a:t>
                      </a:r>
                      <a:b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GB"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缺点：需花时间自行在前台进行搜索和查找</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CECE7"/>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卖家自主进行</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100"/>
                        <a:buFont typeface="Arial" panose="020B0604020202020204"/>
                        <a:buNone/>
                      </a:pPr>
                      <a:r>
                        <a:rPr lang="en-GB"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前台搜索</a:t>
                      </a:r>
                      <a:endParaRPr sz="1100" u="none" strike="noStrike" cap="none"/>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CECE7"/>
                    </a:solidFill>
                  </a:tcPr>
                </a:tc>
              </a:tr>
              <a:tr h="821825">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热搜/蓝海/飙升/</a:t>
                      </a:r>
                      <a:endParaRPr sz="1100" b="1"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1100"/>
                        <a:buFont typeface="Arial" panose="020B0604020202020204"/>
                        <a:buNone/>
                      </a:pPr>
                      <a:r>
                        <a:rPr lang="en-GB" sz="1100" b="1"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同行词表</a:t>
                      </a:r>
                      <a:endParaRPr sz="1100" b="1"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7"/>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所有场景</a:t>
                      </a:r>
                      <a:endParaRPr sz="11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7"/>
                    </a:solidFill>
                  </a:tcPr>
                </a:tc>
                <a:tc>
                  <a:txBody>
                    <a:bodyPr/>
                    <a:lstStyle/>
                    <a:p>
                      <a:pPr marL="0" marR="0" lvl="0" indent="0" algn="l" rtl="0">
                        <a:lnSpc>
                          <a:spcPct val="150000"/>
                        </a:lnSpc>
                        <a:spcBef>
                          <a:spcPts val="0"/>
                        </a:spcBef>
                        <a:spcAft>
                          <a:spcPts val="0"/>
                        </a:spcAft>
                        <a:buClr>
                          <a:srgbClr val="000000"/>
                        </a:buClr>
                        <a:buSzPts val="1100"/>
                        <a:buFont typeface="Arial" panose="020B0604020202020204"/>
                        <a:buNone/>
                      </a:pPr>
                      <a:r>
                        <a:rPr lang="en-GB" sz="11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优点:词表精准,针对性强</a:t>
                      </a:r>
                      <a:endParaRPr sz="11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7"/>
                    </a:solidFill>
                  </a:tcPr>
                </a:tc>
                <a:tc>
                  <a:txBody>
                    <a:bodyPr/>
                    <a:lstStyle/>
                    <a:p>
                      <a:pPr marL="0" marR="0" lvl="0" indent="0" algn="ctr" rtl="0">
                        <a:lnSpc>
                          <a:spcPct val="150000"/>
                        </a:lnSpc>
                        <a:spcBef>
                          <a:spcPts val="0"/>
                        </a:spcBef>
                        <a:spcAft>
                          <a:spcPts val="0"/>
                        </a:spcAft>
                        <a:buClr>
                          <a:srgbClr val="000000"/>
                        </a:buClr>
                        <a:buSzPts val="1100"/>
                        <a:buFont typeface="Arial" panose="020B0604020202020204"/>
                        <a:buNone/>
                      </a:pPr>
                      <a:r>
                        <a:rPr lang="en-GB" sz="1100" b="1"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点击</a:t>
                      </a:r>
                      <a:r>
                        <a:rPr lang="en-GB" sz="1100" b="1" u="sng" strike="noStrike" cap="none">
                          <a:solidFill>
                            <a:schemeClr val="hlink"/>
                          </a:solidFill>
                          <a:latin typeface="微软雅黑" panose="020B0503020204020204" charset="-122"/>
                          <a:ea typeface="微软雅黑" panose="020B0503020204020204" charset="-122"/>
                          <a:cs typeface="微软雅黑" panose="020B0503020204020204" charset="-122"/>
                          <a:sym typeface="微软雅黑" panose="020B0503020204020204" charset="-122"/>
                          <a:hlinkClick r:id="rId1"/>
                        </a:rPr>
                        <a:t>自行获取</a:t>
                      </a:r>
                      <a:endParaRPr sz="11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108000" marR="108000" marT="54000" marB="540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ECE7"/>
                    </a:solidFill>
                  </a:tcPr>
                </a:tc>
              </a:tr>
            </a:tbl>
          </a:graphicData>
        </a:graphic>
      </p:graphicFrame>
      <p:sp>
        <p:nvSpPr>
          <p:cNvPr id="1066" name="Google Shape;1066;p77"/>
          <p:cNvSpPr txBox="1"/>
          <p:nvPr/>
        </p:nvSpPr>
        <p:spPr>
          <a:xfrm>
            <a:off x="389100" y="928388"/>
            <a:ext cx="2250000" cy="3693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如何获取关键词</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070" name="Shape 1070"/>
        <p:cNvGrpSpPr/>
        <p:nvPr/>
      </p:nvGrpSpPr>
      <p:grpSpPr>
        <a:xfrm>
          <a:off x="0" y="0"/>
          <a:ext cx="0" cy="0"/>
          <a:chOff x="0" y="0"/>
          <a:chExt cx="0" cy="0"/>
        </a:xfrm>
      </p:grpSpPr>
      <p:pic>
        <p:nvPicPr>
          <p:cNvPr id="1071" name="Google Shape;1071;p78"/>
          <p:cNvPicPr preferRelativeResize="0"/>
          <p:nvPr/>
        </p:nvPicPr>
        <p:blipFill rotWithShape="1">
          <a:blip r:embed="rId1"/>
          <a:srcRect/>
          <a:stretch>
            <a:fillRect/>
          </a:stretch>
        </p:blipFill>
        <p:spPr>
          <a:xfrm>
            <a:off x="0" y="1704"/>
            <a:ext cx="9142207" cy="5143499"/>
          </a:xfrm>
          <a:prstGeom prst="rect">
            <a:avLst/>
          </a:prstGeom>
          <a:noFill/>
          <a:ln>
            <a:noFill/>
          </a:ln>
        </p:spPr>
      </p:pic>
      <p:pic>
        <p:nvPicPr>
          <p:cNvPr id="1072" name="Google Shape;1072;p78"/>
          <p:cNvPicPr preferRelativeResize="0"/>
          <p:nvPr/>
        </p:nvPicPr>
        <p:blipFill rotWithShape="1">
          <a:blip r:embed="rId2"/>
          <a:srcRect/>
          <a:stretch>
            <a:fillRect/>
          </a:stretch>
        </p:blipFill>
        <p:spPr>
          <a:xfrm>
            <a:off x="2983163" y="1296368"/>
            <a:ext cx="3042206" cy="988435"/>
          </a:xfrm>
          <a:prstGeom prst="rect">
            <a:avLst/>
          </a:prstGeom>
          <a:noFill/>
          <a:ln>
            <a:noFill/>
          </a:ln>
        </p:spPr>
      </p:pic>
      <p:sp>
        <p:nvSpPr>
          <p:cNvPr id="1073" name="Google Shape;1073;p78"/>
          <p:cNvSpPr/>
          <p:nvPr/>
        </p:nvSpPr>
        <p:spPr>
          <a:xfrm>
            <a:off x="2530138" y="2351314"/>
            <a:ext cx="4083600" cy="34200"/>
          </a:xfrm>
          <a:prstGeom prst="rect">
            <a:avLst/>
          </a:prstGeom>
          <a:solidFill>
            <a:srgbClr val="F1582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074" name="Google Shape;1074;p78"/>
          <p:cNvSpPr txBox="1"/>
          <p:nvPr/>
        </p:nvSpPr>
        <p:spPr>
          <a:xfrm>
            <a:off x="4089400" y="2757987"/>
            <a:ext cx="1871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en-GB" sz="2800" b="0" i="0" u="none" strike="noStrike" cap="none">
                <a:solidFill>
                  <a:srgbClr val="000000"/>
                </a:solidFill>
                <a:latin typeface="Arial" panose="020B0604020202020204"/>
                <a:ea typeface="Arial" panose="020B0604020202020204"/>
                <a:cs typeface="Arial" panose="020B0604020202020204"/>
                <a:sym typeface="Arial" panose="020B0604020202020204"/>
              </a:rPr>
              <a:t>谢谢！</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87" name="Shape 187"/>
        <p:cNvGrpSpPr/>
        <p:nvPr/>
      </p:nvGrpSpPr>
      <p:grpSpPr>
        <a:xfrm>
          <a:off x="0" y="0"/>
          <a:ext cx="0" cy="0"/>
          <a:chOff x="0" y="0"/>
          <a:chExt cx="0" cy="0"/>
        </a:xfrm>
      </p:grpSpPr>
      <p:sp>
        <p:nvSpPr>
          <p:cNvPr id="188" name="Google Shape;188;p23"/>
          <p:cNvSpPr/>
          <p:nvPr/>
        </p:nvSpPr>
        <p:spPr>
          <a:xfrm>
            <a:off x="2100188" y="935953"/>
            <a:ext cx="6149400" cy="21651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9" name="Google Shape;189;p23"/>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第1关：认识广告的作用</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3"/>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
        <p:nvSpPr>
          <p:cNvPr id="191" name="Google Shape;191;p23"/>
          <p:cNvSpPr txBox="1"/>
          <p:nvPr/>
        </p:nvSpPr>
        <p:spPr>
          <a:xfrm>
            <a:off x="2091493" y="3504472"/>
            <a:ext cx="6149400" cy="1147500"/>
          </a:xfrm>
          <a:prstGeom prst="rect">
            <a:avLst/>
          </a:prstGeom>
          <a:solidFill>
            <a:srgbClr val="F2F2F2"/>
          </a:solidFill>
          <a:ln>
            <a:noFill/>
          </a:ln>
        </p:spPr>
        <p:txBody>
          <a:bodyPr spcFirstLastPara="1" wrap="square" lIns="108000" tIns="108000" rIns="108000" bIns="108000" anchor="t" anchorCtr="0">
            <a:noAutofit/>
          </a:bodyPr>
          <a:lstStyle/>
          <a:p>
            <a:pPr marL="215900" marR="0" lvl="0" indent="-215900" algn="l" rtl="0">
              <a:lnSpc>
                <a:spcPct val="16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提升产品自然搜索排名，带动全店产品（广告产品+非广告产品）的销量</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6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帮助产品测图测款，帮助新品提升流量，帮助老品突破单量瓶颈</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15900" marR="0" lvl="0" indent="-215900" algn="l" rtl="0">
              <a:lnSpc>
                <a:spcPct val="160000"/>
              </a:lnSpc>
              <a:spcBef>
                <a:spcPts val="0"/>
              </a:spcBef>
              <a:spcAft>
                <a:spcPts val="0"/>
              </a:spcAft>
              <a:buClr>
                <a:schemeClr val="dk1"/>
              </a:buClr>
              <a:buSzPts val="1200"/>
              <a:buFont typeface="Arial" panose="020B0604020202020204"/>
              <a:buChar char="•"/>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为店铺涨粉吸引访客关注</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192" name="Google Shape;192;p23"/>
          <p:cNvGrpSpPr/>
          <p:nvPr/>
        </p:nvGrpSpPr>
        <p:grpSpPr>
          <a:xfrm>
            <a:off x="2415057" y="1103769"/>
            <a:ext cx="1365266" cy="1838887"/>
            <a:chOff x="1505265" y="780593"/>
            <a:chExt cx="1244205" cy="1675829"/>
          </a:xfrm>
        </p:grpSpPr>
        <p:sp>
          <p:nvSpPr>
            <p:cNvPr id="193" name="Google Shape;193;p23"/>
            <p:cNvSpPr/>
            <p:nvPr/>
          </p:nvSpPr>
          <p:spPr>
            <a:xfrm>
              <a:off x="1534470" y="1241373"/>
              <a:ext cx="1215000" cy="1215000"/>
            </a:xfrm>
            <a:prstGeom prst="rect">
              <a:avLst/>
            </a:prstGeom>
            <a:solidFill>
              <a:srgbClr val="FF572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panose="020B0604020202020204"/>
                <a:buNone/>
              </a:pPr>
              <a:endParaRPr sz="12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194" name="Google Shape;194;p23"/>
            <p:cNvSpPr/>
            <p:nvPr/>
          </p:nvSpPr>
          <p:spPr>
            <a:xfrm>
              <a:off x="1534469" y="2099422"/>
              <a:ext cx="1215000" cy="357000"/>
            </a:xfrm>
            <a:prstGeom prst="rect">
              <a:avLst/>
            </a:prstGeom>
            <a:solidFill>
              <a:srgbClr val="E44B1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FFFFFF"/>
                  </a:solidFill>
                  <a:latin typeface="Arial" panose="020B0604020202020204"/>
                  <a:ea typeface="Arial" panose="020B0604020202020204"/>
                  <a:cs typeface="Arial" panose="020B0604020202020204"/>
                  <a:sym typeface="Arial" panose="020B0604020202020204"/>
                </a:rPr>
                <a:t>回报高</a:t>
              </a:r>
              <a:endParaRPr sz="15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195" name="Google Shape;195;p23"/>
            <p:cNvSpPr txBox="1"/>
            <p:nvPr/>
          </p:nvSpPr>
          <p:spPr>
            <a:xfrm>
              <a:off x="1815861" y="1345341"/>
              <a:ext cx="652200" cy="63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4100"/>
                <a:buFont typeface="Arial" panose="020B0604020202020204"/>
                <a:buNone/>
              </a:pPr>
              <a:r>
                <a:rPr lang="en-GB" sz="4100" b="1" i="0" u="none" strike="noStrike" cap="none">
                  <a:solidFill>
                    <a:srgbClr val="FCFCFC"/>
                  </a:solidFill>
                  <a:latin typeface="Arial" panose="020B0604020202020204"/>
                  <a:ea typeface="Arial" panose="020B0604020202020204"/>
                  <a:cs typeface="Arial" panose="020B0604020202020204"/>
                  <a:sym typeface="Arial" panose="020B0604020202020204"/>
                </a:rPr>
                <a:t>$6</a:t>
              </a:r>
              <a:endParaRPr sz="4100" b="1" i="0" u="none" strike="noStrike" cap="none">
                <a:solidFill>
                  <a:srgbClr val="FCFCFC"/>
                </a:solidFill>
                <a:latin typeface="Arial" panose="020B0604020202020204"/>
                <a:ea typeface="Arial" panose="020B0604020202020204"/>
                <a:cs typeface="Arial" panose="020B0604020202020204"/>
                <a:sym typeface="Arial" panose="020B0604020202020204"/>
              </a:endParaRPr>
            </a:p>
          </p:txBody>
        </p:sp>
        <p:sp>
          <p:nvSpPr>
            <p:cNvPr id="196" name="Google Shape;196;p23"/>
            <p:cNvSpPr txBox="1"/>
            <p:nvPr/>
          </p:nvSpPr>
          <p:spPr>
            <a:xfrm>
              <a:off x="1505265" y="780593"/>
              <a:ext cx="1230600" cy="63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每花费$1</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带来的订单回报</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197" name="Google Shape;197;p23"/>
          <p:cNvGrpSpPr/>
          <p:nvPr/>
        </p:nvGrpSpPr>
        <p:grpSpPr>
          <a:xfrm>
            <a:off x="4520077" y="1082434"/>
            <a:ext cx="1333222" cy="1854345"/>
            <a:chOff x="3890050" y="887644"/>
            <a:chExt cx="1215002" cy="1689916"/>
          </a:xfrm>
        </p:grpSpPr>
        <p:sp>
          <p:nvSpPr>
            <p:cNvPr id="198" name="Google Shape;198;p23"/>
            <p:cNvSpPr/>
            <p:nvPr/>
          </p:nvSpPr>
          <p:spPr>
            <a:xfrm>
              <a:off x="3890052" y="1362511"/>
              <a:ext cx="1215000" cy="1215000"/>
            </a:xfrm>
            <a:prstGeom prst="rect">
              <a:avLst/>
            </a:prstGeom>
            <a:solidFill>
              <a:srgbClr val="FC541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panose="020B0604020202020204"/>
                <a:buNone/>
              </a:pPr>
              <a:endParaRPr sz="1200" b="0" i="0" u="none" strike="noStrike" cap="none">
                <a:solidFill>
                  <a:srgbClr val="FC5411"/>
                </a:solidFill>
                <a:latin typeface="Arial" panose="020B0604020202020204"/>
                <a:ea typeface="Arial" panose="020B0604020202020204"/>
                <a:cs typeface="Arial" panose="020B0604020202020204"/>
                <a:sym typeface="Arial" panose="020B0604020202020204"/>
              </a:endParaRPr>
            </a:p>
          </p:txBody>
        </p:sp>
        <p:sp>
          <p:nvSpPr>
            <p:cNvPr id="199" name="Google Shape;199;p23"/>
            <p:cNvSpPr/>
            <p:nvPr/>
          </p:nvSpPr>
          <p:spPr>
            <a:xfrm>
              <a:off x="3890050" y="2220560"/>
              <a:ext cx="1215000" cy="357000"/>
            </a:xfrm>
            <a:prstGeom prst="rect">
              <a:avLst/>
            </a:prstGeom>
            <a:solidFill>
              <a:srgbClr val="E7440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FFFFFF"/>
                  </a:solidFill>
                  <a:latin typeface="Arial" panose="020B0604020202020204"/>
                  <a:ea typeface="Arial" panose="020B0604020202020204"/>
                  <a:cs typeface="Arial" panose="020B0604020202020204"/>
                  <a:sym typeface="Arial" panose="020B0604020202020204"/>
                </a:rPr>
                <a:t>单量涨</a:t>
              </a:r>
              <a:endParaRPr sz="15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00" name="Google Shape;200;p23"/>
            <p:cNvSpPr txBox="1"/>
            <p:nvPr/>
          </p:nvSpPr>
          <p:spPr>
            <a:xfrm>
              <a:off x="3961075" y="1466479"/>
              <a:ext cx="1072800" cy="63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4100"/>
                <a:buFont typeface="Arial" panose="020B0604020202020204"/>
                <a:buNone/>
              </a:pPr>
              <a:r>
                <a:rPr lang="en-GB" sz="4100" b="1" i="0" u="none" strike="noStrike" cap="none">
                  <a:solidFill>
                    <a:srgbClr val="FCFCFC"/>
                  </a:solidFill>
                  <a:latin typeface="Arial" panose="020B0604020202020204"/>
                  <a:ea typeface="Arial" panose="020B0604020202020204"/>
                  <a:cs typeface="Arial" panose="020B0604020202020204"/>
                  <a:sym typeface="Arial" panose="020B0604020202020204"/>
                </a:rPr>
                <a:t>28%</a:t>
              </a:r>
              <a:endParaRPr sz="4100" b="1" i="0" u="none" strike="noStrike" cap="none">
                <a:solidFill>
                  <a:srgbClr val="FCFCFC"/>
                </a:solidFill>
                <a:latin typeface="Arial" panose="020B0604020202020204"/>
                <a:ea typeface="Arial" panose="020B0604020202020204"/>
                <a:cs typeface="Arial" panose="020B0604020202020204"/>
                <a:sym typeface="Arial" panose="020B0604020202020204"/>
              </a:endParaRPr>
            </a:p>
          </p:txBody>
        </p:sp>
        <p:sp>
          <p:nvSpPr>
            <p:cNvPr id="201" name="Google Shape;201;p23"/>
            <p:cNvSpPr txBox="1"/>
            <p:nvPr/>
          </p:nvSpPr>
          <p:spPr>
            <a:xfrm>
              <a:off x="4042605" y="887644"/>
              <a:ext cx="915000" cy="441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广告带来的</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单量增长</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2" name="Google Shape;202;p23"/>
          <p:cNvGrpSpPr/>
          <p:nvPr/>
        </p:nvGrpSpPr>
        <p:grpSpPr>
          <a:xfrm>
            <a:off x="6592950" y="1103783"/>
            <a:ext cx="1333221" cy="1838887"/>
            <a:chOff x="2950566" y="1188410"/>
            <a:chExt cx="1215001" cy="1675829"/>
          </a:xfrm>
        </p:grpSpPr>
        <p:sp>
          <p:nvSpPr>
            <p:cNvPr id="203" name="Google Shape;203;p23"/>
            <p:cNvSpPr/>
            <p:nvPr/>
          </p:nvSpPr>
          <p:spPr>
            <a:xfrm>
              <a:off x="2950567" y="1649190"/>
              <a:ext cx="1215000" cy="1215000"/>
            </a:xfrm>
            <a:prstGeom prst="rect">
              <a:avLst/>
            </a:prstGeom>
            <a:solidFill>
              <a:srgbClr val="FC541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panose="020B0604020202020204"/>
                <a:buNone/>
              </a:pPr>
              <a:endParaRPr sz="12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04" name="Google Shape;204;p23"/>
            <p:cNvSpPr/>
            <p:nvPr/>
          </p:nvSpPr>
          <p:spPr>
            <a:xfrm>
              <a:off x="2950566" y="2507239"/>
              <a:ext cx="1215000" cy="357000"/>
            </a:xfrm>
            <a:prstGeom prst="rect">
              <a:avLst/>
            </a:prstGeom>
            <a:solidFill>
              <a:srgbClr val="E7440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FFFFFF"/>
                  </a:solidFill>
                  <a:latin typeface="Arial" panose="020B0604020202020204"/>
                  <a:ea typeface="Arial" panose="020B0604020202020204"/>
                  <a:cs typeface="Arial" panose="020B0604020202020204"/>
                  <a:sym typeface="Arial" panose="020B0604020202020204"/>
                </a:rPr>
                <a:t>浏览增</a:t>
              </a:r>
              <a:endParaRPr sz="15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05" name="Google Shape;205;p23"/>
            <p:cNvSpPr txBox="1"/>
            <p:nvPr/>
          </p:nvSpPr>
          <p:spPr>
            <a:xfrm>
              <a:off x="3021589" y="1753158"/>
              <a:ext cx="1072800" cy="63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4100"/>
                <a:buFont typeface="Arial" panose="020B0604020202020204"/>
                <a:buNone/>
              </a:pPr>
              <a:r>
                <a:rPr lang="en-GB" sz="4100" b="1" i="0" u="none" strike="noStrike" cap="none">
                  <a:solidFill>
                    <a:srgbClr val="FCFCFC"/>
                  </a:solidFill>
                  <a:latin typeface="Arial" panose="020B0604020202020204"/>
                  <a:ea typeface="Arial" panose="020B0604020202020204"/>
                  <a:cs typeface="Arial" panose="020B0604020202020204"/>
                  <a:sym typeface="Arial" panose="020B0604020202020204"/>
                </a:rPr>
                <a:t>40%</a:t>
              </a:r>
              <a:endParaRPr sz="4100" b="1" i="0" u="none" strike="noStrike" cap="none">
                <a:solidFill>
                  <a:srgbClr val="FCFCFC"/>
                </a:solidFill>
                <a:latin typeface="Arial" panose="020B0604020202020204"/>
                <a:ea typeface="Arial" panose="020B0604020202020204"/>
                <a:cs typeface="Arial" panose="020B0604020202020204"/>
                <a:sym typeface="Arial" panose="020B0604020202020204"/>
              </a:endParaRPr>
            </a:p>
          </p:txBody>
        </p:sp>
        <p:sp>
          <p:nvSpPr>
            <p:cNvPr id="206" name="Google Shape;206;p23"/>
            <p:cNvSpPr txBox="1"/>
            <p:nvPr/>
          </p:nvSpPr>
          <p:spPr>
            <a:xfrm>
              <a:off x="3021589" y="1188410"/>
              <a:ext cx="1072800" cy="441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广告带来的</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400"/>
                <a:buFont typeface="Arial" panose="020B0604020202020204"/>
                <a:buNone/>
              </a:pPr>
              <a:r>
                <a:rPr lang="en-GB"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商品浏览增加</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07" name="Google Shape;207;p23"/>
          <p:cNvSpPr/>
          <p:nvPr/>
        </p:nvSpPr>
        <p:spPr>
          <a:xfrm>
            <a:off x="626611" y="1609341"/>
            <a:ext cx="1230900" cy="9234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广告带来的</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just" rtl="0">
              <a:lnSpc>
                <a:spcPct val="100000"/>
              </a:lnSpc>
              <a:spcBef>
                <a:spcPts val="0"/>
              </a:spcBef>
              <a:spcAft>
                <a:spcPts val="0"/>
              </a:spcAft>
              <a:buClr>
                <a:srgbClr val="000000"/>
              </a:buClr>
              <a:buSzPts val="4100"/>
              <a:buFont typeface="Arial" panose="020B0604020202020204"/>
              <a:buNone/>
            </a:pPr>
            <a:r>
              <a:rPr lang="en-GB" sz="4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效果</a:t>
            </a:r>
            <a:endParaRPr sz="4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08" name="Google Shape;208;p23"/>
          <p:cNvSpPr/>
          <p:nvPr/>
        </p:nvSpPr>
        <p:spPr>
          <a:xfrm>
            <a:off x="626611" y="3789718"/>
            <a:ext cx="1230900" cy="6234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广告带来的</a:t>
            </a:r>
            <a:endParaRPr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just" rtl="0">
              <a:lnSpc>
                <a:spcPct val="100000"/>
              </a:lnSpc>
              <a:spcBef>
                <a:spcPts val="0"/>
              </a:spcBef>
              <a:spcAft>
                <a:spcPts val="0"/>
              </a:spcAft>
              <a:buClr>
                <a:srgbClr val="000000"/>
              </a:buClr>
              <a:buSzPts val="2100"/>
              <a:buFont typeface="Arial" panose="020B0604020202020204"/>
              <a:buNone/>
            </a:pPr>
            <a:r>
              <a:rPr lang="en-GB" sz="21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其他福利</a:t>
            </a:r>
            <a:endParaRPr sz="2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13" name="Shape 213"/>
        <p:cNvGrpSpPr/>
        <p:nvPr/>
      </p:nvGrpSpPr>
      <p:grpSpPr>
        <a:xfrm>
          <a:off x="0" y="0"/>
          <a:ext cx="0" cy="0"/>
          <a:chOff x="0" y="0"/>
          <a:chExt cx="0" cy="0"/>
        </a:xfrm>
      </p:grpSpPr>
      <p:sp>
        <p:nvSpPr>
          <p:cNvPr id="214" name="Google Shape;214;p24"/>
          <p:cNvSpPr/>
          <p:nvPr/>
        </p:nvSpPr>
        <p:spPr>
          <a:xfrm>
            <a:off x="7377070" y="1076800"/>
            <a:ext cx="1530600" cy="3423300"/>
          </a:xfrm>
          <a:prstGeom prst="rect">
            <a:avLst/>
          </a:prstGeom>
          <a:solidFill>
            <a:srgbClr val="7F7F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15" name="Google Shape;215;p24"/>
          <p:cNvSpPr/>
          <p:nvPr/>
        </p:nvSpPr>
        <p:spPr>
          <a:xfrm>
            <a:off x="7533649" y="1947840"/>
            <a:ext cx="1172700" cy="624000"/>
          </a:xfrm>
          <a:prstGeom prst="rect">
            <a:avLst/>
          </a:prstGeom>
          <a:solidFill>
            <a:srgbClr val="FF6F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16" name="Google Shape;216;p24"/>
          <p:cNvPicPr preferRelativeResize="0"/>
          <p:nvPr/>
        </p:nvPicPr>
        <p:blipFill rotWithShape="1">
          <a:blip r:embed="rId1"/>
          <a:srcRect/>
          <a:stretch>
            <a:fillRect/>
          </a:stretch>
        </p:blipFill>
        <p:spPr>
          <a:xfrm>
            <a:off x="2207088" y="1661466"/>
            <a:ext cx="4803427" cy="2481328"/>
          </a:xfrm>
          <a:prstGeom prst="rect">
            <a:avLst/>
          </a:prstGeom>
          <a:noFill/>
          <a:ln>
            <a:noFill/>
          </a:ln>
        </p:spPr>
      </p:pic>
      <p:sp>
        <p:nvSpPr>
          <p:cNvPr id="217" name="Google Shape;217;p24"/>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第1关：认识广告的作用</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8" name="Google Shape;218;p24"/>
          <p:cNvSpPr txBox="1"/>
          <p:nvPr>
            <p:ph type="sldNum" idx="12"/>
          </p:nvPr>
        </p:nvSpPr>
        <p:spPr>
          <a:xfrm>
            <a:off x="6648938" y="4700040"/>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sp>
        <p:nvSpPr>
          <p:cNvPr id="219" name="Google Shape;219;p24"/>
          <p:cNvSpPr/>
          <p:nvPr/>
        </p:nvSpPr>
        <p:spPr>
          <a:xfrm rot="-4300699">
            <a:off x="1582926" y="3267090"/>
            <a:ext cx="671859" cy="468271"/>
          </a:xfrm>
          <a:prstGeom prst="curvedDownArrow">
            <a:avLst>
              <a:gd name="adj1" fmla="val 24353"/>
              <a:gd name="adj2" fmla="val 50000"/>
              <a:gd name="adj3" fmla="val 25000"/>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0" name="Google Shape;220;p24"/>
          <p:cNvSpPr/>
          <p:nvPr/>
        </p:nvSpPr>
        <p:spPr>
          <a:xfrm rot="-3277629">
            <a:off x="1797337" y="2226193"/>
            <a:ext cx="957687" cy="569116"/>
          </a:xfrm>
          <a:prstGeom prst="curvedDownArrow">
            <a:avLst>
              <a:gd name="adj1" fmla="val 24353"/>
              <a:gd name="adj2" fmla="val 50000"/>
              <a:gd name="adj3" fmla="val 25000"/>
            </a:avLst>
          </a:prstGeom>
          <a:solidFill>
            <a:srgbClr val="FF6F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1" name="Google Shape;221;p24"/>
          <p:cNvSpPr txBox="1"/>
          <p:nvPr/>
        </p:nvSpPr>
        <p:spPr>
          <a:xfrm>
            <a:off x="7533649" y="3753574"/>
            <a:ext cx="1172700" cy="300300"/>
          </a:xfrm>
          <a:prstGeom prst="rect">
            <a:avLst/>
          </a:prstGeom>
          <a:solidFill>
            <a:srgbClr val="F8F7F7"/>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关键词</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2" name="Google Shape;222;p24"/>
          <p:cNvSpPr txBox="1"/>
          <p:nvPr/>
        </p:nvSpPr>
        <p:spPr>
          <a:xfrm>
            <a:off x="7533652" y="2030051"/>
            <a:ext cx="1172700" cy="438600"/>
          </a:xfrm>
          <a:prstGeom prst="rect">
            <a:avLst/>
          </a:prstGeom>
          <a:solidFill>
            <a:srgbClr val="FF6F00"/>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en-GB"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a:t>
            </a:r>
            <a:endParaRPr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3" name="Google Shape;223;p24"/>
          <p:cNvSpPr txBox="1"/>
          <p:nvPr/>
        </p:nvSpPr>
        <p:spPr>
          <a:xfrm>
            <a:off x="7533650" y="3068608"/>
            <a:ext cx="1172700" cy="346200"/>
          </a:xfrm>
          <a:prstGeom prst="rect">
            <a:avLst/>
          </a:prstGeom>
          <a:solidFill>
            <a:srgbClr val="E8E8E8"/>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r>
              <a:rPr lang="en-GB" sz="18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224" name="Google Shape;224;p24"/>
          <p:cNvCxnSpPr/>
          <p:nvPr/>
        </p:nvCxnSpPr>
        <p:spPr>
          <a:xfrm>
            <a:off x="5293717" y="2266511"/>
            <a:ext cx="2056800" cy="0"/>
          </a:xfrm>
          <a:prstGeom prst="straightConnector1">
            <a:avLst/>
          </a:prstGeom>
          <a:noFill/>
          <a:ln w="28575" cap="flat" cmpd="sng">
            <a:solidFill>
              <a:schemeClr val="accent1"/>
            </a:solidFill>
            <a:prstDash val="dot"/>
            <a:miter lim="800000"/>
            <a:headEnd type="none" w="sm" len="sm"/>
            <a:tailEnd type="triangle" w="med" len="med"/>
          </a:ln>
        </p:spPr>
      </p:cxnSp>
      <p:cxnSp>
        <p:nvCxnSpPr>
          <p:cNvPr id="225" name="Google Shape;225;p24"/>
          <p:cNvCxnSpPr/>
          <p:nvPr/>
        </p:nvCxnSpPr>
        <p:spPr>
          <a:xfrm>
            <a:off x="6635780" y="3281345"/>
            <a:ext cx="714600" cy="0"/>
          </a:xfrm>
          <a:prstGeom prst="straightConnector1">
            <a:avLst/>
          </a:prstGeom>
          <a:noFill/>
          <a:ln w="28575" cap="flat" cmpd="sng">
            <a:solidFill>
              <a:schemeClr val="accent1"/>
            </a:solidFill>
            <a:prstDash val="dot"/>
            <a:miter lim="800000"/>
            <a:headEnd type="none" w="sm" len="sm"/>
            <a:tailEnd type="triangle" w="med" len="med"/>
          </a:ln>
        </p:spPr>
      </p:cxnSp>
      <p:cxnSp>
        <p:nvCxnSpPr>
          <p:cNvPr id="226" name="Google Shape;226;p24"/>
          <p:cNvCxnSpPr/>
          <p:nvPr/>
        </p:nvCxnSpPr>
        <p:spPr>
          <a:xfrm>
            <a:off x="6921530" y="3903615"/>
            <a:ext cx="429000" cy="0"/>
          </a:xfrm>
          <a:prstGeom prst="straightConnector1">
            <a:avLst/>
          </a:prstGeom>
          <a:noFill/>
          <a:ln w="28575" cap="flat" cmpd="sng">
            <a:solidFill>
              <a:schemeClr val="accent1"/>
            </a:solidFill>
            <a:prstDash val="dot"/>
            <a:miter lim="800000"/>
            <a:headEnd type="none" w="sm" len="sm"/>
            <a:tailEnd type="triangle" w="med" len="med"/>
          </a:ln>
        </p:spPr>
      </p:cxnSp>
      <p:sp>
        <p:nvSpPr>
          <p:cNvPr id="227" name="Google Shape;227;p24"/>
          <p:cNvSpPr txBox="1"/>
          <p:nvPr/>
        </p:nvSpPr>
        <p:spPr>
          <a:xfrm>
            <a:off x="626269" y="702649"/>
            <a:ext cx="8387100" cy="3747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广告是如何帮你带来订单的？优化广告的逻辑又是什么？</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8" name="Google Shape;228;p24"/>
          <p:cNvSpPr txBox="1"/>
          <p:nvPr/>
        </p:nvSpPr>
        <p:spPr>
          <a:xfrm>
            <a:off x="321810" y="3217762"/>
            <a:ext cx="1222500" cy="62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通过投放关键词，能提升广告商品的曝光和单量</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9" name="Google Shape;229;p24"/>
          <p:cNvSpPr/>
          <p:nvPr/>
        </p:nvSpPr>
        <p:spPr>
          <a:xfrm>
            <a:off x="323358" y="2086706"/>
            <a:ext cx="1595400" cy="62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商品的广告单量带动全店的广告单量，最终帮助提升自然单量</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0" name="Google Shape;230;p24"/>
          <p:cNvSpPr txBox="1"/>
          <p:nvPr/>
        </p:nvSpPr>
        <p:spPr>
          <a:xfrm>
            <a:off x="7423202" y="1209470"/>
            <a:ext cx="1736100" cy="34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en-GB" sz="18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广告3个层级</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35" name="Shape 235"/>
        <p:cNvGrpSpPr/>
        <p:nvPr/>
      </p:nvGrpSpPr>
      <p:grpSpPr>
        <a:xfrm>
          <a:off x="0" y="0"/>
          <a:ext cx="0" cy="0"/>
          <a:chOff x="0" y="0"/>
          <a:chExt cx="0" cy="0"/>
        </a:xfrm>
      </p:grpSpPr>
      <p:sp>
        <p:nvSpPr>
          <p:cNvPr id="236" name="Google Shape;236;p25"/>
          <p:cNvSpPr txBox="1"/>
          <p:nvPr/>
        </p:nvSpPr>
        <p:spPr>
          <a:xfrm>
            <a:off x="626269" y="134779"/>
            <a:ext cx="4365300" cy="29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第1关：认识广告的作用</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7" name="Google Shape;237;p25"/>
          <p:cNvSpPr txBox="1"/>
          <p:nvPr/>
        </p:nvSpPr>
        <p:spPr>
          <a:xfrm>
            <a:off x="626269" y="702649"/>
            <a:ext cx="8387100" cy="374700"/>
          </a:xfrm>
          <a:prstGeom prst="rect">
            <a:avLst/>
          </a:prstGeom>
          <a:noFill/>
          <a:ln>
            <a:noFill/>
          </a:ln>
        </p:spPr>
        <p:txBody>
          <a:bodyPr spcFirstLastPara="1" wrap="square" lIns="68575" tIns="34275" rIns="68575" bIns="34275" anchor="t" anchorCtr="0">
            <a:noAutofit/>
          </a:bodyPr>
          <a:lstStyle/>
          <a:p>
            <a:pPr marL="0" marR="0" lvl="1" indent="0" algn="l" rtl="0">
              <a:lnSpc>
                <a:spcPct val="150000"/>
              </a:lnSpc>
              <a:spcBef>
                <a:spcPts val="0"/>
              </a:spcBef>
              <a:spcAft>
                <a:spcPts val="0"/>
              </a:spcAft>
              <a:buClr>
                <a:srgbClr val="000000"/>
              </a:buClr>
              <a:buSzPts val="1500"/>
              <a:buFont typeface="Arial" panose="020B0604020202020204"/>
              <a:buNone/>
            </a:pPr>
            <a:r>
              <a:rPr lang="en-GB" sz="15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一张图看懂：广告单量带动全店自然单量的原理</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238" name="Google Shape;238;p25"/>
          <p:cNvGrpSpPr/>
          <p:nvPr/>
        </p:nvGrpSpPr>
        <p:grpSpPr>
          <a:xfrm>
            <a:off x="626249" y="1393824"/>
            <a:ext cx="8086317" cy="3551180"/>
            <a:chOff x="429824" y="1021017"/>
            <a:chExt cx="11560139" cy="5076741"/>
          </a:xfrm>
        </p:grpSpPr>
        <p:sp>
          <p:nvSpPr>
            <p:cNvPr id="239" name="Google Shape;239;p25"/>
            <p:cNvSpPr/>
            <p:nvPr/>
          </p:nvSpPr>
          <p:spPr>
            <a:xfrm>
              <a:off x="430631" y="3115549"/>
              <a:ext cx="8105312" cy="1935844"/>
            </a:xfrm>
            <a:custGeom>
              <a:avLst/>
              <a:gdLst/>
              <a:ahLst/>
              <a:cxnLst/>
              <a:rect l="l" t="t" r="r" b="b"/>
              <a:pathLst>
                <a:path w="8105312" h="1935844" extrusionOk="0">
                  <a:moveTo>
                    <a:pt x="0" y="1935844"/>
                  </a:moveTo>
                  <a:cubicBezTo>
                    <a:pt x="616258" y="980754"/>
                    <a:pt x="1232517" y="25665"/>
                    <a:pt x="2583402" y="512"/>
                  </a:cubicBezTo>
                  <a:cubicBezTo>
                    <a:pt x="3934287" y="-24641"/>
                    <a:pt x="6019799" y="880141"/>
                    <a:pt x="8105312" y="1784924"/>
                  </a:cubicBezTo>
                </a:path>
              </a:pathLst>
            </a:custGeom>
            <a:noFill/>
            <a:ln w="1905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40" name="Google Shape;240;p25"/>
            <p:cNvSpPr/>
            <p:nvPr/>
          </p:nvSpPr>
          <p:spPr>
            <a:xfrm>
              <a:off x="429824" y="1552372"/>
              <a:ext cx="11363418" cy="3490145"/>
            </a:xfrm>
            <a:custGeom>
              <a:avLst/>
              <a:gdLst/>
              <a:ahLst/>
              <a:cxnLst/>
              <a:rect l="l" t="t" r="r" b="b"/>
              <a:pathLst>
                <a:path w="11363418" h="3490145" extrusionOk="0">
                  <a:moveTo>
                    <a:pt x="0" y="3490145"/>
                  </a:moveTo>
                  <a:cubicBezTo>
                    <a:pt x="2941468" y="1906220"/>
                    <a:pt x="5882936" y="322296"/>
                    <a:pt x="7776839" y="45609"/>
                  </a:cubicBezTo>
                  <a:cubicBezTo>
                    <a:pt x="9670742" y="-231078"/>
                    <a:pt x="10517080" y="799471"/>
                    <a:pt x="11363418" y="1830020"/>
                  </a:cubicBezTo>
                </a:path>
              </a:pathLst>
            </a:custGeom>
            <a:noFill/>
            <a:ln w="1905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cxnSp>
          <p:nvCxnSpPr>
            <p:cNvPr id="241" name="Google Shape;241;p25"/>
            <p:cNvCxnSpPr>
              <a:stCxn id="240" idx="0"/>
            </p:cNvCxnSpPr>
            <p:nvPr/>
          </p:nvCxnSpPr>
          <p:spPr>
            <a:xfrm rot="10800000">
              <a:off x="429824" y="1021017"/>
              <a:ext cx="0" cy="4021500"/>
            </a:xfrm>
            <a:prstGeom prst="straightConnector1">
              <a:avLst/>
            </a:prstGeom>
            <a:noFill/>
            <a:ln w="19050" cap="flat" cmpd="sng">
              <a:solidFill>
                <a:schemeClr val="dk1"/>
              </a:solidFill>
              <a:prstDash val="solid"/>
              <a:miter lim="800000"/>
              <a:headEnd type="none" w="sm" len="sm"/>
              <a:tailEnd type="triangle" w="med" len="med"/>
            </a:ln>
          </p:spPr>
        </p:cxnSp>
        <p:cxnSp>
          <p:nvCxnSpPr>
            <p:cNvPr id="242" name="Google Shape;242;p25"/>
            <p:cNvCxnSpPr/>
            <p:nvPr/>
          </p:nvCxnSpPr>
          <p:spPr>
            <a:xfrm>
              <a:off x="429824" y="5051393"/>
              <a:ext cx="11363400" cy="0"/>
            </a:xfrm>
            <a:prstGeom prst="straightConnector1">
              <a:avLst/>
            </a:prstGeom>
            <a:noFill/>
            <a:ln w="19050" cap="flat" cmpd="sng">
              <a:solidFill>
                <a:schemeClr val="dk1"/>
              </a:solidFill>
              <a:prstDash val="solid"/>
              <a:miter lim="800000"/>
              <a:headEnd type="none" w="sm" len="sm"/>
              <a:tailEnd type="triangle" w="med" len="med"/>
            </a:ln>
          </p:spPr>
        </p:cxnSp>
        <p:sp>
          <p:nvSpPr>
            <p:cNvPr id="243" name="Google Shape;243;p25"/>
            <p:cNvSpPr txBox="1"/>
            <p:nvPr/>
          </p:nvSpPr>
          <p:spPr>
            <a:xfrm>
              <a:off x="470527" y="1031763"/>
              <a:ext cx="887700" cy="400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F3F3F"/>
                </a:buClr>
                <a:buSzPts val="1500"/>
                <a:buFont typeface="微软雅黑" panose="020B0503020204020204" charset="-122"/>
                <a:buNone/>
              </a:pPr>
              <a:r>
                <a:rPr lang="en-GB" sz="15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单量</a:t>
              </a: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44" name="Google Shape;244;p25"/>
            <p:cNvSpPr txBox="1"/>
            <p:nvPr/>
          </p:nvSpPr>
          <p:spPr>
            <a:xfrm>
              <a:off x="11102263" y="5137116"/>
              <a:ext cx="887700" cy="400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F3F3F"/>
                </a:buClr>
                <a:buSzPts val="1500"/>
                <a:buFont typeface="微软雅黑" panose="020B0503020204020204" charset="-122"/>
                <a:buNone/>
              </a:pPr>
              <a:r>
                <a:rPr lang="en-GB" sz="15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时间</a:t>
              </a: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cxnSp>
          <p:nvCxnSpPr>
            <p:cNvPr id="245" name="Google Shape;245;p25"/>
            <p:cNvCxnSpPr/>
            <p:nvPr/>
          </p:nvCxnSpPr>
          <p:spPr>
            <a:xfrm>
              <a:off x="554112" y="5537226"/>
              <a:ext cx="1340400" cy="0"/>
            </a:xfrm>
            <a:prstGeom prst="straightConnector1">
              <a:avLst/>
            </a:prstGeom>
            <a:noFill/>
            <a:ln w="9525" cap="flat" cmpd="sng">
              <a:solidFill>
                <a:schemeClr val="accent1"/>
              </a:solidFill>
              <a:prstDash val="solid"/>
              <a:miter lim="800000"/>
              <a:headEnd type="none" w="sm" len="sm"/>
              <a:tailEnd type="none" w="sm" len="sm"/>
            </a:ln>
          </p:spPr>
        </p:cxnSp>
        <p:cxnSp>
          <p:nvCxnSpPr>
            <p:cNvPr id="246" name="Google Shape;246;p25"/>
            <p:cNvCxnSpPr/>
            <p:nvPr/>
          </p:nvCxnSpPr>
          <p:spPr>
            <a:xfrm>
              <a:off x="554112" y="5885895"/>
              <a:ext cx="1376100" cy="0"/>
            </a:xfrm>
            <a:prstGeom prst="straightConnector1">
              <a:avLst/>
            </a:prstGeom>
            <a:noFill/>
            <a:ln w="9525" cap="flat" cmpd="sng">
              <a:solidFill>
                <a:srgbClr val="FF0000"/>
              </a:solidFill>
              <a:prstDash val="solid"/>
              <a:miter lim="800000"/>
              <a:headEnd type="none" w="sm" len="sm"/>
              <a:tailEnd type="none" w="sm" len="sm"/>
            </a:ln>
          </p:spPr>
        </p:cxnSp>
        <p:sp>
          <p:nvSpPr>
            <p:cNvPr id="247" name="Google Shape;247;p25"/>
            <p:cNvSpPr txBox="1"/>
            <p:nvPr/>
          </p:nvSpPr>
          <p:spPr>
            <a:xfrm>
              <a:off x="2064795" y="5337171"/>
              <a:ext cx="1340400" cy="338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4472C4"/>
                </a:buClr>
                <a:buSzPts val="1200"/>
                <a:buFont typeface="微软雅黑" panose="020B0503020204020204" charset="-122"/>
                <a:buNone/>
              </a:pPr>
              <a:r>
                <a:rPr lang="en-GB" sz="1200" b="1" i="0" u="none" strike="noStrike" cap="none">
                  <a:solidFill>
                    <a:srgbClr val="4472C4"/>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广告单量</a:t>
              </a: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48" name="Google Shape;248;p25"/>
            <p:cNvSpPr txBox="1"/>
            <p:nvPr/>
          </p:nvSpPr>
          <p:spPr>
            <a:xfrm>
              <a:off x="2064795" y="5716618"/>
              <a:ext cx="2972400" cy="338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1200"/>
                <a:buFont typeface="微软雅黑" panose="020B0503020204020204" charset="-122"/>
                <a:buNone/>
              </a:pPr>
              <a:r>
                <a:rPr lang="en-GB" sz="12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自然单量（不包括广告）</a:t>
              </a: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49" name="Google Shape;249;p25"/>
            <p:cNvSpPr txBox="1"/>
            <p:nvPr/>
          </p:nvSpPr>
          <p:spPr>
            <a:xfrm>
              <a:off x="7987373" y="5173758"/>
              <a:ext cx="3253800" cy="924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404040"/>
                </a:buClr>
                <a:buSzPts val="1200"/>
                <a:buFont typeface="微软雅黑" panose="020B0503020204020204" charset="-122"/>
                <a:buNone/>
              </a:pPr>
              <a:r>
                <a:rPr lang="en-GB" sz="1200" b="1" i="0" u="none" strike="noStrike" cap="none">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rPr>
                <a:t>实例：</a:t>
              </a:r>
              <a:endParaRPr sz="1200" b="1" i="0" u="none" strike="noStrike" cap="none">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404040"/>
                </a:buClr>
                <a:buSzPts val="1200"/>
                <a:buFont typeface="微软雅黑" panose="020B0503020204020204" charset="-122"/>
                <a:buNone/>
              </a:pPr>
              <a:r>
                <a:rPr lang="en-GB" sz="1200" b="1" i="0" u="none" strike="noStrike" cap="none">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广告占比全店单量：</a:t>
              </a:r>
              <a:endParaRPr sz="1200" b="1" i="0" u="none" strike="noStrike" cap="none">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404040"/>
                </a:buClr>
                <a:buSzPts val="1200"/>
                <a:buFont typeface="微软雅黑" panose="020B0503020204020204" charset="-122"/>
                <a:buNone/>
              </a:pPr>
              <a:r>
                <a:rPr lang="en-GB" sz="1200" b="1" i="0" u="none" strike="noStrike" cap="none">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rPr>
                <a:t>1-2个月90%</a:t>
              </a:r>
              <a:r>
                <a:rPr lang="en-GB" sz="1400" b="0" i="0" u="none" strike="noStrike" cap="none">
                  <a:solidFill>
                    <a:schemeClr val="dk1"/>
                  </a:solidFill>
                  <a:latin typeface="Arial" panose="020B0604020202020204"/>
                  <a:ea typeface="Arial" panose="020B0604020202020204"/>
                  <a:cs typeface="Arial" panose="020B0604020202020204"/>
                  <a:sym typeface="Arial" panose="020B0604020202020204"/>
                </a:rPr>
                <a:t>，</a:t>
              </a:r>
              <a:r>
                <a:rPr lang="en-GB" sz="1200" b="1" i="0" u="none" strike="noStrike" cap="none">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rPr>
                <a:t>第3个月50%</a:t>
              </a:r>
              <a:endParaRPr sz="1200" b="1" i="0" u="none" strike="noStrike" cap="none">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250" name="Google Shape;250;p25"/>
          <p:cNvSpPr txBox="1"/>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GB"/>
            </a:fld>
            <a:endParaRPr lang="en-GB"/>
          </a:p>
        </p:txBody>
      </p:sp>
      <p:cxnSp>
        <p:nvCxnSpPr>
          <p:cNvPr id="251" name="Google Shape;251;p25"/>
          <p:cNvCxnSpPr/>
          <p:nvPr/>
        </p:nvCxnSpPr>
        <p:spPr>
          <a:xfrm>
            <a:off x="3082247" y="1536946"/>
            <a:ext cx="0" cy="2526900"/>
          </a:xfrm>
          <a:prstGeom prst="straightConnector1">
            <a:avLst/>
          </a:prstGeom>
          <a:noFill/>
          <a:ln w="28575" cap="flat" cmpd="sng">
            <a:solidFill>
              <a:srgbClr val="BFBFBF"/>
            </a:solidFill>
            <a:prstDash val="dash"/>
            <a:miter lim="800000"/>
            <a:headEnd type="none" w="sm" len="sm"/>
            <a:tailEnd type="none" w="sm" len="sm"/>
          </a:ln>
        </p:spPr>
      </p:cxnSp>
      <p:sp>
        <p:nvSpPr>
          <p:cNvPr id="252" name="Google Shape;252;p25"/>
          <p:cNvSpPr/>
          <p:nvPr/>
        </p:nvSpPr>
        <p:spPr>
          <a:xfrm rot="-5400000">
            <a:off x="1668160" y="2467899"/>
            <a:ext cx="438300" cy="3462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53" name="Google Shape;253;p25"/>
          <p:cNvSpPr/>
          <p:nvPr/>
        </p:nvSpPr>
        <p:spPr>
          <a:xfrm rot="-5400000">
            <a:off x="5338322" y="1439901"/>
            <a:ext cx="438300" cy="3462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54" name="Google Shape;254;p25"/>
          <p:cNvSpPr txBox="1"/>
          <p:nvPr/>
        </p:nvSpPr>
        <p:spPr>
          <a:xfrm>
            <a:off x="5213631" y="702649"/>
            <a:ext cx="3487200" cy="62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成熟期</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广告带动自然单量快速增长。此时可逐步减少该条广告的投入，同时开启新产品的广告培养</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5" name="Google Shape;255;p25"/>
          <p:cNvSpPr txBox="1"/>
          <p:nvPr/>
        </p:nvSpPr>
        <p:spPr>
          <a:xfrm>
            <a:off x="1304201" y="1748888"/>
            <a:ext cx="1927800" cy="62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GB"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培养期</a:t>
            </a:r>
            <a:endParaRPr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广告单量增长迅猛</a:t>
            </a:r>
            <a:endParaRPr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200"/>
              <a:buFont typeface="Arial" panose="020B0604020202020204"/>
              <a:buNone/>
            </a:pPr>
            <a:r>
              <a:rPr lang="en-GB"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带动自然单量快速增长</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ags/tag1.xml><?xml version="1.0" encoding="utf-8"?>
<p:tagLst xmlns:p="http://schemas.openxmlformats.org/presentationml/2006/main">
  <p:tag name="KSO_WPP_MARK_KEY" val="033e65dc-3ccf-4882-a159-74c1029bebe3"/>
  <p:tag name="COMMONDATA" val="eyJoZGlkIjoiMzA0Mzc2NzJlMTcxOGQ2Njk4YzRiZGUxMThhMjY3NjkifQ=="/>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13647</Words>
  <Application>WPS 演示</Application>
  <PresentationFormat/>
  <Paragraphs>2025</Paragraphs>
  <Slides>62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62</vt:i4>
      </vt:variant>
    </vt:vector>
  </HeadingPairs>
  <TitlesOfParts>
    <vt:vector size="74" baseType="lpstr">
      <vt:lpstr>Arial</vt:lpstr>
      <vt:lpstr>宋体</vt:lpstr>
      <vt:lpstr>Wingdings</vt:lpstr>
      <vt:lpstr>Arial</vt:lpstr>
      <vt:lpstr>Helvetica Neue</vt:lpstr>
      <vt:lpstr>微软雅黑</vt:lpstr>
      <vt:lpstr>Arial Unicode MS</vt:lpstr>
      <vt:lpstr>Noto Sans Symbols</vt:lpstr>
      <vt:lpstr>Noto Sans</vt:lpstr>
      <vt:lpstr>Meiryo</vt:lpstr>
      <vt:lpstr>Segoe Print</vt:lpstr>
      <vt:lpstr>Simple Light</vt:lpstr>
      <vt:lpstr>关键词付费广告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关键词付费广告</dc:title>
  <dc:creator/>
  <cp:lastModifiedBy>Leo</cp:lastModifiedBy>
  <cp:revision>1</cp:revision>
  <dcterms:created xsi:type="dcterms:W3CDTF">2022-10-23T18:43:39Z</dcterms:created>
  <dcterms:modified xsi:type="dcterms:W3CDTF">2022-10-23T18:43:40Z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D0D856163E88401C80138417BF5661EC</vt:lpwstr>
  </property>
  <property fmtid="{D5CDD505-2E9C-101B-9397-08002B2CF9AE}" pid="3" name="KSOProductBuildVer">
    <vt:lpwstr>2052-11.1.0.12598</vt:lpwstr>
  </property>
</Properties>
</file>