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8" r:id="rId3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embeddedFontLst>
    <p:embeddedFont>
      <p:font typeface="Helvetica Neue" panose="020B0604020202020204"/>
      <p:regular r:id="rId17"/>
    </p:embeddedFont>
    <p:embeddedFont>
      <p:font typeface="微软雅黑" panose="020B0503020204020204" charset="-122"/>
      <p:regular r:id="rId18"/>
    </p:embeddedFont>
    <p:embeddedFont>
      <p:font typeface="Calibri" panose="020F0502020204030204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hyperlink" Target="https://shopee.com.my/ikon.my" TargetMode="External"/><Relationship Id="rId4" Type="http://schemas.openxmlformats.org/officeDocument/2006/relationships/hyperlink" Target="https://shopee.com.my/bobora.my" TargetMode="External"/><Relationship Id="rId3" Type="http://schemas.openxmlformats.org/officeDocument/2006/relationships/hyperlink" Target="https://shopee.com.my/iu.my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96" name="Google Shape;96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16" name="Google Shape;416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46" name="Google Shape;446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https://shopee.cn/edu/article/5325</a:t>
            </a:r>
            <a:endParaRPr lang="zh-CN"/>
          </a:p>
        </p:txBody>
      </p:sp>
      <p:sp>
        <p:nvSpPr>
          <p:cNvPr id="464" name="Google Shape;464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https://shopee.com.my/iu.my</a:t>
            </a:r>
            <a:endParaRPr lang="zh-CN" u="sng">
              <a:solidFill>
                <a:schemeClr val="hlink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https://shopee.com.my/bobora.my</a:t>
            </a:r>
            <a:endParaRPr lang="zh-CN" u="sng">
              <a:solidFill>
                <a:schemeClr val="hlink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 u="sng">
                <a:solidFill>
                  <a:schemeClr val="hlink"/>
                </a:solidFill>
                <a:hlinkClick r:id="rId5"/>
              </a:rPr>
              <a:t>https://shopee.com.my/ikon.my</a:t>
            </a:r>
            <a:endParaRPr lang="zh-CN" u="sng">
              <a:solidFill>
                <a:schemeClr val="hlink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96" name="Google Shape;496;p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2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</a:pPr>
            <a:r>
              <a:rPr lang="zh-CN"/>
              <a:t>提一下平台补贴政策，政策是变动的，以公告为准</a:t>
            </a:r>
            <a:endParaRPr lang="zh-CN"/>
          </a:p>
        </p:txBody>
      </p:sp>
      <p:sp>
        <p:nvSpPr>
          <p:cNvPr id="526" name="Google Shape;526;p42:notes"/>
          <p:cNvSpPr txBox="1"/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543" name="Google Shape;543;p4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/>
              <a:t>聊聊网页版怎么跳转</a:t>
            </a:r>
            <a:endParaRPr lang="zh-CN"/>
          </a:p>
        </p:txBody>
      </p:sp>
      <p:sp>
        <p:nvSpPr>
          <p:cNvPr id="566" name="Google Shape;566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b85ed64291_1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00" rIns="9325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</a:p>
        </p:txBody>
      </p:sp>
      <p:sp>
        <p:nvSpPr>
          <p:cNvPr id="574" name="Google Shape;574;gb85ed64291_1_0:notes"/>
          <p:cNvSpPr/>
          <p:nvPr>
            <p:ph type="sldImg" idx="2"/>
          </p:nvPr>
        </p:nvSpPr>
        <p:spPr>
          <a:xfrm>
            <a:off x="1877703" y="1143518"/>
            <a:ext cx="3102600" cy="308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cxnSp>
        <p:nvCxnSpPr>
          <p:cNvPr id="15" name="Google Shape;15;p25"/>
          <p:cNvCxnSpPr/>
          <p:nvPr/>
        </p:nvCxnSpPr>
        <p:spPr>
          <a:xfrm>
            <a:off x="104882" y="711448"/>
            <a:ext cx="11689553" cy="0"/>
          </a:xfrm>
          <a:prstGeom prst="straightConnector1">
            <a:avLst/>
          </a:prstGeom>
          <a:noFill/>
          <a:ln w="9525" cap="flat" cmpd="sng">
            <a:solidFill>
              <a:srgbClr val="F985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25"/>
          <p:cNvSpPr/>
          <p:nvPr/>
        </p:nvSpPr>
        <p:spPr>
          <a:xfrm>
            <a:off x="-19446" y="0"/>
            <a:ext cx="437100" cy="726183"/>
          </a:xfrm>
          <a:prstGeom prst="rect">
            <a:avLst/>
          </a:prstGeom>
          <a:solidFill>
            <a:srgbClr val="F96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" name="Google Shape;17;p25"/>
          <p:cNvGrpSpPr/>
          <p:nvPr/>
        </p:nvGrpSpPr>
        <p:grpSpPr>
          <a:xfrm>
            <a:off x="10226675" y="139700"/>
            <a:ext cx="1570038" cy="496888"/>
            <a:chOff x="10226675" y="139700"/>
            <a:chExt cx="1570038" cy="496888"/>
          </a:xfrm>
        </p:grpSpPr>
        <p:sp>
          <p:nvSpPr>
            <p:cNvPr id="18" name="Google Shape;18;p25"/>
            <p:cNvSpPr/>
            <p:nvPr/>
          </p:nvSpPr>
          <p:spPr>
            <a:xfrm>
              <a:off x="10226675" y="139700"/>
              <a:ext cx="419100" cy="471488"/>
            </a:xfrm>
            <a:custGeom>
              <a:avLst/>
              <a:gdLst/>
              <a:ahLst/>
              <a:cxnLst/>
              <a:rect l="l" t="t" r="r" b="b"/>
              <a:pathLst>
                <a:path w="3522" h="3948" extrusionOk="0">
                  <a:moveTo>
                    <a:pt x="2410" y="2955"/>
                  </a:moveTo>
                  <a:lnTo>
                    <a:pt x="2410" y="2955"/>
                  </a:lnTo>
                  <a:cubicBezTo>
                    <a:pt x="2386" y="3146"/>
                    <a:pt x="2270" y="3299"/>
                    <a:pt x="2089" y="3375"/>
                  </a:cubicBezTo>
                  <a:cubicBezTo>
                    <a:pt x="1989" y="3418"/>
                    <a:pt x="1854" y="3441"/>
                    <a:pt x="1748" y="3434"/>
                  </a:cubicBezTo>
                  <a:cubicBezTo>
                    <a:pt x="1582" y="3427"/>
                    <a:pt x="1426" y="3387"/>
                    <a:pt x="1282" y="3314"/>
                  </a:cubicBezTo>
                  <a:cubicBezTo>
                    <a:pt x="1230" y="3287"/>
                    <a:pt x="1153" y="3235"/>
                    <a:pt x="1096" y="3187"/>
                  </a:cubicBezTo>
                  <a:cubicBezTo>
                    <a:pt x="1082" y="3176"/>
                    <a:pt x="1076" y="3166"/>
                    <a:pt x="1088" y="3148"/>
                  </a:cubicBezTo>
                  <a:cubicBezTo>
                    <a:pt x="1102" y="3128"/>
                    <a:pt x="1155" y="3050"/>
                    <a:pt x="1164" y="3038"/>
                  </a:cubicBezTo>
                  <a:cubicBezTo>
                    <a:pt x="1175" y="3020"/>
                    <a:pt x="1194" y="3020"/>
                    <a:pt x="1211" y="3033"/>
                  </a:cubicBezTo>
                  <a:cubicBezTo>
                    <a:pt x="1213" y="3035"/>
                    <a:pt x="1231" y="3048"/>
                    <a:pt x="1234" y="3051"/>
                  </a:cubicBezTo>
                  <a:cubicBezTo>
                    <a:pt x="1372" y="3158"/>
                    <a:pt x="1551" y="3239"/>
                    <a:pt x="1749" y="3247"/>
                  </a:cubicBezTo>
                  <a:cubicBezTo>
                    <a:pt x="1999" y="3243"/>
                    <a:pt x="2180" y="3132"/>
                    <a:pt x="2213" y="2960"/>
                  </a:cubicBezTo>
                  <a:cubicBezTo>
                    <a:pt x="2248" y="2770"/>
                    <a:pt x="2097" y="2607"/>
                    <a:pt x="1805" y="2516"/>
                  </a:cubicBezTo>
                  <a:cubicBezTo>
                    <a:pt x="1712" y="2487"/>
                    <a:pt x="1479" y="2394"/>
                    <a:pt x="1435" y="2369"/>
                  </a:cubicBezTo>
                  <a:cubicBezTo>
                    <a:pt x="1232" y="2251"/>
                    <a:pt x="1137" y="2095"/>
                    <a:pt x="1151" y="1904"/>
                  </a:cubicBezTo>
                  <a:cubicBezTo>
                    <a:pt x="1172" y="1639"/>
                    <a:pt x="1419" y="1440"/>
                    <a:pt x="1733" y="1439"/>
                  </a:cubicBezTo>
                  <a:cubicBezTo>
                    <a:pt x="1882" y="1438"/>
                    <a:pt x="2022" y="1471"/>
                    <a:pt x="2147" y="1523"/>
                  </a:cubicBezTo>
                  <a:cubicBezTo>
                    <a:pt x="2193" y="1542"/>
                    <a:pt x="2278" y="1588"/>
                    <a:pt x="2308" y="1611"/>
                  </a:cubicBezTo>
                  <a:cubicBezTo>
                    <a:pt x="2330" y="1626"/>
                    <a:pt x="2328" y="1644"/>
                    <a:pt x="2320" y="1657"/>
                  </a:cubicBezTo>
                  <a:cubicBezTo>
                    <a:pt x="2307" y="1678"/>
                    <a:pt x="2270" y="1735"/>
                    <a:pt x="2255" y="1759"/>
                  </a:cubicBezTo>
                  <a:cubicBezTo>
                    <a:pt x="2245" y="1775"/>
                    <a:pt x="2231" y="1777"/>
                    <a:pt x="2212" y="1765"/>
                  </a:cubicBezTo>
                  <a:cubicBezTo>
                    <a:pt x="2051" y="1658"/>
                    <a:pt x="1886" y="1622"/>
                    <a:pt x="1737" y="1619"/>
                  </a:cubicBezTo>
                  <a:cubicBezTo>
                    <a:pt x="1523" y="1623"/>
                    <a:pt x="1361" y="1750"/>
                    <a:pt x="1350" y="1923"/>
                  </a:cubicBezTo>
                  <a:cubicBezTo>
                    <a:pt x="1348" y="2080"/>
                    <a:pt x="1468" y="2194"/>
                    <a:pt x="1722" y="2281"/>
                  </a:cubicBezTo>
                  <a:cubicBezTo>
                    <a:pt x="2248" y="2449"/>
                    <a:pt x="2447" y="2646"/>
                    <a:pt x="2410" y="2955"/>
                  </a:cubicBezTo>
                  <a:close/>
                  <a:moveTo>
                    <a:pt x="1761" y="229"/>
                  </a:moveTo>
                  <a:lnTo>
                    <a:pt x="1761" y="229"/>
                  </a:lnTo>
                  <a:cubicBezTo>
                    <a:pt x="2101" y="229"/>
                    <a:pt x="2378" y="550"/>
                    <a:pt x="2391" y="952"/>
                  </a:cubicBezTo>
                  <a:lnTo>
                    <a:pt x="1130" y="952"/>
                  </a:lnTo>
                  <a:cubicBezTo>
                    <a:pt x="1143" y="550"/>
                    <a:pt x="1420" y="229"/>
                    <a:pt x="1761" y="229"/>
                  </a:cubicBezTo>
                  <a:close/>
                  <a:moveTo>
                    <a:pt x="3053" y="3948"/>
                  </a:moveTo>
                  <a:lnTo>
                    <a:pt x="3053" y="3948"/>
                  </a:lnTo>
                  <a:cubicBezTo>
                    <a:pt x="3233" y="3944"/>
                    <a:pt x="3378" y="3798"/>
                    <a:pt x="3394" y="3618"/>
                  </a:cubicBezTo>
                  <a:lnTo>
                    <a:pt x="3395" y="3597"/>
                  </a:lnTo>
                  <a:lnTo>
                    <a:pt x="3522" y="1031"/>
                  </a:lnTo>
                  <a:lnTo>
                    <a:pt x="3522" y="1031"/>
                  </a:lnTo>
                  <a:cubicBezTo>
                    <a:pt x="3522" y="1030"/>
                    <a:pt x="3522" y="1029"/>
                    <a:pt x="3522" y="1027"/>
                  </a:cubicBezTo>
                  <a:cubicBezTo>
                    <a:pt x="3522" y="986"/>
                    <a:pt x="3488" y="952"/>
                    <a:pt x="3447" y="952"/>
                  </a:cubicBezTo>
                  <a:cubicBezTo>
                    <a:pt x="3446" y="952"/>
                    <a:pt x="3446" y="952"/>
                    <a:pt x="3445" y="952"/>
                  </a:cubicBezTo>
                  <a:lnTo>
                    <a:pt x="2629" y="952"/>
                  </a:lnTo>
                  <a:cubicBezTo>
                    <a:pt x="2609" y="422"/>
                    <a:pt x="2228" y="0"/>
                    <a:pt x="1761" y="0"/>
                  </a:cubicBezTo>
                  <a:cubicBezTo>
                    <a:pt x="1294" y="0"/>
                    <a:pt x="913" y="422"/>
                    <a:pt x="892" y="952"/>
                  </a:cubicBezTo>
                  <a:lnTo>
                    <a:pt x="74" y="952"/>
                  </a:lnTo>
                  <a:lnTo>
                    <a:pt x="74" y="952"/>
                  </a:lnTo>
                  <a:cubicBezTo>
                    <a:pt x="33" y="952"/>
                    <a:pt x="0" y="986"/>
                    <a:pt x="0" y="1027"/>
                  </a:cubicBezTo>
                  <a:cubicBezTo>
                    <a:pt x="0" y="1029"/>
                    <a:pt x="0" y="1031"/>
                    <a:pt x="0" y="1033"/>
                  </a:cubicBezTo>
                  <a:lnTo>
                    <a:pt x="0" y="1033"/>
                  </a:lnTo>
                  <a:lnTo>
                    <a:pt x="116" y="3588"/>
                  </a:lnTo>
                  <a:lnTo>
                    <a:pt x="118" y="3620"/>
                  </a:lnTo>
                  <a:cubicBezTo>
                    <a:pt x="135" y="3798"/>
                    <a:pt x="265" y="3941"/>
                    <a:pt x="442" y="3948"/>
                  </a:cubicBezTo>
                  <a:lnTo>
                    <a:pt x="442" y="3948"/>
                  </a:lnTo>
                  <a:lnTo>
                    <a:pt x="3040" y="3948"/>
                  </a:lnTo>
                  <a:lnTo>
                    <a:pt x="3053" y="3948"/>
                  </a:ln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10731500" y="303213"/>
              <a:ext cx="174625" cy="254000"/>
            </a:xfrm>
            <a:custGeom>
              <a:avLst/>
              <a:gdLst/>
              <a:ahLst/>
              <a:cxnLst/>
              <a:rect l="l" t="t" r="r" b="b"/>
              <a:pathLst>
                <a:path w="1471" h="2127" extrusionOk="0">
                  <a:moveTo>
                    <a:pt x="691" y="878"/>
                  </a:moveTo>
                  <a:lnTo>
                    <a:pt x="691" y="878"/>
                  </a:lnTo>
                  <a:cubicBezTo>
                    <a:pt x="434" y="796"/>
                    <a:pt x="316" y="687"/>
                    <a:pt x="316" y="538"/>
                  </a:cubicBezTo>
                  <a:cubicBezTo>
                    <a:pt x="323" y="372"/>
                    <a:pt x="478" y="247"/>
                    <a:pt x="689" y="239"/>
                  </a:cubicBezTo>
                  <a:cubicBezTo>
                    <a:pt x="860" y="239"/>
                    <a:pt x="1012" y="284"/>
                    <a:pt x="1161" y="380"/>
                  </a:cubicBezTo>
                  <a:cubicBezTo>
                    <a:pt x="1199" y="403"/>
                    <a:pt x="1218" y="394"/>
                    <a:pt x="1240" y="365"/>
                  </a:cubicBezTo>
                  <a:cubicBezTo>
                    <a:pt x="1242" y="361"/>
                    <a:pt x="1250" y="350"/>
                    <a:pt x="1277" y="311"/>
                  </a:cubicBezTo>
                  <a:lnTo>
                    <a:pt x="1277" y="311"/>
                  </a:lnTo>
                  <a:cubicBezTo>
                    <a:pt x="1303" y="274"/>
                    <a:pt x="1313" y="260"/>
                    <a:pt x="1315" y="256"/>
                  </a:cubicBezTo>
                  <a:cubicBezTo>
                    <a:pt x="1334" y="221"/>
                    <a:pt x="1334" y="203"/>
                    <a:pt x="1296" y="176"/>
                  </a:cubicBezTo>
                  <a:cubicBezTo>
                    <a:pt x="1263" y="152"/>
                    <a:pt x="1173" y="106"/>
                    <a:pt x="1121" y="85"/>
                  </a:cubicBezTo>
                  <a:cubicBezTo>
                    <a:pt x="978" y="28"/>
                    <a:pt x="829" y="0"/>
                    <a:pt x="680" y="3"/>
                  </a:cubicBezTo>
                  <a:cubicBezTo>
                    <a:pt x="341" y="10"/>
                    <a:pt x="76" y="230"/>
                    <a:pt x="59" y="519"/>
                  </a:cubicBezTo>
                  <a:cubicBezTo>
                    <a:pt x="48" y="728"/>
                    <a:pt x="154" y="896"/>
                    <a:pt x="376" y="1020"/>
                  </a:cubicBezTo>
                  <a:cubicBezTo>
                    <a:pt x="439" y="1053"/>
                    <a:pt x="664" y="1137"/>
                    <a:pt x="768" y="1167"/>
                  </a:cubicBezTo>
                  <a:cubicBezTo>
                    <a:pt x="1063" y="1253"/>
                    <a:pt x="1214" y="1410"/>
                    <a:pt x="1183" y="1593"/>
                  </a:cubicBezTo>
                  <a:cubicBezTo>
                    <a:pt x="1154" y="1759"/>
                    <a:pt x="978" y="1871"/>
                    <a:pt x="729" y="1879"/>
                  </a:cubicBezTo>
                  <a:cubicBezTo>
                    <a:pt x="546" y="1875"/>
                    <a:pt x="364" y="1808"/>
                    <a:pt x="205" y="1690"/>
                  </a:cubicBezTo>
                  <a:cubicBezTo>
                    <a:pt x="204" y="1689"/>
                    <a:pt x="200" y="1686"/>
                    <a:pt x="193" y="1681"/>
                  </a:cubicBezTo>
                  <a:cubicBezTo>
                    <a:pt x="184" y="1674"/>
                    <a:pt x="181" y="1672"/>
                    <a:pt x="181" y="1672"/>
                  </a:cubicBezTo>
                  <a:cubicBezTo>
                    <a:pt x="146" y="1648"/>
                    <a:pt x="121" y="1648"/>
                    <a:pt x="97" y="1684"/>
                  </a:cubicBezTo>
                  <a:cubicBezTo>
                    <a:pt x="96" y="1685"/>
                    <a:pt x="77" y="1714"/>
                    <a:pt x="57" y="1743"/>
                  </a:cubicBezTo>
                  <a:cubicBezTo>
                    <a:pt x="35" y="1777"/>
                    <a:pt x="25" y="1791"/>
                    <a:pt x="20" y="1800"/>
                  </a:cubicBezTo>
                  <a:cubicBezTo>
                    <a:pt x="0" y="1830"/>
                    <a:pt x="3" y="1846"/>
                    <a:pt x="33" y="1871"/>
                  </a:cubicBezTo>
                  <a:lnTo>
                    <a:pt x="33" y="1871"/>
                  </a:lnTo>
                  <a:cubicBezTo>
                    <a:pt x="97" y="1923"/>
                    <a:pt x="179" y="1976"/>
                    <a:pt x="235" y="2003"/>
                  </a:cubicBezTo>
                  <a:cubicBezTo>
                    <a:pt x="389" y="2078"/>
                    <a:pt x="555" y="2118"/>
                    <a:pt x="731" y="2122"/>
                  </a:cubicBezTo>
                  <a:cubicBezTo>
                    <a:pt x="846" y="2127"/>
                    <a:pt x="989" y="2100"/>
                    <a:pt x="1096" y="2053"/>
                  </a:cubicBezTo>
                  <a:cubicBezTo>
                    <a:pt x="1290" y="1967"/>
                    <a:pt x="1414" y="1798"/>
                    <a:pt x="1436" y="1591"/>
                  </a:cubicBezTo>
                  <a:cubicBezTo>
                    <a:pt x="1471" y="1255"/>
                    <a:pt x="1251" y="1046"/>
                    <a:pt x="691" y="878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0925175" y="303213"/>
              <a:ext cx="149225" cy="252413"/>
            </a:xfrm>
            <a:custGeom>
              <a:avLst/>
              <a:gdLst/>
              <a:ahLst/>
              <a:cxnLst/>
              <a:rect l="l" t="t" r="r" b="b"/>
              <a:pathLst>
                <a:path w="1249" h="2112" extrusionOk="0">
                  <a:moveTo>
                    <a:pt x="625" y="792"/>
                  </a:moveTo>
                  <a:lnTo>
                    <a:pt x="625" y="792"/>
                  </a:lnTo>
                  <a:cubicBezTo>
                    <a:pt x="489" y="792"/>
                    <a:pt x="359" y="836"/>
                    <a:pt x="251" y="916"/>
                  </a:cubicBezTo>
                  <a:lnTo>
                    <a:pt x="251" y="47"/>
                  </a:lnTo>
                  <a:cubicBezTo>
                    <a:pt x="251" y="13"/>
                    <a:pt x="238" y="0"/>
                    <a:pt x="204" y="0"/>
                  </a:cubicBezTo>
                  <a:lnTo>
                    <a:pt x="47" y="0"/>
                  </a:lnTo>
                  <a:cubicBezTo>
                    <a:pt x="10" y="0"/>
                    <a:pt x="0" y="13"/>
                    <a:pt x="0" y="47"/>
                  </a:cubicBezTo>
                  <a:lnTo>
                    <a:pt x="0" y="2065"/>
                  </a:lnTo>
                  <a:cubicBezTo>
                    <a:pt x="0" y="2098"/>
                    <a:pt x="10" y="2112"/>
                    <a:pt x="47" y="2112"/>
                  </a:cubicBezTo>
                  <a:lnTo>
                    <a:pt x="204" y="2112"/>
                  </a:lnTo>
                  <a:cubicBezTo>
                    <a:pt x="238" y="2112"/>
                    <a:pt x="251" y="2098"/>
                    <a:pt x="251" y="2065"/>
                  </a:cubicBezTo>
                  <a:lnTo>
                    <a:pt x="251" y="1406"/>
                  </a:lnTo>
                  <a:cubicBezTo>
                    <a:pt x="253" y="1203"/>
                    <a:pt x="419" y="1039"/>
                    <a:pt x="625" y="1039"/>
                  </a:cubicBezTo>
                  <a:cubicBezTo>
                    <a:pt x="830" y="1039"/>
                    <a:pt x="997" y="1204"/>
                    <a:pt x="998" y="1407"/>
                  </a:cubicBezTo>
                  <a:lnTo>
                    <a:pt x="998" y="2065"/>
                  </a:lnTo>
                  <a:cubicBezTo>
                    <a:pt x="998" y="2103"/>
                    <a:pt x="1007" y="2112"/>
                    <a:pt x="1045" y="2112"/>
                  </a:cubicBezTo>
                  <a:lnTo>
                    <a:pt x="1202" y="2112"/>
                  </a:lnTo>
                  <a:cubicBezTo>
                    <a:pt x="1239" y="2112"/>
                    <a:pt x="1249" y="2103"/>
                    <a:pt x="1249" y="2065"/>
                  </a:cubicBezTo>
                  <a:lnTo>
                    <a:pt x="1249" y="1406"/>
                  </a:lnTo>
                  <a:cubicBezTo>
                    <a:pt x="1248" y="1068"/>
                    <a:pt x="966" y="792"/>
                    <a:pt x="625" y="79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11098213" y="398463"/>
              <a:ext cx="160338" cy="157163"/>
            </a:xfrm>
            <a:custGeom>
              <a:avLst/>
              <a:gdLst/>
              <a:ahLst/>
              <a:cxnLst/>
              <a:rect l="l" t="t" r="r" b="b"/>
              <a:pathLst>
                <a:path w="1351" h="1324" extrusionOk="0">
                  <a:moveTo>
                    <a:pt x="675" y="1080"/>
                  </a:moveTo>
                  <a:lnTo>
                    <a:pt x="675" y="1080"/>
                  </a:lnTo>
                  <a:cubicBezTo>
                    <a:pt x="439" y="1080"/>
                    <a:pt x="247" y="893"/>
                    <a:pt x="247" y="662"/>
                  </a:cubicBezTo>
                  <a:cubicBezTo>
                    <a:pt x="247" y="430"/>
                    <a:pt x="439" y="243"/>
                    <a:pt x="675" y="243"/>
                  </a:cubicBezTo>
                  <a:cubicBezTo>
                    <a:pt x="911" y="243"/>
                    <a:pt x="1103" y="430"/>
                    <a:pt x="1103" y="662"/>
                  </a:cubicBezTo>
                  <a:cubicBezTo>
                    <a:pt x="1103" y="893"/>
                    <a:pt x="911" y="1080"/>
                    <a:pt x="675" y="1080"/>
                  </a:cubicBezTo>
                  <a:close/>
                  <a:moveTo>
                    <a:pt x="675" y="0"/>
                  </a:moveTo>
                  <a:lnTo>
                    <a:pt x="675" y="0"/>
                  </a:lnTo>
                  <a:cubicBezTo>
                    <a:pt x="302" y="0"/>
                    <a:pt x="0" y="296"/>
                    <a:pt x="0" y="662"/>
                  </a:cubicBezTo>
                  <a:cubicBezTo>
                    <a:pt x="0" y="1028"/>
                    <a:pt x="302" y="1324"/>
                    <a:pt x="675" y="1324"/>
                  </a:cubicBezTo>
                  <a:cubicBezTo>
                    <a:pt x="1048" y="1324"/>
                    <a:pt x="1351" y="1028"/>
                    <a:pt x="1351" y="662"/>
                  </a:cubicBezTo>
                  <a:cubicBezTo>
                    <a:pt x="1351" y="296"/>
                    <a:pt x="1048" y="0"/>
                    <a:pt x="675" y="0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11644313" y="396875"/>
              <a:ext cx="152400" cy="160338"/>
            </a:xfrm>
            <a:custGeom>
              <a:avLst/>
              <a:gdLst/>
              <a:ahLst/>
              <a:cxnLst/>
              <a:rect l="l" t="t" r="r" b="b"/>
              <a:pathLst>
                <a:path w="1281" h="1341" extrusionOk="0">
                  <a:moveTo>
                    <a:pt x="270" y="509"/>
                  </a:moveTo>
                  <a:lnTo>
                    <a:pt x="270" y="509"/>
                  </a:lnTo>
                  <a:cubicBezTo>
                    <a:pt x="319" y="349"/>
                    <a:pt x="467" y="242"/>
                    <a:pt x="640" y="242"/>
                  </a:cubicBezTo>
                  <a:cubicBezTo>
                    <a:pt x="808" y="242"/>
                    <a:pt x="964" y="356"/>
                    <a:pt x="1018" y="509"/>
                  </a:cubicBezTo>
                  <a:lnTo>
                    <a:pt x="270" y="509"/>
                  </a:lnTo>
                  <a:close/>
                  <a:moveTo>
                    <a:pt x="1204" y="752"/>
                  </a:moveTo>
                  <a:lnTo>
                    <a:pt x="1204" y="752"/>
                  </a:lnTo>
                  <a:cubicBezTo>
                    <a:pt x="1205" y="752"/>
                    <a:pt x="1206" y="752"/>
                    <a:pt x="1207" y="752"/>
                  </a:cubicBezTo>
                  <a:cubicBezTo>
                    <a:pt x="1248" y="750"/>
                    <a:pt x="1281" y="715"/>
                    <a:pt x="1281" y="672"/>
                  </a:cubicBezTo>
                  <a:cubicBezTo>
                    <a:pt x="1281" y="670"/>
                    <a:pt x="1281" y="668"/>
                    <a:pt x="1281" y="667"/>
                  </a:cubicBezTo>
                  <a:cubicBezTo>
                    <a:pt x="1281" y="666"/>
                    <a:pt x="1281" y="665"/>
                    <a:pt x="1281" y="662"/>
                  </a:cubicBezTo>
                  <a:cubicBezTo>
                    <a:pt x="1281" y="296"/>
                    <a:pt x="994" y="0"/>
                    <a:pt x="640" y="0"/>
                  </a:cubicBezTo>
                  <a:cubicBezTo>
                    <a:pt x="287" y="0"/>
                    <a:pt x="0" y="296"/>
                    <a:pt x="0" y="662"/>
                  </a:cubicBezTo>
                  <a:cubicBezTo>
                    <a:pt x="0" y="689"/>
                    <a:pt x="1" y="716"/>
                    <a:pt x="5" y="743"/>
                  </a:cubicBezTo>
                  <a:lnTo>
                    <a:pt x="6" y="752"/>
                  </a:lnTo>
                  <a:lnTo>
                    <a:pt x="6" y="752"/>
                  </a:lnTo>
                  <a:cubicBezTo>
                    <a:pt x="23" y="884"/>
                    <a:pt x="80" y="1005"/>
                    <a:pt x="168" y="1102"/>
                  </a:cubicBezTo>
                  <a:cubicBezTo>
                    <a:pt x="168" y="1102"/>
                    <a:pt x="168" y="1102"/>
                    <a:pt x="169" y="1103"/>
                  </a:cubicBezTo>
                  <a:cubicBezTo>
                    <a:pt x="267" y="1210"/>
                    <a:pt x="400" y="1284"/>
                    <a:pt x="548" y="1312"/>
                  </a:cubicBezTo>
                  <a:lnTo>
                    <a:pt x="560" y="1314"/>
                  </a:lnTo>
                  <a:lnTo>
                    <a:pt x="560" y="1314"/>
                  </a:lnTo>
                  <a:cubicBezTo>
                    <a:pt x="565" y="1315"/>
                    <a:pt x="571" y="1316"/>
                    <a:pt x="577" y="1317"/>
                  </a:cubicBezTo>
                  <a:cubicBezTo>
                    <a:pt x="780" y="1341"/>
                    <a:pt x="951" y="1308"/>
                    <a:pt x="1090" y="1238"/>
                  </a:cubicBezTo>
                  <a:cubicBezTo>
                    <a:pt x="1127" y="1220"/>
                    <a:pt x="1159" y="1199"/>
                    <a:pt x="1186" y="1179"/>
                  </a:cubicBezTo>
                  <a:cubicBezTo>
                    <a:pt x="1196" y="1172"/>
                    <a:pt x="1204" y="1165"/>
                    <a:pt x="1210" y="1159"/>
                  </a:cubicBezTo>
                  <a:cubicBezTo>
                    <a:pt x="1215" y="1156"/>
                    <a:pt x="1217" y="1153"/>
                    <a:pt x="1219" y="1151"/>
                  </a:cubicBezTo>
                  <a:cubicBezTo>
                    <a:pt x="1255" y="1115"/>
                    <a:pt x="1256" y="1099"/>
                    <a:pt x="1235" y="1065"/>
                  </a:cubicBezTo>
                  <a:cubicBezTo>
                    <a:pt x="1185" y="986"/>
                    <a:pt x="1158" y="948"/>
                    <a:pt x="1158" y="948"/>
                  </a:cubicBezTo>
                  <a:cubicBezTo>
                    <a:pt x="1138" y="923"/>
                    <a:pt x="1121" y="918"/>
                    <a:pt x="1096" y="940"/>
                  </a:cubicBezTo>
                  <a:cubicBezTo>
                    <a:pt x="1092" y="944"/>
                    <a:pt x="1088" y="946"/>
                    <a:pt x="1085" y="948"/>
                  </a:cubicBezTo>
                  <a:cubicBezTo>
                    <a:pt x="938" y="1080"/>
                    <a:pt x="743" y="1106"/>
                    <a:pt x="574" y="1070"/>
                  </a:cubicBezTo>
                  <a:cubicBezTo>
                    <a:pt x="540" y="1061"/>
                    <a:pt x="507" y="1049"/>
                    <a:pt x="477" y="1035"/>
                  </a:cubicBezTo>
                  <a:cubicBezTo>
                    <a:pt x="362" y="977"/>
                    <a:pt x="278" y="873"/>
                    <a:pt x="254" y="752"/>
                  </a:cubicBezTo>
                  <a:lnTo>
                    <a:pt x="1201" y="752"/>
                  </a:lnTo>
                  <a:cubicBezTo>
                    <a:pt x="1201" y="752"/>
                    <a:pt x="1202" y="752"/>
                    <a:pt x="1204" y="75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11283950" y="396875"/>
              <a:ext cx="158750" cy="239713"/>
            </a:xfrm>
            <a:custGeom>
              <a:avLst/>
              <a:gdLst/>
              <a:ahLst/>
              <a:cxnLst/>
              <a:rect l="l" t="t" r="r" b="b"/>
              <a:pathLst>
                <a:path w="1327" h="2000" extrusionOk="0">
                  <a:moveTo>
                    <a:pt x="663" y="1081"/>
                  </a:moveTo>
                  <a:lnTo>
                    <a:pt x="663" y="1081"/>
                  </a:lnTo>
                  <a:cubicBezTo>
                    <a:pt x="435" y="1081"/>
                    <a:pt x="249" y="900"/>
                    <a:pt x="243" y="673"/>
                  </a:cubicBezTo>
                  <a:lnTo>
                    <a:pt x="243" y="651"/>
                  </a:lnTo>
                  <a:cubicBezTo>
                    <a:pt x="249" y="425"/>
                    <a:pt x="435" y="243"/>
                    <a:pt x="663" y="243"/>
                  </a:cubicBezTo>
                  <a:cubicBezTo>
                    <a:pt x="895" y="243"/>
                    <a:pt x="1083" y="431"/>
                    <a:pt x="1083" y="662"/>
                  </a:cubicBezTo>
                  <a:cubicBezTo>
                    <a:pt x="1083" y="893"/>
                    <a:pt x="895" y="1081"/>
                    <a:pt x="663" y="1081"/>
                  </a:cubicBezTo>
                  <a:close/>
                  <a:moveTo>
                    <a:pt x="663" y="0"/>
                  </a:moveTo>
                  <a:lnTo>
                    <a:pt x="663" y="0"/>
                  </a:lnTo>
                  <a:cubicBezTo>
                    <a:pt x="508" y="0"/>
                    <a:pt x="361" y="54"/>
                    <a:pt x="243" y="150"/>
                  </a:cubicBezTo>
                  <a:lnTo>
                    <a:pt x="243" y="47"/>
                  </a:lnTo>
                  <a:cubicBezTo>
                    <a:pt x="243" y="12"/>
                    <a:pt x="234" y="0"/>
                    <a:pt x="196" y="0"/>
                  </a:cubicBezTo>
                  <a:lnTo>
                    <a:pt x="47" y="0"/>
                  </a:lnTo>
                  <a:cubicBezTo>
                    <a:pt x="9" y="0"/>
                    <a:pt x="0" y="11"/>
                    <a:pt x="0" y="47"/>
                  </a:cubicBezTo>
                  <a:lnTo>
                    <a:pt x="0" y="1952"/>
                  </a:lnTo>
                  <a:cubicBezTo>
                    <a:pt x="0" y="1987"/>
                    <a:pt x="9" y="2000"/>
                    <a:pt x="47" y="2000"/>
                  </a:cubicBezTo>
                  <a:lnTo>
                    <a:pt x="196" y="2000"/>
                  </a:lnTo>
                  <a:cubicBezTo>
                    <a:pt x="234" y="2000"/>
                    <a:pt x="243" y="1987"/>
                    <a:pt x="243" y="1952"/>
                  </a:cubicBezTo>
                  <a:lnTo>
                    <a:pt x="243" y="1175"/>
                  </a:lnTo>
                  <a:cubicBezTo>
                    <a:pt x="361" y="1271"/>
                    <a:pt x="508" y="1325"/>
                    <a:pt x="663" y="1325"/>
                  </a:cubicBezTo>
                  <a:cubicBezTo>
                    <a:pt x="1030" y="1325"/>
                    <a:pt x="1327" y="1028"/>
                    <a:pt x="1327" y="662"/>
                  </a:cubicBezTo>
                  <a:cubicBezTo>
                    <a:pt x="1327" y="297"/>
                    <a:pt x="1030" y="0"/>
                    <a:pt x="663" y="0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11466513" y="396875"/>
              <a:ext cx="152400" cy="160338"/>
            </a:xfrm>
            <a:custGeom>
              <a:avLst/>
              <a:gdLst/>
              <a:ahLst/>
              <a:cxnLst/>
              <a:rect l="l" t="t" r="r" b="b"/>
              <a:pathLst>
                <a:path w="1281" h="1341" extrusionOk="0">
                  <a:moveTo>
                    <a:pt x="270" y="509"/>
                  </a:moveTo>
                  <a:lnTo>
                    <a:pt x="270" y="509"/>
                  </a:lnTo>
                  <a:cubicBezTo>
                    <a:pt x="319" y="349"/>
                    <a:pt x="467" y="242"/>
                    <a:pt x="641" y="242"/>
                  </a:cubicBezTo>
                  <a:cubicBezTo>
                    <a:pt x="808" y="242"/>
                    <a:pt x="964" y="356"/>
                    <a:pt x="1018" y="509"/>
                  </a:cubicBezTo>
                  <a:lnTo>
                    <a:pt x="270" y="509"/>
                  </a:lnTo>
                  <a:close/>
                  <a:moveTo>
                    <a:pt x="1281" y="662"/>
                  </a:moveTo>
                  <a:lnTo>
                    <a:pt x="1281" y="662"/>
                  </a:lnTo>
                  <a:cubicBezTo>
                    <a:pt x="1281" y="296"/>
                    <a:pt x="994" y="0"/>
                    <a:pt x="641" y="0"/>
                  </a:cubicBezTo>
                  <a:cubicBezTo>
                    <a:pt x="287" y="0"/>
                    <a:pt x="0" y="296"/>
                    <a:pt x="0" y="662"/>
                  </a:cubicBezTo>
                  <a:cubicBezTo>
                    <a:pt x="0" y="689"/>
                    <a:pt x="2" y="716"/>
                    <a:pt x="5" y="743"/>
                  </a:cubicBezTo>
                  <a:lnTo>
                    <a:pt x="6" y="752"/>
                  </a:lnTo>
                  <a:lnTo>
                    <a:pt x="6" y="752"/>
                  </a:lnTo>
                  <a:cubicBezTo>
                    <a:pt x="24" y="884"/>
                    <a:pt x="80" y="1005"/>
                    <a:pt x="168" y="1102"/>
                  </a:cubicBezTo>
                  <a:cubicBezTo>
                    <a:pt x="168" y="1102"/>
                    <a:pt x="168" y="1102"/>
                    <a:pt x="169" y="1103"/>
                  </a:cubicBezTo>
                  <a:cubicBezTo>
                    <a:pt x="267" y="1210"/>
                    <a:pt x="400" y="1284"/>
                    <a:pt x="549" y="1312"/>
                  </a:cubicBezTo>
                  <a:lnTo>
                    <a:pt x="560" y="1314"/>
                  </a:lnTo>
                  <a:lnTo>
                    <a:pt x="560" y="1314"/>
                  </a:lnTo>
                  <a:cubicBezTo>
                    <a:pt x="565" y="1315"/>
                    <a:pt x="571" y="1316"/>
                    <a:pt x="577" y="1317"/>
                  </a:cubicBezTo>
                  <a:cubicBezTo>
                    <a:pt x="780" y="1341"/>
                    <a:pt x="951" y="1308"/>
                    <a:pt x="1090" y="1238"/>
                  </a:cubicBezTo>
                  <a:cubicBezTo>
                    <a:pt x="1127" y="1220"/>
                    <a:pt x="1159" y="1199"/>
                    <a:pt x="1186" y="1179"/>
                  </a:cubicBezTo>
                  <a:cubicBezTo>
                    <a:pt x="1196" y="1172"/>
                    <a:pt x="1204" y="1165"/>
                    <a:pt x="1211" y="1159"/>
                  </a:cubicBezTo>
                  <a:cubicBezTo>
                    <a:pt x="1215" y="1156"/>
                    <a:pt x="1218" y="1153"/>
                    <a:pt x="1219" y="1151"/>
                  </a:cubicBezTo>
                  <a:cubicBezTo>
                    <a:pt x="1255" y="1115"/>
                    <a:pt x="1257" y="1099"/>
                    <a:pt x="1235" y="1065"/>
                  </a:cubicBezTo>
                  <a:cubicBezTo>
                    <a:pt x="1186" y="986"/>
                    <a:pt x="1158" y="948"/>
                    <a:pt x="1158" y="948"/>
                  </a:cubicBezTo>
                  <a:cubicBezTo>
                    <a:pt x="1138" y="923"/>
                    <a:pt x="1121" y="918"/>
                    <a:pt x="1096" y="940"/>
                  </a:cubicBezTo>
                  <a:cubicBezTo>
                    <a:pt x="1092" y="944"/>
                    <a:pt x="1088" y="946"/>
                    <a:pt x="1086" y="948"/>
                  </a:cubicBezTo>
                  <a:cubicBezTo>
                    <a:pt x="938" y="1080"/>
                    <a:pt x="744" y="1106"/>
                    <a:pt x="575" y="1070"/>
                  </a:cubicBezTo>
                  <a:cubicBezTo>
                    <a:pt x="540" y="1061"/>
                    <a:pt x="507" y="1049"/>
                    <a:pt x="477" y="1035"/>
                  </a:cubicBezTo>
                  <a:cubicBezTo>
                    <a:pt x="362" y="977"/>
                    <a:pt x="278" y="873"/>
                    <a:pt x="254" y="752"/>
                  </a:cubicBezTo>
                  <a:lnTo>
                    <a:pt x="1201" y="752"/>
                  </a:lnTo>
                  <a:cubicBezTo>
                    <a:pt x="1202" y="752"/>
                    <a:pt x="1203" y="752"/>
                    <a:pt x="1204" y="752"/>
                  </a:cubicBezTo>
                  <a:cubicBezTo>
                    <a:pt x="1205" y="752"/>
                    <a:pt x="1206" y="752"/>
                    <a:pt x="1207" y="752"/>
                  </a:cubicBezTo>
                  <a:cubicBezTo>
                    <a:pt x="1249" y="750"/>
                    <a:pt x="1281" y="715"/>
                    <a:pt x="1281" y="672"/>
                  </a:cubicBezTo>
                  <a:cubicBezTo>
                    <a:pt x="1281" y="670"/>
                    <a:pt x="1281" y="668"/>
                    <a:pt x="1281" y="667"/>
                  </a:cubicBezTo>
                  <a:cubicBezTo>
                    <a:pt x="1281" y="666"/>
                    <a:pt x="1281" y="665"/>
                    <a:pt x="1281" y="66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2">
  <p:cSld name="TITLE_AND_BODY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85ed64291_1_81"/>
          <p:cNvSpPr txBox="1"/>
          <p:nvPr>
            <p:ph type="sldNum" idx="12"/>
          </p:nvPr>
        </p:nvSpPr>
        <p:spPr>
          <a:xfrm>
            <a:off x="5941077" y="6540500"/>
            <a:ext cx="3036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91" name="Google Shape;91;gb85ed64291_1_81"/>
          <p:cNvSpPr/>
          <p:nvPr/>
        </p:nvSpPr>
        <p:spPr>
          <a:xfrm>
            <a:off x="1" y="0"/>
            <a:ext cx="12192000" cy="139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gb85ed64291_1_81"/>
          <p:cNvSpPr/>
          <p:nvPr/>
        </p:nvSpPr>
        <p:spPr>
          <a:xfrm>
            <a:off x="-1" y="0"/>
            <a:ext cx="3530703" cy="1394237"/>
          </a:xfrm>
          <a:custGeom>
            <a:avLst/>
            <a:gdLst/>
            <a:ahLst/>
            <a:cxnLst/>
            <a:rect l="l" t="t" r="r" b="b"/>
            <a:pathLst>
              <a:path w="3269169" h="1394237" extrusionOk="0">
                <a:moveTo>
                  <a:pt x="0" y="0"/>
                </a:moveTo>
                <a:lnTo>
                  <a:pt x="3269169" y="0"/>
                </a:lnTo>
                <a:lnTo>
                  <a:pt x="2773869" y="1394237"/>
                </a:lnTo>
                <a:lnTo>
                  <a:pt x="0" y="1394237"/>
                </a:lnTo>
                <a:lnTo>
                  <a:pt x="0" y="0"/>
                </a:lnTo>
                <a:close/>
              </a:path>
            </a:pathLst>
          </a:custGeom>
          <a:solidFill>
            <a:srgbClr val="EE4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gb85ed64291_1_81"/>
          <p:cNvSpPr/>
          <p:nvPr/>
        </p:nvSpPr>
        <p:spPr>
          <a:xfrm>
            <a:off x="1357252" y="190925"/>
            <a:ext cx="426065" cy="479047"/>
          </a:xfrm>
          <a:custGeom>
            <a:avLst/>
            <a:gdLst/>
            <a:ahLst/>
            <a:cxnLst/>
            <a:rect l="l" t="t" r="r" b="b"/>
            <a:pathLst>
              <a:path w="951" h="1066" extrusionOk="0">
                <a:moveTo>
                  <a:pt x="825" y="1066"/>
                </a:moveTo>
                <a:cubicBezTo>
                  <a:pt x="873" y="1065"/>
                  <a:pt x="912" y="1026"/>
                  <a:pt x="917" y="977"/>
                </a:cubicBezTo>
                <a:cubicBezTo>
                  <a:pt x="917" y="971"/>
                  <a:pt x="917" y="971"/>
                  <a:pt x="917" y="971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8"/>
                  <a:pt x="951" y="278"/>
                  <a:pt x="951" y="278"/>
                </a:cubicBezTo>
                <a:cubicBezTo>
                  <a:pt x="951" y="266"/>
                  <a:pt x="942" y="257"/>
                  <a:pt x="931" y="257"/>
                </a:cubicBezTo>
                <a:cubicBezTo>
                  <a:pt x="931" y="257"/>
                  <a:pt x="931" y="257"/>
                  <a:pt x="931" y="257"/>
                </a:cubicBezTo>
                <a:cubicBezTo>
                  <a:pt x="710" y="257"/>
                  <a:pt x="710" y="257"/>
                  <a:pt x="710" y="257"/>
                </a:cubicBezTo>
                <a:cubicBezTo>
                  <a:pt x="705" y="114"/>
                  <a:pt x="602" y="0"/>
                  <a:pt x="476" y="0"/>
                </a:cubicBezTo>
                <a:cubicBezTo>
                  <a:pt x="350" y="0"/>
                  <a:pt x="247" y="114"/>
                  <a:pt x="241" y="257"/>
                </a:cubicBezTo>
                <a:cubicBezTo>
                  <a:pt x="20" y="257"/>
                  <a:pt x="20" y="257"/>
                  <a:pt x="20" y="257"/>
                </a:cubicBezTo>
                <a:cubicBezTo>
                  <a:pt x="9" y="258"/>
                  <a:pt x="0" y="267"/>
                  <a:pt x="0" y="278"/>
                </a:cubicBezTo>
                <a:cubicBezTo>
                  <a:pt x="0" y="278"/>
                  <a:pt x="0" y="279"/>
                  <a:pt x="0" y="279"/>
                </a:cubicBezTo>
                <a:cubicBezTo>
                  <a:pt x="0" y="279"/>
                  <a:pt x="0" y="279"/>
                  <a:pt x="0" y="279"/>
                </a:cubicBezTo>
                <a:cubicBezTo>
                  <a:pt x="32" y="969"/>
                  <a:pt x="32" y="969"/>
                  <a:pt x="32" y="969"/>
                </a:cubicBezTo>
                <a:cubicBezTo>
                  <a:pt x="32" y="978"/>
                  <a:pt x="32" y="978"/>
                  <a:pt x="32" y="978"/>
                </a:cubicBezTo>
                <a:cubicBezTo>
                  <a:pt x="37" y="1026"/>
                  <a:pt x="72" y="1064"/>
                  <a:pt x="120" y="1066"/>
                </a:cubicBezTo>
                <a:cubicBezTo>
                  <a:pt x="120" y="1066"/>
                  <a:pt x="120" y="1066"/>
                  <a:pt x="120" y="1066"/>
                </a:cubicBezTo>
                <a:cubicBezTo>
                  <a:pt x="821" y="1066"/>
                  <a:pt x="821" y="1066"/>
                  <a:pt x="821" y="1066"/>
                </a:cubicBezTo>
                <a:lnTo>
                  <a:pt x="825" y="1066"/>
                </a:lnTo>
                <a:close/>
                <a:moveTo>
                  <a:pt x="476" y="62"/>
                </a:moveTo>
                <a:cubicBezTo>
                  <a:pt x="568" y="62"/>
                  <a:pt x="642" y="149"/>
                  <a:pt x="646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9" y="149"/>
                  <a:pt x="384" y="62"/>
                  <a:pt x="476" y="62"/>
                </a:cubicBezTo>
                <a:close/>
                <a:moveTo>
                  <a:pt x="650" y="798"/>
                </a:moveTo>
                <a:cubicBezTo>
                  <a:pt x="644" y="849"/>
                  <a:pt x="612" y="890"/>
                  <a:pt x="564" y="911"/>
                </a:cubicBezTo>
                <a:cubicBezTo>
                  <a:pt x="537" y="922"/>
                  <a:pt x="501" y="928"/>
                  <a:pt x="472" y="926"/>
                </a:cubicBezTo>
                <a:cubicBezTo>
                  <a:pt x="428" y="925"/>
                  <a:pt x="386" y="914"/>
                  <a:pt x="347" y="894"/>
                </a:cubicBezTo>
                <a:cubicBezTo>
                  <a:pt x="333" y="887"/>
                  <a:pt x="312" y="873"/>
                  <a:pt x="297" y="860"/>
                </a:cubicBezTo>
                <a:cubicBezTo>
                  <a:pt x="293" y="857"/>
                  <a:pt x="292" y="854"/>
                  <a:pt x="295" y="851"/>
                </a:cubicBezTo>
                <a:cubicBezTo>
                  <a:pt x="296" y="849"/>
                  <a:pt x="299" y="845"/>
                  <a:pt x="305" y="836"/>
                </a:cubicBezTo>
                <a:cubicBezTo>
                  <a:pt x="313" y="824"/>
                  <a:pt x="314" y="822"/>
                  <a:pt x="315" y="821"/>
                </a:cubicBezTo>
                <a:cubicBezTo>
                  <a:pt x="318" y="817"/>
                  <a:pt x="322" y="816"/>
                  <a:pt x="327" y="820"/>
                </a:cubicBezTo>
                <a:cubicBezTo>
                  <a:pt x="327" y="820"/>
                  <a:pt x="327" y="820"/>
                  <a:pt x="327" y="820"/>
                </a:cubicBezTo>
                <a:cubicBezTo>
                  <a:pt x="328" y="821"/>
                  <a:pt x="328" y="821"/>
                  <a:pt x="330" y="822"/>
                </a:cubicBezTo>
                <a:cubicBezTo>
                  <a:pt x="332" y="824"/>
                  <a:pt x="333" y="824"/>
                  <a:pt x="333" y="825"/>
                </a:cubicBezTo>
                <a:cubicBezTo>
                  <a:pt x="375" y="857"/>
                  <a:pt x="423" y="876"/>
                  <a:pt x="472" y="878"/>
                </a:cubicBezTo>
                <a:cubicBezTo>
                  <a:pt x="541" y="877"/>
                  <a:pt x="590" y="846"/>
                  <a:pt x="599" y="800"/>
                </a:cubicBezTo>
                <a:cubicBezTo>
                  <a:pt x="608" y="748"/>
                  <a:pt x="567" y="704"/>
                  <a:pt x="488" y="679"/>
                </a:cubicBezTo>
                <a:cubicBezTo>
                  <a:pt x="463" y="671"/>
                  <a:pt x="400" y="646"/>
                  <a:pt x="388" y="639"/>
                </a:cubicBezTo>
                <a:cubicBezTo>
                  <a:pt x="334" y="607"/>
                  <a:pt x="308" y="566"/>
                  <a:pt x="312" y="514"/>
                </a:cubicBezTo>
                <a:cubicBezTo>
                  <a:pt x="317" y="443"/>
                  <a:pt x="384" y="390"/>
                  <a:pt x="468" y="390"/>
                </a:cubicBezTo>
                <a:cubicBezTo>
                  <a:pt x="506" y="389"/>
                  <a:pt x="543" y="397"/>
                  <a:pt x="580" y="412"/>
                </a:cubicBezTo>
                <a:cubicBezTo>
                  <a:pt x="592" y="418"/>
                  <a:pt x="615" y="430"/>
                  <a:pt x="623" y="436"/>
                </a:cubicBezTo>
                <a:cubicBezTo>
                  <a:pt x="628" y="439"/>
                  <a:pt x="628" y="443"/>
                  <a:pt x="626" y="447"/>
                </a:cubicBezTo>
                <a:cubicBezTo>
                  <a:pt x="624" y="450"/>
                  <a:pt x="622" y="453"/>
                  <a:pt x="617" y="461"/>
                </a:cubicBezTo>
                <a:cubicBezTo>
                  <a:pt x="617" y="462"/>
                  <a:pt x="617" y="462"/>
                  <a:pt x="617" y="462"/>
                </a:cubicBezTo>
                <a:cubicBezTo>
                  <a:pt x="610" y="472"/>
                  <a:pt x="610" y="472"/>
                  <a:pt x="608" y="475"/>
                </a:cubicBezTo>
                <a:cubicBezTo>
                  <a:pt x="606" y="479"/>
                  <a:pt x="603" y="479"/>
                  <a:pt x="598" y="476"/>
                </a:cubicBezTo>
                <a:cubicBezTo>
                  <a:pt x="559" y="450"/>
                  <a:pt x="517" y="437"/>
                  <a:pt x="469" y="436"/>
                </a:cubicBezTo>
                <a:cubicBezTo>
                  <a:pt x="411" y="438"/>
                  <a:pt x="367" y="472"/>
                  <a:pt x="364" y="519"/>
                </a:cubicBezTo>
                <a:cubicBezTo>
                  <a:pt x="363" y="562"/>
                  <a:pt x="395" y="593"/>
                  <a:pt x="465" y="617"/>
                </a:cubicBezTo>
                <a:cubicBezTo>
                  <a:pt x="606" y="662"/>
                  <a:pt x="660" y="715"/>
                  <a:pt x="650" y="7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33" name="Google Shape;33;p27"/>
          <p:cNvSpPr/>
          <p:nvPr/>
        </p:nvSpPr>
        <p:spPr>
          <a:xfrm>
            <a:off x="2692296" y="2567320"/>
            <a:ext cx="1476307" cy="1476307"/>
          </a:xfrm>
          <a:prstGeom prst="ellipse">
            <a:avLst/>
          </a:prstGeom>
          <a:solidFill>
            <a:srgbClr val="F98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4" name="Google Shape;34;p27"/>
          <p:cNvCxnSpPr/>
          <p:nvPr/>
        </p:nvCxnSpPr>
        <p:spPr>
          <a:xfrm>
            <a:off x="4365453" y="3314700"/>
            <a:ext cx="5331101" cy="0"/>
          </a:xfrm>
          <a:prstGeom prst="straightConnector1">
            <a:avLst/>
          </a:prstGeom>
          <a:noFill/>
          <a:ln w="19050" cap="flat" cmpd="sng">
            <a:solidFill>
              <a:srgbClr val="F985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" name="Google Shape;35;p27"/>
          <p:cNvSpPr/>
          <p:nvPr/>
        </p:nvSpPr>
        <p:spPr>
          <a:xfrm>
            <a:off x="2495446" y="2370470"/>
            <a:ext cx="1870007" cy="1870007"/>
          </a:xfrm>
          <a:prstGeom prst="ellipse">
            <a:avLst/>
          </a:prstGeom>
          <a:noFill/>
          <a:ln w="12700" cap="flat" cmpd="sng">
            <a:solidFill>
              <a:srgbClr val="F985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7" name="Google Shape;57;p3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9" name="Google Shape;59;p3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32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3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3" name="Google Shape;73;p33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3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-23150" y="1303"/>
            <a:ext cx="12209885" cy="6873118"/>
          </a:xfrm>
          <a:prstGeom prst="rect">
            <a:avLst/>
          </a:prstGeom>
          <a:solidFill>
            <a:srgbClr val="F96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1"/>
          <p:cNvSpPr/>
          <p:nvPr/>
        </p:nvSpPr>
        <p:spPr>
          <a:xfrm rot="-5926570">
            <a:off x="9399687" y="1418268"/>
            <a:ext cx="907704" cy="907704"/>
          </a:xfrm>
          <a:prstGeom prst="ellipse">
            <a:avLst/>
          </a:prstGeom>
          <a:gradFill>
            <a:gsLst>
              <a:gs pos="0">
                <a:srgbClr val="FF8F63"/>
              </a:gs>
              <a:gs pos="58000">
                <a:srgbClr val="FF7A57"/>
              </a:gs>
              <a:gs pos="100000">
                <a:srgbClr val="FF6A4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5798380" y="2261089"/>
            <a:ext cx="2239939" cy="3008078"/>
            <a:chOff x="5039783" y="1809750"/>
            <a:chExt cx="1361799" cy="1828799"/>
          </a:xfrm>
        </p:grpSpPr>
        <p:cxnSp>
          <p:nvCxnSpPr>
            <p:cNvPr id="101" name="Google Shape;101;p1"/>
            <p:cNvCxnSpPr/>
            <p:nvPr/>
          </p:nvCxnSpPr>
          <p:spPr>
            <a:xfrm>
              <a:off x="5393266" y="1809750"/>
              <a:ext cx="372534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1"/>
            <p:cNvCxnSpPr/>
            <p:nvPr/>
          </p:nvCxnSpPr>
          <p:spPr>
            <a:xfrm>
              <a:off x="5413099" y="1852084"/>
              <a:ext cx="439484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1"/>
            <p:cNvCxnSpPr/>
            <p:nvPr/>
          </p:nvCxnSpPr>
          <p:spPr>
            <a:xfrm>
              <a:off x="5458882" y="1890184"/>
              <a:ext cx="469901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1"/>
            <p:cNvCxnSpPr/>
            <p:nvPr/>
          </p:nvCxnSpPr>
          <p:spPr>
            <a:xfrm>
              <a:off x="5480049" y="1930400"/>
              <a:ext cx="501650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"/>
            <p:cNvCxnSpPr/>
            <p:nvPr/>
          </p:nvCxnSpPr>
          <p:spPr>
            <a:xfrm>
              <a:off x="5393266" y="1970617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1"/>
            <p:cNvCxnSpPr/>
            <p:nvPr/>
          </p:nvCxnSpPr>
          <p:spPr>
            <a:xfrm>
              <a:off x="5444066" y="2008717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"/>
            <p:cNvCxnSpPr/>
            <p:nvPr/>
          </p:nvCxnSpPr>
          <p:spPr>
            <a:xfrm>
              <a:off x="5480049" y="2051050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1"/>
            <p:cNvCxnSpPr/>
            <p:nvPr/>
          </p:nvCxnSpPr>
          <p:spPr>
            <a:xfrm>
              <a:off x="5516033" y="2089150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"/>
            <p:cNvCxnSpPr/>
            <p:nvPr/>
          </p:nvCxnSpPr>
          <p:spPr>
            <a:xfrm>
              <a:off x="5552016" y="2127250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1"/>
            <p:cNvCxnSpPr/>
            <p:nvPr/>
          </p:nvCxnSpPr>
          <p:spPr>
            <a:xfrm>
              <a:off x="5526616" y="2167467"/>
              <a:ext cx="696382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"/>
            <p:cNvCxnSpPr/>
            <p:nvPr/>
          </p:nvCxnSpPr>
          <p:spPr>
            <a:xfrm>
              <a:off x="5540095" y="2207685"/>
              <a:ext cx="704070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/>
            <p:nvPr/>
          </p:nvCxnSpPr>
          <p:spPr>
            <a:xfrm>
              <a:off x="5552016" y="2245784"/>
              <a:ext cx="7175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"/>
            <p:cNvCxnSpPr/>
            <p:nvPr/>
          </p:nvCxnSpPr>
          <p:spPr>
            <a:xfrm>
              <a:off x="5540095" y="2286001"/>
              <a:ext cx="750636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"/>
            <p:cNvCxnSpPr/>
            <p:nvPr/>
          </p:nvCxnSpPr>
          <p:spPr>
            <a:xfrm>
              <a:off x="5557306" y="2328334"/>
              <a:ext cx="756711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1"/>
            <p:cNvCxnSpPr/>
            <p:nvPr/>
          </p:nvCxnSpPr>
          <p:spPr>
            <a:xfrm>
              <a:off x="5581649" y="2368550"/>
              <a:ext cx="749300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1"/>
            <p:cNvCxnSpPr/>
            <p:nvPr/>
          </p:nvCxnSpPr>
          <p:spPr>
            <a:xfrm>
              <a:off x="5572906" y="2404534"/>
              <a:ext cx="774702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1"/>
            <p:cNvCxnSpPr/>
            <p:nvPr/>
          </p:nvCxnSpPr>
          <p:spPr>
            <a:xfrm>
              <a:off x="5581649" y="2446867"/>
              <a:ext cx="774424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18;p1"/>
            <p:cNvCxnSpPr/>
            <p:nvPr/>
          </p:nvCxnSpPr>
          <p:spPr>
            <a:xfrm>
              <a:off x="5581649" y="2484967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1"/>
            <p:cNvCxnSpPr/>
            <p:nvPr/>
          </p:nvCxnSpPr>
          <p:spPr>
            <a:xfrm>
              <a:off x="5597688" y="25251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1"/>
            <p:cNvCxnSpPr/>
            <p:nvPr/>
          </p:nvCxnSpPr>
          <p:spPr>
            <a:xfrm>
              <a:off x="5604038" y="25632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1"/>
            <p:cNvCxnSpPr/>
            <p:nvPr/>
          </p:nvCxnSpPr>
          <p:spPr>
            <a:xfrm>
              <a:off x="5610388" y="260350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1"/>
            <p:cNvCxnSpPr/>
            <p:nvPr/>
          </p:nvCxnSpPr>
          <p:spPr>
            <a:xfrm>
              <a:off x="5614621" y="264583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1"/>
            <p:cNvCxnSpPr/>
            <p:nvPr/>
          </p:nvCxnSpPr>
          <p:spPr>
            <a:xfrm>
              <a:off x="5618415" y="26860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1"/>
            <p:cNvCxnSpPr/>
            <p:nvPr/>
          </p:nvCxnSpPr>
          <p:spPr>
            <a:xfrm>
              <a:off x="5618415" y="27241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1"/>
            <p:cNvCxnSpPr/>
            <p:nvPr/>
          </p:nvCxnSpPr>
          <p:spPr>
            <a:xfrm>
              <a:off x="5618415" y="2764367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1"/>
            <p:cNvCxnSpPr/>
            <p:nvPr/>
          </p:nvCxnSpPr>
          <p:spPr>
            <a:xfrm>
              <a:off x="5618414" y="28045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1"/>
            <p:cNvCxnSpPr/>
            <p:nvPr/>
          </p:nvCxnSpPr>
          <p:spPr>
            <a:xfrm>
              <a:off x="5612062" y="28426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1"/>
            <p:cNvCxnSpPr/>
            <p:nvPr/>
          </p:nvCxnSpPr>
          <p:spPr>
            <a:xfrm>
              <a:off x="5604038" y="288290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9;p1"/>
            <p:cNvCxnSpPr/>
            <p:nvPr/>
          </p:nvCxnSpPr>
          <p:spPr>
            <a:xfrm>
              <a:off x="5604037" y="2923118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30;p1"/>
            <p:cNvCxnSpPr/>
            <p:nvPr/>
          </p:nvCxnSpPr>
          <p:spPr>
            <a:xfrm>
              <a:off x="5587884" y="29654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1"/>
            <p:cNvCxnSpPr/>
            <p:nvPr/>
          </p:nvCxnSpPr>
          <p:spPr>
            <a:xfrm>
              <a:off x="5584431" y="30035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1"/>
            <p:cNvCxnSpPr/>
            <p:nvPr/>
          </p:nvCxnSpPr>
          <p:spPr>
            <a:xfrm>
              <a:off x="5572906" y="30416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1"/>
            <p:cNvCxnSpPr/>
            <p:nvPr/>
          </p:nvCxnSpPr>
          <p:spPr>
            <a:xfrm>
              <a:off x="5557306" y="30839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1"/>
            <p:cNvCxnSpPr/>
            <p:nvPr/>
          </p:nvCxnSpPr>
          <p:spPr>
            <a:xfrm>
              <a:off x="5540095" y="31220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1"/>
            <p:cNvCxnSpPr/>
            <p:nvPr/>
          </p:nvCxnSpPr>
          <p:spPr>
            <a:xfrm>
              <a:off x="5526616" y="31601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1"/>
            <p:cNvCxnSpPr/>
            <p:nvPr/>
          </p:nvCxnSpPr>
          <p:spPr>
            <a:xfrm>
              <a:off x="5503333" y="3200400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1"/>
            <p:cNvCxnSpPr/>
            <p:nvPr/>
          </p:nvCxnSpPr>
          <p:spPr>
            <a:xfrm>
              <a:off x="5482166" y="3240617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1"/>
            <p:cNvCxnSpPr/>
            <p:nvPr/>
          </p:nvCxnSpPr>
          <p:spPr>
            <a:xfrm>
              <a:off x="5458882" y="3282950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1"/>
            <p:cNvCxnSpPr/>
            <p:nvPr/>
          </p:nvCxnSpPr>
          <p:spPr>
            <a:xfrm>
              <a:off x="5429249" y="3318933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"/>
            <p:cNvCxnSpPr/>
            <p:nvPr/>
          </p:nvCxnSpPr>
          <p:spPr>
            <a:xfrm>
              <a:off x="5397499" y="335914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"/>
            <p:cNvCxnSpPr/>
            <p:nvPr/>
          </p:nvCxnSpPr>
          <p:spPr>
            <a:xfrm>
              <a:off x="5365749" y="3399365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"/>
            <p:cNvCxnSpPr/>
            <p:nvPr/>
          </p:nvCxnSpPr>
          <p:spPr>
            <a:xfrm>
              <a:off x="5323416" y="344169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1"/>
            <p:cNvCxnSpPr/>
            <p:nvPr/>
          </p:nvCxnSpPr>
          <p:spPr>
            <a:xfrm>
              <a:off x="5283199" y="347979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1"/>
            <p:cNvCxnSpPr/>
            <p:nvPr/>
          </p:nvCxnSpPr>
          <p:spPr>
            <a:xfrm>
              <a:off x="5238749" y="351789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"/>
            <p:cNvCxnSpPr/>
            <p:nvPr/>
          </p:nvCxnSpPr>
          <p:spPr>
            <a:xfrm>
              <a:off x="5183716" y="3560232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"/>
            <p:cNvCxnSpPr/>
            <p:nvPr/>
          </p:nvCxnSpPr>
          <p:spPr>
            <a:xfrm>
              <a:off x="5120216" y="3598332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1"/>
            <p:cNvCxnSpPr/>
            <p:nvPr/>
          </p:nvCxnSpPr>
          <p:spPr>
            <a:xfrm>
              <a:off x="5039783" y="363854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8" name="Google Shape;148;p1"/>
          <p:cNvSpPr/>
          <p:nvPr/>
        </p:nvSpPr>
        <p:spPr>
          <a:xfrm>
            <a:off x="1519567" y="1065654"/>
            <a:ext cx="5446207" cy="5446207"/>
          </a:xfrm>
          <a:prstGeom prst="ellipse">
            <a:avLst/>
          </a:prstGeom>
          <a:gradFill>
            <a:gsLst>
              <a:gs pos="0">
                <a:srgbClr val="FF9064"/>
              </a:gs>
              <a:gs pos="38000">
                <a:srgbClr val="FF7C58"/>
              </a:gs>
              <a:gs pos="100000">
                <a:srgbClr val="FF674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9832968" y="4406926"/>
            <a:ext cx="2359032" cy="2377812"/>
          </a:xfrm>
          <a:custGeom>
            <a:avLst/>
            <a:gdLst/>
            <a:ahLst/>
            <a:cxnLst/>
            <a:rect l="l" t="t" r="r" b="b"/>
            <a:pathLst>
              <a:path w="301" h="303" extrusionOk="0">
                <a:moveTo>
                  <a:pt x="301" y="88"/>
                </a:moveTo>
                <a:cubicBezTo>
                  <a:pt x="301" y="0"/>
                  <a:pt x="301" y="0"/>
                  <a:pt x="301" y="0"/>
                </a:cubicBezTo>
                <a:cubicBezTo>
                  <a:pt x="135" y="4"/>
                  <a:pt x="2" y="138"/>
                  <a:pt x="0" y="303"/>
                </a:cubicBezTo>
                <a:cubicBezTo>
                  <a:pt x="84" y="303"/>
                  <a:pt x="84" y="303"/>
                  <a:pt x="84" y="303"/>
                </a:cubicBezTo>
                <a:cubicBezTo>
                  <a:pt x="87" y="185"/>
                  <a:pt x="182" y="90"/>
                  <a:pt x="301" y="88"/>
                </a:cubicBezTo>
                <a:close/>
              </a:path>
            </a:pathLst>
          </a:custGeom>
          <a:gradFill>
            <a:gsLst>
              <a:gs pos="0">
                <a:srgbClr val="FF9165"/>
              </a:gs>
              <a:gs pos="44000">
                <a:srgbClr val="FF7353"/>
              </a:gs>
              <a:gs pos="100000">
                <a:srgbClr val="FF684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150;p1"/>
          <p:cNvSpPr txBox="1"/>
          <p:nvPr>
            <p:ph type="ctrTitle" idx="4294967295"/>
          </p:nvPr>
        </p:nvSpPr>
        <p:spPr>
          <a:xfrm>
            <a:off x="2068133" y="2848318"/>
            <a:ext cx="6440357" cy="1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微软雅黑" panose="020B0503020204020204" charset="-122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Shopee基础运营</a:t>
            </a:r>
            <a:r>
              <a:rPr lang="zh-CN" sz="48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技巧</a:t>
            </a:r>
            <a:endParaRPr sz="4800" b="1" i="0" u="none" strike="noStrike" cap="none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2112" y="240436"/>
            <a:ext cx="2254910" cy="71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90" y="0"/>
            <a:ext cx="12238990" cy="6874510"/>
          </a:xfrm>
          <a:prstGeom prst="rect">
            <a:avLst/>
          </a:prstGeom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06679" y="1099042"/>
            <a:ext cx="1071047" cy="12311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3581400" y="3088640"/>
            <a:ext cx="7993380" cy="113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如何提升店铺转化率</a:t>
            </a:r>
            <a:br>
              <a:rPr lang="zh-CN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"/>
          <p:cNvSpPr/>
          <p:nvPr/>
        </p:nvSpPr>
        <p:spPr>
          <a:xfrm rot="-8135180">
            <a:off x="7938886" y="2348264"/>
            <a:ext cx="2144048" cy="713509"/>
          </a:xfrm>
          <a:prstGeom prst="leftArrow">
            <a:avLst>
              <a:gd name="adj1" fmla="val 54000"/>
              <a:gd name="adj2" fmla="val 50522"/>
            </a:avLst>
          </a:prstGeom>
          <a:gradFill>
            <a:gsLst>
              <a:gs pos="0">
                <a:srgbClr val="FFAE7E"/>
              </a:gs>
              <a:gs pos="50000">
                <a:srgbClr val="FFCCB1"/>
              </a:gs>
              <a:gs pos="100000">
                <a:srgbClr val="FFE4D9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9" name="Google Shape;419;p5"/>
          <p:cNvSpPr/>
          <p:nvPr/>
        </p:nvSpPr>
        <p:spPr>
          <a:xfrm rot="-5400000">
            <a:off x="6820184" y="2170715"/>
            <a:ext cx="1724025" cy="717550"/>
          </a:xfrm>
          <a:prstGeom prst="leftArrow">
            <a:avLst>
              <a:gd name="adj1" fmla="val 54000"/>
              <a:gd name="adj2" fmla="val 50522"/>
            </a:avLst>
          </a:prstGeom>
          <a:gradFill>
            <a:gsLst>
              <a:gs pos="0">
                <a:srgbClr val="FFAE7E"/>
              </a:gs>
              <a:gs pos="50000">
                <a:srgbClr val="FFCCB1"/>
              </a:gs>
              <a:gs pos="100000">
                <a:srgbClr val="FFE4D9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0" name="Google Shape;420;p5"/>
          <p:cNvSpPr/>
          <p:nvPr/>
        </p:nvSpPr>
        <p:spPr>
          <a:xfrm rot="-5400000">
            <a:off x="3589370" y="2099528"/>
            <a:ext cx="1724025" cy="717550"/>
          </a:xfrm>
          <a:prstGeom prst="leftArrow">
            <a:avLst>
              <a:gd name="adj1" fmla="val 54000"/>
              <a:gd name="adj2" fmla="val 50522"/>
            </a:avLst>
          </a:prstGeom>
          <a:gradFill>
            <a:gsLst>
              <a:gs pos="0">
                <a:srgbClr val="FFAE7E"/>
              </a:gs>
              <a:gs pos="50000">
                <a:srgbClr val="FFCCB1"/>
              </a:gs>
              <a:gs pos="100000">
                <a:srgbClr val="FFE4D9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1" name="Google Shape;421;p5"/>
          <p:cNvSpPr/>
          <p:nvPr/>
        </p:nvSpPr>
        <p:spPr>
          <a:xfrm rot="-5400000">
            <a:off x="1280877" y="2099528"/>
            <a:ext cx="1724025" cy="717550"/>
          </a:xfrm>
          <a:prstGeom prst="leftArrow">
            <a:avLst>
              <a:gd name="adj1" fmla="val 54000"/>
              <a:gd name="adj2" fmla="val 50522"/>
            </a:avLst>
          </a:prstGeom>
          <a:gradFill>
            <a:gsLst>
              <a:gs pos="0">
                <a:srgbClr val="FFAE7E"/>
              </a:gs>
              <a:gs pos="50000">
                <a:srgbClr val="FFCCB1"/>
              </a:gs>
              <a:gs pos="100000">
                <a:srgbClr val="FFE4D9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2" name="Google Shape;422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17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3" name="Google Shape;423;p5"/>
          <p:cNvSpPr/>
          <p:nvPr/>
        </p:nvSpPr>
        <p:spPr>
          <a:xfrm>
            <a:off x="1457436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zh-CN" sz="2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店铺头像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424;p5"/>
          <p:cNvSpPr/>
          <p:nvPr/>
        </p:nvSpPr>
        <p:spPr>
          <a:xfrm>
            <a:off x="1406637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3767848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zh-CN" sz="2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店铺名称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3717049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7" name="Google Shape;427;p5"/>
          <p:cNvSpPr/>
          <p:nvPr/>
        </p:nvSpPr>
        <p:spPr>
          <a:xfrm>
            <a:off x="9339722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zh-CN" sz="2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店铺分类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8" name="Google Shape;428;p5"/>
          <p:cNvSpPr/>
          <p:nvPr/>
        </p:nvSpPr>
        <p:spPr>
          <a:xfrm>
            <a:off x="9288923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9" name="Google Shape;429;p5"/>
          <p:cNvSpPr/>
          <p:nvPr/>
        </p:nvSpPr>
        <p:spPr>
          <a:xfrm>
            <a:off x="6947738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zh-CN" sz="24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海报/介绍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" name="Google Shape;430;p5"/>
          <p:cNvSpPr/>
          <p:nvPr/>
        </p:nvSpPr>
        <p:spPr>
          <a:xfrm>
            <a:off x="6896939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1" name="Google Shape;431;p5"/>
          <p:cNvSpPr/>
          <p:nvPr/>
        </p:nvSpPr>
        <p:spPr>
          <a:xfrm>
            <a:off x="6752646" y="3543588"/>
            <a:ext cx="18851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海报大小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700*350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；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放满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5张图片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，不要留空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可放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店铺热销产品或近期活动、促销信息等的图片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2" name="Google Shape;432;p5"/>
          <p:cNvSpPr/>
          <p:nvPr/>
        </p:nvSpPr>
        <p:spPr>
          <a:xfrm>
            <a:off x="371821" y="3371350"/>
            <a:ext cx="2641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与产品或者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品牌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相关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尽量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避免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出现中文和奇怪的符号,或者用自拍做头像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" name="Google Shape;433;p5"/>
          <p:cNvSpPr/>
          <p:nvPr/>
        </p:nvSpPr>
        <p:spPr>
          <a:xfrm>
            <a:off x="3554183" y="3357813"/>
            <a:ext cx="18851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与店铺产品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品类/品牌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相关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每个单词的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首字母大写</a:t>
            </a:r>
            <a:endParaRPr sz="12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符合店铺的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调性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4" name="Google Shape;434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5792" y="4169877"/>
            <a:ext cx="2568651" cy="9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"/>
          <p:cNvSpPr/>
          <p:nvPr/>
        </p:nvSpPr>
        <p:spPr>
          <a:xfrm>
            <a:off x="2896243" y="4388407"/>
            <a:ext cx="47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👍🏻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6" name="Google Shape;436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05694" y="5170127"/>
            <a:ext cx="2216129" cy="772928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"/>
          <p:cNvSpPr/>
          <p:nvPr/>
        </p:nvSpPr>
        <p:spPr>
          <a:xfrm>
            <a:off x="4259112" y="5391128"/>
            <a:ext cx="269345" cy="286861"/>
          </a:xfrm>
          <a:prstGeom prst="noSmoking">
            <a:avLst>
              <a:gd name="adj" fmla="val 4955"/>
            </a:avLst>
          </a:prstGeom>
          <a:solidFill>
            <a:srgbClr val="F75A2F"/>
          </a:solidFill>
          <a:ln w="25400" cap="flat" cmpd="sng">
            <a:solidFill>
              <a:srgbClr val="F96A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8" name="Google Shape;438;p5"/>
          <p:cNvSpPr/>
          <p:nvPr/>
        </p:nvSpPr>
        <p:spPr>
          <a:xfrm>
            <a:off x="1049227" y="6045198"/>
            <a:ext cx="3929061" cy="6333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96A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店铺名称公式：[促销信息]+</a:t>
            </a:r>
            <a:r>
              <a:rPr lang="zh-CN" sz="1600" b="0" i="0" u="none" strike="noStrike" cap="none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品牌/店铺名</a:t>
            </a:r>
            <a:endParaRPr sz="1600" b="0" i="0" u="none" strike="noStrike" cap="none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0" i="0" u="none" strike="noStrike" cap="none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              +主营品类1</a:t>
            </a:r>
            <a:r>
              <a:rPr lang="zh-CN" sz="16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+[主营品类2]</a:t>
            </a:r>
            <a:endParaRPr sz="1400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39" name="Google Shape;439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31054" y="4649066"/>
            <a:ext cx="5559728" cy="161745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"/>
          <p:cNvSpPr/>
          <p:nvPr/>
        </p:nvSpPr>
        <p:spPr>
          <a:xfrm>
            <a:off x="8928892" y="3373053"/>
            <a:ext cx="16399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店铺介绍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注意分段</a:t>
            </a:r>
            <a:endParaRPr sz="12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可以使用形象生动的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符号表情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避免阅读疲劳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41" name="Google Shape;441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313365" y="4179690"/>
            <a:ext cx="2641931" cy="89810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"/>
          <p:cNvSpPr/>
          <p:nvPr/>
        </p:nvSpPr>
        <p:spPr>
          <a:xfrm>
            <a:off x="647144" y="171349"/>
            <a:ext cx="6096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店铺优化四要素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43" name="Google Shape;443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413912" y="5391128"/>
            <a:ext cx="5029960" cy="14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3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"/>
          <p:cNvSpPr/>
          <p:nvPr/>
        </p:nvSpPr>
        <p:spPr>
          <a:xfrm rot="-5400000">
            <a:off x="9171714" y="2208213"/>
            <a:ext cx="1724025" cy="717550"/>
          </a:xfrm>
          <a:prstGeom prst="leftArrow">
            <a:avLst>
              <a:gd name="adj1" fmla="val 54000"/>
              <a:gd name="adj2" fmla="val 50522"/>
            </a:avLst>
          </a:prstGeom>
          <a:gradFill>
            <a:gsLst>
              <a:gs pos="0">
                <a:srgbClr val="FFAE7E"/>
              </a:gs>
              <a:gs pos="50000">
                <a:srgbClr val="FFCCB1"/>
              </a:gs>
              <a:gs pos="100000">
                <a:srgbClr val="FFE4D9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1457436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zh-CN" sz="2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店铺头像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1406637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3767848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zh-CN" sz="2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店铺名称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17049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9339722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zh-CN" sz="2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店铺分类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9288923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6947738" y="1060336"/>
            <a:ext cx="1420724" cy="1443415"/>
          </a:xfrm>
          <a:prstGeom prst="ellipse">
            <a:avLst/>
          </a:prstGeom>
          <a:solidFill>
            <a:srgbClr val="FFC88B"/>
          </a:solidFill>
          <a:ln w="25400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zh-CN" sz="24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海报/介绍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896939" y="983001"/>
            <a:ext cx="1489606" cy="1515438"/>
          </a:xfrm>
          <a:prstGeom prst="donut">
            <a:avLst>
              <a:gd name="adj" fmla="val 5870"/>
            </a:avLst>
          </a:prstGeom>
          <a:solidFill>
            <a:srgbClr val="F75A2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57" name="Google Shape;457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970063" y="3063784"/>
            <a:ext cx="1647825" cy="3238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458" name="Google Shape;458;p6"/>
          <p:cNvSpPr/>
          <p:nvPr/>
        </p:nvSpPr>
        <p:spPr>
          <a:xfrm>
            <a:off x="8868578" y="3654253"/>
            <a:ext cx="260937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创建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活动专区和热卖类目，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置于店铺靠前位置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细化产品分类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，用符号人为创建二级类目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巧用表情符号</a:t>
            </a: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，生动形象</a:t>
            </a: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•"/>
            </a:pPr>
            <a:r>
              <a:rPr lang="zh-CN" sz="12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设置完成后</a:t>
            </a:r>
            <a:r>
              <a:rPr lang="zh-CN" sz="12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用app查看效果，再做调整</a:t>
            </a:r>
            <a:endParaRPr sz="12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8524494" y="5223394"/>
            <a:ext cx="3297600" cy="10788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96A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有吸引力的置顶产品，提高</a:t>
            </a:r>
            <a:r>
              <a:rPr lang="zh-CN" sz="1400" b="1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点击率</a:t>
            </a:r>
            <a:endParaRPr sz="14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清晰的产品分类，提高买家</a:t>
            </a:r>
            <a:r>
              <a:rPr lang="zh-CN" sz="1400" b="1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凑单概率</a:t>
            </a:r>
            <a:endParaRPr sz="1400" b="1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更有指导性的店铺页面，更良好的浏览体验，提升</a:t>
            </a:r>
            <a:r>
              <a:rPr lang="zh-CN" sz="1400" b="1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转化率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60" name="Google Shape;460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79718" y="3044250"/>
            <a:ext cx="1831729" cy="32580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461" name="Google Shape;461;p6"/>
          <p:cNvSpPr/>
          <p:nvPr/>
        </p:nvSpPr>
        <p:spPr>
          <a:xfrm>
            <a:off x="647144" y="171349"/>
            <a:ext cx="6096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店铺优化四要素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pic>
        <p:nvPicPr>
          <p:cNvPr id="467" name="Google Shape;467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488576" y="1500363"/>
            <a:ext cx="5527041" cy="3695568"/>
          </a:xfrm>
          <a:prstGeom prst="roundRect">
            <a:avLst>
              <a:gd name="adj" fmla="val 7362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468" name="Google Shape;468;p8"/>
          <p:cNvSpPr txBox="1"/>
          <p:nvPr/>
        </p:nvSpPr>
        <p:spPr>
          <a:xfrm>
            <a:off x="690736" y="2579608"/>
            <a:ext cx="2549114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吸睛的店铺导航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建议五张轮播图放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互动活动—店铺优惠—品牌介绍—热卖产品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9" name="Google Shape;469;p8"/>
          <p:cNvSpPr txBox="1"/>
          <p:nvPr/>
        </p:nvSpPr>
        <p:spPr>
          <a:xfrm>
            <a:off x="5584076" y="1000408"/>
            <a:ext cx="12618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店铺基础优化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70" name="Google Shape;470;p8"/>
          <p:cNvCxnSpPr/>
          <p:nvPr/>
        </p:nvCxnSpPr>
        <p:spPr>
          <a:xfrm rot="10800000">
            <a:off x="2160270" y="1719217"/>
            <a:ext cx="1328306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1" name="Google Shape;471;p8"/>
          <p:cNvCxnSpPr/>
          <p:nvPr/>
        </p:nvCxnSpPr>
        <p:spPr>
          <a:xfrm flipH="1">
            <a:off x="2236636" y="1789701"/>
            <a:ext cx="13110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2" name="Google Shape;472;p8"/>
          <p:cNvCxnSpPr/>
          <p:nvPr/>
        </p:nvCxnSpPr>
        <p:spPr>
          <a:xfrm>
            <a:off x="9109710" y="3126740"/>
            <a:ext cx="678407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3" name="Google Shape;473;p8"/>
          <p:cNvCxnSpPr/>
          <p:nvPr/>
        </p:nvCxnSpPr>
        <p:spPr>
          <a:xfrm>
            <a:off x="5875020" y="4286250"/>
            <a:ext cx="380619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4" name="Google Shape;474;p8"/>
          <p:cNvCxnSpPr/>
          <p:nvPr/>
        </p:nvCxnSpPr>
        <p:spPr>
          <a:xfrm>
            <a:off x="9109710" y="2336438"/>
            <a:ext cx="678407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5" name="Google Shape;475;p8"/>
          <p:cNvSpPr/>
          <p:nvPr/>
        </p:nvSpPr>
        <p:spPr>
          <a:xfrm>
            <a:off x="596487" y="2057454"/>
            <a:ext cx="128143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有logo的头像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清新直观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6" name="Google Shape;476;p8"/>
          <p:cNvSpPr/>
          <p:nvPr/>
        </p:nvSpPr>
        <p:spPr>
          <a:xfrm>
            <a:off x="628084" y="1568435"/>
            <a:ext cx="231648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产品相关的店铺名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通俗易记，容易联系到定位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7" name="Google Shape;477;p8"/>
          <p:cNvSpPr/>
          <p:nvPr/>
        </p:nvSpPr>
        <p:spPr>
          <a:xfrm>
            <a:off x="9882210" y="2972851"/>
            <a:ext cx="193548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优惠券/折扣码</a:t>
            </a:r>
            <a:endParaRPr sz="1400" b="0" i="0" u="none" strike="noStrike" cap="none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低档/中档/高档优惠券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8" name="Google Shape;478;p8"/>
          <p:cNvSpPr/>
          <p:nvPr/>
        </p:nvSpPr>
        <p:spPr>
          <a:xfrm>
            <a:off x="9882210" y="2176417"/>
            <a:ext cx="1249680" cy="9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店铺分类优化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按类目整理</a:t>
            </a:r>
            <a:endParaRPr sz="1400" b="0" i="0" u="none" strike="noStrike" cap="none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加上折扣活动</a:t>
            </a:r>
            <a:endParaRPr sz="1400" b="0" i="0" u="none" strike="noStrike" cap="none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9" name="Google Shape;479;p8"/>
          <p:cNvSpPr/>
          <p:nvPr/>
        </p:nvSpPr>
        <p:spPr>
          <a:xfrm>
            <a:off x="9882210" y="4113636"/>
            <a:ext cx="168148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适时节的banner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活动信息/热销产品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0" name="Google Shape;480;p8"/>
          <p:cNvSpPr/>
          <p:nvPr/>
        </p:nvSpPr>
        <p:spPr>
          <a:xfrm>
            <a:off x="644774" y="4600991"/>
            <a:ext cx="257048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实用性的店铺介绍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店铺介绍/店铺优惠活动/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粉丝互动好礼/常见买家问题等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每一行尽量简洁明了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481" name="Google Shape;481;p8"/>
          <p:cNvCxnSpPr/>
          <p:nvPr/>
        </p:nvCxnSpPr>
        <p:spPr>
          <a:xfrm flipH="1">
            <a:off x="2151093" y="2501409"/>
            <a:ext cx="2906100" cy="441600"/>
          </a:xfrm>
          <a:prstGeom prst="bentConnector3">
            <a:avLst>
              <a:gd name="adj1" fmla="val 72793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2" name="Google Shape;482;p8"/>
          <p:cNvCxnSpPr/>
          <p:nvPr/>
        </p:nvCxnSpPr>
        <p:spPr>
          <a:xfrm rot="10800000">
            <a:off x="2249041" y="4759014"/>
            <a:ext cx="4114818" cy="18725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83" name="Google Shape;483;p8"/>
          <p:cNvGrpSpPr/>
          <p:nvPr/>
        </p:nvGrpSpPr>
        <p:grpSpPr>
          <a:xfrm>
            <a:off x="690736" y="1130569"/>
            <a:ext cx="925671" cy="307777"/>
            <a:chOff x="461675" y="3932043"/>
            <a:chExt cx="925671" cy="307777"/>
          </a:xfrm>
        </p:grpSpPr>
        <p:sp>
          <p:nvSpPr>
            <p:cNvPr id="484" name="Google Shape;484;p8"/>
            <p:cNvSpPr txBox="1"/>
            <p:nvPr/>
          </p:nvSpPr>
          <p:spPr>
            <a:xfrm>
              <a:off x="484535" y="3932043"/>
              <a:ext cx="902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zh-CN" sz="1400" b="1" i="0" u="none" strike="noStrike" cap="none">
                  <a:solidFill>
                    <a:srgbClr val="EE4D2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店铺装修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461675" y="3956570"/>
              <a:ext cx="45720" cy="248960"/>
            </a:xfrm>
            <a:prstGeom prst="rect">
              <a:avLst/>
            </a:prstGeom>
            <a:solidFill>
              <a:srgbClr val="EE4D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6" name="Google Shape;486;p8"/>
          <p:cNvGrpSpPr/>
          <p:nvPr/>
        </p:nvGrpSpPr>
        <p:grpSpPr>
          <a:xfrm>
            <a:off x="9882210" y="1130569"/>
            <a:ext cx="925671" cy="307777"/>
            <a:chOff x="461675" y="3932043"/>
            <a:chExt cx="925671" cy="307777"/>
          </a:xfrm>
        </p:grpSpPr>
        <p:sp>
          <p:nvSpPr>
            <p:cNvPr id="487" name="Google Shape;487;p8"/>
            <p:cNvSpPr txBox="1"/>
            <p:nvPr/>
          </p:nvSpPr>
          <p:spPr>
            <a:xfrm>
              <a:off x="484535" y="3932043"/>
              <a:ext cx="902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zh-CN" sz="1400" b="1" i="0" u="none" strike="noStrike" cap="none">
                  <a:solidFill>
                    <a:srgbClr val="EE4D2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店铺运营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461675" y="3956570"/>
              <a:ext cx="45720" cy="248960"/>
            </a:xfrm>
            <a:prstGeom prst="rect">
              <a:avLst/>
            </a:prstGeom>
            <a:solidFill>
              <a:srgbClr val="EE4D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89" name="Google Shape;489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88576" y="5302335"/>
            <a:ext cx="5527041" cy="139828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E4D2D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490" name="Google Shape;490;p8"/>
          <p:cNvSpPr/>
          <p:nvPr/>
        </p:nvSpPr>
        <p:spPr>
          <a:xfrm>
            <a:off x="737845" y="5847590"/>
            <a:ext cx="142748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自定义分类导购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491" name="Google Shape;491;p8"/>
          <p:cNvCxnSpPr>
            <a:stCxn id="489" idx="1"/>
          </p:cNvCxnSpPr>
          <p:nvPr/>
        </p:nvCxnSpPr>
        <p:spPr>
          <a:xfrm flipH="1">
            <a:off x="2225276" y="6001479"/>
            <a:ext cx="1263300" cy="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2" name="Google Shape;492;p8"/>
          <p:cNvSpPr txBox="1"/>
          <p:nvPr/>
        </p:nvSpPr>
        <p:spPr>
          <a:xfrm>
            <a:off x="835308" y="179502"/>
            <a:ext cx="3817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店铺页面整体效果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pic>
        <p:nvPicPr>
          <p:cNvPr id="499" name="Google Shape;49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50374" y="5052398"/>
            <a:ext cx="5574214" cy="166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9"/>
          <p:cNvPicPr preferRelativeResize="0"/>
          <p:nvPr/>
        </p:nvPicPr>
        <p:blipFill rotWithShape="1">
          <a:blip r:embed="rId2"/>
          <a:srcRect b="48256"/>
          <a:stretch>
            <a:fillRect/>
          </a:stretch>
        </p:blipFill>
        <p:spPr>
          <a:xfrm>
            <a:off x="3350374" y="3204419"/>
            <a:ext cx="5527041" cy="156143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E4D2D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01" name="Google Shape;501;p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28873" y="2452912"/>
            <a:ext cx="4226119" cy="406003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9"/>
          <p:cNvSpPr txBox="1"/>
          <p:nvPr/>
        </p:nvSpPr>
        <p:spPr>
          <a:xfrm>
            <a:off x="5584076" y="1000408"/>
            <a:ext cx="12618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店铺深度优化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3" name="Google Shape;503;p9"/>
          <p:cNvGrpSpPr/>
          <p:nvPr/>
        </p:nvGrpSpPr>
        <p:grpSpPr>
          <a:xfrm>
            <a:off x="834246" y="1130569"/>
            <a:ext cx="925671" cy="307777"/>
            <a:chOff x="461675" y="3932043"/>
            <a:chExt cx="925671" cy="307777"/>
          </a:xfrm>
        </p:grpSpPr>
        <p:sp>
          <p:nvSpPr>
            <p:cNvPr id="504" name="Google Shape;504;p9"/>
            <p:cNvSpPr txBox="1"/>
            <p:nvPr/>
          </p:nvSpPr>
          <p:spPr>
            <a:xfrm>
              <a:off x="484535" y="3932043"/>
              <a:ext cx="902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zh-CN" sz="1400" b="1" i="0" u="none" strike="noStrike" cap="none">
                  <a:solidFill>
                    <a:srgbClr val="EE4D2D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产品优化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461675" y="3956570"/>
              <a:ext cx="45720" cy="248960"/>
            </a:xfrm>
            <a:prstGeom prst="rect">
              <a:avLst/>
            </a:prstGeom>
            <a:solidFill>
              <a:srgbClr val="EE4D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06" name="Google Shape;506;p9"/>
          <p:cNvGrpSpPr/>
          <p:nvPr/>
        </p:nvGrpSpPr>
        <p:grpSpPr>
          <a:xfrm>
            <a:off x="9882210" y="1130569"/>
            <a:ext cx="925671" cy="307777"/>
            <a:chOff x="461675" y="3932043"/>
            <a:chExt cx="925671" cy="307777"/>
          </a:xfrm>
        </p:grpSpPr>
        <p:sp>
          <p:nvSpPr>
            <p:cNvPr id="507" name="Google Shape;507;p9"/>
            <p:cNvSpPr txBox="1"/>
            <p:nvPr/>
          </p:nvSpPr>
          <p:spPr>
            <a:xfrm>
              <a:off x="484535" y="3932043"/>
              <a:ext cx="902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zh-CN" sz="1400" b="1" i="0" u="none" strike="noStrike" cap="none">
                  <a:solidFill>
                    <a:srgbClr val="EE4D2D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营销活动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1675" y="3956570"/>
              <a:ext cx="45720" cy="248960"/>
            </a:xfrm>
            <a:prstGeom prst="rect">
              <a:avLst/>
            </a:prstGeom>
            <a:solidFill>
              <a:srgbClr val="EE4D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509" name="Google Shape;509;p9"/>
          <p:cNvPicPr preferRelativeResize="0"/>
          <p:nvPr/>
        </p:nvPicPr>
        <p:blipFill rotWithShape="1">
          <a:blip r:embed="rId4"/>
          <a:srcRect l="18008"/>
          <a:stretch>
            <a:fillRect/>
          </a:stretch>
        </p:blipFill>
        <p:spPr>
          <a:xfrm>
            <a:off x="4327774" y="1612347"/>
            <a:ext cx="4531747" cy="139828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E4D2D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510" name="Google Shape;510;p9"/>
          <p:cNvSpPr/>
          <p:nvPr/>
        </p:nvSpPr>
        <p:spPr>
          <a:xfrm>
            <a:off x="737845" y="1721361"/>
            <a:ext cx="1971065" cy="9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图片优化：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亚洲模特图+多属性组合图尤佳，非白底图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511" name="Google Shape;511;p9"/>
          <p:cNvCxnSpPr/>
          <p:nvPr/>
        </p:nvCxnSpPr>
        <p:spPr>
          <a:xfrm rot="10800000">
            <a:off x="2846070" y="2244295"/>
            <a:ext cx="504304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2" name="Google Shape;512;p9"/>
          <p:cNvSpPr/>
          <p:nvPr/>
        </p:nvSpPr>
        <p:spPr>
          <a:xfrm>
            <a:off x="713596" y="2930097"/>
            <a:ext cx="1995314" cy="181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标题优化：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店名+ 产品品牌+修饰词+商品名</a:t>
            </a:r>
            <a:endParaRPr sz="1400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适当的产品细节描述</a:t>
            </a: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，除了材质颜色尺寸以外可加入更多让客户感同身受的体验性描述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513" name="Google Shape;513;p9"/>
          <p:cNvCxnSpPr/>
          <p:nvPr/>
        </p:nvCxnSpPr>
        <p:spPr>
          <a:xfrm rot="10800000">
            <a:off x="2846128" y="3530350"/>
            <a:ext cx="708600" cy="631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EE4D2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4" name="Google Shape;514;p9"/>
          <p:cNvSpPr/>
          <p:nvPr/>
        </p:nvSpPr>
        <p:spPr>
          <a:xfrm>
            <a:off x="9742337" y="3429000"/>
            <a:ext cx="1971065" cy="9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平台活动：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双11等大促活动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FSS, CCB等项目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5" name="Google Shape;515;p9"/>
          <p:cNvSpPr/>
          <p:nvPr/>
        </p:nvSpPr>
        <p:spPr>
          <a:xfrm>
            <a:off x="9742337" y="5052398"/>
            <a:ext cx="1971065" cy="138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店铺活动：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关注有礼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首单优惠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Bundle deal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Buy 1 get 1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Free gift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16" name="Google Shape;516;p9"/>
          <p:cNvCxnSpPr/>
          <p:nvPr/>
        </p:nvCxnSpPr>
        <p:spPr>
          <a:xfrm rot="10800000" flipH="1">
            <a:off x="8561070" y="5800920"/>
            <a:ext cx="971700" cy="64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EE4D2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7" name="Google Shape;517;p9"/>
          <p:cNvSpPr/>
          <p:nvPr/>
        </p:nvSpPr>
        <p:spPr>
          <a:xfrm>
            <a:off x="9742336" y="2419087"/>
            <a:ext cx="9741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低价引流打造爆款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18" name="Google Shape;518;p9"/>
          <p:cNvCxnSpPr/>
          <p:nvPr/>
        </p:nvCxnSpPr>
        <p:spPr>
          <a:xfrm rot="10800000" flipH="1">
            <a:off x="5933639" y="2656699"/>
            <a:ext cx="3808698" cy="16132"/>
          </a:xfrm>
          <a:prstGeom prst="straightConnector1">
            <a:avLst/>
          </a:prstGeom>
          <a:noFill/>
          <a:ln w="9525" cap="flat" cmpd="sng">
            <a:solidFill>
              <a:srgbClr val="EE4D2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9" name="Google Shape;519;p9"/>
          <p:cNvSpPr/>
          <p:nvPr/>
        </p:nvSpPr>
        <p:spPr>
          <a:xfrm>
            <a:off x="761126" y="5052398"/>
            <a:ext cx="1971065" cy="138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选品优化：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垂直化选品，不要上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多个不相关的类目</a:t>
            </a: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0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上新周边热销品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20" name="Google Shape;520;p9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303468" y="1612346"/>
            <a:ext cx="902811" cy="139828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E4D2D"/>
            </a:solidFill>
            <a:prstDash val="dash"/>
            <a:round/>
            <a:headEnd type="none" w="sm" len="sm"/>
            <a:tailEnd type="none" w="sm" len="sm"/>
          </a:ln>
        </p:spPr>
      </p:pic>
      <p:cxnSp>
        <p:nvCxnSpPr>
          <p:cNvPr id="521" name="Google Shape;521;p9"/>
          <p:cNvCxnSpPr/>
          <p:nvPr/>
        </p:nvCxnSpPr>
        <p:spPr>
          <a:xfrm rot="5400000" flipH="1">
            <a:off x="2590530" y="3360554"/>
            <a:ext cx="3060000" cy="252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EE4D2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2" name="Google Shape;522;p9"/>
          <p:cNvSpPr txBox="1"/>
          <p:nvPr/>
        </p:nvSpPr>
        <p:spPr>
          <a:xfrm>
            <a:off x="835308" y="179502"/>
            <a:ext cx="3817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产品页面整体效果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2"/>
          <p:cNvSpPr txBox="1"/>
          <p:nvPr/>
        </p:nvSpPr>
        <p:spPr>
          <a:xfrm>
            <a:off x="567293" y="157300"/>
            <a:ext cx="70316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活动运营——店铺运营、凑单包邮、关联销售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9" name="Google Shape;529;p42"/>
          <p:cNvPicPr preferRelativeResize="0"/>
          <p:nvPr/>
        </p:nvPicPr>
        <p:blipFill rotWithShape="1">
          <a:blip r:embed="rId1"/>
          <a:srcRect t="4227" b="17371"/>
          <a:stretch>
            <a:fillRect/>
          </a:stretch>
        </p:blipFill>
        <p:spPr>
          <a:xfrm>
            <a:off x="8941691" y="2254985"/>
            <a:ext cx="3158988" cy="4402990"/>
          </a:xfrm>
          <a:prstGeom prst="rect">
            <a:avLst/>
          </a:prstGeom>
          <a:noFill/>
          <a:ln w="9525" cap="flat" cmpd="sng">
            <a:solidFill>
              <a:srgbClr val="ED4D2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0" name="Google Shape;530;p42"/>
          <p:cNvPicPr preferRelativeResize="0"/>
          <p:nvPr/>
        </p:nvPicPr>
        <p:blipFill rotWithShape="1">
          <a:blip r:embed="rId2"/>
          <a:srcRect l="30265" t="16858" b="4962"/>
          <a:stretch>
            <a:fillRect/>
          </a:stretch>
        </p:blipFill>
        <p:spPr>
          <a:xfrm>
            <a:off x="6105640" y="2254985"/>
            <a:ext cx="2772384" cy="2015704"/>
          </a:xfrm>
          <a:prstGeom prst="rect">
            <a:avLst/>
          </a:prstGeom>
          <a:noFill/>
          <a:ln w="9525" cap="flat" cmpd="sng">
            <a:solidFill>
              <a:srgbClr val="ED4D2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1" name="Google Shape;531;p42"/>
          <p:cNvPicPr preferRelativeResize="0"/>
          <p:nvPr/>
        </p:nvPicPr>
        <p:blipFill rotWithShape="1">
          <a:blip r:embed="rId3"/>
          <a:srcRect l="30209"/>
          <a:stretch>
            <a:fillRect/>
          </a:stretch>
        </p:blipFill>
        <p:spPr>
          <a:xfrm>
            <a:off x="6098211" y="4514319"/>
            <a:ext cx="2779813" cy="2143656"/>
          </a:xfrm>
          <a:prstGeom prst="rect">
            <a:avLst/>
          </a:prstGeom>
          <a:noFill/>
          <a:ln w="9525" cap="flat" cmpd="sng">
            <a:solidFill>
              <a:srgbClr val="ED4D2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2" name="Google Shape;532;p42"/>
          <p:cNvPicPr preferRelativeResize="0"/>
          <p:nvPr/>
        </p:nvPicPr>
        <p:blipFill rotWithShape="1">
          <a:blip r:embed="rId4"/>
          <a:srcRect t="4381" b="6797"/>
          <a:stretch>
            <a:fillRect/>
          </a:stretch>
        </p:blipFill>
        <p:spPr>
          <a:xfrm>
            <a:off x="2964727" y="2254985"/>
            <a:ext cx="2788374" cy="4402990"/>
          </a:xfrm>
          <a:prstGeom prst="rect">
            <a:avLst/>
          </a:prstGeom>
          <a:noFill/>
          <a:ln w="9525" cap="flat" cmpd="sng">
            <a:solidFill>
              <a:srgbClr val="ED4D2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3" name="Google Shape;533;p42"/>
          <p:cNvSpPr/>
          <p:nvPr/>
        </p:nvSpPr>
        <p:spPr>
          <a:xfrm>
            <a:off x="8848725" y="4705350"/>
            <a:ext cx="3238500" cy="188595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34" name="Google Shape;534;p42" descr="image001"/>
          <p:cNvPicPr preferRelativeResize="0"/>
          <p:nvPr/>
        </p:nvPicPr>
        <p:blipFill rotWithShape="1">
          <a:blip r:embed="rId5"/>
          <a:srcRect t="10187" r="65806"/>
          <a:stretch>
            <a:fillRect/>
          </a:stretch>
        </p:blipFill>
        <p:spPr>
          <a:xfrm>
            <a:off x="114300" y="2254985"/>
            <a:ext cx="2772384" cy="2172230"/>
          </a:xfrm>
          <a:prstGeom prst="rect">
            <a:avLst/>
          </a:prstGeom>
          <a:noFill/>
          <a:ln w="9525" cap="flat" cmpd="sng">
            <a:solidFill>
              <a:srgbClr val="ED4D2D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5" name="Google Shape;535;p42" descr="image001"/>
          <p:cNvPicPr preferRelativeResize="0"/>
          <p:nvPr/>
        </p:nvPicPr>
        <p:blipFill rotWithShape="1">
          <a:blip r:embed="rId5"/>
          <a:srcRect l="66828" t="10187"/>
          <a:stretch>
            <a:fillRect/>
          </a:stretch>
        </p:blipFill>
        <p:spPr>
          <a:xfrm>
            <a:off x="114301" y="4460056"/>
            <a:ext cx="2772384" cy="2239170"/>
          </a:xfrm>
          <a:prstGeom prst="rect">
            <a:avLst/>
          </a:prstGeom>
          <a:noFill/>
          <a:ln w="9525" cap="flat" cmpd="sng">
            <a:solidFill>
              <a:srgbClr val="ED4D2D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36" name="Google Shape;536;p42"/>
          <p:cNvSpPr txBox="1"/>
          <p:nvPr/>
        </p:nvSpPr>
        <p:spPr>
          <a:xfrm>
            <a:off x="7420508" y="2254985"/>
            <a:ext cx="3639159" cy="338554"/>
          </a:xfrm>
          <a:prstGeom prst="rect">
            <a:avLst/>
          </a:prstGeom>
          <a:solidFill>
            <a:srgbClr val="ED4D2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商店热门精选 Top Picks from Shop</a:t>
            </a:r>
            <a:endParaRPr sz="1600" b="1" i="0" u="none" strike="noStrike" cap="none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37" name="Google Shape;537;p42"/>
          <p:cNvSpPr/>
          <p:nvPr/>
        </p:nvSpPr>
        <p:spPr>
          <a:xfrm>
            <a:off x="-7089" y="851817"/>
            <a:ext cx="12191999" cy="102374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42"/>
          <p:cNvSpPr/>
          <p:nvPr/>
        </p:nvSpPr>
        <p:spPr>
          <a:xfrm>
            <a:off x="5553076" y="851817"/>
            <a:ext cx="3612332" cy="102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5C5C5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马来站满40RM 包邮</a:t>
            </a:r>
            <a:endParaRPr sz="1400" b="1" i="0" u="none" strike="noStrike" cap="none">
              <a:solidFill>
                <a:srgbClr val="5C5C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5C5C5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印尼站满Rp90000 包邮</a:t>
            </a:r>
            <a:endParaRPr sz="1400" b="1" i="0" u="none" strike="noStrike" cap="none">
              <a:solidFill>
                <a:srgbClr val="5C5C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5C5C5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……</a:t>
            </a:r>
            <a:endParaRPr sz="1400" b="1" i="0" u="none" strike="noStrike" cap="none">
              <a:solidFill>
                <a:srgbClr val="5C5C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39" name="Google Shape;539;p42"/>
          <p:cNvSpPr txBox="1"/>
          <p:nvPr/>
        </p:nvSpPr>
        <p:spPr>
          <a:xfrm>
            <a:off x="1708595" y="2255202"/>
            <a:ext cx="2772383" cy="338554"/>
          </a:xfrm>
          <a:prstGeom prst="rect">
            <a:avLst/>
          </a:prstGeom>
          <a:solidFill>
            <a:srgbClr val="ED4D2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套装优惠 Bundle Deal</a:t>
            </a:r>
            <a:endParaRPr sz="1600" b="1" i="0" u="none" strike="noStrike" cap="none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40" name="Google Shape;540;p42"/>
          <p:cNvSpPr txBox="1"/>
          <p:nvPr/>
        </p:nvSpPr>
        <p:spPr>
          <a:xfrm>
            <a:off x="4124326" y="1040522"/>
            <a:ext cx="13049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ED4D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凑单包邮</a:t>
            </a:r>
            <a:endParaRPr sz="1400" b="1" i="0" u="none" strike="noStrike" cap="none">
              <a:solidFill>
                <a:srgbClr val="ED4D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ED4D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一单多件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3"/>
          <p:cNvSpPr txBox="1"/>
          <p:nvPr/>
        </p:nvSpPr>
        <p:spPr>
          <a:xfrm>
            <a:off x="519998" y="161865"/>
            <a:ext cx="277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店铺表现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43"/>
          <p:cNvSpPr/>
          <p:nvPr/>
        </p:nvSpPr>
        <p:spPr>
          <a:xfrm>
            <a:off x="4037990" y="1429148"/>
            <a:ext cx="2792543" cy="1508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买家购买后的评分</a:t>
            </a:r>
            <a:endParaRPr sz="14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聊天及时回复率</a:t>
            </a:r>
            <a:endParaRPr sz="14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按时发货率</a:t>
            </a:r>
            <a:endParaRPr sz="14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订单履行率</a:t>
            </a:r>
            <a:endParaRPr sz="14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……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7" name="Google Shape;547;p43"/>
          <p:cNvSpPr/>
          <p:nvPr/>
        </p:nvSpPr>
        <p:spPr>
          <a:xfrm>
            <a:off x="4152291" y="1176712"/>
            <a:ext cx="3518096" cy="32288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1582C"/>
          </a:solidFill>
          <a:ln w="25400" cap="flat" cmpd="sng">
            <a:solidFill>
              <a:srgbClr val="F2DA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0" tIns="31075" rIns="62200" bIns="3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店铺综合评分的主要内容</a:t>
            </a:r>
            <a:endParaRPr sz="1400" b="1" i="0" u="none" strike="noStrike" cap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48" name="Google Shape;548;p43"/>
          <p:cNvGrpSpPr/>
          <p:nvPr/>
        </p:nvGrpSpPr>
        <p:grpSpPr>
          <a:xfrm>
            <a:off x="426654" y="1176712"/>
            <a:ext cx="3468961" cy="5119313"/>
            <a:chOff x="1397705" y="938587"/>
            <a:chExt cx="2409158" cy="3608081"/>
          </a:xfrm>
        </p:grpSpPr>
        <p:pic>
          <p:nvPicPr>
            <p:cNvPr id="549" name="Google Shape;549;p4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397705" y="938587"/>
              <a:ext cx="2402385" cy="3438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43"/>
            <p:cNvSpPr/>
            <p:nvPr/>
          </p:nvSpPr>
          <p:spPr>
            <a:xfrm>
              <a:off x="1892762" y="1276236"/>
              <a:ext cx="703905" cy="163718"/>
            </a:xfrm>
            <a:prstGeom prst="rect">
              <a:avLst/>
            </a:prstGeom>
            <a:solidFill>
              <a:srgbClr val="8072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19"/>
                <a:buFont typeface="Arial" panose="020B0604020202020204"/>
                <a:buNone/>
              </a:pPr>
              <a:endParaRPr sz="92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2244714" y="1008487"/>
              <a:ext cx="706667" cy="146674"/>
            </a:xfrm>
            <a:prstGeom prst="rect">
              <a:avLst/>
            </a:prstGeom>
            <a:solidFill>
              <a:srgbClr val="8072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19"/>
                <a:buFont typeface="Arial" panose="020B0604020202020204"/>
                <a:buNone/>
              </a:pPr>
              <a:endParaRPr sz="92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2320957" y="3128496"/>
              <a:ext cx="1146136" cy="298670"/>
            </a:xfrm>
            <a:prstGeom prst="rect">
              <a:avLst/>
            </a:prstGeom>
            <a:noFill/>
            <a:ln w="38100" cap="flat" cmpd="sng">
              <a:solidFill>
                <a:srgbClr val="FF57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200" tIns="31075" rIns="62200" bIns="310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25"/>
                <a:buFont typeface="Arial" panose="020B0604020202020204"/>
                <a:buNone/>
              </a:pPr>
              <a:endParaRPr sz="122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1397705" y="938588"/>
              <a:ext cx="2409158" cy="3608080"/>
            </a:xfrm>
            <a:prstGeom prst="rect">
              <a:avLst/>
            </a:prstGeom>
            <a:noFill/>
            <a:ln w="12700" cap="flat" cmpd="sng">
              <a:solidFill>
                <a:srgbClr val="EA57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 panose="020B0604020202020204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554" name="Google Shape;554;p43"/>
          <p:cNvPicPr preferRelativeResize="0"/>
          <p:nvPr/>
        </p:nvPicPr>
        <p:blipFill rotWithShape="1">
          <a:blip r:embed="rId2"/>
          <a:srcRect t="4445" b="64720"/>
          <a:stretch>
            <a:fillRect/>
          </a:stretch>
        </p:blipFill>
        <p:spPr>
          <a:xfrm>
            <a:off x="8041571" y="1176712"/>
            <a:ext cx="3518096" cy="1928438"/>
          </a:xfrm>
          <a:prstGeom prst="rect">
            <a:avLst/>
          </a:prstGeom>
          <a:noFill/>
          <a:ln w="9525" cap="flat" cmpd="sng">
            <a:solidFill>
              <a:srgbClr val="ED4D2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5" name="Google Shape;555;p43"/>
          <p:cNvPicPr preferRelativeResize="0"/>
          <p:nvPr/>
        </p:nvPicPr>
        <p:blipFill rotWithShape="1">
          <a:blip r:embed="rId3"/>
          <a:srcRect t="19305" b="33888"/>
          <a:stretch>
            <a:fillRect/>
          </a:stretch>
        </p:blipFill>
        <p:spPr>
          <a:xfrm>
            <a:off x="8022066" y="3359890"/>
            <a:ext cx="3537601" cy="2936135"/>
          </a:xfrm>
          <a:prstGeom prst="rect">
            <a:avLst/>
          </a:prstGeom>
          <a:noFill/>
          <a:ln w="9525" cap="flat" cmpd="sng">
            <a:solidFill>
              <a:srgbClr val="ED4D2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6" name="Google Shape;556;p43"/>
          <p:cNvPicPr preferRelativeResize="0"/>
          <p:nvPr/>
        </p:nvPicPr>
        <p:blipFill rotWithShape="1">
          <a:blip r:embed="rId4"/>
          <a:srcRect t="4167" b="67777"/>
          <a:stretch>
            <a:fillRect/>
          </a:stretch>
        </p:blipFill>
        <p:spPr>
          <a:xfrm>
            <a:off x="4116343" y="4495740"/>
            <a:ext cx="3684995" cy="18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3"/>
          <p:cNvSpPr/>
          <p:nvPr/>
        </p:nvSpPr>
        <p:spPr>
          <a:xfrm>
            <a:off x="4152290" y="2962422"/>
            <a:ext cx="3518096" cy="32288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1582C"/>
          </a:solidFill>
          <a:ln w="25400" cap="flat" cmpd="sng">
            <a:solidFill>
              <a:srgbClr val="F2DA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0" tIns="31075" rIns="62200" bIns="3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优选卖家 Prefer Seller</a:t>
            </a:r>
            <a:endParaRPr sz="1400" b="1" i="0" u="none" strike="noStrike" cap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58" name="Google Shape;558;p43"/>
          <p:cNvSpPr/>
          <p:nvPr/>
        </p:nvSpPr>
        <p:spPr>
          <a:xfrm>
            <a:off x="4037990" y="3276561"/>
            <a:ext cx="3400043" cy="12220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店铺 listing 优选卖家标识</a:t>
            </a:r>
            <a:endParaRPr sz="14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搜索专门筛选项</a:t>
            </a:r>
            <a:endParaRPr sz="14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部分平台活动仅限优选卖家参加</a:t>
            </a:r>
            <a:endParaRPr sz="1400" b="1" i="0" u="none" strike="noStrike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505460" marR="0" lvl="1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•"/>
            </a:pPr>
            <a:r>
              <a:rPr lang="zh-CN" sz="1400" b="1" i="0" u="none" strike="noStrike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……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4838754" y="5298568"/>
            <a:ext cx="1190571" cy="282684"/>
          </a:xfrm>
          <a:prstGeom prst="rect">
            <a:avLst/>
          </a:prstGeom>
          <a:solidFill>
            <a:srgbClr val="8072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9"/>
              <a:buFont typeface="Arial" panose="020B0604020202020204"/>
              <a:buNone/>
            </a:pPr>
            <a:endParaRPr sz="92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0" name="Google Shape;560;p43"/>
          <p:cNvSpPr/>
          <p:nvPr/>
        </p:nvSpPr>
        <p:spPr>
          <a:xfrm>
            <a:off x="5364582" y="4645813"/>
            <a:ext cx="1121943" cy="282684"/>
          </a:xfrm>
          <a:prstGeom prst="rect">
            <a:avLst/>
          </a:prstGeom>
          <a:solidFill>
            <a:srgbClr val="8072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9"/>
              <a:buFont typeface="Arial" panose="020B0604020202020204"/>
              <a:buNone/>
            </a:pPr>
            <a:endParaRPr sz="92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1" name="Google Shape;561;p43"/>
          <p:cNvSpPr/>
          <p:nvPr/>
        </p:nvSpPr>
        <p:spPr>
          <a:xfrm>
            <a:off x="8965702" y="2140931"/>
            <a:ext cx="873623" cy="423767"/>
          </a:xfrm>
          <a:prstGeom prst="rect">
            <a:avLst/>
          </a:prstGeom>
          <a:noFill/>
          <a:ln w="38100" cap="flat" cmpd="sng">
            <a:solidFill>
              <a:srgbClr val="FF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0" tIns="31075" rIns="62200" bIns="310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5"/>
              <a:buFont typeface="Arial" panose="020B0604020202020204"/>
              <a:buNone/>
            </a:pPr>
            <a:endParaRPr sz="122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562;p43"/>
          <p:cNvSpPr/>
          <p:nvPr/>
        </p:nvSpPr>
        <p:spPr>
          <a:xfrm>
            <a:off x="7934325" y="3432503"/>
            <a:ext cx="752475" cy="377498"/>
          </a:xfrm>
          <a:prstGeom prst="rect">
            <a:avLst/>
          </a:prstGeom>
          <a:noFill/>
          <a:ln w="38100" cap="flat" cmpd="sng">
            <a:solidFill>
              <a:srgbClr val="FF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0" tIns="31075" rIns="62200" bIns="310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5"/>
              <a:buFont typeface="Arial" panose="020B0604020202020204"/>
              <a:buNone/>
            </a:pPr>
            <a:endParaRPr sz="122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43"/>
          <p:cNvSpPr/>
          <p:nvPr/>
        </p:nvSpPr>
        <p:spPr>
          <a:xfrm>
            <a:off x="4152290" y="5631143"/>
            <a:ext cx="715039" cy="423767"/>
          </a:xfrm>
          <a:prstGeom prst="rect">
            <a:avLst/>
          </a:prstGeom>
          <a:noFill/>
          <a:ln w="38100" cap="flat" cmpd="sng">
            <a:solidFill>
              <a:srgbClr val="FF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0" tIns="31075" rIns="62200" bIns="310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5"/>
              <a:buFont typeface="Arial" panose="020B0604020202020204"/>
              <a:buNone/>
            </a:pPr>
            <a:endParaRPr sz="122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6"/>
          <p:cNvSpPr txBox="1"/>
          <p:nvPr/>
        </p:nvSpPr>
        <p:spPr>
          <a:xfrm>
            <a:off x="350417" y="4126550"/>
            <a:ext cx="10118892" cy="2262675"/>
          </a:xfrm>
          <a:prstGeom prst="rect">
            <a:avLst/>
          </a:prstGeom>
          <a:noFill/>
          <a:ln w="12700" cap="flat" cmpd="sng">
            <a:solidFill>
              <a:srgbClr val="FB7855"/>
            </a:solidFill>
            <a:prstDash val="lgDash"/>
            <a:miter lim="400000"/>
            <a:headEnd type="none" w="sm" len="sm"/>
            <a:tailEnd type="none" w="sm" len="sm"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1.   聊聊功能：吸粉、转化</a:t>
            </a:r>
            <a:endParaRPr sz="1400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   聊聊回复时间：聊聊回复率初始57%，需要保持在80%以上</a:t>
            </a:r>
            <a:b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</a:b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3.   聊聊使用技巧与规范：</a:t>
            </a:r>
            <a:endParaRPr sz="1400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设置自动回复的欢迎语，内容包含关注有礼和热卖品下单有礼，赠送聊聊窗口特有优惠券或福利</a:t>
            </a:r>
            <a:endParaRPr sz="1400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可在主图或详情页上写“联系客服有惊喜”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聊聊中不能出现不文明用语和其他虾皮外的交易方式信息</a:t>
            </a:r>
            <a:endParaRPr sz="1400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69" name="Google Shape;569;p16"/>
          <p:cNvSpPr txBox="1"/>
          <p:nvPr/>
        </p:nvSpPr>
        <p:spPr>
          <a:xfrm>
            <a:off x="488067" y="131590"/>
            <a:ext cx="2772383" cy="33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聊聊回复</a:t>
            </a:r>
            <a:endParaRPr sz="2000" b="1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70" name="Google Shape;570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108441" y="948072"/>
            <a:ext cx="3360868" cy="3008136"/>
          </a:xfrm>
          <a:prstGeom prst="rect">
            <a:avLst/>
          </a:prstGeom>
          <a:noFill/>
          <a:ln w="9525" cap="flat" cmpd="sng">
            <a:solidFill>
              <a:srgbClr val="FB785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1" name="Google Shape;571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0417" y="948072"/>
            <a:ext cx="6514548" cy="3008136"/>
          </a:xfrm>
          <a:prstGeom prst="rect">
            <a:avLst/>
          </a:prstGeom>
          <a:noFill/>
          <a:ln w="9525" cap="flat" cmpd="sng">
            <a:solidFill>
              <a:srgbClr val="FB785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gb85ed64291_1_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2272"/>
            <a:ext cx="1218960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b85ed64291_1_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77551" y="1728491"/>
            <a:ext cx="4056275" cy="131791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b85ed64291_1_0"/>
          <p:cNvSpPr/>
          <p:nvPr/>
        </p:nvSpPr>
        <p:spPr>
          <a:xfrm>
            <a:off x="3373517" y="3135085"/>
            <a:ext cx="5444700" cy="45600"/>
          </a:xfrm>
          <a:prstGeom prst="rect">
            <a:avLst/>
          </a:prstGeom>
          <a:solidFill>
            <a:srgbClr val="F158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None/>
            </a:pPr>
            <a:endParaRPr sz="19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gb85ed64291_1_0"/>
          <p:cNvSpPr txBox="1"/>
          <p:nvPr/>
        </p:nvSpPr>
        <p:spPr>
          <a:xfrm>
            <a:off x="5452533" y="3677316"/>
            <a:ext cx="2494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 panose="020B0604020202020204"/>
              <a:buNone/>
            </a:pPr>
            <a:r>
              <a:rPr lang="zh-CN" sz="37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谢谢！</a:t>
            </a:r>
            <a:endParaRPr sz="1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3dc006a-1a83-4902-a7f0-038cffc4d73f"/>
  <p:tag name="COMMONDATA" val="eyJoZGlkIjoiMzA0Mzc2NzJlMTcxOGQ2Njk4YzRiZGUxMThhMjY3Nj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WPS 演示</Application>
  <PresentationFormat/>
  <Paragraphs>174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Arial</vt:lpstr>
      <vt:lpstr>Helvetica Neue</vt:lpstr>
      <vt:lpstr>微软雅黑</vt:lpstr>
      <vt:lpstr>Noto Sans Symbols</vt:lpstr>
      <vt:lpstr>Noto Sans</vt:lpstr>
      <vt:lpstr>Arial Unicode MS</vt:lpstr>
      <vt:lpstr>Calibri</vt:lpstr>
      <vt:lpstr>Office 主题​​</vt:lpstr>
      <vt:lpstr>Shopee基础运营技巧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Shopee基础运营技巧</dc:title>
  <dc:creator>王锦</dc:creator>
  <cp:lastModifiedBy>Leo</cp:lastModifiedBy>
  <cp:revision>1</cp:revision>
  <dcterms:created xsi:type="dcterms:W3CDTF">2022-10-23T18:34:29Z</dcterms:created>
  <dcterms:modified xsi:type="dcterms:W3CDTF">2022-10-23T18:34:30Z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F14067C8D29D4D54A3261F324532531B</vt:lpwstr>
  </property>
  <property fmtid="{D5CDD505-2E9C-101B-9397-08002B2CF9AE}" pid="3" name="KSOProductBuildVer">
    <vt:lpwstr>2052-11.1.0.12598</vt:lpwstr>
  </property>
</Properties>
</file>