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emf" ContentType="image/x-emf"/>
  <Default Extension="tiff" ContentType="image/tiff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26"/>
  </p:handoutMasterIdLst>
  <p:sldIdLst>
    <p:sldId id="274" r:id="rId3"/>
    <p:sldId id="2459" r:id="rId5"/>
    <p:sldId id="2457" r:id="rId6"/>
    <p:sldId id="2431" r:id="rId7"/>
    <p:sldId id="2429" r:id="rId8"/>
    <p:sldId id="2432" r:id="rId9"/>
    <p:sldId id="2458" r:id="rId10"/>
    <p:sldId id="383" r:id="rId11"/>
    <p:sldId id="2438" r:id="rId12"/>
    <p:sldId id="2439" r:id="rId13"/>
    <p:sldId id="2440" r:id="rId14"/>
    <p:sldId id="2441" r:id="rId15"/>
    <p:sldId id="2448" r:id="rId16"/>
    <p:sldId id="2443" r:id="rId17"/>
    <p:sldId id="2444" r:id="rId18"/>
    <p:sldId id="2445" r:id="rId19"/>
    <p:sldId id="2449" r:id="rId20"/>
    <p:sldId id="2446" r:id="rId21"/>
    <p:sldId id="2447" r:id="rId22"/>
    <p:sldId id="2460" r:id="rId23"/>
    <p:sldId id="2461" r:id="rId24"/>
    <p:sldId id="2462" r:id="rId25"/>
  </p:sldIdLst>
  <p:sldSz cx="12192000" cy="6858000"/>
  <p:notesSz cx="6858000" cy="9144000"/>
  <p:embeddedFontLst>
    <p:embeddedFont>
      <p:font typeface="微软雅黑" panose="020B0503020204020204" pitchFamily="34" charset="-122"/>
      <p:regular r:id="rId31"/>
    </p:embeddedFont>
    <p:embeddedFont>
      <p:font typeface="Roboto" panose="02000000000000000000" charset="0"/>
      <p:regular r:id="rId32"/>
    </p:embeddedFont>
    <p:embeddedFont>
      <p:font typeface="Helvetica Neue" panose="020B0604020202020204"/>
      <p:regular r:id="rId33"/>
    </p:embeddedFont>
  </p:embeddedFontLst>
  <p:custDataLst>
    <p:tags r:id="rId3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0" name="Li Chandle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5722"/>
    <a:srgbClr val="F76A38"/>
    <a:srgbClr val="F257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63" autoAdjust="0"/>
    <p:restoredTop sz="94660"/>
  </p:normalViewPr>
  <p:slideViewPr>
    <p:cSldViewPr snapToGrid="0">
      <p:cViewPr varScale="1">
        <p:scale>
          <a:sx n="68" d="100"/>
          <a:sy n="68" d="100"/>
        </p:scale>
        <p:origin x="6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tags" Target="tags/tag4.xml"/><Relationship Id="rId33" Type="http://schemas.openxmlformats.org/officeDocument/2006/relationships/font" Target="fonts/font3.fntdata"/><Relationship Id="rId32" Type="http://schemas.openxmlformats.org/officeDocument/2006/relationships/font" Target="fonts/font2.fntdata"/><Relationship Id="rId31" Type="http://schemas.openxmlformats.org/officeDocument/2006/relationships/font" Target="fonts/font1.fntdata"/><Relationship Id="rId30" Type="http://schemas.openxmlformats.org/officeDocument/2006/relationships/commentAuthors" Target="commentAuthors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ea typeface="微软雅黑" panose="020B0503020204020204" pitchFamily="34" charset="-122"/>
              </a:rPr>
            </a:fld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ea typeface="微软雅黑" panose="020B0503020204020204" pitchFamily="34" charset="-122"/>
              </a:rPr>
            </a:fld>
            <a:endParaRPr lang="zh-CN" altLang="en-US"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068BDA5D-5B02-4535-B4CC-76CAC11EF2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E26A3CA9-2515-4AB2-81C0-49074A67A28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A3CA9-2515-4AB2-81C0-49074A67A2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38DD1-33AA-4996-977A-42B26A155BBE}" type="slidenum">
              <a:rPr lang="id-ID" smtClean="0"/>
            </a:fld>
            <a:endParaRPr lang="id-ID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38DD1-33AA-4996-977A-42B26A155BBE}" type="slidenum">
              <a:rPr lang="id-ID" smtClean="0"/>
            </a:fld>
            <a:endParaRPr lang="id-ID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38DD1-33AA-4996-977A-42B26A155BBE}" type="slidenum">
              <a:rPr lang="id-ID" smtClean="0"/>
            </a:fld>
            <a:endParaRPr lang="id-ID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38DD1-33AA-4996-977A-42B26A155BBE}" type="slidenum">
              <a:rPr lang="id-ID" smtClean="0"/>
            </a:fld>
            <a:endParaRPr lang="id-ID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38DD1-33AA-4996-977A-42B26A155BBE}" type="slidenum">
              <a:rPr lang="id-ID" smtClean="0"/>
            </a:fld>
            <a:endParaRPr lang="id-ID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38DD1-33AA-4996-977A-42B26A155BBE}" type="slidenum">
              <a:rPr lang="id-ID" smtClean="0"/>
            </a:fld>
            <a:endParaRPr lang="id-ID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38DD1-33AA-4996-977A-42B26A155BBE}" type="slidenum">
              <a:rPr lang="id-ID" smtClean="0"/>
            </a:fld>
            <a:endParaRPr lang="id-ID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38DD1-33AA-4996-977A-42B26A155BBE}" type="slidenum">
              <a:rPr lang="id-ID" smtClean="0"/>
            </a:fld>
            <a:endParaRPr lang="id-ID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38DD1-33AA-4996-977A-42B26A155BBE}" type="slidenum">
              <a:rPr lang="id-ID" smtClean="0"/>
            </a:fld>
            <a:endParaRPr lang="id-ID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38DD1-33AA-4996-977A-42B26A155BBE}" type="slidenum">
              <a:rPr lang="id-ID" smtClean="0"/>
            </a:fld>
            <a:endParaRPr lang="id-ID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43" name="Google Shape;143;p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35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CN"/>
              <a:t>最后是设置客服自动回复</a:t>
            </a:r>
            <a:endParaRPr lang="zh-CN"/>
          </a:p>
        </p:txBody>
      </p:sp>
      <p:sp>
        <p:nvSpPr>
          <p:cNvPr id="710" name="Google Shape;710;p35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36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717" name="Google Shape;717;p36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e95529f647_0_0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50" tIns="46600" rIns="93250" bIns="466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</a:p>
        </p:txBody>
      </p:sp>
      <p:sp>
        <p:nvSpPr>
          <p:cNvPr id="726" name="Google Shape;726;ge95529f647_0_0:notes"/>
          <p:cNvSpPr/>
          <p:nvPr>
            <p:ph type="sldImg" idx="2"/>
          </p:nvPr>
        </p:nvSpPr>
        <p:spPr>
          <a:xfrm>
            <a:off x="1877703" y="1143518"/>
            <a:ext cx="3102600" cy="3085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60" name="Google Shape;160;p3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38DD1-33AA-4996-977A-42B26A155BBE}" type="slidenum">
              <a:rPr lang="id-ID" smtClean="0"/>
            </a:fld>
            <a:endParaRPr lang="id-ID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A3CA9-2515-4AB2-81C0-49074A67A2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A3CA9-2515-4AB2-81C0-49074A67A2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60" name="Google Shape;160;p3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38DD1-33AA-4996-977A-42B26A155BBE}" type="slidenum">
              <a:rPr lang="id-ID" smtClean="0"/>
            </a:fld>
            <a:endParaRPr lang="id-ID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38DD1-33AA-4996-977A-42B26A155BBE}" type="slidenum">
              <a:rPr lang="id-ID" smtClean="0"/>
            </a:fld>
            <a:endParaRPr lang="id-ID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 userDrawn="1"/>
        </p:nvGrpSpPr>
        <p:grpSpPr>
          <a:xfrm>
            <a:off x="660400" y="6419850"/>
            <a:ext cx="11271401" cy="266700"/>
            <a:chOff x="593876" y="6419850"/>
            <a:chExt cx="11271401" cy="266700"/>
          </a:xfrm>
        </p:grpSpPr>
        <p:sp>
          <p:nvSpPr>
            <p:cNvPr id="12" name="矩形: 圆角 11"/>
            <p:cNvSpPr/>
            <p:nvPr/>
          </p:nvSpPr>
          <p:spPr>
            <a:xfrm>
              <a:off x="593876" y="6467475"/>
              <a:ext cx="10858500" cy="208910"/>
            </a:xfrm>
            <a:prstGeom prst="roundRect">
              <a:avLst>
                <a:gd name="adj" fmla="val 50000"/>
              </a:avLst>
            </a:prstGeom>
            <a:gradFill>
              <a:gsLst>
                <a:gs pos="42000">
                  <a:schemeClr val="accent2"/>
                </a:gs>
                <a:gs pos="100000">
                  <a:schemeClr val="accent1"/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11598577" y="6419850"/>
              <a:ext cx="266700" cy="266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283752" y="361531"/>
            <a:ext cx="893354" cy="709313"/>
            <a:chOff x="283752" y="361531"/>
            <a:chExt cx="893354" cy="709313"/>
          </a:xfrm>
        </p:grpSpPr>
        <p:sp>
          <p:nvSpPr>
            <p:cNvPr id="9" name="椭圆 8"/>
            <p:cNvSpPr/>
            <p:nvPr/>
          </p:nvSpPr>
          <p:spPr>
            <a:xfrm>
              <a:off x="820371" y="361531"/>
              <a:ext cx="112456" cy="1124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968196" y="731174"/>
              <a:ext cx="208910" cy="20891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908056" y="940676"/>
              <a:ext cx="60686" cy="606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iśļiḍè"/>
            <p:cNvSpPr/>
            <p:nvPr/>
          </p:nvSpPr>
          <p:spPr>
            <a:xfrm>
              <a:off x="283752" y="391504"/>
              <a:ext cx="609268" cy="679340"/>
            </a:xfrm>
            <a:custGeom>
              <a:avLst/>
              <a:gdLst>
                <a:gd name="connsiteX0" fmla="*/ 1124365 w 2248729"/>
                <a:gd name="connsiteY0" fmla="*/ 0 h 2507353"/>
                <a:gd name="connsiteX1" fmla="*/ 1257442 w 2248729"/>
                <a:gd name="connsiteY1" fmla="*/ 31576 h 2507353"/>
                <a:gd name="connsiteX2" fmla="*/ 2115652 w 2248729"/>
                <a:gd name="connsiteY2" fmla="*/ 527274 h 2507353"/>
                <a:gd name="connsiteX3" fmla="*/ 2248729 w 2248729"/>
                <a:gd name="connsiteY3" fmla="*/ 758148 h 2507353"/>
                <a:gd name="connsiteX4" fmla="*/ 2248729 w 2248729"/>
                <a:gd name="connsiteY4" fmla="*/ 1749546 h 2507353"/>
                <a:gd name="connsiteX5" fmla="*/ 2115652 w 2248729"/>
                <a:gd name="connsiteY5" fmla="*/ 1980419 h 2507353"/>
                <a:gd name="connsiteX6" fmla="*/ 1257442 w 2248729"/>
                <a:gd name="connsiteY6" fmla="*/ 2474760 h 2507353"/>
                <a:gd name="connsiteX7" fmla="*/ 991288 w 2248729"/>
                <a:gd name="connsiteY7" fmla="*/ 2474760 h 2507353"/>
                <a:gd name="connsiteX8" fmla="*/ 133077 w 2248729"/>
                <a:gd name="connsiteY8" fmla="*/ 1980419 h 2507353"/>
                <a:gd name="connsiteX9" fmla="*/ 0 w 2248729"/>
                <a:gd name="connsiteY9" fmla="*/ 1749546 h 2507353"/>
                <a:gd name="connsiteX10" fmla="*/ 0 w 2248729"/>
                <a:gd name="connsiteY10" fmla="*/ 758148 h 2507353"/>
                <a:gd name="connsiteX11" fmla="*/ 133077 w 2248729"/>
                <a:gd name="connsiteY11" fmla="*/ 527274 h 2507353"/>
                <a:gd name="connsiteX12" fmla="*/ 991288 w 2248729"/>
                <a:gd name="connsiteY12" fmla="*/ 31576 h 2507353"/>
                <a:gd name="connsiteX13" fmla="*/ 1124365 w 2248729"/>
                <a:gd name="connsiteY13" fmla="*/ 0 h 250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48729" h="2507353">
                  <a:moveTo>
                    <a:pt x="1124365" y="0"/>
                  </a:moveTo>
                  <a:cubicBezTo>
                    <a:pt x="1172571" y="0"/>
                    <a:pt x="1220778" y="10526"/>
                    <a:pt x="1257442" y="31576"/>
                  </a:cubicBezTo>
                  <a:cubicBezTo>
                    <a:pt x="2115652" y="527274"/>
                    <a:pt x="2115652" y="527274"/>
                    <a:pt x="2115652" y="527274"/>
                  </a:cubicBezTo>
                  <a:cubicBezTo>
                    <a:pt x="2188980" y="569375"/>
                    <a:pt x="2248729" y="672589"/>
                    <a:pt x="2248729" y="758148"/>
                  </a:cubicBezTo>
                  <a:cubicBezTo>
                    <a:pt x="2248729" y="1749546"/>
                    <a:pt x="2248729" y="1749546"/>
                    <a:pt x="2248729" y="1749546"/>
                  </a:cubicBezTo>
                  <a:cubicBezTo>
                    <a:pt x="2248729" y="1833746"/>
                    <a:pt x="2188980" y="1936960"/>
                    <a:pt x="2115652" y="1980419"/>
                  </a:cubicBezTo>
                  <a:cubicBezTo>
                    <a:pt x="1257442" y="2474760"/>
                    <a:pt x="1257442" y="2474760"/>
                    <a:pt x="1257442" y="2474760"/>
                  </a:cubicBezTo>
                  <a:cubicBezTo>
                    <a:pt x="1184114" y="2518218"/>
                    <a:pt x="1064616" y="2518218"/>
                    <a:pt x="991288" y="2474760"/>
                  </a:cubicBezTo>
                  <a:cubicBezTo>
                    <a:pt x="133077" y="1980419"/>
                    <a:pt x="133077" y="1980419"/>
                    <a:pt x="133077" y="1980419"/>
                  </a:cubicBezTo>
                  <a:cubicBezTo>
                    <a:pt x="59749" y="1936960"/>
                    <a:pt x="0" y="1833746"/>
                    <a:pt x="0" y="1749546"/>
                  </a:cubicBezTo>
                  <a:lnTo>
                    <a:pt x="0" y="758148"/>
                  </a:lnTo>
                  <a:cubicBezTo>
                    <a:pt x="0" y="672589"/>
                    <a:pt x="59749" y="569375"/>
                    <a:pt x="133077" y="527274"/>
                  </a:cubicBezTo>
                  <a:cubicBezTo>
                    <a:pt x="991288" y="31576"/>
                    <a:pt x="991288" y="31576"/>
                    <a:pt x="991288" y="31576"/>
                  </a:cubicBezTo>
                  <a:cubicBezTo>
                    <a:pt x="1027952" y="10526"/>
                    <a:pt x="1076158" y="0"/>
                    <a:pt x="1124365" y="0"/>
                  </a:cubicBez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23000">
                  <a:schemeClr val="accent3"/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</a:p>
          </p:txBody>
        </p:sp>
      </p:grpSp>
      <p:sp>
        <p:nvSpPr>
          <p:cNvPr id="18" name="文本框 17"/>
          <p:cNvSpPr txBox="1"/>
          <p:nvPr userDrawn="1"/>
        </p:nvSpPr>
        <p:spPr>
          <a:xfrm>
            <a:off x="11628372" y="6419850"/>
            <a:ext cx="3401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D4266D5F-0AA8-4AC1-BD18-C57C6DD59064}" type="slidenum">
              <a:rPr lang="zh-CN" altLang="en-US" sz="1000" smtClean="0">
                <a:solidFill>
                  <a:schemeClr val="accent1"/>
                </a:solidFill>
              </a:rPr>
            </a:fld>
            <a:endParaRPr lang="zh-CN" altLang="en-US" sz="1000">
              <a:solidFill>
                <a:schemeClr val="accent1"/>
              </a:solidFill>
            </a:endParaRPr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0"/>
          </p:nvPr>
        </p:nvSpPr>
        <p:spPr>
          <a:xfrm>
            <a:off x="1363662" y="405565"/>
            <a:ext cx="7693025" cy="625475"/>
          </a:xfrm>
          <a:prstGeom prst="rect">
            <a:avLst/>
          </a:prstGeom>
        </p:spPr>
        <p:txBody>
          <a:bodyPr anchor="ctr"/>
          <a:lstStyle>
            <a:lvl1pPr>
              <a:buNone/>
              <a:defRPr b="1">
                <a:solidFill>
                  <a:schemeClr val="accent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>
  <p:cSld name="标题和内容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6"/>
          <p:cNvSpPr txBox="1"/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4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4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4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4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4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4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4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4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4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27" name="Google Shape;27;p36"/>
          <p:cNvSpPr txBox="1"/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4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4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4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4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4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4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4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4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4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28" name="Google Shape;28;p36"/>
          <p:cNvSpPr txBox="1"/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  <p:sp>
        <p:nvSpPr>
          <p:cNvPr id="29" name="Google Shape;29;p36"/>
          <p:cNvSpPr/>
          <p:nvPr/>
        </p:nvSpPr>
        <p:spPr>
          <a:xfrm>
            <a:off x="2692296" y="2567320"/>
            <a:ext cx="1476400" cy="1476400"/>
          </a:xfrm>
          <a:prstGeom prst="ellipse">
            <a:avLst/>
          </a:prstGeom>
          <a:solidFill>
            <a:srgbClr val="F98557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865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30" name="Google Shape;30;p36"/>
          <p:cNvCxnSpPr/>
          <p:nvPr/>
        </p:nvCxnSpPr>
        <p:spPr>
          <a:xfrm>
            <a:off x="4365453" y="3314700"/>
            <a:ext cx="5330800" cy="0"/>
          </a:xfrm>
          <a:prstGeom prst="straightConnector1">
            <a:avLst/>
          </a:prstGeom>
          <a:noFill/>
          <a:ln w="19050" cap="flat" cmpd="sng">
            <a:solidFill>
              <a:srgbClr val="F98557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1" name="Google Shape;31;p36"/>
          <p:cNvSpPr/>
          <p:nvPr/>
        </p:nvSpPr>
        <p:spPr>
          <a:xfrm>
            <a:off x="2495447" y="2370469"/>
            <a:ext cx="1870000" cy="1870000"/>
          </a:xfrm>
          <a:prstGeom prst="ellipse">
            <a:avLst/>
          </a:prstGeom>
          <a:noFill/>
          <a:ln w="12700" cap="flat" cmpd="sng">
            <a:solidFill>
              <a:srgbClr val="F985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865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9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9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39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  <p:cxnSp>
        <p:nvCxnSpPr>
          <p:cNvPr id="19" name="Google Shape;19;p39"/>
          <p:cNvCxnSpPr/>
          <p:nvPr/>
        </p:nvCxnSpPr>
        <p:spPr>
          <a:xfrm>
            <a:off x="104882" y="711448"/>
            <a:ext cx="11689553" cy="0"/>
          </a:xfrm>
          <a:prstGeom prst="straightConnector1">
            <a:avLst/>
          </a:prstGeom>
          <a:noFill/>
          <a:ln w="9525" cap="flat" cmpd="sng">
            <a:solidFill>
              <a:srgbClr val="F9855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" name="Google Shape;20;p39"/>
          <p:cNvSpPr/>
          <p:nvPr/>
        </p:nvSpPr>
        <p:spPr>
          <a:xfrm>
            <a:off x="-19446" y="0"/>
            <a:ext cx="437100" cy="726183"/>
          </a:xfrm>
          <a:prstGeom prst="rect">
            <a:avLst/>
          </a:prstGeom>
          <a:solidFill>
            <a:srgbClr val="F96A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1" name="Google Shape;21;p39"/>
          <p:cNvGrpSpPr/>
          <p:nvPr/>
        </p:nvGrpSpPr>
        <p:grpSpPr>
          <a:xfrm>
            <a:off x="10226675" y="139700"/>
            <a:ext cx="1570038" cy="496888"/>
            <a:chOff x="10226675" y="139700"/>
            <a:chExt cx="1570038" cy="496888"/>
          </a:xfrm>
        </p:grpSpPr>
        <p:sp>
          <p:nvSpPr>
            <p:cNvPr id="22" name="Google Shape;22;p39"/>
            <p:cNvSpPr/>
            <p:nvPr/>
          </p:nvSpPr>
          <p:spPr>
            <a:xfrm>
              <a:off x="10226675" y="139700"/>
              <a:ext cx="419100" cy="471488"/>
            </a:xfrm>
            <a:custGeom>
              <a:avLst/>
              <a:gdLst/>
              <a:ahLst/>
              <a:cxnLst/>
              <a:rect l="l" t="t" r="r" b="b"/>
              <a:pathLst>
                <a:path w="3522" h="3948" extrusionOk="0">
                  <a:moveTo>
                    <a:pt x="2410" y="2955"/>
                  </a:moveTo>
                  <a:lnTo>
                    <a:pt x="2410" y="2955"/>
                  </a:lnTo>
                  <a:cubicBezTo>
                    <a:pt x="2386" y="3146"/>
                    <a:pt x="2270" y="3299"/>
                    <a:pt x="2089" y="3375"/>
                  </a:cubicBezTo>
                  <a:cubicBezTo>
                    <a:pt x="1989" y="3418"/>
                    <a:pt x="1854" y="3441"/>
                    <a:pt x="1748" y="3434"/>
                  </a:cubicBezTo>
                  <a:cubicBezTo>
                    <a:pt x="1582" y="3427"/>
                    <a:pt x="1426" y="3387"/>
                    <a:pt x="1282" y="3314"/>
                  </a:cubicBezTo>
                  <a:cubicBezTo>
                    <a:pt x="1230" y="3287"/>
                    <a:pt x="1153" y="3235"/>
                    <a:pt x="1096" y="3187"/>
                  </a:cubicBezTo>
                  <a:cubicBezTo>
                    <a:pt x="1082" y="3176"/>
                    <a:pt x="1076" y="3166"/>
                    <a:pt x="1088" y="3148"/>
                  </a:cubicBezTo>
                  <a:cubicBezTo>
                    <a:pt x="1102" y="3128"/>
                    <a:pt x="1155" y="3050"/>
                    <a:pt x="1164" y="3038"/>
                  </a:cubicBezTo>
                  <a:cubicBezTo>
                    <a:pt x="1175" y="3020"/>
                    <a:pt x="1194" y="3020"/>
                    <a:pt x="1211" y="3033"/>
                  </a:cubicBezTo>
                  <a:cubicBezTo>
                    <a:pt x="1213" y="3035"/>
                    <a:pt x="1231" y="3048"/>
                    <a:pt x="1234" y="3051"/>
                  </a:cubicBezTo>
                  <a:cubicBezTo>
                    <a:pt x="1372" y="3158"/>
                    <a:pt x="1551" y="3239"/>
                    <a:pt x="1749" y="3247"/>
                  </a:cubicBezTo>
                  <a:cubicBezTo>
                    <a:pt x="1999" y="3243"/>
                    <a:pt x="2180" y="3132"/>
                    <a:pt x="2213" y="2960"/>
                  </a:cubicBezTo>
                  <a:cubicBezTo>
                    <a:pt x="2248" y="2770"/>
                    <a:pt x="2097" y="2607"/>
                    <a:pt x="1805" y="2516"/>
                  </a:cubicBezTo>
                  <a:cubicBezTo>
                    <a:pt x="1712" y="2487"/>
                    <a:pt x="1479" y="2394"/>
                    <a:pt x="1435" y="2369"/>
                  </a:cubicBezTo>
                  <a:cubicBezTo>
                    <a:pt x="1232" y="2251"/>
                    <a:pt x="1137" y="2095"/>
                    <a:pt x="1151" y="1904"/>
                  </a:cubicBezTo>
                  <a:cubicBezTo>
                    <a:pt x="1172" y="1639"/>
                    <a:pt x="1419" y="1440"/>
                    <a:pt x="1733" y="1439"/>
                  </a:cubicBezTo>
                  <a:cubicBezTo>
                    <a:pt x="1882" y="1438"/>
                    <a:pt x="2022" y="1471"/>
                    <a:pt x="2147" y="1523"/>
                  </a:cubicBezTo>
                  <a:cubicBezTo>
                    <a:pt x="2193" y="1542"/>
                    <a:pt x="2278" y="1588"/>
                    <a:pt x="2308" y="1611"/>
                  </a:cubicBezTo>
                  <a:cubicBezTo>
                    <a:pt x="2330" y="1626"/>
                    <a:pt x="2328" y="1644"/>
                    <a:pt x="2320" y="1657"/>
                  </a:cubicBezTo>
                  <a:cubicBezTo>
                    <a:pt x="2307" y="1678"/>
                    <a:pt x="2270" y="1735"/>
                    <a:pt x="2255" y="1759"/>
                  </a:cubicBezTo>
                  <a:cubicBezTo>
                    <a:pt x="2245" y="1775"/>
                    <a:pt x="2231" y="1777"/>
                    <a:pt x="2212" y="1765"/>
                  </a:cubicBezTo>
                  <a:cubicBezTo>
                    <a:pt x="2051" y="1658"/>
                    <a:pt x="1886" y="1622"/>
                    <a:pt x="1737" y="1619"/>
                  </a:cubicBezTo>
                  <a:cubicBezTo>
                    <a:pt x="1523" y="1623"/>
                    <a:pt x="1361" y="1750"/>
                    <a:pt x="1350" y="1923"/>
                  </a:cubicBezTo>
                  <a:cubicBezTo>
                    <a:pt x="1348" y="2080"/>
                    <a:pt x="1468" y="2194"/>
                    <a:pt x="1722" y="2281"/>
                  </a:cubicBezTo>
                  <a:cubicBezTo>
                    <a:pt x="2248" y="2449"/>
                    <a:pt x="2447" y="2646"/>
                    <a:pt x="2410" y="2955"/>
                  </a:cubicBezTo>
                  <a:close/>
                  <a:moveTo>
                    <a:pt x="1761" y="229"/>
                  </a:moveTo>
                  <a:lnTo>
                    <a:pt x="1761" y="229"/>
                  </a:lnTo>
                  <a:cubicBezTo>
                    <a:pt x="2101" y="229"/>
                    <a:pt x="2378" y="550"/>
                    <a:pt x="2391" y="952"/>
                  </a:cubicBezTo>
                  <a:lnTo>
                    <a:pt x="1130" y="952"/>
                  </a:lnTo>
                  <a:cubicBezTo>
                    <a:pt x="1143" y="550"/>
                    <a:pt x="1420" y="229"/>
                    <a:pt x="1761" y="229"/>
                  </a:cubicBezTo>
                  <a:close/>
                  <a:moveTo>
                    <a:pt x="3053" y="3948"/>
                  </a:moveTo>
                  <a:lnTo>
                    <a:pt x="3053" y="3948"/>
                  </a:lnTo>
                  <a:cubicBezTo>
                    <a:pt x="3233" y="3944"/>
                    <a:pt x="3378" y="3798"/>
                    <a:pt x="3394" y="3618"/>
                  </a:cubicBezTo>
                  <a:lnTo>
                    <a:pt x="3395" y="3597"/>
                  </a:lnTo>
                  <a:lnTo>
                    <a:pt x="3522" y="1031"/>
                  </a:lnTo>
                  <a:lnTo>
                    <a:pt x="3522" y="1031"/>
                  </a:lnTo>
                  <a:cubicBezTo>
                    <a:pt x="3522" y="1030"/>
                    <a:pt x="3522" y="1029"/>
                    <a:pt x="3522" y="1027"/>
                  </a:cubicBezTo>
                  <a:cubicBezTo>
                    <a:pt x="3522" y="986"/>
                    <a:pt x="3488" y="952"/>
                    <a:pt x="3447" y="952"/>
                  </a:cubicBezTo>
                  <a:cubicBezTo>
                    <a:pt x="3446" y="952"/>
                    <a:pt x="3446" y="952"/>
                    <a:pt x="3445" y="952"/>
                  </a:cubicBezTo>
                  <a:lnTo>
                    <a:pt x="2629" y="952"/>
                  </a:lnTo>
                  <a:cubicBezTo>
                    <a:pt x="2609" y="422"/>
                    <a:pt x="2228" y="0"/>
                    <a:pt x="1761" y="0"/>
                  </a:cubicBezTo>
                  <a:cubicBezTo>
                    <a:pt x="1294" y="0"/>
                    <a:pt x="913" y="422"/>
                    <a:pt x="892" y="952"/>
                  </a:cubicBezTo>
                  <a:lnTo>
                    <a:pt x="74" y="952"/>
                  </a:lnTo>
                  <a:lnTo>
                    <a:pt x="74" y="952"/>
                  </a:lnTo>
                  <a:cubicBezTo>
                    <a:pt x="33" y="952"/>
                    <a:pt x="0" y="986"/>
                    <a:pt x="0" y="1027"/>
                  </a:cubicBezTo>
                  <a:cubicBezTo>
                    <a:pt x="0" y="1029"/>
                    <a:pt x="0" y="1031"/>
                    <a:pt x="0" y="1033"/>
                  </a:cubicBezTo>
                  <a:lnTo>
                    <a:pt x="0" y="1033"/>
                  </a:lnTo>
                  <a:lnTo>
                    <a:pt x="116" y="3588"/>
                  </a:lnTo>
                  <a:lnTo>
                    <a:pt x="118" y="3620"/>
                  </a:lnTo>
                  <a:cubicBezTo>
                    <a:pt x="135" y="3798"/>
                    <a:pt x="265" y="3941"/>
                    <a:pt x="442" y="3948"/>
                  </a:cubicBezTo>
                  <a:lnTo>
                    <a:pt x="442" y="3948"/>
                  </a:lnTo>
                  <a:lnTo>
                    <a:pt x="3040" y="3948"/>
                  </a:lnTo>
                  <a:lnTo>
                    <a:pt x="3053" y="3948"/>
                  </a:lnTo>
                  <a:close/>
                </a:path>
              </a:pathLst>
            </a:custGeom>
            <a:solidFill>
              <a:srgbClr val="ED4D2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39"/>
            <p:cNvSpPr/>
            <p:nvPr/>
          </p:nvSpPr>
          <p:spPr>
            <a:xfrm>
              <a:off x="10731500" y="303213"/>
              <a:ext cx="174625" cy="254000"/>
            </a:xfrm>
            <a:custGeom>
              <a:avLst/>
              <a:gdLst/>
              <a:ahLst/>
              <a:cxnLst/>
              <a:rect l="l" t="t" r="r" b="b"/>
              <a:pathLst>
                <a:path w="1471" h="2127" extrusionOk="0">
                  <a:moveTo>
                    <a:pt x="691" y="878"/>
                  </a:moveTo>
                  <a:lnTo>
                    <a:pt x="691" y="878"/>
                  </a:lnTo>
                  <a:cubicBezTo>
                    <a:pt x="434" y="796"/>
                    <a:pt x="316" y="687"/>
                    <a:pt x="316" y="538"/>
                  </a:cubicBezTo>
                  <a:cubicBezTo>
                    <a:pt x="323" y="372"/>
                    <a:pt x="478" y="247"/>
                    <a:pt x="689" y="239"/>
                  </a:cubicBezTo>
                  <a:cubicBezTo>
                    <a:pt x="860" y="239"/>
                    <a:pt x="1012" y="284"/>
                    <a:pt x="1161" y="380"/>
                  </a:cubicBezTo>
                  <a:cubicBezTo>
                    <a:pt x="1199" y="403"/>
                    <a:pt x="1218" y="394"/>
                    <a:pt x="1240" y="365"/>
                  </a:cubicBezTo>
                  <a:cubicBezTo>
                    <a:pt x="1242" y="361"/>
                    <a:pt x="1250" y="350"/>
                    <a:pt x="1277" y="311"/>
                  </a:cubicBezTo>
                  <a:lnTo>
                    <a:pt x="1277" y="311"/>
                  </a:lnTo>
                  <a:cubicBezTo>
                    <a:pt x="1303" y="274"/>
                    <a:pt x="1313" y="260"/>
                    <a:pt x="1315" y="256"/>
                  </a:cubicBezTo>
                  <a:cubicBezTo>
                    <a:pt x="1334" y="221"/>
                    <a:pt x="1334" y="203"/>
                    <a:pt x="1296" y="176"/>
                  </a:cubicBezTo>
                  <a:cubicBezTo>
                    <a:pt x="1263" y="152"/>
                    <a:pt x="1173" y="106"/>
                    <a:pt x="1121" y="85"/>
                  </a:cubicBezTo>
                  <a:cubicBezTo>
                    <a:pt x="978" y="28"/>
                    <a:pt x="829" y="0"/>
                    <a:pt x="680" y="3"/>
                  </a:cubicBezTo>
                  <a:cubicBezTo>
                    <a:pt x="341" y="10"/>
                    <a:pt x="76" y="230"/>
                    <a:pt x="59" y="519"/>
                  </a:cubicBezTo>
                  <a:cubicBezTo>
                    <a:pt x="48" y="728"/>
                    <a:pt x="154" y="896"/>
                    <a:pt x="376" y="1020"/>
                  </a:cubicBezTo>
                  <a:cubicBezTo>
                    <a:pt x="439" y="1053"/>
                    <a:pt x="664" y="1137"/>
                    <a:pt x="768" y="1167"/>
                  </a:cubicBezTo>
                  <a:cubicBezTo>
                    <a:pt x="1063" y="1253"/>
                    <a:pt x="1214" y="1410"/>
                    <a:pt x="1183" y="1593"/>
                  </a:cubicBezTo>
                  <a:cubicBezTo>
                    <a:pt x="1154" y="1759"/>
                    <a:pt x="978" y="1871"/>
                    <a:pt x="729" y="1879"/>
                  </a:cubicBezTo>
                  <a:cubicBezTo>
                    <a:pt x="546" y="1875"/>
                    <a:pt x="364" y="1808"/>
                    <a:pt x="205" y="1690"/>
                  </a:cubicBezTo>
                  <a:cubicBezTo>
                    <a:pt x="204" y="1689"/>
                    <a:pt x="200" y="1686"/>
                    <a:pt x="193" y="1681"/>
                  </a:cubicBezTo>
                  <a:cubicBezTo>
                    <a:pt x="184" y="1674"/>
                    <a:pt x="181" y="1672"/>
                    <a:pt x="181" y="1672"/>
                  </a:cubicBezTo>
                  <a:cubicBezTo>
                    <a:pt x="146" y="1648"/>
                    <a:pt x="121" y="1648"/>
                    <a:pt x="97" y="1684"/>
                  </a:cubicBezTo>
                  <a:cubicBezTo>
                    <a:pt x="96" y="1685"/>
                    <a:pt x="77" y="1714"/>
                    <a:pt x="57" y="1743"/>
                  </a:cubicBezTo>
                  <a:cubicBezTo>
                    <a:pt x="35" y="1777"/>
                    <a:pt x="25" y="1791"/>
                    <a:pt x="20" y="1800"/>
                  </a:cubicBezTo>
                  <a:cubicBezTo>
                    <a:pt x="0" y="1830"/>
                    <a:pt x="3" y="1846"/>
                    <a:pt x="33" y="1871"/>
                  </a:cubicBezTo>
                  <a:lnTo>
                    <a:pt x="33" y="1871"/>
                  </a:lnTo>
                  <a:cubicBezTo>
                    <a:pt x="97" y="1923"/>
                    <a:pt x="179" y="1976"/>
                    <a:pt x="235" y="2003"/>
                  </a:cubicBezTo>
                  <a:cubicBezTo>
                    <a:pt x="389" y="2078"/>
                    <a:pt x="555" y="2118"/>
                    <a:pt x="731" y="2122"/>
                  </a:cubicBezTo>
                  <a:cubicBezTo>
                    <a:pt x="846" y="2127"/>
                    <a:pt x="989" y="2100"/>
                    <a:pt x="1096" y="2053"/>
                  </a:cubicBezTo>
                  <a:cubicBezTo>
                    <a:pt x="1290" y="1967"/>
                    <a:pt x="1414" y="1798"/>
                    <a:pt x="1436" y="1591"/>
                  </a:cubicBezTo>
                  <a:cubicBezTo>
                    <a:pt x="1471" y="1255"/>
                    <a:pt x="1251" y="1046"/>
                    <a:pt x="691" y="878"/>
                  </a:cubicBezTo>
                  <a:close/>
                </a:path>
              </a:pathLst>
            </a:custGeom>
            <a:solidFill>
              <a:srgbClr val="ED4D2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;p39"/>
            <p:cNvSpPr/>
            <p:nvPr/>
          </p:nvSpPr>
          <p:spPr>
            <a:xfrm>
              <a:off x="10925175" y="303213"/>
              <a:ext cx="149225" cy="252413"/>
            </a:xfrm>
            <a:custGeom>
              <a:avLst/>
              <a:gdLst/>
              <a:ahLst/>
              <a:cxnLst/>
              <a:rect l="l" t="t" r="r" b="b"/>
              <a:pathLst>
                <a:path w="1249" h="2112" extrusionOk="0">
                  <a:moveTo>
                    <a:pt x="625" y="792"/>
                  </a:moveTo>
                  <a:lnTo>
                    <a:pt x="625" y="792"/>
                  </a:lnTo>
                  <a:cubicBezTo>
                    <a:pt x="489" y="792"/>
                    <a:pt x="359" y="836"/>
                    <a:pt x="251" y="916"/>
                  </a:cubicBezTo>
                  <a:lnTo>
                    <a:pt x="251" y="47"/>
                  </a:lnTo>
                  <a:cubicBezTo>
                    <a:pt x="251" y="13"/>
                    <a:pt x="238" y="0"/>
                    <a:pt x="204" y="0"/>
                  </a:cubicBezTo>
                  <a:lnTo>
                    <a:pt x="47" y="0"/>
                  </a:lnTo>
                  <a:cubicBezTo>
                    <a:pt x="10" y="0"/>
                    <a:pt x="0" y="13"/>
                    <a:pt x="0" y="47"/>
                  </a:cubicBezTo>
                  <a:lnTo>
                    <a:pt x="0" y="2065"/>
                  </a:lnTo>
                  <a:cubicBezTo>
                    <a:pt x="0" y="2098"/>
                    <a:pt x="10" y="2112"/>
                    <a:pt x="47" y="2112"/>
                  </a:cubicBezTo>
                  <a:lnTo>
                    <a:pt x="204" y="2112"/>
                  </a:lnTo>
                  <a:cubicBezTo>
                    <a:pt x="238" y="2112"/>
                    <a:pt x="251" y="2098"/>
                    <a:pt x="251" y="2065"/>
                  </a:cubicBezTo>
                  <a:lnTo>
                    <a:pt x="251" y="1406"/>
                  </a:lnTo>
                  <a:cubicBezTo>
                    <a:pt x="253" y="1203"/>
                    <a:pt x="419" y="1039"/>
                    <a:pt x="625" y="1039"/>
                  </a:cubicBezTo>
                  <a:cubicBezTo>
                    <a:pt x="830" y="1039"/>
                    <a:pt x="997" y="1204"/>
                    <a:pt x="998" y="1407"/>
                  </a:cubicBezTo>
                  <a:lnTo>
                    <a:pt x="998" y="2065"/>
                  </a:lnTo>
                  <a:cubicBezTo>
                    <a:pt x="998" y="2103"/>
                    <a:pt x="1007" y="2112"/>
                    <a:pt x="1045" y="2112"/>
                  </a:cubicBezTo>
                  <a:lnTo>
                    <a:pt x="1202" y="2112"/>
                  </a:lnTo>
                  <a:cubicBezTo>
                    <a:pt x="1239" y="2112"/>
                    <a:pt x="1249" y="2103"/>
                    <a:pt x="1249" y="2065"/>
                  </a:cubicBezTo>
                  <a:lnTo>
                    <a:pt x="1249" y="1406"/>
                  </a:lnTo>
                  <a:cubicBezTo>
                    <a:pt x="1248" y="1068"/>
                    <a:pt x="966" y="792"/>
                    <a:pt x="625" y="792"/>
                  </a:cubicBezTo>
                  <a:close/>
                </a:path>
              </a:pathLst>
            </a:custGeom>
            <a:solidFill>
              <a:srgbClr val="ED4D2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5;p39"/>
            <p:cNvSpPr/>
            <p:nvPr/>
          </p:nvSpPr>
          <p:spPr>
            <a:xfrm>
              <a:off x="11098213" y="398463"/>
              <a:ext cx="160338" cy="157163"/>
            </a:xfrm>
            <a:custGeom>
              <a:avLst/>
              <a:gdLst/>
              <a:ahLst/>
              <a:cxnLst/>
              <a:rect l="l" t="t" r="r" b="b"/>
              <a:pathLst>
                <a:path w="1351" h="1324" extrusionOk="0">
                  <a:moveTo>
                    <a:pt x="675" y="1080"/>
                  </a:moveTo>
                  <a:lnTo>
                    <a:pt x="675" y="1080"/>
                  </a:lnTo>
                  <a:cubicBezTo>
                    <a:pt x="439" y="1080"/>
                    <a:pt x="247" y="893"/>
                    <a:pt x="247" y="662"/>
                  </a:cubicBezTo>
                  <a:cubicBezTo>
                    <a:pt x="247" y="430"/>
                    <a:pt x="439" y="243"/>
                    <a:pt x="675" y="243"/>
                  </a:cubicBezTo>
                  <a:cubicBezTo>
                    <a:pt x="911" y="243"/>
                    <a:pt x="1103" y="430"/>
                    <a:pt x="1103" y="662"/>
                  </a:cubicBezTo>
                  <a:cubicBezTo>
                    <a:pt x="1103" y="893"/>
                    <a:pt x="911" y="1080"/>
                    <a:pt x="675" y="1080"/>
                  </a:cubicBezTo>
                  <a:close/>
                  <a:moveTo>
                    <a:pt x="675" y="0"/>
                  </a:moveTo>
                  <a:lnTo>
                    <a:pt x="675" y="0"/>
                  </a:lnTo>
                  <a:cubicBezTo>
                    <a:pt x="302" y="0"/>
                    <a:pt x="0" y="296"/>
                    <a:pt x="0" y="662"/>
                  </a:cubicBezTo>
                  <a:cubicBezTo>
                    <a:pt x="0" y="1028"/>
                    <a:pt x="302" y="1324"/>
                    <a:pt x="675" y="1324"/>
                  </a:cubicBezTo>
                  <a:cubicBezTo>
                    <a:pt x="1048" y="1324"/>
                    <a:pt x="1351" y="1028"/>
                    <a:pt x="1351" y="662"/>
                  </a:cubicBezTo>
                  <a:cubicBezTo>
                    <a:pt x="1351" y="296"/>
                    <a:pt x="1048" y="0"/>
                    <a:pt x="675" y="0"/>
                  </a:cubicBezTo>
                  <a:close/>
                </a:path>
              </a:pathLst>
            </a:custGeom>
            <a:solidFill>
              <a:srgbClr val="ED4D2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39"/>
            <p:cNvSpPr/>
            <p:nvPr/>
          </p:nvSpPr>
          <p:spPr>
            <a:xfrm>
              <a:off x="11644313" y="396875"/>
              <a:ext cx="152400" cy="160338"/>
            </a:xfrm>
            <a:custGeom>
              <a:avLst/>
              <a:gdLst/>
              <a:ahLst/>
              <a:cxnLst/>
              <a:rect l="l" t="t" r="r" b="b"/>
              <a:pathLst>
                <a:path w="1281" h="1341" extrusionOk="0">
                  <a:moveTo>
                    <a:pt x="270" y="509"/>
                  </a:moveTo>
                  <a:lnTo>
                    <a:pt x="270" y="509"/>
                  </a:lnTo>
                  <a:cubicBezTo>
                    <a:pt x="319" y="349"/>
                    <a:pt x="467" y="242"/>
                    <a:pt x="640" y="242"/>
                  </a:cubicBezTo>
                  <a:cubicBezTo>
                    <a:pt x="808" y="242"/>
                    <a:pt x="964" y="356"/>
                    <a:pt x="1018" y="509"/>
                  </a:cubicBezTo>
                  <a:lnTo>
                    <a:pt x="270" y="509"/>
                  </a:lnTo>
                  <a:close/>
                  <a:moveTo>
                    <a:pt x="1204" y="752"/>
                  </a:moveTo>
                  <a:lnTo>
                    <a:pt x="1204" y="752"/>
                  </a:lnTo>
                  <a:cubicBezTo>
                    <a:pt x="1205" y="752"/>
                    <a:pt x="1206" y="752"/>
                    <a:pt x="1207" y="752"/>
                  </a:cubicBezTo>
                  <a:cubicBezTo>
                    <a:pt x="1248" y="750"/>
                    <a:pt x="1281" y="715"/>
                    <a:pt x="1281" y="672"/>
                  </a:cubicBezTo>
                  <a:cubicBezTo>
                    <a:pt x="1281" y="670"/>
                    <a:pt x="1281" y="668"/>
                    <a:pt x="1281" y="667"/>
                  </a:cubicBezTo>
                  <a:cubicBezTo>
                    <a:pt x="1281" y="666"/>
                    <a:pt x="1281" y="665"/>
                    <a:pt x="1281" y="662"/>
                  </a:cubicBezTo>
                  <a:cubicBezTo>
                    <a:pt x="1281" y="296"/>
                    <a:pt x="994" y="0"/>
                    <a:pt x="640" y="0"/>
                  </a:cubicBezTo>
                  <a:cubicBezTo>
                    <a:pt x="287" y="0"/>
                    <a:pt x="0" y="296"/>
                    <a:pt x="0" y="662"/>
                  </a:cubicBezTo>
                  <a:cubicBezTo>
                    <a:pt x="0" y="689"/>
                    <a:pt x="1" y="716"/>
                    <a:pt x="5" y="743"/>
                  </a:cubicBezTo>
                  <a:lnTo>
                    <a:pt x="6" y="752"/>
                  </a:lnTo>
                  <a:lnTo>
                    <a:pt x="6" y="752"/>
                  </a:lnTo>
                  <a:cubicBezTo>
                    <a:pt x="23" y="884"/>
                    <a:pt x="80" y="1005"/>
                    <a:pt x="168" y="1102"/>
                  </a:cubicBezTo>
                  <a:cubicBezTo>
                    <a:pt x="168" y="1102"/>
                    <a:pt x="168" y="1102"/>
                    <a:pt x="169" y="1103"/>
                  </a:cubicBezTo>
                  <a:cubicBezTo>
                    <a:pt x="267" y="1210"/>
                    <a:pt x="400" y="1284"/>
                    <a:pt x="548" y="1312"/>
                  </a:cubicBezTo>
                  <a:lnTo>
                    <a:pt x="560" y="1314"/>
                  </a:lnTo>
                  <a:lnTo>
                    <a:pt x="560" y="1314"/>
                  </a:lnTo>
                  <a:cubicBezTo>
                    <a:pt x="565" y="1315"/>
                    <a:pt x="571" y="1316"/>
                    <a:pt x="577" y="1317"/>
                  </a:cubicBezTo>
                  <a:cubicBezTo>
                    <a:pt x="780" y="1341"/>
                    <a:pt x="951" y="1308"/>
                    <a:pt x="1090" y="1238"/>
                  </a:cubicBezTo>
                  <a:cubicBezTo>
                    <a:pt x="1127" y="1220"/>
                    <a:pt x="1159" y="1199"/>
                    <a:pt x="1186" y="1179"/>
                  </a:cubicBezTo>
                  <a:cubicBezTo>
                    <a:pt x="1196" y="1172"/>
                    <a:pt x="1204" y="1165"/>
                    <a:pt x="1210" y="1159"/>
                  </a:cubicBezTo>
                  <a:cubicBezTo>
                    <a:pt x="1215" y="1156"/>
                    <a:pt x="1217" y="1153"/>
                    <a:pt x="1219" y="1151"/>
                  </a:cubicBezTo>
                  <a:cubicBezTo>
                    <a:pt x="1255" y="1115"/>
                    <a:pt x="1256" y="1099"/>
                    <a:pt x="1235" y="1065"/>
                  </a:cubicBezTo>
                  <a:cubicBezTo>
                    <a:pt x="1185" y="986"/>
                    <a:pt x="1158" y="948"/>
                    <a:pt x="1158" y="948"/>
                  </a:cubicBezTo>
                  <a:cubicBezTo>
                    <a:pt x="1138" y="923"/>
                    <a:pt x="1121" y="918"/>
                    <a:pt x="1096" y="940"/>
                  </a:cubicBezTo>
                  <a:cubicBezTo>
                    <a:pt x="1092" y="944"/>
                    <a:pt x="1088" y="946"/>
                    <a:pt x="1085" y="948"/>
                  </a:cubicBezTo>
                  <a:cubicBezTo>
                    <a:pt x="938" y="1080"/>
                    <a:pt x="743" y="1106"/>
                    <a:pt x="574" y="1070"/>
                  </a:cubicBezTo>
                  <a:cubicBezTo>
                    <a:pt x="540" y="1061"/>
                    <a:pt x="507" y="1049"/>
                    <a:pt x="477" y="1035"/>
                  </a:cubicBezTo>
                  <a:cubicBezTo>
                    <a:pt x="362" y="977"/>
                    <a:pt x="278" y="873"/>
                    <a:pt x="254" y="752"/>
                  </a:cubicBezTo>
                  <a:lnTo>
                    <a:pt x="1201" y="752"/>
                  </a:lnTo>
                  <a:cubicBezTo>
                    <a:pt x="1201" y="752"/>
                    <a:pt x="1202" y="752"/>
                    <a:pt x="1204" y="752"/>
                  </a:cubicBezTo>
                  <a:close/>
                </a:path>
              </a:pathLst>
            </a:custGeom>
            <a:solidFill>
              <a:srgbClr val="ED4D2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39"/>
            <p:cNvSpPr/>
            <p:nvPr/>
          </p:nvSpPr>
          <p:spPr>
            <a:xfrm>
              <a:off x="11283950" y="396875"/>
              <a:ext cx="158750" cy="239713"/>
            </a:xfrm>
            <a:custGeom>
              <a:avLst/>
              <a:gdLst/>
              <a:ahLst/>
              <a:cxnLst/>
              <a:rect l="l" t="t" r="r" b="b"/>
              <a:pathLst>
                <a:path w="1327" h="2000" extrusionOk="0">
                  <a:moveTo>
                    <a:pt x="663" y="1081"/>
                  </a:moveTo>
                  <a:lnTo>
                    <a:pt x="663" y="1081"/>
                  </a:lnTo>
                  <a:cubicBezTo>
                    <a:pt x="435" y="1081"/>
                    <a:pt x="249" y="900"/>
                    <a:pt x="243" y="673"/>
                  </a:cubicBezTo>
                  <a:lnTo>
                    <a:pt x="243" y="651"/>
                  </a:lnTo>
                  <a:cubicBezTo>
                    <a:pt x="249" y="425"/>
                    <a:pt x="435" y="243"/>
                    <a:pt x="663" y="243"/>
                  </a:cubicBezTo>
                  <a:cubicBezTo>
                    <a:pt x="895" y="243"/>
                    <a:pt x="1083" y="431"/>
                    <a:pt x="1083" y="662"/>
                  </a:cubicBezTo>
                  <a:cubicBezTo>
                    <a:pt x="1083" y="893"/>
                    <a:pt x="895" y="1081"/>
                    <a:pt x="663" y="1081"/>
                  </a:cubicBezTo>
                  <a:close/>
                  <a:moveTo>
                    <a:pt x="663" y="0"/>
                  </a:moveTo>
                  <a:lnTo>
                    <a:pt x="663" y="0"/>
                  </a:lnTo>
                  <a:cubicBezTo>
                    <a:pt x="508" y="0"/>
                    <a:pt x="361" y="54"/>
                    <a:pt x="243" y="150"/>
                  </a:cubicBezTo>
                  <a:lnTo>
                    <a:pt x="243" y="47"/>
                  </a:lnTo>
                  <a:cubicBezTo>
                    <a:pt x="243" y="12"/>
                    <a:pt x="234" y="0"/>
                    <a:pt x="196" y="0"/>
                  </a:cubicBezTo>
                  <a:lnTo>
                    <a:pt x="47" y="0"/>
                  </a:lnTo>
                  <a:cubicBezTo>
                    <a:pt x="9" y="0"/>
                    <a:pt x="0" y="11"/>
                    <a:pt x="0" y="47"/>
                  </a:cubicBezTo>
                  <a:lnTo>
                    <a:pt x="0" y="1952"/>
                  </a:lnTo>
                  <a:cubicBezTo>
                    <a:pt x="0" y="1987"/>
                    <a:pt x="9" y="2000"/>
                    <a:pt x="47" y="2000"/>
                  </a:cubicBezTo>
                  <a:lnTo>
                    <a:pt x="196" y="2000"/>
                  </a:lnTo>
                  <a:cubicBezTo>
                    <a:pt x="234" y="2000"/>
                    <a:pt x="243" y="1987"/>
                    <a:pt x="243" y="1952"/>
                  </a:cubicBezTo>
                  <a:lnTo>
                    <a:pt x="243" y="1175"/>
                  </a:lnTo>
                  <a:cubicBezTo>
                    <a:pt x="361" y="1271"/>
                    <a:pt x="508" y="1325"/>
                    <a:pt x="663" y="1325"/>
                  </a:cubicBezTo>
                  <a:cubicBezTo>
                    <a:pt x="1030" y="1325"/>
                    <a:pt x="1327" y="1028"/>
                    <a:pt x="1327" y="662"/>
                  </a:cubicBezTo>
                  <a:cubicBezTo>
                    <a:pt x="1327" y="297"/>
                    <a:pt x="1030" y="0"/>
                    <a:pt x="663" y="0"/>
                  </a:cubicBezTo>
                  <a:close/>
                </a:path>
              </a:pathLst>
            </a:custGeom>
            <a:solidFill>
              <a:srgbClr val="ED4D2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39"/>
            <p:cNvSpPr/>
            <p:nvPr/>
          </p:nvSpPr>
          <p:spPr>
            <a:xfrm>
              <a:off x="11466513" y="396875"/>
              <a:ext cx="152400" cy="160338"/>
            </a:xfrm>
            <a:custGeom>
              <a:avLst/>
              <a:gdLst/>
              <a:ahLst/>
              <a:cxnLst/>
              <a:rect l="l" t="t" r="r" b="b"/>
              <a:pathLst>
                <a:path w="1281" h="1341" extrusionOk="0">
                  <a:moveTo>
                    <a:pt x="270" y="509"/>
                  </a:moveTo>
                  <a:lnTo>
                    <a:pt x="270" y="509"/>
                  </a:lnTo>
                  <a:cubicBezTo>
                    <a:pt x="319" y="349"/>
                    <a:pt x="467" y="242"/>
                    <a:pt x="641" y="242"/>
                  </a:cubicBezTo>
                  <a:cubicBezTo>
                    <a:pt x="808" y="242"/>
                    <a:pt x="964" y="356"/>
                    <a:pt x="1018" y="509"/>
                  </a:cubicBezTo>
                  <a:lnTo>
                    <a:pt x="270" y="509"/>
                  </a:lnTo>
                  <a:close/>
                  <a:moveTo>
                    <a:pt x="1281" y="662"/>
                  </a:moveTo>
                  <a:lnTo>
                    <a:pt x="1281" y="662"/>
                  </a:lnTo>
                  <a:cubicBezTo>
                    <a:pt x="1281" y="296"/>
                    <a:pt x="994" y="0"/>
                    <a:pt x="641" y="0"/>
                  </a:cubicBezTo>
                  <a:cubicBezTo>
                    <a:pt x="287" y="0"/>
                    <a:pt x="0" y="296"/>
                    <a:pt x="0" y="662"/>
                  </a:cubicBezTo>
                  <a:cubicBezTo>
                    <a:pt x="0" y="689"/>
                    <a:pt x="2" y="716"/>
                    <a:pt x="5" y="743"/>
                  </a:cubicBezTo>
                  <a:lnTo>
                    <a:pt x="6" y="752"/>
                  </a:lnTo>
                  <a:lnTo>
                    <a:pt x="6" y="752"/>
                  </a:lnTo>
                  <a:cubicBezTo>
                    <a:pt x="24" y="884"/>
                    <a:pt x="80" y="1005"/>
                    <a:pt x="168" y="1102"/>
                  </a:cubicBezTo>
                  <a:cubicBezTo>
                    <a:pt x="168" y="1102"/>
                    <a:pt x="168" y="1102"/>
                    <a:pt x="169" y="1103"/>
                  </a:cubicBezTo>
                  <a:cubicBezTo>
                    <a:pt x="267" y="1210"/>
                    <a:pt x="400" y="1284"/>
                    <a:pt x="549" y="1312"/>
                  </a:cubicBezTo>
                  <a:lnTo>
                    <a:pt x="560" y="1314"/>
                  </a:lnTo>
                  <a:lnTo>
                    <a:pt x="560" y="1314"/>
                  </a:lnTo>
                  <a:cubicBezTo>
                    <a:pt x="565" y="1315"/>
                    <a:pt x="571" y="1316"/>
                    <a:pt x="577" y="1317"/>
                  </a:cubicBezTo>
                  <a:cubicBezTo>
                    <a:pt x="780" y="1341"/>
                    <a:pt x="951" y="1308"/>
                    <a:pt x="1090" y="1238"/>
                  </a:cubicBezTo>
                  <a:cubicBezTo>
                    <a:pt x="1127" y="1220"/>
                    <a:pt x="1159" y="1199"/>
                    <a:pt x="1186" y="1179"/>
                  </a:cubicBezTo>
                  <a:cubicBezTo>
                    <a:pt x="1196" y="1172"/>
                    <a:pt x="1204" y="1165"/>
                    <a:pt x="1211" y="1159"/>
                  </a:cubicBezTo>
                  <a:cubicBezTo>
                    <a:pt x="1215" y="1156"/>
                    <a:pt x="1218" y="1153"/>
                    <a:pt x="1219" y="1151"/>
                  </a:cubicBezTo>
                  <a:cubicBezTo>
                    <a:pt x="1255" y="1115"/>
                    <a:pt x="1257" y="1099"/>
                    <a:pt x="1235" y="1065"/>
                  </a:cubicBezTo>
                  <a:cubicBezTo>
                    <a:pt x="1186" y="986"/>
                    <a:pt x="1158" y="948"/>
                    <a:pt x="1158" y="948"/>
                  </a:cubicBezTo>
                  <a:cubicBezTo>
                    <a:pt x="1138" y="923"/>
                    <a:pt x="1121" y="918"/>
                    <a:pt x="1096" y="940"/>
                  </a:cubicBezTo>
                  <a:cubicBezTo>
                    <a:pt x="1092" y="944"/>
                    <a:pt x="1088" y="946"/>
                    <a:pt x="1086" y="948"/>
                  </a:cubicBezTo>
                  <a:cubicBezTo>
                    <a:pt x="938" y="1080"/>
                    <a:pt x="744" y="1106"/>
                    <a:pt x="575" y="1070"/>
                  </a:cubicBezTo>
                  <a:cubicBezTo>
                    <a:pt x="540" y="1061"/>
                    <a:pt x="507" y="1049"/>
                    <a:pt x="477" y="1035"/>
                  </a:cubicBezTo>
                  <a:cubicBezTo>
                    <a:pt x="362" y="977"/>
                    <a:pt x="278" y="873"/>
                    <a:pt x="254" y="752"/>
                  </a:cubicBezTo>
                  <a:lnTo>
                    <a:pt x="1201" y="752"/>
                  </a:lnTo>
                  <a:cubicBezTo>
                    <a:pt x="1202" y="752"/>
                    <a:pt x="1203" y="752"/>
                    <a:pt x="1204" y="752"/>
                  </a:cubicBezTo>
                  <a:cubicBezTo>
                    <a:pt x="1205" y="752"/>
                    <a:pt x="1206" y="752"/>
                    <a:pt x="1207" y="752"/>
                  </a:cubicBezTo>
                  <a:cubicBezTo>
                    <a:pt x="1249" y="750"/>
                    <a:pt x="1281" y="715"/>
                    <a:pt x="1281" y="672"/>
                  </a:cubicBezTo>
                  <a:cubicBezTo>
                    <a:pt x="1281" y="670"/>
                    <a:pt x="1281" y="668"/>
                    <a:pt x="1281" y="667"/>
                  </a:cubicBezTo>
                  <a:cubicBezTo>
                    <a:pt x="1281" y="666"/>
                    <a:pt x="1281" y="665"/>
                    <a:pt x="1281" y="662"/>
                  </a:cubicBezTo>
                  <a:close/>
                </a:path>
              </a:pathLst>
            </a:custGeom>
            <a:solidFill>
              <a:srgbClr val="ED4D2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2">
  <p:cSld name="TITLE_AND_BODY_2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e95529f647_0_81"/>
          <p:cNvSpPr txBox="1"/>
          <p:nvPr>
            <p:ph type="sldNum" idx="12"/>
          </p:nvPr>
        </p:nvSpPr>
        <p:spPr>
          <a:xfrm>
            <a:off x="5941077" y="6540500"/>
            <a:ext cx="3036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  <p:sp>
        <p:nvSpPr>
          <p:cNvPr id="90" name="Google Shape;90;ge95529f647_0_81"/>
          <p:cNvSpPr/>
          <p:nvPr/>
        </p:nvSpPr>
        <p:spPr>
          <a:xfrm>
            <a:off x="1" y="0"/>
            <a:ext cx="12192000" cy="13944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</a:pPr>
            <a:endParaRPr sz="13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91;ge95529f647_0_81"/>
          <p:cNvSpPr/>
          <p:nvPr/>
        </p:nvSpPr>
        <p:spPr>
          <a:xfrm>
            <a:off x="-1" y="0"/>
            <a:ext cx="3530703" cy="1394237"/>
          </a:xfrm>
          <a:custGeom>
            <a:avLst/>
            <a:gdLst/>
            <a:ahLst/>
            <a:cxnLst/>
            <a:rect l="l" t="t" r="r" b="b"/>
            <a:pathLst>
              <a:path w="3269169" h="1394237" extrusionOk="0">
                <a:moveTo>
                  <a:pt x="0" y="0"/>
                </a:moveTo>
                <a:lnTo>
                  <a:pt x="3269169" y="0"/>
                </a:lnTo>
                <a:lnTo>
                  <a:pt x="2773869" y="1394237"/>
                </a:lnTo>
                <a:lnTo>
                  <a:pt x="0" y="1394237"/>
                </a:lnTo>
                <a:lnTo>
                  <a:pt x="0" y="0"/>
                </a:lnTo>
                <a:close/>
              </a:path>
            </a:pathLst>
          </a:custGeom>
          <a:solidFill>
            <a:srgbClr val="EE4D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</a:pPr>
            <a:endParaRPr sz="13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92;ge95529f647_0_81"/>
          <p:cNvSpPr/>
          <p:nvPr/>
        </p:nvSpPr>
        <p:spPr>
          <a:xfrm>
            <a:off x="1357252" y="190925"/>
            <a:ext cx="426065" cy="479047"/>
          </a:xfrm>
          <a:custGeom>
            <a:avLst/>
            <a:gdLst/>
            <a:ahLst/>
            <a:cxnLst/>
            <a:rect l="l" t="t" r="r" b="b"/>
            <a:pathLst>
              <a:path w="951" h="1066" extrusionOk="0">
                <a:moveTo>
                  <a:pt x="825" y="1066"/>
                </a:moveTo>
                <a:cubicBezTo>
                  <a:pt x="873" y="1065"/>
                  <a:pt x="912" y="1026"/>
                  <a:pt x="917" y="977"/>
                </a:cubicBezTo>
                <a:cubicBezTo>
                  <a:pt x="917" y="971"/>
                  <a:pt x="917" y="971"/>
                  <a:pt x="917" y="971"/>
                </a:cubicBezTo>
                <a:cubicBezTo>
                  <a:pt x="951" y="279"/>
                  <a:pt x="951" y="279"/>
                  <a:pt x="951" y="279"/>
                </a:cubicBezTo>
                <a:cubicBezTo>
                  <a:pt x="951" y="279"/>
                  <a:pt x="951" y="279"/>
                  <a:pt x="951" y="279"/>
                </a:cubicBezTo>
                <a:cubicBezTo>
                  <a:pt x="951" y="278"/>
                  <a:pt x="951" y="278"/>
                  <a:pt x="951" y="278"/>
                </a:cubicBezTo>
                <a:cubicBezTo>
                  <a:pt x="951" y="266"/>
                  <a:pt x="942" y="257"/>
                  <a:pt x="931" y="257"/>
                </a:cubicBezTo>
                <a:cubicBezTo>
                  <a:pt x="931" y="257"/>
                  <a:pt x="931" y="257"/>
                  <a:pt x="931" y="257"/>
                </a:cubicBezTo>
                <a:cubicBezTo>
                  <a:pt x="710" y="257"/>
                  <a:pt x="710" y="257"/>
                  <a:pt x="710" y="257"/>
                </a:cubicBezTo>
                <a:cubicBezTo>
                  <a:pt x="705" y="114"/>
                  <a:pt x="602" y="0"/>
                  <a:pt x="476" y="0"/>
                </a:cubicBezTo>
                <a:cubicBezTo>
                  <a:pt x="350" y="0"/>
                  <a:pt x="247" y="114"/>
                  <a:pt x="241" y="257"/>
                </a:cubicBezTo>
                <a:cubicBezTo>
                  <a:pt x="20" y="257"/>
                  <a:pt x="20" y="257"/>
                  <a:pt x="20" y="257"/>
                </a:cubicBezTo>
                <a:cubicBezTo>
                  <a:pt x="9" y="258"/>
                  <a:pt x="0" y="267"/>
                  <a:pt x="0" y="278"/>
                </a:cubicBezTo>
                <a:cubicBezTo>
                  <a:pt x="0" y="278"/>
                  <a:pt x="0" y="279"/>
                  <a:pt x="0" y="279"/>
                </a:cubicBezTo>
                <a:cubicBezTo>
                  <a:pt x="0" y="279"/>
                  <a:pt x="0" y="279"/>
                  <a:pt x="0" y="279"/>
                </a:cubicBezTo>
                <a:cubicBezTo>
                  <a:pt x="32" y="969"/>
                  <a:pt x="32" y="969"/>
                  <a:pt x="32" y="969"/>
                </a:cubicBezTo>
                <a:cubicBezTo>
                  <a:pt x="32" y="978"/>
                  <a:pt x="32" y="978"/>
                  <a:pt x="32" y="978"/>
                </a:cubicBezTo>
                <a:cubicBezTo>
                  <a:pt x="37" y="1026"/>
                  <a:pt x="72" y="1064"/>
                  <a:pt x="120" y="1066"/>
                </a:cubicBezTo>
                <a:cubicBezTo>
                  <a:pt x="120" y="1066"/>
                  <a:pt x="120" y="1066"/>
                  <a:pt x="120" y="1066"/>
                </a:cubicBezTo>
                <a:cubicBezTo>
                  <a:pt x="821" y="1066"/>
                  <a:pt x="821" y="1066"/>
                  <a:pt x="821" y="1066"/>
                </a:cubicBezTo>
                <a:lnTo>
                  <a:pt x="825" y="1066"/>
                </a:lnTo>
                <a:close/>
                <a:moveTo>
                  <a:pt x="476" y="62"/>
                </a:moveTo>
                <a:cubicBezTo>
                  <a:pt x="568" y="62"/>
                  <a:pt x="642" y="149"/>
                  <a:pt x="646" y="257"/>
                </a:cubicBezTo>
                <a:cubicBezTo>
                  <a:pt x="305" y="257"/>
                  <a:pt x="305" y="257"/>
                  <a:pt x="305" y="257"/>
                </a:cubicBezTo>
                <a:cubicBezTo>
                  <a:pt x="309" y="149"/>
                  <a:pt x="384" y="62"/>
                  <a:pt x="476" y="62"/>
                </a:cubicBezTo>
                <a:close/>
                <a:moveTo>
                  <a:pt x="650" y="798"/>
                </a:moveTo>
                <a:cubicBezTo>
                  <a:pt x="644" y="849"/>
                  <a:pt x="612" y="890"/>
                  <a:pt x="564" y="911"/>
                </a:cubicBezTo>
                <a:cubicBezTo>
                  <a:pt x="537" y="922"/>
                  <a:pt x="501" y="928"/>
                  <a:pt x="472" y="926"/>
                </a:cubicBezTo>
                <a:cubicBezTo>
                  <a:pt x="428" y="925"/>
                  <a:pt x="386" y="914"/>
                  <a:pt x="347" y="894"/>
                </a:cubicBezTo>
                <a:cubicBezTo>
                  <a:pt x="333" y="887"/>
                  <a:pt x="312" y="873"/>
                  <a:pt x="297" y="860"/>
                </a:cubicBezTo>
                <a:cubicBezTo>
                  <a:pt x="293" y="857"/>
                  <a:pt x="292" y="854"/>
                  <a:pt x="295" y="851"/>
                </a:cubicBezTo>
                <a:cubicBezTo>
                  <a:pt x="296" y="849"/>
                  <a:pt x="299" y="845"/>
                  <a:pt x="305" y="836"/>
                </a:cubicBezTo>
                <a:cubicBezTo>
                  <a:pt x="313" y="824"/>
                  <a:pt x="314" y="822"/>
                  <a:pt x="315" y="821"/>
                </a:cubicBezTo>
                <a:cubicBezTo>
                  <a:pt x="318" y="817"/>
                  <a:pt x="322" y="816"/>
                  <a:pt x="327" y="820"/>
                </a:cubicBezTo>
                <a:cubicBezTo>
                  <a:pt x="327" y="820"/>
                  <a:pt x="327" y="820"/>
                  <a:pt x="327" y="820"/>
                </a:cubicBezTo>
                <a:cubicBezTo>
                  <a:pt x="328" y="821"/>
                  <a:pt x="328" y="821"/>
                  <a:pt x="330" y="822"/>
                </a:cubicBezTo>
                <a:cubicBezTo>
                  <a:pt x="332" y="824"/>
                  <a:pt x="333" y="824"/>
                  <a:pt x="333" y="825"/>
                </a:cubicBezTo>
                <a:cubicBezTo>
                  <a:pt x="375" y="857"/>
                  <a:pt x="423" y="876"/>
                  <a:pt x="472" y="878"/>
                </a:cubicBezTo>
                <a:cubicBezTo>
                  <a:pt x="541" y="877"/>
                  <a:pt x="590" y="846"/>
                  <a:pt x="599" y="800"/>
                </a:cubicBezTo>
                <a:cubicBezTo>
                  <a:pt x="608" y="748"/>
                  <a:pt x="567" y="704"/>
                  <a:pt x="488" y="679"/>
                </a:cubicBezTo>
                <a:cubicBezTo>
                  <a:pt x="463" y="671"/>
                  <a:pt x="400" y="646"/>
                  <a:pt x="388" y="639"/>
                </a:cubicBezTo>
                <a:cubicBezTo>
                  <a:pt x="334" y="607"/>
                  <a:pt x="308" y="566"/>
                  <a:pt x="312" y="514"/>
                </a:cubicBezTo>
                <a:cubicBezTo>
                  <a:pt x="317" y="443"/>
                  <a:pt x="384" y="390"/>
                  <a:pt x="468" y="390"/>
                </a:cubicBezTo>
                <a:cubicBezTo>
                  <a:pt x="506" y="389"/>
                  <a:pt x="543" y="397"/>
                  <a:pt x="580" y="412"/>
                </a:cubicBezTo>
                <a:cubicBezTo>
                  <a:pt x="592" y="418"/>
                  <a:pt x="615" y="430"/>
                  <a:pt x="623" y="436"/>
                </a:cubicBezTo>
                <a:cubicBezTo>
                  <a:pt x="628" y="439"/>
                  <a:pt x="628" y="443"/>
                  <a:pt x="626" y="447"/>
                </a:cubicBezTo>
                <a:cubicBezTo>
                  <a:pt x="624" y="450"/>
                  <a:pt x="622" y="453"/>
                  <a:pt x="617" y="461"/>
                </a:cubicBezTo>
                <a:cubicBezTo>
                  <a:pt x="617" y="462"/>
                  <a:pt x="617" y="462"/>
                  <a:pt x="617" y="462"/>
                </a:cubicBezTo>
                <a:cubicBezTo>
                  <a:pt x="610" y="472"/>
                  <a:pt x="610" y="472"/>
                  <a:pt x="608" y="475"/>
                </a:cubicBezTo>
                <a:cubicBezTo>
                  <a:pt x="606" y="479"/>
                  <a:pt x="603" y="479"/>
                  <a:pt x="598" y="476"/>
                </a:cubicBezTo>
                <a:cubicBezTo>
                  <a:pt x="559" y="450"/>
                  <a:pt x="517" y="437"/>
                  <a:pt x="469" y="436"/>
                </a:cubicBezTo>
                <a:cubicBezTo>
                  <a:pt x="411" y="438"/>
                  <a:pt x="367" y="472"/>
                  <a:pt x="364" y="519"/>
                </a:cubicBezTo>
                <a:cubicBezTo>
                  <a:pt x="363" y="562"/>
                  <a:pt x="395" y="593"/>
                  <a:pt x="465" y="617"/>
                </a:cubicBezTo>
                <a:cubicBezTo>
                  <a:pt x="606" y="662"/>
                  <a:pt x="660" y="715"/>
                  <a:pt x="650" y="7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</a:pPr>
            <a:endParaRPr sz="13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vmlDrawing" Target="../drawings/vmlDrawing1.v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" name="think-cell Slide" r:id="rId2" imgW="9525" imgH="9525" progId="TCLayout.ActiveDocument.1">
                  <p:embed/>
                </p:oleObj>
              </mc:Choice>
              <mc:Fallback>
                <p:oleObj name="think-cell Slide" r:id="rId2" imgW="9525" imgH="9525" progId="TCLayout.ActiveDocument.1">
                  <p:embed/>
                  <p:pic>
                    <p:nvPicPr>
                      <p:cNvPr id="0" name="对象 2" hidden="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 hidden="1"/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4000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微软雅黑" panose="020B0503020204020204" pitchFamily="34" charset="-122"/>
            </a:endParaRPr>
          </a:p>
        </p:txBody>
      </p:sp>
      <p:sp>
        <p:nvSpPr>
          <p:cNvPr id="4" name="iśļiḍè"/>
          <p:cNvSpPr/>
          <p:nvPr/>
        </p:nvSpPr>
        <p:spPr>
          <a:xfrm>
            <a:off x="1002402" y="1268760"/>
            <a:ext cx="4127746" cy="4602478"/>
          </a:xfrm>
          <a:custGeom>
            <a:avLst/>
            <a:gdLst>
              <a:gd name="connsiteX0" fmla="*/ 1124365 w 2248729"/>
              <a:gd name="connsiteY0" fmla="*/ 0 h 2507353"/>
              <a:gd name="connsiteX1" fmla="*/ 1257442 w 2248729"/>
              <a:gd name="connsiteY1" fmla="*/ 31576 h 2507353"/>
              <a:gd name="connsiteX2" fmla="*/ 2115652 w 2248729"/>
              <a:gd name="connsiteY2" fmla="*/ 527274 h 2507353"/>
              <a:gd name="connsiteX3" fmla="*/ 2248729 w 2248729"/>
              <a:gd name="connsiteY3" fmla="*/ 758148 h 2507353"/>
              <a:gd name="connsiteX4" fmla="*/ 2248729 w 2248729"/>
              <a:gd name="connsiteY4" fmla="*/ 1749546 h 2507353"/>
              <a:gd name="connsiteX5" fmla="*/ 2115652 w 2248729"/>
              <a:gd name="connsiteY5" fmla="*/ 1980419 h 2507353"/>
              <a:gd name="connsiteX6" fmla="*/ 1257442 w 2248729"/>
              <a:gd name="connsiteY6" fmla="*/ 2474760 h 2507353"/>
              <a:gd name="connsiteX7" fmla="*/ 991288 w 2248729"/>
              <a:gd name="connsiteY7" fmla="*/ 2474760 h 2507353"/>
              <a:gd name="connsiteX8" fmla="*/ 133077 w 2248729"/>
              <a:gd name="connsiteY8" fmla="*/ 1980419 h 2507353"/>
              <a:gd name="connsiteX9" fmla="*/ 0 w 2248729"/>
              <a:gd name="connsiteY9" fmla="*/ 1749546 h 2507353"/>
              <a:gd name="connsiteX10" fmla="*/ 0 w 2248729"/>
              <a:gd name="connsiteY10" fmla="*/ 758148 h 2507353"/>
              <a:gd name="connsiteX11" fmla="*/ 133077 w 2248729"/>
              <a:gd name="connsiteY11" fmla="*/ 527274 h 2507353"/>
              <a:gd name="connsiteX12" fmla="*/ 991288 w 2248729"/>
              <a:gd name="connsiteY12" fmla="*/ 31576 h 2507353"/>
              <a:gd name="connsiteX13" fmla="*/ 1124365 w 2248729"/>
              <a:gd name="connsiteY13" fmla="*/ 0 h 2507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48729" h="2507353">
                <a:moveTo>
                  <a:pt x="1124365" y="0"/>
                </a:moveTo>
                <a:cubicBezTo>
                  <a:pt x="1172571" y="0"/>
                  <a:pt x="1220778" y="10526"/>
                  <a:pt x="1257442" y="31576"/>
                </a:cubicBezTo>
                <a:cubicBezTo>
                  <a:pt x="2115652" y="527274"/>
                  <a:pt x="2115652" y="527274"/>
                  <a:pt x="2115652" y="527274"/>
                </a:cubicBezTo>
                <a:cubicBezTo>
                  <a:pt x="2188980" y="569375"/>
                  <a:pt x="2248729" y="672589"/>
                  <a:pt x="2248729" y="758148"/>
                </a:cubicBezTo>
                <a:cubicBezTo>
                  <a:pt x="2248729" y="1749546"/>
                  <a:pt x="2248729" y="1749546"/>
                  <a:pt x="2248729" y="1749546"/>
                </a:cubicBezTo>
                <a:cubicBezTo>
                  <a:pt x="2248729" y="1833746"/>
                  <a:pt x="2188980" y="1936960"/>
                  <a:pt x="2115652" y="1980419"/>
                </a:cubicBezTo>
                <a:cubicBezTo>
                  <a:pt x="1257442" y="2474760"/>
                  <a:pt x="1257442" y="2474760"/>
                  <a:pt x="1257442" y="2474760"/>
                </a:cubicBezTo>
                <a:cubicBezTo>
                  <a:pt x="1184114" y="2518218"/>
                  <a:pt x="1064616" y="2518218"/>
                  <a:pt x="991288" y="2474760"/>
                </a:cubicBezTo>
                <a:cubicBezTo>
                  <a:pt x="133077" y="1980419"/>
                  <a:pt x="133077" y="1980419"/>
                  <a:pt x="133077" y="1980419"/>
                </a:cubicBezTo>
                <a:cubicBezTo>
                  <a:pt x="59749" y="1936960"/>
                  <a:pt x="0" y="1833746"/>
                  <a:pt x="0" y="1749546"/>
                </a:cubicBezTo>
                <a:lnTo>
                  <a:pt x="0" y="758148"/>
                </a:lnTo>
                <a:cubicBezTo>
                  <a:pt x="0" y="672589"/>
                  <a:pt x="59749" y="569375"/>
                  <a:pt x="133077" y="527274"/>
                </a:cubicBezTo>
                <a:cubicBezTo>
                  <a:pt x="991288" y="31576"/>
                  <a:pt x="991288" y="31576"/>
                  <a:pt x="991288" y="31576"/>
                </a:cubicBezTo>
                <a:cubicBezTo>
                  <a:pt x="1027952" y="10526"/>
                  <a:pt x="1076158" y="0"/>
                  <a:pt x="1124365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31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grpSp>
        <p:nvGrpSpPr>
          <p:cNvPr id="5" name="işḷidé"/>
          <p:cNvGrpSpPr/>
          <p:nvPr/>
        </p:nvGrpSpPr>
        <p:grpSpPr>
          <a:xfrm>
            <a:off x="1038406" y="2633895"/>
            <a:ext cx="3852428" cy="2548267"/>
            <a:chOff x="1343472" y="2669899"/>
            <a:chExt cx="3852428" cy="2548267"/>
          </a:xfrm>
        </p:grpSpPr>
        <p:sp>
          <p:nvSpPr>
            <p:cNvPr id="6" name="ïś1îďe"/>
            <p:cNvSpPr txBox="1"/>
            <p:nvPr/>
          </p:nvSpPr>
          <p:spPr>
            <a:xfrm>
              <a:off x="2741180" y="3349044"/>
              <a:ext cx="2448272" cy="615553"/>
            </a:xfrm>
            <a:prstGeom prst="rect">
              <a:avLst/>
            </a:prstGeom>
            <a:noFill/>
          </p:spPr>
          <p:txBody>
            <a:bodyPr wrap="square" lIns="91440" tIns="45720" rIns="91440" bIns="45720" anchor="b">
              <a:normAutofit fontScale="87500" lnSpcReduction="10000"/>
            </a:bodyPr>
            <a:lstStyle/>
            <a:p>
              <a:pPr algn="r"/>
              <a:r>
                <a:rPr lang="en-US" altLang="zh-CN" sz="4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ONT</a:t>
              </a:r>
              <a:r>
                <a:rPr lang="en-US" altLang="zh-CN" sz="1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</a:t>
              </a:r>
              <a:r>
                <a:rPr lang="en-US" altLang="zh-CN" sz="4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EN</a:t>
              </a:r>
              <a:r>
                <a:rPr lang="en-US" altLang="zh-CN" sz="1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</a:t>
              </a:r>
              <a:r>
                <a:rPr lang="en-US" altLang="zh-CN" sz="4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TS</a:t>
              </a:r>
              <a:endParaRPr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7" name="iṥľîḋé"/>
            <p:cNvSpPr/>
            <p:nvPr/>
          </p:nvSpPr>
          <p:spPr>
            <a:xfrm>
              <a:off x="1343472" y="2669899"/>
              <a:ext cx="1764196" cy="2548267"/>
            </a:xfrm>
            <a:prstGeom prst="rect">
              <a:avLst/>
            </a:prstGeom>
          </p:spPr>
          <p:txBody>
            <a:bodyPr wrap="square" lIns="91440" tIns="45720" rIns="91440" bIns="45720" anchor="ctr">
              <a:normAutofit fontScale="50000" lnSpcReduction="20000"/>
            </a:bodyPr>
            <a:lstStyle/>
            <a:p>
              <a:pPr algn="ctr"/>
              <a:r>
                <a:rPr lang="en-US" altLang="zh-CN" sz="34400" b="1" dirty="0">
                  <a:ln w="76200">
                    <a:solidFill>
                      <a:schemeClr val="bg1"/>
                    </a:solidFill>
                  </a:ln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C</a:t>
              </a:r>
              <a:endParaRPr lang="en-US" altLang="zh-CN" sz="34400" b="1" dirty="0">
                <a:ln w="76200">
                  <a:solidFill>
                    <a:schemeClr val="bg1"/>
                  </a:solidFill>
                </a:ln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" name="ïśľíďè"/>
            <p:cNvSpPr/>
            <p:nvPr/>
          </p:nvSpPr>
          <p:spPr bwMode="auto">
            <a:xfrm>
              <a:off x="2561436" y="4025103"/>
              <a:ext cx="2634464" cy="517004"/>
            </a:xfrm>
            <a:custGeom>
              <a:avLst/>
              <a:gdLst>
                <a:gd name="connsiteX0" fmla="*/ 433731 w 2634464"/>
                <a:gd name="connsiteY0" fmla="*/ 0 h 517004"/>
                <a:gd name="connsiteX1" fmla="*/ 2634464 w 2634464"/>
                <a:gd name="connsiteY1" fmla="*/ 0 h 517004"/>
                <a:gd name="connsiteX2" fmla="*/ 2634464 w 2634464"/>
                <a:gd name="connsiteY2" fmla="*/ 517004 h 517004"/>
                <a:gd name="connsiteX3" fmla="*/ 0 w 2634464"/>
                <a:gd name="connsiteY3" fmla="*/ 517004 h 517004"/>
                <a:gd name="connsiteX4" fmla="*/ 78795 w 2634464"/>
                <a:gd name="connsiteY4" fmla="*/ 483577 h 517004"/>
                <a:gd name="connsiteX5" fmla="*/ 177979 w 2634464"/>
                <a:gd name="connsiteY5" fmla="*/ 418464 h 517004"/>
                <a:gd name="connsiteX6" fmla="*/ 394836 w 2634464"/>
                <a:gd name="connsiteY6" fmla="*/ 119507 h 5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34464" h="517004">
                  <a:moveTo>
                    <a:pt x="433731" y="0"/>
                  </a:moveTo>
                  <a:lnTo>
                    <a:pt x="2634464" y="0"/>
                  </a:lnTo>
                  <a:lnTo>
                    <a:pt x="2634464" y="517004"/>
                  </a:lnTo>
                  <a:lnTo>
                    <a:pt x="0" y="517004"/>
                  </a:lnTo>
                  <a:lnTo>
                    <a:pt x="78795" y="483577"/>
                  </a:lnTo>
                  <a:cubicBezTo>
                    <a:pt x="113598" y="464974"/>
                    <a:pt x="146659" y="443269"/>
                    <a:pt x="177979" y="418464"/>
                  </a:cubicBezTo>
                  <a:cubicBezTo>
                    <a:pt x="271940" y="344049"/>
                    <a:pt x="344225" y="244397"/>
                    <a:pt x="394836" y="119507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  <a:round/>
            </a:ln>
          </p:spPr>
          <p:txBody>
            <a:bodyPr rot="0" spcFirstLastPara="0" vert="horz" wrap="square" lIns="91440" tIns="45720" rIns="91440" bIns="45720" anchor="ctr" anchorCtr="0" forceAA="0" compatLnSpc="1">
              <a:normAutofit/>
            </a:bodyPr>
            <a:lstStyle/>
            <a:p>
              <a:pPr lvl="0" algn="r"/>
              <a:endParaRPr lang="zh-CN" alt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ïs1iḑé"/>
          <p:cNvSpPr/>
          <p:nvPr/>
        </p:nvSpPr>
        <p:spPr bwMode="auto">
          <a:xfrm>
            <a:off x="5789748" y="2114964"/>
            <a:ext cx="4127746" cy="40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20000"/>
              </a:lnSpc>
              <a:defRPr/>
            </a:pPr>
            <a:endParaRPr lang="zh-CN" altLang="en-US" sz="20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iśḻïdê"/>
          <p:cNvSpPr/>
          <p:nvPr/>
        </p:nvSpPr>
        <p:spPr bwMode="auto">
          <a:xfrm>
            <a:off x="5789749" y="3314369"/>
            <a:ext cx="4127746" cy="40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 </a:t>
            </a: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认识</a:t>
            </a:r>
            <a:r>
              <a:rPr lang="en-US" altLang="zh-CN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聊聊</a:t>
            </a:r>
            <a:r>
              <a:rPr lang="en-US" altLang="zh-CN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endParaRPr lang="en-US" altLang="zh-CN" sz="2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6" name="ïṣ1íḓè"/>
          <p:cNvSpPr/>
          <p:nvPr/>
        </p:nvSpPr>
        <p:spPr bwMode="auto">
          <a:xfrm>
            <a:off x="5827778" y="4075100"/>
            <a:ext cx="4127746" cy="40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 </a:t>
            </a:r>
            <a:r>
              <a:rPr 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聊聊</a:t>
            </a:r>
            <a:r>
              <a:rPr lang="en-US" altLang="zh-CN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功能</a:t>
            </a:r>
            <a:endParaRPr lang="zh-CN" altLang="en-US" sz="2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827941" y="2973615"/>
            <a:ext cx="4990713" cy="1597660"/>
            <a:chOff x="5885997" y="2694215"/>
            <a:chExt cx="4990713" cy="1597660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5885997" y="2694215"/>
              <a:ext cx="4990713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5885997" y="3495585"/>
              <a:ext cx="4990713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>
              <a:off x="5885997" y="4291875"/>
              <a:ext cx="4990713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/>
        </p:nvSpPr>
        <p:spPr>
          <a:xfrm>
            <a:off x="5789295" y="1462405"/>
            <a:ext cx="5029200" cy="73215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R="0" lvl="0" indent="0" algn="ctr" defTabSz="914400" fontAlgn="auto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36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目</a:t>
            </a:r>
            <a:r>
              <a:rPr lang="en-US" altLang="zh-CN" sz="36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36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录</a:t>
            </a:r>
            <a:endParaRPr lang="zh-CN" altLang="en-US" sz="3600" b="1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70740" cy="6882765"/>
          </a:xfrm>
          <a:prstGeom prst="rect">
            <a:avLst/>
          </a:prstGeom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5679349" y="810117"/>
            <a:ext cx="1071047" cy="1231168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/>
          <p:nvPr/>
        </p:nvSpPr>
        <p:spPr>
          <a:xfrm>
            <a:off x="2924810" y="2920365"/>
            <a:ext cx="7595870" cy="1043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48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通过聊聊提升客服管理效率</a:t>
            </a:r>
            <a:br>
              <a:rPr lang="zh-CN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10" grpId="0"/>
      <p:bldP spid="11" grpId="0"/>
      <p:bldP spid="36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/>
          <p:cNvCxnSpPr/>
          <p:nvPr/>
        </p:nvCxnSpPr>
        <p:spPr>
          <a:xfrm>
            <a:off x="5394144" y="1684481"/>
            <a:ext cx="0" cy="38989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992555" y="2056896"/>
            <a:ext cx="4073525" cy="2300605"/>
            <a:chOff x="992555" y="2056896"/>
            <a:chExt cx="4073525" cy="2300605"/>
          </a:xfrm>
        </p:grpSpPr>
        <p:sp>
          <p:nvSpPr>
            <p:cNvPr id="42" name="TextBox 41"/>
            <p:cNvSpPr txBox="1"/>
            <p:nvPr/>
          </p:nvSpPr>
          <p:spPr>
            <a:xfrm>
              <a:off x="992555" y="2604266"/>
              <a:ext cx="4073525" cy="1753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卖家可以通过关键词搜索功能，进行词汇的筛选，快速找到自己所需的对话，卖家可以筛选包括商品关键词、订单号、聊天关键词等信息</a:t>
              </a:r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92555" y="2056896"/>
              <a:ext cx="1960880" cy="398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sz="20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关键词搜索功能</a:t>
              </a:r>
              <a:endParaRPr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“聊聊”功能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TextBox 42"/>
          <p:cNvSpPr txBox="1"/>
          <p:nvPr/>
        </p:nvSpPr>
        <p:spPr>
          <a:xfrm>
            <a:off x="967105" y="1364615"/>
            <a:ext cx="2316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（一）对话窗口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85" name="图片 48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30900" y="1790065"/>
            <a:ext cx="3575050" cy="37934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/>
          <p:cNvCxnSpPr/>
          <p:nvPr/>
        </p:nvCxnSpPr>
        <p:spPr>
          <a:xfrm>
            <a:off x="5455104" y="1720041"/>
            <a:ext cx="0" cy="38989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1161465" y="2994791"/>
            <a:ext cx="4073525" cy="1885315"/>
            <a:chOff x="992555" y="2056896"/>
            <a:chExt cx="4073525" cy="1885315"/>
          </a:xfrm>
        </p:grpSpPr>
        <p:sp>
          <p:nvSpPr>
            <p:cNvPr id="42" name="TextBox 41"/>
            <p:cNvSpPr txBox="1"/>
            <p:nvPr/>
          </p:nvSpPr>
          <p:spPr>
            <a:xfrm>
              <a:off x="992555" y="2604266"/>
              <a:ext cx="4073525" cy="1337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买家可以通过右上角的“全部”下拉框，进行对话状态的筛选。然后批量对所选中的信息进行处理</a:t>
              </a:r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92555" y="2056896"/>
              <a:ext cx="1198880" cy="398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sz="20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批量处理</a:t>
              </a:r>
              <a:endParaRPr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“聊聊”功能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TextBox 42"/>
          <p:cNvSpPr txBox="1"/>
          <p:nvPr/>
        </p:nvSpPr>
        <p:spPr>
          <a:xfrm>
            <a:off x="967105" y="1364615"/>
            <a:ext cx="2316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（一）对话窗口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86" name="图片 48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6915" y="1948180"/>
            <a:ext cx="4521200" cy="34429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/>
          <p:cNvCxnSpPr/>
          <p:nvPr/>
        </p:nvCxnSpPr>
        <p:spPr>
          <a:xfrm>
            <a:off x="5209359" y="1737186"/>
            <a:ext cx="0" cy="38989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967155" y="2600456"/>
            <a:ext cx="4073525" cy="1885315"/>
            <a:chOff x="992555" y="2056896"/>
            <a:chExt cx="4073525" cy="1885315"/>
          </a:xfrm>
        </p:grpSpPr>
        <p:sp>
          <p:nvSpPr>
            <p:cNvPr id="42" name="TextBox 41"/>
            <p:cNvSpPr txBox="1"/>
            <p:nvPr/>
          </p:nvSpPr>
          <p:spPr>
            <a:xfrm>
              <a:off x="992555" y="2604266"/>
              <a:ext cx="4073525" cy="1337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卖家可以根据实际需要，针对每个买家的消息进行相应的标记，方便后续对于消息及客户的管理。</a:t>
              </a:r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92555" y="2056896"/>
              <a:ext cx="2334895" cy="398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sz="20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信息标记/删除功能</a:t>
              </a:r>
              <a:endParaRPr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“聊聊”功能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TextBox 42"/>
          <p:cNvSpPr txBox="1"/>
          <p:nvPr/>
        </p:nvSpPr>
        <p:spPr>
          <a:xfrm>
            <a:off x="967105" y="1364615"/>
            <a:ext cx="2316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（一）对话窗口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87" name="图片 48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7035" y="2280285"/>
            <a:ext cx="5523865" cy="25247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967105" y="1364615"/>
            <a:ext cx="2926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（二）订单管理窗口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363662" y="465255"/>
            <a:ext cx="7693025" cy="625475"/>
          </a:xfrm>
        </p:spPr>
        <p:txBody>
          <a:bodyPr/>
          <a:lstStyle/>
          <a:p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“聊聊”功能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483" name="图片 48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3345" y="2098675"/>
            <a:ext cx="8585200" cy="40913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圆角矩形 3"/>
          <p:cNvSpPr/>
          <p:nvPr/>
        </p:nvSpPr>
        <p:spPr>
          <a:xfrm>
            <a:off x="7346950" y="2263140"/>
            <a:ext cx="2757170" cy="3926840"/>
          </a:xfrm>
          <a:prstGeom prst="roundRect">
            <a:avLst/>
          </a:prstGeom>
          <a:noFill/>
          <a:ln w="41275" cmpd="sng">
            <a:solidFill>
              <a:schemeClr val="accent2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/>
          <p:cNvCxnSpPr/>
          <p:nvPr/>
        </p:nvCxnSpPr>
        <p:spPr>
          <a:xfrm>
            <a:off x="6562544" y="1669876"/>
            <a:ext cx="0" cy="38989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992555" y="2056896"/>
            <a:ext cx="5026025" cy="3962400"/>
            <a:chOff x="992555" y="2056896"/>
            <a:chExt cx="5026025" cy="3962400"/>
          </a:xfrm>
        </p:grpSpPr>
        <p:sp>
          <p:nvSpPr>
            <p:cNvPr id="42" name="TextBox 41"/>
            <p:cNvSpPr txBox="1"/>
            <p:nvPr/>
          </p:nvSpPr>
          <p:spPr>
            <a:xfrm>
              <a:off x="992555" y="2604266"/>
              <a:ext cx="5026025" cy="3415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altLang="zh-CN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1. </a:t>
              </a:r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订单查询</a:t>
              </a:r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l">
                <a:lnSpc>
                  <a:spcPct val="150000"/>
                </a:lnSpc>
              </a:pPr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 卖家可以在订单板块追踪订单信息。卖家可以通过相应的订单状态，或订单时间来进行订单的筛选、查找。、</a:t>
              </a:r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l">
                <a:lnSpc>
                  <a:spcPct val="150000"/>
                </a:lnSpc>
              </a:pPr>
              <a:r>
                <a:rPr lang="en-US" altLang="zh-CN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2.出价管理</a:t>
              </a:r>
              <a:endPara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l">
                <a:lnSpc>
                  <a:spcPct val="150000"/>
                </a:lnSpc>
              </a:pPr>
              <a:r>
                <a:rPr lang="en-US" altLang="zh-CN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在Shopee平台，卖家可以选择是否开启议价功能。 如果卖家开启议价功能，则表明买家可以就该商店的商品向卖家爱发起议价</a:t>
              </a:r>
              <a:endPara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92555" y="2056896"/>
              <a:ext cx="1198880" cy="398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sz="20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订单板块</a:t>
              </a:r>
              <a:endParaRPr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“聊聊”功能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TextBox 42"/>
          <p:cNvSpPr txBox="1"/>
          <p:nvPr/>
        </p:nvSpPr>
        <p:spPr>
          <a:xfrm>
            <a:off x="967105" y="1364615"/>
            <a:ext cx="2926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（二）订单管理窗口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88" name="图片 48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51713" y="1338898"/>
            <a:ext cx="3763645" cy="45599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/>
          <p:cNvCxnSpPr/>
          <p:nvPr/>
        </p:nvCxnSpPr>
        <p:spPr>
          <a:xfrm>
            <a:off x="6532064" y="1737186"/>
            <a:ext cx="0" cy="38989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967155" y="1961646"/>
            <a:ext cx="5230495" cy="3962400"/>
            <a:chOff x="992555" y="2056896"/>
            <a:chExt cx="5230495" cy="3962400"/>
          </a:xfrm>
        </p:grpSpPr>
        <p:sp>
          <p:nvSpPr>
            <p:cNvPr id="42" name="TextBox 41"/>
            <p:cNvSpPr txBox="1"/>
            <p:nvPr/>
          </p:nvSpPr>
          <p:spPr>
            <a:xfrm>
              <a:off x="992555" y="2604266"/>
              <a:ext cx="5230495" cy="3415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（1）全部推荐列表</a:t>
              </a:r>
              <a:endParaRPr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l">
                <a:lnSpc>
                  <a:spcPct val="150000"/>
                </a:lnSpc>
              </a:pPr>
              <a:r>
                <a:rPr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全部列表有两种排列方式，一种是商品更新时间，一种是商品销售数量，卖家可以自行选择排序方式。</a:t>
              </a:r>
              <a:endParaRPr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l">
                <a:lnSpc>
                  <a:spcPct val="150000"/>
                </a:lnSpc>
              </a:pPr>
              <a:r>
                <a:rPr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（2）卖家自定义列表</a:t>
              </a:r>
              <a:endParaRPr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l">
                <a:lnSpc>
                  <a:spcPct val="150000"/>
                </a:lnSpc>
              </a:pPr>
              <a:r>
                <a:rPr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卖家自定列表，是卖家根据店铺经营需要自行添加的商品列表，可以是当前热推或者热卖的商品等。</a:t>
              </a:r>
              <a:endParaRPr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l">
                <a:lnSpc>
                  <a:spcPct val="150000"/>
                </a:lnSpc>
              </a:pPr>
              <a:r>
                <a:rPr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（3）系统推荐列表</a:t>
              </a:r>
              <a:endParaRPr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l">
                <a:lnSpc>
                  <a:spcPct val="150000"/>
                </a:lnSpc>
              </a:pPr>
              <a:r>
                <a:rPr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系统推荐的，则是系统根据聊天内容自动进行商品适配推荐的商品。</a:t>
              </a:r>
              <a:endParaRPr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92555" y="2056896"/>
              <a:ext cx="1198880" cy="398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sz="20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商品板块</a:t>
              </a:r>
              <a:endParaRPr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“聊聊”功能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TextBox 42"/>
          <p:cNvSpPr txBox="1"/>
          <p:nvPr/>
        </p:nvSpPr>
        <p:spPr>
          <a:xfrm>
            <a:off x="967105" y="1364615"/>
            <a:ext cx="2926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（二）订单管理窗口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89" name="图片 48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66255" y="2508885"/>
            <a:ext cx="4781550" cy="23558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/>
          <p:cNvCxnSpPr/>
          <p:nvPr/>
        </p:nvCxnSpPr>
        <p:spPr>
          <a:xfrm>
            <a:off x="6285684" y="1737186"/>
            <a:ext cx="0" cy="38989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967155" y="2764286"/>
            <a:ext cx="4625975" cy="2269490"/>
            <a:chOff x="967155" y="2764286"/>
            <a:chExt cx="4625975" cy="2269490"/>
          </a:xfrm>
        </p:grpSpPr>
        <p:sp>
          <p:nvSpPr>
            <p:cNvPr id="42" name="TextBox 41"/>
            <p:cNvSpPr txBox="1"/>
            <p:nvPr/>
          </p:nvSpPr>
          <p:spPr>
            <a:xfrm>
              <a:off x="967155" y="3280541"/>
              <a:ext cx="4625975" cy="1753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如果卖家在与买家沟通过程中，有需要通过优惠券促进成交，或者促成好评等需求，可以通过右侧优惠券板块直接将优惠券发送给买家</a:t>
              </a:r>
              <a:r>
                <a:rPr lang="zh-CN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。</a:t>
              </a:r>
              <a:endParaRPr 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67155" y="2764286"/>
              <a:ext cx="1452880" cy="398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sz="2000" b="1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优惠券板块</a:t>
              </a:r>
              <a:endParaRPr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“聊聊”功能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TextBox 42"/>
          <p:cNvSpPr txBox="1"/>
          <p:nvPr/>
        </p:nvSpPr>
        <p:spPr>
          <a:xfrm>
            <a:off x="967105" y="1364615"/>
            <a:ext cx="2926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（二）订单管理窗口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90" name="图片 49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65975" y="1540510"/>
            <a:ext cx="3829050" cy="40957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967105" y="1364615"/>
            <a:ext cx="3840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（三）不合规信息限制功能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“聊聊”功能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363345" y="2116455"/>
            <a:ext cx="993965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200000"/>
              </a:lnSpc>
            </a:pPr>
            <a:r>
              <a:rPr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为确保Shopee是卖家和买家进行安全、友好交易的平台，Shopee将对任何违反以下规定的用户采取措施：</a:t>
            </a:r>
            <a:endParaRPr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l">
              <a:lnSpc>
                <a:spcPct val="200000"/>
              </a:lnSpc>
            </a:pPr>
            <a:r>
              <a:rPr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1、发送粗鲁或辱骂的聊聊信息</a:t>
            </a:r>
            <a:endParaRPr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l">
              <a:lnSpc>
                <a:spcPct val="200000"/>
              </a:lnSpc>
            </a:pPr>
            <a:r>
              <a:rPr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2、要求买家取消订单</a:t>
            </a:r>
            <a:endParaRPr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l">
              <a:lnSpc>
                <a:spcPct val="200000"/>
              </a:lnSpc>
            </a:pPr>
            <a:r>
              <a:rPr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3、引导在Shopee平台之外交易</a:t>
            </a:r>
            <a:endParaRPr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l">
              <a:lnSpc>
                <a:spcPct val="200000"/>
              </a:lnSpc>
            </a:pPr>
            <a:r>
              <a:rPr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4、参与发送垃圾聊聊消息</a:t>
            </a:r>
            <a:endParaRPr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l">
              <a:lnSpc>
                <a:spcPct val="200000"/>
              </a:lnSpc>
            </a:pPr>
            <a:r>
              <a:rPr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5、聊聊回复率(CRR)低</a:t>
            </a:r>
            <a:endParaRPr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/>
          <p:cNvCxnSpPr/>
          <p:nvPr/>
        </p:nvCxnSpPr>
        <p:spPr>
          <a:xfrm>
            <a:off x="5209359" y="1737186"/>
            <a:ext cx="0" cy="38989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854125" y="1918466"/>
            <a:ext cx="4073525" cy="2623185"/>
            <a:chOff x="854760" y="2056896"/>
            <a:chExt cx="4073525" cy="2623185"/>
          </a:xfrm>
        </p:grpSpPr>
        <p:sp>
          <p:nvSpPr>
            <p:cNvPr id="42" name="TextBox 41"/>
            <p:cNvSpPr txBox="1"/>
            <p:nvPr/>
          </p:nvSpPr>
          <p:spPr>
            <a:xfrm>
              <a:off x="854760" y="3342136"/>
              <a:ext cx="4073525" cy="1337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如果卖家要求买家取消订单，一旦发送相关的文字，则聊聊会弹出窗口告知违反Shopee政策</a:t>
              </a:r>
              <a:r>
                <a:rPr lang="zh-CN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。</a:t>
              </a:r>
              <a:endParaRPr 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92555" y="2056896"/>
              <a:ext cx="1706880" cy="398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sz="2000" b="1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订单取消请求</a:t>
              </a:r>
              <a:endParaRPr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“聊聊”功能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TextBox 42"/>
          <p:cNvSpPr txBox="1"/>
          <p:nvPr/>
        </p:nvSpPr>
        <p:spPr>
          <a:xfrm>
            <a:off x="967105" y="1364615"/>
            <a:ext cx="38481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（三）不合规信息限制功能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91" name="图片 49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30875" y="1737360"/>
            <a:ext cx="4617720" cy="34448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/>
          <p:cNvCxnSpPr/>
          <p:nvPr/>
        </p:nvCxnSpPr>
        <p:spPr>
          <a:xfrm>
            <a:off x="5209359" y="1737186"/>
            <a:ext cx="0" cy="38989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967155" y="2536956"/>
            <a:ext cx="4073525" cy="2300605"/>
            <a:chOff x="992555" y="2056896"/>
            <a:chExt cx="4073525" cy="2300605"/>
          </a:xfrm>
        </p:grpSpPr>
        <p:sp>
          <p:nvSpPr>
            <p:cNvPr id="42" name="TextBox 41"/>
            <p:cNvSpPr txBox="1"/>
            <p:nvPr/>
          </p:nvSpPr>
          <p:spPr>
            <a:xfrm>
              <a:off x="992555" y="2604266"/>
              <a:ext cx="4073525" cy="1753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同时Shopee会识别一些其他常规的电商平台不被允许发送的内容，比如跳出平台的外链、或者不雅信息等，系统都会进行屏蔽，并提示发送失败的提醒。</a:t>
              </a:r>
              <a:endParaRPr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92555" y="2056896"/>
              <a:ext cx="1960880" cy="398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sz="2000" b="1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其他不合规信息</a:t>
              </a:r>
              <a:endParaRPr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“聊聊”功能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TextBox 42"/>
          <p:cNvSpPr txBox="1"/>
          <p:nvPr/>
        </p:nvSpPr>
        <p:spPr>
          <a:xfrm>
            <a:off x="967105" y="1364615"/>
            <a:ext cx="38481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（三）不合规信息限制功能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5" name="图片 4" descr="src=http___static.52by.com_yue_article_161052736180549676842.gif_size=480,270&amp;refer=http___static.52b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03875" y="2416810"/>
            <a:ext cx="5488940" cy="308737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"/>
          <p:cNvSpPr/>
          <p:nvPr/>
        </p:nvSpPr>
        <p:spPr>
          <a:xfrm>
            <a:off x="9391835" y="5807833"/>
            <a:ext cx="2157383" cy="1050167"/>
          </a:xfrm>
          <a:custGeom>
            <a:avLst/>
            <a:gdLst/>
            <a:ahLst/>
            <a:cxnLst/>
            <a:rect l="l" t="t" r="r" b="b"/>
            <a:pathLst>
              <a:path w="328" h="158" extrusionOk="0">
                <a:moveTo>
                  <a:pt x="164" y="81"/>
                </a:moveTo>
                <a:cubicBezTo>
                  <a:pt x="208" y="81"/>
                  <a:pt x="244" y="115"/>
                  <a:pt x="247" y="158"/>
                </a:cubicBezTo>
                <a:cubicBezTo>
                  <a:pt x="328" y="158"/>
                  <a:pt x="328" y="158"/>
                  <a:pt x="328" y="158"/>
                </a:cubicBezTo>
                <a:cubicBezTo>
                  <a:pt x="325" y="70"/>
                  <a:pt x="252" y="0"/>
                  <a:pt x="164" y="0"/>
                </a:cubicBezTo>
                <a:cubicBezTo>
                  <a:pt x="75" y="0"/>
                  <a:pt x="3" y="70"/>
                  <a:pt x="0" y="158"/>
                </a:cubicBezTo>
                <a:cubicBezTo>
                  <a:pt x="80" y="158"/>
                  <a:pt x="80" y="158"/>
                  <a:pt x="80" y="158"/>
                </a:cubicBezTo>
                <a:cubicBezTo>
                  <a:pt x="84" y="115"/>
                  <a:pt x="120" y="81"/>
                  <a:pt x="164" y="81"/>
                </a:cubicBezTo>
                <a:close/>
              </a:path>
            </a:pathLst>
          </a:custGeom>
          <a:gradFill>
            <a:gsLst>
              <a:gs pos="0">
                <a:srgbClr val="FD6B52"/>
              </a:gs>
              <a:gs pos="100000">
                <a:srgbClr val="F6955B"/>
              </a:gs>
            </a:gsLst>
            <a:lin ang="2700006" scaled="0"/>
          </a:gra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865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8" name="Google Shape;148;p2"/>
          <p:cNvSpPr txBox="1"/>
          <p:nvPr/>
        </p:nvSpPr>
        <p:spPr>
          <a:xfrm>
            <a:off x="900525" y="1441171"/>
            <a:ext cx="4054400" cy="7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微软雅黑" panose="020B0503020204020204" pitchFamily="34" charset="-122"/>
              <a:buNone/>
            </a:pPr>
            <a:r>
              <a:rPr lang="zh-CN" sz="4000" b="1" i="0" u="none" strike="noStrike" cap="none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Shopee</a:t>
            </a:r>
            <a:endParaRPr sz="1465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微软雅黑" panose="020B0503020204020204" pitchFamily="34" charset="-122"/>
              <a:buNone/>
            </a:pPr>
            <a:r>
              <a:rPr lang="zh-CN" sz="4000" b="1" i="0" u="none" strike="noStrike" cap="none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平台商品刊登</a:t>
            </a:r>
            <a:br>
              <a:rPr lang="zh-CN" sz="4000" b="1" i="0" u="none" strike="noStrike" cap="none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sz="4000" b="1" i="0" u="none" strike="noStrike" cap="none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&amp;</a:t>
            </a:r>
            <a:br>
              <a:rPr lang="zh-CN" sz="4000" b="1" i="0" u="none" strike="noStrike" cap="none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sz="4000" b="1" i="0" u="none" strike="noStrike" cap="none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优质listing</a:t>
            </a:r>
            <a:endParaRPr sz="4000" b="1" i="0" u="none" strike="noStrike" cap="none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49" name="Google Shape;149;p2"/>
          <p:cNvSpPr/>
          <p:nvPr/>
        </p:nvSpPr>
        <p:spPr>
          <a:xfrm rot="-2700000">
            <a:off x="5653388" y="1775812"/>
            <a:ext cx="777252" cy="77725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ED4D2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865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0" name="Google Shape;150;p2"/>
          <p:cNvSpPr txBox="1"/>
          <p:nvPr/>
        </p:nvSpPr>
        <p:spPr>
          <a:xfrm>
            <a:off x="5806220" y="1819965"/>
            <a:ext cx="416000" cy="6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4D2D"/>
              </a:buClr>
              <a:buSzPts val="2700"/>
              <a:buFont typeface="微软雅黑" panose="020B0503020204020204" pitchFamily="34" charset="-122"/>
              <a:buNone/>
            </a:pPr>
            <a:r>
              <a:rPr lang="zh-CN" sz="3600" b="1" i="0" u="none" strike="noStrike" cap="none">
                <a:solidFill>
                  <a:srgbClr val="ED4D2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endParaRPr sz="1465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1" name="Google Shape;151;p2"/>
          <p:cNvSpPr txBox="1"/>
          <p:nvPr/>
        </p:nvSpPr>
        <p:spPr>
          <a:xfrm>
            <a:off x="6776915" y="1985431"/>
            <a:ext cx="3292800" cy="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聊聊</a:t>
            </a:r>
            <a:r>
              <a:rPr lang="zh-CN" sz="2000" b="1" i="0" u="none" strike="noStrike" cap="none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入口</a:t>
            </a:r>
            <a:endParaRPr lang="zh-CN" sz="2000" b="1" i="0" u="none" strike="noStrike" cap="none">
              <a:solidFill>
                <a:srgbClr val="3F3F3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2" name="Google Shape;152;p2"/>
          <p:cNvSpPr/>
          <p:nvPr/>
        </p:nvSpPr>
        <p:spPr>
          <a:xfrm rot="-2700000">
            <a:off x="5653388" y="3085567"/>
            <a:ext cx="777252" cy="77725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ED4D2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865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3" name="Google Shape;153;p2"/>
          <p:cNvSpPr txBox="1"/>
          <p:nvPr/>
        </p:nvSpPr>
        <p:spPr>
          <a:xfrm>
            <a:off x="5806220" y="3129720"/>
            <a:ext cx="416000" cy="6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4D2D"/>
              </a:buClr>
              <a:buSzPts val="2700"/>
              <a:buFont typeface="微软雅黑" panose="020B0503020204020204" pitchFamily="34" charset="-122"/>
              <a:buNone/>
            </a:pPr>
            <a:r>
              <a:rPr lang="zh-CN" sz="3600" b="1" i="0" u="none" strike="noStrike" cap="none">
                <a:solidFill>
                  <a:srgbClr val="ED4D2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endParaRPr sz="1465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4" name="Google Shape;154;p2"/>
          <p:cNvSpPr txBox="1"/>
          <p:nvPr/>
        </p:nvSpPr>
        <p:spPr>
          <a:xfrm>
            <a:off x="6776916" y="4620935"/>
            <a:ext cx="3292800" cy="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自动回复</a:t>
            </a:r>
            <a:r>
              <a:rPr lang="zh-CN" sz="2000" b="1" i="0" u="none" strike="noStrike" cap="none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设置</a:t>
            </a:r>
            <a:endParaRPr lang="zh-CN" sz="2000" b="1" i="0" u="none" strike="noStrike" cap="none">
              <a:solidFill>
                <a:srgbClr val="3F3F3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5" name="Google Shape;155;p2"/>
          <p:cNvSpPr/>
          <p:nvPr/>
        </p:nvSpPr>
        <p:spPr>
          <a:xfrm rot="-2700000">
            <a:off x="5653388" y="4395300"/>
            <a:ext cx="777252" cy="77725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ED4D2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865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</a:t>
            </a:r>
            <a:endParaRPr sz="1865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" name="Google Shape;156;p2"/>
          <p:cNvSpPr txBox="1"/>
          <p:nvPr/>
        </p:nvSpPr>
        <p:spPr>
          <a:xfrm>
            <a:off x="6776916" y="3274001"/>
            <a:ext cx="3292800" cy="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聊聊基础</a:t>
            </a:r>
            <a:r>
              <a:rPr lang="zh-CN" sz="2000" b="1" i="0" u="none" strike="noStrike" cap="none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功能</a:t>
            </a:r>
            <a:endParaRPr lang="zh-CN" sz="2000" b="1" i="0" u="none" strike="noStrike" cap="none">
              <a:solidFill>
                <a:srgbClr val="3F3F3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7" name="Google Shape;157;p2"/>
          <p:cNvSpPr txBox="1"/>
          <p:nvPr/>
        </p:nvSpPr>
        <p:spPr>
          <a:xfrm>
            <a:off x="5834020" y="4432820"/>
            <a:ext cx="416000" cy="6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4D2D"/>
              </a:buClr>
              <a:buSzPts val="2700"/>
              <a:buFont typeface="微软雅黑" panose="020B0503020204020204" pitchFamily="34" charset="-122"/>
              <a:buNone/>
            </a:pPr>
            <a:r>
              <a:rPr lang="zh-CN" sz="3600" b="1" i="0" u="none" strike="noStrike" cap="none">
                <a:solidFill>
                  <a:srgbClr val="ED4D2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endParaRPr sz="1465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59" name="Google Shape;459;p6"/>
          <p:cNvGrpSpPr/>
          <p:nvPr/>
        </p:nvGrpSpPr>
        <p:grpSpPr>
          <a:xfrm>
            <a:off x="-178647" y="57573"/>
            <a:ext cx="3831167" cy="6800427"/>
            <a:chOff x="1917642" y="0"/>
            <a:chExt cx="2165582" cy="5151117"/>
          </a:xfrm>
        </p:grpSpPr>
        <p:sp>
          <p:nvSpPr>
            <p:cNvPr id="460" name="Google Shape;460;p6"/>
            <p:cNvSpPr/>
            <p:nvPr/>
          </p:nvSpPr>
          <p:spPr>
            <a:xfrm>
              <a:off x="2254095" y="0"/>
              <a:ext cx="1829129" cy="5145921"/>
            </a:xfrm>
            <a:custGeom>
              <a:avLst/>
              <a:gdLst/>
              <a:ahLst/>
              <a:cxnLst/>
              <a:rect l="l" t="t" r="r" b="b"/>
              <a:pathLst>
                <a:path w="3770149" h="5145921" extrusionOk="0">
                  <a:moveTo>
                    <a:pt x="0" y="0"/>
                  </a:moveTo>
                  <a:lnTo>
                    <a:pt x="3562963" y="0"/>
                  </a:lnTo>
                  <a:cubicBezTo>
                    <a:pt x="3562963" y="0"/>
                    <a:pt x="4228243" y="398058"/>
                    <a:pt x="3174528" y="2392520"/>
                  </a:cubicBezTo>
                  <a:cubicBezTo>
                    <a:pt x="2120813" y="4386982"/>
                    <a:pt x="3111013" y="5145921"/>
                    <a:pt x="3111013" y="5145921"/>
                  </a:cubicBezTo>
                  <a:lnTo>
                    <a:pt x="0" y="51459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A595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2424755" y="0"/>
              <a:ext cx="1594284" cy="5151117"/>
            </a:xfrm>
            <a:custGeom>
              <a:avLst/>
              <a:gdLst/>
              <a:ahLst/>
              <a:cxnLst/>
              <a:rect l="l" t="t" r="r" b="b"/>
              <a:pathLst>
                <a:path w="4592041" h="5151117" extrusionOk="0">
                  <a:moveTo>
                    <a:pt x="4592041" y="5151117"/>
                  </a:moveTo>
                  <a:cubicBezTo>
                    <a:pt x="4592041" y="5151117"/>
                    <a:pt x="3151130" y="4831190"/>
                    <a:pt x="3368566" y="2928385"/>
                  </a:cubicBezTo>
                  <a:cubicBezTo>
                    <a:pt x="3586002" y="1025580"/>
                    <a:pt x="2989404" y="0"/>
                    <a:pt x="2989404" y="0"/>
                  </a:cubicBezTo>
                  <a:lnTo>
                    <a:pt x="0" y="0"/>
                  </a:lnTo>
                  <a:lnTo>
                    <a:pt x="0" y="5145921"/>
                  </a:lnTo>
                  <a:lnTo>
                    <a:pt x="4592041" y="5151117"/>
                  </a:lnTo>
                  <a:close/>
                </a:path>
              </a:pathLst>
            </a:custGeom>
            <a:solidFill>
              <a:srgbClr val="FFBB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1917642" y="0"/>
              <a:ext cx="1818375" cy="5145920"/>
            </a:xfrm>
            <a:custGeom>
              <a:avLst/>
              <a:gdLst/>
              <a:ahLst/>
              <a:cxnLst/>
              <a:rect l="l" t="t" r="r" b="b"/>
              <a:pathLst>
                <a:path w="3747986" h="5145920" extrusionOk="0">
                  <a:moveTo>
                    <a:pt x="0" y="0"/>
                  </a:moveTo>
                  <a:lnTo>
                    <a:pt x="3562963" y="0"/>
                  </a:lnTo>
                  <a:cubicBezTo>
                    <a:pt x="3562963" y="0"/>
                    <a:pt x="4032257" y="1286480"/>
                    <a:pt x="3476042" y="2787374"/>
                  </a:cubicBezTo>
                  <a:cubicBezTo>
                    <a:pt x="2919827" y="4288267"/>
                    <a:pt x="3111013" y="5145921"/>
                    <a:pt x="3111013" y="5145921"/>
                  </a:cubicBezTo>
                  <a:lnTo>
                    <a:pt x="0" y="51459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4D2D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35"/>
          <p:cNvSpPr txBox="1"/>
          <p:nvPr/>
        </p:nvSpPr>
        <p:spPr>
          <a:xfrm>
            <a:off x="3221160" y="2958393"/>
            <a:ext cx="708887" cy="1185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微软雅黑" panose="020B0503020204020204" pitchFamily="34" charset="-122"/>
              <a:buNone/>
            </a:pPr>
            <a:r>
              <a:rPr lang="zh-CN" sz="3600" b="1" i="0" u="none" strike="noStrike" cap="none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3" name="Google Shape;713;p35"/>
          <p:cNvSpPr txBox="1"/>
          <p:nvPr/>
        </p:nvSpPr>
        <p:spPr>
          <a:xfrm>
            <a:off x="5722943" y="2567320"/>
            <a:ext cx="2197021" cy="747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353"/>
              </a:buClr>
              <a:buSzPts val="3600"/>
              <a:buFont typeface="微软雅黑" panose="020B0503020204020204" pitchFamily="34" charset="-122"/>
              <a:buNone/>
            </a:pPr>
            <a:r>
              <a:rPr lang="zh-CN" sz="3600" b="1" i="0" u="none" strike="noStrike" cap="none">
                <a:solidFill>
                  <a:srgbClr val="FF735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PART 8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4" name="Google Shape;714;p35"/>
          <p:cNvSpPr txBox="1"/>
          <p:nvPr/>
        </p:nvSpPr>
        <p:spPr>
          <a:xfrm>
            <a:off x="4763047" y="3512933"/>
            <a:ext cx="398090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zh-CN" sz="3600" b="1" i="0" u="none" strike="noStrike" cap="none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客服自动回复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36"/>
          <p:cNvSpPr txBox="1"/>
          <p:nvPr/>
        </p:nvSpPr>
        <p:spPr>
          <a:xfrm>
            <a:off x="835308" y="179502"/>
            <a:ext cx="277238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客服自动回复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0" name="Google Shape;720;p36"/>
          <p:cNvSpPr/>
          <p:nvPr/>
        </p:nvSpPr>
        <p:spPr>
          <a:xfrm>
            <a:off x="0" y="5514975"/>
            <a:ext cx="12191999" cy="986976"/>
          </a:xfrm>
          <a:custGeom>
            <a:avLst/>
            <a:gdLst/>
            <a:ahLst/>
            <a:cxnLst/>
            <a:rect l="l" t="t" r="r" b="b"/>
            <a:pathLst>
              <a:path w="4074795" h="1819275" extrusionOk="0">
                <a:moveTo>
                  <a:pt x="4074617" y="1818830"/>
                </a:moveTo>
                <a:lnTo>
                  <a:pt x="0" y="1818830"/>
                </a:lnTo>
                <a:lnTo>
                  <a:pt x="0" y="0"/>
                </a:lnTo>
                <a:lnTo>
                  <a:pt x="4074617" y="0"/>
                </a:lnTo>
                <a:lnTo>
                  <a:pt x="4074617" y="1818830"/>
                </a:lnTo>
                <a:close/>
              </a:path>
            </a:pathLst>
          </a:custGeom>
          <a:solidFill>
            <a:srgbClr val="F15C3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41"/>
              <a:buFont typeface="Helvetica Neue" panose="020B0604020202020204"/>
              <a:buNone/>
            </a:pPr>
            <a:endParaRPr sz="2000" b="1" i="0" u="none" strike="noStrike" cap="none">
              <a:solidFill>
                <a:srgbClr val="FF5722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721" name="Google Shape;721;p36"/>
          <p:cNvSpPr txBox="1"/>
          <p:nvPr/>
        </p:nvSpPr>
        <p:spPr>
          <a:xfrm>
            <a:off x="1638300" y="5859287"/>
            <a:ext cx="33147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zh-CN" sz="1800" b="0" i="0" u="none" strike="noStrike" cap="none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1. 点击进入【聊聊</a:t>
            </a:r>
            <a:r>
              <a:rPr lang="zh-CN" sz="1800" b="0" i="0" u="none" strike="noStrike" cap="none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助理】</a:t>
            </a:r>
            <a:endParaRPr sz="1800" b="0" i="0" u="none" strike="noStrike" cap="none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22" name="Google Shape;722;p36"/>
          <p:cNvSpPr txBox="1"/>
          <p:nvPr/>
        </p:nvSpPr>
        <p:spPr>
          <a:xfrm>
            <a:off x="6367462" y="5859287"/>
            <a:ext cx="33147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zh-CN" sz="1800" b="0" i="0" u="none" strike="noStrike" cap="none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2. 设置聊聊</a:t>
            </a:r>
            <a:r>
              <a:rPr lang="zh-CN" sz="1800" b="0" i="0" u="none" strike="noStrike" cap="none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回复</a:t>
            </a:r>
            <a:endParaRPr lang="zh-CN" sz="1800" b="0" i="0" u="none" strike="noStrike" cap="none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5370" y="860425"/>
            <a:ext cx="9873615" cy="437451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" name="Google Shape;728;ge95529f647_0_0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2272"/>
            <a:ext cx="12189608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ge95529f647_0_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977551" y="1728491"/>
            <a:ext cx="4056275" cy="1317915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ge95529f647_0_0"/>
          <p:cNvSpPr/>
          <p:nvPr/>
        </p:nvSpPr>
        <p:spPr>
          <a:xfrm>
            <a:off x="3373517" y="3135085"/>
            <a:ext cx="5444700" cy="45600"/>
          </a:xfrm>
          <a:prstGeom prst="rect">
            <a:avLst/>
          </a:prstGeom>
          <a:solidFill>
            <a:srgbClr val="F158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 panose="020B0604020202020204"/>
              <a:buNone/>
            </a:pPr>
            <a:endParaRPr sz="19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1" name="Google Shape;731;ge95529f647_0_0"/>
          <p:cNvSpPr txBox="1"/>
          <p:nvPr/>
        </p:nvSpPr>
        <p:spPr>
          <a:xfrm>
            <a:off x="5452533" y="3677316"/>
            <a:ext cx="24948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 panose="020B0604020202020204"/>
              <a:buNone/>
            </a:pPr>
            <a:r>
              <a:rPr lang="zh-CN" sz="37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谢谢！</a:t>
            </a:r>
            <a:endParaRPr sz="19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"/>
          <p:cNvSpPr txBox="1"/>
          <p:nvPr/>
        </p:nvSpPr>
        <p:spPr>
          <a:xfrm>
            <a:off x="3221160" y="2958393"/>
            <a:ext cx="708800" cy="11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微软雅黑" panose="020B0503020204020204" pitchFamily="34" charset="-122"/>
              <a:buNone/>
            </a:pPr>
            <a:r>
              <a:rPr lang="zh-CN" sz="3600" b="1" i="0" u="none" strike="noStrike" cap="none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endParaRPr sz="1465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3" name="Google Shape;163;p3"/>
          <p:cNvSpPr txBox="1"/>
          <p:nvPr/>
        </p:nvSpPr>
        <p:spPr>
          <a:xfrm>
            <a:off x="5722943" y="2567320"/>
            <a:ext cx="2196800" cy="7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353"/>
              </a:buClr>
              <a:buSzPts val="2700"/>
              <a:buFont typeface="微软雅黑" panose="020B0503020204020204" pitchFamily="34" charset="-122"/>
              <a:buNone/>
            </a:pPr>
            <a:r>
              <a:rPr lang="zh-CN" sz="3600" b="1" i="0" u="none" strike="noStrike" cap="none">
                <a:solidFill>
                  <a:srgbClr val="FF735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PART 1</a:t>
            </a:r>
            <a:endParaRPr sz="1465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4" name="Google Shape;164;p3"/>
          <p:cNvSpPr txBox="1"/>
          <p:nvPr/>
        </p:nvSpPr>
        <p:spPr>
          <a:xfrm>
            <a:off x="4817021" y="3419475"/>
            <a:ext cx="5276400" cy="6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 panose="020B0604020202020204"/>
              <a:buNone/>
            </a:pPr>
            <a:r>
              <a:rPr lang="zh-CN" sz="3600" b="1" i="0" u="none" strike="noStrike" cap="none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     认识聊聊</a:t>
            </a:r>
            <a:endParaRPr lang="zh-CN" sz="3600" b="1" i="0" u="none" strike="noStrike" cap="none">
              <a:solidFill>
                <a:srgbClr val="3F3F3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/>
          <p:cNvCxnSpPr/>
          <p:nvPr/>
        </p:nvCxnSpPr>
        <p:spPr>
          <a:xfrm>
            <a:off x="5501459" y="1798781"/>
            <a:ext cx="0" cy="389890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992505" y="2395220"/>
            <a:ext cx="28028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什么是“ 聊聊 ”？</a:t>
            </a:r>
            <a:endParaRPr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认识“聊聊”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26955" y="255270"/>
            <a:ext cx="1915795" cy="1903095"/>
          </a:xfrm>
          <a:prstGeom prst="rect">
            <a:avLst/>
          </a:prstGeom>
        </p:spPr>
      </p:pic>
      <p:sp>
        <p:nvSpPr>
          <p:cNvPr id="50" name="TextBox 30"/>
          <p:cNvSpPr txBox="1"/>
          <p:nvPr/>
        </p:nvSpPr>
        <p:spPr>
          <a:xfrm>
            <a:off x="992505" y="3112135"/>
            <a:ext cx="40513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「聊聊」是Shopee为买卖双方之间，提供的信息沟通工具。聊聊可以帮助卖家方便、迅速和有效地管理买家讯息，提供良好的客户服务。</a:t>
            </a:r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6" name="图片 5" descr="undraw_Messages_re_qy9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4355" y="2056765"/>
            <a:ext cx="4780280" cy="385635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“聊聊”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入口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156970" y="1654810"/>
            <a:ext cx="105765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大多数卖家会通过卖家中心进入聊聊。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而聊聊在卖家中心的入口也非常的明显，有“聊聊”的明确标识，卖家单击即可进入聊聊聊天界面。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9" name="图片 18" descr="20191206175352_537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41830" y="2933065"/>
            <a:ext cx="7953375" cy="34956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6" name="TextBox 75"/>
          <p:cNvSpPr txBox="1"/>
          <p:nvPr/>
        </p:nvSpPr>
        <p:spPr>
          <a:xfrm>
            <a:off x="1156709" y="1194732"/>
            <a:ext cx="385000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入口一：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Shopee</a:t>
            </a:r>
            <a:r>
              <a:rPr lang="en-US" altLang="zh-CN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卖家中心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" grpId="0" bldLvl="0" build="allAtOnce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“聊聊”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入口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156970" y="2289810"/>
            <a:ext cx="462724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为了方便客服工作的及时跟进，大多数卖家也会选择使用shope APP进入聊聊工具，更适用于卖家利用一些碎片化的时间进行客服工作的处理。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156709" y="1517312"/>
            <a:ext cx="32600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入口二：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Shopee APP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58" name="图片 5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90715" y="577215"/>
            <a:ext cx="2633345" cy="57035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" grpId="0" bldLvl="0" build="allAtOnce"/>
      <p:bldP spid="2" grpId="1"/>
      <p:bldP spid="7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"/>
          <p:cNvSpPr txBox="1"/>
          <p:nvPr/>
        </p:nvSpPr>
        <p:spPr>
          <a:xfrm>
            <a:off x="3221160" y="2958393"/>
            <a:ext cx="708800" cy="11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微软雅黑" panose="020B0503020204020204" pitchFamily="34" charset="-122"/>
              <a:buNone/>
            </a:pPr>
            <a:r>
              <a:rPr lang="zh-CN" sz="3600" b="1" i="0" u="none" strike="noStrike" cap="none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endParaRPr sz="1465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3" name="Google Shape;163;p3"/>
          <p:cNvSpPr txBox="1"/>
          <p:nvPr/>
        </p:nvSpPr>
        <p:spPr>
          <a:xfrm>
            <a:off x="5722943" y="2567320"/>
            <a:ext cx="2196800" cy="7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353"/>
              </a:buClr>
              <a:buSzPts val="2700"/>
              <a:buFont typeface="微软雅黑" panose="020B0503020204020204" pitchFamily="34" charset="-122"/>
              <a:buNone/>
            </a:pPr>
            <a:r>
              <a:rPr lang="zh-CN" sz="3600" b="1" i="0" u="none" strike="noStrike" cap="none">
                <a:solidFill>
                  <a:srgbClr val="FF735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PART </a:t>
            </a:r>
            <a:r>
              <a:rPr lang="en-US" altLang="zh-CN" sz="3600" b="1" i="0" u="none" strike="noStrike" cap="none">
                <a:solidFill>
                  <a:srgbClr val="FF735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endParaRPr lang="en-US" altLang="zh-CN" sz="3600" b="1" i="0" u="none" strike="noStrike" cap="none">
              <a:solidFill>
                <a:srgbClr val="FF735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4" name="Google Shape;164;p3"/>
          <p:cNvSpPr txBox="1"/>
          <p:nvPr/>
        </p:nvSpPr>
        <p:spPr>
          <a:xfrm>
            <a:off x="4183291" y="3429000"/>
            <a:ext cx="5276400" cy="6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 panose="020B0604020202020204"/>
              <a:buNone/>
            </a:pPr>
            <a:r>
              <a:rPr lang="zh-CN" sz="3600" b="1" i="0" u="none" strike="noStrike" cap="none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     聊聊基础</a:t>
            </a:r>
            <a:r>
              <a:rPr lang="zh-CN" sz="3600" b="1" i="0" u="none" strike="noStrike" cap="none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功能</a:t>
            </a:r>
            <a:endParaRPr lang="zh-CN" sz="3600" b="1" i="0" u="none" strike="noStrike" cap="none">
              <a:solidFill>
                <a:srgbClr val="3F3F3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967105" y="1364615"/>
            <a:ext cx="2316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（一）对话窗口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“聊聊”功能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483" name="图片 48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3345" y="2098675"/>
            <a:ext cx="8585200" cy="40913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圆角矩形 3"/>
          <p:cNvSpPr/>
          <p:nvPr/>
        </p:nvSpPr>
        <p:spPr>
          <a:xfrm>
            <a:off x="3036570" y="2281555"/>
            <a:ext cx="4345940" cy="3926840"/>
          </a:xfrm>
          <a:prstGeom prst="roundRect">
            <a:avLst/>
          </a:prstGeom>
          <a:noFill/>
          <a:ln w="41275" cmpd="sng">
            <a:solidFill>
              <a:schemeClr val="accent2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/>
          <p:cNvCxnSpPr/>
          <p:nvPr/>
        </p:nvCxnSpPr>
        <p:spPr>
          <a:xfrm>
            <a:off x="5470979" y="1901651"/>
            <a:ext cx="0" cy="38989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992555" y="2056896"/>
            <a:ext cx="4073525" cy="2715895"/>
            <a:chOff x="992555" y="2056896"/>
            <a:chExt cx="4073525" cy="2715895"/>
          </a:xfrm>
        </p:grpSpPr>
        <p:sp>
          <p:nvSpPr>
            <p:cNvPr id="42" name="TextBox 41"/>
            <p:cNvSpPr txBox="1"/>
            <p:nvPr/>
          </p:nvSpPr>
          <p:spPr>
            <a:xfrm>
              <a:off x="992555" y="2604266"/>
              <a:ext cx="4073525" cy="2168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卖家可以通过语言、图片、视频和快捷信息来与客户进行沟通。</a:t>
              </a:r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l">
                <a:lnSpc>
                  <a:spcPct val="150000"/>
                </a:lnSpc>
              </a:pPr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卖家可以将鼠标移动到相应消息上面，右侧会出现一个转发的标识，由此将消息转发给其他正在沟通的用户。</a:t>
              </a:r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92555" y="2056896"/>
              <a:ext cx="1198880" cy="398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sz="20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消息处理</a:t>
              </a:r>
              <a:endParaRPr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“聊聊”功能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TextBox 42"/>
          <p:cNvSpPr txBox="1"/>
          <p:nvPr/>
        </p:nvSpPr>
        <p:spPr>
          <a:xfrm>
            <a:off x="967105" y="1364615"/>
            <a:ext cx="2316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（一）对话窗口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84" name="图片 48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4690" y="3056890"/>
            <a:ext cx="5274310" cy="15881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p="http://schemas.openxmlformats.org/presentationml/2006/main">
  <p:tag name="THINKCELLSHAPEDONOTDELETE" val="thinkcellActiveDocDoNotDelete"/>
</p:tagLst>
</file>

<file path=ppt/tags/tag2.xml><?xml version="1.0" encoding="utf-8"?>
<p:tagLst xmlns:p="http://schemas.openxmlformats.org/presentationml/2006/main">
  <p:tag name="THINKCELLSHAPEDONOTDELETE" val="tA6S0wzOvQ8a50SA42PUNRg"/>
</p:tagLst>
</file>

<file path=ppt/tags/tag3.xml><?xml version="1.0" encoding="utf-8"?>
<p:tagLst xmlns:p="http://schemas.openxmlformats.org/presentationml/2006/main">
  <p:tag name="KSO_WM_UNIT_PLACING_PICTURE_USER_VIEWPORT" val="{&quot;height&quot;:8263,&quot;width&quot;:3815}"/>
</p:tagLst>
</file>

<file path=ppt/tags/tag4.xml><?xml version="1.0" encoding="utf-8"?>
<p:tagLst xmlns:p="http://schemas.openxmlformats.org/presentationml/2006/main">
  <p:tag name="ISPRING_PRESENTATION_TITLE" val="PowerPoint 演示文稿"/>
  <p:tag name="ISLIDE.GUIDESSETTING" val="{&quot;Id&quot;:null,&quot;Name&quot;:&quot;正常&quot;,&quot;HeaderHeight&quot;:15.0,&quot;FooterHeight&quot;:9.0,&quot;SideMargin&quot;:5.5,&quot;TopMargin&quot;:0.0,&quot;BottomMargin&quot;:0.0,&quot;IntervalMargin&quot;:1.5,&quot;SettingType&quot;:&quot;System&quot;}"/>
  <p:tag name="COMMONDATA" val="eyJjb3VudCI6MTEsImhkaWQiOiIzMDQzNzY3MmUxNzE4ZDY2OThjNGJkZTExOGEyNjc2OSIsInVzZXJDb3VudCI6MX0="/>
  <p:tag name="KSO_WPP_MARK_KEY" val="9706fe86-8be7-4f06-92c2-c9adfee481f6"/>
</p:tagLst>
</file>

<file path=ppt/theme/theme1.xml><?xml version="1.0" encoding="utf-8"?>
<a:theme xmlns:a="http://schemas.openxmlformats.org/drawingml/2006/main" name="Office Theme">
  <a:themeElements>
    <a:clrScheme name="自定义 365">
      <a:dk1>
        <a:sysClr val="windowText" lastClr="000000"/>
      </a:dk1>
      <a:lt1>
        <a:sysClr val="window" lastClr="FFFFFF"/>
      </a:lt1>
      <a:dk2>
        <a:srgbClr val="262626"/>
      </a:dk2>
      <a:lt2>
        <a:srgbClr val="E7E6E6"/>
      </a:lt2>
      <a:accent1>
        <a:srgbClr val="EE4A3A"/>
      </a:accent1>
      <a:accent2>
        <a:srgbClr val="F76A38"/>
      </a:accent2>
      <a:accent3>
        <a:srgbClr val="FBB12D"/>
      </a:accent3>
      <a:accent4>
        <a:srgbClr val="92003B"/>
      </a:accent4>
      <a:accent5>
        <a:srgbClr val="E1343C"/>
      </a:accent5>
      <a:accent6>
        <a:srgbClr val="7F7F7F"/>
      </a:accent6>
      <a:hlink>
        <a:srgbClr val="BFBFBF"/>
      </a:hlink>
      <a:folHlink>
        <a:srgbClr val="F2F2F2"/>
      </a:folHlink>
    </a:clrScheme>
    <a:fontScheme name="1 汉仪旗黑">
      <a:majorFont>
        <a:latin typeface="Bebas"/>
        <a:ea typeface="汉仪旗黑-75S"/>
        <a:cs typeface=""/>
      </a:majorFont>
      <a:minorFont>
        <a:latin typeface="Roboto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微软雅黑"/>
        <a:font script="Hebr" typeface="微软雅黑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微软雅黑"/>
        <a:font script="Hebr" typeface="微软雅黑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1429</Words>
  <Application>WPS 演示</Application>
  <PresentationFormat>宽屏</PresentationFormat>
  <Paragraphs>174</Paragraphs>
  <Slides>22</Slides>
  <Notes>20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5" baseType="lpstr">
      <vt:lpstr>Arial</vt:lpstr>
      <vt:lpstr>宋体</vt:lpstr>
      <vt:lpstr>Wingdings</vt:lpstr>
      <vt:lpstr>微软雅黑</vt:lpstr>
      <vt:lpstr>Roboto</vt:lpstr>
      <vt:lpstr>Arial Unicode MS</vt:lpstr>
      <vt:lpstr>Roboto</vt:lpstr>
      <vt:lpstr>思源黑体 Bold</vt:lpstr>
      <vt:lpstr>黑体</vt:lpstr>
      <vt:lpstr>Arial</vt:lpstr>
      <vt:lpstr>Helvetica Neue</vt:lpstr>
      <vt:lpstr>Office Theme</vt:lpstr>
      <vt:lpstr>TCLayout.ActiveDocument.1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牛哥不谦虚</dc:creator>
  <cp:lastModifiedBy>Leo</cp:lastModifiedBy>
  <cp:revision>32</cp:revision>
  <dcterms:created xsi:type="dcterms:W3CDTF">2019-07-11T04:52:00Z</dcterms:created>
  <dcterms:modified xsi:type="dcterms:W3CDTF">2022-10-23T18:17:50Z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2052-11.1.0.12598</vt:lpwstr>
  </property>
  <property fmtid="{D5CDD505-2E9C-101B-9397-08002B2CF9AE}" pid="3" name="KSOTemplateUUID">
    <vt:lpwstr>v1.0_mb_toTrdR58Xs07UwPbYA7BFg==</vt:lpwstr>
  </property>
  <property fmtid="{D5CDD505-2E9C-101B-9397-08002B2CF9AE}" pid="4" name="ICV">
    <vt:lpwstr>24D5FC20D73F4221AEAA0C5ED8146301</vt:lpwstr>
  </property>
</Properties>
</file>