
<file path=[Content_Types].xml><?xml version="1.0" encoding="utf-8"?>
<Types xmlns="http://schemas.openxmlformats.org/package/2006/content-types">
  <Default Extension="png" ContentType="image/png"/>
  <Default Extension="gif" ContentType="image/gi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91" r:id="rId3"/>
    <p:sldId id="292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3" r:id="rId38"/>
  </p:sldIdLst>
  <p:sldSz cx="12192000" cy="6858000"/>
  <p:notesSz cx="6858000" cy="9144000"/>
  <p:embeddedFontLst>
    <p:embeddedFont>
      <p:font typeface="Ubuntu" panose="020B0504030602030204"/>
      <p:regular r:id="rId43"/>
    </p:embeddedFont>
    <p:embeddedFont>
      <p:font typeface="微软雅黑" panose="020B0503020204020204" charset="-122"/>
      <p:regular r:id="rId44"/>
    </p:embeddedFont>
    <p:embeddedFont>
      <p:font typeface="Roboto" panose="02000000000000000000"/>
      <p:regular r:id="rId45"/>
    </p:embeddedFont>
    <p:embeddedFont>
      <p:font typeface="Helvetica Neue" panose="020B0604020202020204"/>
      <p:regular r:id="rId46"/>
    </p:embeddedFont>
  </p:embeddedFontLst>
  <p:custDataLst>
    <p:tags r:id="rId4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6719898-AA5C-452E-97BD-7A4831C3C03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7" Type="http://schemas.openxmlformats.org/officeDocument/2006/relationships/tags" Target="tags/tag1.xml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5" name="Google Shape;5;n"/>
          <p:cNvSpPr/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fld id="{00000000-1234-1234-1234-123412341234}" type="slidenum">
              <a:rPr lang="zh-CN" sz="12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fld>
            <a:endParaRPr sz="12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  <p:sp>
        <p:nvSpPr>
          <p:cNvPr id="96" name="Google Shape;96;p1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9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36" name="Google Shape;236;p5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6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47" name="Google Shape;247;p6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55" name="Google Shape;255;p6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6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62" name="Google Shape;262;p6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6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68" name="Google Shape;268;p6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76" name="Google Shape;276;p6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91" name="Google Shape;291;p6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6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</a:p>
        </p:txBody>
      </p:sp>
      <p:sp>
        <p:nvSpPr>
          <p:cNvPr id="300" name="Google Shape;300;p66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6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 panose="020B0604020202020204"/>
              <a:buNone/>
            </a:pPr>
          </a:p>
        </p:txBody>
      </p:sp>
      <p:sp>
        <p:nvSpPr>
          <p:cNvPr id="355" name="Google Shape;355;p67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加购优惠， 套装优惠，虾皮feed，聊天广播，</a:t>
            </a:r>
            <a:endParaRPr lang="zh-CN"/>
          </a:p>
        </p:txBody>
      </p:sp>
      <p:sp>
        <p:nvSpPr>
          <p:cNvPr id="366" name="Google Shape;366;p2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43" name="Google Shape;143;p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73" name="Google Shape;373;p6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9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380" name="Google Shape;380;p6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可以稍微讲解一下各种折扣优惠券捆绑销售逻辑</a:t>
            </a:r>
            <a:endParaRPr lang="zh-CN"/>
          </a:p>
        </p:txBody>
      </p:sp>
      <p:sp>
        <p:nvSpPr>
          <p:cNvPr id="420" name="Google Shape;420;p7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7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31" name="Google Shape;431;p7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7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44" name="Google Shape;444;p7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73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怎么吸粉</a:t>
            </a:r>
            <a:endParaRPr lang="zh-CN"/>
          </a:p>
        </p:txBody>
      </p:sp>
      <p:sp>
        <p:nvSpPr>
          <p:cNvPr id="451" name="Google Shape;451;p7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zh-CN"/>
              <a:t>有粉丝后怎么运营维护</a:t>
            </a:r>
            <a:endParaRPr lang="zh-CN"/>
          </a:p>
        </p:txBody>
      </p:sp>
      <p:sp>
        <p:nvSpPr>
          <p:cNvPr id="458" name="Google Shape;458;p7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66" name="Google Shape;466;p7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74" name="Google Shape;474;p7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7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496" name="Google Shape;496;p7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85" name="Google Shape;185;p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7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02" name="Google Shape;502;p7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79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11" name="Google Shape;511;p79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80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22" name="Google Shape;522;p8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8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28" name="Google Shape;528;p8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2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536" name="Google Shape;536;p8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e8aa16872f_0_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50" tIns="46600" rIns="93250" bIns="466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</a:p>
        </p:txBody>
      </p:sp>
      <p:sp>
        <p:nvSpPr>
          <p:cNvPr id="505" name="Google Shape;505;ge8aa16872f_0_0:notes"/>
          <p:cNvSpPr/>
          <p:nvPr>
            <p:ph type="sldImg" idx="2"/>
          </p:nvPr>
        </p:nvSpPr>
        <p:spPr>
          <a:xfrm>
            <a:off x="1877703" y="1143518"/>
            <a:ext cx="3102600" cy="3085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192" name="Google Shape;192;p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00" name="Google Shape;200;p5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06" name="Google Shape;206;p5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13" name="Google Shape;213;p5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19" name="Google Shape;219;p5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</a:p>
        </p:txBody>
      </p:sp>
      <p:sp>
        <p:nvSpPr>
          <p:cNvPr id="227" name="Google Shape;227;p5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65834" y="-33082"/>
            <a:ext cx="12323667" cy="69241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7"/>
          <p:cNvSpPr txBox="1"/>
          <p:nvPr>
            <p:ph type="ctrTitle"/>
          </p:nvPr>
        </p:nvSpPr>
        <p:spPr>
          <a:xfrm>
            <a:off x="1419333" y="1547467"/>
            <a:ext cx="4291600" cy="2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Ubuntu" panose="020B0504030602030204"/>
              <a:buNone/>
              <a:defRPr sz="4535" b="1">
                <a:solidFill>
                  <a:srgbClr val="FFFFFF"/>
                </a:solidFill>
                <a:latin typeface="Ubuntu" panose="020B0504030602030204"/>
                <a:ea typeface="Ubuntu" panose="020B0504030602030204"/>
                <a:cs typeface="Ubuntu" panose="020B0504030602030204"/>
                <a:sym typeface="Ubuntu" panose="020B0504030602030204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内容与标题">
  <p:cSld name="OBJECT_WITH_CAPTIO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7" name="Google Shape;77;p39"/>
          <p:cNvSpPr txBox="1"/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39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9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9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图片与标题">
  <p:cSld name="PICTURE_WITH_CAPTION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0"/>
          <p:cNvSpPr/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40"/>
          <p:cNvSpPr txBox="1"/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40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0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0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标题和竖排文字">
  <p:cSld name="VERTICAL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41"/>
          <p:cNvSpPr txBox="1"/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41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1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1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竖排标题与文本">
  <p:cSld name="VERTICAL_TITLE_AND_VERTICAL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42"/>
          <p:cNvSpPr txBox="1"/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42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42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42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2">
  <p:cSld name="TITLE_AND_BODY_2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8aa16872f_0_96"/>
          <p:cNvSpPr txBox="1"/>
          <p:nvPr>
            <p:ph type="sldNum" idx="12"/>
          </p:nvPr>
        </p:nvSpPr>
        <p:spPr>
          <a:xfrm>
            <a:off x="5941077" y="6540500"/>
            <a:ext cx="3036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100" tIns="38100" rIns="38100" bIns="381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Helvetica Neue" panose="020B0604020202020204"/>
                <a:ea typeface="Helvetica Neue" panose="020B0604020202020204"/>
                <a:cs typeface="Helvetica Neue" panose="020B0604020202020204"/>
                <a:sym typeface="Helvetica Neue" panose="020B060402020202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  <p:sp>
        <p:nvSpPr>
          <p:cNvPr id="80" name="Google Shape;80;ge8aa16872f_0_96"/>
          <p:cNvSpPr/>
          <p:nvPr/>
        </p:nvSpPr>
        <p:spPr>
          <a:xfrm>
            <a:off x="1" y="0"/>
            <a:ext cx="12192000" cy="13944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33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" name="Google Shape;81;ge8aa16872f_0_96"/>
          <p:cNvSpPr/>
          <p:nvPr/>
        </p:nvSpPr>
        <p:spPr>
          <a:xfrm>
            <a:off x="-1" y="0"/>
            <a:ext cx="3530703" cy="1394237"/>
          </a:xfrm>
          <a:custGeom>
            <a:avLst/>
            <a:gdLst/>
            <a:ahLst/>
            <a:cxnLst/>
            <a:rect l="l" t="t" r="r" b="b"/>
            <a:pathLst>
              <a:path w="3269169" h="1394237" extrusionOk="0">
                <a:moveTo>
                  <a:pt x="0" y="0"/>
                </a:moveTo>
                <a:lnTo>
                  <a:pt x="3269169" y="0"/>
                </a:lnTo>
                <a:lnTo>
                  <a:pt x="2773869" y="1394237"/>
                </a:lnTo>
                <a:lnTo>
                  <a:pt x="0" y="1394237"/>
                </a:lnTo>
                <a:lnTo>
                  <a:pt x="0" y="0"/>
                </a:lnTo>
                <a:close/>
              </a:path>
            </a:pathLst>
          </a:custGeom>
          <a:solidFill>
            <a:srgbClr val="EE4D2D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33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" name="Google Shape;82;ge8aa16872f_0_96"/>
          <p:cNvSpPr/>
          <p:nvPr/>
        </p:nvSpPr>
        <p:spPr>
          <a:xfrm>
            <a:off x="1357252" y="190925"/>
            <a:ext cx="426064" cy="479047"/>
          </a:xfrm>
          <a:custGeom>
            <a:avLst/>
            <a:gdLst/>
            <a:ahLst/>
            <a:cxnLst/>
            <a:rect l="l" t="t" r="r" b="b"/>
            <a:pathLst>
              <a:path w="951" h="1066" extrusionOk="0">
                <a:moveTo>
                  <a:pt x="825" y="1066"/>
                </a:moveTo>
                <a:cubicBezTo>
                  <a:pt x="873" y="1065"/>
                  <a:pt x="912" y="1026"/>
                  <a:pt x="917" y="977"/>
                </a:cubicBezTo>
                <a:cubicBezTo>
                  <a:pt x="917" y="971"/>
                  <a:pt x="917" y="971"/>
                  <a:pt x="917" y="971"/>
                </a:cubicBezTo>
                <a:cubicBezTo>
                  <a:pt x="951" y="279"/>
                  <a:pt x="951" y="279"/>
                  <a:pt x="951" y="279"/>
                </a:cubicBezTo>
                <a:cubicBezTo>
                  <a:pt x="951" y="279"/>
                  <a:pt x="951" y="279"/>
                  <a:pt x="951" y="279"/>
                </a:cubicBezTo>
                <a:cubicBezTo>
                  <a:pt x="951" y="278"/>
                  <a:pt x="951" y="278"/>
                  <a:pt x="951" y="278"/>
                </a:cubicBezTo>
                <a:cubicBezTo>
                  <a:pt x="951" y="266"/>
                  <a:pt x="942" y="257"/>
                  <a:pt x="931" y="257"/>
                </a:cubicBezTo>
                <a:cubicBezTo>
                  <a:pt x="931" y="257"/>
                  <a:pt x="931" y="257"/>
                  <a:pt x="931" y="257"/>
                </a:cubicBezTo>
                <a:cubicBezTo>
                  <a:pt x="710" y="257"/>
                  <a:pt x="710" y="257"/>
                  <a:pt x="710" y="257"/>
                </a:cubicBezTo>
                <a:cubicBezTo>
                  <a:pt x="705" y="114"/>
                  <a:pt x="602" y="0"/>
                  <a:pt x="476" y="0"/>
                </a:cubicBezTo>
                <a:cubicBezTo>
                  <a:pt x="350" y="0"/>
                  <a:pt x="247" y="114"/>
                  <a:pt x="241" y="257"/>
                </a:cubicBezTo>
                <a:cubicBezTo>
                  <a:pt x="20" y="257"/>
                  <a:pt x="20" y="257"/>
                  <a:pt x="20" y="257"/>
                </a:cubicBezTo>
                <a:cubicBezTo>
                  <a:pt x="9" y="258"/>
                  <a:pt x="0" y="267"/>
                  <a:pt x="0" y="278"/>
                </a:cubicBezTo>
                <a:cubicBezTo>
                  <a:pt x="0" y="278"/>
                  <a:pt x="0" y="279"/>
                  <a:pt x="0" y="279"/>
                </a:cubicBezTo>
                <a:cubicBezTo>
                  <a:pt x="0" y="279"/>
                  <a:pt x="0" y="279"/>
                  <a:pt x="0" y="279"/>
                </a:cubicBezTo>
                <a:cubicBezTo>
                  <a:pt x="32" y="969"/>
                  <a:pt x="32" y="969"/>
                  <a:pt x="32" y="969"/>
                </a:cubicBezTo>
                <a:cubicBezTo>
                  <a:pt x="32" y="978"/>
                  <a:pt x="32" y="978"/>
                  <a:pt x="32" y="978"/>
                </a:cubicBezTo>
                <a:cubicBezTo>
                  <a:pt x="37" y="1026"/>
                  <a:pt x="72" y="1064"/>
                  <a:pt x="120" y="1066"/>
                </a:cubicBezTo>
                <a:cubicBezTo>
                  <a:pt x="120" y="1066"/>
                  <a:pt x="120" y="1066"/>
                  <a:pt x="120" y="1066"/>
                </a:cubicBezTo>
                <a:cubicBezTo>
                  <a:pt x="821" y="1066"/>
                  <a:pt x="821" y="1066"/>
                  <a:pt x="821" y="1066"/>
                </a:cubicBezTo>
                <a:lnTo>
                  <a:pt x="825" y="1066"/>
                </a:lnTo>
                <a:close/>
                <a:moveTo>
                  <a:pt x="476" y="62"/>
                </a:moveTo>
                <a:cubicBezTo>
                  <a:pt x="568" y="62"/>
                  <a:pt x="642" y="149"/>
                  <a:pt x="646" y="257"/>
                </a:cubicBezTo>
                <a:cubicBezTo>
                  <a:pt x="305" y="257"/>
                  <a:pt x="305" y="257"/>
                  <a:pt x="305" y="257"/>
                </a:cubicBezTo>
                <a:cubicBezTo>
                  <a:pt x="309" y="149"/>
                  <a:pt x="384" y="62"/>
                  <a:pt x="476" y="62"/>
                </a:cubicBezTo>
                <a:close/>
                <a:moveTo>
                  <a:pt x="650" y="798"/>
                </a:moveTo>
                <a:cubicBezTo>
                  <a:pt x="644" y="849"/>
                  <a:pt x="612" y="890"/>
                  <a:pt x="564" y="911"/>
                </a:cubicBezTo>
                <a:cubicBezTo>
                  <a:pt x="537" y="922"/>
                  <a:pt x="501" y="928"/>
                  <a:pt x="472" y="926"/>
                </a:cubicBezTo>
                <a:cubicBezTo>
                  <a:pt x="428" y="925"/>
                  <a:pt x="386" y="914"/>
                  <a:pt x="347" y="894"/>
                </a:cubicBezTo>
                <a:cubicBezTo>
                  <a:pt x="333" y="887"/>
                  <a:pt x="312" y="873"/>
                  <a:pt x="297" y="860"/>
                </a:cubicBezTo>
                <a:cubicBezTo>
                  <a:pt x="293" y="857"/>
                  <a:pt x="292" y="854"/>
                  <a:pt x="295" y="851"/>
                </a:cubicBezTo>
                <a:cubicBezTo>
                  <a:pt x="296" y="849"/>
                  <a:pt x="299" y="845"/>
                  <a:pt x="305" y="836"/>
                </a:cubicBezTo>
                <a:cubicBezTo>
                  <a:pt x="313" y="824"/>
                  <a:pt x="314" y="822"/>
                  <a:pt x="315" y="821"/>
                </a:cubicBezTo>
                <a:cubicBezTo>
                  <a:pt x="318" y="817"/>
                  <a:pt x="322" y="816"/>
                  <a:pt x="327" y="820"/>
                </a:cubicBezTo>
                <a:cubicBezTo>
                  <a:pt x="327" y="820"/>
                  <a:pt x="327" y="820"/>
                  <a:pt x="327" y="820"/>
                </a:cubicBezTo>
                <a:cubicBezTo>
                  <a:pt x="328" y="821"/>
                  <a:pt x="328" y="821"/>
                  <a:pt x="330" y="822"/>
                </a:cubicBezTo>
                <a:cubicBezTo>
                  <a:pt x="332" y="824"/>
                  <a:pt x="333" y="824"/>
                  <a:pt x="333" y="825"/>
                </a:cubicBezTo>
                <a:cubicBezTo>
                  <a:pt x="375" y="857"/>
                  <a:pt x="423" y="876"/>
                  <a:pt x="472" y="878"/>
                </a:cubicBezTo>
                <a:cubicBezTo>
                  <a:pt x="541" y="877"/>
                  <a:pt x="590" y="846"/>
                  <a:pt x="599" y="800"/>
                </a:cubicBezTo>
                <a:cubicBezTo>
                  <a:pt x="608" y="748"/>
                  <a:pt x="567" y="704"/>
                  <a:pt x="488" y="679"/>
                </a:cubicBezTo>
                <a:cubicBezTo>
                  <a:pt x="463" y="671"/>
                  <a:pt x="400" y="646"/>
                  <a:pt x="388" y="639"/>
                </a:cubicBezTo>
                <a:cubicBezTo>
                  <a:pt x="334" y="607"/>
                  <a:pt x="308" y="566"/>
                  <a:pt x="312" y="514"/>
                </a:cubicBezTo>
                <a:cubicBezTo>
                  <a:pt x="317" y="443"/>
                  <a:pt x="384" y="390"/>
                  <a:pt x="468" y="390"/>
                </a:cubicBezTo>
                <a:cubicBezTo>
                  <a:pt x="506" y="389"/>
                  <a:pt x="543" y="397"/>
                  <a:pt x="580" y="412"/>
                </a:cubicBezTo>
                <a:cubicBezTo>
                  <a:pt x="592" y="418"/>
                  <a:pt x="615" y="430"/>
                  <a:pt x="623" y="436"/>
                </a:cubicBezTo>
                <a:cubicBezTo>
                  <a:pt x="628" y="439"/>
                  <a:pt x="628" y="443"/>
                  <a:pt x="626" y="447"/>
                </a:cubicBezTo>
                <a:cubicBezTo>
                  <a:pt x="624" y="450"/>
                  <a:pt x="622" y="453"/>
                  <a:pt x="617" y="461"/>
                </a:cubicBezTo>
                <a:cubicBezTo>
                  <a:pt x="617" y="462"/>
                  <a:pt x="617" y="462"/>
                  <a:pt x="617" y="462"/>
                </a:cubicBezTo>
                <a:cubicBezTo>
                  <a:pt x="610" y="472"/>
                  <a:pt x="610" y="472"/>
                  <a:pt x="608" y="475"/>
                </a:cubicBezTo>
                <a:cubicBezTo>
                  <a:pt x="606" y="479"/>
                  <a:pt x="603" y="479"/>
                  <a:pt x="598" y="476"/>
                </a:cubicBezTo>
                <a:cubicBezTo>
                  <a:pt x="559" y="450"/>
                  <a:pt x="517" y="437"/>
                  <a:pt x="469" y="436"/>
                </a:cubicBezTo>
                <a:cubicBezTo>
                  <a:pt x="411" y="438"/>
                  <a:pt x="367" y="472"/>
                  <a:pt x="364" y="519"/>
                </a:cubicBezTo>
                <a:cubicBezTo>
                  <a:pt x="363" y="562"/>
                  <a:pt x="395" y="593"/>
                  <a:pt x="465" y="617"/>
                </a:cubicBezTo>
                <a:cubicBezTo>
                  <a:pt x="606" y="662"/>
                  <a:pt x="660" y="715"/>
                  <a:pt x="650" y="7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 panose="020B0604020202020204"/>
              <a:buNone/>
            </a:pPr>
            <a:endParaRPr sz="1335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">
  <p:cSld name="Title page">
    <p:bg>
      <p:bgPr>
        <a:solidFill>
          <a:srgbClr val="FFFFFF"/>
        </a:solidFill>
        <a:effectLst/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8"/>
          <p:cNvSpPr/>
          <p:nvPr/>
        </p:nvSpPr>
        <p:spPr>
          <a:xfrm>
            <a:off x="-43467" y="0"/>
            <a:ext cx="12243999" cy="6858000"/>
          </a:xfrm>
          <a:prstGeom prst="rect">
            <a:avLst/>
          </a:prstGeom>
          <a:gradFill>
            <a:gsLst>
              <a:gs pos="0">
                <a:srgbClr val="FD6B52"/>
              </a:gs>
              <a:gs pos="100000">
                <a:srgbClr val="F6955B"/>
              </a:gs>
            </a:gsLst>
            <a:lin ang="0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" name="Google Shape;20;p28"/>
          <p:cNvSpPr/>
          <p:nvPr/>
        </p:nvSpPr>
        <p:spPr>
          <a:xfrm>
            <a:off x="0" y="0"/>
            <a:ext cx="4323600" cy="4323600"/>
          </a:xfrm>
          <a:prstGeom prst="chord">
            <a:avLst>
              <a:gd name="adj1" fmla="val 2787565"/>
              <a:gd name="adj2" fmla="val 2717873"/>
            </a:avLst>
          </a:prstGeom>
          <a:gradFill>
            <a:gsLst>
              <a:gs pos="0">
                <a:srgbClr val="FD6B52"/>
              </a:gs>
              <a:gs pos="100000">
                <a:srgbClr val="F6955B"/>
              </a:gs>
            </a:gsLst>
            <a:lin ang="2700006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" name="Google Shape;21;p28"/>
          <p:cNvSpPr/>
          <p:nvPr/>
        </p:nvSpPr>
        <p:spPr>
          <a:xfrm>
            <a:off x="9398200" y="5871167"/>
            <a:ext cx="1967600" cy="1967600"/>
          </a:xfrm>
          <a:prstGeom prst="blockArc">
            <a:avLst>
              <a:gd name="adj1" fmla="val 10803083"/>
              <a:gd name="adj2" fmla="val 0"/>
              <a:gd name="adj3" fmla="val 25000"/>
            </a:avLst>
          </a:prstGeom>
          <a:gradFill>
            <a:gsLst>
              <a:gs pos="0">
                <a:srgbClr val="F77A5A"/>
              </a:gs>
              <a:gs pos="100000">
                <a:srgbClr val="F6955B"/>
              </a:gs>
            </a:gsLst>
            <a:lin ang="2698631" scaled="0"/>
          </a:gra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2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2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2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  <p:sp>
        <p:nvSpPr>
          <p:cNvPr id="26" name="Google Shape;26;p32"/>
          <p:cNvSpPr/>
          <p:nvPr/>
        </p:nvSpPr>
        <p:spPr>
          <a:xfrm>
            <a:off x="2692296" y="2567320"/>
            <a:ext cx="1476307" cy="1476307"/>
          </a:xfrm>
          <a:prstGeom prst="ellipse">
            <a:avLst/>
          </a:prstGeom>
          <a:solidFill>
            <a:srgbClr val="F9855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7" name="Google Shape;27;p32"/>
          <p:cNvCxnSpPr/>
          <p:nvPr/>
        </p:nvCxnSpPr>
        <p:spPr>
          <a:xfrm>
            <a:off x="4365453" y="3314700"/>
            <a:ext cx="5331101" cy="0"/>
          </a:xfrm>
          <a:prstGeom prst="straightConnector1">
            <a:avLst/>
          </a:prstGeom>
          <a:noFill/>
          <a:ln w="19050" cap="flat" cmpd="sng">
            <a:solidFill>
              <a:srgbClr val="F98557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8" name="Google Shape;28;p32"/>
          <p:cNvSpPr/>
          <p:nvPr/>
        </p:nvSpPr>
        <p:spPr>
          <a:xfrm>
            <a:off x="2495446" y="2370470"/>
            <a:ext cx="1870007" cy="1870007"/>
          </a:xfrm>
          <a:prstGeom prst="ellipse">
            <a:avLst/>
          </a:prstGeom>
          <a:noFill/>
          <a:ln w="12700" cap="flat" cmpd="sng">
            <a:solidFill>
              <a:srgbClr val="F985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3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3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3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  <p:cxnSp>
        <p:nvCxnSpPr>
          <p:cNvPr id="33" name="Google Shape;33;p33"/>
          <p:cNvCxnSpPr/>
          <p:nvPr/>
        </p:nvCxnSpPr>
        <p:spPr>
          <a:xfrm>
            <a:off x="104882" y="711448"/>
            <a:ext cx="11689553" cy="0"/>
          </a:xfrm>
          <a:prstGeom prst="straightConnector1">
            <a:avLst/>
          </a:prstGeom>
          <a:noFill/>
          <a:ln w="9525" cap="flat" cmpd="sng">
            <a:solidFill>
              <a:srgbClr val="F985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34;p33"/>
          <p:cNvSpPr/>
          <p:nvPr/>
        </p:nvSpPr>
        <p:spPr>
          <a:xfrm>
            <a:off x="-19446" y="0"/>
            <a:ext cx="437100" cy="726183"/>
          </a:xfrm>
          <a:prstGeom prst="rect">
            <a:avLst/>
          </a:prstGeom>
          <a:solidFill>
            <a:srgbClr val="F96A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5" name="Google Shape;35;p33"/>
          <p:cNvGrpSpPr/>
          <p:nvPr/>
        </p:nvGrpSpPr>
        <p:grpSpPr>
          <a:xfrm>
            <a:off x="10226675" y="139700"/>
            <a:ext cx="1570038" cy="496888"/>
            <a:chOff x="10226675" y="139700"/>
            <a:chExt cx="1570038" cy="496888"/>
          </a:xfrm>
        </p:grpSpPr>
        <p:sp>
          <p:nvSpPr>
            <p:cNvPr id="36" name="Google Shape;36;p33"/>
            <p:cNvSpPr/>
            <p:nvPr/>
          </p:nvSpPr>
          <p:spPr>
            <a:xfrm>
              <a:off x="10226675" y="139700"/>
              <a:ext cx="419100" cy="471488"/>
            </a:xfrm>
            <a:custGeom>
              <a:avLst/>
              <a:gdLst/>
              <a:ahLst/>
              <a:cxnLst/>
              <a:rect l="l" t="t" r="r" b="b"/>
              <a:pathLst>
                <a:path w="3522" h="3948" extrusionOk="0">
                  <a:moveTo>
                    <a:pt x="2410" y="2955"/>
                  </a:moveTo>
                  <a:lnTo>
                    <a:pt x="2410" y="2955"/>
                  </a:lnTo>
                  <a:cubicBezTo>
                    <a:pt x="2386" y="3146"/>
                    <a:pt x="2270" y="3299"/>
                    <a:pt x="2089" y="3375"/>
                  </a:cubicBezTo>
                  <a:cubicBezTo>
                    <a:pt x="1989" y="3418"/>
                    <a:pt x="1854" y="3441"/>
                    <a:pt x="1748" y="3434"/>
                  </a:cubicBezTo>
                  <a:cubicBezTo>
                    <a:pt x="1582" y="3427"/>
                    <a:pt x="1426" y="3387"/>
                    <a:pt x="1282" y="3314"/>
                  </a:cubicBezTo>
                  <a:cubicBezTo>
                    <a:pt x="1230" y="3287"/>
                    <a:pt x="1153" y="3235"/>
                    <a:pt x="1096" y="3187"/>
                  </a:cubicBezTo>
                  <a:cubicBezTo>
                    <a:pt x="1082" y="3176"/>
                    <a:pt x="1076" y="3166"/>
                    <a:pt x="1088" y="3148"/>
                  </a:cubicBezTo>
                  <a:cubicBezTo>
                    <a:pt x="1102" y="3128"/>
                    <a:pt x="1155" y="3050"/>
                    <a:pt x="1164" y="3038"/>
                  </a:cubicBezTo>
                  <a:cubicBezTo>
                    <a:pt x="1175" y="3020"/>
                    <a:pt x="1194" y="3020"/>
                    <a:pt x="1211" y="3033"/>
                  </a:cubicBezTo>
                  <a:cubicBezTo>
                    <a:pt x="1213" y="3035"/>
                    <a:pt x="1231" y="3048"/>
                    <a:pt x="1234" y="3051"/>
                  </a:cubicBezTo>
                  <a:cubicBezTo>
                    <a:pt x="1372" y="3158"/>
                    <a:pt x="1551" y="3239"/>
                    <a:pt x="1749" y="3247"/>
                  </a:cubicBezTo>
                  <a:cubicBezTo>
                    <a:pt x="1999" y="3243"/>
                    <a:pt x="2180" y="3132"/>
                    <a:pt x="2213" y="2960"/>
                  </a:cubicBezTo>
                  <a:cubicBezTo>
                    <a:pt x="2248" y="2770"/>
                    <a:pt x="2097" y="2607"/>
                    <a:pt x="1805" y="2516"/>
                  </a:cubicBezTo>
                  <a:cubicBezTo>
                    <a:pt x="1712" y="2487"/>
                    <a:pt x="1479" y="2394"/>
                    <a:pt x="1435" y="2369"/>
                  </a:cubicBezTo>
                  <a:cubicBezTo>
                    <a:pt x="1232" y="2251"/>
                    <a:pt x="1137" y="2095"/>
                    <a:pt x="1151" y="1904"/>
                  </a:cubicBezTo>
                  <a:cubicBezTo>
                    <a:pt x="1172" y="1639"/>
                    <a:pt x="1419" y="1440"/>
                    <a:pt x="1733" y="1439"/>
                  </a:cubicBezTo>
                  <a:cubicBezTo>
                    <a:pt x="1882" y="1438"/>
                    <a:pt x="2022" y="1471"/>
                    <a:pt x="2147" y="1523"/>
                  </a:cubicBezTo>
                  <a:cubicBezTo>
                    <a:pt x="2193" y="1542"/>
                    <a:pt x="2278" y="1588"/>
                    <a:pt x="2308" y="1611"/>
                  </a:cubicBezTo>
                  <a:cubicBezTo>
                    <a:pt x="2330" y="1626"/>
                    <a:pt x="2328" y="1644"/>
                    <a:pt x="2320" y="1657"/>
                  </a:cubicBezTo>
                  <a:cubicBezTo>
                    <a:pt x="2307" y="1678"/>
                    <a:pt x="2270" y="1735"/>
                    <a:pt x="2255" y="1759"/>
                  </a:cubicBezTo>
                  <a:cubicBezTo>
                    <a:pt x="2245" y="1775"/>
                    <a:pt x="2231" y="1777"/>
                    <a:pt x="2212" y="1765"/>
                  </a:cubicBezTo>
                  <a:cubicBezTo>
                    <a:pt x="2051" y="1658"/>
                    <a:pt x="1886" y="1622"/>
                    <a:pt x="1737" y="1619"/>
                  </a:cubicBezTo>
                  <a:cubicBezTo>
                    <a:pt x="1523" y="1623"/>
                    <a:pt x="1361" y="1750"/>
                    <a:pt x="1350" y="1923"/>
                  </a:cubicBezTo>
                  <a:cubicBezTo>
                    <a:pt x="1348" y="2080"/>
                    <a:pt x="1468" y="2194"/>
                    <a:pt x="1722" y="2281"/>
                  </a:cubicBezTo>
                  <a:cubicBezTo>
                    <a:pt x="2248" y="2449"/>
                    <a:pt x="2447" y="2646"/>
                    <a:pt x="2410" y="2955"/>
                  </a:cubicBezTo>
                  <a:close/>
                  <a:moveTo>
                    <a:pt x="1761" y="229"/>
                  </a:moveTo>
                  <a:lnTo>
                    <a:pt x="1761" y="229"/>
                  </a:lnTo>
                  <a:cubicBezTo>
                    <a:pt x="2101" y="229"/>
                    <a:pt x="2378" y="550"/>
                    <a:pt x="2391" y="952"/>
                  </a:cubicBezTo>
                  <a:lnTo>
                    <a:pt x="1130" y="952"/>
                  </a:lnTo>
                  <a:cubicBezTo>
                    <a:pt x="1143" y="550"/>
                    <a:pt x="1420" y="229"/>
                    <a:pt x="1761" y="229"/>
                  </a:cubicBezTo>
                  <a:close/>
                  <a:moveTo>
                    <a:pt x="3053" y="3948"/>
                  </a:moveTo>
                  <a:lnTo>
                    <a:pt x="3053" y="3948"/>
                  </a:lnTo>
                  <a:cubicBezTo>
                    <a:pt x="3233" y="3944"/>
                    <a:pt x="3378" y="3798"/>
                    <a:pt x="3394" y="3618"/>
                  </a:cubicBezTo>
                  <a:lnTo>
                    <a:pt x="3395" y="3597"/>
                  </a:lnTo>
                  <a:lnTo>
                    <a:pt x="3522" y="1031"/>
                  </a:lnTo>
                  <a:lnTo>
                    <a:pt x="3522" y="1031"/>
                  </a:lnTo>
                  <a:cubicBezTo>
                    <a:pt x="3522" y="1030"/>
                    <a:pt x="3522" y="1029"/>
                    <a:pt x="3522" y="1027"/>
                  </a:cubicBezTo>
                  <a:cubicBezTo>
                    <a:pt x="3522" y="986"/>
                    <a:pt x="3488" y="952"/>
                    <a:pt x="3447" y="952"/>
                  </a:cubicBezTo>
                  <a:cubicBezTo>
                    <a:pt x="3446" y="952"/>
                    <a:pt x="3446" y="952"/>
                    <a:pt x="3445" y="952"/>
                  </a:cubicBezTo>
                  <a:lnTo>
                    <a:pt x="2629" y="952"/>
                  </a:lnTo>
                  <a:cubicBezTo>
                    <a:pt x="2609" y="422"/>
                    <a:pt x="2228" y="0"/>
                    <a:pt x="1761" y="0"/>
                  </a:cubicBezTo>
                  <a:cubicBezTo>
                    <a:pt x="1294" y="0"/>
                    <a:pt x="913" y="422"/>
                    <a:pt x="892" y="952"/>
                  </a:cubicBezTo>
                  <a:lnTo>
                    <a:pt x="74" y="952"/>
                  </a:lnTo>
                  <a:lnTo>
                    <a:pt x="74" y="952"/>
                  </a:lnTo>
                  <a:cubicBezTo>
                    <a:pt x="33" y="952"/>
                    <a:pt x="0" y="986"/>
                    <a:pt x="0" y="1027"/>
                  </a:cubicBezTo>
                  <a:cubicBezTo>
                    <a:pt x="0" y="1029"/>
                    <a:pt x="0" y="1031"/>
                    <a:pt x="0" y="1033"/>
                  </a:cubicBezTo>
                  <a:lnTo>
                    <a:pt x="0" y="1033"/>
                  </a:lnTo>
                  <a:lnTo>
                    <a:pt x="116" y="3588"/>
                  </a:lnTo>
                  <a:lnTo>
                    <a:pt x="118" y="3620"/>
                  </a:lnTo>
                  <a:cubicBezTo>
                    <a:pt x="135" y="3798"/>
                    <a:pt x="265" y="3941"/>
                    <a:pt x="442" y="3948"/>
                  </a:cubicBezTo>
                  <a:lnTo>
                    <a:pt x="442" y="3948"/>
                  </a:lnTo>
                  <a:lnTo>
                    <a:pt x="3040" y="3948"/>
                  </a:lnTo>
                  <a:lnTo>
                    <a:pt x="3053" y="3948"/>
                  </a:ln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33"/>
            <p:cNvSpPr/>
            <p:nvPr/>
          </p:nvSpPr>
          <p:spPr>
            <a:xfrm>
              <a:off x="10731500" y="303213"/>
              <a:ext cx="174625" cy="254000"/>
            </a:xfrm>
            <a:custGeom>
              <a:avLst/>
              <a:gdLst/>
              <a:ahLst/>
              <a:cxnLst/>
              <a:rect l="l" t="t" r="r" b="b"/>
              <a:pathLst>
                <a:path w="1471" h="2127" extrusionOk="0">
                  <a:moveTo>
                    <a:pt x="691" y="878"/>
                  </a:moveTo>
                  <a:lnTo>
                    <a:pt x="691" y="878"/>
                  </a:lnTo>
                  <a:cubicBezTo>
                    <a:pt x="434" y="796"/>
                    <a:pt x="316" y="687"/>
                    <a:pt x="316" y="538"/>
                  </a:cubicBezTo>
                  <a:cubicBezTo>
                    <a:pt x="323" y="372"/>
                    <a:pt x="478" y="247"/>
                    <a:pt x="689" y="239"/>
                  </a:cubicBezTo>
                  <a:cubicBezTo>
                    <a:pt x="860" y="239"/>
                    <a:pt x="1012" y="284"/>
                    <a:pt x="1161" y="380"/>
                  </a:cubicBezTo>
                  <a:cubicBezTo>
                    <a:pt x="1199" y="403"/>
                    <a:pt x="1218" y="394"/>
                    <a:pt x="1240" y="365"/>
                  </a:cubicBezTo>
                  <a:cubicBezTo>
                    <a:pt x="1242" y="361"/>
                    <a:pt x="1250" y="350"/>
                    <a:pt x="1277" y="311"/>
                  </a:cubicBezTo>
                  <a:lnTo>
                    <a:pt x="1277" y="311"/>
                  </a:lnTo>
                  <a:cubicBezTo>
                    <a:pt x="1303" y="274"/>
                    <a:pt x="1313" y="260"/>
                    <a:pt x="1315" y="256"/>
                  </a:cubicBezTo>
                  <a:cubicBezTo>
                    <a:pt x="1334" y="221"/>
                    <a:pt x="1334" y="203"/>
                    <a:pt x="1296" y="176"/>
                  </a:cubicBezTo>
                  <a:cubicBezTo>
                    <a:pt x="1263" y="152"/>
                    <a:pt x="1173" y="106"/>
                    <a:pt x="1121" y="85"/>
                  </a:cubicBezTo>
                  <a:cubicBezTo>
                    <a:pt x="978" y="28"/>
                    <a:pt x="829" y="0"/>
                    <a:pt x="680" y="3"/>
                  </a:cubicBezTo>
                  <a:cubicBezTo>
                    <a:pt x="341" y="10"/>
                    <a:pt x="76" y="230"/>
                    <a:pt x="59" y="519"/>
                  </a:cubicBezTo>
                  <a:cubicBezTo>
                    <a:pt x="48" y="728"/>
                    <a:pt x="154" y="896"/>
                    <a:pt x="376" y="1020"/>
                  </a:cubicBezTo>
                  <a:cubicBezTo>
                    <a:pt x="439" y="1053"/>
                    <a:pt x="664" y="1137"/>
                    <a:pt x="768" y="1167"/>
                  </a:cubicBezTo>
                  <a:cubicBezTo>
                    <a:pt x="1063" y="1253"/>
                    <a:pt x="1214" y="1410"/>
                    <a:pt x="1183" y="1593"/>
                  </a:cubicBezTo>
                  <a:cubicBezTo>
                    <a:pt x="1154" y="1759"/>
                    <a:pt x="978" y="1871"/>
                    <a:pt x="729" y="1879"/>
                  </a:cubicBezTo>
                  <a:cubicBezTo>
                    <a:pt x="546" y="1875"/>
                    <a:pt x="364" y="1808"/>
                    <a:pt x="205" y="1690"/>
                  </a:cubicBezTo>
                  <a:cubicBezTo>
                    <a:pt x="204" y="1689"/>
                    <a:pt x="200" y="1686"/>
                    <a:pt x="193" y="1681"/>
                  </a:cubicBezTo>
                  <a:cubicBezTo>
                    <a:pt x="184" y="1674"/>
                    <a:pt x="181" y="1672"/>
                    <a:pt x="181" y="1672"/>
                  </a:cubicBezTo>
                  <a:cubicBezTo>
                    <a:pt x="146" y="1648"/>
                    <a:pt x="121" y="1648"/>
                    <a:pt x="97" y="1684"/>
                  </a:cubicBezTo>
                  <a:cubicBezTo>
                    <a:pt x="96" y="1685"/>
                    <a:pt x="77" y="1714"/>
                    <a:pt x="57" y="1743"/>
                  </a:cubicBezTo>
                  <a:cubicBezTo>
                    <a:pt x="35" y="1777"/>
                    <a:pt x="25" y="1791"/>
                    <a:pt x="20" y="1800"/>
                  </a:cubicBezTo>
                  <a:cubicBezTo>
                    <a:pt x="0" y="1830"/>
                    <a:pt x="3" y="1846"/>
                    <a:pt x="33" y="1871"/>
                  </a:cubicBezTo>
                  <a:lnTo>
                    <a:pt x="33" y="1871"/>
                  </a:lnTo>
                  <a:cubicBezTo>
                    <a:pt x="97" y="1923"/>
                    <a:pt x="179" y="1976"/>
                    <a:pt x="235" y="2003"/>
                  </a:cubicBezTo>
                  <a:cubicBezTo>
                    <a:pt x="389" y="2078"/>
                    <a:pt x="555" y="2118"/>
                    <a:pt x="731" y="2122"/>
                  </a:cubicBezTo>
                  <a:cubicBezTo>
                    <a:pt x="846" y="2127"/>
                    <a:pt x="989" y="2100"/>
                    <a:pt x="1096" y="2053"/>
                  </a:cubicBezTo>
                  <a:cubicBezTo>
                    <a:pt x="1290" y="1967"/>
                    <a:pt x="1414" y="1798"/>
                    <a:pt x="1436" y="1591"/>
                  </a:cubicBezTo>
                  <a:cubicBezTo>
                    <a:pt x="1471" y="1255"/>
                    <a:pt x="1251" y="1046"/>
                    <a:pt x="691" y="878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33"/>
            <p:cNvSpPr/>
            <p:nvPr/>
          </p:nvSpPr>
          <p:spPr>
            <a:xfrm>
              <a:off x="10925175" y="303213"/>
              <a:ext cx="149225" cy="252413"/>
            </a:xfrm>
            <a:custGeom>
              <a:avLst/>
              <a:gdLst/>
              <a:ahLst/>
              <a:cxnLst/>
              <a:rect l="l" t="t" r="r" b="b"/>
              <a:pathLst>
                <a:path w="1249" h="2112" extrusionOk="0">
                  <a:moveTo>
                    <a:pt x="625" y="792"/>
                  </a:moveTo>
                  <a:lnTo>
                    <a:pt x="625" y="792"/>
                  </a:lnTo>
                  <a:cubicBezTo>
                    <a:pt x="489" y="792"/>
                    <a:pt x="359" y="836"/>
                    <a:pt x="251" y="916"/>
                  </a:cubicBezTo>
                  <a:lnTo>
                    <a:pt x="251" y="47"/>
                  </a:lnTo>
                  <a:cubicBezTo>
                    <a:pt x="251" y="13"/>
                    <a:pt x="238" y="0"/>
                    <a:pt x="204" y="0"/>
                  </a:cubicBezTo>
                  <a:lnTo>
                    <a:pt x="47" y="0"/>
                  </a:lnTo>
                  <a:cubicBezTo>
                    <a:pt x="10" y="0"/>
                    <a:pt x="0" y="13"/>
                    <a:pt x="0" y="47"/>
                  </a:cubicBezTo>
                  <a:lnTo>
                    <a:pt x="0" y="2065"/>
                  </a:lnTo>
                  <a:cubicBezTo>
                    <a:pt x="0" y="2098"/>
                    <a:pt x="10" y="2112"/>
                    <a:pt x="47" y="2112"/>
                  </a:cubicBezTo>
                  <a:lnTo>
                    <a:pt x="204" y="2112"/>
                  </a:lnTo>
                  <a:cubicBezTo>
                    <a:pt x="238" y="2112"/>
                    <a:pt x="251" y="2098"/>
                    <a:pt x="251" y="2065"/>
                  </a:cubicBezTo>
                  <a:lnTo>
                    <a:pt x="251" y="1406"/>
                  </a:lnTo>
                  <a:cubicBezTo>
                    <a:pt x="253" y="1203"/>
                    <a:pt x="419" y="1039"/>
                    <a:pt x="625" y="1039"/>
                  </a:cubicBezTo>
                  <a:cubicBezTo>
                    <a:pt x="830" y="1039"/>
                    <a:pt x="997" y="1204"/>
                    <a:pt x="998" y="1407"/>
                  </a:cubicBezTo>
                  <a:lnTo>
                    <a:pt x="998" y="2065"/>
                  </a:lnTo>
                  <a:cubicBezTo>
                    <a:pt x="998" y="2103"/>
                    <a:pt x="1007" y="2112"/>
                    <a:pt x="1045" y="2112"/>
                  </a:cubicBezTo>
                  <a:lnTo>
                    <a:pt x="1202" y="2112"/>
                  </a:lnTo>
                  <a:cubicBezTo>
                    <a:pt x="1239" y="2112"/>
                    <a:pt x="1249" y="2103"/>
                    <a:pt x="1249" y="2065"/>
                  </a:cubicBezTo>
                  <a:lnTo>
                    <a:pt x="1249" y="1406"/>
                  </a:lnTo>
                  <a:cubicBezTo>
                    <a:pt x="1248" y="1068"/>
                    <a:pt x="966" y="792"/>
                    <a:pt x="625" y="792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33"/>
            <p:cNvSpPr/>
            <p:nvPr/>
          </p:nvSpPr>
          <p:spPr>
            <a:xfrm>
              <a:off x="11098213" y="398463"/>
              <a:ext cx="160338" cy="157163"/>
            </a:xfrm>
            <a:custGeom>
              <a:avLst/>
              <a:gdLst/>
              <a:ahLst/>
              <a:cxnLst/>
              <a:rect l="l" t="t" r="r" b="b"/>
              <a:pathLst>
                <a:path w="1351" h="1324" extrusionOk="0">
                  <a:moveTo>
                    <a:pt x="675" y="1080"/>
                  </a:moveTo>
                  <a:lnTo>
                    <a:pt x="675" y="1080"/>
                  </a:lnTo>
                  <a:cubicBezTo>
                    <a:pt x="439" y="1080"/>
                    <a:pt x="247" y="893"/>
                    <a:pt x="247" y="662"/>
                  </a:cubicBezTo>
                  <a:cubicBezTo>
                    <a:pt x="247" y="430"/>
                    <a:pt x="439" y="243"/>
                    <a:pt x="675" y="243"/>
                  </a:cubicBezTo>
                  <a:cubicBezTo>
                    <a:pt x="911" y="243"/>
                    <a:pt x="1103" y="430"/>
                    <a:pt x="1103" y="662"/>
                  </a:cubicBezTo>
                  <a:cubicBezTo>
                    <a:pt x="1103" y="893"/>
                    <a:pt x="911" y="1080"/>
                    <a:pt x="675" y="1080"/>
                  </a:cubicBezTo>
                  <a:close/>
                  <a:moveTo>
                    <a:pt x="675" y="0"/>
                  </a:moveTo>
                  <a:lnTo>
                    <a:pt x="675" y="0"/>
                  </a:lnTo>
                  <a:cubicBezTo>
                    <a:pt x="302" y="0"/>
                    <a:pt x="0" y="296"/>
                    <a:pt x="0" y="662"/>
                  </a:cubicBezTo>
                  <a:cubicBezTo>
                    <a:pt x="0" y="1028"/>
                    <a:pt x="302" y="1324"/>
                    <a:pt x="675" y="1324"/>
                  </a:cubicBezTo>
                  <a:cubicBezTo>
                    <a:pt x="1048" y="1324"/>
                    <a:pt x="1351" y="1028"/>
                    <a:pt x="1351" y="662"/>
                  </a:cubicBezTo>
                  <a:cubicBezTo>
                    <a:pt x="1351" y="296"/>
                    <a:pt x="1048" y="0"/>
                    <a:pt x="675" y="0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33"/>
            <p:cNvSpPr/>
            <p:nvPr/>
          </p:nvSpPr>
          <p:spPr>
            <a:xfrm>
              <a:off x="11644313" y="396875"/>
              <a:ext cx="152400" cy="160338"/>
            </a:xfrm>
            <a:custGeom>
              <a:avLst/>
              <a:gdLst/>
              <a:ahLst/>
              <a:cxnLst/>
              <a:rect l="l" t="t" r="r" b="b"/>
              <a:pathLst>
                <a:path w="1281" h="1341" extrusionOk="0">
                  <a:moveTo>
                    <a:pt x="270" y="509"/>
                  </a:moveTo>
                  <a:lnTo>
                    <a:pt x="270" y="509"/>
                  </a:lnTo>
                  <a:cubicBezTo>
                    <a:pt x="319" y="349"/>
                    <a:pt x="467" y="242"/>
                    <a:pt x="640" y="242"/>
                  </a:cubicBezTo>
                  <a:cubicBezTo>
                    <a:pt x="808" y="242"/>
                    <a:pt x="964" y="356"/>
                    <a:pt x="1018" y="509"/>
                  </a:cubicBezTo>
                  <a:lnTo>
                    <a:pt x="270" y="509"/>
                  </a:lnTo>
                  <a:close/>
                  <a:moveTo>
                    <a:pt x="1204" y="752"/>
                  </a:moveTo>
                  <a:lnTo>
                    <a:pt x="1204" y="752"/>
                  </a:lnTo>
                  <a:cubicBezTo>
                    <a:pt x="1205" y="752"/>
                    <a:pt x="1206" y="752"/>
                    <a:pt x="1207" y="752"/>
                  </a:cubicBezTo>
                  <a:cubicBezTo>
                    <a:pt x="1248" y="750"/>
                    <a:pt x="1281" y="715"/>
                    <a:pt x="1281" y="672"/>
                  </a:cubicBezTo>
                  <a:cubicBezTo>
                    <a:pt x="1281" y="670"/>
                    <a:pt x="1281" y="668"/>
                    <a:pt x="1281" y="667"/>
                  </a:cubicBezTo>
                  <a:cubicBezTo>
                    <a:pt x="1281" y="666"/>
                    <a:pt x="1281" y="665"/>
                    <a:pt x="1281" y="662"/>
                  </a:cubicBezTo>
                  <a:cubicBezTo>
                    <a:pt x="1281" y="296"/>
                    <a:pt x="994" y="0"/>
                    <a:pt x="640" y="0"/>
                  </a:cubicBezTo>
                  <a:cubicBezTo>
                    <a:pt x="287" y="0"/>
                    <a:pt x="0" y="296"/>
                    <a:pt x="0" y="662"/>
                  </a:cubicBezTo>
                  <a:cubicBezTo>
                    <a:pt x="0" y="689"/>
                    <a:pt x="1" y="716"/>
                    <a:pt x="5" y="743"/>
                  </a:cubicBezTo>
                  <a:lnTo>
                    <a:pt x="6" y="752"/>
                  </a:lnTo>
                  <a:lnTo>
                    <a:pt x="6" y="752"/>
                  </a:lnTo>
                  <a:cubicBezTo>
                    <a:pt x="23" y="884"/>
                    <a:pt x="80" y="1005"/>
                    <a:pt x="168" y="1102"/>
                  </a:cubicBezTo>
                  <a:cubicBezTo>
                    <a:pt x="168" y="1102"/>
                    <a:pt x="168" y="1102"/>
                    <a:pt x="169" y="1103"/>
                  </a:cubicBezTo>
                  <a:cubicBezTo>
                    <a:pt x="267" y="1210"/>
                    <a:pt x="400" y="1284"/>
                    <a:pt x="548" y="1312"/>
                  </a:cubicBezTo>
                  <a:lnTo>
                    <a:pt x="560" y="1314"/>
                  </a:lnTo>
                  <a:lnTo>
                    <a:pt x="560" y="1314"/>
                  </a:lnTo>
                  <a:cubicBezTo>
                    <a:pt x="565" y="1315"/>
                    <a:pt x="571" y="1316"/>
                    <a:pt x="577" y="1317"/>
                  </a:cubicBezTo>
                  <a:cubicBezTo>
                    <a:pt x="780" y="1341"/>
                    <a:pt x="951" y="1308"/>
                    <a:pt x="1090" y="1238"/>
                  </a:cubicBezTo>
                  <a:cubicBezTo>
                    <a:pt x="1127" y="1220"/>
                    <a:pt x="1159" y="1199"/>
                    <a:pt x="1186" y="1179"/>
                  </a:cubicBezTo>
                  <a:cubicBezTo>
                    <a:pt x="1196" y="1172"/>
                    <a:pt x="1204" y="1165"/>
                    <a:pt x="1210" y="1159"/>
                  </a:cubicBezTo>
                  <a:cubicBezTo>
                    <a:pt x="1215" y="1156"/>
                    <a:pt x="1217" y="1153"/>
                    <a:pt x="1219" y="1151"/>
                  </a:cubicBezTo>
                  <a:cubicBezTo>
                    <a:pt x="1255" y="1115"/>
                    <a:pt x="1256" y="1099"/>
                    <a:pt x="1235" y="1065"/>
                  </a:cubicBezTo>
                  <a:cubicBezTo>
                    <a:pt x="1185" y="986"/>
                    <a:pt x="1158" y="948"/>
                    <a:pt x="1158" y="948"/>
                  </a:cubicBezTo>
                  <a:cubicBezTo>
                    <a:pt x="1138" y="923"/>
                    <a:pt x="1121" y="918"/>
                    <a:pt x="1096" y="940"/>
                  </a:cubicBezTo>
                  <a:cubicBezTo>
                    <a:pt x="1092" y="944"/>
                    <a:pt x="1088" y="946"/>
                    <a:pt x="1085" y="948"/>
                  </a:cubicBezTo>
                  <a:cubicBezTo>
                    <a:pt x="938" y="1080"/>
                    <a:pt x="743" y="1106"/>
                    <a:pt x="574" y="1070"/>
                  </a:cubicBezTo>
                  <a:cubicBezTo>
                    <a:pt x="540" y="1061"/>
                    <a:pt x="507" y="1049"/>
                    <a:pt x="477" y="1035"/>
                  </a:cubicBezTo>
                  <a:cubicBezTo>
                    <a:pt x="362" y="977"/>
                    <a:pt x="278" y="873"/>
                    <a:pt x="254" y="752"/>
                  </a:cubicBezTo>
                  <a:lnTo>
                    <a:pt x="1201" y="752"/>
                  </a:lnTo>
                  <a:cubicBezTo>
                    <a:pt x="1201" y="752"/>
                    <a:pt x="1202" y="752"/>
                    <a:pt x="1204" y="752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33"/>
            <p:cNvSpPr/>
            <p:nvPr/>
          </p:nvSpPr>
          <p:spPr>
            <a:xfrm>
              <a:off x="11283950" y="396875"/>
              <a:ext cx="158750" cy="239713"/>
            </a:xfrm>
            <a:custGeom>
              <a:avLst/>
              <a:gdLst/>
              <a:ahLst/>
              <a:cxnLst/>
              <a:rect l="l" t="t" r="r" b="b"/>
              <a:pathLst>
                <a:path w="1327" h="2000" extrusionOk="0">
                  <a:moveTo>
                    <a:pt x="663" y="1081"/>
                  </a:moveTo>
                  <a:lnTo>
                    <a:pt x="663" y="1081"/>
                  </a:lnTo>
                  <a:cubicBezTo>
                    <a:pt x="435" y="1081"/>
                    <a:pt x="249" y="900"/>
                    <a:pt x="243" y="673"/>
                  </a:cubicBezTo>
                  <a:lnTo>
                    <a:pt x="243" y="651"/>
                  </a:lnTo>
                  <a:cubicBezTo>
                    <a:pt x="249" y="425"/>
                    <a:pt x="435" y="243"/>
                    <a:pt x="663" y="243"/>
                  </a:cubicBezTo>
                  <a:cubicBezTo>
                    <a:pt x="895" y="243"/>
                    <a:pt x="1083" y="431"/>
                    <a:pt x="1083" y="662"/>
                  </a:cubicBezTo>
                  <a:cubicBezTo>
                    <a:pt x="1083" y="893"/>
                    <a:pt x="895" y="1081"/>
                    <a:pt x="663" y="1081"/>
                  </a:cubicBezTo>
                  <a:close/>
                  <a:moveTo>
                    <a:pt x="663" y="0"/>
                  </a:moveTo>
                  <a:lnTo>
                    <a:pt x="663" y="0"/>
                  </a:lnTo>
                  <a:cubicBezTo>
                    <a:pt x="508" y="0"/>
                    <a:pt x="361" y="54"/>
                    <a:pt x="243" y="150"/>
                  </a:cubicBezTo>
                  <a:lnTo>
                    <a:pt x="243" y="47"/>
                  </a:lnTo>
                  <a:cubicBezTo>
                    <a:pt x="243" y="12"/>
                    <a:pt x="234" y="0"/>
                    <a:pt x="196" y="0"/>
                  </a:cubicBezTo>
                  <a:lnTo>
                    <a:pt x="47" y="0"/>
                  </a:lnTo>
                  <a:cubicBezTo>
                    <a:pt x="9" y="0"/>
                    <a:pt x="0" y="11"/>
                    <a:pt x="0" y="47"/>
                  </a:cubicBezTo>
                  <a:lnTo>
                    <a:pt x="0" y="1952"/>
                  </a:lnTo>
                  <a:cubicBezTo>
                    <a:pt x="0" y="1987"/>
                    <a:pt x="9" y="2000"/>
                    <a:pt x="47" y="2000"/>
                  </a:cubicBezTo>
                  <a:lnTo>
                    <a:pt x="196" y="2000"/>
                  </a:lnTo>
                  <a:cubicBezTo>
                    <a:pt x="234" y="2000"/>
                    <a:pt x="243" y="1987"/>
                    <a:pt x="243" y="1952"/>
                  </a:cubicBezTo>
                  <a:lnTo>
                    <a:pt x="243" y="1175"/>
                  </a:lnTo>
                  <a:cubicBezTo>
                    <a:pt x="361" y="1271"/>
                    <a:pt x="508" y="1325"/>
                    <a:pt x="663" y="1325"/>
                  </a:cubicBezTo>
                  <a:cubicBezTo>
                    <a:pt x="1030" y="1325"/>
                    <a:pt x="1327" y="1028"/>
                    <a:pt x="1327" y="662"/>
                  </a:cubicBezTo>
                  <a:cubicBezTo>
                    <a:pt x="1327" y="297"/>
                    <a:pt x="1030" y="0"/>
                    <a:pt x="663" y="0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33"/>
            <p:cNvSpPr/>
            <p:nvPr/>
          </p:nvSpPr>
          <p:spPr>
            <a:xfrm>
              <a:off x="11466513" y="396875"/>
              <a:ext cx="152400" cy="160338"/>
            </a:xfrm>
            <a:custGeom>
              <a:avLst/>
              <a:gdLst/>
              <a:ahLst/>
              <a:cxnLst/>
              <a:rect l="l" t="t" r="r" b="b"/>
              <a:pathLst>
                <a:path w="1281" h="1341" extrusionOk="0">
                  <a:moveTo>
                    <a:pt x="270" y="509"/>
                  </a:moveTo>
                  <a:lnTo>
                    <a:pt x="270" y="509"/>
                  </a:lnTo>
                  <a:cubicBezTo>
                    <a:pt x="319" y="349"/>
                    <a:pt x="467" y="242"/>
                    <a:pt x="641" y="242"/>
                  </a:cubicBezTo>
                  <a:cubicBezTo>
                    <a:pt x="808" y="242"/>
                    <a:pt x="964" y="356"/>
                    <a:pt x="1018" y="509"/>
                  </a:cubicBezTo>
                  <a:lnTo>
                    <a:pt x="270" y="509"/>
                  </a:lnTo>
                  <a:close/>
                  <a:moveTo>
                    <a:pt x="1281" y="662"/>
                  </a:moveTo>
                  <a:lnTo>
                    <a:pt x="1281" y="662"/>
                  </a:lnTo>
                  <a:cubicBezTo>
                    <a:pt x="1281" y="296"/>
                    <a:pt x="994" y="0"/>
                    <a:pt x="641" y="0"/>
                  </a:cubicBezTo>
                  <a:cubicBezTo>
                    <a:pt x="287" y="0"/>
                    <a:pt x="0" y="296"/>
                    <a:pt x="0" y="662"/>
                  </a:cubicBezTo>
                  <a:cubicBezTo>
                    <a:pt x="0" y="689"/>
                    <a:pt x="2" y="716"/>
                    <a:pt x="5" y="743"/>
                  </a:cubicBezTo>
                  <a:lnTo>
                    <a:pt x="6" y="752"/>
                  </a:lnTo>
                  <a:lnTo>
                    <a:pt x="6" y="752"/>
                  </a:lnTo>
                  <a:cubicBezTo>
                    <a:pt x="24" y="884"/>
                    <a:pt x="80" y="1005"/>
                    <a:pt x="168" y="1102"/>
                  </a:cubicBezTo>
                  <a:cubicBezTo>
                    <a:pt x="168" y="1102"/>
                    <a:pt x="168" y="1102"/>
                    <a:pt x="169" y="1103"/>
                  </a:cubicBezTo>
                  <a:cubicBezTo>
                    <a:pt x="267" y="1210"/>
                    <a:pt x="400" y="1284"/>
                    <a:pt x="549" y="1312"/>
                  </a:cubicBezTo>
                  <a:lnTo>
                    <a:pt x="560" y="1314"/>
                  </a:lnTo>
                  <a:lnTo>
                    <a:pt x="560" y="1314"/>
                  </a:lnTo>
                  <a:cubicBezTo>
                    <a:pt x="565" y="1315"/>
                    <a:pt x="571" y="1316"/>
                    <a:pt x="577" y="1317"/>
                  </a:cubicBezTo>
                  <a:cubicBezTo>
                    <a:pt x="780" y="1341"/>
                    <a:pt x="951" y="1308"/>
                    <a:pt x="1090" y="1238"/>
                  </a:cubicBezTo>
                  <a:cubicBezTo>
                    <a:pt x="1127" y="1220"/>
                    <a:pt x="1159" y="1199"/>
                    <a:pt x="1186" y="1179"/>
                  </a:cubicBezTo>
                  <a:cubicBezTo>
                    <a:pt x="1196" y="1172"/>
                    <a:pt x="1204" y="1165"/>
                    <a:pt x="1211" y="1159"/>
                  </a:cubicBezTo>
                  <a:cubicBezTo>
                    <a:pt x="1215" y="1156"/>
                    <a:pt x="1218" y="1153"/>
                    <a:pt x="1219" y="1151"/>
                  </a:cubicBezTo>
                  <a:cubicBezTo>
                    <a:pt x="1255" y="1115"/>
                    <a:pt x="1257" y="1099"/>
                    <a:pt x="1235" y="1065"/>
                  </a:cubicBezTo>
                  <a:cubicBezTo>
                    <a:pt x="1186" y="986"/>
                    <a:pt x="1158" y="948"/>
                    <a:pt x="1158" y="948"/>
                  </a:cubicBezTo>
                  <a:cubicBezTo>
                    <a:pt x="1138" y="923"/>
                    <a:pt x="1121" y="918"/>
                    <a:pt x="1096" y="940"/>
                  </a:cubicBezTo>
                  <a:cubicBezTo>
                    <a:pt x="1092" y="944"/>
                    <a:pt x="1088" y="946"/>
                    <a:pt x="1086" y="948"/>
                  </a:cubicBezTo>
                  <a:cubicBezTo>
                    <a:pt x="938" y="1080"/>
                    <a:pt x="744" y="1106"/>
                    <a:pt x="575" y="1070"/>
                  </a:cubicBezTo>
                  <a:cubicBezTo>
                    <a:pt x="540" y="1061"/>
                    <a:pt x="507" y="1049"/>
                    <a:pt x="477" y="1035"/>
                  </a:cubicBezTo>
                  <a:cubicBezTo>
                    <a:pt x="362" y="977"/>
                    <a:pt x="278" y="873"/>
                    <a:pt x="254" y="752"/>
                  </a:cubicBezTo>
                  <a:lnTo>
                    <a:pt x="1201" y="752"/>
                  </a:lnTo>
                  <a:cubicBezTo>
                    <a:pt x="1202" y="752"/>
                    <a:pt x="1203" y="752"/>
                    <a:pt x="1204" y="752"/>
                  </a:cubicBezTo>
                  <a:cubicBezTo>
                    <a:pt x="1205" y="752"/>
                    <a:pt x="1206" y="752"/>
                    <a:pt x="1207" y="752"/>
                  </a:cubicBezTo>
                  <a:cubicBezTo>
                    <a:pt x="1249" y="750"/>
                    <a:pt x="1281" y="715"/>
                    <a:pt x="1281" y="672"/>
                  </a:cubicBezTo>
                  <a:cubicBezTo>
                    <a:pt x="1281" y="670"/>
                    <a:pt x="1281" y="668"/>
                    <a:pt x="1281" y="667"/>
                  </a:cubicBezTo>
                  <a:cubicBezTo>
                    <a:pt x="1281" y="666"/>
                    <a:pt x="1281" y="665"/>
                    <a:pt x="1281" y="662"/>
                  </a:cubicBezTo>
                  <a:close/>
                </a:path>
              </a:pathLst>
            </a:custGeom>
            <a:solidFill>
              <a:srgbClr val="ED4D2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节标题">
  <p:cSld name="SECTION_HEAD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4"/>
          <p:cNvSpPr txBox="1"/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6" name="Google Shape;46;p34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两栏内容">
  <p:cSld name="TWO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5"/>
          <p:cNvSpPr txBox="1"/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5"/>
          <p:cNvSpPr txBox="1"/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35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5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5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比较">
  <p:cSld name="TWO_OBJECTS_WITH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6"/>
          <p:cNvSpPr txBox="1"/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59" name="Google Shape;59;p36"/>
          <p:cNvSpPr txBox="1"/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61" name="Google Shape;61;p36"/>
          <p:cNvSpPr txBox="1"/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36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6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6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仅标题">
  <p:cSld name="TITLE_ONLY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7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7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7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空白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8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8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1" name="Google Shape;11;p26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2" name="Google Shape;12;p26"/>
          <p:cNvSpPr txBox="1"/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3" name="Google Shape;13;p26"/>
          <p:cNvSpPr txBox="1"/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4" name="Google Shape;14;p26"/>
          <p:cNvSpPr txBox="1"/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CN"/>
            </a:fld>
            <a:endParaRPr lang="zh-C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2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image" Target="../media/image27.GIF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GIF"/><Relationship Id="rId1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3.png"/><Relationship Id="rId1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/>
          <p:nvPr/>
        </p:nvSpPr>
        <p:spPr>
          <a:xfrm>
            <a:off x="-23150" y="1303"/>
            <a:ext cx="12209885" cy="6873118"/>
          </a:xfrm>
          <a:prstGeom prst="rect">
            <a:avLst/>
          </a:prstGeom>
          <a:solidFill>
            <a:srgbClr val="F96A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" name="Google Shape;99;p1"/>
          <p:cNvSpPr/>
          <p:nvPr/>
        </p:nvSpPr>
        <p:spPr>
          <a:xfrm rot="-5926570">
            <a:off x="9399687" y="1418268"/>
            <a:ext cx="907704" cy="907704"/>
          </a:xfrm>
          <a:prstGeom prst="ellipse">
            <a:avLst/>
          </a:prstGeom>
          <a:gradFill>
            <a:gsLst>
              <a:gs pos="0">
                <a:srgbClr val="FF8F63"/>
              </a:gs>
              <a:gs pos="58000">
                <a:srgbClr val="FF7A57"/>
              </a:gs>
              <a:gs pos="100000">
                <a:srgbClr val="FF6A4D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00" name="Google Shape;100;p1"/>
          <p:cNvGrpSpPr/>
          <p:nvPr/>
        </p:nvGrpSpPr>
        <p:grpSpPr>
          <a:xfrm>
            <a:off x="5798380" y="2261089"/>
            <a:ext cx="2239939" cy="3008078"/>
            <a:chOff x="5039783" y="1809750"/>
            <a:chExt cx="1361799" cy="1828799"/>
          </a:xfrm>
        </p:grpSpPr>
        <p:cxnSp>
          <p:nvCxnSpPr>
            <p:cNvPr id="101" name="Google Shape;101;p1"/>
            <p:cNvCxnSpPr/>
            <p:nvPr/>
          </p:nvCxnSpPr>
          <p:spPr>
            <a:xfrm>
              <a:off x="5393266" y="1809750"/>
              <a:ext cx="372534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" name="Google Shape;102;p1"/>
            <p:cNvCxnSpPr/>
            <p:nvPr/>
          </p:nvCxnSpPr>
          <p:spPr>
            <a:xfrm>
              <a:off x="5413099" y="1852084"/>
              <a:ext cx="439484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3" name="Google Shape;103;p1"/>
            <p:cNvCxnSpPr/>
            <p:nvPr/>
          </p:nvCxnSpPr>
          <p:spPr>
            <a:xfrm>
              <a:off x="5458882" y="1890184"/>
              <a:ext cx="469901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4" name="Google Shape;104;p1"/>
            <p:cNvCxnSpPr/>
            <p:nvPr/>
          </p:nvCxnSpPr>
          <p:spPr>
            <a:xfrm>
              <a:off x="5480049" y="1930400"/>
              <a:ext cx="50165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5" name="Google Shape;105;p1"/>
            <p:cNvCxnSpPr/>
            <p:nvPr/>
          </p:nvCxnSpPr>
          <p:spPr>
            <a:xfrm>
              <a:off x="5393266" y="1970617"/>
              <a:ext cx="641349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6" name="Google Shape;106;p1"/>
            <p:cNvCxnSpPr/>
            <p:nvPr/>
          </p:nvCxnSpPr>
          <p:spPr>
            <a:xfrm>
              <a:off x="5444066" y="2008717"/>
              <a:ext cx="641349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7" name="Google Shape;107;p1"/>
            <p:cNvCxnSpPr/>
            <p:nvPr/>
          </p:nvCxnSpPr>
          <p:spPr>
            <a:xfrm>
              <a:off x="5480049" y="2051050"/>
              <a:ext cx="641349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8" name="Google Shape;108;p1"/>
            <p:cNvCxnSpPr/>
            <p:nvPr/>
          </p:nvCxnSpPr>
          <p:spPr>
            <a:xfrm>
              <a:off x="5516033" y="2089150"/>
              <a:ext cx="641349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9" name="Google Shape;109;p1"/>
            <p:cNvCxnSpPr/>
            <p:nvPr/>
          </p:nvCxnSpPr>
          <p:spPr>
            <a:xfrm>
              <a:off x="5552016" y="2127250"/>
              <a:ext cx="641349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0" name="Google Shape;110;p1"/>
            <p:cNvCxnSpPr/>
            <p:nvPr/>
          </p:nvCxnSpPr>
          <p:spPr>
            <a:xfrm>
              <a:off x="5526616" y="2167467"/>
              <a:ext cx="696382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1" name="Google Shape;111;p1"/>
            <p:cNvCxnSpPr/>
            <p:nvPr/>
          </p:nvCxnSpPr>
          <p:spPr>
            <a:xfrm>
              <a:off x="5540095" y="2207685"/>
              <a:ext cx="70407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2" name="Google Shape;112;p1"/>
            <p:cNvCxnSpPr/>
            <p:nvPr/>
          </p:nvCxnSpPr>
          <p:spPr>
            <a:xfrm>
              <a:off x="5552016" y="2245784"/>
              <a:ext cx="717549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3" name="Google Shape;113;p1"/>
            <p:cNvCxnSpPr/>
            <p:nvPr/>
          </p:nvCxnSpPr>
          <p:spPr>
            <a:xfrm>
              <a:off x="5540095" y="2286001"/>
              <a:ext cx="750636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4" name="Google Shape;114;p1"/>
            <p:cNvCxnSpPr/>
            <p:nvPr/>
          </p:nvCxnSpPr>
          <p:spPr>
            <a:xfrm>
              <a:off x="5557306" y="2328334"/>
              <a:ext cx="756711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5" name="Google Shape;115;p1"/>
            <p:cNvCxnSpPr/>
            <p:nvPr/>
          </p:nvCxnSpPr>
          <p:spPr>
            <a:xfrm>
              <a:off x="5581649" y="2368550"/>
              <a:ext cx="749300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6" name="Google Shape;116;p1"/>
            <p:cNvCxnSpPr/>
            <p:nvPr/>
          </p:nvCxnSpPr>
          <p:spPr>
            <a:xfrm>
              <a:off x="5572906" y="2404534"/>
              <a:ext cx="774702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7" name="Google Shape;117;p1"/>
            <p:cNvCxnSpPr/>
            <p:nvPr/>
          </p:nvCxnSpPr>
          <p:spPr>
            <a:xfrm>
              <a:off x="5581649" y="2446867"/>
              <a:ext cx="774424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8" name="Google Shape;118;p1"/>
            <p:cNvCxnSpPr/>
            <p:nvPr/>
          </p:nvCxnSpPr>
          <p:spPr>
            <a:xfrm>
              <a:off x="5581649" y="2484967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9" name="Google Shape;119;p1"/>
            <p:cNvCxnSpPr/>
            <p:nvPr/>
          </p:nvCxnSpPr>
          <p:spPr>
            <a:xfrm>
              <a:off x="5597688" y="2525184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0" name="Google Shape;120;p1"/>
            <p:cNvCxnSpPr/>
            <p:nvPr/>
          </p:nvCxnSpPr>
          <p:spPr>
            <a:xfrm>
              <a:off x="5604038" y="2563284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1" name="Google Shape;121;p1"/>
            <p:cNvCxnSpPr/>
            <p:nvPr/>
          </p:nvCxnSpPr>
          <p:spPr>
            <a:xfrm>
              <a:off x="5610388" y="2603501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2" name="Google Shape;122;p1"/>
            <p:cNvCxnSpPr/>
            <p:nvPr/>
          </p:nvCxnSpPr>
          <p:spPr>
            <a:xfrm>
              <a:off x="5614621" y="2645834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3" name="Google Shape;123;p1"/>
            <p:cNvCxnSpPr/>
            <p:nvPr/>
          </p:nvCxnSpPr>
          <p:spPr>
            <a:xfrm>
              <a:off x="5618415" y="2686051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4" name="Google Shape;124;p1"/>
            <p:cNvCxnSpPr/>
            <p:nvPr/>
          </p:nvCxnSpPr>
          <p:spPr>
            <a:xfrm>
              <a:off x="5618415" y="2724151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5" name="Google Shape;125;p1"/>
            <p:cNvCxnSpPr/>
            <p:nvPr/>
          </p:nvCxnSpPr>
          <p:spPr>
            <a:xfrm>
              <a:off x="5618415" y="2764367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6" name="Google Shape;126;p1"/>
            <p:cNvCxnSpPr/>
            <p:nvPr/>
          </p:nvCxnSpPr>
          <p:spPr>
            <a:xfrm>
              <a:off x="5618414" y="2804584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7" name="Google Shape;127;p1"/>
            <p:cNvCxnSpPr/>
            <p:nvPr/>
          </p:nvCxnSpPr>
          <p:spPr>
            <a:xfrm>
              <a:off x="5612062" y="2842684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8" name="Google Shape;128;p1"/>
            <p:cNvCxnSpPr/>
            <p:nvPr/>
          </p:nvCxnSpPr>
          <p:spPr>
            <a:xfrm>
              <a:off x="5604038" y="2882901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29" name="Google Shape;129;p1"/>
            <p:cNvCxnSpPr/>
            <p:nvPr/>
          </p:nvCxnSpPr>
          <p:spPr>
            <a:xfrm>
              <a:off x="5604037" y="2923118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0" name="Google Shape;130;p1"/>
            <p:cNvCxnSpPr/>
            <p:nvPr/>
          </p:nvCxnSpPr>
          <p:spPr>
            <a:xfrm>
              <a:off x="5587884" y="2965451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1" name="Google Shape;131;p1"/>
            <p:cNvCxnSpPr/>
            <p:nvPr/>
          </p:nvCxnSpPr>
          <p:spPr>
            <a:xfrm>
              <a:off x="5584431" y="3003551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2" name="Google Shape;132;p1"/>
            <p:cNvCxnSpPr/>
            <p:nvPr/>
          </p:nvCxnSpPr>
          <p:spPr>
            <a:xfrm>
              <a:off x="5572906" y="3041651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3" name="Google Shape;133;p1"/>
            <p:cNvCxnSpPr/>
            <p:nvPr/>
          </p:nvCxnSpPr>
          <p:spPr>
            <a:xfrm>
              <a:off x="5557306" y="3083984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4" name="Google Shape;134;p1"/>
            <p:cNvCxnSpPr/>
            <p:nvPr/>
          </p:nvCxnSpPr>
          <p:spPr>
            <a:xfrm>
              <a:off x="5540095" y="3122084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5" name="Google Shape;135;p1"/>
            <p:cNvCxnSpPr/>
            <p:nvPr/>
          </p:nvCxnSpPr>
          <p:spPr>
            <a:xfrm>
              <a:off x="5526616" y="3160184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6" name="Google Shape;136;p1"/>
            <p:cNvCxnSpPr/>
            <p:nvPr/>
          </p:nvCxnSpPr>
          <p:spPr>
            <a:xfrm>
              <a:off x="5503333" y="3200400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7" name="Google Shape;137;p1"/>
            <p:cNvCxnSpPr/>
            <p:nvPr/>
          </p:nvCxnSpPr>
          <p:spPr>
            <a:xfrm>
              <a:off x="5482166" y="3240617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8" name="Google Shape;138;p1"/>
            <p:cNvCxnSpPr/>
            <p:nvPr/>
          </p:nvCxnSpPr>
          <p:spPr>
            <a:xfrm>
              <a:off x="5458882" y="3282950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39" name="Google Shape;139;p1"/>
            <p:cNvCxnSpPr/>
            <p:nvPr/>
          </p:nvCxnSpPr>
          <p:spPr>
            <a:xfrm>
              <a:off x="5429249" y="3318933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0" name="Google Shape;140;p1"/>
            <p:cNvCxnSpPr/>
            <p:nvPr/>
          </p:nvCxnSpPr>
          <p:spPr>
            <a:xfrm>
              <a:off x="5397499" y="3359149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1" name="Google Shape;141;p1"/>
            <p:cNvCxnSpPr/>
            <p:nvPr/>
          </p:nvCxnSpPr>
          <p:spPr>
            <a:xfrm>
              <a:off x="5365749" y="3399365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2" name="Google Shape;142;p1"/>
            <p:cNvCxnSpPr/>
            <p:nvPr/>
          </p:nvCxnSpPr>
          <p:spPr>
            <a:xfrm>
              <a:off x="5323416" y="3441699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3" name="Google Shape;143;p1"/>
            <p:cNvCxnSpPr/>
            <p:nvPr/>
          </p:nvCxnSpPr>
          <p:spPr>
            <a:xfrm>
              <a:off x="5283199" y="3479799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4" name="Google Shape;144;p1"/>
            <p:cNvCxnSpPr/>
            <p:nvPr/>
          </p:nvCxnSpPr>
          <p:spPr>
            <a:xfrm>
              <a:off x="5238749" y="3517899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5" name="Google Shape;145;p1"/>
            <p:cNvCxnSpPr/>
            <p:nvPr/>
          </p:nvCxnSpPr>
          <p:spPr>
            <a:xfrm>
              <a:off x="5183716" y="3560232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6" name="Google Shape;146;p1"/>
            <p:cNvCxnSpPr/>
            <p:nvPr/>
          </p:nvCxnSpPr>
          <p:spPr>
            <a:xfrm>
              <a:off x="5120216" y="3598332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47" name="Google Shape;147;p1"/>
            <p:cNvCxnSpPr/>
            <p:nvPr/>
          </p:nvCxnSpPr>
          <p:spPr>
            <a:xfrm>
              <a:off x="5039783" y="3638549"/>
              <a:ext cx="783167" cy="0"/>
            </a:xfrm>
            <a:prstGeom prst="straightConnector1">
              <a:avLst/>
            </a:prstGeom>
            <a:noFill/>
            <a:ln w="9525" cap="flat" cmpd="sng">
              <a:solidFill>
                <a:srgbClr val="FF875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48" name="Google Shape;148;p1"/>
          <p:cNvSpPr/>
          <p:nvPr/>
        </p:nvSpPr>
        <p:spPr>
          <a:xfrm>
            <a:off x="1519567" y="1065654"/>
            <a:ext cx="5446207" cy="5446207"/>
          </a:xfrm>
          <a:prstGeom prst="ellipse">
            <a:avLst/>
          </a:prstGeom>
          <a:gradFill>
            <a:gsLst>
              <a:gs pos="0">
                <a:srgbClr val="FF9064"/>
              </a:gs>
              <a:gs pos="38000">
                <a:srgbClr val="FF7C58"/>
              </a:gs>
              <a:gs pos="100000">
                <a:srgbClr val="FF674C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9" name="Google Shape;149;p1"/>
          <p:cNvSpPr/>
          <p:nvPr/>
        </p:nvSpPr>
        <p:spPr>
          <a:xfrm>
            <a:off x="9832968" y="4406926"/>
            <a:ext cx="2359032" cy="2377812"/>
          </a:xfrm>
          <a:custGeom>
            <a:avLst/>
            <a:gdLst/>
            <a:ahLst/>
            <a:cxnLst/>
            <a:rect l="l" t="t" r="r" b="b"/>
            <a:pathLst>
              <a:path w="301" h="303" extrusionOk="0">
                <a:moveTo>
                  <a:pt x="301" y="88"/>
                </a:moveTo>
                <a:cubicBezTo>
                  <a:pt x="301" y="0"/>
                  <a:pt x="301" y="0"/>
                  <a:pt x="301" y="0"/>
                </a:cubicBezTo>
                <a:cubicBezTo>
                  <a:pt x="135" y="4"/>
                  <a:pt x="2" y="138"/>
                  <a:pt x="0" y="303"/>
                </a:cubicBezTo>
                <a:cubicBezTo>
                  <a:pt x="84" y="303"/>
                  <a:pt x="84" y="303"/>
                  <a:pt x="84" y="303"/>
                </a:cubicBezTo>
                <a:cubicBezTo>
                  <a:pt x="87" y="185"/>
                  <a:pt x="182" y="90"/>
                  <a:pt x="301" y="88"/>
                </a:cubicBezTo>
                <a:close/>
              </a:path>
            </a:pathLst>
          </a:custGeom>
          <a:gradFill>
            <a:gsLst>
              <a:gs pos="0">
                <a:srgbClr val="FF9165"/>
              </a:gs>
              <a:gs pos="44000">
                <a:srgbClr val="FF7353"/>
              </a:gs>
              <a:gs pos="100000">
                <a:srgbClr val="FF684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" name="Google Shape;150;p1"/>
          <p:cNvSpPr txBox="1"/>
          <p:nvPr>
            <p:ph type="ctrTitle" idx="4294967295"/>
          </p:nvPr>
        </p:nvSpPr>
        <p:spPr>
          <a:xfrm>
            <a:off x="2068133" y="2848318"/>
            <a:ext cx="6440357" cy="1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微软雅黑" panose="020B0503020204020204" charset="-122"/>
              <a:buNone/>
            </a:pPr>
            <a:r>
              <a:rPr lang="zh-CN" sz="4800" b="1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Shopee基础运营</a:t>
            </a:r>
            <a:r>
              <a:rPr lang="zh-CN" sz="4800" b="1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技巧</a:t>
            </a:r>
            <a:endParaRPr sz="4800" b="1" i="0" u="none" strike="noStrike" cap="none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51" name="Google Shape;151;p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92112" y="240436"/>
            <a:ext cx="2254910" cy="71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" name="图片 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990" y="0"/>
            <a:ext cx="12238990" cy="6874510"/>
          </a:xfrm>
          <a:prstGeom prst="rect">
            <a:avLst/>
          </a:prstGeom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906679" y="1099042"/>
            <a:ext cx="1071047" cy="123116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3581400" y="3088640"/>
            <a:ext cx="7993380" cy="1136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sz="54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如何获取</a:t>
            </a:r>
            <a:r>
              <a:rPr lang="zh-CN" sz="54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平台流量</a:t>
            </a:r>
            <a:b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9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标题关键词优化 – 热度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39" name="Google Shape;239;p59"/>
          <p:cNvSpPr txBox="1"/>
          <p:nvPr/>
        </p:nvSpPr>
        <p:spPr>
          <a:xfrm>
            <a:off x="835308" y="939800"/>
            <a:ext cx="408316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方法一：观察同类热卖品在使用什么关键词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40" name="Google Shape;240;p5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00890" y="1638542"/>
            <a:ext cx="4685460" cy="4881563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59"/>
          <p:cNvSpPr txBox="1"/>
          <p:nvPr/>
        </p:nvSpPr>
        <p:spPr>
          <a:xfrm>
            <a:off x="7273525" y="939800"/>
            <a:ext cx="407355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方法二：观察同类热卖品在使用什么关键词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42" name="Google Shape;242;p5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04000" y="1638542"/>
            <a:ext cx="5459853" cy="293256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59"/>
          <p:cNvSpPr txBox="1"/>
          <p:nvPr/>
        </p:nvSpPr>
        <p:spPr>
          <a:xfrm>
            <a:off x="7273525" y="4662466"/>
            <a:ext cx="305724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方法三：热搜词周报、市场周报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44" name="Google Shape;244;p5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604000" y="5094168"/>
            <a:ext cx="3795713" cy="1648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60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分时段上新、置顶推广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50" name="Google Shape;250;p60"/>
          <p:cNvSpPr txBox="1"/>
          <p:nvPr/>
        </p:nvSpPr>
        <p:spPr>
          <a:xfrm>
            <a:off x="415840" y="958181"/>
            <a:ext cx="10894824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商品曝光技巧</a:t>
            </a:r>
            <a:endParaRPr sz="16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(1) 小批量分时段上传商品：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每天分时段小批量上新商品，这样新上传的商品会在同类商品的搜索排名中处于靠前的位置，有利于店铺持续曝光。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(2) 置顶推广功能（Boost）：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①什么是免费置顶功能（Boost）？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使用该功能后，可对产品进行置顶推广，系统会将该产品置顶在对应分类页面靠前的位置进行展示。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1" name="Google Shape;251;p60"/>
          <p:cNvSpPr txBox="1"/>
          <p:nvPr/>
        </p:nvSpPr>
        <p:spPr>
          <a:xfrm>
            <a:off x="415840" y="2558619"/>
            <a:ext cx="3132578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②如何设置？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在【My Products】产品页面中，点击【live】查看在线售卖的产品。点击【More operations】中的【Boost Now】进行产品置顶，该功能卖家在点击boost之后，4个小时之内不可再次点击 。（每次可曝光5个SKU）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③免费置顶功能使用建议：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1）建议只对新品进行置顶；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2）对已积累一定流量的热卖品谨慎使用置顶功能；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3）在各站点的黄金时间段分时间置顶产品，比如午间、晚间双重活跃型站点建议至少每天在这两个流量高峰Boost 2次。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52" name="Google Shape;252;p6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896853" y="2744954"/>
            <a:ext cx="7879307" cy="3806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1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店铺表现优化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58" name="Google Shape;258;p6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878701"/>
            <a:ext cx="12192000" cy="438939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61"/>
          <p:cNvSpPr txBox="1"/>
          <p:nvPr/>
        </p:nvSpPr>
        <p:spPr>
          <a:xfrm>
            <a:off x="489337" y="5779244"/>
            <a:ext cx="11213326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成为优选店铺，报名免运、返现项目可获得平台打标，不仅排名有权重且可以吸引买家点击商品！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62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商品排名举例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65" name="Google Shape;265;p6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1202420"/>
            <a:ext cx="12192000" cy="4630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63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关键字广告流量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71" name="Google Shape;271;p6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35308" y="876300"/>
            <a:ext cx="7496175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63"/>
          <p:cNvSpPr txBox="1"/>
          <p:nvPr/>
        </p:nvSpPr>
        <p:spPr>
          <a:xfrm>
            <a:off x="3567732" y="6309166"/>
            <a:ext cx="203132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zh-CN" sz="1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关键字广告展示位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63"/>
          <p:cNvSpPr txBox="1"/>
          <p:nvPr/>
        </p:nvSpPr>
        <p:spPr>
          <a:xfrm>
            <a:off x="8461740" y="2245836"/>
            <a:ext cx="3336560" cy="212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zh-CN" sz="1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搜索结果前两个商品就是关键字广告商品</a:t>
            </a:r>
            <a:endParaRPr sz="18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zh-CN" sz="1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每四个商品中，有一个关键字广告商品</a:t>
            </a:r>
            <a:endParaRPr sz="18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zh-CN" sz="18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关键字广告是重要流量来源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64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关键字广告使用小技巧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79" name="Google Shape;279;p64"/>
          <p:cNvSpPr txBox="1"/>
          <p:nvPr/>
        </p:nvSpPr>
        <p:spPr>
          <a:xfrm>
            <a:off x="329378" y="897858"/>
            <a:ext cx="11079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zh-CN" sz="1800" b="1" i="0" u="none" strike="noStrike" cap="none">
                <a:solidFill>
                  <a:srgbClr val="F96A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如果你：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0" name="Google Shape;280;p64"/>
          <p:cNvSpPr txBox="1"/>
          <p:nvPr/>
        </p:nvSpPr>
        <p:spPr>
          <a:xfrm>
            <a:off x="789400" y="1447699"/>
            <a:ext cx="3518912" cy="1422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“想快速带动全店流量”</a:t>
            </a:r>
            <a:endParaRPr sz="20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“可以适当让利”</a:t>
            </a:r>
            <a:endParaRPr sz="20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“愿意花精力在关键字广告上”</a:t>
            </a:r>
            <a:endParaRPr sz="20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1" name="Google Shape;281;p64"/>
          <p:cNvSpPr/>
          <p:nvPr/>
        </p:nvSpPr>
        <p:spPr>
          <a:xfrm>
            <a:off x="1640370" y="3251200"/>
            <a:ext cx="908486" cy="1221786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96A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2" name="Google Shape;282;p64"/>
          <p:cNvSpPr/>
          <p:nvPr/>
        </p:nvSpPr>
        <p:spPr>
          <a:xfrm>
            <a:off x="194517" y="4854046"/>
            <a:ext cx="3800192" cy="670454"/>
          </a:xfrm>
          <a:prstGeom prst="roundRect">
            <a:avLst>
              <a:gd name="adj" fmla="val 16667"/>
            </a:avLst>
          </a:prstGeom>
          <a:solidFill>
            <a:srgbClr val="D5DBE5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/>
              <a:buNone/>
            </a:pPr>
            <a:r>
              <a:rPr lang="zh-CN" sz="3200" b="1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追求流量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3" name="Google Shape;283;p64"/>
          <p:cNvSpPr txBox="1"/>
          <p:nvPr/>
        </p:nvSpPr>
        <p:spPr>
          <a:xfrm>
            <a:off x="4206711" y="897858"/>
            <a:ext cx="8771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zh-CN" sz="1800" b="1" i="0" u="none" strike="noStrike" cap="none">
                <a:solidFill>
                  <a:srgbClr val="F96A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选品：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4" name="Google Shape;284;p64"/>
          <p:cNvSpPr txBox="1"/>
          <p:nvPr/>
        </p:nvSpPr>
        <p:spPr>
          <a:xfrm>
            <a:off x="4645293" y="1447598"/>
            <a:ext cx="2787943" cy="11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Char char="•"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较有竞争力的客单价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Char char="•"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具有吸引力的款式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Char char="•"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根据毛利划定最大让利线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85" name="Google Shape;285;p6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883690" y="897858"/>
            <a:ext cx="4165173" cy="411761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64"/>
          <p:cNvSpPr txBox="1"/>
          <p:nvPr/>
        </p:nvSpPr>
        <p:spPr>
          <a:xfrm>
            <a:off x="4206711" y="2899967"/>
            <a:ext cx="87716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zh-CN" sz="1800" b="1" i="0" u="none" strike="noStrike" cap="none">
                <a:solidFill>
                  <a:srgbClr val="F96A4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选词：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64"/>
          <p:cNvSpPr txBox="1"/>
          <p:nvPr/>
        </p:nvSpPr>
        <p:spPr>
          <a:xfrm>
            <a:off x="4645293" y="3533697"/>
            <a:ext cx="2993127" cy="15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Char char="•"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根据相关度和热度选词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Char char="•"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新手出价可略高于市场均价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Char char="•"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广泛匹配吸引更多流量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Char char="•"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筛选出有效的词并控制花费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88" name="Google Shape;288;p6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645292" y="5203522"/>
            <a:ext cx="6780687" cy="1539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5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平台活动流量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94" name="Google Shape;294;p6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42912" y="977899"/>
            <a:ext cx="2457079" cy="541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6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130550" y="1057274"/>
            <a:ext cx="31242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65"/>
          <p:cNvSpPr txBox="1"/>
          <p:nvPr/>
        </p:nvSpPr>
        <p:spPr>
          <a:xfrm>
            <a:off x="6743700" y="977899"/>
            <a:ext cx="4038285" cy="333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zh-CN" sz="1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首页横幅 Home Banner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zh-CN" sz="1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首页圆标 Home Circle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zh-CN" sz="1800" b="1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秒杀（闪购） CFS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zh-CN" sz="1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热门商品 Hot Products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</a:pPr>
            <a:r>
              <a:rPr lang="zh-CN" sz="1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主题分类精选 Special Collections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zh-CN" sz="1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……</a:t>
            </a:r>
            <a:endParaRPr sz="18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65"/>
          <p:cNvSpPr txBox="1"/>
          <p:nvPr/>
        </p:nvSpPr>
        <p:spPr>
          <a:xfrm>
            <a:off x="6743700" y="4385140"/>
            <a:ext cx="3262432" cy="1494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rgbClr val="FF66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普通闪购：</a:t>
            </a:r>
            <a:r>
              <a:rPr lang="zh-CN"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门槛高，效果好</a:t>
            </a:r>
            <a:endParaRPr sz="16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rgbClr val="FF66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特殊价闪购：</a:t>
            </a:r>
            <a:r>
              <a:rPr lang="zh-CN"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引流效果好</a:t>
            </a:r>
            <a:endParaRPr sz="16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rgbClr val="FF66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主题活动：</a:t>
            </a:r>
            <a:r>
              <a:rPr lang="zh-CN"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报名人数较多，竞争强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6"/>
          <p:cNvSpPr txBox="1"/>
          <p:nvPr/>
        </p:nvSpPr>
        <p:spPr>
          <a:xfrm>
            <a:off x="835308" y="179502"/>
            <a:ext cx="277238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微软雅黑" panose="020B0503020204020204" charset="-122"/>
              <a:buNone/>
            </a:pPr>
            <a:r>
              <a:rPr lang="zh-CN" sz="20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平台流量——活动</a:t>
            </a: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03" name="Google Shape;303;p66"/>
          <p:cNvGrpSpPr/>
          <p:nvPr/>
        </p:nvGrpSpPr>
        <p:grpSpPr>
          <a:xfrm>
            <a:off x="479305" y="1006232"/>
            <a:ext cx="10823306" cy="5049127"/>
            <a:chOff x="428505" y="813193"/>
            <a:chExt cx="8326612" cy="3884406"/>
          </a:xfrm>
        </p:grpSpPr>
        <p:sp>
          <p:nvSpPr>
            <p:cNvPr id="304" name="Google Shape;304;p66"/>
            <p:cNvSpPr/>
            <p:nvPr/>
          </p:nvSpPr>
          <p:spPr>
            <a:xfrm>
              <a:off x="428505" y="813193"/>
              <a:ext cx="8326612" cy="1070820"/>
            </a:xfrm>
            <a:prstGeom prst="rect">
              <a:avLst/>
            </a:prstGeom>
            <a:solidFill>
              <a:srgbClr val="FF572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 panose="020B0604020202020204"/>
                <a:buNone/>
              </a:pPr>
              <a:endParaRPr sz="2400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05" name="Google Shape;305;p66"/>
            <p:cNvSpPr/>
            <p:nvPr/>
          </p:nvSpPr>
          <p:spPr>
            <a:xfrm>
              <a:off x="724823" y="2650554"/>
              <a:ext cx="331404" cy="258751"/>
            </a:xfrm>
            <a:prstGeom prst="heptagon">
              <a:avLst>
                <a:gd name="hf" fmla="val 102572"/>
                <a:gd name="vf" fmla="val 10521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F1582C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1月</a:t>
              </a:r>
              <a:endParaRPr sz="1600" b="1" i="0" u="none" strike="noStrike" cap="none">
                <a:solidFill>
                  <a:srgbClr val="F1582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cxnSp>
          <p:nvCxnSpPr>
            <p:cNvPr id="306" name="Google Shape;306;p66"/>
            <p:cNvCxnSpPr/>
            <p:nvPr/>
          </p:nvCxnSpPr>
          <p:spPr>
            <a:xfrm>
              <a:off x="492083" y="3030287"/>
              <a:ext cx="8141237" cy="14992"/>
            </a:xfrm>
            <a:prstGeom prst="straightConnector1">
              <a:avLst/>
            </a:prstGeom>
            <a:noFill/>
            <a:ln w="76200" cap="flat" cmpd="sng">
              <a:solidFill>
                <a:srgbClr val="F66F0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07" name="Google Shape;307;p66"/>
            <p:cNvSpPr/>
            <p:nvPr/>
          </p:nvSpPr>
          <p:spPr>
            <a:xfrm>
              <a:off x="1328851" y="3151267"/>
              <a:ext cx="331404" cy="258751"/>
            </a:xfrm>
            <a:prstGeom prst="heptagon">
              <a:avLst>
                <a:gd name="hf" fmla="val 102572"/>
                <a:gd name="vf" fmla="val 10521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F1582C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2月</a:t>
              </a:r>
              <a:endParaRPr sz="1600" b="1" i="0" u="none" strike="noStrike" cap="none">
                <a:solidFill>
                  <a:srgbClr val="F1582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08" name="Google Shape;308;p66"/>
            <p:cNvSpPr/>
            <p:nvPr/>
          </p:nvSpPr>
          <p:spPr>
            <a:xfrm>
              <a:off x="1988239" y="2650554"/>
              <a:ext cx="331404" cy="258751"/>
            </a:xfrm>
            <a:prstGeom prst="heptagon">
              <a:avLst>
                <a:gd name="hf" fmla="val 102572"/>
                <a:gd name="vf" fmla="val 10521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F1582C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3月</a:t>
              </a:r>
              <a:endParaRPr sz="1600" b="1" i="0" u="none" strike="noStrike" cap="none">
                <a:solidFill>
                  <a:srgbClr val="F1582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09" name="Google Shape;309;p66"/>
            <p:cNvSpPr/>
            <p:nvPr/>
          </p:nvSpPr>
          <p:spPr>
            <a:xfrm>
              <a:off x="2664701" y="3151267"/>
              <a:ext cx="331404" cy="258751"/>
            </a:xfrm>
            <a:prstGeom prst="heptagon">
              <a:avLst>
                <a:gd name="hf" fmla="val 102572"/>
                <a:gd name="vf" fmla="val 10521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F3704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4月</a:t>
              </a:r>
              <a:endParaRPr sz="1600" b="1" i="0" u="none" strike="noStrike" cap="none">
                <a:solidFill>
                  <a:srgbClr val="F3704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10" name="Google Shape;310;p66"/>
            <p:cNvSpPr/>
            <p:nvPr/>
          </p:nvSpPr>
          <p:spPr>
            <a:xfrm>
              <a:off x="3500297" y="2596583"/>
              <a:ext cx="331404" cy="258751"/>
            </a:xfrm>
            <a:prstGeom prst="heptagon">
              <a:avLst>
                <a:gd name="hf" fmla="val 102572"/>
                <a:gd name="vf" fmla="val 10521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F3704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5月</a:t>
              </a:r>
              <a:endParaRPr sz="1600" b="1" i="0" u="none" strike="noStrike" cap="none">
                <a:solidFill>
                  <a:srgbClr val="F3704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11" name="Google Shape;311;p66"/>
            <p:cNvSpPr/>
            <p:nvPr/>
          </p:nvSpPr>
          <p:spPr>
            <a:xfrm>
              <a:off x="3943035" y="3151267"/>
              <a:ext cx="331404" cy="258751"/>
            </a:xfrm>
            <a:prstGeom prst="heptagon">
              <a:avLst>
                <a:gd name="hf" fmla="val 102572"/>
                <a:gd name="vf" fmla="val 10521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F3704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6月</a:t>
              </a:r>
              <a:endParaRPr sz="1600" b="1" i="0" u="none" strike="noStrike" cap="none">
                <a:solidFill>
                  <a:srgbClr val="F3704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12" name="Google Shape;312;p66"/>
            <p:cNvSpPr/>
            <p:nvPr/>
          </p:nvSpPr>
          <p:spPr>
            <a:xfrm>
              <a:off x="4515069" y="2650554"/>
              <a:ext cx="331404" cy="258751"/>
            </a:xfrm>
            <a:prstGeom prst="heptagon">
              <a:avLst>
                <a:gd name="hf" fmla="val 102572"/>
                <a:gd name="vf" fmla="val 10521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F1582C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7月</a:t>
              </a:r>
              <a:endParaRPr sz="1600" b="1" i="0" u="none" strike="noStrike" cap="none">
                <a:solidFill>
                  <a:srgbClr val="F1582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13" name="Google Shape;313;p66"/>
            <p:cNvSpPr/>
            <p:nvPr/>
          </p:nvSpPr>
          <p:spPr>
            <a:xfrm>
              <a:off x="5221369" y="3151267"/>
              <a:ext cx="331404" cy="258751"/>
            </a:xfrm>
            <a:prstGeom prst="heptagon">
              <a:avLst>
                <a:gd name="hf" fmla="val 102572"/>
                <a:gd name="vf" fmla="val 10521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F1582C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8月</a:t>
              </a:r>
              <a:endParaRPr sz="1600" b="1" i="0" u="none" strike="noStrike" cap="none">
                <a:solidFill>
                  <a:srgbClr val="F1582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14" name="Google Shape;314;p66"/>
            <p:cNvSpPr/>
            <p:nvPr/>
          </p:nvSpPr>
          <p:spPr>
            <a:xfrm>
              <a:off x="5778483" y="2650554"/>
              <a:ext cx="331404" cy="258751"/>
            </a:xfrm>
            <a:prstGeom prst="heptagon">
              <a:avLst>
                <a:gd name="hf" fmla="val 102572"/>
                <a:gd name="vf" fmla="val 10521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F1582C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9月</a:t>
              </a:r>
              <a:endParaRPr sz="1600" b="1" i="0" u="none" strike="noStrike" cap="none">
                <a:solidFill>
                  <a:srgbClr val="F1582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15" name="Google Shape;315;p66"/>
            <p:cNvSpPr/>
            <p:nvPr/>
          </p:nvSpPr>
          <p:spPr>
            <a:xfrm>
              <a:off x="6499703" y="3151267"/>
              <a:ext cx="331404" cy="258751"/>
            </a:xfrm>
            <a:prstGeom prst="heptagon">
              <a:avLst>
                <a:gd name="hf" fmla="val 102572"/>
                <a:gd name="vf" fmla="val 10521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F3704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10月</a:t>
              </a:r>
              <a:endParaRPr sz="1600" b="1" i="0" u="none" strike="noStrike" cap="none">
                <a:solidFill>
                  <a:srgbClr val="F3704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16" name="Google Shape;316;p66"/>
            <p:cNvSpPr/>
            <p:nvPr/>
          </p:nvSpPr>
          <p:spPr>
            <a:xfrm>
              <a:off x="7041898" y="2650554"/>
              <a:ext cx="331404" cy="258751"/>
            </a:xfrm>
            <a:prstGeom prst="heptagon">
              <a:avLst>
                <a:gd name="hf" fmla="val 102572"/>
                <a:gd name="vf" fmla="val 10521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F3704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11月</a:t>
              </a:r>
              <a:endParaRPr sz="1600" b="1" i="0" u="none" strike="noStrike" cap="none">
                <a:solidFill>
                  <a:srgbClr val="F3704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17" name="Google Shape;317;p66"/>
            <p:cNvSpPr/>
            <p:nvPr/>
          </p:nvSpPr>
          <p:spPr>
            <a:xfrm>
              <a:off x="7778037" y="3151267"/>
              <a:ext cx="331404" cy="234947"/>
            </a:xfrm>
            <a:prstGeom prst="heptagon">
              <a:avLst>
                <a:gd name="hf" fmla="val 102572"/>
                <a:gd name="vf" fmla="val 105210"/>
              </a:avLst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 panose="020B0604020202020204"/>
                <a:buNone/>
              </a:pPr>
              <a:r>
                <a:rPr lang="zh-CN" sz="1600" b="1" i="0" u="none" strike="noStrike" cap="none">
                  <a:solidFill>
                    <a:srgbClr val="F3704B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12月</a:t>
              </a:r>
              <a:endParaRPr sz="1600" b="1" i="0" u="none" strike="noStrike" cap="none">
                <a:solidFill>
                  <a:srgbClr val="F3704B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18" name="Google Shape;318;p66"/>
            <p:cNvSpPr txBox="1"/>
            <p:nvPr/>
          </p:nvSpPr>
          <p:spPr>
            <a:xfrm>
              <a:off x="1163424" y="3504010"/>
              <a:ext cx="1198547" cy="1775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 panose="020B0604020202020204"/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9" name="Google Shape;319;p66"/>
            <p:cNvSpPr txBox="1"/>
            <p:nvPr/>
          </p:nvSpPr>
          <p:spPr>
            <a:xfrm>
              <a:off x="2374105" y="3668309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泼水节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-泰国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0" name="Google Shape;320;p66"/>
            <p:cNvSpPr txBox="1"/>
            <p:nvPr/>
          </p:nvSpPr>
          <p:spPr>
            <a:xfrm>
              <a:off x="6856141" y="2323658"/>
              <a:ext cx="133147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水灯节 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-泰国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1" name="Google Shape;321;p66"/>
            <p:cNvSpPr txBox="1"/>
            <p:nvPr/>
          </p:nvSpPr>
          <p:spPr>
            <a:xfrm>
              <a:off x="5426404" y="2323658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9.9-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所有站点</a:t>
              </a: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cxnSp>
          <p:nvCxnSpPr>
            <p:cNvPr id="322" name="Google Shape;322;p66"/>
            <p:cNvCxnSpPr/>
            <p:nvPr/>
          </p:nvCxnSpPr>
          <p:spPr>
            <a:xfrm rot="5400000" flipH="1">
              <a:off x="7010851" y="2504239"/>
              <a:ext cx="524073" cy="503088"/>
            </a:xfrm>
            <a:prstGeom prst="bentConnector3">
              <a:avLst>
                <a:gd name="adj1" fmla="val 308874"/>
              </a:avLst>
            </a:prstGeom>
            <a:noFill/>
            <a:ln w="9525" cap="flat" cmpd="sng">
              <a:solidFill>
                <a:srgbClr val="F66F0A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23" name="Google Shape;323;p66"/>
            <p:cNvCxnSpPr/>
            <p:nvPr/>
          </p:nvCxnSpPr>
          <p:spPr>
            <a:xfrm rot="5400000" flipH="1">
              <a:off x="3303425" y="2468321"/>
              <a:ext cx="524073" cy="503088"/>
            </a:xfrm>
            <a:prstGeom prst="bentConnector3">
              <a:avLst>
                <a:gd name="adj1" fmla="val 305140"/>
              </a:avLst>
            </a:prstGeom>
            <a:noFill/>
            <a:ln w="9525" cap="flat" cmpd="sng">
              <a:solidFill>
                <a:srgbClr val="F66F0A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324" name="Google Shape;324;p66"/>
            <p:cNvSpPr txBox="1"/>
            <p:nvPr/>
          </p:nvSpPr>
          <p:spPr>
            <a:xfrm>
              <a:off x="527237" y="2285313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元旦 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–所有站点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cxnSp>
          <p:nvCxnSpPr>
            <p:cNvPr id="325" name="Google Shape;325;p66"/>
            <p:cNvCxnSpPr/>
            <p:nvPr/>
          </p:nvCxnSpPr>
          <p:spPr>
            <a:xfrm rot="5400000" flipH="1">
              <a:off x="740588" y="2526543"/>
              <a:ext cx="524073" cy="503088"/>
            </a:xfrm>
            <a:prstGeom prst="bentConnector3">
              <a:avLst>
                <a:gd name="adj1" fmla="val 311192"/>
              </a:avLst>
            </a:prstGeom>
            <a:noFill/>
            <a:ln w="9525" cap="flat" cmpd="sng">
              <a:solidFill>
                <a:srgbClr val="F66F0A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326" name="Google Shape;326;p66"/>
            <p:cNvSpPr txBox="1"/>
            <p:nvPr/>
          </p:nvSpPr>
          <p:spPr>
            <a:xfrm>
              <a:off x="825759" y="3668309"/>
              <a:ext cx="1545893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春节 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–台湾、新加坡、马来西亚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cxnSp>
          <p:nvCxnSpPr>
            <p:cNvPr id="327" name="Google Shape;327;p66"/>
            <p:cNvCxnSpPr/>
            <p:nvPr/>
          </p:nvCxnSpPr>
          <p:spPr>
            <a:xfrm rot="5400000" flipH="1">
              <a:off x="1238828" y="3117427"/>
              <a:ext cx="653567" cy="479284"/>
            </a:xfrm>
            <a:prstGeom prst="bentConnector3">
              <a:avLst>
                <a:gd name="adj1" fmla="val 315655"/>
              </a:avLst>
            </a:prstGeom>
            <a:noFill/>
            <a:ln w="9525" cap="flat" cmpd="sng">
              <a:solidFill>
                <a:srgbClr val="F66F0A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328" name="Google Shape;328;p66"/>
            <p:cNvSpPr txBox="1"/>
            <p:nvPr/>
          </p:nvSpPr>
          <p:spPr>
            <a:xfrm>
              <a:off x="3626438" y="3668309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斋月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–马来、印尼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29" name="Google Shape;329;p66"/>
            <p:cNvSpPr txBox="1"/>
            <p:nvPr/>
          </p:nvSpPr>
          <p:spPr>
            <a:xfrm>
              <a:off x="3626438" y="3950249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儿童节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–越南、菲律宾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0" name="Google Shape;330;p66"/>
            <p:cNvSpPr txBox="1"/>
            <p:nvPr/>
          </p:nvSpPr>
          <p:spPr>
            <a:xfrm>
              <a:off x="1805254" y="2285313"/>
              <a:ext cx="156140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女神节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–马来、泰国、菲律宾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cxnSp>
          <p:nvCxnSpPr>
            <p:cNvPr id="331" name="Google Shape;331;p66"/>
            <p:cNvCxnSpPr/>
            <p:nvPr/>
          </p:nvCxnSpPr>
          <p:spPr>
            <a:xfrm rot="5400000" flipH="1">
              <a:off x="1985523" y="2504239"/>
              <a:ext cx="524073" cy="503088"/>
            </a:xfrm>
            <a:prstGeom prst="bentConnector3">
              <a:avLst>
                <a:gd name="adj1" fmla="val 308874"/>
              </a:avLst>
            </a:prstGeom>
            <a:noFill/>
            <a:ln w="9525" cap="flat" cmpd="sng">
              <a:solidFill>
                <a:srgbClr val="F66F0A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32" name="Google Shape;332;p66"/>
            <p:cNvCxnSpPr/>
            <p:nvPr/>
          </p:nvCxnSpPr>
          <p:spPr>
            <a:xfrm rot="5400000" flipH="1">
              <a:off x="2588182" y="3132419"/>
              <a:ext cx="653567" cy="479284"/>
            </a:xfrm>
            <a:prstGeom prst="bentConnector3">
              <a:avLst>
                <a:gd name="adj1" fmla="val 316905"/>
              </a:avLst>
            </a:prstGeom>
            <a:noFill/>
            <a:ln w="9525" cap="flat" cmpd="sng">
              <a:solidFill>
                <a:srgbClr val="F66F0A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333" name="Google Shape;333;p66"/>
            <p:cNvSpPr txBox="1"/>
            <p:nvPr/>
          </p:nvSpPr>
          <p:spPr>
            <a:xfrm>
              <a:off x="1121771" y="3942030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情人节 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–所有站点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34" name="Google Shape;334;p66"/>
            <p:cNvSpPr txBox="1"/>
            <p:nvPr/>
          </p:nvSpPr>
          <p:spPr>
            <a:xfrm>
              <a:off x="3626438" y="4467316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端午节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–台湾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cxnSp>
          <p:nvCxnSpPr>
            <p:cNvPr id="335" name="Google Shape;335;p66"/>
            <p:cNvCxnSpPr/>
            <p:nvPr/>
          </p:nvCxnSpPr>
          <p:spPr>
            <a:xfrm rot="5400000" flipH="1">
              <a:off x="3875968" y="3136546"/>
              <a:ext cx="653567" cy="479284"/>
            </a:xfrm>
            <a:prstGeom prst="bentConnector3">
              <a:avLst>
                <a:gd name="adj1" fmla="val 317248"/>
              </a:avLst>
            </a:prstGeom>
            <a:noFill/>
            <a:ln w="9525" cap="flat" cmpd="sng">
              <a:solidFill>
                <a:srgbClr val="F66F0A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336" name="Google Shape;336;p66"/>
            <p:cNvSpPr txBox="1"/>
            <p:nvPr/>
          </p:nvSpPr>
          <p:spPr>
            <a:xfrm>
              <a:off x="4878772" y="3668311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七夕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–台湾、新加坡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cxnSp>
          <p:nvCxnSpPr>
            <p:cNvPr id="337" name="Google Shape;337;p66"/>
            <p:cNvCxnSpPr/>
            <p:nvPr/>
          </p:nvCxnSpPr>
          <p:spPr>
            <a:xfrm rot="5400000" flipH="1">
              <a:off x="5127956" y="3136546"/>
              <a:ext cx="653567" cy="479284"/>
            </a:xfrm>
            <a:prstGeom prst="bentConnector3">
              <a:avLst>
                <a:gd name="adj1" fmla="val 317248"/>
              </a:avLst>
            </a:prstGeom>
            <a:noFill/>
            <a:ln w="9525" cap="flat" cmpd="sng">
              <a:solidFill>
                <a:srgbClr val="F66F0A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338" name="Google Shape;338;p66"/>
            <p:cNvSpPr txBox="1"/>
            <p:nvPr/>
          </p:nvSpPr>
          <p:spPr>
            <a:xfrm>
              <a:off x="6131106" y="3668311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中秋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–台湾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cxnSp>
          <p:nvCxnSpPr>
            <p:cNvPr id="339" name="Google Shape;339;p66"/>
            <p:cNvCxnSpPr/>
            <p:nvPr/>
          </p:nvCxnSpPr>
          <p:spPr>
            <a:xfrm rot="5400000" flipH="1">
              <a:off x="6379943" y="3136546"/>
              <a:ext cx="653567" cy="479284"/>
            </a:xfrm>
            <a:prstGeom prst="bentConnector3">
              <a:avLst>
                <a:gd name="adj1" fmla="val 317248"/>
              </a:avLst>
            </a:prstGeom>
            <a:noFill/>
            <a:ln w="9525" cap="flat" cmpd="sng">
              <a:solidFill>
                <a:srgbClr val="F66F0A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340" name="Google Shape;340;p66"/>
            <p:cNvSpPr txBox="1"/>
            <p:nvPr/>
          </p:nvSpPr>
          <p:spPr>
            <a:xfrm>
              <a:off x="7397026" y="3950249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12.12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–所有站点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1" name="Google Shape;341;p66"/>
            <p:cNvSpPr txBox="1"/>
            <p:nvPr/>
          </p:nvSpPr>
          <p:spPr>
            <a:xfrm>
              <a:off x="7401378" y="4209444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圣诞节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–所有站点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2" name="Google Shape;342;p66"/>
            <p:cNvSpPr txBox="1"/>
            <p:nvPr/>
          </p:nvSpPr>
          <p:spPr>
            <a:xfrm>
              <a:off x="6856141" y="2041720"/>
              <a:ext cx="133147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11.11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-所有站点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3" name="Google Shape;343;p66"/>
            <p:cNvSpPr txBox="1"/>
            <p:nvPr/>
          </p:nvSpPr>
          <p:spPr>
            <a:xfrm>
              <a:off x="6122906" y="3950250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10.10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–印尼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4" name="Google Shape;344;p66"/>
            <p:cNvSpPr txBox="1"/>
            <p:nvPr/>
          </p:nvSpPr>
          <p:spPr>
            <a:xfrm>
              <a:off x="3258718" y="2291125"/>
              <a:ext cx="1447132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母亲节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–除泰国外所有站点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5" name="Google Shape;345;p66"/>
            <p:cNvSpPr txBox="1"/>
            <p:nvPr/>
          </p:nvSpPr>
          <p:spPr>
            <a:xfrm>
              <a:off x="3626438" y="4200758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父亲节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–马来、越南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6" name="Google Shape;346;p66"/>
            <p:cNvSpPr txBox="1"/>
            <p:nvPr/>
          </p:nvSpPr>
          <p:spPr>
            <a:xfrm>
              <a:off x="4878773" y="3950250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母亲节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–泰国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7" name="Google Shape;347;p66"/>
            <p:cNvSpPr txBox="1"/>
            <p:nvPr/>
          </p:nvSpPr>
          <p:spPr>
            <a:xfrm>
              <a:off x="4878773" y="4196978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返校季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–所有站点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sp>
          <p:nvSpPr>
            <p:cNvPr id="348" name="Google Shape;348;p66"/>
            <p:cNvSpPr txBox="1"/>
            <p:nvPr/>
          </p:nvSpPr>
          <p:spPr>
            <a:xfrm>
              <a:off x="6131106" y="4209443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万圣节</a:t>
              </a:r>
              <a:r>
                <a:rPr lang="zh-CN" sz="9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–所有站点</a:t>
              </a:r>
              <a:endParaRPr sz="9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pic>
          <p:nvPicPr>
            <p:cNvPr id="349" name="Google Shape;349;p66"/>
            <p:cNvPicPr preferRelativeResize="0"/>
            <p:nvPr/>
          </p:nvPicPr>
          <p:blipFill rotWithShape="1">
            <a:blip r:embed="rId1"/>
            <a:srcRect t="7110" b="12529"/>
            <a:stretch>
              <a:fillRect/>
            </a:stretch>
          </p:blipFill>
          <p:spPr>
            <a:xfrm>
              <a:off x="2361971" y="813193"/>
              <a:ext cx="4468756" cy="106161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0" name="Google Shape;350;p66"/>
            <p:cNvCxnSpPr/>
            <p:nvPr/>
          </p:nvCxnSpPr>
          <p:spPr>
            <a:xfrm rot="5400000" flipH="1">
              <a:off x="7658036" y="3133669"/>
              <a:ext cx="653567" cy="479284"/>
            </a:xfrm>
            <a:prstGeom prst="bentConnector3">
              <a:avLst>
                <a:gd name="adj1" fmla="val 317009"/>
              </a:avLst>
            </a:prstGeom>
            <a:noFill/>
            <a:ln w="9525" cap="flat" cmpd="sng">
              <a:solidFill>
                <a:srgbClr val="F66F0A"/>
              </a:solidFill>
              <a:prstDash val="dot"/>
              <a:round/>
              <a:headEnd type="none" w="sm" len="sm"/>
              <a:tailEnd type="none" w="sm" len="sm"/>
            </a:ln>
          </p:spPr>
        </p:cxnSp>
        <p:sp>
          <p:nvSpPr>
            <p:cNvPr id="351" name="Google Shape;351;p66"/>
            <p:cNvSpPr txBox="1"/>
            <p:nvPr/>
          </p:nvSpPr>
          <p:spPr>
            <a:xfrm>
              <a:off x="7383439" y="3668310"/>
              <a:ext cx="1249881" cy="230283"/>
            </a:xfrm>
            <a:prstGeom prst="rect">
              <a:avLst/>
            </a:prstGeom>
            <a:solidFill>
              <a:srgbClr val="F1582C"/>
            </a:solidFill>
            <a:ln w="25400" cap="flat" cmpd="sng">
              <a:solidFill>
                <a:srgbClr val="F2DAD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 panose="020B0604020202020204"/>
                <a:buNone/>
              </a:pPr>
              <a:r>
                <a:rPr lang="zh-CN" sz="12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Shopee</a:t>
              </a:r>
              <a:r>
                <a:rPr lang="zh-CN" sz="11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生日</a:t>
              </a:r>
              <a:r>
                <a:rPr lang="zh-CN" sz="800" b="0" i="0" u="none" strike="noStrike" cap="none">
                  <a:solidFill>
                    <a:schemeClr val="lt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rPr>
                <a:t> –所有站点</a:t>
              </a:r>
              <a:endParaRPr sz="8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endParaRPr>
            </a:p>
          </p:txBody>
        </p:sp>
        <p:cxnSp>
          <p:nvCxnSpPr>
            <p:cNvPr id="352" name="Google Shape;352;p66"/>
            <p:cNvCxnSpPr/>
            <p:nvPr/>
          </p:nvCxnSpPr>
          <p:spPr>
            <a:xfrm rot="5400000" flipH="1">
              <a:off x="5926094" y="2656639"/>
              <a:ext cx="524073" cy="503088"/>
            </a:xfrm>
            <a:prstGeom prst="bentConnector3">
              <a:avLst>
                <a:gd name="adj1" fmla="val 324712"/>
              </a:avLst>
            </a:prstGeom>
            <a:noFill/>
            <a:ln w="9525" cap="flat" cmpd="sng">
              <a:solidFill>
                <a:srgbClr val="F66F0A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7"/>
          <p:cNvSpPr txBox="1"/>
          <p:nvPr/>
        </p:nvSpPr>
        <p:spPr>
          <a:xfrm>
            <a:off x="835308" y="179502"/>
            <a:ext cx="277238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000"/>
              <a:buFont typeface="微软雅黑" panose="020B0503020204020204" charset="-122"/>
              <a:buNone/>
            </a:pPr>
            <a:r>
              <a:rPr lang="zh-CN" sz="20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平台流量——活动</a:t>
            </a:r>
            <a:endParaRPr sz="1800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58" name="Google Shape;358;p6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49201" y="3342638"/>
            <a:ext cx="6053199" cy="277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6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856991" y="3342638"/>
            <a:ext cx="5091661" cy="2772074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67"/>
          <p:cNvSpPr/>
          <p:nvPr/>
        </p:nvSpPr>
        <p:spPr>
          <a:xfrm>
            <a:off x="6856991" y="3362956"/>
            <a:ext cx="5091661" cy="2772075"/>
          </a:xfrm>
          <a:prstGeom prst="rect">
            <a:avLst/>
          </a:prstGeom>
          <a:noFill/>
          <a:ln w="25400" cap="flat" cmpd="sng">
            <a:solidFill>
              <a:srgbClr val="EA57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" name="Google Shape;361;p67"/>
          <p:cNvSpPr/>
          <p:nvPr/>
        </p:nvSpPr>
        <p:spPr>
          <a:xfrm>
            <a:off x="449201" y="3342637"/>
            <a:ext cx="6053199" cy="2772075"/>
          </a:xfrm>
          <a:prstGeom prst="rect">
            <a:avLst/>
          </a:prstGeom>
          <a:noFill/>
          <a:ln w="25400" cap="flat" cmpd="sng">
            <a:solidFill>
              <a:srgbClr val="EA572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67"/>
          <p:cNvSpPr/>
          <p:nvPr/>
        </p:nvSpPr>
        <p:spPr>
          <a:xfrm>
            <a:off x="1202153" y="1224549"/>
            <a:ext cx="10144406" cy="20971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88620" marR="0" lvl="0" indent="-2870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None/>
            </a:pPr>
            <a:endParaRPr sz="1600" b="1" i="0" u="none" strike="noStrike" cap="none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388620" marR="0" lvl="0" indent="-3886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•"/>
            </a:pPr>
            <a:r>
              <a:rPr lang="zh-CN" sz="1600" b="1" i="0" u="none" strike="noStrike" cap="none">
                <a:solidFill>
                  <a:srgbClr val="F1582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报名渠道：</a:t>
            </a:r>
            <a:r>
              <a:rPr lang="zh-CN" sz="1600" b="0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各站点后台的【我的行销活动】-【我的主题活动】会定期推出活动报名通知，积极报名参与</a:t>
            </a:r>
            <a:endParaRPr sz="1600" b="0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388620" marR="0" lvl="0" indent="-38862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/>
              <a:buChar char="•"/>
            </a:pPr>
            <a:r>
              <a:rPr lang="zh-CN" sz="1600" b="1" i="0" u="none" strike="noStrike" cap="none">
                <a:solidFill>
                  <a:srgbClr val="F1582C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报名技巧：</a:t>
            </a:r>
            <a:r>
              <a:rPr lang="zh-CN" sz="1600" b="0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仔细阅读活动的选品要求和价格要求，精准选品增加被选上的几率尽量；</a:t>
            </a:r>
            <a:endParaRPr sz="1600" b="0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0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                    选取店内受欢迎的产品参加活动，尽量提供有竞争力的价格，拉动流量 ;</a:t>
            </a:r>
            <a:endParaRPr sz="1600" b="0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63" name="Google Shape;363;p67"/>
          <p:cNvSpPr/>
          <p:nvPr/>
        </p:nvSpPr>
        <p:spPr>
          <a:xfrm>
            <a:off x="3907003" y="1063108"/>
            <a:ext cx="3937085" cy="511692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F1582C"/>
          </a:solidFill>
          <a:ln w="25400" cap="flat" cmpd="sng">
            <a:solidFill>
              <a:srgbClr val="F2DA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2200" tIns="31075" rIns="62200" bIns="310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</a:pPr>
            <a:r>
              <a:rPr lang="zh-CN" sz="2400" b="0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积极报名活动争取曝光机会</a:t>
            </a:r>
            <a:endParaRPr sz="2400" b="0" i="0" u="none" strike="noStrike" cap="none">
              <a:solidFill>
                <a:schemeClr val="l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2"/>
          <p:cNvSpPr txBox="1"/>
          <p:nvPr/>
        </p:nvSpPr>
        <p:spPr>
          <a:xfrm>
            <a:off x="3221160" y="2958393"/>
            <a:ext cx="708887" cy="118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微软雅黑" panose="020B0503020204020204" charset="-122"/>
              <a:buNone/>
            </a:pPr>
            <a:r>
              <a:rPr lang="zh-CN" sz="36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9" name="Google Shape;369;p22"/>
          <p:cNvSpPr txBox="1"/>
          <p:nvPr/>
        </p:nvSpPr>
        <p:spPr>
          <a:xfrm>
            <a:off x="5722943" y="2567320"/>
            <a:ext cx="2197021" cy="747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353"/>
              </a:buClr>
              <a:buSzPts val="3600"/>
              <a:buFont typeface="微软雅黑" panose="020B0503020204020204" charset="-122"/>
              <a:buNone/>
            </a:pPr>
            <a:r>
              <a:rPr lang="zh-CN" sz="3600" b="1" i="0" u="none" strike="noStrike" cap="none">
                <a:solidFill>
                  <a:srgbClr val="FF735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PART 2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0" name="Google Shape;370;p22"/>
          <p:cNvSpPr txBox="1"/>
          <p:nvPr/>
        </p:nvSpPr>
        <p:spPr>
          <a:xfrm>
            <a:off x="4629696" y="3506569"/>
            <a:ext cx="48145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zh-CN" sz="36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高效利用营销工具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"/>
          <p:cNvSpPr/>
          <p:nvPr/>
        </p:nvSpPr>
        <p:spPr>
          <a:xfrm>
            <a:off x="9391835" y="5807833"/>
            <a:ext cx="2157383" cy="1050167"/>
          </a:xfrm>
          <a:custGeom>
            <a:avLst/>
            <a:gdLst/>
            <a:ahLst/>
            <a:cxnLst/>
            <a:rect l="l" t="t" r="r" b="b"/>
            <a:pathLst>
              <a:path w="328" h="158" extrusionOk="0">
                <a:moveTo>
                  <a:pt x="164" y="81"/>
                </a:moveTo>
                <a:cubicBezTo>
                  <a:pt x="208" y="81"/>
                  <a:pt x="244" y="115"/>
                  <a:pt x="247" y="158"/>
                </a:cubicBezTo>
                <a:cubicBezTo>
                  <a:pt x="328" y="158"/>
                  <a:pt x="328" y="158"/>
                  <a:pt x="328" y="158"/>
                </a:cubicBezTo>
                <a:cubicBezTo>
                  <a:pt x="325" y="70"/>
                  <a:pt x="252" y="0"/>
                  <a:pt x="164" y="0"/>
                </a:cubicBezTo>
                <a:cubicBezTo>
                  <a:pt x="75" y="0"/>
                  <a:pt x="3" y="70"/>
                  <a:pt x="0" y="158"/>
                </a:cubicBezTo>
                <a:cubicBezTo>
                  <a:pt x="80" y="158"/>
                  <a:pt x="80" y="158"/>
                  <a:pt x="80" y="158"/>
                </a:cubicBezTo>
                <a:cubicBezTo>
                  <a:pt x="84" y="115"/>
                  <a:pt x="120" y="81"/>
                  <a:pt x="164" y="81"/>
                </a:cubicBezTo>
                <a:close/>
              </a:path>
            </a:pathLst>
          </a:custGeom>
          <a:gradFill>
            <a:gsLst>
              <a:gs pos="0">
                <a:srgbClr val="FD6B52"/>
              </a:gs>
              <a:gs pos="100000">
                <a:srgbClr val="F6955B"/>
              </a:gs>
            </a:gsLst>
            <a:lin ang="2700006" scaled="0"/>
          </a:gradFill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5" b="0" i="0" u="none" strike="noStrike" cap="none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8" name="Google Shape;148;p2"/>
          <p:cNvSpPr txBox="1"/>
          <p:nvPr/>
        </p:nvSpPr>
        <p:spPr>
          <a:xfrm>
            <a:off x="900525" y="1441171"/>
            <a:ext cx="4054400" cy="7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微软雅黑" panose="020B0503020204020204" charset="-122"/>
              <a:buNone/>
            </a:pPr>
            <a:r>
              <a:rPr lang="zh-CN" sz="40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Shopee</a:t>
            </a:r>
            <a:endParaRPr sz="146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微软雅黑" panose="020B0503020204020204" charset="-122"/>
              <a:buNone/>
            </a:pPr>
            <a:r>
              <a:rPr lang="zh-CN" sz="40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平台商品刊登</a:t>
            </a:r>
            <a:br>
              <a:rPr lang="zh-CN" sz="40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</a:br>
            <a:r>
              <a:rPr lang="zh-CN" sz="40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&amp;</a:t>
            </a:r>
            <a:br>
              <a:rPr lang="zh-CN" sz="40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</a:br>
            <a:r>
              <a:rPr lang="zh-CN" sz="40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优质listing</a:t>
            </a:r>
            <a:endParaRPr sz="4000" b="1" i="0" u="none" strike="noStrike" cap="none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9" name="Google Shape;149;p2"/>
          <p:cNvSpPr/>
          <p:nvPr/>
        </p:nvSpPr>
        <p:spPr>
          <a:xfrm rot="-2700000">
            <a:off x="5653388" y="1775812"/>
            <a:ext cx="777252" cy="77725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ED4D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0" name="Google Shape;150;p2"/>
          <p:cNvSpPr txBox="1"/>
          <p:nvPr/>
        </p:nvSpPr>
        <p:spPr>
          <a:xfrm>
            <a:off x="5806220" y="1819965"/>
            <a:ext cx="416000" cy="6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4D2D"/>
              </a:buClr>
              <a:buSzPts val="2700"/>
              <a:buFont typeface="微软雅黑" panose="020B0503020204020204" charset="-122"/>
              <a:buNone/>
            </a:pPr>
            <a:r>
              <a:rPr lang="zh-CN" sz="3600" b="1" i="0" u="none" strike="noStrike" cap="none">
                <a:solidFill>
                  <a:srgbClr val="ED4D2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</a:t>
            </a:r>
            <a:endParaRPr sz="146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1" name="Google Shape;151;p2"/>
          <p:cNvSpPr txBox="1"/>
          <p:nvPr/>
        </p:nvSpPr>
        <p:spPr>
          <a:xfrm>
            <a:off x="6776915" y="1985431"/>
            <a:ext cx="32928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流量的作用</a:t>
            </a:r>
            <a:r>
              <a:rPr lang="en-US" altLang="zh-CN" sz="20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&amp;</a:t>
            </a:r>
            <a:r>
              <a:rPr lang="zh-CN" altLang="en-US" sz="20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来源</a:t>
            </a:r>
            <a:endParaRPr lang="zh-CN" altLang="en-US" sz="20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2" name="Google Shape;152;p2"/>
          <p:cNvSpPr/>
          <p:nvPr/>
        </p:nvSpPr>
        <p:spPr>
          <a:xfrm rot="-2700000">
            <a:off x="5653388" y="3085567"/>
            <a:ext cx="777252" cy="77725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ED4D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86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5806220" y="3129720"/>
            <a:ext cx="416000" cy="6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4D2D"/>
              </a:buClr>
              <a:buSzPts val="2700"/>
              <a:buFont typeface="微软雅黑" panose="020B0503020204020204" charset="-122"/>
              <a:buNone/>
            </a:pPr>
            <a:r>
              <a:rPr lang="zh-CN" sz="3600" b="1" i="0" u="none" strike="noStrike" cap="none">
                <a:solidFill>
                  <a:srgbClr val="ED4D2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</a:t>
            </a:r>
            <a:endParaRPr sz="146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6776916" y="4620935"/>
            <a:ext cx="32928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高效利用营销</a:t>
            </a:r>
            <a:r>
              <a:rPr lang="zh-CN" sz="20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工具</a:t>
            </a:r>
            <a:endParaRPr lang="zh-CN" sz="20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5" name="Google Shape;155;p2"/>
          <p:cNvSpPr/>
          <p:nvPr/>
        </p:nvSpPr>
        <p:spPr>
          <a:xfrm rot="-2700000">
            <a:off x="5653388" y="4395300"/>
            <a:ext cx="777252" cy="77725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ED4D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865" b="0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</a:t>
            </a:r>
            <a:endParaRPr sz="186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Google Shape;156;p2"/>
          <p:cNvSpPr txBox="1"/>
          <p:nvPr/>
        </p:nvSpPr>
        <p:spPr>
          <a:xfrm>
            <a:off x="6776916" y="3274001"/>
            <a:ext cx="32928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如何提升</a:t>
            </a:r>
            <a:r>
              <a:rPr lang="zh-CN" sz="20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流量</a:t>
            </a:r>
            <a:endParaRPr lang="zh-CN" sz="2000" b="1" i="0" u="none" strike="noStrike" cap="none">
              <a:solidFill>
                <a:srgbClr val="3F3F3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57" name="Google Shape;157;p2"/>
          <p:cNvSpPr txBox="1"/>
          <p:nvPr/>
        </p:nvSpPr>
        <p:spPr>
          <a:xfrm>
            <a:off x="5834020" y="4432820"/>
            <a:ext cx="416000" cy="6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4D2D"/>
              </a:buClr>
              <a:buSzPts val="2700"/>
              <a:buFont typeface="微软雅黑" panose="020B0503020204020204" charset="-122"/>
              <a:buNone/>
            </a:pPr>
            <a:r>
              <a:rPr lang="zh-CN" sz="3600" b="1" i="0" u="none" strike="noStrike" cap="none">
                <a:solidFill>
                  <a:srgbClr val="ED4D2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3</a:t>
            </a:r>
            <a:endParaRPr sz="146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9" name="Google Shape;459;p6"/>
          <p:cNvGrpSpPr/>
          <p:nvPr/>
        </p:nvGrpSpPr>
        <p:grpSpPr>
          <a:xfrm>
            <a:off x="-178647" y="57573"/>
            <a:ext cx="3831167" cy="6800427"/>
            <a:chOff x="1917642" y="0"/>
            <a:chExt cx="2165582" cy="5151117"/>
          </a:xfrm>
        </p:grpSpPr>
        <p:sp>
          <p:nvSpPr>
            <p:cNvPr id="460" name="Google Shape;460;p6"/>
            <p:cNvSpPr/>
            <p:nvPr/>
          </p:nvSpPr>
          <p:spPr>
            <a:xfrm>
              <a:off x="2254095" y="0"/>
              <a:ext cx="1829129" cy="5145921"/>
            </a:xfrm>
            <a:custGeom>
              <a:avLst/>
              <a:gdLst/>
              <a:ahLst/>
              <a:cxnLst/>
              <a:rect l="l" t="t" r="r" b="b"/>
              <a:pathLst>
                <a:path w="3770149" h="5145921" extrusionOk="0">
                  <a:moveTo>
                    <a:pt x="0" y="0"/>
                  </a:moveTo>
                  <a:lnTo>
                    <a:pt x="3562963" y="0"/>
                  </a:lnTo>
                  <a:cubicBezTo>
                    <a:pt x="3562963" y="0"/>
                    <a:pt x="4228243" y="398058"/>
                    <a:pt x="3174528" y="2392520"/>
                  </a:cubicBezTo>
                  <a:cubicBezTo>
                    <a:pt x="2120813" y="4386982"/>
                    <a:pt x="3111013" y="5145921"/>
                    <a:pt x="3111013" y="5145921"/>
                  </a:cubicBezTo>
                  <a:lnTo>
                    <a:pt x="0" y="5145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A595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1" name="Google Shape;461;p6"/>
            <p:cNvSpPr/>
            <p:nvPr/>
          </p:nvSpPr>
          <p:spPr>
            <a:xfrm>
              <a:off x="2424755" y="0"/>
              <a:ext cx="1594284" cy="5151117"/>
            </a:xfrm>
            <a:custGeom>
              <a:avLst/>
              <a:gdLst/>
              <a:ahLst/>
              <a:cxnLst/>
              <a:rect l="l" t="t" r="r" b="b"/>
              <a:pathLst>
                <a:path w="4592041" h="5151117" extrusionOk="0">
                  <a:moveTo>
                    <a:pt x="4592041" y="5151117"/>
                  </a:moveTo>
                  <a:cubicBezTo>
                    <a:pt x="4592041" y="5151117"/>
                    <a:pt x="3151130" y="4831190"/>
                    <a:pt x="3368566" y="2928385"/>
                  </a:cubicBezTo>
                  <a:cubicBezTo>
                    <a:pt x="3586002" y="1025580"/>
                    <a:pt x="2989404" y="0"/>
                    <a:pt x="2989404" y="0"/>
                  </a:cubicBezTo>
                  <a:lnTo>
                    <a:pt x="0" y="0"/>
                  </a:lnTo>
                  <a:lnTo>
                    <a:pt x="0" y="5145921"/>
                  </a:lnTo>
                  <a:lnTo>
                    <a:pt x="4592041" y="5151117"/>
                  </a:lnTo>
                  <a:close/>
                </a:path>
              </a:pathLst>
            </a:custGeom>
            <a:solidFill>
              <a:srgbClr val="FFBB00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2" name="Google Shape;462;p6"/>
            <p:cNvSpPr/>
            <p:nvPr/>
          </p:nvSpPr>
          <p:spPr>
            <a:xfrm>
              <a:off x="1917642" y="0"/>
              <a:ext cx="1818375" cy="5145920"/>
            </a:xfrm>
            <a:custGeom>
              <a:avLst/>
              <a:gdLst/>
              <a:ahLst/>
              <a:cxnLst/>
              <a:rect l="l" t="t" r="r" b="b"/>
              <a:pathLst>
                <a:path w="3747986" h="5145920" extrusionOk="0">
                  <a:moveTo>
                    <a:pt x="0" y="0"/>
                  </a:moveTo>
                  <a:lnTo>
                    <a:pt x="3562963" y="0"/>
                  </a:lnTo>
                  <a:cubicBezTo>
                    <a:pt x="3562963" y="0"/>
                    <a:pt x="4032257" y="1286480"/>
                    <a:pt x="3476042" y="2787374"/>
                  </a:cubicBezTo>
                  <a:cubicBezTo>
                    <a:pt x="2919827" y="4288267"/>
                    <a:pt x="3111013" y="5145921"/>
                    <a:pt x="3111013" y="5145921"/>
                  </a:cubicBezTo>
                  <a:lnTo>
                    <a:pt x="0" y="5145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4D2D"/>
            </a:solidFill>
            <a:ln>
              <a:noFill/>
            </a:ln>
          </p:spPr>
          <p:txBody>
            <a:bodyPr spcFirstLastPara="1" wrap="square" lIns="121900" tIns="60933" rIns="121900" bIns="60933" anchor="ctr" anchorCtr="0">
              <a:noAutofit/>
            </a:bodyPr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6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68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营销中心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76" name="Google Shape;376;p68"/>
          <p:cNvSpPr txBox="1"/>
          <p:nvPr/>
        </p:nvSpPr>
        <p:spPr>
          <a:xfrm>
            <a:off x="835308" y="1040368"/>
            <a:ext cx="312136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zh-CN"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路径：卖家中心 &gt;&gt; 营销中心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7" name="Google Shape;377;p6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03110" y="1500159"/>
            <a:ext cx="10185779" cy="518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9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营销工具总览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383" name="Google Shape;383;p69"/>
          <p:cNvGrpSpPr/>
          <p:nvPr/>
        </p:nvGrpSpPr>
        <p:grpSpPr>
          <a:xfrm>
            <a:off x="4719749" y="2453348"/>
            <a:ext cx="2315426" cy="2315426"/>
            <a:chOff x="4343116" y="1716771"/>
            <a:chExt cx="1774500" cy="1774500"/>
          </a:xfrm>
        </p:grpSpPr>
        <p:sp>
          <p:nvSpPr>
            <p:cNvPr id="384" name="Google Shape;384;p69"/>
            <p:cNvSpPr/>
            <p:nvPr/>
          </p:nvSpPr>
          <p:spPr>
            <a:xfrm>
              <a:off x="4343116" y="1716771"/>
              <a:ext cx="1774500" cy="1774500"/>
            </a:xfrm>
            <a:prstGeom prst="ellipse">
              <a:avLst/>
            </a:prstGeom>
            <a:gradFill>
              <a:gsLst>
                <a:gs pos="0">
                  <a:srgbClr val="FD6B52"/>
                </a:gs>
                <a:gs pos="100000">
                  <a:srgbClr val="F6955B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69"/>
            <p:cNvSpPr txBox="1"/>
            <p:nvPr/>
          </p:nvSpPr>
          <p:spPr>
            <a:xfrm>
              <a:off x="4593777" y="2379405"/>
              <a:ext cx="1291200" cy="52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 panose="020B0604020202020204"/>
                <a:buNone/>
              </a:pPr>
              <a:r>
                <a:rPr lang="zh-CN" sz="2800" b="1" i="0" u="none" strike="noStrike" cap="none">
                  <a:solidFill>
                    <a:srgbClr val="FFFFFF"/>
                  </a:solidFill>
                  <a:latin typeface="Roboto" panose="02000000000000000000"/>
                  <a:ea typeface="Roboto" panose="02000000000000000000"/>
                  <a:cs typeface="Roboto" panose="02000000000000000000"/>
                  <a:sym typeface="Roboto" panose="02000000000000000000"/>
                </a:rPr>
                <a:t>营销中心</a:t>
              </a:r>
              <a:endParaRPr sz="2800" b="1" i="0" u="none" strike="noStrike" cap="none">
                <a:solidFill>
                  <a:srgbClr val="FFFFFF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endParaRPr>
            </a:p>
          </p:txBody>
        </p:sp>
      </p:grpSp>
      <p:sp>
        <p:nvSpPr>
          <p:cNvPr id="386" name="Google Shape;386;p69"/>
          <p:cNvSpPr/>
          <p:nvPr/>
        </p:nvSpPr>
        <p:spPr>
          <a:xfrm>
            <a:off x="7154575" y="1163172"/>
            <a:ext cx="1104936" cy="1104936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FD6B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87" name="Google Shape;387;p69"/>
          <p:cNvCxnSpPr/>
          <p:nvPr/>
        </p:nvCxnSpPr>
        <p:spPr>
          <a:xfrm>
            <a:off x="7027940" y="3376135"/>
            <a:ext cx="1671600" cy="1842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8" name="Google Shape;388;p69"/>
          <p:cNvCxnSpPr/>
          <p:nvPr/>
        </p:nvCxnSpPr>
        <p:spPr>
          <a:xfrm rot="10800000" flipH="1">
            <a:off x="6485501" y="2127707"/>
            <a:ext cx="722100" cy="4713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9" name="Google Shape;389;p69"/>
          <p:cNvCxnSpPr/>
          <p:nvPr/>
        </p:nvCxnSpPr>
        <p:spPr>
          <a:xfrm flipH="1">
            <a:off x="3579457" y="3896023"/>
            <a:ext cx="1124400" cy="6261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0" name="Google Shape;390;p69"/>
          <p:cNvCxnSpPr/>
          <p:nvPr/>
        </p:nvCxnSpPr>
        <p:spPr>
          <a:xfrm rot="10800000">
            <a:off x="4450175" y="2435260"/>
            <a:ext cx="557700" cy="3837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1" name="Google Shape;391;p69"/>
          <p:cNvCxnSpPr/>
          <p:nvPr/>
        </p:nvCxnSpPr>
        <p:spPr>
          <a:xfrm rot="10800000" flipH="1">
            <a:off x="6925049" y="2557785"/>
            <a:ext cx="2478900" cy="5406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2" name="Google Shape;392;p69"/>
          <p:cNvCxnSpPr/>
          <p:nvPr/>
        </p:nvCxnSpPr>
        <p:spPr>
          <a:xfrm rot="10800000">
            <a:off x="2238124" y="2531860"/>
            <a:ext cx="2558875" cy="593075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3" name="Google Shape;393;p69"/>
          <p:cNvCxnSpPr/>
          <p:nvPr/>
        </p:nvCxnSpPr>
        <p:spPr>
          <a:xfrm>
            <a:off x="6921238" y="4125697"/>
            <a:ext cx="1485900" cy="9930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4" name="Google Shape;394;p69"/>
          <p:cNvCxnSpPr/>
          <p:nvPr/>
        </p:nvCxnSpPr>
        <p:spPr>
          <a:xfrm flipH="1">
            <a:off x="5252387" y="4754785"/>
            <a:ext cx="276300" cy="5019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5" name="Google Shape;395;p69"/>
          <p:cNvCxnSpPr/>
          <p:nvPr/>
        </p:nvCxnSpPr>
        <p:spPr>
          <a:xfrm flipH="1">
            <a:off x="3227186" y="3428812"/>
            <a:ext cx="1474500" cy="100800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6" name="Google Shape;396;p69"/>
          <p:cNvSpPr txBox="1"/>
          <p:nvPr/>
        </p:nvSpPr>
        <p:spPr>
          <a:xfrm>
            <a:off x="3511775" y="2094460"/>
            <a:ext cx="8928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zh-CN" sz="800" b="0" i="0" u="none" strike="noStrike" cap="none">
                <a:solidFill>
                  <a:srgbClr val="FFFFFF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Vestibulum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7" name="Google Shape;397;p69"/>
          <p:cNvSpPr txBox="1"/>
          <p:nvPr/>
        </p:nvSpPr>
        <p:spPr>
          <a:xfrm>
            <a:off x="7250912" y="1454959"/>
            <a:ext cx="8928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FD6B5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套装优惠</a:t>
            </a:r>
            <a:endParaRPr sz="1400" b="1" i="0" u="none" strike="noStrike" cap="none">
              <a:solidFill>
                <a:srgbClr val="FD6B5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8" name="Google Shape;398;p69"/>
          <p:cNvSpPr txBox="1"/>
          <p:nvPr/>
        </p:nvSpPr>
        <p:spPr>
          <a:xfrm>
            <a:off x="2905625" y="4364373"/>
            <a:ext cx="8928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 panose="020B0604020202020204"/>
              <a:buNone/>
            </a:pPr>
            <a:r>
              <a:rPr lang="zh-CN" sz="800" b="0" i="0" u="none" strike="noStrike" cap="none">
                <a:solidFill>
                  <a:srgbClr val="FFFFFF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Vestibulum</a:t>
            </a:r>
            <a:endParaRPr sz="8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99" name="Google Shape;399;p69"/>
          <p:cNvSpPr/>
          <p:nvPr/>
        </p:nvSpPr>
        <p:spPr>
          <a:xfrm>
            <a:off x="9146374" y="1770984"/>
            <a:ext cx="1127926" cy="1127926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FD6B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0" name="Google Shape;400;p69"/>
          <p:cNvSpPr txBox="1"/>
          <p:nvPr/>
        </p:nvSpPr>
        <p:spPr>
          <a:xfrm>
            <a:off x="9263937" y="2070811"/>
            <a:ext cx="8928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FD6B5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加购优惠</a:t>
            </a:r>
            <a:endParaRPr sz="1400" b="1" i="0" u="none" strike="noStrike" cap="none">
              <a:solidFill>
                <a:srgbClr val="FD6B5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1" name="Google Shape;401;p69"/>
          <p:cNvSpPr/>
          <p:nvPr/>
        </p:nvSpPr>
        <p:spPr>
          <a:xfrm>
            <a:off x="8695864" y="3248909"/>
            <a:ext cx="1273213" cy="1273213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FD6B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2" name="Google Shape;402;p69"/>
          <p:cNvSpPr txBox="1"/>
          <p:nvPr/>
        </p:nvSpPr>
        <p:spPr>
          <a:xfrm>
            <a:off x="8886070" y="3560335"/>
            <a:ext cx="8928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FD6B5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店内限时抢购</a:t>
            </a:r>
            <a:endParaRPr sz="1400" b="1" i="0" u="none" strike="noStrike" cap="none">
              <a:solidFill>
                <a:srgbClr val="FD6B5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3" name="Google Shape;403;p69"/>
          <p:cNvSpPr/>
          <p:nvPr/>
        </p:nvSpPr>
        <p:spPr>
          <a:xfrm>
            <a:off x="8143712" y="4829346"/>
            <a:ext cx="1124399" cy="1124399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FD6B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4" name="Google Shape;404;p69"/>
          <p:cNvSpPr txBox="1"/>
          <p:nvPr/>
        </p:nvSpPr>
        <p:spPr>
          <a:xfrm>
            <a:off x="8259511" y="5121535"/>
            <a:ext cx="8928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FD6B5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运费促销</a:t>
            </a:r>
            <a:endParaRPr sz="1400" b="1" i="0" u="none" strike="noStrike" cap="none">
              <a:solidFill>
                <a:srgbClr val="FD6B5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5" name="Google Shape;405;p69"/>
          <p:cNvSpPr/>
          <p:nvPr/>
        </p:nvSpPr>
        <p:spPr>
          <a:xfrm>
            <a:off x="3935554" y="1466096"/>
            <a:ext cx="1138095" cy="1121996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FD6B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6" name="Google Shape;406;p69"/>
          <p:cNvSpPr txBox="1"/>
          <p:nvPr/>
        </p:nvSpPr>
        <p:spPr>
          <a:xfrm>
            <a:off x="4047934" y="1852464"/>
            <a:ext cx="8928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FD6B5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优惠券</a:t>
            </a:r>
            <a:endParaRPr sz="1400" b="1" i="0" u="none" strike="noStrike" cap="none">
              <a:solidFill>
                <a:srgbClr val="FD6B5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7" name="Google Shape;407;p69"/>
          <p:cNvSpPr/>
          <p:nvPr/>
        </p:nvSpPr>
        <p:spPr>
          <a:xfrm>
            <a:off x="1094426" y="1622286"/>
            <a:ext cx="1207974" cy="1196675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FD6B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8" name="Google Shape;408;p69"/>
          <p:cNvSpPr txBox="1"/>
          <p:nvPr/>
        </p:nvSpPr>
        <p:spPr>
          <a:xfrm>
            <a:off x="1222998" y="1914429"/>
            <a:ext cx="8928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FD6B5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我的折扣活动</a:t>
            </a:r>
            <a:endParaRPr sz="1400" b="1" i="0" u="none" strike="noStrike" cap="none">
              <a:solidFill>
                <a:srgbClr val="FD6B5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09" name="Google Shape;409;p69"/>
          <p:cNvSpPr/>
          <p:nvPr/>
        </p:nvSpPr>
        <p:spPr>
          <a:xfrm>
            <a:off x="2124400" y="3108353"/>
            <a:ext cx="1132661" cy="1124399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FD6B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0" name="Google Shape;410;p69"/>
          <p:cNvSpPr txBox="1"/>
          <p:nvPr/>
        </p:nvSpPr>
        <p:spPr>
          <a:xfrm>
            <a:off x="2268277" y="3408543"/>
            <a:ext cx="8928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FD6B5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聊聊广播</a:t>
            </a:r>
            <a:endParaRPr sz="1400" b="1" i="0" u="none" strike="noStrike" cap="none">
              <a:solidFill>
                <a:srgbClr val="FD6B5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1" name="Google Shape;411;p69"/>
          <p:cNvSpPr/>
          <p:nvPr/>
        </p:nvSpPr>
        <p:spPr>
          <a:xfrm>
            <a:off x="2556300" y="4303747"/>
            <a:ext cx="1110482" cy="1124399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FD6B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2" name="Google Shape;412;p69"/>
          <p:cNvSpPr txBox="1"/>
          <p:nvPr/>
        </p:nvSpPr>
        <p:spPr>
          <a:xfrm>
            <a:off x="2649205" y="4695299"/>
            <a:ext cx="892800" cy="2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FD6B5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关注礼</a:t>
            </a:r>
            <a:endParaRPr sz="1400" b="1" i="0" u="none" strike="noStrike" cap="none">
              <a:solidFill>
                <a:srgbClr val="FD6B5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3" name="Google Shape;413;p69"/>
          <p:cNvSpPr/>
          <p:nvPr/>
        </p:nvSpPr>
        <p:spPr>
          <a:xfrm>
            <a:off x="4370486" y="5082036"/>
            <a:ext cx="1124400" cy="11244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FD6B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4" name="Google Shape;414;p69"/>
          <p:cNvSpPr txBox="1"/>
          <p:nvPr/>
        </p:nvSpPr>
        <p:spPr>
          <a:xfrm>
            <a:off x="4489683" y="5461365"/>
            <a:ext cx="885859" cy="43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FD6B5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虾币</a:t>
            </a:r>
            <a:endParaRPr sz="1400" b="1" i="0" u="none" strike="noStrike" cap="none">
              <a:solidFill>
                <a:srgbClr val="FD6B5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15" name="Google Shape;415;p69"/>
          <p:cNvCxnSpPr/>
          <p:nvPr/>
        </p:nvCxnSpPr>
        <p:spPr>
          <a:xfrm>
            <a:off x="6326099" y="4686134"/>
            <a:ext cx="514460" cy="489143"/>
          </a:xfrm>
          <a:prstGeom prst="straightConnector1">
            <a:avLst/>
          </a:prstGeom>
          <a:noFill/>
          <a:ln w="9525" cap="flat" cmpd="sng">
            <a:solidFill>
              <a:srgbClr val="EFEFE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6" name="Google Shape;416;p69"/>
          <p:cNvSpPr/>
          <p:nvPr/>
        </p:nvSpPr>
        <p:spPr>
          <a:xfrm>
            <a:off x="6605776" y="5082036"/>
            <a:ext cx="1124400" cy="1124400"/>
          </a:xfrm>
          <a:prstGeom prst="ellipse">
            <a:avLst/>
          </a:prstGeom>
          <a:solidFill>
            <a:srgbClr val="FFFFFF"/>
          </a:solidFill>
          <a:ln w="19050" cap="flat" cmpd="sng">
            <a:solidFill>
              <a:srgbClr val="FD6B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1" i="0" u="none" strike="noStrike" cap="none">
              <a:solidFill>
                <a:srgbClr val="43434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17" name="Google Shape;417;p69"/>
          <p:cNvSpPr txBox="1"/>
          <p:nvPr/>
        </p:nvSpPr>
        <p:spPr>
          <a:xfrm>
            <a:off x="6725046" y="5371483"/>
            <a:ext cx="885859" cy="433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FD6B52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商城游戏</a:t>
            </a:r>
            <a:endParaRPr sz="1400" b="1" i="0" u="none" strike="noStrike" cap="none">
              <a:solidFill>
                <a:srgbClr val="FD6B52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0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促销活动展示案例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23" name="Google Shape;423;p7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08000" y="876300"/>
            <a:ext cx="2057400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7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960829" y="876300"/>
            <a:ext cx="1536621" cy="30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7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4640233" y="2101372"/>
            <a:ext cx="2366938" cy="3581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70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108549" y="1587071"/>
            <a:ext cx="2328527" cy="46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70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508000" y="4168925"/>
            <a:ext cx="3704068" cy="268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70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579859" y="1587070"/>
            <a:ext cx="2534028" cy="461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71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捆绑销售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34" name="Google Shape;434;p7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57200" y="2852098"/>
            <a:ext cx="5322464" cy="1594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7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57200" y="4640299"/>
            <a:ext cx="5322464" cy="185423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71"/>
          <p:cNvSpPr txBox="1"/>
          <p:nvPr/>
        </p:nvSpPr>
        <p:spPr>
          <a:xfrm>
            <a:off x="7184864" y="3354957"/>
            <a:ext cx="3474972" cy="56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4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捆绑销售 </a:t>
            </a:r>
            <a:endParaRPr sz="2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71"/>
          <p:cNvSpPr txBox="1"/>
          <p:nvPr/>
        </p:nvSpPr>
        <p:spPr>
          <a:xfrm>
            <a:off x="7184864" y="4032908"/>
            <a:ext cx="3584408" cy="179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1.Bundle Deals ：店内拼单促销活动</a:t>
            </a:r>
            <a:endParaRPr sz="16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endParaRPr sz="16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2.折扣方式：</a:t>
            </a:r>
            <a:endParaRPr sz="16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52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sz="1400" b="1" i="0" u="none" strike="noStrike" cap="none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aphicFrame>
        <p:nvGraphicFramePr>
          <p:cNvPr id="438" name="Google Shape;438;p71"/>
          <p:cNvGraphicFramePr/>
          <p:nvPr/>
        </p:nvGraphicFramePr>
        <p:xfrm>
          <a:off x="8582051" y="456277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{76719898-AA5C-452E-97BD-7A4831C3C037}</a:tableStyleId>
              </a:tblPr>
              <a:tblGrid>
                <a:gridCol w="1837025"/>
              </a:tblGrid>
              <a:tr h="343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/>
                        <a:buNone/>
                      </a:pPr>
                      <a:r>
                        <a:rPr lang="zh-CN" sz="1600" u="none" strike="noStrike" cap="none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A、任选X件Y折</a:t>
                      </a:r>
                      <a:endParaRPr sz="1600" u="none" strike="noStrike" cap="none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91450" marR="91450" marT="0" marB="0" anchor="b"/>
                </a:tc>
              </a:tr>
              <a:tr h="35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/>
                        <a:buNone/>
                      </a:pPr>
                      <a:r>
                        <a:rPr lang="zh-CN" sz="1600" u="none" strike="noStrike" cap="none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B、任选X件Y元</a:t>
                      </a:r>
                      <a:endParaRPr sz="1600" u="none" strike="noStrike" cap="none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91450" marR="91450" marT="0" marB="0" anchor="b"/>
                </a:tc>
              </a:tr>
              <a:tr h="356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 panose="020B0604020202020204"/>
                        <a:buNone/>
                      </a:pPr>
                      <a:r>
                        <a:rPr lang="zh-CN" sz="1600" u="none" strike="noStrike" cap="none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C、任选X件减Y元</a:t>
                      </a:r>
                      <a:endParaRPr sz="1600" u="none" strike="noStrike" cap="none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marL="91450" marR="91450" marT="0" marB="0" anchor="b"/>
                </a:tc>
              </a:tr>
            </a:tbl>
          </a:graphicData>
        </a:graphic>
      </p:graphicFrame>
      <p:sp>
        <p:nvSpPr>
          <p:cNvPr id="439" name="Google Shape;439;p71"/>
          <p:cNvSpPr txBox="1"/>
          <p:nvPr/>
        </p:nvSpPr>
        <p:spPr>
          <a:xfrm>
            <a:off x="7184864" y="1032980"/>
            <a:ext cx="3474972" cy="569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4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加购优惠</a:t>
            </a:r>
            <a:endParaRPr sz="2000" b="0" i="0" u="none" strike="noStrike" cap="none">
              <a:solidFill>
                <a:srgbClr val="3F3F3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40" name="Google Shape;440;p7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09650" y="773282"/>
            <a:ext cx="3189890" cy="1954059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71"/>
          <p:cNvSpPr txBox="1"/>
          <p:nvPr/>
        </p:nvSpPr>
        <p:spPr>
          <a:xfrm>
            <a:off x="7184864" y="1589530"/>
            <a:ext cx="3584408" cy="166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①加购折扣</a:t>
            </a: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——设置主商品，并以折扣价格添加加购商品。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②赠品满最低消费</a:t>
            </a: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——设置主商品，并添加免费礼品。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2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粉丝运营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47" name="Google Shape;447;p7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35308" y="2719502"/>
            <a:ext cx="8996468" cy="4138498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72"/>
          <p:cNvSpPr txBox="1"/>
          <p:nvPr/>
        </p:nvSpPr>
        <p:spPr>
          <a:xfrm>
            <a:off x="835308" y="783771"/>
            <a:ext cx="11008349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 粉丝对店铺的影响：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• 粉丝是店铺自然流量和订单的重要来源，在店铺运营的初期，涨粉是非常重要的一个运营环节；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• 店铺累积到一定的粉丝量后，定期策划店内一些主题活动和设置相关折扣券，并且主动和买家互动进行店铺主题活动的宣传，可以通过聊聊通知买家参与，也可以通过店铺公告、海报和Feed进行宣传，吸引潜在顾客；大促前可以通过聊聊等方式赠送粉丝专属优惠券，有助于大促更好的爆单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• 粉丝运营有利于提高回购率，同时也能增加曝光，拓宽新客源，形成良性循环，提高店铺销量。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73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站内外引流 – 吸引粉丝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54" name="Google Shape;454;p73"/>
          <p:cNvSpPr txBox="1"/>
          <p:nvPr/>
        </p:nvSpPr>
        <p:spPr>
          <a:xfrm>
            <a:off x="472451" y="1328930"/>
            <a:ext cx="9869715" cy="2637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站内引流：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AutoNum type="arabicParenBoth"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主动关注：卖家可在APP上搜寻同类热门卖家，并主动关注这个卖家及其现有粉丝，这样被回粉几率比较大，同时也能增加曝光。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(2) 买家互动圈粉：重视每一次和买家进行沟通的机会，及时回复聊聊信息，提高顾客转化和留存。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(3) 粉丝优惠：卖家可鼓励买家为其产品点赞或者关注店铺，并在下次购买时给予折扣或礼品作为奖励；可以在后台设置“关注礼”吸引买家关注店铺。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(4) 低价促销：可帮助店铺引流，增加粉丝量。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5" name="Google Shape;455;p73"/>
          <p:cNvSpPr txBox="1"/>
          <p:nvPr/>
        </p:nvSpPr>
        <p:spPr>
          <a:xfrm>
            <a:off x="472451" y="3845009"/>
            <a:ext cx="9869715" cy="102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站外引流：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卖家可在Facebook/ Instagram/ line/ Youtube /TikTok等社交网站建立账号，定期发布店铺新品动态或者活动信息，扩大粉丝圈的同时可以将网站引流到自己的店铺。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4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Shopee 动态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61" name="Google Shape;461;p7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086350" y="1281332"/>
            <a:ext cx="6950727" cy="4866804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74"/>
          <p:cNvSpPr txBox="1"/>
          <p:nvPr/>
        </p:nvSpPr>
        <p:spPr>
          <a:xfrm>
            <a:off x="513346" y="1281332"/>
            <a:ext cx="4573003" cy="1669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Shopee App端特有的功能。</a:t>
            </a:r>
            <a:endParaRPr sz="14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您可以通过图片或视频的形式展示商品，并与粉丝互动提高粘性！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您还可以分享折扣活动，优惠券或举办抽奖活动以提升品牌知名度，并带来更多销量。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63" name="Google Shape;463;p7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30658" y="3652740"/>
            <a:ext cx="4657286" cy="2619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75"/>
          <p:cNvSpPr txBox="1"/>
          <p:nvPr/>
        </p:nvSpPr>
        <p:spPr>
          <a:xfrm>
            <a:off x="835308" y="179502"/>
            <a:ext cx="311105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Shopee动态优势及案例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69" name="Google Shape;469;p75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65497" y="4198673"/>
            <a:ext cx="5430503" cy="247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7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633160" y="4198673"/>
            <a:ext cx="5430503" cy="248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7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828800" y="838905"/>
            <a:ext cx="8534400" cy="31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6"/>
          <p:cNvSpPr txBox="1"/>
          <p:nvPr/>
        </p:nvSpPr>
        <p:spPr>
          <a:xfrm>
            <a:off x="835308" y="179502"/>
            <a:ext cx="576869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Shopee 动态高阶使用技巧 – 如何找合适的标签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77" name="Google Shape;477;p76"/>
          <p:cNvSpPr/>
          <p:nvPr/>
        </p:nvSpPr>
        <p:spPr>
          <a:xfrm>
            <a:off x="464457" y="812800"/>
            <a:ext cx="11306629" cy="508000"/>
          </a:xfrm>
          <a:prstGeom prst="rect">
            <a:avLst/>
          </a:prstGeom>
          <a:solidFill>
            <a:srgbClr val="FC9E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zh-CN" sz="1800" b="1" i="0" u="none" strike="noStrike" cap="none">
                <a:solidFill>
                  <a:schemeClr val="lt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在文案中使用#Hashtag可以有效增加贴文的曝光触及非粉丝用户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78" name="Google Shape;478;p7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2322628" y="1554029"/>
            <a:ext cx="3509055" cy="5032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7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271875" y="1554029"/>
            <a:ext cx="3597497" cy="50322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0" name="Google Shape;480;p76"/>
          <p:cNvCxnSpPr/>
          <p:nvPr/>
        </p:nvCxnSpPr>
        <p:spPr>
          <a:xfrm rot="10800000">
            <a:off x="1908103" y="2183757"/>
            <a:ext cx="443100" cy="3999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ED4D2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1" name="Google Shape;481;p76"/>
          <p:cNvSpPr txBox="1"/>
          <p:nvPr/>
        </p:nvSpPr>
        <p:spPr>
          <a:xfrm>
            <a:off x="200759" y="1799877"/>
            <a:ext cx="1707414" cy="890372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1.各个站点</a:t>
            </a:r>
            <a:r>
              <a:rPr lang="zh-CN" sz="1200" b="1" i="0" u="none" strike="noStrike" cap="none">
                <a:solidFill>
                  <a:srgbClr val="D60C0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feed tag主推</a:t>
            </a: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(如#fashion #beauty #voucher #女孩专区等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82" name="Google Shape;482;p76"/>
          <p:cNvCxnSpPr/>
          <p:nvPr/>
        </p:nvCxnSpPr>
        <p:spPr>
          <a:xfrm rot="10800000">
            <a:off x="1054466" y="5131594"/>
            <a:ext cx="1268164" cy="0"/>
          </a:xfrm>
          <a:prstGeom prst="straightConnector1">
            <a:avLst/>
          </a:prstGeom>
          <a:noFill/>
          <a:ln w="28575" cap="flat" cmpd="sng">
            <a:solidFill>
              <a:srgbClr val="ED4D2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3" name="Google Shape;483;p76"/>
          <p:cNvCxnSpPr>
            <a:endCxn id="484" idx="2"/>
          </p:cNvCxnSpPr>
          <p:nvPr/>
        </p:nvCxnSpPr>
        <p:spPr>
          <a:xfrm rot="10800000">
            <a:off x="1054466" y="4211594"/>
            <a:ext cx="0" cy="920100"/>
          </a:xfrm>
          <a:prstGeom prst="straightConnector1">
            <a:avLst/>
          </a:prstGeom>
          <a:noFill/>
          <a:ln w="28575" cap="flat" cmpd="sng">
            <a:solidFill>
              <a:srgbClr val="ED4D2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4" name="Google Shape;484;p76"/>
          <p:cNvSpPr txBox="1"/>
          <p:nvPr/>
        </p:nvSpPr>
        <p:spPr>
          <a:xfrm>
            <a:off x="200759" y="3599439"/>
            <a:ext cx="1707414" cy="612155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2.参考</a:t>
            </a:r>
            <a:r>
              <a:rPr lang="zh-CN" sz="1200" b="1" i="0" u="none" strike="noStrike" cap="none">
                <a:solidFill>
                  <a:srgbClr val="D60C0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同类产品热门帖</a:t>
            </a: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使用的#标签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85" name="Google Shape;485;p76"/>
          <p:cNvCxnSpPr/>
          <p:nvPr/>
        </p:nvCxnSpPr>
        <p:spPr>
          <a:xfrm>
            <a:off x="9869372" y="3765550"/>
            <a:ext cx="1185978" cy="0"/>
          </a:xfrm>
          <a:prstGeom prst="straightConnector1">
            <a:avLst/>
          </a:prstGeom>
          <a:noFill/>
          <a:ln w="28575" cap="flat" cmpd="sng">
            <a:solidFill>
              <a:srgbClr val="ED4D2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86" name="Google Shape;486;p76"/>
          <p:cNvCxnSpPr/>
          <p:nvPr/>
        </p:nvCxnSpPr>
        <p:spPr>
          <a:xfrm rot="10800000">
            <a:off x="11039475" y="3431164"/>
            <a:ext cx="0" cy="336550"/>
          </a:xfrm>
          <a:prstGeom prst="straightConnector1">
            <a:avLst/>
          </a:prstGeom>
          <a:noFill/>
          <a:ln w="28575" cap="flat" cmpd="sng">
            <a:solidFill>
              <a:srgbClr val="ED4D2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7" name="Google Shape;487;p76"/>
          <p:cNvSpPr txBox="1"/>
          <p:nvPr/>
        </p:nvSpPr>
        <p:spPr>
          <a:xfrm>
            <a:off x="10161081" y="1968064"/>
            <a:ext cx="1707414" cy="1444370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</a:t>
            </a:r>
            <a:r>
              <a:rPr lang="zh-CN" sz="1200" b="1" i="0" u="none" strike="noStrike" cap="none">
                <a:solidFill>
                  <a:srgbClr val="D60C0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平台活动/节庆主题</a:t>
            </a: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标签（如#99大促 #raya0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5.当地最近</a:t>
            </a:r>
            <a:r>
              <a:rPr lang="zh-CN" sz="1200" b="1" i="0" u="none" strike="noStrike" cap="none">
                <a:solidFill>
                  <a:srgbClr val="D60C0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热议话题</a:t>
            </a: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（如#stay home）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88" name="Google Shape;488;p76"/>
          <p:cNvCxnSpPr/>
          <p:nvPr/>
        </p:nvCxnSpPr>
        <p:spPr>
          <a:xfrm rot="10800000">
            <a:off x="1908029" y="5733559"/>
            <a:ext cx="414600" cy="3714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ED4D2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9" name="Google Shape;489;p76"/>
          <p:cNvSpPr txBox="1"/>
          <p:nvPr/>
        </p:nvSpPr>
        <p:spPr>
          <a:xfrm>
            <a:off x="200759" y="5565279"/>
            <a:ext cx="1707414" cy="336374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</a:t>
            </a:r>
            <a:r>
              <a:rPr lang="zh-CN" sz="1200" b="1" i="0" u="none" strike="noStrike" cap="none">
                <a:solidFill>
                  <a:srgbClr val="D60C0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平台推荐</a:t>
            </a: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的热门标签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90" name="Google Shape;490;p76"/>
          <p:cNvCxnSpPr/>
          <p:nvPr/>
        </p:nvCxnSpPr>
        <p:spPr>
          <a:xfrm>
            <a:off x="9869372" y="6233547"/>
            <a:ext cx="1185978" cy="0"/>
          </a:xfrm>
          <a:prstGeom prst="straightConnector1">
            <a:avLst/>
          </a:prstGeom>
          <a:noFill/>
          <a:ln w="28575" cap="flat" cmpd="sng">
            <a:solidFill>
              <a:srgbClr val="ED4D2D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91" name="Google Shape;491;p76"/>
          <p:cNvCxnSpPr/>
          <p:nvPr/>
        </p:nvCxnSpPr>
        <p:spPr>
          <a:xfrm rot="10800000">
            <a:off x="11045031" y="6061075"/>
            <a:ext cx="0" cy="172472"/>
          </a:xfrm>
          <a:prstGeom prst="straightConnector1">
            <a:avLst/>
          </a:prstGeom>
          <a:noFill/>
          <a:ln w="28575" cap="flat" cmpd="sng">
            <a:solidFill>
              <a:srgbClr val="ED4D2D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2" name="Google Shape;492;p76"/>
          <p:cNvSpPr txBox="1"/>
          <p:nvPr/>
        </p:nvSpPr>
        <p:spPr>
          <a:xfrm>
            <a:off x="10156545" y="4088793"/>
            <a:ext cx="1707414" cy="612155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6.参考</a:t>
            </a:r>
            <a:r>
              <a:rPr lang="zh-CN" sz="1200" b="1" i="0" u="none" strike="noStrike" cap="none">
                <a:solidFill>
                  <a:srgbClr val="D60C0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周报</a:t>
            </a: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里热门关键词&amp;标签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3" name="Google Shape;493;p76"/>
          <p:cNvSpPr txBox="1"/>
          <p:nvPr/>
        </p:nvSpPr>
        <p:spPr>
          <a:xfrm>
            <a:off x="10156545" y="5455125"/>
            <a:ext cx="1707414" cy="612155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7.品牌产品可以用</a:t>
            </a:r>
            <a:r>
              <a:rPr lang="zh-CN" sz="1200" b="1" i="0" u="none" strike="noStrike" cap="none">
                <a:solidFill>
                  <a:srgbClr val="D60C0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品牌名</a:t>
            </a: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做标签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7"/>
          <p:cNvSpPr txBox="1"/>
          <p:nvPr/>
        </p:nvSpPr>
        <p:spPr>
          <a:xfrm>
            <a:off x="835308" y="179502"/>
            <a:ext cx="544937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Shopee 动态高阶使用技巧 – 转载热门帖子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499" name="Google Shape;499;p7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797354"/>
            <a:ext cx="12191999" cy="5881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"/>
          <p:cNvSpPr txBox="1"/>
          <p:nvPr/>
        </p:nvSpPr>
        <p:spPr>
          <a:xfrm>
            <a:off x="3221160" y="2958393"/>
            <a:ext cx="708887" cy="118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微软雅黑" panose="020B0503020204020204" charset="-122"/>
              <a:buNone/>
            </a:pPr>
            <a:r>
              <a:rPr lang="zh-CN" sz="36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8" name="Google Shape;188;p5"/>
          <p:cNvSpPr txBox="1"/>
          <p:nvPr/>
        </p:nvSpPr>
        <p:spPr>
          <a:xfrm>
            <a:off x="5722943" y="2567320"/>
            <a:ext cx="2197021" cy="747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353"/>
              </a:buClr>
              <a:buSzPts val="3600"/>
              <a:buFont typeface="微软雅黑" panose="020B0503020204020204" charset="-122"/>
              <a:buNone/>
            </a:pPr>
            <a:r>
              <a:rPr lang="zh-CN" sz="3600" b="1" i="0" u="none" strike="noStrike" cap="none">
                <a:solidFill>
                  <a:srgbClr val="FF735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PART 1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9" name="Google Shape;189;p5"/>
          <p:cNvSpPr txBox="1"/>
          <p:nvPr/>
        </p:nvSpPr>
        <p:spPr>
          <a:xfrm>
            <a:off x="4498848" y="3497343"/>
            <a:ext cx="517550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zh-CN" sz="36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流量的作用&amp;来源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78"/>
          <p:cNvSpPr txBox="1"/>
          <p:nvPr/>
        </p:nvSpPr>
        <p:spPr>
          <a:xfrm>
            <a:off x="835307" y="179502"/>
            <a:ext cx="617509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Shopee 动态高阶使用技巧 – Giveaway快速涨粉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05" name="Google Shape;505;p7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754443" y="1045029"/>
            <a:ext cx="8152708" cy="5349506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78"/>
          <p:cNvSpPr/>
          <p:nvPr/>
        </p:nvSpPr>
        <p:spPr>
          <a:xfrm>
            <a:off x="159658" y="913474"/>
            <a:ext cx="3483428" cy="668583"/>
          </a:xfrm>
          <a:prstGeom prst="rect">
            <a:avLst/>
          </a:prstGeom>
          <a:solidFill>
            <a:srgbClr val="FEB4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参与方式越简单&amp;礼物越有吸引力，有意愿参加的人会越多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7" name="Google Shape;507;p78"/>
          <p:cNvSpPr txBox="1"/>
          <p:nvPr/>
        </p:nvSpPr>
        <p:spPr>
          <a:xfrm>
            <a:off x="159657" y="1609882"/>
            <a:ext cx="3483427" cy="1906035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设计活动多样化  内容保持新鲜感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调动粉丝积极性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•"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猜猜游戏</a:t>
            </a: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•"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答题</a:t>
            </a: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•"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买家秀比赛</a:t>
            </a: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•"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投票/抽奖/秒货等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78"/>
          <p:cNvSpPr txBox="1"/>
          <p:nvPr/>
        </p:nvSpPr>
        <p:spPr>
          <a:xfrm>
            <a:off x="159657" y="3719782"/>
            <a:ext cx="3483427" cy="2644698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活动前需要先设计好：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•"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Giveaway礼物是什么</a:t>
            </a: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•"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参与方式</a:t>
            </a: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•"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活动截止日期</a:t>
            </a: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•"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如何挑选获奖者</a:t>
            </a: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•"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公布获奖名单</a:t>
            </a:r>
            <a:endParaRPr sz="12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71450" marR="0" lvl="0" indent="-1714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Char char="•"/>
            </a:pPr>
            <a:r>
              <a:rPr lang="zh-CN" sz="12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活动参与方式如：Follow shop/Like/tage friends/comment/repost 等 （可以要求参与全部互动，也可以部分）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9"/>
          <p:cNvSpPr txBox="1"/>
          <p:nvPr/>
        </p:nvSpPr>
        <p:spPr>
          <a:xfrm>
            <a:off x="835308" y="179502"/>
            <a:ext cx="544937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Shopee 动态高阶使用技巧 – 多样化贴文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14" name="Google Shape;514;p79"/>
          <p:cNvSpPr/>
          <p:nvPr/>
        </p:nvSpPr>
        <p:spPr>
          <a:xfrm>
            <a:off x="464457" y="812800"/>
            <a:ext cx="11306629" cy="508000"/>
          </a:xfrm>
          <a:prstGeom prst="rect">
            <a:avLst/>
          </a:prstGeom>
          <a:solidFill>
            <a:srgbClr val="FEB4C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r>
              <a:rPr lang="zh-CN" sz="18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大胆创造与创新，不断推出不同类型的贴文吸引各类用户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15" name="Google Shape;515;p7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705140" y="3757199"/>
            <a:ext cx="2788556" cy="2834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7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718981" y="1554029"/>
            <a:ext cx="5052105" cy="503744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79"/>
          <p:cNvSpPr txBox="1"/>
          <p:nvPr/>
        </p:nvSpPr>
        <p:spPr>
          <a:xfrm>
            <a:off x="464457" y="1554029"/>
            <a:ext cx="5314275" cy="11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以不同的主题来营销你的产品</a:t>
            </a:r>
            <a:endParaRPr sz="16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您可以赋予图片故事或主题，打造有温度的店铺（品牌）</a:t>
            </a:r>
            <a:endParaRPr sz="16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从而使得您的产品更具有吸引力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8" name="Google Shape;518;p79"/>
          <p:cNvSpPr txBox="1"/>
          <p:nvPr/>
        </p:nvSpPr>
        <p:spPr>
          <a:xfrm>
            <a:off x="578130" y="2943665"/>
            <a:ext cx="3006899" cy="1893339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lg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Char char="•"/>
            </a:pPr>
            <a:r>
              <a:rPr lang="zh-CN" sz="16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节日问候</a:t>
            </a:r>
            <a:endParaRPr sz="16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Char char="•"/>
            </a:pPr>
            <a:r>
              <a:rPr lang="zh-CN" sz="16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聊聊天气提醒粉丝注意身体</a:t>
            </a:r>
            <a:endParaRPr sz="16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Char char="•"/>
            </a:pPr>
            <a:r>
              <a:rPr lang="zh-CN" sz="16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分享生活小窍门</a:t>
            </a:r>
            <a:endParaRPr sz="16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Char char="•"/>
            </a:pPr>
            <a:r>
              <a:rPr lang="zh-CN" sz="16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卖家团队背后的故事</a:t>
            </a:r>
            <a:endParaRPr sz="1600" b="0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0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……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9" name="Google Shape;519;p79"/>
          <p:cNvSpPr txBox="1"/>
          <p:nvPr/>
        </p:nvSpPr>
        <p:spPr>
          <a:xfrm>
            <a:off x="228116" y="5065730"/>
            <a:ext cx="3356913" cy="152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None/>
            </a:pPr>
            <a:r>
              <a:rPr lang="zh-CN"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例：经营的是母婴类产品，可以发布一些妈妈关注的宝宝成长注意的事项；美妆店分享一些关于美妆美容小贴士；服装店分享穿搭建议。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80"/>
          <p:cNvSpPr txBox="1"/>
          <p:nvPr/>
        </p:nvSpPr>
        <p:spPr>
          <a:xfrm>
            <a:off x="835308" y="179502"/>
            <a:ext cx="544937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Shopee 动态高阶使用技巧 – 提高出单技能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25" name="Google Shape;525;p8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1069527"/>
            <a:ext cx="12192000" cy="5125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81"/>
          <p:cNvSpPr txBox="1"/>
          <p:nvPr/>
        </p:nvSpPr>
        <p:spPr>
          <a:xfrm>
            <a:off x="835308" y="179502"/>
            <a:ext cx="544937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其他营销工具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31" name="Google Shape;531;p81"/>
          <p:cNvSpPr txBox="1"/>
          <p:nvPr/>
        </p:nvSpPr>
        <p:spPr>
          <a:xfrm>
            <a:off x="327308" y="914398"/>
            <a:ext cx="6465378" cy="5601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1，聊天广播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聊聊广播可以让对您的买家进行分组，向他们发送聊聊信息，并分析买家对广播的反应。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聊聊广播也是奖励买家或提高商店流量和订单量的有效方法，并帮助您更深入地了解您的买家和粉丝。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2，商店游戏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卖家可以创建商店游戏来增加买卖双方的互动。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在增加买卖双方的互动的同时，优惠券、返现券等奖品可以提高您的销售额。 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●增加店铺流量，并通过有趣的游戏吸引访客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●鼓励访客在您的店铺里使用通过游戏赢取的优惠券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●增加店铺的销量和订单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3，热门精选/店长推荐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热门精选是商店中畅销商品的集合，您可以自行挑选您的热门精选商品。 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买家在浏览商品时会看到热门精选集合，这将有效提升特定商品的曝光率，并促进交叉销售。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Noto Sans Symbols"/>
              <a:buChar char="⮚"/>
            </a:pPr>
            <a:r>
              <a:rPr lang="zh-CN" sz="16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4，Shopee 直播</a:t>
            </a:r>
            <a:endParaRPr sz="16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直播是Shopee在手机端推出的引流手段，在Shopee首页拥有专属入口，通过在线互动和实物展示，短时间聚集大量潜在顾客，提升转化率和销量。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在直播期间，您可以和买家进行实时互动，这样可以使买家更了解您的商品并在直播间中直接下单。 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r>
              <a:rPr lang="zh-CN"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通过与买家的沟通，您可以更清楚地了解他们的需求，并且为他们创造更优质的购物体验。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32" name="Google Shape;532;p8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794171" y="914398"/>
            <a:ext cx="3373835" cy="284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8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850744" y="3788229"/>
            <a:ext cx="5119889" cy="2929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82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总结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539" name="Google Shape;539;p8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1109479"/>
            <a:ext cx="12192000" cy="5401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ge8aa16872f_0_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0" y="2272"/>
            <a:ext cx="1218960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ge8aa16872f_0_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977551" y="1728491"/>
            <a:ext cx="4056275" cy="1317913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ge8aa16872f_0_0"/>
          <p:cNvSpPr/>
          <p:nvPr/>
        </p:nvSpPr>
        <p:spPr>
          <a:xfrm>
            <a:off x="3373517" y="3135085"/>
            <a:ext cx="5444800" cy="45600"/>
          </a:xfrm>
          <a:prstGeom prst="rect">
            <a:avLst/>
          </a:prstGeom>
          <a:solidFill>
            <a:srgbClr val="F1582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/>
              <a:buNone/>
            </a:pPr>
            <a:endParaRPr sz="1865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ge8aa16872f_0_0"/>
          <p:cNvSpPr txBox="1"/>
          <p:nvPr/>
        </p:nvSpPr>
        <p:spPr>
          <a:xfrm>
            <a:off x="5452533" y="3677316"/>
            <a:ext cx="2494800" cy="695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None/>
            </a:pPr>
            <a:r>
              <a:rPr lang="zh-CN" sz="3735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谢谢！</a:t>
            </a:r>
            <a:endParaRPr sz="1865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6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流量的重要性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95" name="Google Shape;195;p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22356" y="1141285"/>
            <a:ext cx="7000051" cy="529609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6"/>
          <p:cNvSpPr txBox="1"/>
          <p:nvPr/>
        </p:nvSpPr>
        <p:spPr>
          <a:xfrm>
            <a:off x="7973568" y="2103120"/>
            <a:ext cx="284565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订单量 = </a:t>
            </a:r>
            <a:r>
              <a:rPr lang="zh-CN" sz="2000" b="1" i="0" u="none" strike="noStrike" cap="non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流量</a:t>
            </a:r>
            <a:r>
              <a:rPr lang="zh-CN" sz="2000" b="1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* 转化率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7973568" y="3028890"/>
            <a:ext cx="428835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流量</a:t>
            </a: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对于养店铺、养商品非常重要！</a:t>
            </a:r>
            <a:endParaRPr sz="2000" b="1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4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流量从哪里来-站内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03" name="Google Shape;203;p54"/>
          <p:cNvPicPr preferRelativeResize="0"/>
          <p:nvPr/>
        </p:nvPicPr>
        <p:blipFill rotWithShape="1">
          <a:blip r:embed="rId1"/>
          <a:srcRect l="370" r="-370" b="-14916"/>
          <a:stretch>
            <a:fillRect/>
          </a:stretch>
        </p:blipFill>
        <p:spPr>
          <a:xfrm>
            <a:off x="0" y="893049"/>
            <a:ext cx="12192000" cy="500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5"/>
          <p:cNvSpPr txBox="1"/>
          <p:nvPr/>
        </p:nvSpPr>
        <p:spPr>
          <a:xfrm>
            <a:off x="3221160" y="2958393"/>
            <a:ext cx="708887" cy="1185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微软雅黑" panose="020B0503020204020204" charset="-122"/>
              <a:buNone/>
            </a:pPr>
            <a:r>
              <a:rPr lang="zh-CN" sz="3600" b="1" i="0" u="none" strike="noStrike" cap="none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9" name="Google Shape;209;p55"/>
          <p:cNvSpPr txBox="1"/>
          <p:nvPr/>
        </p:nvSpPr>
        <p:spPr>
          <a:xfrm>
            <a:off x="5722943" y="2567320"/>
            <a:ext cx="2197021" cy="747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7353"/>
              </a:buClr>
              <a:buSzPts val="3600"/>
              <a:buFont typeface="微软雅黑" panose="020B0503020204020204" charset="-122"/>
              <a:buNone/>
            </a:pPr>
            <a:r>
              <a:rPr lang="zh-CN" sz="3600" b="1" i="0" u="none" strike="noStrike" cap="none">
                <a:solidFill>
                  <a:srgbClr val="FF7353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PART 2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10" name="Google Shape;210;p55"/>
          <p:cNvSpPr txBox="1"/>
          <p:nvPr/>
        </p:nvSpPr>
        <p:spPr>
          <a:xfrm>
            <a:off x="4498848" y="3497343"/>
            <a:ext cx="517550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zh-CN" sz="3600" b="1" i="0" u="none" strike="noStrike" cap="none">
                <a:solidFill>
                  <a:srgbClr val="3F3F3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如何提升流量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6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1、自然流量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16" name="Google Shape;216;p5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83796" y="904430"/>
            <a:ext cx="11824407" cy="5774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7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提高自然排名的关键因素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222" name="Google Shape;222;p5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6027" y="1083564"/>
            <a:ext cx="6009973" cy="539038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57"/>
          <p:cNvSpPr txBox="1"/>
          <p:nvPr/>
        </p:nvSpPr>
        <p:spPr>
          <a:xfrm>
            <a:off x="6382512" y="1083564"/>
            <a:ext cx="6013185" cy="12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⮚"/>
            </a:pPr>
            <a:r>
              <a:rPr lang="zh-CN" sz="1800" b="1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关键因素：</a:t>
            </a:r>
            <a:endParaRPr sz="1800" b="1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Char char="•"/>
            </a:pPr>
            <a:r>
              <a:rPr lang="zh-CN" sz="16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商品点击量、收藏数、商品转化率、商品销量、商品评价等；</a:t>
            </a:r>
            <a:endParaRPr sz="16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/>
              <a:buChar char="•"/>
            </a:pPr>
            <a:r>
              <a:rPr lang="zh-CN" sz="1600" b="0" i="0" u="none" strike="noStrike" cap="none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商品标题、LPG、店铺表现、是否参加免运返虾币项目等；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4" name="Google Shape;224;p57"/>
          <p:cNvSpPr/>
          <p:nvPr/>
        </p:nvSpPr>
        <p:spPr>
          <a:xfrm>
            <a:off x="6382512" y="3429000"/>
            <a:ext cx="5486400" cy="2535951"/>
          </a:xfrm>
          <a:custGeom>
            <a:avLst/>
            <a:gdLst/>
            <a:ahLst/>
            <a:cxnLst/>
            <a:rect l="l" t="t" r="r" b="b"/>
            <a:pathLst>
              <a:path w="5486400" h="2535951" extrusionOk="0">
                <a:moveTo>
                  <a:pt x="0" y="0"/>
                </a:moveTo>
                <a:cubicBezTo>
                  <a:pt x="116403" y="-29435"/>
                  <a:pt x="379269" y="9082"/>
                  <a:pt x="493776" y="0"/>
                </a:cubicBezTo>
                <a:cubicBezTo>
                  <a:pt x="608283" y="-9082"/>
                  <a:pt x="750316" y="35281"/>
                  <a:pt x="877824" y="0"/>
                </a:cubicBezTo>
                <a:cubicBezTo>
                  <a:pt x="1005332" y="-35281"/>
                  <a:pt x="1209058" y="72662"/>
                  <a:pt x="1536192" y="0"/>
                </a:cubicBezTo>
                <a:cubicBezTo>
                  <a:pt x="1863326" y="-72662"/>
                  <a:pt x="1901425" y="24251"/>
                  <a:pt x="2029968" y="0"/>
                </a:cubicBezTo>
                <a:cubicBezTo>
                  <a:pt x="2158511" y="-24251"/>
                  <a:pt x="2419959" y="2695"/>
                  <a:pt x="2523744" y="0"/>
                </a:cubicBezTo>
                <a:cubicBezTo>
                  <a:pt x="2627529" y="-2695"/>
                  <a:pt x="3006929" y="56042"/>
                  <a:pt x="3182112" y="0"/>
                </a:cubicBezTo>
                <a:cubicBezTo>
                  <a:pt x="3357295" y="-56042"/>
                  <a:pt x="3463182" y="36194"/>
                  <a:pt x="3621024" y="0"/>
                </a:cubicBezTo>
                <a:cubicBezTo>
                  <a:pt x="3778866" y="-36194"/>
                  <a:pt x="4037187" y="67272"/>
                  <a:pt x="4279392" y="0"/>
                </a:cubicBezTo>
                <a:cubicBezTo>
                  <a:pt x="4521597" y="-67272"/>
                  <a:pt x="4728197" y="15862"/>
                  <a:pt x="4937760" y="0"/>
                </a:cubicBezTo>
                <a:cubicBezTo>
                  <a:pt x="5147323" y="-15862"/>
                  <a:pt x="5293583" y="17034"/>
                  <a:pt x="5486400" y="0"/>
                </a:cubicBezTo>
                <a:cubicBezTo>
                  <a:pt x="5512250" y="129958"/>
                  <a:pt x="5459933" y="397150"/>
                  <a:pt x="5486400" y="557909"/>
                </a:cubicBezTo>
                <a:cubicBezTo>
                  <a:pt x="5512867" y="718668"/>
                  <a:pt x="5448532" y="852834"/>
                  <a:pt x="5486400" y="1090459"/>
                </a:cubicBezTo>
                <a:cubicBezTo>
                  <a:pt x="5524268" y="1328084"/>
                  <a:pt x="5478756" y="1385657"/>
                  <a:pt x="5486400" y="1521571"/>
                </a:cubicBezTo>
                <a:cubicBezTo>
                  <a:pt x="5494044" y="1657485"/>
                  <a:pt x="5480436" y="1893824"/>
                  <a:pt x="5486400" y="2028761"/>
                </a:cubicBezTo>
                <a:cubicBezTo>
                  <a:pt x="5492364" y="2163698"/>
                  <a:pt x="5425614" y="2344497"/>
                  <a:pt x="5486400" y="2535951"/>
                </a:cubicBezTo>
                <a:cubicBezTo>
                  <a:pt x="5349498" y="2536790"/>
                  <a:pt x="5200350" y="2517910"/>
                  <a:pt x="4937760" y="2535951"/>
                </a:cubicBezTo>
                <a:cubicBezTo>
                  <a:pt x="4675170" y="2553992"/>
                  <a:pt x="4602074" y="2496845"/>
                  <a:pt x="4279392" y="2535951"/>
                </a:cubicBezTo>
                <a:cubicBezTo>
                  <a:pt x="3956710" y="2575057"/>
                  <a:pt x="3927282" y="2526199"/>
                  <a:pt x="3730752" y="2535951"/>
                </a:cubicBezTo>
                <a:cubicBezTo>
                  <a:pt x="3534222" y="2545703"/>
                  <a:pt x="3500840" y="2511740"/>
                  <a:pt x="3346704" y="2535951"/>
                </a:cubicBezTo>
                <a:cubicBezTo>
                  <a:pt x="3192568" y="2560162"/>
                  <a:pt x="2997269" y="2486344"/>
                  <a:pt x="2907792" y="2535951"/>
                </a:cubicBezTo>
                <a:cubicBezTo>
                  <a:pt x="2818315" y="2585558"/>
                  <a:pt x="2495180" y="2486373"/>
                  <a:pt x="2249424" y="2535951"/>
                </a:cubicBezTo>
                <a:cubicBezTo>
                  <a:pt x="2003668" y="2585529"/>
                  <a:pt x="1928815" y="2532014"/>
                  <a:pt x="1700784" y="2535951"/>
                </a:cubicBezTo>
                <a:cubicBezTo>
                  <a:pt x="1472753" y="2539888"/>
                  <a:pt x="1479519" y="2531488"/>
                  <a:pt x="1261872" y="2535951"/>
                </a:cubicBezTo>
                <a:cubicBezTo>
                  <a:pt x="1044225" y="2540414"/>
                  <a:pt x="838604" y="2471739"/>
                  <a:pt x="713232" y="2535951"/>
                </a:cubicBezTo>
                <a:cubicBezTo>
                  <a:pt x="587860" y="2600163"/>
                  <a:pt x="262960" y="2525087"/>
                  <a:pt x="0" y="2535951"/>
                </a:cubicBezTo>
                <a:cubicBezTo>
                  <a:pt x="-3186" y="2387125"/>
                  <a:pt x="28192" y="2197630"/>
                  <a:pt x="0" y="2104839"/>
                </a:cubicBezTo>
                <a:cubicBezTo>
                  <a:pt x="-28192" y="2012048"/>
                  <a:pt x="43809" y="1809702"/>
                  <a:pt x="0" y="1572290"/>
                </a:cubicBezTo>
                <a:cubicBezTo>
                  <a:pt x="-43809" y="1334878"/>
                  <a:pt x="50267" y="1297149"/>
                  <a:pt x="0" y="1115818"/>
                </a:cubicBezTo>
                <a:cubicBezTo>
                  <a:pt x="-50267" y="934487"/>
                  <a:pt x="2513" y="816926"/>
                  <a:pt x="0" y="557909"/>
                </a:cubicBezTo>
                <a:cubicBezTo>
                  <a:pt x="-2513" y="298892"/>
                  <a:pt x="62870" y="264797"/>
                  <a:pt x="0" y="0"/>
                </a:cubicBezTo>
                <a:close/>
              </a:path>
            </a:pathLst>
          </a:custGeom>
          <a:noFill/>
          <a:ln w="28575" cap="flat" cmpd="sng">
            <a:solidFill>
              <a:srgbClr val="F96A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zh-CN" sz="1800" b="1" i="0" u="none" strike="noStrike" cap="none">
                <a:solidFill>
                  <a:srgbClr val="FF66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商品标题</a:t>
            </a:r>
            <a:r>
              <a:rPr lang="zh-CN" sz="1800" b="1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：关键词相关度、关键词热度、标题语法等；</a:t>
            </a:r>
            <a:endParaRPr sz="1800" b="1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zh-CN" sz="1800" b="1" i="0" u="none" strike="noStrike" cap="none">
                <a:solidFill>
                  <a:srgbClr val="FF66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店铺表现</a:t>
            </a:r>
            <a:r>
              <a:rPr lang="zh-CN" sz="1800" b="1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：优选卖家、商城卖家；</a:t>
            </a:r>
            <a:endParaRPr sz="1800" b="1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zh-CN" sz="1800" b="1" i="0" u="none" strike="noStrike" cap="none">
                <a:solidFill>
                  <a:srgbClr val="FF66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LPG</a:t>
            </a:r>
            <a:r>
              <a:rPr lang="zh-CN" sz="1800" b="1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：最低价保证；</a:t>
            </a:r>
            <a:endParaRPr sz="1800" b="1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zh-CN" sz="1800" b="1" i="0" u="none" strike="noStrike" cap="none">
                <a:solidFill>
                  <a:srgbClr val="FF66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免运、返现项目</a:t>
            </a:r>
            <a:r>
              <a:rPr lang="zh-CN" sz="1800" b="1" i="0" u="none" strike="noStrike" cap="none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：卖家可以积极报名，有曝光权重</a:t>
            </a:r>
            <a:endParaRPr sz="1800" b="1" i="0" u="none" strike="noStrike" cap="none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8"/>
          <p:cNvSpPr txBox="1"/>
          <p:nvPr/>
        </p:nvSpPr>
        <p:spPr>
          <a:xfrm>
            <a:off x="835308" y="179502"/>
            <a:ext cx="425104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None/>
            </a:pPr>
            <a:r>
              <a:rPr lang="zh-CN" sz="2000" b="1" i="0" u="none" strike="noStrike" cap="none">
                <a:solidFill>
                  <a:schemeClr val="dk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标题关键词优化 – 相关度</a:t>
            </a:r>
            <a:endParaRPr sz="2000" b="1" i="0" u="none" strike="noStrike" cap="none">
              <a:solidFill>
                <a:schemeClr val="dk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30" name="Google Shape;230;p58"/>
          <p:cNvSpPr txBox="1"/>
          <p:nvPr/>
        </p:nvSpPr>
        <p:spPr>
          <a:xfrm rot="5400000">
            <a:off x="-386879" y="3335099"/>
            <a:ext cx="2080420" cy="738664"/>
          </a:xfrm>
          <a:prstGeom prst="rect">
            <a:avLst/>
          </a:prstGeom>
          <a:solidFill>
            <a:srgbClr val="FC9E8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 panose="020B0604020202020204"/>
              <a:buNone/>
            </a:pPr>
            <a:r>
              <a:rPr lang="zh-CN" sz="3600" b="1" i="0" u="none" strike="noStrike" cap="none">
                <a:solidFill>
                  <a:schemeClr val="l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买家需求</a:t>
            </a:r>
            <a:endParaRPr sz="1400" b="0" i="0" u="none" strike="noStrike" cap="none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1" name="Google Shape;231;p58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181608" y="1109663"/>
            <a:ext cx="4914392" cy="518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5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489700" y="887973"/>
            <a:ext cx="5327845" cy="3755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5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489700" y="5251333"/>
            <a:ext cx="5327845" cy="1247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PP_MARK_KEY" val="54895208-abda-430f-8199-252a1276d444"/>
  <p:tag name="COMMONDATA" val="eyJoZGlkIjoiMzA0Mzc2NzJlMTcxOGQ2Njk4YzRiZGUxMThhMjY3Njk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3581</Words>
  <Application>WPS 演示</Application>
  <PresentationFormat/>
  <Paragraphs>386</Paragraphs>
  <Slides>35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9" baseType="lpstr">
      <vt:lpstr>Arial</vt:lpstr>
      <vt:lpstr>宋体</vt:lpstr>
      <vt:lpstr>Wingdings</vt:lpstr>
      <vt:lpstr>Arial</vt:lpstr>
      <vt:lpstr>Ubuntu</vt:lpstr>
      <vt:lpstr>微软雅黑</vt:lpstr>
      <vt:lpstr>Roboto Light</vt:lpstr>
      <vt:lpstr>Roboto</vt:lpstr>
      <vt:lpstr>Noto Sans Symbols</vt:lpstr>
      <vt:lpstr>Noto Sans</vt:lpstr>
      <vt:lpstr>Arial Unicode MS</vt:lpstr>
      <vt:lpstr>Ubuntu Medium</vt:lpstr>
      <vt:lpstr>Helvetica Neue</vt:lpstr>
      <vt:lpstr>Office 主题​​</vt:lpstr>
      <vt:lpstr>Shopee基础运营技巧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Shopee基础运营技巧</dc:title>
  <dc:creator>彭 瑜冰</dc:creator>
  <cp:lastModifiedBy>Leo</cp:lastModifiedBy>
  <cp:revision>1</cp:revision>
  <dcterms:created xsi:type="dcterms:W3CDTF">2022-10-23T18:28:08Z</dcterms:created>
  <dcterms:modified xsi:type="dcterms:W3CDTF">2022-10-23T18:28:08Z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4D34DF08AEF6429188F9D8F9F65377BA</vt:lpwstr>
  </property>
  <property fmtid="{D5CDD505-2E9C-101B-9397-08002B2CF9AE}" pid="3" name="KSOProductBuildVer">
    <vt:lpwstr>2052-11.1.0.12598</vt:lpwstr>
  </property>
</Properties>
</file>