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comments/comment1.xml" ContentType="application/vnd.openxmlformats-officedocument.presentationml.comments+xml"/>
  <Override PartName="/ppt/fonts/font1.fntdata" ContentType="application/x-fontdata"/>
  <Override PartName="/ppt/fonts/font2.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
  </p:notesMasterIdLst>
  <p:sldIdLst>
    <p:sldId id="256" r:id="rId3"/>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10" r:id="rId56"/>
  </p:sldIdLst>
  <p:sldSz cx="12192000" cy="6858000"/>
  <p:notesSz cx="6858000" cy="9144000"/>
  <p:embeddedFontLst>
    <p:embeddedFont>
      <p:font typeface="Helvetica Neue" panose="020B0604020202020204"/>
      <p:regular r:id="rId61"/>
    </p:embeddedFont>
    <p:embeddedFont>
      <p:font typeface="微软雅黑" panose="020B0503020204020204" charset="-122"/>
      <p:regular r:id="rId62"/>
    </p:embeddedFont>
  </p:embeddedFontLst>
  <p:custDataLst>
    <p:tags r:id="rId63"/>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i Chandler"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BF99267-D096-4846-8363-C14EBADB67D9}" styleName="Table_0">
    <a:wholeTbl>
      <a:tcTxStyle>
        <a:font>
          <a:latin typeface="Arial"/>
          <a:ea typeface="Arial"/>
          <a:cs typeface="Arial"/>
        </a:font>
        <a:srgbClr val="000000"/>
      </a:tcTxStyle>
      <a:tcStyle>
        <a:tcBdr/>
      </a:tcStyle>
    </a:wholeTbl>
    <a:band1H>
      <a:tcStyle>
        <a:tcBdr/>
      </a:tcStyle>
    </a:band1H>
    <a:band2H>
      <a:tcStyle>
        <a:tcBdr/>
      </a:tcStyle>
    </a:band2H>
    <a:band1V>
      <a:tcStyle>
        <a:tcBdr/>
      </a:tcStyle>
    </a:band1V>
    <a:band2V>
      <a:tcStyle>
        <a:tcBdr/>
      </a:tcStyle>
    </a:band2V>
    <a:lastCol>
      <a:tcStyle>
        <a:tcBdr/>
      </a:tcStyle>
    </a:lastCol>
    <a:firstCol>
      <a:tcStyle>
        <a:tcBdr/>
      </a:tcStyle>
    </a:firstCol>
    <a:lastRow>
      <a:tcStyle>
        <a:tcBdr/>
      </a:tcStyle>
    </a:lastRow>
    <a:seCell>
      <a:tcStyle>
        <a:tcBdr/>
      </a:tcStyle>
    </a:seCell>
    <a:swCell>
      <a:tcStyle>
        <a:tcBdr/>
      </a:tcStyle>
    </a:swCell>
    <a:firstRow>
      <a:tcStyle>
        <a:tcBdr/>
      </a:tcStyle>
    </a:firstRow>
    <a:neCell>
      <a:tcStyle>
        <a:tcBdr/>
      </a:tcStyle>
    </a:neCell>
    <a:nwCell>
      <a:tcStyle>
        <a:tcBdr/>
      </a:tcStyle>
    </a:nwCell>
  </a:tblStyle>
  <a:tblStyle styleId="{EB291D9E-8B7F-4350-893C-03C7315510C0}" styleName="Table_1">
    <a:wholeTbl>
      <a:tcTxStyle>
        <a:font>
          <a:latin typeface="Arial"/>
          <a:ea typeface="Arial"/>
          <a:cs typeface="Arial"/>
        </a:font>
        <a:srgbClr val="000000"/>
      </a:tcTxStyle>
      <a:tcStyle>
        <a:tcBdr/>
      </a:tcStyle>
    </a:wholeTbl>
    <a:band1H>
      <a:tcStyle>
        <a:tcBdr/>
      </a:tcStyle>
    </a:band1H>
    <a:band2H>
      <a:tcStyle>
        <a:tcBdr/>
      </a:tcStyle>
    </a:band2H>
    <a:band1V>
      <a:tcStyle>
        <a:tcBdr/>
      </a:tcStyle>
    </a:band1V>
    <a:band2V>
      <a:tcStyle>
        <a:tcBdr/>
      </a:tcStyle>
    </a:band2V>
    <a:lastCol>
      <a:tcStyle>
        <a:tcBdr/>
      </a:tcStyle>
    </a:lastCol>
    <a:firstCol>
      <a:tcStyle>
        <a:tcBdr/>
      </a:tcStyle>
    </a:firstCol>
    <a:lastRow>
      <a:tcStyle>
        <a:tcBdr/>
      </a:tcStyle>
    </a:lastRow>
    <a:seCell>
      <a:tcStyle>
        <a:tcBdr/>
      </a:tcStyle>
    </a:seCell>
    <a:swCell>
      <a:tcStyle>
        <a:tcBdr/>
      </a:tcStyle>
    </a:swCell>
    <a:firstRow>
      <a:tcStyle>
        <a:tcBdr/>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3" Type="http://schemas.openxmlformats.org/officeDocument/2006/relationships/tags" Target="tags/tag1.xml"/><Relationship Id="rId62" Type="http://schemas.openxmlformats.org/officeDocument/2006/relationships/font" Target="fonts/font2.fntdata"/><Relationship Id="rId61" Type="http://schemas.openxmlformats.org/officeDocument/2006/relationships/font" Target="fonts/font1.fntdata"/><Relationship Id="rId60" Type="http://schemas.openxmlformats.org/officeDocument/2006/relationships/commentAuthors" Target="commentAuthors.xml"/><Relationship Id="rId6" Type="http://schemas.openxmlformats.org/officeDocument/2006/relationships/slide" Target="slides/slide3.xml"/><Relationship Id="rId59" Type="http://schemas.openxmlformats.org/officeDocument/2006/relationships/tableStyles" Target="tableStyles.xml"/><Relationship Id="rId58" Type="http://schemas.openxmlformats.org/officeDocument/2006/relationships/viewProps" Target="viewProps.xml"/><Relationship Id="rId57" Type="http://schemas.openxmlformats.org/officeDocument/2006/relationships/presProps" Target="presProps.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1-01-19T12:16:17.963" idx="1">
    <p:pos x="7066" y="2317"/>
    <p:text>需要修改</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2" name="Shape 2"/>
        <p:cNvGrpSpPr/>
        <p:nvPr/>
      </p:nvGrpSpPr>
      <p:grpSpPr>
        <a:xfrm>
          <a:off x="0" y="0"/>
          <a:ext cx="0" cy="0"/>
          <a:chOff x="0" y="0"/>
          <a:chExt cx="0" cy="0"/>
        </a:xfrm>
      </p:grpSpPr>
      <p:sp>
        <p:nvSpPr>
          <p:cNvPr id="3" name="Google Shape;3;n"/>
          <p:cNvSpPr txBox="1"/>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panose="020B0604020202020204"/>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p:txBody>
      </p:sp>
      <p:sp>
        <p:nvSpPr>
          <p:cNvPr id="4" name="Google Shape;4;n"/>
          <p:cNvSpPr txBox="1"/>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panose="020B0604020202020204"/>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p:txBody>
      </p:sp>
      <p:sp>
        <p:nvSpPr>
          <p:cNvPr id="5" name="Google Shape;5;n"/>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panose="020B0604020202020204"/>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228600" algn="l" rtl="0">
              <a:lnSpc>
                <a:spcPct val="100000"/>
              </a:lnSpc>
              <a:spcBef>
                <a:spcPts val="0"/>
              </a:spcBef>
              <a:spcAft>
                <a:spcPts val="0"/>
              </a:spcAft>
              <a:buClr>
                <a:srgbClr val="000000"/>
              </a:buClr>
              <a:buSzPts val="1400"/>
              <a:buFont typeface="Arial" panose="020B0604020202020204"/>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228600" algn="l" rtl="0">
              <a:lnSpc>
                <a:spcPct val="100000"/>
              </a:lnSpc>
              <a:spcBef>
                <a:spcPts val="0"/>
              </a:spcBef>
              <a:spcAft>
                <a:spcPts val="0"/>
              </a:spcAft>
              <a:buClr>
                <a:srgbClr val="000000"/>
              </a:buClr>
              <a:buSzPts val="1400"/>
              <a:buFont typeface="Arial" panose="020B0604020202020204"/>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228600" algn="l" rtl="0">
              <a:lnSpc>
                <a:spcPct val="100000"/>
              </a:lnSpc>
              <a:spcBef>
                <a:spcPts val="0"/>
              </a:spcBef>
              <a:spcAft>
                <a:spcPts val="0"/>
              </a:spcAft>
              <a:buClr>
                <a:srgbClr val="000000"/>
              </a:buClr>
              <a:buSzPts val="1400"/>
              <a:buFont typeface="Arial" panose="020B0604020202020204"/>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228600" algn="l" rtl="0">
              <a:lnSpc>
                <a:spcPct val="100000"/>
              </a:lnSpc>
              <a:spcBef>
                <a:spcPts val="0"/>
              </a:spcBef>
              <a:spcAft>
                <a:spcPts val="0"/>
              </a:spcAft>
              <a:buClr>
                <a:srgbClr val="000000"/>
              </a:buClr>
              <a:buSzPts val="1400"/>
              <a:buFont typeface="Arial" panose="020B0604020202020204"/>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228600" algn="l" rtl="0">
              <a:lnSpc>
                <a:spcPct val="100000"/>
              </a:lnSpc>
              <a:spcBef>
                <a:spcPts val="0"/>
              </a:spcBef>
              <a:spcAft>
                <a:spcPts val="0"/>
              </a:spcAft>
              <a:buClr>
                <a:srgbClr val="000000"/>
              </a:buClr>
              <a:buSzPts val="1400"/>
              <a:buFont typeface="Arial" panose="020B0604020202020204"/>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228600" algn="l" rtl="0">
              <a:lnSpc>
                <a:spcPct val="100000"/>
              </a:lnSpc>
              <a:spcBef>
                <a:spcPts val="0"/>
              </a:spcBef>
              <a:spcAft>
                <a:spcPts val="0"/>
              </a:spcAft>
              <a:buClr>
                <a:srgbClr val="000000"/>
              </a:buClr>
              <a:buSzPts val="1400"/>
              <a:buFont typeface="Arial" panose="020B0604020202020204"/>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228600" algn="l" rtl="0">
              <a:lnSpc>
                <a:spcPct val="100000"/>
              </a:lnSpc>
              <a:spcBef>
                <a:spcPts val="0"/>
              </a:spcBef>
              <a:spcAft>
                <a:spcPts val="0"/>
              </a:spcAft>
              <a:buClr>
                <a:srgbClr val="000000"/>
              </a:buClr>
              <a:buSzPts val="1400"/>
              <a:buFont typeface="Arial" panose="020B0604020202020204"/>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228600" algn="l" rtl="0">
              <a:lnSpc>
                <a:spcPct val="100000"/>
              </a:lnSpc>
              <a:spcBef>
                <a:spcPts val="0"/>
              </a:spcBef>
              <a:spcAft>
                <a:spcPts val="0"/>
              </a:spcAft>
              <a:buClr>
                <a:srgbClr val="000000"/>
              </a:buClr>
              <a:buSzPts val="1400"/>
              <a:buFont typeface="Arial" panose="020B0604020202020204"/>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p:txBody>
      </p:sp>
      <p:sp>
        <p:nvSpPr>
          <p:cNvPr id="7" name="Google Shape;7;n"/>
          <p:cNvSpPr txBox="1"/>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panose="020B0604020202020204"/>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p:txBody>
      </p:sp>
      <p:sp>
        <p:nvSpPr>
          <p:cNvPr id="8" name="Google Shape;8;n"/>
          <p:cNvSpPr txBox="1"/>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panose="020B0604020202020204"/>
              <a:buNone/>
            </a:pPr>
            <a:fld id="{00000000-1234-1234-1234-123412341234}" type="slidenum">
              <a:rPr lang="zh-CN" sz="1200" b="0" i="0" u="none" strike="noStrike" cap="none">
                <a:solidFill>
                  <a:schemeClr val="dk1"/>
                </a:solidFill>
                <a:latin typeface="Arial" panose="020B0604020202020204"/>
                <a:ea typeface="Arial" panose="020B0604020202020204"/>
                <a:cs typeface="Arial" panose="020B0604020202020204"/>
                <a:sym typeface="Arial" panose="020B0604020202020204"/>
              </a:rPr>
            </a:fld>
            <a:endParaRPr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93" name="Shape 93"/>
        <p:cNvGrpSpPr/>
        <p:nvPr/>
      </p:nvGrpSpPr>
      <p:grpSpPr>
        <a:xfrm>
          <a:off x="0" y="0"/>
          <a:ext cx="0" cy="0"/>
          <a:chOff x="0" y="0"/>
          <a:chExt cx="0" cy="0"/>
        </a:xfrm>
      </p:grpSpPr>
      <p:sp>
        <p:nvSpPr>
          <p:cNvPr id="94" name="Google Shape;94;p1:notes"/>
          <p:cNvSpPr txBox="1"/>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zh-CN"/>
              <a:t>大家好，今天课程是订单管理发货及客服设置，课程会分成两个小节</a:t>
            </a:r>
            <a:endParaRPr lang="zh-CN"/>
          </a:p>
        </p:txBody>
      </p:sp>
      <p:sp>
        <p:nvSpPr>
          <p:cNvPr id="95" name="Google Shape;95;p1:notes"/>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PhAnim="0" showMasterSp="0">
  <p:cSld>
    <p:spTree>
      <p:nvGrpSpPr>
        <p:cNvPr id="247" name="Shape 247"/>
        <p:cNvGrpSpPr/>
        <p:nvPr/>
      </p:nvGrpSpPr>
      <p:grpSpPr>
        <a:xfrm>
          <a:off x="0" y="0"/>
          <a:ext cx="0" cy="0"/>
          <a:chOff x="0" y="0"/>
          <a:chExt cx="0" cy="0"/>
        </a:xfrm>
      </p:grpSpPr>
      <p:sp>
        <p:nvSpPr>
          <p:cNvPr id="248" name="Google Shape;248;p4:notes"/>
          <p:cNvSpPr txBox="1"/>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zh-CN"/>
              <a:t>讲完物流设置，我们开始讲订单状态</a:t>
            </a:r>
            <a:endParaRPr lang="zh-CN"/>
          </a:p>
        </p:txBody>
      </p:sp>
      <p:sp>
        <p:nvSpPr>
          <p:cNvPr id="249" name="Google Shape;249;p4:notes"/>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PhAnim="0" showMasterSp="0">
  <p:cSld>
    <p:spTree>
      <p:nvGrpSpPr>
        <p:cNvPr id="254" name="Shape 254"/>
        <p:cNvGrpSpPr/>
        <p:nvPr/>
      </p:nvGrpSpPr>
      <p:grpSpPr>
        <a:xfrm>
          <a:off x="0" y="0"/>
          <a:ext cx="0" cy="0"/>
          <a:chOff x="0" y="0"/>
          <a:chExt cx="0" cy="0"/>
        </a:xfrm>
      </p:grpSpPr>
      <p:sp>
        <p:nvSpPr>
          <p:cNvPr id="255" name="Google Shape;255;p57:notes"/>
          <p:cNvSpPr txBox="1"/>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zh-CN" sz="1200" b="0" i="0" u="none" strike="noStrike" cap="none">
                <a:solidFill>
                  <a:schemeClr val="dk1"/>
                </a:solidFill>
                <a:latin typeface="Arial" panose="020B0604020202020204"/>
                <a:ea typeface="Arial" panose="020B0604020202020204"/>
                <a:cs typeface="Arial" panose="020B0604020202020204"/>
                <a:sym typeface="Arial" panose="020B0604020202020204"/>
              </a:rPr>
              <a:t>Shopee后台的订单有以下六种状态，所有状态下的订单都可通过订单编号搜索，还可以设置订单创建时间选择特定时间段的订单进行查看，也可以导出订单详情进行查看。</a:t>
            </a:r>
            <a:endParaRPr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a:p>
            <a:pPr marL="0" lvl="0" indent="0" algn="l" rtl="0">
              <a:lnSpc>
                <a:spcPct val="100000"/>
              </a:lnSpc>
              <a:spcBef>
                <a:spcPts val="0"/>
              </a:spcBef>
              <a:spcAft>
                <a:spcPts val="0"/>
              </a:spcAft>
              <a:buSzPts val="1400"/>
              <a:buNone/>
            </a:pPr>
            <a:r>
              <a:rPr lang="zh-CN" sz="1200" b="0" i="0" u="none" strike="noStrike" cap="none">
                <a:solidFill>
                  <a:schemeClr val="dk1"/>
                </a:solidFill>
                <a:latin typeface="Arial" panose="020B0604020202020204"/>
                <a:ea typeface="Arial" panose="020B0604020202020204"/>
                <a:cs typeface="Arial" panose="020B0604020202020204"/>
                <a:sym typeface="Arial" panose="020B0604020202020204"/>
              </a:rPr>
              <a:t>第一种</a:t>
            </a:r>
            <a:r>
              <a:rPr lang="zh-CN" sz="1200" b="1" i="0" u="none" strike="noStrike" cap="none">
                <a:solidFill>
                  <a:schemeClr val="dk1"/>
                </a:solidFill>
                <a:latin typeface="Arial" panose="020B0604020202020204"/>
                <a:ea typeface="Arial" panose="020B0604020202020204"/>
                <a:cs typeface="Arial" panose="020B0604020202020204"/>
                <a:sym typeface="Arial" panose="020B0604020202020204"/>
              </a:rPr>
              <a:t>未付款订单：买家下单后还未完成付款的订单；</a:t>
            </a:r>
            <a:r>
              <a:rPr lang="zh-CN" sz="1200" b="0" i="0" u="none" strike="noStrike" cap="none">
                <a:solidFill>
                  <a:schemeClr val="dk1"/>
                </a:solidFill>
                <a:latin typeface="Arial" panose="020B0604020202020204"/>
                <a:ea typeface="Arial" panose="020B0604020202020204"/>
                <a:cs typeface="Arial" panose="020B0604020202020204"/>
                <a:sym typeface="Arial" panose="020B0604020202020204"/>
              </a:rPr>
              <a:t>第二种  第三种  第四种 第五种 第六种</a:t>
            </a:r>
            <a:endParaRPr lang="zh-CN"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a:p>
            <a:pPr marL="0" lvl="0" indent="0" algn="l" rtl="0">
              <a:lnSpc>
                <a:spcPct val="100000"/>
              </a:lnSpc>
              <a:spcBef>
                <a:spcPts val="0"/>
              </a:spcBef>
              <a:spcAft>
                <a:spcPts val="0"/>
              </a:spcAft>
              <a:buSzPts val="1400"/>
              <a:buNone/>
            </a:pPr>
          </a:p>
        </p:txBody>
      </p:sp>
      <p:sp>
        <p:nvSpPr>
          <p:cNvPr id="256" name="Google Shape;256;p57:notes"/>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PhAnim="0" showMasterSp="0">
  <p:cSld>
    <p:spTree>
      <p:nvGrpSpPr>
        <p:cNvPr id="271" name="Shape 271"/>
        <p:cNvGrpSpPr/>
        <p:nvPr/>
      </p:nvGrpSpPr>
      <p:grpSpPr>
        <a:xfrm>
          <a:off x="0" y="0"/>
          <a:ext cx="0" cy="0"/>
          <a:chOff x="0" y="0"/>
          <a:chExt cx="0" cy="0"/>
        </a:xfrm>
      </p:grpSpPr>
      <p:sp>
        <p:nvSpPr>
          <p:cNvPr id="272" name="Google Shape;272;p58:notes"/>
          <p:cNvSpPr txBox="1"/>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p>
        </p:txBody>
      </p:sp>
      <p:sp>
        <p:nvSpPr>
          <p:cNvPr id="273" name="Google Shape;273;p58:notes"/>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PhAnim="0" showMasterSp="0">
  <p:cSld>
    <p:spTree>
      <p:nvGrpSpPr>
        <p:cNvPr id="286" name="Shape 286"/>
        <p:cNvGrpSpPr/>
        <p:nvPr/>
      </p:nvGrpSpPr>
      <p:grpSpPr>
        <a:xfrm>
          <a:off x="0" y="0"/>
          <a:ext cx="0" cy="0"/>
          <a:chOff x="0" y="0"/>
          <a:chExt cx="0" cy="0"/>
        </a:xfrm>
      </p:grpSpPr>
      <p:sp>
        <p:nvSpPr>
          <p:cNvPr id="287" name="Google Shape;287;p59:notes"/>
          <p:cNvSpPr txBox="1"/>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zh-CN"/>
              <a:t>keng</a:t>
            </a:r>
            <a:endParaRPr lang="zh-CN"/>
          </a:p>
        </p:txBody>
      </p:sp>
      <p:sp>
        <p:nvSpPr>
          <p:cNvPr id="288" name="Google Shape;288;p59:notes"/>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PhAnim="0" showMasterSp="0">
  <p:cSld>
    <p:spTree>
      <p:nvGrpSpPr>
        <p:cNvPr id="302" name="Shape 302"/>
        <p:cNvGrpSpPr/>
        <p:nvPr/>
      </p:nvGrpSpPr>
      <p:grpSpPr>
        <a:xfrm>
          <a:off x="0" y="0"/>
          <a:ext cx="0" cy="0"/>
          <a:chOff x="0" y="0"/>
          <a:chExt cx="0" cy="0"/>
        </a:xfrm>
      </p:grpSpPr>
      <p:sp>
        <p:nvSpPr>
          <p:cNvPr id="303" name="Google Shape;303;p12:notes"/>
          <p:cNvSpPr txBox="1"/>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zh-CN"/>
              <a:t>说完订单状态，我们来看一下发货操作。发货操作分成单一发货和批量发货两种操作，我们首先来看单一发货</a:t>
            </a:r>
            <a:endParaRPr lang="zh-CN"/>
          </a:p>
        </p:txBody>
      </p:sp>
      <p:sp>
        <p:nvSpPr>
          <p:cNvPr id="304" name="Google Shape;304;p12:notes"/>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PhAnim="0" showMasterSp="0">
  <p:cSld>
    <p:spTree>
      <p:nvGrpSpPr>
        <p:cNvPr id="309" name="Shape 309"/>
        <p:cNvGrpSpPr/>
        <p:nvPr/>
      </p:nvGrpSpPr>
      <p:grpSpPr>
        <a:xfrm>
          <a:off x="0" y="0"/>
          <a:ext cx="0" cy="0"/>
          <a:chOff x="0" y="0"/>
          <a:chExt cx="0" cy="0"/>
        </a:xfrm>
      </p:grpSpPr>
      <p:sp>
        <p:nvSpPr>
          <p:cNvPr id="310" name="Google Shape;310;p3:notes"/>
          <p:cNvSpPr txBox="1"/>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r>
              <a:rPr lang="zh-CN"/>
              <a:t>SLS单一发货第一步</a:t>
            </a:r>
            <a:r>
              <a:rPr lang="zh-CN" sz="1200">
                <a:solidFill>
                  <a:schemeClr val="dk1"/>
                </a:solidFill>
                <a:latin typeface="微软雅黑" panose="020B0503020204020204" charset="-122"/>
                <a:ea typeface="微软雅黑" panose="020B0503020204020204" charset="-122"/>
                <a:cs typeface="微软雅黑" panose="020B0503020204020204" charset="-122"/>
                <a:sym typeface="微软雅黑" panose="020B0503020204020204" charset="-122"/>
              </a:rPr>
              <a:t>在【待出货】 页面【处理中】订单中点击“申请出货编号”，第二步点击【列印出货单】，下载相应的pdf文件并按要求打印面单（使用10*10热敏纸进行打印</a:t>
            </a:r>
            <a:r>
              <a:rPr lang="zh-CN" sz="1400">
                <a:solidFill>
                  <a:schemeClr val="dk1"/>
                </a:solidFill>
                <a:latin typeface="微软雅黑" panose="020B0503020204020204" charset="-122"/>
                <a:ea typeface="微软雅黑" panose="020B0503020204020204" charset="-122"/>
                <a:cs typeface="微软雅黑" panose="020B0503020204020204" charset="-122"/>
                <a:sym typeface="微软雅黑" panose="020B0503020204020204" charset="-122"/>
              </a:rPr>
              <a:t>）。</a:t>
            </a:r>
            <a:r>
              <a:rPr lang="zh-CN" sz="1400" b="1">
                <a:solidFill>
                  <a:srgbClr val="FF0000"/>
                </a:solidFill>
                <a:latin typeface="微软雅黑" panose="020B0503020204020204" charset="-122"/>
                <a:ea typeface="微软雅黑" panose="020B0503020204020204" charset="-122"/>
                <a:cs typeface="微软雅黑" panose="020B0503020204020204" charset="-122"/>
                <a:sym typeface="微软雅黑" panose="020B0503020204020204" charset="-122"/>
              </a:rPr>
              <a:t>注意</a:t>
            </a:r>
            <a:r>
              <a:rPr lang="zh-CN" b="1">
                <a:solidFill>
                  <a:srgbClr val="FF0000"/>
                </a:solidFill>
                <a:latin typeface="微软雅黑" panose="020B0503020204020204" charset="-122"/>
                <a:ea typeface="微软雅黑" panose="020B0503020204020204" charset="-122"/>
                <a:cs typeface="微软雅黑" panose="020B0503020204020204" charset="-122"/>
                <a:sym typeface="微软雅黑" panose="020B0503020204020204" charset="-122"/>
              </a:rPr>
              <a:t>，请在DTS+1天内点击申请出货编码</a:t>
            </a:r>
            <a:endParaRPr lang="zh-CN" b="1">
              <a:solidFill>
                <a:srgbClr val="FF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311" name="Google Shape;311;p3:notes"/>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PhAnim="0" showMasterSp="0">
  <p:cSld>
    <p:spTree>
      <p:nvGrpSpPr>
        <p:cNvPr id="316" name="Shape 316"/>
        <p:cNvGrpSpPr/>
        <p:nvPr/>
      </p:nvGrpSpPr>
      <p:grpSpPr>
        <a:xfrm>
          <a:off x="0" y="0"/>
          <a:ext cx="0" cy="0"/>
          <a:chOff x="0" y="0"/>
          <a:chExt cx="0" cy="0"/>
        </a:xfrm>
      </p:grpSpPr>
      <p:sp>
        <p:nvSpPr>
          <p:cNvPr id="317" name="Google Shape;317;p5:notes"/>
          <p:cNvSpPr txBox="1"/>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r>
              <a:rPr lang="zh-CN"/>
              <a:t>SLS单一发货第一步</a:t>
            </a:r>
            <a:r>
              <a:rPr lang="zh-CN" sz="1200">
                <a:solidFill>
                  <a:schemeClr val="dk1"/>
                </a:solidFill>
                <a:latin typeface="微软雅黑" panose="020B0503020204020204" charset="-122"/>
                <a:ea typeface="微软雅黑" panose="020B0503020204020204" charset="-122"/>
                <a:cs typeface="微软雅黑" panose="020B0503020204020204" charset="-122"/>
                <a:sym typeface="微软雅黑" panose="020B0503020204020204" charset="-122"/>
              </a:rPr>
              <a:t>在【待出货】 页面【处理中】订单中点击“申请出货编号”，第二步点击【列印出货单】，下载相应的pdf文件并按要求打印面单（使用10*10热敏纸进行打印</a:t>
            </a:r>
            <a:r>
              <a:rPr lang="zh-CN" sz="1400">
                <a:solidFill>
                  <a:schemeClr val="dk1"/>
                </a:solidFill>
                <a:latin typeface="微软雅黑" panose="020B0503020204020204" charset="-122"/>
                <a:ea typeface="微软雅黑" panose="020B0503020204020204" charset="-122"/>
                <a:cs typeface="微软雅黑" panose="020B0503020204020204" charset="-122"/>
                <a:sym typeface="微软雅黑" panose="020B0503020204020204" charset="-122"/>
              </a:rPr>
              <a:t>）。</a:t>
            </a:r>
            <a:r>
              <a:rPr lang="zh-CN" sz="1400" b="1">
                <a:solidFill>
                  <a:srgbClr val="FF0000"/>
                </a:solidFill>
                <a:latin typeface="微软雅黑" panose="020B0503020204020204" charset="-122"/>
                <a:ea typeface="微软雅黑" panose="020B0503020204020204" charset="-122"/>
                <a:cs typeface="微软雅黑" panose="020B0503020204020204" charset="-122"/>
                <a:sym typeface="微软雅黑" panose="020B0503020204020204" charset="-122"/>
              </a:rPr>
              <a:t>注意</a:t>
            </a:r>
            <a:r>
              <a:rPr lang="zh-CN" b="1">
                <a:solidFill>
                  <a:srgbClr val="FF0000"/>
                </a:solidFill>
                <a:latin typeface="微软雅黑" panose="020B0503020204020204" charset="-122"/>
                <a:ea typeface="微软雅黑" panose="020B0503020204020204" charset="-122"/>
                <a:cs typeface="微软雅黑" panose="020B0503020204020204" charset="-122"/>
                <a:sym typeface="微软雅黑" panose="020B0503020204020204" charset="-122"/>
              </a:rPr>
              <a:t>，请在DTS+1天内点击申请出货编码</a:t>
            </a:r>
            <a:endParaRPr lang="zh-CN" b="1">
              <a:solidFill>
                <a:srgbClr val="FF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318" name="Google Shape;318;p5:notes"/>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PhAnim="0" showMasterSp="0">
  <p:cSld>
    <p:spTree>
      <p:nvGrpSpPr>
        <p:cNvPr id="322" name="Shape 322"/>
        <p:cNvGrpSpPr/>
        <p:nvPr/>
      </p:nvGrpSpPr>
      <p:grpSpPr>
        <a:xfrm>
          <a:off x="0" y="0"/>
          <a:ext cx="0" cy="0"/>
          <a:chOff x="0" y="0"/>
          <a:chExt cx="0" cy="0"/>
        </a:xfrm>
      </p:grpSpPr>
      <p:sp>
        <p:nvSpPr>
          <p:cNvPr id="323" name="Google Shape;323;p6:notes"/>
          <p:cNvSpPr txBox="1"/>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r>
              <a:rPr lang="zh-CN"/>
              <a:t>SLS单一发货第一步</a:t>
            </a:r>
            <a:r>
              <a:rPr lang="zh-CN" sz="1200">
                <a:solidFill>
                  <a:schemeClr val="dk1"/>
                </a:solidFill>
                <a:latin typeface="微软雅黑" panose="020B0503020204020204" charset="-122"/>
                <a:ea typeface="微软雅黑" panose="020B0503020204020204" charset="-122"/>
                <a:cs typeface="微软雅黑" panose="020B0503020204020204" charset="-122"/>
                <a:sym typeface="微软雅黑" panose="020B0503020204020204" charset="-122"/>
              </a:rPr>
              <a:t>在【待出货】 页面【处理中】订单中点击“申请出货编号”，第二步点击【列印出货单】，下载相应的pdf文件并按要求打印面单（使用10*10热敏纸进行打印</a:t>
            </a:r>
            <a:r>
              <a:rPr lang="zh-CN" sz="1400">
                <a:solidFill>
                  <a:schemeClr val="dk1"/>
                </a:solidFill>
                <a:latin typeface="微软雅黑" panose="020B0503020204020204" charset="-122"/>
                <a:ea typeface="微软雅黑" panose="020B0503020204020204" charset="-122"/>
                <a:cs typeface="微软雅黑" panose="020B0503020204020204" charset="-122"/>
                <a:sym typeface="微软雅黑" panose="020B0503020204020204" charset="-122"/>
              </a:rPr>
              <a:t>）。</a:t>
            </a:r>
            <a:r>
              <a:rPr lang="zh-CN" sz="1400" b="1">
                <a:solidFill>
                  <a:srgbClr val="FF0000"/>
                </a:solidFill>
                <a:latin typeface="微软雅黑" panose="020B0503020204020204" charset="-122"/>
                <a:ea typeface="微软雅黑" panose="020B0503020204020204" charset="-122"/>
                <a:cs typeface="微软雅黑" panose="020B0503020204020204" charset="-122"/>
                <a:sym typeface="微软雅黑" panose="020B0503020204020204" charset="-122"/>
              </a:rPr>
              <a:t>注意</a:t>
            </a:r>
            <a:r>
              <a:rPr lang="zh-CN" b="1">
                <a:solidFill>
                  <a:srgbClr val="FF0000"/>
                </a:solidFill>
                <a:latin typeface="微软雅黑" panose="020B0503020204020204" charset="-122"/>
                <a:ea typeface="微软雅黑" panose="020B0503020204020204" charset="-122"/>
                <a:cs typeface="微软雅黑" panose="020B0503020204020204" charset="-122"/>
                <a:sym typeface="微软雅黑" panose="020B0503020204020204" charset="-122"/>
              </a:rPr>
              <a:t>，请在DTS+1天内点击申请出货编码</a:t>
            </a:r>
            <a:endParaRPr lang="zh-CN" b="1">
              <a:solidFill>
                <a:srgbClr val="FF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324" name="Google Shape;324;p6:notes"/>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PhAnim="0" showMasterSp="0">
  <p:cSld>
    <p:spTree>
      <p:nvGrpSpPr>
        <p:cNvPr id="328" name="Shape 328"/>
        <p:cNvGrpSpPr/>
        <p:nvPr/>
      </p:nvGrpSpPr>
      <p:grpSpPr>
        <a:xfrm>
          <a:off x="0" y="0"/>
          <a:ext cx="0" cy="0"/>
          <a:chOff x="0" y="0"/>
          <a:chExt cx="0" cy="0"/>
        </a:xfrm>
      </p:grpSpPr>
      <p:sp>
        <p:nvSpPr>
          <p:cNvPr id="329" name="Google Shape;329;p7:notes"/>
          <p:cNvSpPr txBox="1"/>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r>
              <a:rPr lang="zh-CN"/>
              <a:t>SLS单一发货第一步</a:t>
            </a:r>
            <a:r>
              <a:rPr lang="zh-CN" sz="1200">
                <a:solidFill>
                  <a:schemeClr val="dk1"/>
                </a:solidFill>
                <a:latin typeface="微软雅黑" panose="020B0503020204020204" charset="-122"/>
                <a:ea typeface="微软雅黑" panose="020B0503020204020204" charset="-122"/>
                <a:cs typeface="微软雅黑" panose="020B0503020204020204" charset="-122"/>
                <a:sym typeface="微软雅黑" panose="020B0503020204020204" charset="-122"/>
              </a:rPr>
              <a:t>在【待出货】 页面【处理中】订单中点击“申请出货编号”，第二步点击【列印出货单】，下载相应的pdf文件并按要求打印面单（使用10*10热敏纸进行打印</a:t>
            </a:r>
            <a:r>
              <a:rPr lang="zh-CN" sz="1400">
                <a:solidFill>
                  <a:schemeClr val="dk1"/>
                </a:solidFill>
                <a:latin typeface="微软雅黑" panose="020B0503020204020204" charset="-122"/>
                <a:ea typeface="微软雅黑" panose="020B0503020204020204" charset="-122"/>
                <a:cs typeface="微软雅黑" panose="020B0503020204020204" charset="-122"/>
                <a:sym typeface="微软雅黑" panose="020B0503020204020204" charset="-122"/>
              </a:rPr>
              <a:t>）。</a:t>
            </a:r>
            <a:r>
              <a:rPr lang="zh-CN" sz="1400" b="1">
                <a:solidFill>
                  <a:srgbClr val="FF0000"/>
                </a:solidFill>
                <a:latin typeface="微软雅黑" panose="020B0503020204020204" charset="-122"/>
                <a:ea typeface="微软雅黑" panose="020B0503020204020204" charset="-122"/>
                <a:cs typeface="微软雅黑" panose="020B0503020204020204" charset="-122"/>
                <a:sym typeface="微软雅黑" panose="020B0503020204020204" charset="-122"/>
              </a:rPr>
              <a:t>注意</a:t>
            </a:r>
            <a:r>
              <a:rPr lang="zh-CN" b="1">
                <a:solidFill>
                  <a:srgbClr val="FF0000"/>
                </a:solidFill>
                <a:latin typeface="微软雅黑" panose="020B0503020204020204" charset="-122"/>
                <a:ea typeface="微软雅黑" panose="020B0503020204020204" charset="-122"/>
                <a:cs typeface="微软雅黑" panose="020B0503020204020204" charset="-122"/>
                <a:sym typeface="微软雅黑" panose="020B0503020204020204" charset="-122"/>
              </a:rPr>
              <a:t>，请在DTS+1天内点击申请出货编码</a:t>
            </a:r>
            <a:endParaRPr lang="zh-CN" b="1">
              <a:solidFill>
                <a:srgbClr val="FF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330" name="Google Shape;330;p7:notes"/>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PhAnim="0" showMasterSp="0">
  <p:cSld>
    <p:spTree>
      <p:nvGrpSpPr>
        <p:cNvPr id="334" name="Shape 334"/>
        <p:cNvGrpSpPr/>
        <p:nvPr/>
      </p:nvGrpSpPr>
      <p:grpSpPr>
        <a:xfrm>
          <a:off x="0" y="0"/>
          <a:ext cx="0" cy="0"/>
          <a:chOff x="0" y="0"/>
          <a:chExt cx="0" cy="0"/>
        </a:xfrm>
      </p:grpSpPr>
      <p:sp>
        <p:nvSpPr>
          <p:cNvPr id="335" name="Google Shape;335;p8:notes"/>
          <p:cNvSpPr txBox="1"/>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r>
              <a:rPr lang="zh-CN"/>
              <a:t>SLS单一发货第一步</a:t>
            </a:r>
            <a:r>
              <a:rPr lang="zh-CN" sz="1200">
                <a:solidFill>
                  <a:schemeClr val="dk1"/>
                </a:solidFill>
                <a:latin typeface="微软雅黑" panose="020B0503020204020204" charset="-122"/>
                <a:ea typeface="微软雅黑" panose="020B0503020204020204" charset="-122"/>
                <a:cs typeface="微软雅黑" panose="020B0503020204020204" charset="-122"/>
                <a:sym typeface="微软雅黑" panose="020B0503020204020204" charset="-122"/>
              </a:rPr>
              <a:t>在【待出货】 页面【处理中】订单中点击“申请出货编号”，第二步点击【列印出货单】，下载相应的pdf文件并按要求打印面单（使用10*10热敏纸进行打印</a:t>
            </a:r>
            <a:r>
              <a:rPr lang="zh-CN" sz="1400">
                <a:solidFill>
                  <a:schemeClr val="dk1"/>
                </a:solidFill>
                <a:latin typeface="微软雅黑" panose="020B0503020204020204" charset="-122"/>
                <a:ea typeface="微软雅黑" panose="020B0503020204020204" charset="-122"/>
                <a:cs typeface="微软雅黑" panose="020B0503020204020204" charset="-122"/>
                <a:sym typeface="微软雅黑" panose="020B0503020204020204" charset="-122"/>
              </a:rPr>
              <a:t>）。</a:t>
            </a:r>
            <a:r>
              <a:rPr lang="zh-CN" sz="1400" b="1">
                <a:solidFill>
                  <a:srgbClr val="FF0000"/>
                </a:solidFill>
                <a:latin typeface="微软雅黑" panose="020B0503020204020204" charset="-122"/>
                <a:ea typeface="微软雅黑" panose="020B0503020204020204" charset="-122"/>
                <a:cs typeface="微软雅黑" panose="020B0503020204020204" charset="-122"/>
                <a:sym typeface="微软雅黑" panose="020B0503020204020204" charset="-122"/>
              </a:rPr>
              <a:t>注意</a:t>
            </a:r>
            <a:r>
              <a:rPr lang="zh-CN" b="1">
                <a:solidFill>
                  <a:srgbClr val="FF0000"/>
                </a:solidFill>
                <a:latin typeface="微软雅黑" panose="020B0503020204020204" charset="-122"/>
                <a:ea typeface="微软雅黑" panose="020B0503020204020204" charset="-122"/>
                <a:cs typeface="微软雅黑" panose="020B0503020204020204" charset="-122"/>
                <a:sym typeface="微软雅黑" panose="020B0503020204020204" charset="-122"/>
              </a:rPr>
              <a:t>，请在DTS+1天内点击申请出货编码</a:t>
            </a:r>
            <a:endParaRPr lang="zh-CN" b="1">
              <a:solidFill>
                <a:srgbClr val="FF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336" name="Google Shape;336;p8:notes"/>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52" name="Shape 152"/>
        <p:cNvGrpSpPr/>
        <p:nvPr/>
      </p:nvGrpSpPr>
      <p:grpSpPr>
        <a:xfrm>
          <a:off x="0" y="0"/>
          <a:ext cx="0" cy="0"/>
          <a:chOff x="0" y="0"/>
          <a:chExt cx="0" cy="0"/>
        </a:xfrm>
      </p:grpSpPr>
      <p:sp>
        <p:nvSpPr>
          <p:cNvPr id="153" name="Google Shape;153;p2:notes"/>
          <p:cNvSpPr txBox="1"/>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zh-CN"/>
              <a:t>第一节我们主要讲4个模块分别是物流设置、订单状态、发货操作以及打包教程</a:t>
            </a:r>
            <a:endParaRPr lang="zh-CN"/>
          </a:p>
        </p:txBody>
      </p:sp>
      <p:sp>
        <p:nvSpPr>
          <p:cNvPr id="154" name="Google Shape;154;p2:notes"/>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PhAnim="0" showMasterSp="0">
  <p:cSld>
    <p:spTree>
      <p:nvGrpSpPr>
        <p:cNvPr id="340" name="Shape 340"/>
        <p:cNvGrpSpPr/>
        <p:nvPr/>
      </p:nvGrpSpPr>
      <p:grpSpPr>
        <a:xfrm>
          <a:off x="0" y="0"/>
          <a:ext cx="0" cy="0"/>
          <a:chOff x="0" y="0"/>
          <a:chExt cx="0" cy="0"/>
        </a:xfrm>
      </p:grpSpPr>
      <p:sp>
        <p:nvSpPr>
          <p:cNvPr id="341" name="Google Shape;341;p60:notes"/>
          <p:cNvSpPr txBox="1"/>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r>
              <a:rPr lang="zh-CN"/>
              <a:t>SLS单一发货第一步</a:t>
            </a:r>
            <a:r>
              <a:rPr lang="zh-CN" sz="1200">
                <a:solidFill>
                  <a:schemeClr val="dk1"/>
                </a:solidFill>
                <a:latin typeface="微软雅黑" panose="020B0503020204020204" charset="-122"/>
                <a:ea typeface="微软雅黑" panose="020B0503020204020204" charset="-122"/>
                <a:cs typeface="微软雅黑" panose="020B0503020204020204" charset="-122"/>
                <a:sym typeface="微软雅黑" panose="020B0503020204020204" charset="-122"/>
              </a:rPr>
              <a:t>在【待出货】 页面【处理中】订单中点击“申请出货编号”，第二步点击【列印出货单】，下载相应的pdf文件并按要求打印面单（使用10*10热敏纸进行打印</a:t>
            </a:r>
            <a:r>
              <a:rPr lang="zh-CN" sz="1400">
                <a:solidFill>
                  <a:schemeClr val="dk1"/>
                </a:solidFill>
                <a:latin typeface="微软雅黑" panose="020B0503020204020204" charset="-122"/>
                <a:ea typeface="微软雅黑" panose="020B0503020204020204" charset="-122"/>
                <a:cs typeface="微软雅黑" panose="020B0503020204020204" charset="-122"/>
                <a:sym typeface="微软雅黑" panose="020B0503020204020204" charset="-122"/>
              </a:rPr>
              <a:t>）。</a:t>
            </a:r>
            <a:r>
              <a:rPr lang="zh-CN" sz="1400" b="1">
                <a:solidFill>
                  <a:srgbClr val="FF0000"/>
                </a:solidFill>
                <a:latin typeface="微软雅黑" panose="020B0503020204020204" charset="-122"/>
                <a:ea typeface="微软雅黑" panose="020B0503020204020204" charset="-122"/>
                <a:cs typeface="微软雅黑" panose="020B0503020204020204" charset="-122"/>
                <a:sym typeface="微软雅黑" panose="020B0503020204020204" charset="-122"/>
              </a:rPr>
              <a:t>注意</a:t>
            </a:r>
            <a:r>
              <a:rPr lang="zh-CN" b="1">
                <a:solidFill>
                  <a:srgbClr val="FF0000"/>
                </a:solidFill>
                <a:latin typeface="微软雅黑" panose="020B0503020204020204" charset="-122"/>
                <a:ea typeface="微软雅黑" panose="020B0503020204020204" charset="-122"/>
                <a:cs typeface="微软雅黑" panose="020B0503020204020204" charset="-122"/>
                <a:sym typeface="微软雅黑" panose="020B0503020204020204" charset="-122"/>
              </a:rPr>
              <a:t>，请在DTS+1天内点击申请出货编码</a:t>
            </a:r>
            <a:endParaRPr lang="zh-CN" b="1">
              <a:solidFill>
                <a:srgbClr val="FF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342" name="Google Shape;342;p60:notes"/>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PhAnim="0" showMasterSp="0">
  <p:cSld>
    <p:spTree>
      <p:nvGrpSpPr>
        <p:cNvPr id="356" name="Shape 356"/>
        <p:cNvGrpSpPr/>
        <p:nvPr/>
      </p:nvGrpSpPr>
      <p:grpSpPr>
        <a:xfrm>
          <a:off x="0" y="0"/>
          <a:ext cx="0" cy="0"/>
          <a:chOff x="0" y="0"/>
          <a:chExt cx="0" cy="0"/>
        </a:xfrm>
      </p:grpSpPr>
      <p:sp>
        <p:nvSpPr>
          <p:cNvPr id="357" name="Google Shape;357;p15:notes"/>
          <p:cNvSpPr txBox="1"/>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zh-CN"/>
              <a:t>第三步</a:t>
            </a:r>
            <a:r>
              <a:rPr lang="zh-CN" sz="1200" b="0"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rPr>
              <a:t>卖家将货物按打包要求进行打包，将货物寄往相应的仓库，仓库收到货物后扫描面单，</a:t>
            </a:r>
            <a:r>
              <a:rPr lang="zh-CN" sz="1200" b="1"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rPr>
              <a:t>货物状态会由【</a:t>
            </a:r>
            <a:r>
              <a:rPr lang="zh-CN" sz="1200" b="1">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rPr>
              <a:t>待出货</a:t>
            </a:r>
            <a:r>
              <a:rPr lang="zh-CN" sz="1200" b="1"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rPr>
              <a:t>】变为【 已出货】</a:t>
            </a:r>
            <a:endParaRPr lang="zh-CN" sz="1200" b="1"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358" name="Google Shape;358;p15:notes"/>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PhAnim="0" showMasterSp="0">
  <p:cSld>
    <p:spTree>
      <p:nvGrpSpPr>
        <p:cNvPr id="363" name="Shape 363"/>
        <p:cNvGrpSpPr/>
        <p:nvPr/>
      </p:nvGrpSpPr>
      <p:grpSpPr>
        <a:xfrm>
          <a:off x="0" y="0"/>
          <a:ext cx="0" cy="0"/>
          <a:chOff x="0" y="0"/>
          <a:chExt cx="0" cy="0"/>
        </a:xfrm>
      </p:grpSpPr>
      <p:sp>
        <p:nvSpPr>
          <p:cNvPr id="364" name="Google Shape;364;p9: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p>
        </p:txBody>
      </p:sp>
      <p:sp>
        <p:nvSpPr>
          <p:cNvPr id="365" name="Google Shape;365;p9:notes"/>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PhAnim="0" showMasterSp="0">
  <p:cSld>
    <p:spTree>
      <p:nvGrpSpPr>
        <p:cNvPr id="406" name="Shape 406"/>
        <p:cNvGrpSpPr/>
        <p:nvPr/>
      </p:nvGrpSpPr>
      <p:grpSpPr>
        <a:xfrm>
          <a:off x="0" y="0"/>
          <a:ext cx="0" cy="0"/>
          <a:chOff x="0" y="0"/>
          <a:chExt cx="0" cy="0"/>
        </a:xfrm>
      </p:grpSpPr>
      <p:sp>
        <p:nvSpPr>
          <p:cNvPr id="407" name="Google Shape;407;p13:notes"/>
          <p:cNvSpPr txBox="1"/>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r>
              <a:rPr lang="zh-CN"/>
              <a:t>SLS单一发货第一步</a:t>
            </a:r>
            <a:r>
              <a:rPr lang="zh-CN" sz="1200">
                <a:solidFill>
                  <a:schemeClr val="dk1"/>
                </a:solidFill>
                <a:latin typeface="微软雅黑" panose="020B0503020204020204" charset="-122"/>
                <a:ea typeface="微软雅黑" panose="020B0503020204020204" charset="-122"/>
                <a:cs typeface="微软雅黑" panose="020B0503020204020204" charset="-122"/>
                <a:sym typeface="微软雅黑" panose="020B0503020204020204" charset="-122"/>
              </a:rPr>
              <a:t>在【待出货】 页面【处理中】订单中点击“申请出货编号”，第二步点击【列印出货单】，下载相应的pdf文件并按要求打印面单（使用10*10热敏纸进行打印</a:t>
            </a:r>
            <a:r>
              <a:rPr lang="zh-CN" sz="1400">
                <a:solidFill>
                  <a:schemeClr val="dk1"/>
                </a:solidFill>
                <a:latin typeface="微软雅黑" panose="020B0503020204020204" charset="-122"/>
                <a:ea typeface="微软雅黑" panose="020B0503020204020204" charset="-122"/>
                <a:cs typeface="微软雅黑" panose="020B0503020204020204" charset="-122"/>
                <a:sym typeface="微软雅黑" panose="020B0503020204020204" charset="-122"/>
              </a:rPr>
              <a:t>）。</a:t>
            </a:r>
            <a:r>
              <a:rPr lang="zh-CN" sz="1400" b="1">
                <a:solidFill>
                  <a:srgbClr val="FF0000"/>
                </a:solidFill>
                <a:latin typeface="微软雅黑" panose="020B0503020204020204" charset="-122"/>
                <a:ea typeface="微软雅黑" panose="020B0503020204020204" charset="-122"/>
                <a:cs typeface="微软雅黑" panose="020B0503020204020204" charset="-122"/>
                <a:sym typeface="微软雅黑" panose="020B0503020204020204" charset="-122"/>
              </a:rPr>
              <a:t>注意</a:t>
            </a:r>
            <a:r>
              <a:rPr lang="zh-CN" b="1">
                <a:solidFill>
                  <a:srgbClr val="FF0000"/>
                </a:solidFill>
                <a:latin typeface="微软雅黑" panose="020B0503020204020204" charset="-122"/>
                <a:ea typeface="微软雅黑" panose="020B0503020204020204" charset="-122"/>
                <a:cs typeface="微软雅黑" panose="020B0503020204020204" charset="-122"/>
                <a:sym typeface="微软雅黑" panose="020B0503020204020204" charset="-122"/>
              </a:rPr>
              <a:t>，请在DTS+1天内点击申请出货编码</a:t>
            </a:r>
            <a:endParaRPr lang="zh-CN" b="1">
              <a:solidFill>
                <a:srgbClr val="FF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408" name="Google Shape;408;p13:notes"/>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PhAnim="0" showMasterSp="0">
  <p:cSld>
    <p:spTree>
      <p:nvGrpSpPr>
        <p:cNvPr id="412" name="Shape 412"/>
        <p:cNvGrpSpPr/>
        <p:nvPr/>
      </p:nvGrpSpPr>
      <p:grpSpPr>
        <a:xfrm>
          <a:off x="0" y="0"/>
          <a:ext cx="0" cy="0"/>
          <a:chOff x="0" y="0"/>
          <a:chExt cx="0" cy="0"/>
        </a:xfrm>
      </p:grpSpPr>
      <p:sp>
        <p:nvSpPr>
          <p:cNvPr id="413" name="Google Shape;413;p14:notes"/>
          <p:cNvSpPr txBox="1"/>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r>
              <a:rPr lang="zh-CN"/>
              <a:t>SLS单一发货第一步</a:t>
            </a:r>
            <a:r>
              <a:rPr lang="zh-CN" sz="1200">
                <a:solidFill>
                  <a:schemeClr val="dk1"/>
                </a:solidFill>
                <a:latin typeface="微软雅黑" panose="020B0503020204020204" charset="-122"/>
                <a:ea typeface="微软雅黑" panose="020B0503020204020204" charset="-122"/>
                <a:cs typeface="微软雅黑" panose="020B0503020204020204" charset="-122"/>
                <a:sym typeface="微软雅黑" panose="020B0503020204020204" charset="-122"/>
              </a:rPr>
              <a:t>在【待出货】 页面【处理中】订单中点击“申请出货编号”，第二步点击【列印出货单】，下载相应的pdf文件并按要求打印面单（使用10*10热敏纸进行打印</a:t>
            </a:r>
            <a:r>
              <a:rPr lang="zh-CN" sz="1400">
                <a:solidFill>
                  <a:schemeClr val="dk1"/>
                </a:solidFill>
                <a:latin typeface="微软雅黑" panose="020B0503020204020204" charset="-122"/>
                <a:ea typeface="微软雅黑" panose="020B0503020204020204" charset="-122"/>
                <a:cs typeface="微软雅黑" panose="020B0503020204020204" charset="-122"/>
                <a:sym typeface="微软雅黑" panose="020B0503020204020204" charset="-122"/>
              </a:rPr>
              <a:t>）。</a:t>
            </a:r>
            <a:r>
              <a:rPr lang="zh-CN" sz="1400" b="1">
                <a:solidFill>
                  <a:srgbClr val="FF0000"/>
                </a:solidFill>
                <a:latin typeface="微软雅黑" panose="020B0503020204020204" charset="-122"/>
                <a:ea typeface="微软雅黑" panose="020B0503020204020204" charset="-122"/>
                <a:cs typeface="微软雅黑" panose="020B0503020204020204" charset="-122"/>
                <a:sym typeface="微软雅黑" panose="020B0503020204020204" charset="-122"/>
              </a:rPr>
              <a:t>注意</a:t>
            </a:r>
            <a:r>
              <a:rPr lang="zh-CN" b="1">
                <a:solidFill>
                  <a:srgbClr val="FF0000"/>
                </a:solidFill>
                <a:latin typeface="微软雅黑" panose="020B0503020204020204" charset="-122"/>
                <a:ea typeface="微软雅黑" panose="020B0503020204020204" charset="-122"/>
                <a:cs typeface="微软雅黑" panose="020B0503020204020204" charset="-122"/>
                <a:sym typeface="微软雅黑" panose="020B0503020204020204" charset="-122"/>
              </a:rPr>
              <a:t>，请在DTS+1天内点击申请出货编码</a:t>
            </a:r>
            <a:endParaRPr lang="zh-CN" b="1">
              <a:solidFill>
                <a:srgbClr val="FF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414" name="Google Shape;414;p14:notes"/>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PhAnim="0" showMasterSp="0">
  <p:cSld>
    <p:spTree>
      <p:nvGrpSpPr>
        <p:cNvPr id="418" name="Shape 418"/>
        <p:cNvGrpSpPr/>
        <p:nvPr/>
      </p:nvGrpSpPr>
      <p:grpSpPr>
        <a:xfrm>
          <a:off x="0" y="0"/>
          <a:ext cx="0" cy="0"/>
          <a:chOff x="0" y="0"/>
          <a:chExt cx="0" cy="0"/>
        </a:xfrm>
      </p:grpSpPr>
      <p:sp>
        <p:nvSpPr>
          <p:cNvPr id="419" name="Google Shape;419;p16:notes"/>
          <p:cNvSpPr txBox="1"/>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r>
              <a:rPr lang="zh-CN"/>
              <a:t>SLS单一发货第一步</a:t>
            </a:r>
            <a:r>
              <a:rPr lang="zh-CN" sz="1200">
                <a:solidFill>
                  <a:schemeClr val="dk1"/>
                </a:solidFill>
                <a:latin typeface="微软雅黑" panose="020B0503020204020204" charset="-122"/>
                <a:ea typeface="微软雅黑" panose="020B0503020204020204" charset="-122"/>
                <a:cs typeface="微软雅黑" panose="020B0503020204020204" charset="-122"/>
                <a:sym typeface="微软雅黑" panose="020B0503020204020204" charset="-122"/>
              </a:rPr>
              <a:t>在【待出货】 页面【处理中】订单中点击“申请出货编号”，第二步点击【列印出货单】，下载相应的pdf文件并按要求打印面单（使用10*10热敏纸进行打印</a:t>
            </a:r>
            <a:r>
              <a:rPr lang="zh-CN" sz="1400">
                <a:solidFill>
                  <a:schemeClr val="dk1"/>
                </a:solidFill>
                <a:latin typeface="微软雅黑" panose="020B0503020204020204" charset="-122"/>
                <a:ea typeface="微软雅黑" panose="020B0503020204020204" charset="-122"/>
                <a:cs typeface="微软雅黑" panose="020B0503020204020204" charset="-122"/>
                <a:sym typeface="微软雅黑" panose="020B0503020204020204" charset="-122"/>
              </a:rPr>
              <a:t>）。</a:t>
            </a:r>
            <a:r>
              <a:rPr lang="zh-CN" sz="1400" b="1">
                <a:solidFill>
                  <a:srgbClr val="FF0000"/>
                </a:solidFill>
                <a:latin typeface="微软雅黑" panose="020B0503020204020204" charset="-122"/>
                <a:ea typeface="微软雅黑" panose="020B0503020204020204" charset="-122"/>
                <a:cs typeface="微软雅黑" panose="020B0503020204020204" charset="-122"/>
                <a:sym typeface="微软雅黑" panose="020B0503020204020204" charset="-122"/>
              </a:rPr>
              <a:t>注意</a:t>
            </a:r>
            <a:r>
              <a:rPr lang="zh-CN" b="1">
                <a:solidFill>
                  <a:srgbClr val="FF0000"/>
                </a:solidFill>
                <a:latin typeface="微软雅黑" panose="020B0503020204020204" charset="-122"/>
                <a:ea typeface="微软雅黑" panose="020B0503020204020204" charset="-122"/>
                <a:cs typeface="微软雅黑" panose="020B0503020204020204" charset="-122"/>
                <a:sym typeface="微软雅黑" panose="020B0503020204020204" charset="-122"/>
              </a:rPr>
              <a:t>，请在DTS+1天内点击申请出货编码</a:t>
            </a:r>
            <a:endParaRPr lang="zh-CN" b="1">
              <a:solidFill>
                <a:srgbClr val="FF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420" name="Google Shape;420;p16:notes"/>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PhAnim="0" showMasterSp="0">
  <p:cSld>
    <p:spTree>
      <p:nvGrpSpPr>
        <p:cNvPr id="424" name="Shape 424"/>
        <p:cNvGrpSpPr/>
        <p:nvPr/>
      </p:nvGrpSpPr>
      <p:grpSpPr>
        <a:xfrm>
          <a:off x="0" y="0"/>
          <a:ext cx="0" cy="0"/>
          <a:chOff x="0" y="0"/>
          <a:chExt cx="0" cy="0"/>
        </a:xfrm>
      </p:grpSpPr>
      <p:sp>
        <p:nvSpPr>
          <p:cNvPr id="425" name="Google Shape;425;p17:notes"/>
          <p:cNvSpPr txBox="1"/>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r>
              <a:rPr lang="zh-CN"/>
              <a:t>SLS单一发货第一步</a:t>
            </a:r>
            <a:r>
              <a:rPr lang="zh-CN" sz="1200">
                <a:solidFill>
                  <a:schemeClr val="dk1"/>
                </a:solidFill>
                <a:latin typeface="微软雅黑" panose="020B0503020204020204" charset="-122"/>
                <a:ea typeface="微软雅黑" panose="020B0503020204020204" charset="-122"/>
                <a:cs typeface="微软雅黑" panose="020B0503020204020204" charset="-122"/>
                <a:sym typeface="微软雅黑" panose="020B0503020204020204" charset="-122"/>
              </a:rPr>
              <a:t>在【待出货】 页面【处理中】订单中点击“申请出货编号”，第二步点击【列印出货单】，下载相应的pdf文件并按要求打印面单（使用10*10热敏纸进行打印</a:t>
            </a:r>
            <a:r>
              <a:rPr lang="zh-CN" sz="1400">
                <a:solidFill>
                  <a:schemeClr val="dk1"/>
                </a:solidFill>
                <a:latin typeface="微软雅黑" panose="020B0503020204020204" charset="-122"/>
                <a:ea typeface="微软雅黑" panose="020B0503020204020204" charset="-122"/>
                <a:cs typeface="微软雅黑" panose="020B0503020204020204" charset="-122"/>
                <a:sym typeface="微软雅黑" panose="020B0503020204020204" charset="-122"/>
              </a:rPr>
              <a:t>）。</a:t>
            </a:r>
            <a:r>
              <a:rPr lang="zh-CN" sz="1400" b="1">
                <a:solidFill>
                  <a:srgbClr val="FF0000"/>
                </a:solidFill>
                <a:latin typeface="微软雅黑" panose="020B0503020204020204" charset="-122"/>
                <a:ea typeface="微软雅黑" panose="020B0503020204020204" charset="-122"/>
                <a:cs typeface="微软雅黑" panose="020B0503020204020204" charset="-122"/>
                <a:sym typeface="微软雅黑" panose="020B0503020204020204" charset="-122"/>
              </a:rPr>
              <a:t>注意</a:t>
            </a:r>
            <a:r>
              <a:rPr lang="zh-CN" b="1">
                <a:solidFill>
                  <a:srgbClr val="FF0000"/>
                </a:solidFill>
                <a:latin typeface="微软雅黑" panose="020B0503020204020204" charset="-122"/>
                <a:ea typeface="微软雅黑" panose="020B0503020204020204" charset="-122"/>
                <a:cs typeface="微软雅黑" panose="020B0503020204020204" charset="-122"/>
                <a:sym typeface="微软雅黑" panose="020B0503020204020204" charset="-122"/>
              </a:rPr>
              <a:t>，请在DTS+1天内点击申请出货编码</a:t>
            </a:r>
            <a:endParaRPr lang="zh-CN" b="1">
              <a:solidFill>
                <a:srgbClr val="FF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426" name="Google Shape;426;p17:notes"/>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PhAnim="0" showMasterSp="0">
  <p:cSld>
    <p:spTree>
      <p:nvGrpSpPr>
        <p:cNvPr id="430" name="Shape 430"/>
        <p:cNvGrpSpPr/>
        <p:nvPr/>
      </p:nvGrpSpPr>
      <p:grpSpPr>
        <a:xfrm>
          <a:off x="0" y="0"/>
          <a:ext cx="0" cy="0"/>
          <a:chOff x="0" y="0"/>
          <a:chExt cx="0" cy="0"/>
        </a:xfrm>
      </p:grpSpPr>
      <p:sp>
        <p:nvSpPr>
          <p:cNvPr id="431" name="Google Shape;431;p18:notes"/>
          <p:cNvSpPr txBox="1"/>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r>
              <a:rPr lang="zh-CN"/>
              <a:t>SLS单一发货第一步</a:t>
            </a:r>
            <a:r>
              <a:rPr lang="zh-CN" sz="1200">
                <a:solidFill>
                  <a:schemeClr val="dk1"/>
                </a:solidFill>
                <a:latin typeface="微软雅黑" panose="020B0503020204020204" charset="-122"/>
                <a:ea typeface="微软雅黑" panose="020B0503020204020204" charset="-122"/>
                <a:cs typeface="微软雅黑" panose="020B0503020204020204" charset="-122"/>
                <a:sym typeface="微软雅黑" panose="020B0503020204020204" charset="-122"/>
              </a:rPr>
              <a:t>在【待出货】 页面【处理中】订单中点击“申请出货编号”，第二步点击【列印出货单】，下载相应的pdf文件并按要求打印面单（使用10*10热敏纸进行打印</a:t>
            </a:r>
            <a:r>
              <a:rPr lang="zh-CN" sz="1400">
                <a:solidFill>
                  <a:schemeClr val="dk1"/>
                </a:solidFill>
                <a:latin typeface="微软雅黑" panose="020B0503020204020204" charset="-122"/>
                <a:ea typeface="微软雅黑" panose="020B0503020204020204" charset="-122"/>
                <a:cs typeface="微软雅黑" panose="020B0503020204020204" charset="-122"/>
                <a:sym typeface="微软雅黑" panose="020B0503020204020204" charset="-122"/>
              </a:rPr>
              <a:t>）。</a:t>
            </a:r>
            <a:r>
              <a:rPr lang="zh-CN" sz="1400" b="1">
                <a:solidFill>
                  <a:srgbClr val="FF0000"/>
                </a:solidFill>
                <a:latin typeface="微软雅黑" panose="020B0503020204020204" charset="-122"/>
                <a:ea typeface="微软雅黑" panose="020B0503020204020204" charset="-122"/>
                <a:cs typeface="微软雅黑" panose="020B0503020204020204" charset="-122"/>
                <a:sym typeface="微软雅黑" panose="020B0503020204020204" charset="-122"/>
              </a:rPr>
              <a:t>注意</a:t>
            </a:r>
            <a:r>
              <a:rPr lang="zh-CN" b="1">
                <a:solidFill>
                  <a:srgbClr val="FF0000"/>
                </a:solidFill>
                <a:latin typeface="微软雅黑" panose="020B0503020204020204" charset="-122"/>
                <a:ea typeface="微软雅黑" panose="020B0503020204020204" charset="-122"/>
                <a:cs typeface="微软雅黑" panose="020B0503020204020204" charset="-122"/>
                <a:sym typeface="微软雅黑" panose="020B0503020204020204" charset="-122"/>
              </a:rPr>
              <a:t>，请在DTS+1天内点击申请出货编码</a:t>
            </a:r>
            <a:endParaRPr lang="zh-CN" b="1">
              <a:solidFill>
                <a:srgbClr val="FF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432" name="Google Shape;432;p18:notes"/>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PhAnim="0" showMasterSp="0">
  <p:cSld>
    <p:spTree>
      <p:nvGrpSpPr>
        <p:cNvPr id="436" name="Shape 436"/>
        <p:cNvGrpSpPr/>
        <p:nvPr/>
      </p:nvGrpSpPr>
      <p:grpSpPr>
        <a:xfrm>
          <a:off x="0" y="0"/>
          <a:ext cx="0" cy="0"/>
          <a:chOff x="0" y="0"/>
          <a:chExt cx="0" cy="0"/>
        </a:xfrm>
      </p:grpSpPr>
      <p:sp>
        <p:nvSpPr>
          <p:cNvPr id="437" name="Google Shape;437;p21:notes"/>
          <p:cNvSpPr txBox="1"/>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r>
              <a:rPr lang="zh-CN"/>
              <a:t>SLS单一发货第一步</a:t>
            </a:r>
            <a:r>
              <a:rPr lang="zh-CN" sz="1200">
                <a:solidFill>
                  <a:schemeClr val="dk1"/>
                </a:solidFill>
                <a:latin typeface="微软雅黑" panose="020B0503020204020204" charset="-122"/>
                <a:ea typeface="微软雅黑" panose="020B0503020204020204" charset="-122"/>
                <a:cs typeface="微软雅黑" panose="020B0503020204020204" charset="-122"/>
                <a:sym typeface="微软雅黑" panose="020B0503020204020204" charset="-122"/>
              </a:rPr>
              <a:t>在【待出货】 页面【处理中】订单中点击“申请出货编号”，第二步点击【列印出货单】，下载相应的pdf文件并按要求打印面单（使用10*10热敏纸进行打印</a:t>
            </a:r>
            <a:r>
              <a:rPr lang="zh-CN" sz="1400">
                <a:solidFill>
                  <a:schemeClr val="dk1"/>
                </a:solidFill>
                <a:latin typeface="微软雅黑" panose="020B0503020204020204" charset="-122"/>
                <a:ea typeface="微软雅黑" panose="020B0503020204020204" charset="-122"/>
                <a:cs typeface="微软雅黑" panose="020B0503020204020204" charset="-122"/>
                <a:sym typeface="微软雅黑" panose="020B0503020204020204" charset="-122"/>
              </a:rPr>
              <a:t>）。</a:t>
            </a:r>
            <a:r>
              <a:rPr lang="zh-CN" sz="1400" b="1">
                <a:solidFill>
                  <a:srgbClr val="FF0000"/>
                </a:solidFill>
                <a:latin typeface="微软雅黑" panose="020B0503020204020204" charset="-122"/>
                <a:ea typeface="微软雅黑" panose="020B0503020204020204" charset="-122"/>
                <a:cs typeface="微软雅黑" panose="020B0503020204020204" charset="-122"/>
                <a:sym typeface="微软雅黑" panose="020B0503020204020204" charset="-122"/>
              </a:rPr>
              <a:t>注意</a:t>
            </a:r>
            <a:r>
              <a:rPr lang="zh-CN" b="1">
                <a:solidFill>
                  <a:srgbClr val="FF0000"/>
                </a:solidFill>
                <a:latin typeface="微软雅黑" panose="020B0503020204020204" charset="-122"/>
                <a:ea typeface="微软雅黑" panose="020B0503020204020204" charset="-122"/>
                <a:cs typeface="微软雅黑" panose="020B0503020204020204" charset="-122"/>
                <a:sym typeface="微软雅黑" panose="020B0503020204020204" charset="-122"/>
              </a:rPr>
              <a:t>，请在DTS+1天内点击申请出货编码</a:t>
            </a:r>
            <a:endParaRPr lang="zh-CN" b="1">
              <a:solidFill>
                <a:srgbClr val="FF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438" name="Google Shape;438;p21:notes"/>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PhAnim="0" showMasterSp="0">
  <p:cSld>
    <p:spTree>
      <p:nvGrpSpPr>
        <p:cNvPr id="442" name="Shape 442"/>
        <p:cNvGrpSpPr/>
        <p:nvPr/>
      </p:nvGrpSpPr>
      <p:grpSpPr>
        <a:xfrm>
          <a:off x="0" y="0"/>
          <a:ext cx="0" cy="0"/>
          <a:chOff x="0" y="0"/>
          <a:chExt cx="0" cy="0"/>
        </a:xfrm>
      </p:grpSpPr>
      <p:sp>
        <p:nvSpPr>
          <p:cNvPr id="443" name="Google Shape;443;g9706546db2_0_85:notes"/>
          <p:cNvSpPr txBox="1"/>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p>
          <a:p>
            <a:pPr marL="0" marR="0" lvl="0" indent="0" algn="l" rtl="0">
              <a:lnSpc>
                <a:spcPct val="100000"/>
              </a:lnSpc>
              <a:spcBef>
                <a:spcPts val="0"/>
              </a:spcBef>
              <a:spcAft>
                <a:spcPts val="0"/>
              </a:spcAft>
              <a:buClr>
                <a:srgbClr val="000000"/>
              </a:buClr>
              <a:buSzPts val="1400"/>
              <a:buFont typeface="Arial" panose="020B0604020202020204"/>
              <a:buNone/>
            </a:pPr>
            <a:endParaRPr sz="1200" b="0" i="0" u="none" strike="noStrike">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0" marR="0" lvl="0" indent="0" algn="l" rtl="0">
              <a:lnSpc>
                <a:spcPct val="100000"/>
              </a:lnSpc>
              <a:spcBef>
                <a:spcPts val="0"/>
              </a:spcBef>
              <a:spcAft>
                <a:spcPts val="0"/>
              </a:spcAft>
              <a:buClr>
                <a:srgbClr val="000000"/>
              </a:buClr>
              <a:buSzPts val="1400"/>
              <a:buFont typeface="Arial" panose="020B0604020202020204"/>
              <a:buNone/>
            </a:pPr>
            <a:endParaRPr sz="1200" b="0" i="0" u="none" strike="noStrike">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0" marR="0" lvl="0" indent="0" algn="l" rtl="0">
              <a:lnSpc>
                <a:spcPct val="100000"/>
              </a:lnSpc>
              <a:spcBef>
                <a:spcPts val="0"/>
              </a:spcBef>
              <a:spcAft>
                <a:spcPts val="0"/>
              </a:spcAft>
              <a:buClr>
                <a:srgbClr val="000000"/>
              </a:buClr>
              <a:buSzPts val="1400"/>
              <a:buFont typeface="Arial" panose="020B0604020202020204"/>
              <a:buNone/>
            </a:pPr>
            <a:endParaRPr sz="1200" b="0" i="0" u="none" strike="noStrike">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0" marR="0" lvl="0" indent="0" algn="l" rtl="0">
              <a:lnSpc>
                <a:spcPct val="100000"/>
              </a:lnSpc>
              <a:spcBef>
                <a:spcPts val="0"/>
              </a:spcBef>
              <a:spcAft>
                <a:spcPts val="0"/>
              </a:spcAft>
              <a:buClr>
                <a:srgbClr val="000000"/>
              </a:buClr>
              <a:buSzPts val="1400"/>
              <a:buFont typeface="Arial" panose="020B0604020202020204"/>
              <a:buNone/>
            </a:pPr>
            <a:endParaRPr sz="1200" b="1" i="0" u="none" strike="noStrike">
              <a:solidFill>
                <a:srgbClr val="FF5722"/>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0" lvl="0" indent="0" algn="l" rtl="0">
              <a:lnSpc>
                <a:spcPct val="100000"/>
              </a:lnSpc>
              <a:spcBef>
                <a:spcPts val="0"/>
              </a:spcBef>
              <a:spcAft>
                <a:spcPts val="0"/>
              </a:spcAft>
              <a:buSzPts val="1400"/>
              <a:buNone/>
            </a:pPr>
          </a:p>
        </p:txBody>
      </p:sp>
      <p:sp>
        <p:nvSpPr>
          <p:cNvPr id="444" name="Google Shape;444;g9706546db2_0_85:notes"/>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72" name="Shape 172"/>
        <p:cNvGrpSpPr/>
        <p:nvPr/>
      </p:nvGrpSpPr>
      <p:grpSpPr>
        <a:xfrm>
          <a:off x="0" y="0"/>
          <a:ext cx="0" cy="0"/>
          <a:chOff x="0" y="0"/>
          <a:chExt cx="0" cy="0"/>
        </a:xfrm>
      </p:grpSpPr>
      <p:sp>
        <p:nvSpPr>
          <p:cNvPr id="173" name="Google Shape;173;p50:notes"/>
          <p:cNvSpPr txBox="1"/>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r>
              <a:rPr lang="zh-CN"/>
              <a:t>第二节我们主要讲4个模块分别是</a:t>
            </a:r>
            <a:r>
              <a:rPr lang="zh-CN" sz="1200" b="1"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rPr>
              <a:t>买家延长收货时间</a:t>
            </a:r>
            <a:r>
              <a:rPr lang="zh-CN"/>
              <a:t>、</a:t>
            </a:r>
            <a:r>
              <a:rPr lang="zh-CN" sz="1200" b="1"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rPr>
              <a:t>退货退款</a:t>
            </a:r>
            <a:r>
              <a:rPr lang="zh-CN"/>
              <a:t>、</a:t>
            </a:r>
            <a:r>
              <a:rPr lang="zh-CN" sz="1200" b="1"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rPr>
              <a:t>议价操作评价管理</a:t>
            </a:r>
            <a:r>
              <a:rPr lang="zh-CN"/>
              <a:t>以及</a:t>
            </a:r>
            <a:r>
              <a:rPr lang="zh-CN" sz="1200" b="1"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rPr>
              <a:t>客服自动回复</a:t>
            </a:r>
            <a:endParaRPr sz="1000" b="0" i="0" u="none" strike="noStrike" cap="none">
              <a:solidFill>
                <a:srgbClr val="000000"/>
              </a:solidFill>
              <a:latin typeface="Arial" panose="020B0604020202020204"/>
              <a:ea typeface="Arial" panose="020B0604020202020204"/>
              <a:cs typeface="Arial" panose="020B0604020202020204"/>
              <a:sym typeface="Arial" panose="020B0604020202020204"/>
            </a:endParaRPr>
          </a:p>
          <a:p>
            <a:pPr marL="0" marR="0" lvl="0" indent="0" algn="l" rtl="0">
              <a:lnSpc>
                <a:spcPct val="100000"/>
              </a:lnSpc>
              <a:spcBef>
                <a:spcPts val="0"/>
              </a:spcBef>
              <a:spcAft>
                <a:spcPts val="0"/>
              </a:spcAft>
              <a:buClr>
                <a:srgbClr val="000000"/>
              </a:buClr>
              <a:buSzPts val="1400"/>
              <a:buFont typeface="Arial" panose="020B0604020202020204"/>
              <a:buNone/>
            </a:pPr>
          </a:p>
        </p:txBody>
      </p:sp>
      <p:sp>
        <p:nvSpPr>
          <p:cNvPr id="174" name="Google Shape;174;p50:notes"/>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PhAnim="0" showMasterSp="0">
  <p:cSld>
    <p:spTree>
      <p:nvGrpSpPr>
        <p:cNvPr id="457" name="Shape 457"/>
        <p:cNvGrpSpPr/>
        <p:nvPr/>
      </p:nvGrpSpPr>
      <p:grpSpPr>
        <a:xfrm>
          <a:off x="0" y="0"/>
          <a:ext cx="0" cy="0"/>
          <a:chOff x="0" y="0"/>
          <a:chExt cx="0" cy="0"/>
        </a:xfrm>
      </p:grpSpPr>
      <p:sp>
        <p:nvSpPr>
          <p:cNvPr id="458" name="Google Shape;458;p19:notes"/>
          <p:cNvSpPr txBox="1"/>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r>
              <a:rPr lang="zh-CN"/>
              <a:t>讲完发货操作，我们开始讲打包教程</a:t>
            </a:r>
            <a:endParaRPr lang="zh-CN"/>
          </a:p>
          <a:p>
            <a:pPr marL="0" lvl="0" indent="0" algn="l" rtl="0">
              <a:lnSpc>
                <a:spcPct val="100000"/>
              </a:lnSpc>
              <a:spcBef>
                <a:spcPts val="0"/>
              </a:spcBef>
              <a:spcAft>
                <a:spcPts val="0"/>
              </a:spcAft>
              <a:buSzPts val="1400"/>
              <a:buNone/>
            </a:pPr>
          </a:p>
        </p:txBody>
      </p:sp>
      <p:sp>
        <p:nvSpPr>
          <p:cNvPr id="459" name="Google Shape;459;p19:notes"/>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PhAnim="0" showMasterSp="0">
  <p:cSld>
    <p:spTree>
      <p:nvGrpSpPr>
        <p:cNvPr id="464" name="Shape 464"/>
        <p:cNvGrpSpPr/>
        <p:nvPr/>
      </p:nvGrpSpPr>
      <p:grpSpPr>
        <a:xfrm>
          <a:off x="0" y="0"/>
          <a:ext cx="0" cy="0"/>
          <a:chOff x="0" y="0"/>
          <a:chExt cx="0" cy="0"/>
        </a:xfrm>
      </p:grpSpPr>
      <p:sp>
        <p:nvSpPr>
          <p:cNvPr id="465" name="Google Shape;465;p20:notes"/>
          <p:cNvSpPr txBox="1"/>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panose="020B0604020202020204"/>
              <a:buNone/>
            </a:pPr>
            <a:r>
              <a:rPr lang="zh-CN"/>
              <a:t>我们首先来看面单打印要求</a:t>
            </a:r>
            <a:endParaRPr lang="zh-CN"/>
          </a:p>
          <a:p>
            <a:pPr marL="0" marR="0" lvl="0" indent="0" algn="l" rtl="0">
              <a:lnSpc>
                <a:spcPct val="100000"/>
              </a:lnSpc>
              <a:spcBef>
                <a:spcPts val="0"/>
              </a:spcBef>
              <a:spcAft>
                <a:spcPts val="0"/>
              </a:spcAft>
              <a:buClr>
                <a:schemeClr val="dk1"/>
              </a:buClr>
              <a:buSzPts val="1200"/>
              <a:buFont typeface="Arial" panose="020B0604020202020204"/>
              <a:buNone/>
            </a:pPr>
            <a:r>
              <a:rPr lang="zh-CN"/>
              <a:t>1、</a:t>
            </a:r>
            <a:r>
              <a:rPr lang="zh-CN" b="1" i="0" u="none" strike="noStrike" cap="none">
                <a:solidFill>
                  <a:schemeClr val="dk1"/>
                </a:solidFill>
                <a:latin typeface="微软雅黑" panose="020B0503020204020204" charset="-122"/>
                <a:ea typeface="微软雅黑" panose="020B0503020204020204" charset="-122"/>
                <a:cs typeface="微软雅黑" panose="020B0503020204020204" charset="-122"/>
                <a:sym typeface="微软雅黑" panose="020B0503020204020204" charset="-122"/>
              </a:rPr>
              <a:t>用热敏纸机打印快递面单  2、面单大小10cm*10cm</a:t>
            </a:r>
            <a:endParaRPr b="1" i="0" u="none" strike="noStrike" cap="none">
              <a:solidFill>
                <a:schemeClr val="dk1"/>
              </a:solidFill>
            </a:endParaRPr>
          </a:p>
          <a:p>
            <a:pPr marL="0" marR="0" lvl="0" indent="0" algn="l" rtl="0">
              <a:lnSpc>
                <a:spcPct val="100000"/>
              </a:lnSpc>
              <a:spcBef>
                <a:spcPts val="0"/>
              </a:spcBef>
              <a:spcAft>
                <a:spcPts val="0"/>
              </a:spcAft>
              <a:buClr>
                <a:schemeClr val="dk1"/>
              </a:buClr>
              <a:buSzPts val="1200"/>
              <a:buFont typeface="Arial" panose="020B0604020202020204"/>
              <a:buNone/>
            </a:pPr>
          </a:p>
          <a:p>
            <a:pPr marL="0" marR="0" lvl="0" indent="0" algn="l" rtl="0">
              <a:lnSpc>
                <a:spcPct val="100000"/>
              </a:lnSpc>
              <a:spcBef>
                <a:spcPts val="0"/>
              </a:spcBef>
              <a:spcAft>
                <a:spcPts val="0"/>
              </a:spcAft>
              <a:buClr>
                <a:schemeClr val="dk1"/>
              </a:buClr>
              <a:buSzPts val="1200"/>
              <a:buFont typeface="Arial" panose="020B0604020202020204"/>
              <a:buNone/>
            </a:pPr>
            <a:r>
              <a:rPr lang="zh-CN"/>
              <a:t>然后来讲解一下SLS标签包含内容，</a:t>
            </a:r>
            <a:endParaRPr lang="zh-CN"/>
          </a:p>
          <a:p>
            <a:pPr marL="0" marR="0" lvl="0" indent="0" algn="l" rtl="0">
              <a:lnSpc>
                <a:spcPct val="100000"/>
              </a:lnSpc>
              <a:spcBef>
                <a:spcPts val="0"/>
              </a:spcBef>
              <a:spcAft>
                <a:spcPts val="0"/>
              </a:spcAft>
              <a:buClr>
                <a:schemeClr val="dk1"/>
              </a:buClr>
              <a:buSzPts val="1200"/>
              <a:buFont typeface="Arial" panose="020B0604020202020204"/>
              <a:buNone/>
            </a:pPr>
            <a:r>
              <a:rPr lang="zh-CN"/>
              <a:t>第一个是SLS的跟踪号和条码，建议卖家在打印之后先用微信中扫描二维码功能扫一下条形码，结果如右图即为可扫描订单</a:t>
            </a:r>
            <a:endParaRPr lang="zh-CN"/>
          </a:p>
          <a:p>
            <a:pPr marL="0" marR="0" lvl="0" indent="0" algn="l" rtl="0">
              <a:lnSpc>
                <a:spcPct val="100000"/>
              </a:lnSpc>
              <a:spcBef>
                <a:spcPts val="0"/>
              </a:spcBef>
              <a:spcAft>
                <a:spcPts val="0"/>
              </a:spcAft>
              <a:buClr>
                <a:schemeClr val="dk1"/>
              </a:buClr>
              <a:buSzPts val="1200"/>
              <a:buFont typeface="Arial" panose="020B0604020202020204"/>
              <a:buNone/>
            </a:pPr>
            <a:r>
              <a:rPr lang="zh-CN"/>
              <a:t>接下来我们看下图中条形码下方从左到右子母代码</a:t>
            </a:r>
            <a:endParaRPr lang="zh-CN"/>
          </a:p>
          <a:p>
            <a:pPr marL="0" marR="0" lvl="0" indent="0" algn="l" rtl="0">
              <a:lnSpc>
                <a:spcPct val="100000"/>
              </a:lnSpc>
              <a:spcBef>
                <a:spcPts val="0"/>
              </a:spcBef>
              <a:spcAft>
                <a:spcPts val="0"/>
              </a:spcAft>
              <a:buClr>
                <a:schemeClr val="dk1"/>
              </a:buClr>
              <a:buSzPts val="1200"/>
              <a:buFont typeface="Arial" panose="020B0604020202020204"/>
              <a:buNone/>
            </a:pPr>
            <a:r>
              <a:rPr lang="zh-CN"/>
              <a:t>MYF1是Shopee的头程物流商，也非常重要，面单上必须要有。</a:t>
            </a:r>
            <a:endParaRPr lang="zh-CN"/>
          </a:p>
          <a:p>
            <a:pPr marL="0" marR="0" lvl="0" indent="0" algn="l" rtl="0">
              <a:lnSpc>
                <a:spcPct val="100000"/>
              </a:lnSpc>
              <a:spcBef>
                <a:spcPts val="0"/>
              </a:spcBef>
              <a:spcAft>
                <a:spcPts val="0"/>
              </a:spcAft>
              <a:buClr>
                <a:schemeClr val="dk1"/>
              </a:buClr>
              <a:buSzPts val="1200"/>
              <a:buFont typeface="Arial" panose="020B0604020202020204"/>
              <a:buNone/>
            </a:pPr>
            <a:r>
              <a:rPr lang="zh-CN"/>
              <a:t>MYL1的是Shopee的尾程物流。</a:t>
            </a:r>
            <a:endParaRPr lang="zh-CN"/>
          </a:p>
          <a:p>
            <a:pPr marL="0" marR="0" lvl="0" indent="0" algn="l" rtl="0">
              <a:lnSpc>
                <a:spcPct val="100000"/>
              </a:lnSpc>
              <a:spcBef>
                <a:spcPts val="0"/>
              </a:spcBef>
              <a:spcAft>
                <a:spcPts val="0"/>
              </a:spcAft>
              <a:buClr>
                <a:schemeClr val="dk1"/>
              </a:buClr>
              <a:buSzPts val="1200"/>
              <a:buFont typeface="Arial" panose="020B0604020202020204"/>
              <a:buNone/>
            </a:pPr>
            <a:r>
              <a:rPr lang="zh-CN"/>
              <a:t>T的意思就是特货，P的意思就是普货，这个是平台根据你们订单中的商品类别来区分的，卖家不需要自行区分。</a:t>
            </a:r>
            <a:endParaRPr lang="zh-CN"/>
          </a:p>
          <a:p>
            <a:pPr marL="0" marR="0" lvl="0" indent="0" algn="l" rtl="0">
              <a:lnSpc>
                <a:spcPct val="100000"/>
              </a:lnSpc>
              <a:spcBef>
                <a:spcPts val="0"/>
              </a:spcBef>
              <a:spcAft>
                <a:spcPts val="0"/>
              </a:spcAft>
              <a:buClr>
                <a:schemeClr val="dk1"/>
              </a:buClr>
              <a:buSzPts val="1200"/>
              <a:buFont typeface="Arial" panose="020B0604020202020204"/>
              <a:buNone/>
            </a:pPr>
            <a:r>
              <a:rPr lang="zh-CN"/>
              <a:t>S-MY01的意思是指Shopee加目的地国家。</a:t>
            </a:r>
            <a:endParaRPr lang="zh-CN"/>
          </a:p>
          <a:p>
            <a:pPr marL="0" marR="0" lvl="0" indent="0" algn="l" rtl="0">
              <a:lnSpc>
                <a:spcPct val="100000"/>
              </a:lnSpc>
              <a:spcBef>
                <a:spcPts val="0"/>
              </a:spcBef>
              <a:spcAft>
                <a:spcPts val="0"/>
              </a:spcAft>
              <a:buClr>
                <a:schemeClr val="dk1"/>
              </a:buClr>
              <a:buSzPts val="1200"/>
              <a:buFont typeface="Arial" panose="020B0604020202020204"/>
              <a:buNone/>
            </a:pPr>
            <a:r>
              <a:rPr lang="zh-CN"/>
              <a:t>最后右下角的SHF指的就是渠道代码</a:t>
            </a:r>
            <a:endParaRPr lang="zh-CN"/>
          </a:p>
          <a:p>
            <a:pPr marL="0" marR="0" lvl="0" indent="0" algn="l" rtl="0">
              <a:lnSpc>
                <a:spcPct val="100000"/>
              </a:lnSpc>
              <a:spcBef>
                <a:spcPts val="0"/>
              </a:spcBef>
              <a:spcAft>
                <a:spcPts val="0"/>
              </a:spcAft>
              <a:buClr>
                <a:schemeClr val="dk1"/>
              </a:buClr>
              <a:buSzPts val="1200"/>
              <a:buFont typeface="Arial" panose="020B0604020202020204"/>
              <a:buNone/>
            </a:pPr>
            <a:r>
              <a:rPr lang="zh-CN"/>
              <a:t>以上信息缺一不可，面单上都需要有这些信息才能进行发货。</a:t>
            </a:r>
            <a:endParaRPr lang="zh-CN"/>
          </a:p>
          <a:p>
            <a:pPr marL="0" marR="0" lvl="0" indent="0" algn="l" rtl="0">
              <a:lnSpc>
                <a:spcPct val="100000"/>
              </a:lnSpc>
              <a:spcBef>
                <a:spcPts val="0"/>
              </a:spcBef>
              <a:spcAft>
                <a:spcPts val="0"/>
              </a:spcAft>
              <a:buClr>
                <a:schemeClr val="dk1"/>
              </a:buClr>
              <a:buSzPts val="1200"/>
              <a:buFont typeface="Arial" panose="020B0604020202020204"/>
              <a:buNone/>
            </a:pPr>
          </a:p>
        </p:txBody>
      </p:sp>
      <p:sp>
        <p:nvSpPr>
          <p:cNvPr id="466" name="Google Shape;466;p20:notes"/>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PhAnim="0" showMasterSp="0">
  <p:cSld>
    <p:spTree>
      <p:nvGrpSpPr>
        <p:cNvPr id="482" name="Shape 482"/>
        <p:cNvGrpSpPr/>
        <p:nvPr/>
      </p:nvGrpSpPr>
      <p:grpSpPr>
        <a:xfrm>
          <a:off x="0" y="0"/>
          <a:ext cx="0" cy="0"/>
          <a:chOff x="0" y="0"/>
          <a:chExt cx="0" cy="0"/>
        </a:xfrm>
      </p:grpSpPr>
      <p:sp>
        <p:nvSpPr>
          <p:cNvPr id="483" name="Google Shape;483;p62:notes"/>
          <p:cNvSpPr txBox="1"/>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457200" lvl="0" indent="-228600" algn="l" rtl="0">
              <a:lnSpc>
                <a:spcPct val="100000"/>
              </a:lnSpc>
              <a:spcBef>
                <a:spcPts val="0"/>
              </a:spcBef>
              <a:spcAft>
                <a:spcPts val="0"/>
              </a:spcAft>
              <a:buSzPts val="1400"/>
              <a:buNone/>
            </a:pPr>
            <a:r>
              <a:rPr lang="zh-CN"/>
              <a:t>我们再来继续看下SLS仓库的打包规范。第一层包装,即最里面一层包装，是顾客最终受到的包裹，上面贴国际面单。</a:t>
            </a:r>
            <a:endParaRPr lang="zh-CN"/>
          </a:p>
          <a:p>
            <a:pPr marL="457200" lvl="0" indent="-228600" algn="l" rtl="0">
              <a:lnSpc>
                <a:spcPct val="100000"/>
              </a:lnSpc>
              <a:spcBef>
                <a:spcPts val="0"/>
              </a:spcBef>
              <a:spcAft>
                <a:spcPts val="0"/>
              </a:spcAft>
              <a:buSzPts val="1400"/>
              <a:buNone/>
            </a:pPr>
            <a:r>
              <a:rPr lang="zh-CN"/>
              <a:t>第一层包装正确打包规范1、包装完好，包装袋结实，不易破损   2、包裹需贴上国际面单（不能折叠，不能太小）  </a:t>
            </a:r>
            <a:endParaRPr lang="zh-CN"/>
          </a:p>
          <a:p>
            <a:pPr marL="457200" lvl="0" indent="-228600" algn="l" rtl="0">
              <a:lnSpc>
                <a:spcPct val="100000"/>
              </a:lnSpc>
              <a:spcBef>
                <a:spcPts val="0"/>
              </a:spcBef>
              <a:spcAft>
                <a:spcPts val="0"/>
              </a:spcAft>
              <a:buSzPts val="1400"/>
              <a:buNone/>
            </a:pPr>
            <a:r>
              <a:rPr lang="zh-CN"/>
              <a:t>3、面单条码清晰（不能被胶带盖住，无折叠）</a:t>
            </a:r>
            <a:endParaRPr lang="zh-CN"/>
          </a:p>
          <a:p>
            <a:pPr marL="457200" lvl="0" indent="-228600" algn="l" rtl="0">
              <a:lnSpc>
                <a:spcPct val="100000"/>
              </a:lnSpc>
              <a:spcBef>
                <a:spcPts val="0"/>
              </a:spcBef>
              <a:spcAft>
                <a:spcPts val="0"/>
              </a:spcAft>
              <a:buSzPts val="1400"/>
              <a:buNone/>
            </a:pPr>
            <a:r>
              <a:rPr lang="zh-CN"/>
              <a:t>我们再来看下图中7种打包错误操作，一包装破损，二五无包装无面单，三面单折叠，四透明胶覆盖面单，五不同SLS包裹缠绕一起，六SLS面单与快递面单贴同层包裹上，七使用透明包装。以上7种错误操作将会导致您的包裹无法被仓库扫面作为异常件退回或者是销毁。</a:t>
            </a:r>
            <a:endParaRPr lang="zh-CN"/>
          </a:p>
        </p:txBody>
      </p:sp>
      <p:sp>
        <p:nvSpPr>
          <p:cNvPr id="484" name="Google Shape;484;p62:notes"/>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PhAnim="0" showMasterSp="0">
  <p:cSld>
    <p:spTree>
      <p:nvGrpSpPr>
        <p:cNvPr id="498" name="Shape 498"/>
        <p:cNvGrpSpPr/>
        <p:nvPr/>
      </p:nvGrpSpPr>
      <p:grpSpPr>
        <a:xfrm>
          <a:off x="0" y="0"/>
          <a:ext cx="0" cy="0"/>
          <a:chOff x="0" y="0"/>
          <a:chExt cx="0" cy="0"/>
        </a:xfrm>
      </p:grpSpPr>
      <p:sp>
        <p:nvSpPr>
          <p:cNvPr id="499" name="Google Shape;499;p63:notes"/>
          <p:cNvSpPr txBox="1"/>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zh-CN"/>
              <a:t>如果您的商品是带磁类商品请按照以下步骤进行第一层打包，请勿</a:t>
            </a:r>
            <a:r>
              <a:rPr lang="zh-CN" sz="1200" b="1">
                <a:solidFill>
                  <a:srgbClr val="FF0000"/>
                </a:solidFill>
                <a:latin typeface="微软雅黑" panose="020B0503020204020204" charset="-122"/>
                <a:ea typeface="微软雅黑" panose="020B0503020204020204" charset="-122"/>
                <a:cs typeface="微软雅黑" panose="020B0503020204020204" charset="-122"/>
                <a:sym typeface="微软雅黑" panose="020B0503020204020204" charset="-122"/>
              </a:rPr>
              <a:t>请勿直接用塑料膜及快递袋包装</a:t>
            </a:r>
            <a:r>
              <a:rPr lang="zh-CN" sz="1200">
                <a:solidFill>
                  <a:schemeClr val="dk1"/>
                </a:solidFill>
                <a:latin typeface="微软雅黑" panose="020B0503020204020204" charset="-122"/>
                <a:ea typeface="微软雅黑" panose="020B0503020204020204" charset="-122"/>
                <a:cs typeface="微软雅黑" panose="020B0503020204020204" charset="-122"/>
                <a:sym typeface="微软雅黑" panose="020B0503020204020204" charset="-122"/>
              </a:rPr>
              <a:t>；如果没有妥善包装即发运到 Shopee 转运仓，</a:t>
            </a:r>
            <a:r>
              <a:rPr lang="zh-CN" sz="1200" b="1">
                <a:solidFill>
                  <a:schemeClr val="dk1"/>
                </a:solidFill>
                <a:latin typeface="微软雅黑" panose="020B0503020204020204" charset="-122"/>
                <a:ea typeface="微软雅黑" panose="020B0503020204020204" charset="-122"/>
                <a:cs typeface="微软雅黑" panose="020B0503020204020204" charset="-122"/>
                <a:sym typeface="微软雅黑" panose="020B0503020204020204" charset="-122"/>
              </a:rPr>
              <a:t>因磁力较强会对航空飞行或其他货物造成影响，则会被判定为违禁品B类无法发往目的地。</a:t>
            </a:r>
            <a:r>
              <a:rPr lang="zh-CN"/>
              <a:t>建议使用三层气泡棉包装商品，然后再放进纸箱贴上SLS面单，建议纸箱最小边＞10CM.</a:t>
            </a:r>
            <a:endParaRPr lang="zh-CN"/>
          </a:p>
        </p:txBody>
      </p:sp>
      <p:sp>
        <p:nvSpPr>
          <p:cNvPr id="500" name="Google Shape;500;p63:notes"/>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PhAnim="0" showMasterSp="0">
  <p:cSld>
    <p:spTree>
      <p:nvGrpSpPr>
        <p:cNvPr id="507" name="Shape 507"/>
        <p:cNvGrpSpPr/>
        <p:nvPr/>
      </p:nvGrpSpPr>
      <p:grpSpPr>
        <a:xfrm>
          <a:off x="0" y="0"/>
          <a:ext cx="0" cy="0"/>
          <a:chOff x="0" y="0"/>
          <a:chExt cx="0" cy="0"/>
        </a:xfrm>
      </p:grpSpPr>
      <p:sp>
        <p:nvSpPr>
          <p:cNvPr id="508" name="Google Shape;508;p64:notes"/>
          <p:cNvSpPr txBox="1"/>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r>
              <a:rPr lang="zh-CN"/>
              <a:t>进行完第一层打包后，</a:t>
            </a:r>
            <a:r>
              <a:rPr lang="zh-CN" i="0" u="none" strike="noStrike" cap="none">
                <a:solidFill>
                  <a:schemeClr val="dk1"/>
                </a:solidFill>
                <a:latin typeface="微软雅黑" panose="020B0503020204020204" charset="-122"/>
                <a:ea typeface="微软雅黑" panose="020B0503020204020204" charset="-122"/>
                <a:cs typeface="微软雅黑" panose="020B0503020204020204" charset="-122"/>
                <a:sym typeface="微软雅黑" panose="020B0503020204020204" charset="-122"/>
              </a:rPr>
              <a:t>只有一个站点的包裹，就装进一个运输袋（邮包袋/编织袋/纸箱等），</a:t>
            </a:r>
            <a:r>
              <a:rPr lang="zh-CN" b="1" i="0" u="none" strike="noStrike" cap="none">
                <a:solidFill>
                  <a:srgbClr val="FF0000"/>
                </a:solidFill>
                <a:latin typeface="微软雅黑" panose="020B0503020204020204" charset="-122"/>
                <a:ea typeface="微软雅黑" panose="020B0503020204020204" charset="-122"/>
                <a:cs typeface="微软雅黑" panose="020B0503020204020204" charset="-122"/>
                <a:sym typeface="微软雅黑" panose="020B0503020204020204" charset="-122"/>
              </a:rPr>
              <a:t>在袋口系标识卡（下页如何制作）</a:t>
            </a:r>
            <a:r>
              <a:rPr lang="zh-CN" i="0" u="none" strike="noStrike" cap="none">
                <a:solidFill>
                  <a:srgbClr val="FF0000"/>
                </a:solidFill>
                <a:latin typeface="微软雅黑" panose="020B0503020204020204" charset="-122"/>
                <a:ea typeface="微软雅黑" panose="020B0503020204020204" charset="-122"/>
                <a:cs typeface="微软雅黑" panose="020B0503020204020204" charset="-122"/>
                <a:sym typeface="微软雅黑" panose="020B0503020204020204" charset="-122"/>
              </a:rPr>
              <a:t>，</a:t>
            </a:r>
            <a:r>
              <a:rPr lang="zh-CN" i="0" u="none" strike="noStrike" cap="none">
                <a:solidFill>
                  <a:schemeClr val="dk1"/>
                </a:solidFill>
                <a:latin typeface="微软雅黑" panose="020B0503020204020204" charset="-122"/>
                <a:ea typeface="微软雅黑" panose="020B0503020204020204" charset="-122"/>
                <a:cs typeface="微软雅黑" panose="020B0503020204020204" charset="-122"/>
                <a:sym typeface="微软雅黑" panose="020B0503020204020204" charset="-122"/>
              </a:rPr>
              <a:t>仓库拆开外面一层袋子，里面是同一个站点的包裹。</a:t>
            </a:r>
            <a:endParaRPr i="0" u="none" strike="noStrike" cap="none">
              <a:solidFill>
                <a:schemeClr val="dk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0" marR="0" lvl="0" indent="0" algn="l" rtl="0">
              <a:lnSpc>
                <a:spcPct val="100000"/>
              </a:lnSpc>
              <a:spcBef>
                <a:spcPts val="0"/>
              </a:spcBef>
              <a:spcAft>
                <a:spcPts val="0"/>
              </a:spcAft>
              <a:buClr>
                <a:srgbClr val="000000"/>
              </a:buClr>
              <a:buSzPts val="1400"/>
              <a:buFont typeface="Arial" panose="020B0604020202020204"/>
              <a:buNone/>
            </a:pPr>
            <a:r>
              <a:rPr lang="zh-CN" i="0" u="none" strike="noStrike" cap="none">
                <a:solidFill>
                  <a:schemeClr val="dk1"/>
                </a:solidFill>
                <a:latin typeface="微软雅黑" panose="020B0503020204020204" charset="-122"/>
                <a:ea typeface="微软雅黑" panose="020B0503020204020204" charset="-122"/>
                <a:cs typeface="微软雅黑" panose="020B0503020204020204" charset="-122"/>
                <a:sym typeface="微软雅黑" panose="020B0503020204020204" charset="-122"/>
              </a:rPr>
              <a:t>如果</a:t>
            </a:r>
            <a:r>
              <a:rPr lang="zh-CN">
                <a:solidFill>
                  <a:schemeClr val="dk1"/>
                </a:solidFill>
                <a:latin typeface="微软雅黑" panose="020B0503020204020204" charset="-122"/>
                <a:ea typeface="微软雅黑" panose="020B0503020204020204" charset="-122"/>
                <a:cs typeface="微软雅黑" panose="020B0503020204020204" charset="-122"/>
                <a:sym typeface="微软雅黑" panose="020B0503020204020204" charset="-122"/>
              </a:rPr>
              <a:t>多个站点包裹一起寄（如马来，新加坡，印尼，泰国的一起寄），需注意：先将同一个站点的包裹装进一个运输袋里，标注对应的站点代码（如图中） SG(新加坡)/MY(马来)/ID(印尼)/PH(菲律宾)/TH(泰国)/TW(台湾)/VN（越南），再将不同站点的运输袋装进一个大运输袋里。</a:t>
            </a:r>
            <a:endParaRPr b="0">
              <a:solidFill>
                <a:schemeClr val="dk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0" marR="0" lvl="0" indent="0" algn="l" rtl="0">
              <a:lnSpc>
                <a:spcPct val="100000"/>
              </a:lnSpc>
              <a:spcBef>
                <a:spcPts val="0"/>
              </a:spcBef>
              <a:spcAft>
                <a:spcPts val="0"/>
              </a:spcAft>
              <a:buClr>
                <a:srgbClr val="000000"/>
              </a:buClr>
              <a:buSzPts val="1400"/>
              <a:buFont typeface="Arial" panose="020B0604020202020204"/>
              <a:buNone/>
            </a:pPr>
            <a:r>
              <a:rPr lang="zh-CN" b="1">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rPr>
              <a:t>最后在最外层运输袋上贴上寄往国内中转仓的物流快递单</a:t>
            </a:r>
            <a:r>
              <a:rPr lang="zh-CN">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rPr>
              <a:t>，写好寄件地址寄往Shopee转运仓</a:t>
            </a:r>
            <a:endParaRPr lang="zh-CN">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0" marR="0" lvl="0" indent="0" algn="l" rtl="0">
              <a:lnSpc>
                <a:spcPct val="100000"/>
              </a:lnSpc>
              <a:spcBef>
                <a:spcPts val="0"/>
              </a:spcBef>
              <a:spcAft>
                <a:spcPts val="0"/>
              </a:spcAft>
              <a:buClr>
                <a:srgbClr val="000000"/>
              </a:buClr>
              <a:buSzPts val="1400"/>
              <a:buFont typeface="Arial" panose="020B0604020202020204"/>
              <a:buNone/>
            </a:pPr>
            <a:endParaRPr>
              <a:solidFill>
                <a:schemeClr val="dk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0" lvl="0" indent="0" algn="l" rtl="0">
              <a:lnSpc>
                <a:spcPct val="100000"/>
              </a:lnSpc>
              <a:spcBef>
                <a:spcPts val="0"/>
              </a:spcBef>
              <a:spcAft>
                <a:spcPts val="0"/>
              </a:spcAft>
              <a:buSzPts val="1400"/>
              <a:buNone/>
            </a:pPr>
          </a:p>
        </p:txBody>
      </p:sp>
      <p:sp>
        <p:nvSpPr>
          <p:cNvPr id="509" name="Google Shape;509;p64:notes"/>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PhAnim="0" showMasterSp="0">
  <p:cSld>
    <p:spTree>
      <p:nvGrpSpPr>
        <p:cNvPr id="529" name="Shape 529"/>
        <p:cNvGrpSpPr/>
        <p:nvPr/>
      </p:nvGrpSpPr>
      <p:grpSpPr>
        <a:xfrm>
          <a:off x="0" y="0"/>
          <a:ext cx="0" cy="0"/>
          <a:chOff x="0" y="0"/>
          <a:chExt cx="0" cy="0"/>
        </a:xfrm>
      </p:grpSpPr>
      <p:sp>
        <p:nvSpPr>
          <p:cNvPr id="530" name="Google Shape;530;p23:notes"/>
          <p:cNvSpPr txBox="1"/>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r>
              <a:rPr lang="zh-CN"/>
              <a:t>上页ppt中有提到标识卡，标识卡非常重要，标识卡制作分为两种，第一种是深圳仓标识卡，第二种是华东仓标识卡。深圳仓标识卡需要信息是</a:t>
            </a:r>
            <a:r>
              <a:rPr lang="zh-CN" sz="1200" u="none" strike="noStrike"/>
              <a:t>公司全名、发货站点英文缩写、包裹内件数。</a:t>
            </a:r>
            <a:endParaRPr sz="1200" b="0" i="0" u="none" strike="noStrike">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0" marR="0" lvl="0" indent="0" algn="l" rtl="0">
              <a:lnSpc>
                <a:spcPct val="100000"/>
              </a:lnSpc>
              <a:spcBef>
                <a:spcPts val="0"/>
              </a:spcBef>
              <a:spcAft>
                <a:spcPts val="0"/>
              </a:spcAft>
              <a:buClr>
                <a:srgbClr val="000000"/>
              </a:buClr>
              <a:buSzPts val="1400"/>
              <a:buFont typeface="Arial" panose="020B0604020202020204"/>
              <a:buNone/>
            </a:pPr>
            <a:r>
              <a:rPr lang="zh-CN"/>
              <a:t>华东仓标识卡需要信息是</a:t>
            </a:r>
            <a:r>
              <a:rPr lang="zh-CN" sz="1200" b="1" u="none" strike="noStrike">
                <a:solidFill>
                  <a:srgbClr val="FF5722"/>
                </a:solidFill>
              </a:rPr>
              <a:t>商户ID（万色后台注册账号）、</a:t>
            </a:r>
            <a:r>
              <a:rPr lang="zh-CN" sz="1200" u="none" strike="noStrike"/>
              <a:t>公司全名、发货站点英文缩写、包裹内件数、</a:t>
            </a:r>
            <a:r>
              <a:rPr lang="zh-CN" sz="1200" b="1" u="none" strike="noStrike">
                <a:solidFill>
                  <a:srgbClr val="FF5722"/>
                </a:solidFill>
              </a:rPr>
              <a:t>商品重量</a:t>
            </a:r>
            <a:endParaRPr sz="1200" b="1" i="0" u="none" strike="noStrike">
              <a:solidFill>
                <a:srgbClr val="FF5722"/>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0" marR="0" lvl="0" indent="0" algn="l" rtl="0">
              <a:lnSpc>
                <a:spcPct val="100000"/>
              </a:lnSpc>
              <a:spcBef>
                <a:spcPts val="0"/>
              </a:spcBef>
              <a:spcAft>
                <a:spcPts val="0"/>
              </a:spcAft>
              <a:buClr>
                <a:srgbClr val="000000"/>
              </a:buClr>
              <a:buSzPts val="1400"/>
              <a:buFont typeface="Arial" panose="020B0604020202020204"/>
              <a:buNone/>
            </a:pPr>
            <a:r>
              <a:rPr lang="zh-CN" sz="1200" b="0" i="0" u="none" strike="noStrike">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标识卡规格：10*10CM，可以使用白纸</a:t>
            </a:r>
            <a:endParaRPr sz="1200" b="0" i="0" u="none" strike="noStrike">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0" marR="0" lvl="0" indent="0" algn="l" rtl="0">
              <a:lnSpc>
                <a:spcPct val="100000"/>
              </a:lnSpc>
              <a:spcBef>
                <a:spcPts val="0"/>
              </a:spcBef>
              <a:spcAft>
                <a:spcPts val="0"/>
              </a:spcAft>
              <a:buClr>
                <a:srgbClr val="000000"/>
              </a:buClr>
              <a:buSzPts val="1400"/>
              <a:buFont typeface="Arial" panose="020B0604020202020204"/>
              <a:buNone/>
            </a:pPr>
            <a:r>
              <a:rPr lang="zh-CN" sz="1200" b="0" i="0" u="none" strike="noStrike">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需要注意的是</a:t>
            </a:r>
            <a:r>
              <a:rPr lang="zh-CN" sz="1200" b="1">
                <a:solidFill>
                  <a:srgbClr val="FF0000"/>
                </a:solidFill>
                <a:latin typeface="微软雅黑" panose="020B0503020204020204" charset="-122"/>
                <a:ea typeface="微软雅黑" panose="020B0503020204020204" charset="-122"/>
                <a:cs typeface="微软雅黑" panose="020B0503020204020204" charset="-122"/>
                <a:sym typeface="微软雅黑" panose="020B0503020204020204" charset="-122"/>
              </a:rPr>
              <a:t>禁止使用废弃或正常 SLS 面单当标签使用，易导致整包当一票发出。</a:t>
            </a:r>
            <a:endParaRPr lang="zh-CN" sz="1200" b="1">
              <a:solidFill>
                <a:srgbClr val="FF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0" marR="0" lvl="0" indent="0" algn="l" rtl="0">
              <a:lnSpc>
                <a:spcPct val="100000"/>
              </a:lnSpc>
              <a:spcBef>
                <a:spcPts val="0"/>
              </a:spcBef>
              <a:spcAft>
                <a:spcPts val="0"/>
              </a:spcAft>
              <a:buClr>
                <a:srgbClr val="000000"/>
              </a:buClr>
              <a:buSzPts val="1400"/>
              <a:buFont typeface="Arial" panose="020B0604020202020204"/>
              <a:buNone/>
            </a:pPr>
            <a:endParaRPr sz="1200" b="0" i="0" u="none" strike="noStrike">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0" marR="0" lvl="0" indent="0" algn="l" rtl="0">
              <a:lnSpc>
                <a:spcPct val="100000"/>
              </a:lnSpc>
              <a:spcBef>
                <a:spcPts val="0"/>
              </a:spcBef>
              <a:spcAft>
                <a:spcPts val="0"/>
              </a:spcAft>
              <a:buClr>
                <a:srgbClr val="000000"/>
              </a:buClr>
              <a:buSzPts val="1400"/>
              <a:buFont typeface="Arial" panose="020B0604020202020204"/>
              <a:buNone/>
            </a:pPr>
            <a:endParaRPr sz="1200" b="0" i="0" u="none" strike="noStrike">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0" marR="0" lvl="0" indent="0" algn="l" rtl="0">
              <a:lnSpc>
                <a:spcPct val="100000"/>
              </a:lnSpc>
              <a:spcBef>
                <a:spcPts val="0"/>
              </a:spcBef>
              <a:spcAft>
                <a:spcPts val="0"/>
              </a:spcAft>
              <a:buClr>
                <a:srgbClr val="000000"/>
              </a:buClr>
              <a:buSzPts val="1400"/>
              <a:buFont typeface="Arial" panose="020B0604020202020204"/>
              <a:buNone/>
            </a:pPr>
            <a:endParaRPr sz="1200" b="0" i="0" u="none" strike="noStrike">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0" marR="0" lvl="0" indent="0" algn="l" rtl="0">
              <a:lnSpc>
                <a:spcPct val="100000"/>
              </a:lnSpc>
              <a:spcBef>
                <a:spcPts val="0"/>
              </a:spcBef>
              <a:spcAft>
                <a:spcPts val="0"/>
              </a:spcAft>
              <a:buClr>
                <a:srgbClr val="000000"/>
              </a:buClr>
              <a:buSzPts val="1400"/>
              <a:buFont typeface="Arial" panose="020B0604020202020204"/>
              <a:buNone/>
            </a:pPr>
            <a:endParaRPr sz="1200" b="1" i="0" u="none" strike="noStrike">
              <a:solidFill>
                <a:srgbClr val="FF5722"/>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0" lvl="0" indent="0" algn="l" rtl="0">
              <a:lnSpc>
                <a:spcPct val="100000"/>
              </a:lnSpc>
              <a:spcBef>
                <a:spcPts val="0"/>
              </a:spcBef>
              <a:spcAft>
                <a:spcPts val="0"/>
              </a:spcAft>
              <a:buSzPts val="1400"/>
              <a:buNone/>
            </a:pPr>
          </a:p>
        </p:txBody>
      </p:sp>
      <p:sp>
        <p:nvSpPr>
          <p:cNvPr id="531" name="Google Shape;531;p23:notes"/>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PhAnim="0" showMasterSp="0">
  <p:cSld>
    <p:spTree>
      <p:nvGrpSpPr>
        <p:cNvPr id="538" name="Shape 538"/>
        <p:cNvGrpSpPr/>
        <p:nvPr/>
      </p:nvGrpSpPr>
      <p:grpSpPr>
        <a:xfrm>
          <a:off x="0" y="0"/>
          <a:ext cx="0" cy="0"/>
          <a:chOff x="0" y="0"/>
          <a:chExt cx="0" cy="0"/>
        </a:xfrm>
      </p:grpSpPr>
      <p:sp>
        <p:nvSpPr>
          <p:cNvPr id="539" name="Google Shape;539;p65:notes"/>
          <p:cNvSpPr txBox="1"/>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zh-CN"/>
              <a:t>说完打包发货操作，我们来看一下常见物流发货问题</a:t>
            </a:r>
            <a:endParaRPr lang="zh-CN"/>
          </a:p>
        </p:txBody>
      </p:sp>
      <p:sp>
        <p:nvSpPr>
          <p:cNvPr id="540" name="Google Shape;540;p65:notes"/>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PhAnim="0" showMasterSp="0">
  <p:cSld>
    <p:spTree>
      <p:nvGrpSpPr>
        <p:cNvPr id="545" name="Shape 545"/>
        <p:cNvGrpSpPr/>
        <p:nvPr/>
      </p:nvGrpSpPr>
      <p:grpSpPr>
        <a:xfrm>
          <a:off x="0" y="0"/>
          <a:ext cx="0" cy="0"/>
          <a:chOff x="0" y="0"/>
          <a:chExt cx="0" cy="0"/>
        </a:xfrm>
      </p:grpSpPr>
      <p:sp>
        <p:nvSpPr>
          <p:cNvPr id="546" name="Google Shape;546;p66:notes"/>
          <p:cNvSpPr txBox="1"/>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p>
        </p:txBody>
      </p:sp>
      <p:sp>
        <p:nvSpPr>
          <p:cNvPr id="547" name="Google Shape;547;p66:notes"/>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PhAnim="0" showMasterSp="0">
  <p:cSld>
    <p:spTree>
      <p:nvGrpSpPr>
        <p:cNvPr id="552" name="Shape 552"/>
        <p:cNvGrpSpPr/>
        <p:nvPr/>
      </p:nvGrpSpPr>
      <p:grpSpPr>
        <a:xfrm>
          <a:off x="0" y="0"/>
          <a:ext cx="0" cy="0"/>
          <a:chOff x="0" y="0"/>
          <a:chExt cx="0" cy="0"/>
        </a:xfrm>
      </p:grpSpPr>
      <p:sp>
        <p:nvSpPr>
          <p:cNvPr id="553" name="Google Shape;553;p26:notes"/>
          <p:cNvSpPr txBox="1"/>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panose="020B0604020202020204"/>
              <a:buNone/>
            </a:pPr>
            <a:r>
              <a:rPr lang="zh-CN"/>
              <a:t>接下来我们看一下仓库对于异常件定义以及处理方式，分为5大类</a:t>
            </a:r>
            <a:endParaRPr lang="zh-CN"/>
          </a:p>
          <a:p>
            <a:pPr marL="0" lvl="0" indent="0" algn="l" rtl="0">
              <a:lnSpc>
                <a:spcPct val="150000"/>
              </a:lnSpc>
              <a:spcBef>
                <a:spcPts val="0"/>
              </a:spcBef>
              <a:spcAft>
                <a:spcPts val="0"/>
              </a:spcAft>
              <a:buClr>
                <a:schemeClr val="dk1"/>
              </a:buClr>
              <a:buSzPts val="1100"/>
              <a:buFont typeface="Arial" panose="020B0604020202020204"/>
              <a:buNone/>
            </a:pPr>
            <a:r>
              <a:rPr lang="zh-CN">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rPr>
              <a:t>1.仓库拆开外层运输袋，里面的小包裹包装问题</a:t>
            </a:r>
            <a:endParaRPr>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0" lvl="0" indent="0" algn="l" rtl="0">
              <a:lnSpc>
                <a:spcPct val="150000"/>
              </a:lnSpc>
              <a:spcBef>
                <a:spcPts val="0"/>
              </a:spcBef>
              <a:spcAft>
                <a:spcPts val="0"/>
              </a:spcAft>
              <a:buClr>
                <a:schemeClr val="dk1"/>
              </a:buClr>
              <a:buSzPts val="1100"/>
              <a:buFont typeface="Arial" panose="020B0604020202020204"/>
              <a:buNone/>
            </a:pPr>
            <a:r>
              <a:rPr lang="zh-CN">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rPr>
              <a:t>A.没贴国际面单（无头件） 仓库销毁</a:t>
            </a:r>
            <a:endParaRPr>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0" lvl="0" indent="0" algn="l" rtl="0">
              <a:lnSpc>
                <a:spcPct val="150000"/>
              </a:lnSpc>
              <a:spcBef>
                <a:spcPts val="0"/>
              </a:spcBef>
              <a:spcAft>
                <a:spcPts val="0"/>
              </a:spcAft>
              <a:buClr>
                <a:schemeClr val="dk1"/>
              </a:buClr>
              <a:buSzPts val="1100"/>
              <a:buFont typeface="Arial" panose="020B0604020202020204"/>
              <a:buNone/>
            </a:pPr>
            <a:r>
              <a:rPr lang="zh-CN">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rPr>
              <a:t>B.包装破损  仓库做定期退回</a:t>
            </a:r>
            <a:endParaRPr>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0" lvl="0" indent="0" algn="l" rtl="0">
              <a:lnSpc>
                <a:spcPct val="150000"/>
              </a:lnSpc>
              <a:spcBef>
                <a:spcPts val="0"/>
              </a:spcBef>
              <a:spcAft>
                <a:spcPts val="0"/>
              </a:spcAft>
              <a:buClr>
                <a:schemeClr val="dk1"/>
              </a:buClr>
              <a:buSzPts val="1100"/>
              <a:buFont typeface="Arial" panose="020B0604020202020204"/>
              <a:buNone/>
            </a:pPr>
            <a:r>
              <a:rPr lang="zh-CN">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rPr>
              <a:t>2.小包裹的，面单问题</a:t>
            </a:r>
            <a:endParaRPr>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0" lvl="0" indent="0" algn="l" rtl="0">
              <a:lnSpc>
                <a:spcPct val="150000"/>
              </a:lnSpc>
              <a:spcBef>
                <a:spcPts val="0"/>
              </a:spcBef>
              <a:spcAft>
                <a:spcPts val="0"/>
              </a:spcAft>
              <a:buClr>
                <a:schemeClr val="dk1"/>
              </a:buClr>
              <a:buSzPts val="1100"/>
              <a:buFont typeface="Arial" panose="020B0604020202020204"/>
              <a:buNone/>
            </a:pPr>
            <a:r>
              <a:rPr lang="zh-CN">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rPr>
              <a:t>C.条码和字体不清晰</a:t>
            </a:r>
            <a:endParaRPr>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0" lvl="0" indent="0" algn="l" rtl="0">
              <a:lnSpc>
                <a:spcPct val="150000"/>
              </a:lnSpc>
              <a:spcBef>
                <a:spcPts val="0"/>
              </a:spcBef>
              <a:spcAft>
                <a:spcPts val="0"/>
              </a:spcAft>
              <a:buClr>
                <a:schemeClr val="dk1"/>
              </a:buClr>
              <a:buSzPts val="1100"/>
              <a:buFont typeface="Arial" panose="020B0604020202020204"/>
              <a:buNone/>
            </a:pPr>
            <a:r>
              <a:rPr lang="zh-CN">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rPr>
              <a:t>D.条形码打印太小，扫描不出</a:t>
            </a:r>
            <a:endParaRPr>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0" lvl="0" indent="0" algn="l" rtl="0">
              <a:lnSpc>
                <a:spcPct val="150000"/>
              </a:lnSpc>
              <a:spcBef>
                <a:spcPts val="0"/>
              </a:spcBef>
              <a:spcAft>
                <a:spcPts val="0"/>
              </a:spcAft>
              <a:buClr>
                <a:schemeClr val="dk1"/>
              </a:buClr>
              <a:buSzPts val="1100"/>
              <a:buFont typeface="Arial" panose="020B0604020202020204"/>
              <a:buNone/>
            </a:pPr>
            <a:r>
              <a:rPr lang="zh-CN">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rPr>
              <a:t>E. 条码和字体不清晰</a:t>
            </a:r>
            <a:endParaRPr>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0" lvl="0" indent="0" algn="l" rtl="0">
              <a:lnSpc>
                <a:spcPct val="150000"/>
              </a:lnSpc>
              <a:spcBef>
                <a:spcPts val="0"/>
              </a:spcBef>
              <a:spcAft>
                <a:spcPts val="0"/>
              </a:spcAft>
              <a:buClr>
                <a:schemeClr val="dk1"/>
              </a:buClr>
              <a:buSzPts val="1100"/>
              <a:buFont typeface="Arial" panose="020B0604020202020204"/>
              <a:buNone/>
            </a:pPr>
            <a:r>
              <a:rPr lang="zh-CN">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rPr>
              <a:t>以上仓库做定期退回</a:t>
            </a:r>
            <a:endParaRPr>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0" lvl="0" indent="0" algn="l" rtl="0">
              <a:lnSpc>
                <a:spcPct val="150000"/>
              </a:lnSpc>
              <a:spcBef>
                <a:spcPts val="0"/>
              </a:spcBef>
              <a:spcAft>
                <a:spcPts val="0"/>
              </a:spcAft>
              <a:buClr>
                <a:schemeClr val="dk1"/>
              </a:buClr>
              <a:buSzPts val="1100"/>
              <a:buFont typeface="Arial" panose="020B0604020202020204"/>
              <a:buNone/>
            </a:pPr>
            <a:r>
              <a:rPr lang="zh-CN">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rPr>
              <a:t>3.一个面单贴了多次，仓库收到两个或以上的包裹，使用一张物流跟踪号，仓库做定期退回</a:t>
            </a:r>
            <a:endParaRPr>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0" lvl="0" indent="0" algn="l" rtl="0">
              <a:lnSpc>
                <a:spcPct val="150000"/>
              </a:lnSpc>
              <a:spcBef>
                <a:spcPts val="0"/>
              </a:spcBef>
              <a:spcAft>
                <a:spcPts val="0"/>
              </a:spcAft>
              <a:buClr>
                <a:schemeClr val="dk1"/>
              </a:buClr>
              <a:buSzPts val="1100"/>
              <a:buFont typeface="Arial" panose="020B0604020202020204"/>
              <a:buNone/>
            </a:pPr>
            <a:r>
              <a:rPr lang="zh-CN">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rPr>
              <a:t>4.物流渠道错误，将其他渠道（如马来SLS）的包裹发到圆通仓库，仓库将直接销毁</a:t>
            </a:r>
            <a:endParaRPr>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0" lvl="0" indent="0" algn="l" rtl="0">
              <a:lnSpc>
                <a:spcPct val="150000"/>
              </a:lnSpc>
              <a:spcBef>
                <a:spcPts val="0"/>
              </a:spcBef>
              <a:spcAft>
                <a:spcPts val="0"/>
              </a:spcAft>
              <a:buClr>
                <a:schemeClr val="dk1"/>
              </a:buClr>
              <a:buSzPts val="1100"/>
              <a:buFont typeface="Arial" panose="020B0604020202020204"/>
              <a:buNone/>
            </a:pPr>
            <a:r>
              <a:rPr lang="zh-CN">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rPr>
              <a:t>5.寄件尺寸及重量不符合要求【超材】，超出限制要求，包括因运输过程中的挤压导致，以台湾站超材为例，宅配最大重量20kg，</a:t>
            </a:r>
            <a:r>
              <a:rPr lang="zh-CN"/>
              <a:t>三边合计&lt;150cm</a:t>
            </a:r>
            <a:endParaRPr lang="zh-CN"/>
          </a:p>
          <a:p>
            <a:pPr marL="0" lvl="0" indent="0" algn="l" rtl="0">
              <a:lnSpc>
                <a:spcPct val="150000"/>
              </a:lnSpc>
              <a:spcBef>
                <a:spcPts val="0"/>
              </a:spcBef>
              <a:spcAft>
                <a:spcPts val="0"/>
              </a:spcAft>
              <a:buClr>
                <a:schemeClr val="dk1"/>
              </a:buClr>
              <a:buSzPts val="1100"/>
              <a:buFont typeface="Arial" panose="020B0604020202020204"/>
              <a:buNone/>
            </a:pPr>
            <a:r>
              <a:rPr lang="zh-CN">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rPr>
              <a:t>店配最大重量是10kg，</a:t>
            </a:r>
            <a:r>
              <a:rPr lang="zh-CN"/>
              <a:t>最长边 &lt; 45cm； 若有一边长度为30~45cm，其他两边则需均 &lt; 30cm。莱尔富店配，最长边&lt; =45cm，其余两边需均＜=30cm</a:t>
            </a:r>
            <a:endParaRPr lang="zh-CN"/>
          </a:p>
          <a:p>
            <a:pPr marL="0" lvl="0" indent="0" algn="l" rtl="0">
              <a:lnSpc>
                <a:spcPct val="115000"/>
              </a:lnSpc>
              <a:spcBef>
                <a:spcPts val="0"/>
              </a:spcBef>
              <a:spcAft>
                <a:spcPts val="0"/>
              </a:spcAft>
              <a:buClr>
                <a:schemeClr val="dk1"/>
              </a:buClr>
              <a:buSzPts val="1100"/>
              <a:buFont typeface="Arial" panose="020B0604020202020204"/>
              <a:buNone/>
            </a:pPr>
            <a:r>
              <a:rPr lang="zh-CN"/>
              <a:t>各位卖家在发货之前一定要查看物流手册商品尺寸和重量要求，不要超材不然将会无法发往目的地作为异常件退回</a:t>
            </a:r>
            <a:endParaRPr lang="zh-CN"/>
          </a:p>
          <a:p>
            <a:pPr marL="0" lvl="0" indent="0" algn="l" rtl="0">
              <a:lnSpc>
                <a:spcPct val="100000"/>
              </a:lnSpc>
              <a:spcBef>
                <a:spcPts val="0"/>
              </a:spcBef>
              <a:spcAft>
                <a:spcPts val="0"/>
              </a:spcAft>
              <a:buSzPts val="1400"/>
              <a:buNone/>
            </a:pPr>
          </a:p>
        </p:txBody>
      </p:sp>
      <p:sp>
        <p:nvSpPr>
          <p:cNvPr id="554" name="Google Shape;554;p26:notes"/>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PhAnim="0" showMasterSp="0">
  <p:cSld>
    <p:spTree>
      <p:nvGrpSpPr>
        <p:cNvPr id="568" name="Shape 568"/>
        <p:cNvGrpSpPr/>
        <p:nvPr/>
      </p:nvGrpSpPr>
      <p:grpSpPr>
        <a:xfrm>
          <a:off x="0" y="0"/>
          <a:ext cx="0" cy="0"/>
          <a:chOff x="0" y="0"/>
          <a:chExt cx="0" cy="0"/>
        </a:xfrm>
      </p:grpSpPr>
      <p:sp>
        <p:nvSpPr>
          <p:cNvPr id="569" name="Google Shape;569;g96f535b256_0_2:notes"/>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0" name="Google Shape;570;g96f535b256_0_2:notes"/>
          <p:cNvSpPr txBox="1"/>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zh-CN"/>
              <a:t>说完异常件处理，我们来看一下shopee中转仓的仓库地址，sls仓库目前有4个分别在深圳、上海、义务、泉州。</a:t>
            </a:r>
            <a:endParaRPr lang="zh-CN"/>
          </a:p>
          <a:p>
            <a:pPr marL="457200" marR="0" lvl="0" indent="-228600" algn="l" rtl="0">
              <a:lnSpc>
                <a:spcPct val="100000"/>
              </a:lnSpc>
              <a:spcBef>
                <a:spcPts val="0"/>
              </a:spcBef>
              <a:spcAft>
                <a:spcPts val="0"/>
              </a:spcAft>
              <a:buSzPts val="1400"/>
              <a:buNone/>
            </a:pPr>
            <a:r>
              <a:rPr lang="zh-CN"/>
              <a:t>针对卖家自送件或使用货拉拉、快递到仓件，</a:t>
            </a:r>
            <a:r>
              <a:rPr lang="zh-CN" b="1"/>
              <a:t>SLS深圳仓收货时间：</a:t>
            </a:r>
            <a:r>
              <a:rPr lang="zh-CN"/>
              <a:t>9:00-20:30；</a:t>
            </a:r>
            <a:endParaRPr lang="zh-CN"/>
          </a:p>
          <a:p>
            <a:pPr marL="457200" marR="0" lvl="0" indent="-228600" algn="l" rtl="0">
              <a:lnSpc>
                <a:spcPct val="100000"/>
              </a:lnSpc>
              <a:spcBef>
                <a:spcPts val="0"/>
              </a:spcBef>
              <a:spcAft>
                <a:spcPts val="0"/>
              </a:spcAft>
              <a:buSzPts val="1400"/>
              <a:buNone/>
            </a:pPr>
            <a:r>
              <a:rPr lang="zh-CN" b="1"/>
              <a:t>SLS上海仓、义乌仓和泉州仓收货时间：</a:t>
            </a:r>
            <a:r>
              <a:rPr lang="zh-CN"/>
              <a:t>（日常非大促）周一至周日上午9:00-12:00，下午13:00-21:00</a:t>
            </a:r>
            <a:endParaRPr lang="zh-CN"/>
          </a:p>
          <a:p>
            <a:pPr marL="457200" marR="0" lvl="0" indent="-228600" algn="l" rtl="0">
              <a:lnSpc>
                <a:spcPct val="100000"/>
              </a:lnSpc>
              <a:spcBef>
                <a:spcPts val="0"/>
              </a:spcBef>
              <a:spcAft>
                <a:spcPts val="0"/>
              </a:spcAft>
              <a:buSzPts val="1400"/>
              <a:buNone/>
            </a:pPr>
          </a:p>
        </p:txBody>
      </p:sp>
      <p:sp>
        <p:nvSpPr>
          <p:cNvPr id="571" name="Google Shape;571;g96f535b256_0_2:notes"/>
          <p:cNvSpPr txBox="1"/>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zh-CN" sz="1200" b="0" i="0" u="none" strike="noStrike" cap="none">
                <a:solidFill>
                  <a:schemeClr val="dk1"/>
                </a:solidFill>
                <a:latin typeface="Arial" panose="020B0604020202020204"/>
                <a:ea typeface="Arial" panose="020B0604020202020204"/>
                <a:cs typeface="Arial" panose="020B0604020202020204"/>
                <a:sym typeface="Arial" panose="020B0604020202020204"/>
              </a:rPr>
            </a:fld>
            <a:endParaRPr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92" name="Shape 192"/>
        <p:cNvGrpSpPr/>
        <p:nvPr/>
      </p:nvGrpSpPr>
      <p:grpSpPr>
        <a:xfrm>
          <a:off x="0" y="0"/>
          <a:ext cx="0" cy="0"/>
          <a:chOff x="0" y="0"/>
          <a:chExt cx="0" cy="0"/>
        </a:xfrm>
      </p:grpSpPr>
      <p:sp>
        <p:nvSpPr>
          <p:cNvPr id="193" name="Google Shape;193;p51:notes"/>
          <p:cNvSpPr txBox="1"/>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zh-CN"/>
              <a:t>我们首先来看平台物流设置</a:t>
            </a:r>
            <a:endParaRPr lang="zh-CN"/>
          </a:p>
        </p:txBody>
      </p:sp>
      <p:sp>
        <p:nvSpPr>
          <p:cNvPr id="194" name="Google Shape;194;p51:notes"/>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PhAnim="0" showMasterSp="0">
  <p:cSld>
    <p:spTree>
      <p:nvGrpSpPr>
        <p:cNvPr id="579" name="Shape 579"/>
        <p:cNvGrpSpPr/>
        <p:nvPr/>
      </p:nvGrpSpPr>
      <p:grpSpPr>
        <a:xfrm>
          <a:off x="0" y="0"/>
          <a:ext cx="0" cy="0"/>
          <a:chOff x="0" y="0"/>
          <a:chExt cx="0" cy="0"/>
        </a:xfrm>
      </p:grpSpPr>
      <p:sp>
        <p:nvSpPr>
          <p:cNvPr id="580" name="Google Shape;580;p25:notes"/>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1" name="Google Shape;581;p25:notes"/>
          <p:cNvSpPr txBox="1"/>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p>
          <a:p>
            <a:pPr marL="457200" marR="0" lvl="0" indent="-228600" algn="l" rtl="0">
              <a:lnSpc>
                <a:spcPct val="100000"/>
              </a:lnSpc>
              <a:spcBef>
                <a:spcPts val="0"/>
              </a:spcBef>
              <a:spcAft>
                <a:spcPts val="0"/>
              </a:spcAft>
              <a:buClr>
                <a:srgbClr val="000000"/>
              </a:buClr>
              <a:buSzPts val="1400"/>
              <a:buFont typeface="Arial" panose="020B0604020202020204"/>
              <a:buNone/>
            </a:pPr>
            <a:r>
              <a:rPr lang="zh-CN"/>
              <a:t>目前shopee提供免费揽收服务，需要满足以下四个条件</a:t>
            </a:r>
            <a:endParaRPr lang="zh-CN"/>
          </a:p>
          <a:p>
            <a:pPr marL="457200" marR="0" lvl="0" indent="-228600" algn="l" rtl="0">
              <a:lnSpc>
                <a:spcPct val="100000"/>
              </a:lnSpc>
              <a:spcBef>
                <a:spcPts val="0"/>
              </a:spcBef>
              <a:spcAft>
                <a:spcPts val="0"/>
              </a:spcAft>
              <a:buClr>
                <a:srgbClr val="000000"/>
              </a:buClr>
              <a:buSzPts val="1400"/>
              <a:buFont typeface="Arial" panose="020B0604020202020204"/>
              <a:buNone/>
            </a:pPr>
            <a:r>
              <a:rPr lang="zh-CN"/>
              <a:t>1卖家上月日均出货单量（ADO） ：华南卖家：ADO&gt;=200单/华东卖家：ADO&gt;=100单</a:t>
            </a:r>
            <a:endParaRPr lang="zh-CN"/>
          </a:p>
          <a:p>
            <a:pPr marL="457200" marR="0" lvl="0" indent="-228600" algn="l" rtl="0">
              <a:lnSpc>
                <a:spcPct val="100000"/>
              </a:lnSpc>
              <a:spcBef>
                <a:spcPts val="0"/>
              </a:spcBef>
              <a:spcAft>
                <a:spcPts val="0"/>
              </a:spcAft>
              <a:buClr>
                <a:srgbClr val="000000"/>
              </a:buClr>
              <a:buSzPts val="1400"/>
              <a:buFont typeface="Arial" panose="020B0604020202020204"/>
              <a:buNone/>
            </a:pPr>
            <a:r>
              <a:rPr lang="zh-CN"/>
              <a:t>2卖家预售商品比例（Pre-order%）&lt;=10%</a:t>
            </a:r>
            <a:endParaRPr lang="zh-CN"/>
          </a:p>
          <a:p>
            <a:pPr marL="457200" marR="0" lvl="0" indent="-228600" algn="l" rtl="0">
              <a:lnSpc>
                <a:spcPct val="100000"/>
              </a:lnSpc>
              <a:spcBef>
                <a:spcPts val="0"/>
              </a:spcBef>
              <a:spcAft>
                <a:spcPts val="0"/>
              </a:spcAft>
              <a:buClr>
                <a:srgbClr val="000000"/>
              </a:buClr>
              <a:buSzPts val="1400"/>
              <a:buFont typeface="Arial" panose="020B0604020202020204"/>
              <a:buNone/>
            </a:pPr>
            <a:r>
              <a:rPr lang="zh-CN"/>
              <a:t>3卖家上月平均出货到仓时效（APT）&lt;=2.5天，并且</a:t>
            </a:r>
            <a:r>
              <a:rPr lang="zh-CN">
                <a:latin typeface="微软雅黑" panose="020B0503020204020204" charset="-122"/>
                <a:ea typeface="微软雅黑" panose="020B0503020204020204" charset="-122"/>
                <a:cs typeface="微软雅黑" panose="020B0503020204020204" charset="-122"/>
                <a:sym typeface="微软雅黑" panose="020B0503020204020204" charset="-122"/>
              </a:rPr>
              <a:t>全部订单使用首公里追踪功能</a:t>
            </a:r>
            <a:endParaRPr lang="zh-CN">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0" lvl="0" indent="0" algn="l" rtl="0">
              <a:lnSpc>
                <a:spcPct val="150000"/>
              </a:lnSpc>
              <a:spcBef>
                <a:spcPts val="0"/>
              </a:spcBef>
              <a:spcAft>
                <a:spcPts val="0"/>
              </a:spcAft>
              <a:buClr>
                <a:schemeClr val="dk1"/>
              </a:buClr>
              <a:buSzPts val="1400"/>
              <a:buFont typeface="Arial" panose="020B0604020202020204"/>
              <a:buNone/>
            </a:pPr>
            <a:r>
              <a:rPr lang="zh-CN"/>
              <a:t>     4 </a:t>
            </a:r>
            <a:r>
              <a:rPr lang="zh-CN">
                <a:latin typeface="微软雅黑" panose="020B0503020204020204" charset="-122"/>
                <a:ea typeface="微软雅黑" panose="020B0503020204020204" charset="-122"/>
                <a:cs typeface="微软雅黑" panose="020B0503020204020204" charset="-122"/>
                <a:sym typeface="微软雅黑" panose="020B0503020204020204" charset="-122"/>
              </a:rPr>
              <a:t>卖家罚分&gt;=4分的店铺达到要求标准，</a:t>
            </a:r>
            <a:r>
              <a:rPr lang="zh-CN">
                <a:solidFill>
                  <a:srgbClr val="3E3E3E"/>
                </a:solidFill>
                <a:latin typeface="微软雅黑" panose="020B0503020204020204" charset="-122"/>
                <a:ea typeface="微软雅黑" panose="020B0503020204020204" charset="-122"/>
                <a:cs typeface="微软雅黑" panose="020B0503020204020204" charset="-122"/>
                <a:sym typeface="微软雅黑" panose="020B0503020204020204" charset="-122"/>
              </a:rPr>
              <a:t>每个月的揽收资格会参考过去一个月的卖家表现。因为惩罚计分是以季度为单位累计的，因此每个季度的第一个月，第二个月，第三个月要求标准不同。</a:t>
            </a:r>
            <a:endParaRPr lang="zh-CN">
              <a:solidFill>
                <a:srgbClr val="3E3E3E"/>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582" name="Google Shape;582;p25:notes"/>
          <p:cNvSpPr txBox="1"/>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zh-CN" sz="1200" b="0" i="0" u="none" strike="noStrike" cap="none">
                <a:solidFill>
                  <a:schemeClr val="dk1"/>
                </a:solidFill>
                <a:latin typeface="Arial" panose="020B0604020202020204"/>
                <a:ea typeface="Arial" panose="020B0604020202020204"/>
                <a:cs typeface="Arial" panose="020B0604020202020204"/>
                <a:sym typeface="Arial" panose="020B0604020202020204"/>
              </a:rPr>
            </a:fld>
            <a:endParaRPr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PhAnim="0" showMasterSp="0">
  <p:cSld>
    <p:spTree>
      <p:nvGrpSpPr>
        <p:cNvPr id="589" name="Shape 589"/>
        <p:cNvGrpSpPr/>
        <p:nvPr/>
      </p:nvGrpSpPr>
      <p:grpSpPr>
        <a:xfrm>
          <a:off x="0" y="0"/>
          <a:ext cx="0" cy="0"/>
          <a:chOff x="0" y="0"/>
          <a:chExt cx="0" cy="0"/>
        </a:xfrm>
      </p:grpSpPr>
      <p:sp>
        <p:nvSpPr>
          <p:cNvPr id="590" name="Google Shape;590;p68:notes"/>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1" name="Google Shape;591;p68:notes"/>
          <p:cNvSpPr txBox="1"/>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panose="020B0604020202020204"/>
              <a:buNone/>
            </a:pPr>
            <a:r>
              <a:rPr lang="zh-CN" sz="1200" b="1"/>
              <a:t>为了更好地服务卖家，虾皮与淼深国际（原韵达国际）、</a:t>
            </a:r>
            <a:r>
              <a:rPr lang="zh-CN" b="1"/>
              <a:t>中通、圆通</a:t>
            </a:r>
            <a:r>
              <a:rPr lang="zh-CN" sz="1200" b="1"/>
              <a:t>等物流商合作，在深圳华强北、民治、华南城、杭州、广州设立了集运点，为卖家提供从集货点送货至 SLS 仓库的服务，</a:t>
            </a:r>
            <a:r>
              <a:rPr lang="zh-CN" sz="1200" b="1">
                <a:solidFill>
                  <a:srgbClr val="FF0000"/>
                </a:solidFill>
              </a:rPr>
              <a:t>卖家需将包裹自行送到以下集运点（不可通过快递寄运至集运点）</a:t>
            </a:r>
            <a:endParaRPr lang="zh-CN" sz="1200" b="1">
              <a:solidFill>
                <a:srgbClr val="FF0000"/>
              </a:solidFill>
            </a:endParaRPr>
          </a:p>
          <a:p>
            <a:pPr marL="457200" marR="0" lvl="0" indent="-228600" algn="l" rtl="0">
              <a:lnSpc>
                <a:spcPct val="100000"/>
              </a:lnSpc>
              <a:spcBef>
                <a:spcPts val="0"/>
              </a:spcBef>
              <a:spcAft>
                <a:spcPts val="0"/>
              </a:spcAft>
              <a:buSzPts val="1400"/>
              <a:buNone/>
            </a:pPr>
          </a:p>
        </p:txBody>
      </p:sp>
      <p:sp>
        <p:nvSpPr>
          <p:cNvPr id="592" name="Google Shape;592;p68:notes"/>
          <p:cNvSpPr txBox="1"/>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zh-CN" sz="1200" b="0" i="0" u="none" strike="noStrike" cap="none">
                <a:solidFill>
                  <a:schemeClr val="dk1"/>
                </a:solidFill>
                <a:latin typeface="Arial" panose="020B0604020202020204"/>
                <a:ea typeface="Arial" panose="020B0604020202020204"/>
                <a:cs typeface="Arial" panose="020B0604020202020204"/>
                <a:sym typeface="Arial" panose="020B0604020202020204"/>
              </a:rPr>
            </a:fld>
            <a:endParaRPr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PhAnim="0" showMasterSp="0">
  <p:cSld>
    <p:spTree>
      <p:nvGrpSpPr>
        <p:cNvPr id="599" name="Shape 599"/>
        <p:cNvGrpSpPr/>
        <p:nvPr/>
      </p:nvGrpSpPr>
      <p:grpSpPr>
        <a:xfrm>
          <a:off x="0" y="0"/>
          <a:ext cx="0" cy="0"/>
          <a:chOff x="0" y="0"/>
          <a:chExt cx="0" cy="0"/>
        </a:xfrm>
      </p:grpSpPr>
      <p:sp>
        <p:nvSpPr>
          <p:cNvPr id="600" name="Google Shape;600;p27:notes"/>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1" name="Google Shape;601;p27:notes"/>
          <p:cNvSpPr txBox="1"/>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panose="020B0604020202020204"/>
              <a:buNone/>
            </a:pPr>
            <a:r>
              <a:rPr lang="zh-CN"/>
              <a:t>如果您出现</a:t>
            </a:r>
            <a:r>
              <a:rPr lang="zh-CN" sz="1200" b="1"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rPr>
              <a:t>到仓未扫描/到仓已扫描但未出货、想了解运送进度、包裹</a:t>
            </a:r>
            <a:r>
              <a:rPr lang="zh-CN" sz="1200" b="1"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rPr>
              <a:t>疑似遗失、订单破损、错误派送/配送但未送到、运费查询等问题，可以扫描图中二维码进行问题登记，</a:t>
            </a:r>
            <a:r>
              <a:rPr lang="zh-CN" sz="1200" b="0" i="0" u="none" strike="noStrike" cap="none">
                <a:solidFill>
                  <a:srgbClr val="000000"/>
                </a:solidFill>
                <a:latin typeface="Arial" panose="020B0604020202020204"/>
                <a:ea typeface="Arial" panose="020B0604020202020204"/>
                <a:cs typeface="Arial" panose="020B0604020202020204"/>
                <a:sym typeface="Arial" panose="020B0604020202020204"/>
              </a:rPr>
              <a:t>Shopee深圳跨境客服团队将在1个工作日内进行回复。</a:t>
            </a:r>
            <a:endParaRPr sz="1200" b="1"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457200" marR="0" lvl="0" indent="-228600" algn="l" rtl="0">
              <a:lnSpc>
                <a:spcPct val="100000"/>
              </a:lnSpc>
              <a:spcBef>
                <a:spcPts val="0"/>
              </a:spcBef>
              <a:spcAft>
                <a:spcPts val="0"/>
              </a:spcAft>
              <a:buClr>
                <a:srgbClr val="000000"/>
              </a:buClr>
              <a:buSzPts val="1400"/>
              <a:buFont typeface="Arial" panose="020B0604020202020204"/>
              <a:buNone/>
            </a:pPr>
            <a:endParaRPr sz="1200" b="1"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457200" marR="0" lvl="0" indent="-228600" algn="l" rtl="0">
              <a:lnSpc>
                <a:spcPct val="100000"/>
              </a:lnSpc>
              <a:spcBef>
                <a:spcPts val="0"/>
              </a:spcBef>
              <a:spcAft>
                <a:spcPts val="0"/>
              </a:spcAft>
              <a:buClr>
                <a:srgbClr val="000000"/>
              </a:buClr>
              <a:buSzPts val="1400"/>
              <a:buFont typeface="Arial" panose="020B0604020202020204"/>
              <a:buNone/>
            </a:pPr>
            <a:endParaRPr sz="1200" b="1"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602" name="Google Shape;602;p27:notes"/>
          <p:cNvSpPr txBox="1"/>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zh-CN" sz="1200" b="0" i="0" u="none" strike="noStrike" cap="none">
                <a:solidFill>
                  <a:schemeClr val="dk1"/>
                </a:solidFill>
                <a:latin typeface="Arial" panose="020B0604020202020204"/>
                <a:ea typeface="Arial" panose="020B0604020202020204"/>
                <a:cs typeface="Arial" panose="020B0604020202020204"/>
                <a:sym typeface="Arial" panose="020B0604020202020204"/>
              </a:rPr>
            </a:fld>
            <a:endParaRPr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PhAnim="0" showMasterSp="0">
  <p:cSld>
    <p:spTree>
      <p:nvGrpSpPr>
        <p:cNvPr id="613" name="Shape 613"/>
        <p:cNvGrpSpPr/>
        <p:nvPr/>
      </p:nvGrpSpPr>
      <p:grpSpPr>
        <a:xfrm>
          <a:off x="0" y="0"/>
          <a:ext cx="0" cy="0"/>
          <a:chOff x="0" y="0"/>
          <a:chExt cx="0" cy="0"/>
        </a:xfrm>
      </p:grpSpPr>
      <p:sp>
        <p:nvSpPr>
          <p:cNvPr id="614" name="Google Shape;614;p28:notes"/>
          <p:cNvSpPr txBox="1"/>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r>
              <a:rPr lang="zh-CN"/>
              <a:t>我们首先来看</a:t>
            </a:r>
            <a:r>
              <a:rPr lang="zh-CN" sz="1200" b="1"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rPr>
              <a:t>买家延长收货时间</a:t>
            </a:r>
            <a:endParaRPr sz="800" b="0" i="0" u="none" strike="noStrike" cap="none">
              <a:solidFill>
                <a:srgbClr val="000000"/>
              </a:solidFill>
              <a:latin typeface="Arial" panose="020B0604020202020204"/>
              <a:ea typeface="Arial" panose="020B0604020202020204"/>
              <a:cs typeface="Arial" panose="020B0604020202020204"/>
              <a:sym typeface="Arial" panose="020B0604020202020204"/>
            </a:endParaRPr>
          </a:p>
          <a:p>
            <a:pPr marL="0" lvl="0" indent="0" algn="l" rtl="0">
              <a:lnSpc>
                <a:spcPct val="100000"/>
              </a:lnSpc>
              <a:spcBef>
                <a:spcPts val="0"/>
              </a:spcBef>
              <a:spcAft>
                <a:spcPts val="0"/>
              </a:spcAft>
              <a:buSzPts val="1400"/>
              <a:buNone/>
            </a:pPr>
          </a:p>
        </p:txBody>
      </p:sp>
      <p:sp>
        <p:nvSpPr>
          <p:cNvPr id="615" name="Google Shape;615;p28:notes"/>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PhAnim="0" showMasterSp="0">
  <p:cSld>
    <p:spTree>
      <p:nvGrpSpPr>
        <p:cNvPr id="620" name="Shape 620"/>
        <p:cNvGrpSpPr/>
        <p:nvPr/>
      </p:nvGrpSpPr>
      <p:grpSpPr>
        <a:xfrm>
          <a:off x="0" y="0"/>
          <a:ext cx="0" cy="0"/>
          <a:chOff x="0" y="0"/>
          <a:chExt cx="0" cy="0"/>
        </a:xfrm>
      </p:grpSpPr>
      <p:sp>
        <p:nvSpPr>
          <p:cNvPr id="621" name="Google Shape;621;p29:notes"/>
          <p:cNvSpPr txBox="1"/>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zh-CN"/>
              <a:t>买家延长收货操作方法，</a:t>
            </a:r>
            <a:endParaRPr lang="zh-CN"/>
          </a:p>
        </p:txBody>
      </p:sp>
      <p:sp>
        <p:nvSpPr>
          <p:cNvPr id="622" name="Google Shape;622;p29:notes"/>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PhAnim="0" showMasterSp="0">
  <p:cSld>
    <p:spTree>
      <p:nvGrpSpPr>
        <p:cNvPr id="627" name="Shape 627"/>
        <p:cNvGrpSpPr/>
        <p:nvPr/>
      </p:nvGrpSpPr>
      <p:grpSpPr>
        <a:xfrm>
          <a:off x="0" y="0"/>
          <a:ext cx="0" cy="0"/>
          <a:chOff x="0" y="0"/>
          <a:chExt cx="0" cy="0"/>
        </a:xfrm>
      </p:grpSpPr>
      <p:sp>
        <p:nvSpPr>
          <p:cNvPr id="628" name="Google Shape;628;p30:notes"/>
          <p:cNvSpPr txBox="1"/>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zh-CN"/>
              <a:t>接下来我们看一下退货退款</a:t>
            </a:r>
            <a:endParaRPr lang="zh-CN"/>
          </a:p>
        </p:txBody>
      </p:sp>
      <p:sp>
        <p:nvSpPr>
          <p:cNvPr id="629" name="Google Shape;629;p30:notes"/>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PhAnim="0" showMasterSp="0">
  <p:cSld>
    <p:spTree>
      <p:nvGrpSpPr>
        <p:cNvPr id="634" name="Shape 634"/>
        <p:cNvGrpSpPr/>
        <p:nvPr/>
      </p:nvGrpSpPr>
      <p:grpSpPr>
        <a:xfrm>
          <a:off x="0" y="0"/>
          <a:ext cx="0" cy="0"/>
          <a:chOff x="0" y="0"/>
          <a:chExt cx="0" cy="0"/>
        </a:xfrm>
      </p:grpSpPr>
      <p:sp>
        <p:nvSpPr>
          <p:cNvPr id="635" name="Google Shape;635;p69:notes"/>
          <p:cNvSpPr txBox="1"/>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zh-CN"/>
              <a:t>一是如何处理退货退款请求</a:t>
            </a:r>
            <a:endParaRPr lang="zh-CN"/>
          </a:p>
          <a:p>
            <a:pPr marL="0" lvl="0" indent="0" algn="l" rtl="0">
              <a:lnSpc>
                <a:spcPct val="100000"/>
              </a:lnSpc>
              <a:spcBef>
                <a:spcPts val="0"/>
              </a:spcBef>
              <a:spcAft>
                <a:spcPts val="0"/>
              </a:spcAft>
              <a:buSzPts val="1400"/>
              <a:buNone/>
            </a:pPr>
          </a:p>
        </p:txBody>
      </p:sp>
      <p:sp>
        <p:nvSpPr>
          <p:cNvPr id="636" name="Google Shape;636;p69:notes"/>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PhAnim="0" showMasterSp="0">
  <p:cSld>
    <p:spTree>
      <p:nvGrpSpPr>
        <p:cNvPr id="641" name="Shape 641"/>
        <p:cNvGrpSpPr/>
        <p:nvPr/>
      </p:nvGrpSpPr>
      <p:grpSpPr>
        <a:xfrm>
          <a:off x="0" y="0"/>
          <a:ext cx="0" cy="0"/>
          <a:chOff x="0" y="0"/>
          <a:chExt cx="0" cy="0"/>
        </a:xfrm>
      </p:grpSpPr>
      <p:sp>
        <p:nvSpPr>
          <p:cNvPr id="642" name="Google Shape;642;p32:notes"/>
          <p:cNvSpPr txBox="1"/>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p>
        </p:txBody>
      </p:sp>
      <p:sp>
        <p:nvSpPr>
          <p:cNvPr id="643" name="Google Shape;643;p32:notes"/>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PhAnim="0" showMasterSp="0">
  <p:cSld>
    <p:spTree>
      <p:nvGrpSpPr>
        <p:cNvPr id="647" name="Shape 647"/>
        <p:cNvGrpSpPr/>
        <p:nvPr/>
      </p:nvGrpSpPr>
      <p:grpSpPr>
        <a:xfrm>
          <a:off x="0" y="0"/>
          <a:ext cx="0" cy="0"/>
          <a:chOff x="0" y="0"/>
          <a:chExt cx="0" cy="0"/>
        </a:xfrm>
      </p:grpSpPr>
      <p:sp>
        <p:nvSpPr>
          <p:cNvPr id="648" name="Google Shape;648;p70:notes"/>
          <p:cNvSpPr txBox="1"/>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p>
        </p:txBody>
      </p:sp>
      <p:sp>
        <p:nvSpPr>
          <p:cNvPr id="649" name="Google Shape;649;p70:notes"/>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PhAnim="0" showMasterSp="0">
  <p:cSld>
    <p:spTree>
      <p:nvGrpSpPr>
        <p:cNvPr id="661" name="Shape 661"/>
        <p:cNvGrpSpPr/>
        <p:nvPr/>
      </p:nvGrpSpPr>
      <p:grpSpPr>
        <a:xfrm>
          <a:off x="0" y="0"/>
          <a:ext cx="0" cy="0"/>
          <a:chOff x="0" y="0"/>
          <a:chExt cx="0" cy="0"/>
        </a:xfrm>
      </p:grpSpPr>
      <p:sp>
        <p:nvSpPr>
          <p:cNvPr id="662" name="Google Shape;662;p33:notes"/>
          <p:cNvSpPr txBox="1"/>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zh-CN"/>
              <a:t>说完退货退款，我们来看下议价操作及评价管理</a:t>
            </a:r>
            <a:endParaRPr lang="zh-CN"/>
          </a:p>
        </p:txBody>
      </p:sp>
      <p:sp>
        <p:nvSpPr>
          <p:cNvPr id="663" name="Google Shape;663;p33:notes"/>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99" name="Shape 199"/>
        <p:cNvGrpSpPr/>
        <p:nvPr/>
      </p:nvGrpSpPr>
      <p:grpSpPr>
        <a:xfrm>
          <a:off x="0" y="0"/>
          <a:ext cx="0" cy="0"/>
          <a:chOff x="0" y="0"/>
          <a:chExt cx="0" cy="0"/>
        </a:xfrm>
      </p:grpSpPr>
      <p:sp>
        <p:nvSpPr>
          <p:cNvPr id="200" name="Google Shape;200;p52:notes"/>
          <p:cNvSpPr txBox="1"/>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r>
              <a:rPr lang="zh-CN"/>
              <a:t>首先我们可以先去卖家中心后台将语言改成中文以便于操作，由Seller Center进入设置，然后点击</a:t>
            </a:r>
            <a:r>
              <a:rPr lang="zh-CN" sz="1600">
                <a:latin typeface="微软雅黑" panose="020B0503020204020204" charset="-122"/>
                <a:ea typeface="微软雅黑" panose="020B0503020204020204" charset="-122"/>
                <a:cs typeface="微软雅黑" panose="020B0503020204020204" charset="-122"/>
                <a:sym typeface="微软雅黑" panose="020B0503020204020204" charset="-122"/>
              </a:rPr>
              <a:t>Basic Settings</a:t>
            </a:r>
            <a:r>
              <a:rPr lang="zh-CN"/>
              <a:t>，就可以进行语言设置</a:t>
            </a:r>
            <a:endParaRPr lang="zh-CN"/>
          </a:p>
        </p:txBody>
      </p:sp>
      <p:sp>
        <p:nvSpPr>
          <p:cNvPr id="201" name="Google Shape;201;p52:notes"/>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PhAnim="0" showMasterSp="0">
  <p:cSld>
    <p:spTree>
      <p:nvGrpSpPr>
        <p:cNvPr id="668" name="Shape 668"/>
        <p:cNvGrpSpPr/>
        <p:nvPr/>
      </p:nvGrpSpPr>
      <p:grpSpPr>
        <a:xfrm>
          <a:off x="0" y="0"/>
          <a:ext cx="0" cy="0"/>
          <a:chOff x="0" y="0"/>
          <a:chExt cx="0" cy="0"/>
        </a:xfrm>
      </p:grpSpPr>
      <p:sp>
        <p:nvSpPr>
          <p:cNvPr id="669" name="Google Shape;669;p10:notes"/>
          <p:cNvSpPr txBox="1"/>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p>
        </p:txBody>
      </p:sp>
      <p:sp>
        <p:nvSpPr>
          <p:cNvPr id="670" name="Google Shape;670;p10:notes"/>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PhAnim="0" showMasterSp="0">
  <p:cSld>
    <p:spTree>
      <p:nvGrpSpPr>
        <p:cNvPr id="681" name="Shape 681"/>
        <p:cNvGrpSpPr/>
        <p:nvPr/>
      </p:nvGrpSpPr>
      <p:grpSpPr>
        <a:xfrm>
          <a:off x="0" y="0"/>
          <a:ext cx="0" cy="0"/>
          <a:chOff x="0" y="0"/>
          <a:chExt cx="0" cy="0"/>
        </a:xfrm>
      </p:grpSpPr>
      <p:sp>
        <p:nvSpPr>
          <p:cNvPr id="682" name="Google Shape;682;p11:notes"/>
          <p:cNvSpPr txBox="1"/>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zh-CN"/>
              <a:t>如何指导买家议价操作，</a:t>
            </a:r>
            <a:endParaRPr lang="zh-CN"/>
          </a:p>
        </p:txBody>
      </p:sp>
      <p:sp>
        <p:nvSpPr>
          <p:cNvPr id="683" name="Google Shape;683;p11:notes"/>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PhAnim="0" showMasterSp="0">
  <p:cSld>
    <p:spTree>
      <p:nvGrpSpPr>
        <p:cNvPr id="701" name="Shape 701"/>
        <p:cNvGrpSpPr/>
        <p:nvPr/>
      </p:nvGrpSpPr>
      <p:grpSpPr>
        <a:xfrm>
          <a:off x="0" y="0"/>
          <a:ext cx="0" cy="0"/>
          <a:chOff x="0" y="0"/>
          <a:chExt cx="0" cy="0"/>
        </a:xfrm>
      </p:grpSpPr>
      <p:sp>
        <p:nvSpPr>
          <p:cNvPr id="702" name="Google Shape;702;p71:notes"/>
          <p:cNvSpPr txBox="1"/>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zh-CN"/>
              <a:t>说完议价，我们来看评价管理</a:t>
            </a:r>
            <a:endParaRPr lang="zh-CN"/>
          </a:p>
        </p:txBody>
      </p:sp>
      <p:sp>
        <p:nvSpPr>
          <p:cNvPr id="703" name="Google Shape;703;p71:notes"/>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PhAnim="0" showMasterSp="0">
  <p:cSld>
    <p:spTree>
      <p:nvGrpSpPr>
        <p:cNvPr id="724" name="Shape 724"/>
        <p:cNvGrpSpPr/>
        <p:nvPr/>
      </p:nvGrpSpPr>
      <p:grpSpPr>
        <a:xfrm>
          <a:off x="0" y="0"/>
          <a:ext cx="0" cy="0"/>
          <a:chOff x="0" y="0"/>
          <a:chExt cx="0" cy="0"/>
        </a:xfrm>
      </p:grpSpPr>
      <p:sp>
        <p:nvSpPr>
          <p:cNvPr id="725" name="Google Shape;725;ge95529f647_0_0:notes"/>
          <p:cNvSpPr txBox="1"/>
          <p:nvPr>
            <p:ph type="body" idx="1"/>
          </p:nvPr>
        </p:nvSpPr>
        <p:spPr>
          <a:xfrm>
            <a:off x="685800" y="4400550"/>
            <a:ext cx="5486400" cy="3600600"/>
          </a:xfrm>
          <a:prstGeom prst="rect">
            <a:avLst/>
          </a:prstGeom>
          <a:noFill/>
          <a:ln>
            <a:noFill/>
          </a:ln>
        </p:spPr>
        <p:txBody>
          <a:bodyPr spcFirstLastPara="1" wrap="square" lIns="93250" tIns="46600" rIns="93250" bIns="46600" anchor="t" anchorCtr="0">
            <a:noAutofit/>
          </a:bodyPr>
          <a:lstStyle/>
          <a:p>
            <a:pPr marL="0" lvl="0" indent="0" algn="l" rtl="0">
              <a:lnSpc>
                <a:spcPct val="100000"/>
              </a:lnSpc>
              <a:spcBef>
                <a:spcPts val="0"/>
              </a:spcBef>
              <a:spcAft>
                <a:spcPts val="0"/>
              </a:spcAft>
              <a:buClr>
                <a:schemeClr val="dk1"/>
              </a:buClr>
              <a:buSzPts val="1200"/>
              <a:buNone/>
            </a:pPr>
          </a:p>
          <a:p>
            <a:pPr marL="0" lvl="0" indent="0" algn="l" rtl="0">
              <a:lnSpc>
                <a:spcPct val="100000"/>
              </a:lnSpc>
              <a:spcBef>
                <a:spcPts val="0"/>
              </a:spcBef>
              <a:spcAft>
                <a:spcPts val="0"/>
              </a:spcAft>
              <a:buClr>
                <a:schemeClr val="dk1"/>
              </a:buClr>
              <a:buSzPts val="1200"/>
              <a:buNone/>
            </a:pPr>
          </a:p>
        </p:txBody>
      </p:sp>
      <p:sp>
        <p:nvSpPr>
          <p:cNvPr id="726" name="Google Shape;726;ge95529f647_0_0:notes"/>
          <p:cNvSpPr/>
          <p:nvPr>
            <p:ph type="sldImg" idx="2"/>
          </p:nvPr>
        </p:nvSpPr>
        <p:spPr>
          <a:xfrm>
            <a:off x="1877703" y="1143518"/>
            <a:ext cx="3102600" cy="3085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PhAnim="0" showMasterSp="0">
  <p:cSld>
    <p:spTree>
      <p:nvGrpSpPr>
        <p:cNvPr id="208" name="Shape 208"/>
        <p:cNvGrpSpPr/>
        <p:nvPr/>
      </p:nvGrpSpPr>
      <p:grpSpPr>
        <a:xfrm>
          <a:off x="0" y="0"/>
          <a:ext cx="0" cy="0"/>
          <a:chOff x="0" y="0"/>
          <a:chExt cx="0" cy="0"/>
        </a:xfrm>
      </p:grpSpPr>
      <p:sp>
        <p:nvSpPr>
          <p:cNvPr id="209" name="Google Shape;209;p53:notes"/>
          <p:cNvSpPr txBox="1"/>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panose="020B0604020202020204"/>
              <a:buNone/>
            </a:pPr>
            <a:r>
              <a:rPr lang="zh-CN" sz="1400"/>
              <a:t>•</a:t>
            </a:r>
            <a:r>
              <a:rPr lang="zh-CN"/>
              <a:t>我们来看下物流设置，平台默认开启Standard delivery，也就是我们平台的自有物流SLS。</a:t>
            </a:r>
            <a:endParaRPr lang="zh-CN"/>
          </a:p>
          <a:p>
            <a:pPr marL="0" lvl="0" indent="0" algn="l" rtl="0">
              <a:lnSpc>
                <a:spcPct val="115000"/>
              </a:lnSpc>
              <a:spcBef>
                <a:spcPts val="0"/>
              </a:spcBef>
              <a:spcAft>
                <a:spcPts val="0"/>
              </a:spcAft>
              <a:buClr>
                <a:schemeClr val="dk1"/>
              </a:buClr>
              <a:buSzPts val="1100"/>
              <a:buFont typeface="Arial" panose="020B0604020202020204"/>
              <a:buNone/>
            </a:pPr>
            <a:r>
              <a:rPr lang="zh-CN" sz="1400"/>
              <a:t>•</a:t>
            </a:r>
            <a:r>
              <a:rPr lang="zh-CN"/>
              <a:t>这里需要注意的是，您物流设置中该物流渠道打开不代表你的商品的物流渠道就打开了，您还需要在所有的商品详情页面打开该物流渠道，不然买家下单时还是无法选择该物流渠道。</a:t>
            </a:r>
            <a:endParaRPr lang="zh-CN"/>
          </a:p>
          <a:p>
            <a:pPr marL="0" lvl="0" indent="0" algn="l" rtl="0">
              <a:lnSpc>
                <a:spcPct val="115000"/>
              </a:lnSpc>
              <a:spcBef>
                <a:spcPts val="0"/>
              </a:spcBef>
              <a:spcAft>
                <a:spcPts val="0"/>
              </a:spcAft>
              <a:buClr>
                <a:schemeClr val="dk1"/>
              </a:buClr>
              <a:buSzPts val="1100"/>
              <a:buFont typeface="Arial" panose="020B0604020202020204"/>
              <a:buNone/>
            </a:pPr>
            <a:r>
              <a:rPr lang="zh-CN" sz="1400"/>
              <a:t>•</a:t>
            </a:r>
            <a:r>
              <a:rPr lang="zh-CN"/>
              <a:t>然后下方的就是商品的出货天数，平台默认为2个工作日。需要注意的是，出货天数只能设置2个工作日或者5-10个工作日，不能设置3，4，5个或者10以上工作日。</a:t>
            </a:r>
            <a:endParaRPr lang="zh-CN"/>
          </a:p>
          <a:p>
            <a:pPr marL="0" lvl="0" indent="0" algn="l" rtl="0">
              <a:lnSpc>
                <a:spcPct val="100000"/>
              </a:lnSpc>
              <a:spcBef>
                <a:spcPts val="0"/>
              </a:spcBef>
              <a:spcAft>
                <a:spcPts val="0"/>
              </a:spcAft>
              <a:buSzPts val="1400"/>
              <a:buNone/>
            </a:pPr>
          </a:p>
        </p:txBody>
      </p:sp>
      <p:sp>
        <p:nvSpPr>
          <p:cNvPr id="210" name="Google Shape;210;p53:notes"/>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PhAnim="0" showMasterSp="0">
  <p:cSld>
    <p:spTree>
      <p:nvGrpSpPr>
        <p:cNvPr id="216" name="Shape 216"/>
        <p:cNvGrpSpPr/>
        <p:nvPr/>
      </p:nvGrpSpPr>
      <p:grpSpPr>
        <a:xfrm>
          <a:off x="0" y="0"/>
          <a:ext cx="0" cy="0"/>
          <a:chOff x="0" y="0"/>
          <a:chExt cx="0" cy="0"/>
        </a:xfrm>
      </p:grpSpPr>
      <p:sp>
        <p:nvSpPr>
          <p:cNvPr id="217" name="Google Shape;217;p54:notes"/>
          <p:cNvSpPr txBox="1"/>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SzPts val="1400"/>
              <a:buFont typeface="Arial" panose="020B0604020202020204"/>
              <a:buChar char="•"/>
            </a:pPr>
            <a:r>
              <a:rPr lang="zh-CN"/>
              <a:t>接下来我们看下台湾站物流设置。平台默认开启虾皮宅配、虾皮店配711、虾皮店配-全家、莱尔富，这里需要注意的是，台湾商品的出货天数平台默认为3个工作日。</a:t>
            </a:r>
            <a:endParaRPr lang="zh-CN"/>
          </a:p>
        </p:txBody>
      </p:sp>
      <p:sp>
        <p:nvSpPr>
          <p:cNvPr id="218" name="Google Shape;218;p54:notes"/>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PhAnim="0" showMasterSp="0">
  <p:cSld>
    <p:spTree>
      <p:nvGrpSpPr>
        <p:cNvPr id="224" name="Shape 224"/>
        <p:cNvGrpSpPr/>
        <p:nvPr/>
      </p:nvGrpSpPr>
      <p:grpSpPr>
        <a:xfrm>
          <a:off x="0" y="0"/>
          <a:ext cx="0" cy="0"/>
          <a:chOff x="0" y="0"/>
          <a:chExt cx="0" cy="0"/>
        </a:xfrm>
      </p:grpSpPr>
      <p:sp>
        <p:nvSpPr>
          <p:cNvPr id="225" name="Google Shape;225;p55:notes"/>
          <p:cNvSpPr txBox="1"/>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r>
              <a:rPr lang="zh-CN"/>
              <a:t>我们来看一下DTS设置，DTS指的是</a:t>
            </a:r>
            <a:r>
              <a:rPr lang="zh-CN" sz="1200">
                <a:solidFill>
                  <a:srgbClr val="080808"/>
                </a:solidFill>
                <a:latin typeface="微软雅黑" panose="020B0503020204020204" charset="-122"/>
                <a:ea typeface="微软雅黑" panose="020B0503020204020204" charset="-122"/>
                <a:cs typeface="微软雅黑" panose="020B0503020204020204" charset="-122"/>
                <a:sym typeface="微软雅黑" panose="020B0503020204020204" charset="-122"/>
              </a:rPr>
              <a:t>备货时间/出货天数（只计算工作日），指的是</a:t>
            </a:r>
            <a:r>
              <a:rPr lang="zh-CN" sz="1200">
                <a:latin typeface="微软雅黑" panose="020B0503020204020204" charset="-122"/>
                <a:ea typeface="微软雅黑" panose="020B0503020204020204" charset="-122"/>
                <a:cs typeface="微软雅黑" panose="020B0503020204020204" charset="-122"/>
                <a:sym typeface="微软雅黑" panose="020B0503020204020204" charset="-122"/>
              </a:rPr>
              <a:t>从</a:t>
            </a:r>
            <a:r>
              <a:rPr lang="zh-CN" sz="1200">
                <a:solidFill>
                  <a:srgbClr val="E60000"/>
                </a:solidFill>
                <a:latin typeface="微软雅黑" panose="020B0503020204020204" charset="-122"/>
                <a:ea typeface="微软雅黑" panose="020B0503020204020204" charset="-122"/>
                <a:cs typeface="微软雅黑" panose="020B0503020204020204" charset="-122"/>
                <a:sym typeface="微软雅黑" panose="020B0503020204020204" charset="-122"/>
              </a:rPr>
              <a:t>买家付款后的第二天起</a:t>
            </a:r>
            <a:r>
              <a:rPr lang="zh-CN" sz="1200">
                <a:solidFill>
                  <a:srgbClr val="080808"/>
                </a:solidFill>
                <a:latin typeface="微软雅黑" panose="020B0503020204020204" charset="-122"/>
                <a:ea typeface="微软雅黑" panose="020B0503020204020204" charset="-122"/>
                <a:cs typeface="微软雅黑" panose="020B0503020204020204" charset="-122"/>
                <a:sym typeface="微软雅黑" panose="020B0503020204020204" charset="-122"/>
              </a:rPr>
              <a:t>（后台生成了“待发货”状态的订单），</a:t>
            </a:r>
            <a:r>
              <a:rPr lang="zh-CN" sz="1200">
                <a:latin typeface="微软雅黑" panose="020B0503020204020204" charset="-122"/>
                <a:ea typeface="微软雅黑" panose="020B0503020204020204" charset="-122"/>
                <a:cs typeface="微软雅黑" panose="020B0503020204020204" charset="-122"/>
                <a:sym typeface="微软雅黑" panose="020B0503020204020204" charset="-122"/>
              </a:rPr>
              <a:t>到</a:t>
            </a:r>
            <a:r>
              <a:rPr lang="zh-CN" sz="1200">
                <a:solidFill>
                  <a:srgbClr val="E60000"/>
                </a:solidFill>
                <a:latin typeface="微软雅黑" panose="020B0503020204020204" charset="-122"/>
                <a:ea typeface="微软雅黑" panose="020B0503020204020204" charset="-122"/>
                <a:cs typeface="微软雅黑" panose="020B0503020204020204" charset="-122"/>
                <a:sym typeface="微软雅黑" panose="020B0503020204020204" charset="-122"/>
              </a:rPr>
              <a:t>货物到仓被扫描</a:t>
            </a:r>
            <a:r>
              <a:rPr lang="zh-CN" sz="1200">
                <a:solidFill>
                  <a:srgbClr val="080808"/>
                </a:solidFill>
                <a:latin typeface="微软雅黑" panose="020B0503020204020204" charset="-122"/>
                <a:ea typeface="微软雅黑" panose="020B0503020204020204" charset="-122"/>
                <a:cs typeface="微软雅黑" panose="020B0503020204020204" charset="-122"/>
                <a:sym typeface="微软雅黑" panose="020B0503020204020204" charset="-122"/>
              </a:rPr>
              <a:t>（货态变为“运送中”）的这段时间。</a:t>
            </a:r>
            <a:endParaRPr sz="1200">
              <a:solidFill>
                <a:srgbClr val="080808"/>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0" marR="0" lvl="0" indent="0" algn="l" rtl="0">
              <a:lnSpc>
                <a:spcPct val="100000"/>
              </a:lnSpc>
              <a:spcBef>
                <a:spcPts val="0"/>
              </a:spcBef>
              <a:spcAft>
                <a:spcPts val="0"/>
              </a:spcAft>
              <a:buClr>
                <a:srgbClr val="000000"/>
              </a:buClr>
              <a:buSzPts val="1400"/>
              <a:buFont typeface="Arial" panose="020B0604020202020204"/>
              <a:buNone/>
            </a:pPr>
            <a:r>
              <a:rPr lang="zh-CN" sz="1200" b="1">
                <a:solidFill>
                  <a:srgbClr val="080808"/>
                </a:solidFill>
                <a:latin typeface="微软雅黑" panose="020B0503020204020204" charset="-122"/>
                <a:ea typeface="微软雅黑" panose="020B0503020204020204" charset="-122"/>
                <a:cs typeface="微软雅黑" panose="020B0503020204020204" charset="-122"/>
                <a:sym typeface="微软雅黑" panose="020B0503020204020204" charset="-122"/>
              </a:rPr>
              <a:t>现货模式：</a:t>
            </a:r>
            <a:r>
              <a:rPr lang="zh-CN" sz="1200">
                <a:solidFill>
                  <a:srgbClr val="080808"/>
                </a:solidFill>
                <a:latin typeface="微软雅黑" panose="020B0503020204020204" charset="-122"/>
                <a:ea typeface="微软雅黑" panose="020B0503020204020204" charset="-122"/>
                <a:cs typeface="微软雅黑" panose="020B0503020204020204" charset="-122"/>
                <a:sym typeface="微软雅黑" panose="020B0503020204020204" charset="-122"/>
              </a:rPr>
              <a:t>非台湾站点DTS默认是2个工作日，台湾站点DTS默认3个工作日</a:t>
            </a:r>
            <a:endParaRPr sz="1200">
              <a:solidFill>
                <a:srgbClr val="080808"/>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0" marR="0" lvl="0" indent="0" algn="l" rtl="0">
              <a:lnSpc>
                <a:spcPct val="100000"/>
              </a:lnSpc>
              <a:spcBef>
                <a:spcPts val="0"/>
              </a:spcBef>
              <a:spcAft>
                <a:spcPts val="0"/>
              </a:spcAft>
              <a:buClr>
                <a:srgbClr val="000000"/>
              </a:buClr>
              <a:buSzPts val="1400"/>
              <a:buFont typeface="Arial" panose="020B0604020202020204"/>
              <a:buNone/>
            </a:pPr>
            <a:r>
              <a:rPr lang="zh-CN" sz="1200" b="1">
                <a:solidFill>
                  <a:srgbClr val="080808"/>
                </a:solidFill>
                <a:latin typeface="微软雅黑" panose="020B0503020204020204" charset="-122"/>
                <a:ea typeface="微软雅黑" panose="020B0503020204020204" charset="-122"/>
                <a:cs typeface="微软雅黑" panose="020B0503020204020204" charset="-122"/>
                <a:sym typeface="微软雅黑" panose="020B0503020204020204" charset="-122"/>
              </a:rPr>
              <a:t>预售模式：</a:t>
            </a:r>
            <a:r>
              <a:rPr lang="zh-CN" sz="1200">
                <a:solidFill>
                  <a:srgbClr val="080808"/>
                </a:solidFill>
                <a:latin typeface="微软雅黑" panose="020B0503020204020204" charset="-122"/>
                <a:ea typeface="微软雅黑" panose="020B0503020204020204" charset="-122"/>
                <a:cs typeface="微软雅黑" panose="020B0503020204020204" charset="-122"/>
                <a:sym typeface="微软雅黑" panose="020B0503020204020204" charset="-122"/>
              </a:rPr>
              <a:t>5-10个工作日，每个站点对店铺预售商品的数量有限制，尽量不选择预售模式</a:t>
            </a:r>
            <a:endParaRPr sz="1200">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0" lvl="0" indent="0" algn="l" rtl="0">
              <a:lnSpc>
                <a:spcPct val="100000"/>
              </a:lnSpc>
              <a:spcBef>
                <a:spcPts val="0"/>
              </a:spcBef>
              <a:spcAft>
                <a:spcPts val="0"/>
              </a:spcAft>
              <a:buSzPts val="1400"/>
              <a:buNone/>
            </a:pPr>
            <a:r>
              <a:rPr lang="zh-CN"/>
              <a:t>接下来我们看一下订单被平台计入迟发货和会被系统自动取消的逻辑，系统自动取消分两种情况，如果您在后台没点击出货，DTS+1个自然日</a:t>
            </a:r>
            <a:r>
              <a:rPr lang="zh-CN" sz="1050">
                <a:solidFill>
                  <a:srgbClr val="3E3E3E"/>
                </a:solidFill>
                <a:latin typeface="微软雅黑" panose="020B0503020204020204" charset="-122"/>
                <a:ea typeface="微软雅黑" panose="020B0503020204020204" charset="-122"/>
                <a:cs typeface="微软雅黑" panose="020B0503020204020204" charset="-122"/>
                <a:sym typeface="微软雅黑" panose="020B0503020204020204" charset="-122"/>
              </a:rPr>
              <a:t>之后还未发货的订单</a:t>
            </a:r>
            <a:r>
              <a:rPr lang="zh-CN"/>
              <a:t>会被系统取消，所以各位卖家一定订单生成及时在后台点击发货！</a:t>
            </a:r>
            <a:endParaRPr lang="zh-CN"/>
          </a:p>
          <a:p>
            <a:pPr marL="0" lvl="0" indent="0" algn="l" rtl="0">
              <a:lnSpc>
                <a:spcPct val="100000"/>
              </a:lnSpc>
              <a:spcBef>
                <a:spcPts val="0"/>
              </a:spcBef>
              <a:spcAft>
                <a:spcPts val="0"/>
              </a:spcAft>
              <a:buSzPts val="1400"/>
              <a:buNone/>
            </a:pPr>
            <a:r>
              <a:rPr lang="zh-CN"/>
              <a:t>如果您已发货，订单在DTS+2个自然日没被仓库扫描将会被计入迟发货，如果您的订单+4个自然日没被仓库扫描将会被系统自动取消订单。</a:t>
            </a:r>
            <a:endParaRPr lang="zh-CN"/>
          </a:p>
        </p:txBody>
      </p:sp>
      <p:sp>
        <p:nvSpPr>
          <p:cNvPr id="226" name="Google Shape;226;p55:notes"/>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PhAnim="0" showMasterSp="0">
  <p:cSld>
    <p:spTree>
      <p:nvGrpSpPr>
        <p:cNvPr id="234" name="Shape 234"/>
        <p:cNvGrpSpPr/>
        <p:nvPr/>
      </p:nvGrpSpPr>
      <p:grpSpPr>
        <a:xfrm>
          <a:off x="0" y="0"/>
          <a:ext cx="0" cy="0"/>
          <a:chOff x="0" y="0"/>
          <a:chExt cx="0" cy="0"/>
        </a:xfrm>
      </p:grpSpPr>
      <p:sp>
        <p:nvSpPr>
          <p:cNvPr id="235" name="Google Shape;235;p56:notes"/>
          <p:cNvSpPr txBox="1"/>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r>
              <a:rPr lang="zh-CN" sz="1200" b="0" i="0" u="none" strike="noStrike" cap="none">
                <a:solidFill>
                  <a:schemeClr val="dk1"/>
                </a:solidFill>
                <a:latin typeface="Arial" panose="020B0604020202020204"/>
                <a:ea typeface="Arial" panose="020B0604020202020204"/>
                <a:cs typeface="Arial" panose="020B0604020202020204"/>
                <a:sym typeface="Arial" panose="020B0604020202020204"/>
              </a:rPr>
              <a:t>说完DTS设置，我们来看一下退货地址设定</a:t>
            </a:r>
            <a:endParaRPr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a:p>
            <a:pPr marL="0" marR="0" lvl="0" indent="0" algn="l" rtl="0">
              <a:lnSpc>
                <a:spcPct val="100000"/>
              </a:lnSpc>
              <a:spcBef>
                <a:spcPts val="0"/>
              </a:spcBef>
              <a:spcAft>
                <a:spcPts val="0"/>
              </a:spcAft>
              <a:buClr>
                <a:srgbClr val="000000"/>
              </a:buClr>
              <a:buSzPts val="1400"/>
              <a:buFont typeface="Arial" panose="020B0604020202020204"/>
              <a:buNone/>
            </a:pPr>
            <a:r>
              <a:rPr lang="zh-CN" sz="1200" b="0" i="0" u="none" strike="noStrike" cap="none">
                <a:solidFill>
                  <a:schemeClr val="dk1"/>
                </a:solidFill>
                <a:latin typeface="Arial" panose="020B0604020202020204"/>
                <a:ea typeface="Arial" panose="020B0604020202020204"/>
                <a:cs typeface="Arial" panose="020B0604020202020204"/>
                <a:sym typeface="Arial" panose="020B0604020202020204"/>
              </a:rPr>
              <a:t>1、</a:t>
            </a:r>
            <a:r>
              <a:rPr lang="zh-CN" sz="1200">
                <a:solidFill>
                  <a:schemeClr val="dk1"/>
                </a:solidFill>
                <a:latin typeface="微软雅黑" panose="020B0503020204020204" charset="-122"/>
                <a:ea typeface="微软雅黑" panose="020B0503020204020204" charset="-122"/>
                <a:cs typeface="微软雅黑" panose="020B0503020204020204" charset="-122"/>
                <a:sym typeface="微软雅黑" panose="020B0503020204020204" charset="-122"/>
              </a:rPr>
              <a:t>填写入口：“卖场设置”--“我的地址”--“修改/新增地址”---设置为卖家退货地址</a:t>
            </a:r>
            <a:endParaRPr sz="1200">
              <a:solidFill>
                <a:schemeClr val="dk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0" marR="0" lvl="0" indent="0" algn="l" rtl="0">
              <a:lnSpc>
                <a:spcPct val="100000"/>
              </a:lnSpc>
              <a:spcBef>
                <a:spcPts val="0"/>
              </a:spcBef>
              <a:spcAft>
                <a:spcPts val="0"/>
              </a:spcAft>
              <a:buClr>
                <a:srgbClr val="000000"/>
              </a:buClr>
              <a:buSzPts val="1400"/>
              <a:buFont typeface="Arial" panose="020B0604020202020204"/>
              <a:buNone/>
            </a:pPr>
            <a:r>
              <a:rPr lang="zh-CN" sz="1200">
                <a:solidFill>
                  <a:schemeClr val="dk1"/>
                </a:solidFill>
                <a:latin typeface="微软雅黑" panose="020B0503020204020204" charset="-122"/>
                <a:ea typeface="微软雅黑" panose="020B0503020204020204" charset="-122"/>
                <a:cs typeface="微软雅黑" panose="020B0503020204020204" charset="-122"/>
                <a:sym typeface="微软雅黑" panose="020B0503020204020204" charset="-122"/>
              </a:rPr>
              <a:t>2、各位卖家请填写姓名/公司名称、Country/Region、电话号码、收件地址（省、市、区、邮政编码）（</a:t>
            </a:r>
            <a:r>
              <a:rPr lang="zh-CN" sz="1200" b="1">
                <a:solidFill>
                  <a:schemeClr val="dk1"/>
                </a:solidFill>
                <a:latin typeface="微软雅黑" panose="020B0503020204020204" charset="-122"/>
                <a:ea typeface="微软雅黑" panose="020B0503020204020204" charset="-122"/>
                <a:cs typeface="微软雅黑" panose="020B0503020204020204" charset="-122"/>
                <a:sym typeface="微软雅黑" panose="020B0503020204020204" charset="-122"/>
              </a:rPr>
              <a:t>均为必填项！</a:t>
            </a:r>
            <a:r>
              <a:rPr lang="zh-CN" sz="1200">
                <a:solidFill>
                  <a:schemeClr val="dk1"/>
                </a:solidFill>
                <a:latin typeface="微软雅黑" panose="020B0503020204020204" charset="-122"/>
                <a:ea typeface="微软雅黑" panose="020B0503020204020204" charset="-122"/>
                <a:cs typeface="微软雅黑" panose="020B0503020204020204" charset="-122"/>
                <a:sym typeface="微软雅黑" panose="020B0503020204020204" charset="-122"/>
              </a:rPr>
              <a:t>），避免因缺少退货地址无法正常退件，而被仓库销毁。</a:t>
            </a:r>
            <a:endParaRPr lang="zh-CN" sz="1200">
              <a:solidFill>
                <a:schemeClr val="dk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0" marR="0" lvl="0" indent="0" algn="l" rtl="0">
              <a:lnSpc>
                <a:spcPct val="100000"/>
              </a:lnSpc>
              <a:spcBef>
                <a:spcPts val="0"/>
              </a:spcBef>
              <a:spcAft>
                <a:spcPts val="0"/>
              </a:spcAft>
              <a:buClr>
                <a:srgbClr val="000000"/>
              </a:buClr>
              <a:buSzPts val="1400"/>
              <a:buFont typeface="Arial" panose="020B0604020202020204"/>
              <a:buNone/>
            </a:pPr>
            <a:r>
              <a:rPr lang="zh-CN" sz="1200" b="0" i="0" u="none" strike="noStrike" cap="none">
                <a:solidFill>
                  <a:schemeClr val="dk1"/>
                </a:solidFill>
                <a:latin typeface="Arial" panose="020B0604020202020204"/>
                <a:ea typeface="Arial" panose="020B0604020202020204"/>
                <a:cs typeface="Arial" panose="020B0604020202020204"/>
                <a:sym typeface="Arial" panose="020B0604020202020204"/>
              </a:rPr>
              <a:t>退货地址设定非常重要，因为Shopee 平台所有站点卖家异常件退货地址均将直接从卖家中心获取，未在卖家后台登记退货地址，则默认销毁。所有新店铺，都必须按要求在卖家后台登记退货地址！</a:t>
            </a:r>
            <a:endParaRPr lang="zh-CN"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a:p>
            <a:pPr marL="0" lvl="0" indent="0" algn="l" rtl="0">
              <a:lnSpc>
                <a:spcPct val="100000"/>
              </a:lnSpc>
              <a:spcBef>
                <a:spcPts val="0"/>
              </a:spcBef>
              <a:spcAft>
                <a:spcPts val="0"/>
              </a:spcAft>
              <a:buSzPts val="1400"/>
              <a:buNone/>
            </a:pPr>
          </a:p>
        </p:txBody>
      </p:sp>
      <p:sp>
        <p:nvSpPr>
          <p:cNvPr id="236" name="Google Shape;236;p56:notes"/>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标题幻灯片">
  <p:cSld name="标题幻灯片">
    <p:spTree>
      <p:nvGrpSpPr>
        <p:cNvPr id="15" name="Shape 15"/>
        <p:cNvGrpSpPr/>
        <p:nvPr/>
      </p:nvGrpSpPr>
      <p:grpSpPr>
        <a:xfrm>
          <a:off x="0" y="0"/>
          <a:ext cx="0" cy="0"/>
          <a:chOff x="0" y="0"/>
          <a:chExt cx="0" cy="0"/>
        </a:xfrm>
      </p:grpSpPr>
      <p:sp>
        <p:nvSpPr>
          <p:cNvPr id="16" name="Google Shape;16;p39"/>
          <p:cNvSpPr txBox="1"/>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39"/>
          <p:cNvSpPr txBox="1"/>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39"/>
          <p:cNvSpPr txBox="1"/>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1pPr>
            <a:lvl2pPr marL="0" marR="0" lvl="1"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2pPr>
            <a:lvl3pPr marL="0" marR="0" lvl="2"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3pPr>
            <a:lvl4pPr marL="0" marR="0" lvl="3"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4pPr>
            <a:lvl5pPr marL="0" marR="0" lvl="4"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5pPr>
            <a:lvl6pPr marL="0" marR="0" lvl="5"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6pPr>
            <a:lvl7pPr marL="0" marR="0" lvl="6"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7pPr>
            <a:lvl8pPr marL="0" marR="0" lvl="7"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8pPr>
            <a:lvl9pPr marL="0" marR="0" lvl="8"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zh-CN"/>
            </a:fld>
            <a:endParaRPr lang="zh-CN"/>
          </a:p>
        </p:txBody>
      </p:sp>
      <p:cxnSp>
        <p:nvCxnSpPr>
          <p:cNvPr id="19" name="Google Shape;19;p39"/>
          <p:cNvCxnSpPr/>
          <p:nvPr/>
        </p:nvCxnSpPr>
        <p:spPr>
          <a:xfrm>
            <a:off x="104882" y="711448"/>
            <a:ext cx="11689553" cy="0"/>
          </a:xfrm>
          <a:prstGeom prst="straightConnector1">
            <a:avLst/>
          </a:prstGeom>
          <a:noFill/>
          <a:ln w="9525" cap="flat" cmpd="sng">
            <a:solidFill>
              <a:srgbClr val="F98557"/>
            </a:solidFill>
            <a:prstDash val="solid"/>
            <a:miter lim="800000"/>
            <a:headEnd type="none" w="sm" len="sm"/>
            <a:tailEnd type="none" w="sm" len="sm"/>
          </a:ln>
        </p:spPr>
      </p:cxnSp>
      <p:sp>
        <p:nvSpPr>
          <p:cNvPr id="20" name="Google Shape;20;p39"/>
          <p:cNvSpPr/>
          <p:nvPr/>
        </p:nvSpPr>
        <p:spPr>
          <a:xfrm>
            <a:off x="-19446" y="0"/>
            <a:ext cx="437100" cy="726183"/>
          </a:xfrm>
          <a:prstGeom prst="rect">
            <a:avLst/>
          </a:prstGeom>
          <a:solidFill>
            <a:srgbClr val="F96A4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panose="020B0604020202020204"/>
              <a:buNone/>
            </a:pPr>
            <a:endParaRPr sz="18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grpSp>
        <p:nvGrpSpPr>
          <p:cNvPr id="21" name="Google Shape;21;p39"/>
          <p:cNvGrpSpPr/>
          <p:nvPr/>
        </p:nvGrpSpPr>
        <p:grpSpPr>
          <a:xfrm>
            <a:off x="10226675" y="139700"/>
            <a:ext cx="1570038" cy="496888"/>
            <a:chOff x="10226675" y="139700"/>
            <a:chExt cx="1570038" cy="496888"/>
          </a:xfrm>
        </p:grpSpPr>
        <p:sp>
          <p:nvSpPr>
            <p:cNvPr id="22" name="Google Shape;22;p39"/>
            <p:cNvSpPr/>
            <p:nvPr/>
          </p:nvSpPr>
          <p:spPr>
            <a:xfrm>
              <a:off x="10226675" y="139700"/>
              <a:ext cx="419100" cy="471488"/>
            </a:xfrm>
            <a:custGeom>
              <a:avLst/>
              <a:gdLst/>
              <a:ahLst/>
              <a:cxnLst/>
              <a:rect l="l" t="t" r="r" b="b"/>
              <a:pathLst>
                <a:path w="3522" h="3948" extrusionOk="0">
                  <a:moveTo>
                    <a:pt x="2410" y="2955"/>
                  </a:moveTo>
                  <a:lnTo>
                    <a:pt x="2410" y="2955"/>
                  </a:lnTo>
                  <a:cubicBezTo>
                    <a:pt x="2386" y="3146"/>
                    <a:pt x="2270" y="3299"/>
                    <a:pt x="2089" y="3375"/>
                  </a:cubicBezTo>
                  <a:cubicBezTo>
                    <a:pt x="1989" y="3418"/>
                    <a:pt x="1854" y="3441"/>
                    <a:pt x="1748" y="3434"/>
                  </a:cubicBezTo>
                  <a:cubicBezTo>
                    <a:pt x="1582" y="3427"/>
                    <a:pt x="1426" y="3387"/>
                    <a:pt x="1282" y="3314"/>
                  </a:cubicBezTo>
                  <a:cubicBezTo>
                    <a:pt x="1230" y="3287"/>
                    <a:pt x="1153" y="3235"/>
                    <a:pt x="1096" y="3187"/>
                  </a:cubicBezTo>
                  <a:cubicBezTo>
                    <a:pt x="1082" y="3176"/>
                    <a:pt x="1076" y="3166"/>
                    <a:pt x="1088" y="3148"/>
                  </a:cubicBezTo>
                  <a:cubicBezTo>
                    <a:pt x="1102" y="3128"/>
                    <a:pt x="1155" y="3050"/>
                    <a:pt x="1164" y="3038"/>
                  </a:cubicBezTo>
                  <a:cubicBezTo>
                    <a:pt x="1175" y="3020"/>
                    <a:pt x="1194" y="3020"/>
                    <a:pt x="1211" y="3033"/>
                  </a:cubicBezTo>
                  <a:cubicBezTo>
                    <a:pt x="1213" y="3035"/>
                    <a:pt x="1231" y="3048"/>
                    <a:pt x="1234" y="3051"/>
                  </a:cubicBezTo>
                  <a:cubicBezTo>
                    <a:pt x="1372" y="3158"/>
                    <a:pt x="1551" y="3239"/>
                    <a:pt x="1749" y="3247"/>
                  </a:cubicBezTo>
                  <a:cubicBezTo>
                    <a:pt x="1999" y="3243"/>
                    <a:pt x="2180" y="3132"/>
                    <a:pt x="2213" y="2960"/>
                  </a:cubicBezTo>
                  <a:cubicBezTo>
                    <a:pt x="2248" y="2770"/>
                    <a:pt x="2097" y="2607"/>
                    <a:pt x="1805" y="2516"/>
                  </a:cubicBezTo>
                  <a:cubicBezTo>
                    <a:pt x="1712" y="2487"/>
                    <a:pt x="1479" y="2394"/>
                    <a:pt x="1435" y="2369"/>
                  </a:cubicBezTo>
                  <a:cubicBezTo>
                    <a:pt x="1232" y="2251"/>
                    <a:pt x="1137" y="2095"/>
                    <a:pt x="1151" y="1904"/>
                  </a:cubicBezTo>
                  <a:cubicBezTo>
                    <a:pt x="1172" y="1639"/>
                    <a:pt x="1419" y="1440"/>
                    <a:pt x="1733" y="1439"/>
                  </a:cubicBezTo>
                  <a:cubicBezTo>
                    <a:pt x="1882" y="1438"/>
                    <a:pt x="2022" y="1471"/>
                    <a:pt x="2147" y="1523"/>
                  </a:cubicBezTo>
                  <a:cubicBezTo>
                    <a:pt x="2193" y="1542"/>
                    <a:pt x="2278" y="1588"/>
                    <a:pt x="2308" y="1611"/>
                  </a:cubicBezTo>
                  <a:cubicBezTo>
                    <a:pt x="2330" y="1626"/>
                    <a:pt x="2328" y="1644"/>
                    <a:pt x="2320" y="1657"/>
                  </a:cubicBezTo>
                  <a:cubicBezTo>
                    <a:pt x="2307" y="1678"/>
                    <a:pt x="2270" y="1735"/>
                    <a:pt x="2255" y="1759"/>
                  </a:cubicBezTo>
                  <a:cubicBezTo>
                    <a:pt x="2245" y="1775"/>
                    <a:pt x="2231" y="1777"/>
                    <a:pt x="2212" y="1765"/>
                  </a:cubicBezTo>
                  <a:cubicBezTo>
                    <a:pt x="2051" y="1658"/>
                    <a:pt x="1886" y="1622"/>
                    <a:pt x="1737" y="1619"/>
                  </a:cubicBezTo>
                  <a:cubicBezTo>
                    <a:pt x="1523" y="1623"/>
                    <a:pt x="1361" y="1750"/>
                    <a:pt x="1350" y="1923"/>
                  </a:cubicBezTo>
                  <a:cubicBezTo>
                    <a:pt x="1348" y="2080"/>
                    <a:pt x="1468" y="2194"/>
                    <a:pt x="1722" y="2281"/>
                  </a:cubicBezTo>
                  <a:cubicBezTo>
                    <a:pt x="2248" y="2449"/>
                    <a:pt x="2447" y="2646"/>
                    <a:pt x="2410" y="2955"/>
                  </a:cubicBezTo>
                  <a:close/>
                  <a:moveTo>
                    <a:pt x="1761" y="229"/>
                  </a:moveTo>
                  <a:lnTo>
                    <a:pt x="1761" y="229"/>
                  </a:lnTo>
                  <a:cubicBezTo>
                    <a:pt x="2101" y="229"/>
                    <a:pt x="2378" y="550"/>
                    <a:pt x="2391" y="952"/>
                  </a:cubicBezTo>
                  <a:lnTo>
                    <a:pt x="1130" y="952"/>
                  </a:lnTo>
                  <a:cubicBezTo>
                    <a:pt x="1143" y="550"/>
                    <a:pt x="1420" y="229"/>
                    <a:pt x="1761" y="229"/>
                  </a:cubicBezTo>
                  <a:close/>
                  <a:moveTo>
                    <a:pt x="3053" y="3948"/>
                  </a:moveTo>
                  <a:lnTo>
                    <a:pt x="3053" y="3948"/>
                  </a:lnTo>
                  <a:cubicBezTo>
                    <a:pt x="3233" y="3944"/>
                    <a:pt x="3378" y="3798"/>
                    <a:pt x="3394" y="3618"/>
                  </a:cubicBezTo>
                  <a:lnTo>
                    <a:pt x="3395" y="3597"/>
                  </a:lnTo>
                  <a:lnTo>
                    <a:pt x="3522" y="1031"/>
                  </a:lnTo>
                  <a:lnTo>
                    <a:pt x="3522" y="1031"/>
                  </a:lnTo>
                  <a:cubicBezTo>
                    <a:pt x="3522" y="1030"/>
                    <a:pt x="3522" y="1029"/>
                    <a:pt x="3522" y="1027"/>
                  </a:cubicBezTo>
                  <a:cubicBezTo>
                    <a:pt x="3522" y="986"/>
                    <a:pt x="3488" y="952"/>
                    <a:pt x="3447" y="952"/>
                  </a:cubicBezTo>
                  <a:cubicBezTo>
                    <a:pt x="3446" y="952"/>
                    <a:pt x="3446" y="952"/>
                    <a:pt x="3445" y="952"/>
                  </a:cubicBezTo>
                  <a:lnTo>
                    <a:pt x="2629" y="952"/>
                  </a:lnTo>
                  <a:cubicBezTo>
                    <a:pt x="2609" y="422"/>
                    <a:pt x="2228" y="0"/>
                    <a:pt x="1761" y="0"/>
                  </a:cubicBezTo>
                  <a:cubicBezTo>
                    <a:pt x="1294" y="0"/>
                    <a:pt x="913" y="422"/>
                    <a:pt x="892" y="952"/>
                  </a:cubicBezTo>
                  <a:lnTo>
                    <a:pt x="74" y="952"/>
                  </a:lnTo>
                  <a:lnTo>
                    <a:pt x="74" y="952"/>
                  </a:lnTo>
                  <a:cubicBezTo>
                    <a:pt x="33" y="952"/>
                    <a:pt x="0" y="986"/>
                    <a:pt x="0" y="1027"/>
                  </a:cubicBezTo>
                  <a:cubicBezTo>
                    <a:pt x="0" y="1029"/>
                    <a:pt x="0" y="1031"/>
                    <a:pt x="0" y="1033"/>
                  </a:cubicBezTo>
                  <a:lnTo>
                    <a:pt x="0" y="1033"/>
                  </a:lnTo>
                  <a:lnTo>
                    <a:pt x="116" y="3588"/>
                  </a:lnTo>
                  <a:lnTo>
                    <a:pt x="118" y="3620"/>
                  </a:lnTo>
                  <a:cubicBezTo>
                    <a:pt x="135" y="3798"/>
                    <a:pt x="265" y="3941"/>
                    <a:pt x="442" y="3948"/>
                  </a:cubicBezTo>
                  <a:lnTo>
                    <a:pt x="442" y="3948"/>
                  </a:lnTo>
                  <a:lnTo>
                    <a:pt x="3040" y="3948"/>
                  </a:lnTo>
                  <a:lnTo>
                    <a:pt x="3053" y="3948"/>
                  </a:lnTo>
                  <a:close/>
                </a:path>
              </a:pathLst>
            </a:custGeom>
            <a:solidFill>
              <a:srgbClr val="ED4D2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800" b="0"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sp>
          <p:nvSpPr>
            <p:cNvPr id="23" name="Google Shape;23;p39"/>
            <p:cNvSpPr/>
            <p:nvPr/>
          </p:nvSpPr>
          <p:spPr>
            <a:xfrm>
              <a:off x="10731500" y="303213"/>
              <a:ext cx="174625" cy="254000"/>
            </a:xfrm>
            <a:custGeom>
              <a:avLst/>
              <a:gdLst/>
              <a:ahLst/>
              <a:cxnLst/>
              <a:rect l="l" t="t" r="r" b="b"/>
              <a:pathLst>
                <a:path w="1471" h="2127" extrusionOk="0">
                  <a:moveTo>
                    <a:pt x="691" y="878"/>
                  </a:moveTo>
                  <a:lnTo>
                    <a:pt x="691" y="878"/>
                  </a:lnTo>
                  <a:cubicBezTo>
                    <a:pt x="434" y="796"/>
                    <a:pt x="316" y="687"/>
                    <a:pt x="316" y="538"/>
                  </a:cubicBezTo>
                  <a:cubicBezTo>
                    <a:pt x="323" y="372"/>
                    <a:pt x="478" y="247"/>
                    <a:pt x="689" y="239"/>
                  </a:cubicBezTo>
                  <a:cubicBezTo>
                    <a:pt x="860" y="239"/>
                    <a:pt x="1012" y="284"/>
                    <a:pt x="1161" y="380"/>
                  </a:cubicBezTo>
                  <a:cubicBezTo>
                    <a:pt x="1199" y="403"/>
                    <a:pt x="1218" y="394"/>
                    <a:pt x="1240" y="365"/>
                  </a:cubicBezTo>
                  <a:cubicBezTo>
                    <a:pt x="1242" y="361"/>
                    <a:pt x="1250" y="350"/>
                    <a:pt x="1277" y="311"/>
                  </a:cubicBezTo>
                  <a:lnTo>
                    <a:pt x="1277" y="311"/>
                  </a:lnTo>
                  <a:cubicBezTo>
                    <a:pt x="1303" y="274"/>
                    <a:pt x="1313" y="260"/>
                    <a:pt x="1315" y="256"/>
                  </a:cubicBezTo>
                  <a:cubicBezTo>
                    <a:pt x="1334" y="221"/>
                    <a:pt x="1334" y="203"/>
                    <a:pt x="1296" y="176"/>
                  </a:cubicBezTo>
                  <a:cubicBezTo>
                    <a:pt x="1263" y="152"/>
                    <a:pt x="1173" y="106"/>
                    <a:pt x="1121" y="85"/>
                  </a:cubicBezTo>
                  <a:cubicBezTo>
                    <a:pt x="978" y="28"/>
                    <a:pt x="829" y="0"/>
                    <a:pt x="680" y="3"/>
                  </a:cubicBezTo>
                  <a:cubicBezTo>
                    <a:pt x="341" y="10"/>
                    <a:pt x="76" y="230"/>
                    <a:pt x="59" y="519"/>
                  </a:cubicBezTo>
                  <a:cubicBezTo>
                    <a:pt x="48" y="728"/>
                    <a:pt x="154" y="896"/>
                    <a:pt x="376" y="1020"/>
                  </a:cubicBezTo>
                  <a:cubicBezTo>
                    <a:pt x="439" y="1053"/>
                    <a:pt x="664" y="1137"/>
                    <a:pt x="768" y="1167"/>
                  </a:cubicBezTo>
                  <a:cubicBezTo>
                    <a:pt x="1063" y="1253"/>
                    <a:pt x="1214" y="1410"/>
                    <a:pt x="1183" y="1593"/>
                  </a:cubicBezTo>
                  <a:cubicBezTo>
                    <a:pt x="1154" y="1759"/>
                    <a:pt x="978" y="1871"/>
                    <a:pt x="729" y="1879"/>
                  </a:cubicBezTo>
                  <a:cubicBezTo>
                    <a:pt x="546" y="1875"/>
                    <a:pt x="364" y="1808"/>
                    <a:pt x="205" y="1690"/>
                  </a:cubicBezTo>
                  <a:cubicBezTo>
                    <a:pt x="204" y="1689"/>
                    <a:pt x="200" y="1686"/>
                    <a:pt x="193" y="1681"/>
                  </a:cubicBezTo>
                  <a:cubicBezTo>
                    <a:pt x="184" y="1674"/>
                    <a:pt x="181" y="1672"/>
                    <a:pt x="181" y="1672"/>
                  </a:cubicBezTo>
                  <a:cubicBezTo>
                    <a:pt x="146" y="1648"/>
                    <a:pt x="121" y="1648"/>
                    <a:pt x="97" y="1684"/>
                  </a:cubicBezTo>
                  <a:cubicBezTo>
                    <a:pt x="96" y="1685"/>
                    <a:pt x="77" y="1714"/>
                    <a:pt x="57" y="1743"/>
                  </a:cubicBezTo>
                  <a:cubicBezTo>
                    <a:pt x="35" y="1777"/>
                    <a:pt x="25" y="1791"/>
                    <a:pt x="20" y="1800"/>
                  </a:cubicBezTo>
                  <a:cubicBezTo>
                    <a:pt x="0" y="1830"/>
                    <a:pt x="3" y="1846"/>
                    <a:pt x="33" y="1871"/>
                  </a:cubicBezTo>
                  <a:lnTo>
                    <a:pt x="33" y="1871"/>
                  </a:lnTo>
                  <a:cubicBezTo>
                    <a:pt x="97" y="1923"/>
                    <a:pt x="179" y="1976"/>
                    <a:pt x="235" y="2003"/>
                  </a:cubicBezTo>
                  <a:cubicBezTo>
                    <a:pt x="389" y="2078"/>
                    <a:pt x="555" y="2118"/>
                    <a:pt x="731" y="2122"/>
                  </a:cubicBezTo>
                  <a:cubicBezTo>
                    <a:pt x="846" y="2127"/>
                    <a:pt x="989" y="2100"/>
                    <a:pt x="1096" y="2053"/>
                  </a:cubicBezTo>
                  <a:cubicBezTo>
                    <a:pt x="1290" y="1967"/>
                    <a:pt x="1414" y="1798"/>
                    <a:pt x="1436" y="1591"/>
                  </a:cubicBezTo>
                  <a:cubicBezTo>
                    <a:pt x="1471" y="1255"/>
                    <a:pt x="1251" y="1046"/>
                    <a:pt x="691" y="878"/>
                  </a:cubicBezTo>
                  <a:close/>
                </a:path>
              </a:pathLst>
            </a:custGeom>
            <a:solidFill>
              <a:srgbClr val="ED4D2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800" b="0"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sp>
          <p:nvSpPr>
            <p:cNvPr id="24" name="Google Shape;24;p39"/>
            <p:cNvSpPr/>
            <p:nvPr/>
          </p:nvSpPr>
          <p:spPr>
            <a:xfrm>
              <a:off x="10925175" y="303213"/>
              <a:ext cx="149225" cy="252413"/>
            </a:xfrm>
            <a:custGeom>
              <a:avLst/>
              <a:gdLst/>
              <a:ahLst/>
              <a:cxnLst/>
              <a:rect l="l" t="t" r="r" b="b"/>
              <a:pathLst>
                <a:path w="1249" h="2112" extrusionOk="0">
                  <a:moveTo>
                    <a:pt x="625" y="792"/>
                  </a:moveTo>
                  <a:lnTo>
                    <a:pt x="625" y="792"/>
                  </a:lnTo>
                  <a:cubicBezTo>
                    <a:pt x="489" y="792"/>
                    <a:pt x="359" y="836"/>
                    <a:pt x="251" y="916"/>
                  </a:cubicBezTo>
                  <a:lnTo>
                    <a:pt x="251" y="47"/>
                  </a:lnTo>
                  <a:cubicBezTo>
                    <a:pt x="251" y="13"/>
                    <a:pt x="238" y="0"/>
                    <a:pt x="204" y="0"/>
                  </a:cubicBezTo>
                  <a:lnTo>
                    <a:pt x="47" y="0"/>
                  </a:lnTo>
                  <a:cubicBezTo>
                    <a:pt x="10" y="0"/>
                    <a:pt x="0" y="13"/>
                    <a:pt x="0" y="47"/>
                  </a:cubicBezTo>
                  <a:lnTo>
                    <a:pt x="0" y="2065"/>
                  </a:lnTo>
                  <a:cubicBezTo>
                    <a:pt x="0" y="2098"/>
                    <a:pt x="10" y="2112"/>
                    <a:pt x="47" y="2112"/>
                  </a:cubicBezTo>
                  <a:lnTo>
                    <a:pt x="204" y="2112"/>
                  </a:lnTo>
                  <a:cubicBezTo>
                    <a:pt x="238" y="2112"/>
                    <a:pt x="251" y="2098"/>
                    <a:pt x="251" y="2065"/>
                  </a:cubicBezTo>
                  <a:lnTo>
                    <a:pt x="251" y="1406"/>
                  </a:lnTo>
                  <a:cubicBezTo>
                    <a:pt x="253" y="1203"/>
                    <a:pt x="419" y="1039"/>
                    <a:pt x="625" y="1039"/>
                  </a:cubicBezTo>
                  <a:cubicBezTo>
                    <a:pt x="830" y="1039"/>
                    <a:pt x="997" y="1204"/>
                    <a:pt x="998" y="1407"/>
                  </a:cubicBezTo>
                  <a:lnTo>
                    <a:pt x="998" y="2065"/>
                  </a:lnTo>
                  <a:cubicBezTo>
                    <a:pt x="998" y="2103"/>
                    <a:pt x="1007" y="2112"/>
                    <a:pt x="1045" y="2112"/>
                  </a:cubicBezTo>
                  <a:lnTo>
                    <a:pt x="1202" y="2112"/>
                  </a:lnTo>
                  <a:cubicBezTo>
                    <a:pt x="1239" y="2112"/>
                    <a:pt x="1249" y="2103"/>
                    <a:pt x="1249" y="2065"/>
                  </a:cubicBezTo>
                  <a:lnTo>
                    <a:pt x="1249" y="1406"/>
                  </a:lnTo>
                  <a:cubicBezTo>
                    <a:pt x="1248" y="1068"/>
                    <a:pt x="966" y="792"/>
                    <a:pt x="625" y="792"/>
                  </a:cubicBezTo>
                  <a:close/>
                </a:path>
              </a:pathLst>
            </a:custGeom>
            <a:solidFill>
              <a:srgbClr val="ED4D2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800" b="0"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sp>
          <p:nvSpPr>
            <p:cNvPr id="25" name="Google Shape;25;p39"/>
            <p:cNvSpPr/>
            <p:nvPr/>
          </p:nvSpPr>
          <p:spPr>
            <a:xfrm>
              <a:off x="11098213" y="398463"/>
              <a:ext cx="160338" cy="157163"/>
            </a:xfrm>
            <a:custGeom>
              <a:avLst/>
              <a:gdLst/>
              <a:ahLst/>
              <a:cxnLst/>
              <a:rect l="l" t="t" r="r" b="b"/>
              <a:pathLst>
                <a:path w="1351" h="1324" extrusionOk="0">
                  <a:moveTo>
                    <a:pt x="675" y="1080"/>
                  </a:moveTo>
                  <a:lnTo>
                    <a:pt x="675" y="1080"/>
                  </a:lnTo>
                  <a:cubicBezTo>
                    <a:pt x="439" y="1080"/>
                    <a:pt x="247" y="893"/>
                    <a:pt x="247" y="662"/>
                  </a:cubicBezTo>
                  <a:cubicBezTo>
                    <a:pt x="247" y="430"/>
                    <a:pt x="439" y="243"/>
                    <a:pt x="675" y="243"/>
                  </a:cubicBezTo>
                  <a:cubicBezTo>
                    <a:pt x="911" y="243"/>
                    <a:pt x="1103" y="430"/>
                    <a:pt x="1103" y="662"/>
                  </a:cubicBezTo>
                  <a:cubicBezTo>
                    <a:pt x="1103" y="893"/>
                    <a:pt x="911" y="1080"/>
                    <a:pt x="675" y="1080"/>
                  </a:cubicBezTo>
                  <a:close/>
                  <a:moveTo>
                    <a:pt x="675" y="0"/>
                  </a:moveTo>
                  <a:lnTo>
                    <a:pt x="675" y="0"/>
                  </a:lnTo>
                  <a:cubicBezTo>
                    <a:pt x="302" y="0"/>
                    <a:pt x="0" y="296"/>
                    <a:pt x="0" y="662"/>
                  </a:cubicBezTo>
                  <a:cubicBezTo>
                    <a:pt x="0" y="1028"/>
                    <a:pt x="302" y="1324"/>
                    <a:pt x="675" y="1324"/>
                  </a:cubicBezTo>
                  <a:cubicBezTo>
                    <a:pt x="1048" y="1324"/>
                    <a:pt x="1351" y="1028"/>
                    <a:pt x="1351" y="662"/>
                  </a:cubicBezTo>
                  <a:cubicBezTo>
                    <a:pt x="1351" y="296"/>
                    <a:pt x="1048" y="0"/>
                    <a:pt x="675" y="0"/>
                  </a:cubicBezTo>
                  <a:close/>
                </a:path>
              </a:pathLst>
            </a:custGeom>
            <a:solidFill>
              <a:srgbClr val="ED4D2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800" b="0"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sp>
          <p:nvSpPr>
            <p:cNvPr id="26" name="Google Shape;26;p39"/>
            <p:cNvSpPr/>
            <p:nvPr/>
          </p:nvSpPr>
          <p:spPr>
            <a:xfrm>
              <a:off x="11644313" y="396875"/>
              <a:ext cx="152400" cy="160338"/>
            </a:xfrm>
            <a:custGeom>
              <a:avLst/>
              <a:gdLst/>
              <a:ahLst/>
              <a:cxnLst/>
              <a:rect l="l" t="t" r="r" b="b"/>
              <a:pathLst>
                <a:path w="1281" h="1341" extrusionOk="0">
                  <a:moveTo>
                    <a:pt x="270" y="509"/>
                  </a:moveTo>
                  <a:lnTo>
                    <a:pt x="270" y="509"/>
                  </a:lnTo>
                  <a:cubicBezTo>
                    <a:pt x="319" y="349"/>
                    <a:pt x="467" y="242"/>
                    <a:pt x="640" y="242"/>
                  </a:cubicBezTo>
                  <a:cubicBezTo>
                    <a:pt x="808" y="242"/>
                    <a:pt x="964" y="356"/>
                    <a:pt x="1018" y="509"/>
                  </a:cubicBezTo>
                  <a:lnTo>
                    <a:pt x="270" y="509"/>
                  </a:lnTo>
                  <a:close/>
                  <a:moveTo>
                    <a:pt x="1204" y="752"/>
                  </a:moveTo>
                  <a:lnTo>
                    <a:pt x="1204" y="752"/>
                  </a:lnTo>
                  <a:cubicBezTo>
                    <a:pt x="1205" y="752"/>
                    <a:pt x="1206" y="752"/>
                    <a:pt x="1207" y="752"/>
                  </a:cubicBezTo>
                  <a:cubicBezTo>
                    <a:pt x="1248" y="750"/>
                    <a:pt x="1281" y="715"/>
                    <a:pt x="1281" y="672"/>
                  </a:cubicBezTo>
                  <a:cubicBezTo>
                    <a:pt x="1281" y="670"/>
                    <a:pt x="1281" y="668"/>
                    <a:pt x="1281" y="667"/>
                  </a:cubicBezTo>
                  <a:cubicBezTo>
                    <a:pt x="1281" y="666"/>
                    <a:pt x="1281" y="665"/>
                    <a:pt x="1281" y="662"/>
                  </a:cubicBezTo>
                  <a:cubicBezTo>
                    <a:pt x="1281" y="296"/>
                    <a:pt x="994" y="0"/>
                    <a:pt x="640" y="0"/>
                  </a:cubicBezTo>
                  <a:cubicBezTo>
                    <a:pt x="287" y="0"/>
                    <a:pt x="0" y="296"/>
                    <a:pt x="0" y="662"/>
                  </a:cubicBezTo>
                  <a:cubicBezTo>
                    <a:pt x="0" y="689"/>
                    <a:pt x="1" y="716"/>
                    <a:pt x="5" y="743"/>
                  </a:cubicBezTo>
                  <a:lnTo>
                    <a:pt x="6" y="752"/>
                  </a:lnTo>
                  <a:lnTo>
                    <a:pt x="6" y="752"/>
                  </a:lnTo>
                  <a:cubicBezTo>
                    <a:pt x="23" y="884"/>
                    <a:pt x="80" y="1005"/>
                    <a:pt x="168" y="1102"/>
                  </a:cubicBezTo>
                  <a:cubicBezTo>
                    <a:pt x="168" y="1102"/>
                    <a:pt x="168" y="1102"/>
                    <a:pt x="169" y="1103"/>
                  </a:cubicBezTo>
                  <a:cubicBezTo>
                    <a:pt x="267" y="1210"/>
                    <a:pt x="400" y="1284"/>
                    <a:pt x="548" y="1312"/>
                  </a:cubicBezTo>
                  <a:lnTo>
                    <a:pt x="560" y="1314"/>
                  </a:lnTo>
                  <a:lnTo>
                    <a:pt x="560" y="1314"/>
                  </a:lnTo>
                  <a:cubicBezTo>
                    <a:pt x="565" y="1315"/>
                    <a:pt x="571" y="1316"/>
                    <a:pt x="577" y="1317"/>
                  </a:cubicBezTo>
                  <a:cubicBezTo>
                    <a:pt x="780" y="1341"/>
                    <a:pt x="951" y="1308"/>
                    <a:pt x="1090" y="1238"/>
                  </a:cubicBezTo>
                  <a:cubicBezTo>
                    <a:pt x="1127" y="1220"/>
                    <a:pt x="1159" y="1199"/>
                    <a:pt x="1186" y="1179"/>
                  </a:cubicBezTo>
                  <a:cubicBezTo>
                    <a:pt x="1196" y="1172"/>
                    <a:pt x="1204" y="1165"/>
                    <a:pt x="1210" y="1159"/>
                  </a:cubicBezTo>
                  <a:cubicBezTo>
                    <a:pt x="1215" y="1156"/>
                    <a:pt x="1217" y="1153"/>
                    <a:pt x="1219" y="1151"/>
                  </a:cubicBezTo>
                  <a:cubicBezTo>
                    <a:pt x="1255" y="1115"/>
                    <a:pt x="1256" y="1099"/>
                    <a:pt x="1235" y="1065"/>
                  </a:cubicBezTo>
                  <a:cubicBezTo>
                    <a:pt x="1185" y="986"/>
                    <a:pt x="1158" y="948"/>
                    <a:pt x="1158" y="948"/>
                  </a:cubicBezTo>
                  <a:cubicBezTo>
                    <a:pt x="1138" y="923"/>
                    <a:pt x="1121" y="918"/>
                    <a:pt x="1096" y="940"/>
                  </a:cubicBezTo>
                  <a:cubicBezTo>
                    <a:pt x="1092" y="944"/>
                    <a:pt x="1088" y="946"/>
                    <a:pt x="1085" y="948"/>
                  </a:cubicBezTo>
                  <a:cubicBezTo>
                    <a:pt x="938" y="1080"/>
                    <a:pt x="743" y="1106"/>
                    <a:pt x="574" y="1070"/>
                  </a:cubicBezTo>
                  <a:cubicBezTo>
                    <a:pt x="540" y="1061"/>
                    <a:pt x="507" y="1049"/>
                    <a:pt x="477" y="1035"/>
                  </a:cubicBezTo>
                  <a:cubicBezTo>
                    <a:pt x="362" y="977"/>
                    <a:pt x="278" y="873"/>
                    <a:pt x="254" y="752"/>
                  </a:cubicBezTo>
                  <a:lnTo>
                    <a:pt x="1201" y="752"/>
                  </a:lnTo>
                  <a:cubicBezTo>
                    <a:pt x="1201" y="752"/>
                    <a:pt x="1202" y="752"/>
                    <a:pt x="1204" y="752"/>
                  </a:cubicBezTo>
                  <a:close/>
                </a:path>
              </a:pathLst>
            </a:custGeom>
            <a:solidFill>
              <a:srgbClr val="ED4D2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800" b="0"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sp>
          <p:nvSpPr>
            <p:cNvPr id="27" name="Google Shape;27;p39"/>
            <p:cNvSpPr/>
            <p:nvPr/>
          </p:nvSpPr>
          <p:spPr>
            <a:xfrm>
              <a:off x="11283950" y="396875"/>
              <a:ext cx="158750" cy="239713"/>
            </a:xfrm>
            <a:custGeom>
              <a:avLst/>
              <a:gdLst/>
              <a:ahLst/>
              <a:cxnLst/>
              <a:rect l="l" t="t" r="r" b="b"/>
              <a:pathLst>
                <a:path w="1327" h="2000" extrusionOk="0">
                  <a:moveTo>
                    <a:pt x="663" y="1081"/>
                  </a:moveTo>
                  <a:lnTo>
                    <a:pt x="663" y="1081"/>
                  </a:lnTo>
                  <a:cubicBezTo>
                    <a:pt x="435" y="1081"/>
                    <a:pt x="249" y="900"/>
                    <a:pt x="243" y="673"/>
                  </a:cubicBezTo>
                  <a:lnTo>
                    <a:pt x="243" y="651"/>
                  </a:lnTo>
                  <a:cubicBezTo>
                    <a:pt x="249" y="425"/>
                    <a:pt x="435" y="243"/>
                    <a:pt x="663" y="243"/>
                  </a:cubicBezTo>
                  <a:cubicBezTo>
                    <a:pt x="895" y="243"/>
                    <a:pt x="1083" y="431"/>
                    <a:pt x="1083" y="662"/>
                  </a:cubicBezTo>
                  <a:cubicBezTo>
                    <a:pt x="1083" y="893"/>
                    <a:pt x="895" y="1081"/>
                    <a:pt x="663" y="1081"/>
                  </a:cubicBezTo>
                  <a:close/>
                  <a:moveTo>
                    <a:pt x="663" y="0"/>
                  </a:moveTo>
                  <a:lnTo>
                    <a:pt x="663" y="0"/>
                  </a:lnTo>
                  <a:cubicBezTo>
                    <a:pt x="508" y="0"/>
                    <a:pt x="361" y="54"/>
                    <a:pt x="243" y="150"/>
                  </a:cubicBezTo>
                  <a:lnTo>
                    <a:pt x="243" y="47"/>
                  </a:lnTo>
                  <a:cubicBezTo>
                    <a:pt x="243" y="12"/>
                    <a:pt x="234" y="0"/>
                    <a:pt x="196" y="0"/>
                  </a:cubicBezTo>
                  <a:lnTo>
                    <a:pt x="47" y="0"/>
                  </a:lnTo>
                  <a:cubicBezTo>
                    <a:pt x="9" y="0"/>
                    <a:pt x="0" y="11"/>
                    <a:pt x="0" y="47"/>
                  </a:cubicBezTo>
                  <a:lnTo>
                    <a:pt x="0" y="1952"/>
                  </a:lnTo>
                  <a:cubicBezTo>
                    <a:pt x="0" y="1987"/>
                    <a:pt x="9" y="2000"/>
                    <a:pt x="47" y="2000"/>
                  </a:cubicBezTo>
                  <a:lnTo>
                    <a:pt x="196" y="2000"/>
                  </a:lnTo>
                  <a:cubicBezTo>
                    <a:pt x="234" y="2000"/>
                    <a:pt x="243" y="1987"/>
                    <a:pt x="243" y="1952"/>
                  </a:cubicBezTo>
                  <a:lnTo>
                    <a:pt x="243" y="1175"/>
                  </a:lnTo>
                  <a:cubicBezTo>
                    <a:pt x="361" y="1271"/>
                    <a:pt x="508" y="1325"/>
                    <a:pt x="663" y="1325"/>
                  </a:cubicBezTo>
                  <a:cubicBezTo>
                    <a:pt x="1030" y="1325"/>
                    <a:pt x="1327" y="1028"/>
                    <a:pt x="1327" y="662"/>
                  </a:cubicBezTo>
                  <a:cubicBezTo>
                    <a:pt x="1327" y="297"/>
                    <a:pt x="1030" y="0"/>
                    <a:pt x="663" y="0"/>
                  </a:cubicBezTo>
                  <a:close/>
                </a:path>
              </a:pathLst>
            </a:custGeom>
            <a:solidFill>
              <a:srgbClr val="ED4D2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800" b="0"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sp>
          <p:nvSpPr>
            <p:cNvPr id="28" name="Google Shape;28;p39"/>
            <p:cNvSpPr/>
            <p:nvPr/>
          </p:nvSpPr>
          <p:spPr>
            <a:xfrm>
              <a:off x="11466513" y="396875"/>
              <a:ext cx="152400" cy="160338"/>
            </a:xfrm>
            <a:custGeom>
              <a:avLst/>
              <a:gdLst/>
              <a:ahLst/>
              <a:cxnLst/>
              <a:rect l="l" t="t" r="r" b="b"/>
              <a:pathLst>
                <a:path w="1281" h="1341" extrusionOk="0">
                  <a:moveTo>
                    <a:pt x="270" y="509"/>
                  </a:moveTo>
                  <a:lnTo>
                    <a:pt x="270" y="509"/>
                  </a:lnTo>
                  <a:cubicBezTo>
                    <a:pt x="319" y="349"/>
                    <a:pt x="467" y="242"/>
                    <a:pt x="641" y="242"/>
                  </a:cubicBezTo>
                  <a:cubicBezTo>
                    <a:pt x="808" y="242"/>
                    <a:pt x="964" y="356"/>
                    <a:pt x="1018" y="509"/>
                  </a:cubicBezTo>
                  <a:lnTo>
                    <a:pt x="270" y="509"/>
                  </a:lnTo>
                  <a:close/>
                  <a:moveTo>
                    <a:pt x="1281" y="662"/>
                  </a:moveTo>
                  <a:lnTo>
                    <a:pt x="1281" y="662"/>
                  </a:lnTo>
                  <a:cubicBezTo>
                    <a:pt x="1281" y="296"/>
                    <a:pt x="994" y="0"/>
                    <a:pt x="641" y="0"/>
                  </a:cubicBezTo>
                  <a:cubicBezTo>
                    <a:pt x="287" y="0"/>
                    <a:pt x="0" y="296"/>
                    <a:pt x="0" y="662"/>
                  </a:cubicBezTo>
                  <a:cubicBezTo>
                    <a:pt x="0" y="689"/>
                    <a:pt x="2" y="716"/>
                    <a:pt x="5" y="743"/>
                  </a:cubicBezTo>
                  <a:lnTo>
                    <a:pt x="6" y="752"/>
                  </a:lnTo>
                  <a:lnTo>
                    <a:pt x="6" y="752"/>
                  </a:lnTo>
                  <a:cubicBezTo>
                    <a:pt x="24" y="884"/>
                    <a:pt x="80" y="1005"/>
                    <a:pt x="168" y="1102"/>
                  </a:cubicBezTo>
                  <a:cubicBezTo>
                    <a:pt x="168" y="1102"/>
                    <a:pt x="168" y="1102"/>
                    <a:pt x="169" y="1103"/>
                  </a:cubicBezTo>
                  <a:cubicBezTo>
                    <a:pt x="267" y="1210"/>
                    <a:pt x="400" y="1284"/>
                    <a:pt x="549" y="1312"/>
                  </a:cubicBezTo>
                  <a:lnTo>
                    <a:pt x="560" y="1314"/>
                  </a:lnTo>
                  <a:lnTo>
                    <a:pt x="560" y="1314"/>
                  </a:lnTo>
                  <a:cubicBezTo>
                    <a:pt x="565" y="1315"/>
                    <a:pt x="571" y="1316"/>
                    <a:pt x="577" y="1317"/>
                  </a:cubicBezTo>
                  <a:cubicBezTo>
                    <a:pt x="780" y="1341"/>
                    <a:pt x="951" y="1308"/>
                    <a:pt x="1090" y="1238"/>
                  </a:cubicBezTo>
                  <a:cubicBezTo>
                    <a:pt x="1127" y="1220"/>
                    <a:pt x="1159" y="1199"/>
                    <a:pt x="1186" y="1179"/>
                  </a:cubicBezTo>
                  <a:cubicBezTo>
                    <a:pt x="1196" y="1172"/>
                    <a:pt x="1204" y="1165"/>
                    <a:pt x="1211" y="1159"/>
                  </a:cubicBezTo>
                  <a:cubicBezTo>
                    <a:pt x="1215" y="1156"/>
                    <a:pt x="1218" y="1153"/>
                    <a:pt x="1219" y="1151"/>
                  </a:cubicBezTo>
                  <a:cubicBezTo>
                    <a:pt x="1255" y="1115"/>
                    <a:pt x="1257" y="1099"/>
                    <a:pt x="1235" y="1065"/>
                  </a:cubicBezTo>
                  <a:cubicBezTo>
                    <a:pt x="1186" y="986"/>
                    <a:pt x="1158" y="948"/>
                    <a:pt x="1158" y="948"/>
                  </a:cubicBezTo>
                  <a:cubicBezTo>
                    <a:pt x="1138" y="923"/>
                    <a:pt x="1121" y="918"/>
                    <a:pt x="1096" y="940"/>
                  </a:cubicBezTo>
                  <a:cubicBezTo>
                    <a:pt x="1092" y="944"/>
                    <a:pt x="1088" y="946"/>
                    <a:pt x="1086" y="948"/>
                  </a:cubicBezTo>
                  <a:cubicBezTo>
                    <a:pt x="938" y="1080"/>
                    <a:pt x="744" y="1106"/>
                    <a:pt x="575" y="1070"/>
                  </a:cubicBezTo>
                  <a:cubicBezTo>
                    <a:pt x="540" y="1061"/>
                    <a:pt x="507" y="1049"/>
                    <a:pt x="477" y="1035"/>
                  </a:cubicBezTo>
                  <a:cubicBezTo>
                    <a:pt x="362" y="977"/>
                    <a:pt x="278" y="873"/>
                    <a:pt x="254" y="752"/>
                  </a:cubicBezTo>
                  <a:lnTo>
                    <a:pt x="1201" y="752"/>
                  </a:lnTo>
                  <a:cubicBezTo>
                    <a:pt x="1202" y="752"/>
                    <a:pt x="1203" y="752"/>
                    <a:pt x="1204" y="752"/>
                  </a:cubicBezTo>
                  <a:cubicBezTo>
                    <a:pt x="1205" y="752"/>
                    <a:pt x="1206" y="752"/>
                    <a:pt x="1207" y="752"/>
                  </a:cubicBezTo>
                  <a:cubicBezTo>
                    <a:pt x="1249" y="750"/>
                    <a:pt x="1281" y="715"/>
                    <a:pt x="1281" y="672"/>
                  </a:cubicBezTo>
                  <a:cubicBezTo>
                    <a:pt x="1281" y="670"/>
                    <a:pt x="1281" y="668"/>
                    <a:pt x="1281" y="667"/>
                  </a:cubicBezTo>
                  <a:cubicBezTo>
                    <a:pt x="1281" y="666"/>
                    <a:pt x="1281" y="665"/>
                    <a:pt x="1281" y="662"/>
                  </a:cubicBezTo>
                  <a:close/>
                </a:path>
              </a:pathLst>
            </a:custGeom>
            <a:solidFill>
              <a:srgbClr val="ED4D2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800" b="0"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matchingName="竖排标题与文本">
  <p:cSld name="VERTICAL_TITLE_AND_VERTICAL_TEXT">
    <p:spTree>
      <p:nvGrpSpPr>
        <p:cNvPr id="82" name="Shape 82"/>
        <p:cNvGrpSpPr/>
        <p:nvPr/>
      </p:nvGrpSpPr>
      <p:grpSpPr>
        <a:xfrm>
          <a:off x="0" y="0"/>
          <a:ext cx="0" cy="0"/>
          <a:chOff x="0" y="0"/>
          <a:chExt cx="0" cy="0"/>
        </a:xfrm>
      </p:grpSpPr>
      <p:sp>
        <p:nvSpPr>
          <p:cNvPr id="83" name="Google Shape;83;p49"/>
          <p:cNvSpPr txBox="1"/>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p49"/>
          <p:cNvSpPr txBox="1"/>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85" name="Google Shape;85;p49"/>
          <p:cNvSpPr txBox="1"/>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6" name="Google Shape;86;p49"/>
          <p:cNvSpPr txBox="1"/>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7" name="Google Shape;87;p49"/>
          <p:cNvSpPr txBox="1"/>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1pPr>
            <a:lvl2pPr marL="0" marR="0" lvl="1"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2pPr>
            <a:lvl3pPr marL="0" marR="0" lvl="2"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3pPr>
            <a:lvl4pPr marL="0" marR="0" lvl="3"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4pPr>
            <a:lvl5pPr marL="0" marR="0" lvl="4"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5pPr>
            <a:lvl6pPr marL="0" marR="0" lvl="5"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6pPr>
            <a:lvl7pPr marL="0" marR="0" lvl="6"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7pPr>
            <a:lvl8pPr marL="0" marR="0" lvl="7"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8pPr>
            <a:lvl9pPr marL="0" marR="0" lvl="8"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zh-CN"/>
            </a:fld>
            <a:endParaRPr lang="zh-C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空白2">
  <p:cSld name="TITLE_AND_BODY_2">
    <p:spTree>
      <p:nvGrpSpPr>
        <p:cNvPr id="88" name="Shape 88"/>
        <p:cNvGrpSpPr/>
        <p:nvPr/>
      </p:nvGrpSpPr>
      <p:grpSpPr>
        <a:xfrm>
          <a:off x="0" y="0"/>
          <a:ext cx="0" cy="0"/>
          <a:chOff x="0" y="0"/>
          <a:chExt cx="0" cy="0"/>
        </a:xfrm>
      </p:grpSpPr>
      <p:sp>
        <p:nvSpPr>
          <p:cNvPr id="89" name="Google Shape;89;ge95529f647_0_81"/>
          <p:cNvSpPr txBox="1"/>
          <p:nvPr>
            <p:ph type="sldNum" idx="12"/>
          </p:nvPr>
        </p:nvSpPr>
        <p:spPr>
          <a:xfrm>
            <a:off x="5941077" y="6540500"/>
            <a:ext cx="303600" cy="321600"/>
          </a:xfrm>
          <a:prstGeom prst="rect">
            <a:avLst/>
          </a:prstGeom>
          <a:noFill/>
          <a:ln>
            <a:noFill/>
          </a:ln>
        </p:spPr>
        <p:txBody>
          <a:bodyPr spcFirstLastPara="1" wrap="square" lIns="50800" tIns="50800" rIns="50800" bIns="50800" anchor="t" anchorCtr="0">
            <a:noAutofit/>
          </a:bodyPr>
          <a:lstStyle>
            <a:lvl1pPr marL="0" marR="0" lvl="0" indent="0" algn="ctr" rtl="0">
              <a:lnSpc>
                <a:spcPct val="100000"/>
              </a:lnSpc>
              <a:spcBef>
                <a:spcPts val="0"/>
              </a:spcBef>
              <a:spcAft>
                <a:spcPts val="0"/>
              </a:spcAft>
              <a:buClr>
                <a:srgbClr val="000000"/>
              </a:buClr>
              <a:buSzPts val="900"/>
              <a:buFont typeface="Helvetica Neue" panose="020B0604020202020204"/>
              <a:buNone/>
              <a:defRPr sz="1200" b="0" i="0" u="none" strike="noStrike" cap="none">
                <a:solidFill>
                  <a:srgbClr val="888888"/>
                </a:solidFill>
                <a:latin typeface="Helvetica Neue" panose="020B0604020202020204"/>
                <a:ea typeface="Helvetica Neue" panose="020B0604020202020204"/>
                <a:cs typeface="Helvetica Neue" panose="020B0604020202020204"/>
                <a:sym typeface="Helvetica Neue" panose="020B0604020202020204"/>
              </a:defRPr>
            </a:lvl1pPr>
            <a:lvl2pPr marL="0" marR="0" lvl="1" indent="0" algn="ctr" rtl="0">
              <a:lnSpc>
                <a:spcPct val="100000"/>
              </a:lnSpc>
              <a:spcBef>
                <a:spcPts val="0"/>
              </a:spcBef>
              <a:spcAft>
                <a:spcPts val="0"/>
              </a:spcAft>
              <a:buClr>
                <a:srgbClr val="000000"/>
              </a:buClr>
              <a:buSzPts val="900"/>
              <a:buFont typeface="Helvetica Neue" panose="020B0604020202020204"/>
              <a:buNone/>
              <a:defRPr sz="1200" b="0" i="0" u="none" strike="noStrike" cap="none">
                <a:solidFill>
                  <a:srgbClr val="888888"/>
                </a:solidFill>
                <a:latin typeface="Helvetica Neue" panose="020B0604020202020204"/>
                <a:ea typeface="Helvetica Neue" panose="020B0604020202020204"/>
                <a:cs typeface="Helvetica Neue" panose="020B0604020202020204"/>
                <a:sym typeface="Helvetica Neue" panose="020B0604020202020204"/>
              </a:defRPr>
            </a:lvl2pPr>
            <a:lvl3pPr marL="0" marR="0" lvl="2" indent="0" algn="ctr" rtl="0">
              <a:lnSpc>
                <a:spcPct val="100000"/>
              </a:lnSpc>
              <a:spcBef>
                <a:spcPts val="0"/>
              </a:spcBef>
              <a:spcAft>
                <a:spcPts val="0"/>
              </a:spcAft>
              <a:buClr>
                <a:srgbClr val="000000"/>
              </a:buClr>
              <a:buSzPts val="900"/>
              <a:buFont typeface="Helvetica Neue" panose="020B0604020202020204"/>
              <a:buNone/>
              <a:defRPr sz="1200" b="0" i="0" u="none" strike="noStrike" cap="none">
                <a:solidFill>
                  <a:srgbClr val="888888"/>
                </a:solidFill>
                <a:latin typeface="Helvetica Neue" panose="020B0604020202020204"/>
                <a:ea typeface="Helvetica Neue" panose="020B0604020202020204"/>
                <a:cs typeface="Helvetica Neue" panose="020B0604020202020204"/>
                <a:sym typeface="Helvetica Neue" panose="020B0604020202020204"/>
              </a:defRPr>
            </a:lvl3pPr>
            <a:lvl4pPr marL="0" marR="0" lvl="3" indent="0" algn="ctr" rtl="0">
              <a:lnSpc>
                <a:spcPct val="100000"/>
              </a:lnSpc>
              <a:spcBef>
                <a:spcPts val="0"/>
              </a:spcBef>
              <a:spcAft>
                <a:spcPts val="0"/>
              </a:spcAft>
              <a:buClr>
                <a:srgbClr val="000000"/>
              </a:buClr>
              <a:buSzPts val="900"/>
              <a:buFont typeface="Helvetica Neue" panose="020B0604020202020204"/>
              <a:buNone/>
              <a:defRPr sz="1200" b="0" i="0" u="none" strike="noStrike" cap="none">
                <a:solidFill>
                  <a:srgbClr val="888888"/>
                </a:solidFill>
                <a:latin typeface="Helvetica Neue" panose="020B0604020202020204"/>
                <a:ea typeface="Helvetica Neue" panose="020B0604020202020204"/>
                <a:cs typeface="Helvetica Neue" panose="020B0604020202020204"/>
                <a:sym typeface="Helvetica Neue" panose="020B0604020202020204"/>
              </a:defRPr>
            </a:lvl4pPr>
            <a:lvl5pPr marL="0" marR="0" lvl="4" indent="0" algn="ctr" rtl="0">
              <a:lnSpc>
                <a:spcPct val="100000"/>
              </a:lnSpc>
              <a:spcBef>
                <a:spcPts val="0"/>
              </a:spcBef>
              <a:spcAft>
                <a:spcPts val="0"/>
              </a:spcAft>
              <a:buClr>
                <a:srgbClr val="000000"/>
              </a:buClr>
              <a:buSzPts val="900"/>
              <a:buFont typeface="Helvetica Neue" panose="020B0604020202020204"/>
              <a:buNone/>
              <a:defRPr sz="1200" b="0" i="0" u="none" strike="noStrike" cap="none">
                <a:solidFill>
                  <a:srgbClr val="888888"/>
                </a:solidFill>
                <a:latin typeface="Helvetica Neue" panose="020B0604020202020204"/>
                <a:ea typeface="Helvetica Neue" panose="020B0604020202020204"/>
                <a:cs typeface="Helvetica Neue" panose="020B0604020202020204"/>
                <a:sym typeface="Helvetica Neue" panose="020B0604020202020204"/>
              </a:defRPr>
            </a:lvl5pPr>
            <a:lvl6pPr marL="0" marR="0" lvl="5" indent="0" algn="ctr" rtl="0">
              <a:lnSpc>
                <a:spcPct val="100000"/>
              </a:lnSpc>
              <a:spcBef>
                <a:spcPts val="0"/>
              </a:spcBef>
              <a:spcAft>
                <a:spcPts val="0"/>
              </a:spcAft>
              <a:buClr>
                <a:srgbClr val="000000"/>
              </a:buClr>
              <a:buSzPts val="900"/>
              <a:buFont typeface="Helvetica Neue" panose="020B0604020202020204"/>
              <a:buNone/>
              <a:defRPr sz="1200" b="0" i="0" u="none" strike="noStrike" cap="none">
                <a:solidFill>
                  <a:srgbClr val="888888"/>
                </a:solidFill>
                <a:latin typeface="Helvetica Neue" panose="020B0604020202020204"/>
                <a:ea typeface="Helvetica Neue" panose="020B0604020202020204"/>
                <a:cs typeface="Helvetica Neue" panose="020B0604020202020204"/>
                <a:sym typeface="Helvetica Neue" panose="020B0604020202020204"/>
              </a:defRPr>
            </a:lvl6pPr>
            <a:lvl7pPr marL="0" marR="0" lvl="6" indent="0" algn="ctr" rtl="0">
              <a:lnSpc>
                <a:spcPct val="100000"/>
              </a:lnSpc>
              <a:spcBef>
                <a:spcPts val="0"/>
              </a:spcBef>
              <a:spcAft>
                <a:spcPts val="0"/>
              </a:spcAft>
              <a:buClr>
                <a:srgbClr val="000000"/>
              </a:buClr>
              <a:buSzPts val="900"/>
              <a:buFont typeface="Helvetica Neue" panose="020B0604020202020204"/>
              <a:buNone/>
              <a:defRPr sz="1200" b="0" i="0" u="none" strike="noStrike" cap="none">
                <a:solidFill>
                  <a:srgbClr val="888888"/>
                </a:solidFill>
                <a:latin typeface="Helvetica Neue" panose="020B0604020202020204"/>
                <a:ea typeface="Helvetica Neue" panose="020B0604020202020204"/>
                <a:cs typeface="Helvetica Neue" panose="020B0604020202020204"/>
                <a:sym typeface="Helvetica Neue" panose="020B0604020202020204"/>
              </a:defRPr>
            </a:lvl7pPr>
            <a:lvl8pPr marL="0" marR="0" lvl="7" indent="0" algn="ctr" rtl="0">
              <a:lnSpc>
                <a:spcPct val="100000"/>
              </a:lnSpc>
              <a:spcBef>
                <a:spcPts val="0"/>
              </a:spcBef>
              <a:spcAft>
                <a:spcPts val="0"/>
              </a:spcAft>
              <a:buClr>
                <a:srgbClr val="000000"/>
              </a:buClr>
              <a:buSzPts val="900"/>
              <a:buFont typeface="Helvetica Neue" panose="020B0604020202020204"/>
              <a:buNone/>
              <a:defRPr sz="1200" b="0" i="0" u="none" strike="noStrike" cap="none">
                <a:solidFill>
                  <a:srgbClr val="888888"/>
                </a:solidFill>
                <a:latin typeface="Helvetica Neue" panose="020B0604020202020204"/>
                <a:ea typeface="Helvetica Neue" panose="020B0604020202020204"/>
                <a:cs typeface="Helvetica Neue" panose="020B0604020202020204"/>
                <a:sym typeface="Helvetica Neue" panose="020B0604020202020204"/>
              </a:defRPr>
            </a:lvl8pPr>
            <a:lvl9pPr marL="0" marR="0" lvl="8" indent="0" algn="ctr" rtl="0">
              <a:lnSpc>
                <a:spcPct val="100000"/>
              </a:lnSpc>
              <a:spcBef>
                <a:spcPts val="0"/>
              </a:spcBef>
              <a:spcAft>
                <a:spcPts val="0"/>
              </a:spcAft>
              <a:buClr>
                <a:srgbClr val="000000"/>
              </a:buClr>
              <a:buSzPts val="900"/>
              <a:buFont typeface="Helvetica Neue" panose="020B0604020202020204"/>
              <a:buNone/>
              <a:defRPr sz="1200" b="0" i="0" u="none" strike="noStrike" cap="none">
                <a:solidFill>
                  <a:srgbClr val="888888"/>
                </a:solidFill>
                <a:latin typeface="Helvetica Neue" panose="020B0604020202020204"/>
                <a:ea typeface="Helvetica Neue" panose="020B0604020202020204"/>
                <a:cs typeface="Helvetica Neue" panose="020B0604020202020204"/>
                <a:sym typeface="Helvetica Neue" panose="020B0604020202020204"/>
              </a:defRPr>
            </a:lvl9pPr>
          </a:lstStyle>
          <a:p>
            <a:pPr marL="0" lvl="0" indent="0" algn="ctr" rtl="0">
              <a:spcBef>
                <a:spcPts val="0"/>
              </a:spcBef>
              <a:spcAft>
                <a:spcPts val="0"/>
              </a:spcAft>
              <a:buNone/>
            </a:pPr>
            <a:fld id="{00000000-1234-1234-1234-123412341234}" type="slidenum">
              <a:rPr lang="zh-CN"/>
            </a:fld>
            <a:endParaRPr lang="zh-CN"/>
          </a:p>
        </p:txBody>
      </p:sp>
      <p:sp>
        <p:nvSpPr>
          <p:cNvPr id="90" name="Google Shape;90;ge95529f647_0_81"/>
          <p:cNvSpPr/>
          <p:nvPr/>
        </p:nvSpPr>
        <p:spPr>
          <a:xfrm>
            <a:off x="1" y="0"/>
            <a:ext cx="12192000" cy="1394400"/>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00"/>
              <a:buFont typeface="Arial" panose="020B0604020202020204"/>
              <a:buNone/>
            </a:pPr>
            <a:endParaRPr sz="13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91" name="Google Shape;91;ge95529f647_0_81"/>
          <p:cNvSpPr/>
          <p:nvPr/>
        </p:nvSpPr>
        <p:spPr>
          <a:xfrm>
            <a:off x="-1" y="0"/>
            <a:ext cx="3530703" cy="1394237"/>
          </a:xfrm>
          <a:custGeom>
            <a:avLst/>
            <a:gdLst/>
            <a:ahLst/>
            <a:cxnLst/>
            <a:rect l="l" t="t" r="r" b="b"/>
            <a:pathLst>
              <a:path w="3269169" h="1394237" extrusionOk="0">
                <a:moveTo>
                  <a:pt x="0" y="0"/>
                </a:moveTo>
                <a:lnTo>
                  <a:pt x="3269169" y="0"/>
                </a:lnTo>
                <a:lnTo>
                  <a:pt x="2773869" y="1394237"/>
                </a:lnTo>
                <a:lnTo>
                  <a:pt x="0" y="1394237"/>
                </a:lnTo>
                <a:lnTo>
                  <a:pt x="0" y="0"/>
                </a:lnTo>
                <a:close/>
              </a:path>
            </a:pathLst>
          </a:custGeom>
          <a:solidFill>
            <a:srgbClr val="EE4D2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00"/>
              <a:buFont typeface="Arial" panose="020B0604020202020204"/>
              <a:buNone/>
            </a:pPr>
            <a:endParaRPr sz="13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92" name="Google Shape;92;ge95529f647_0_81"/>
          <p:cNvSpPr/>
          <p:nvPr/>
        </p:nvSpPr>
        <p:spPr>
          <a:xfrm>
            <a:off x="1357252" y="190925"/>
            <a:ext cx="426065" cy="479047"/>
          </a:xfrm>
          <a:custGeom>
            <a:avLst/>
            <a:gdLst/>
            <a:ahLst/>
            <a:cxnLst/>
            <a:rect l="l" t="t" r="r" b="b"/>
            <a:pathLst>
              <a:path w="951" h="1066" extrusionOk="0">
                <a:moveTo>
                  <a:pt x="825" y="1066"/>
                </a:moveTo>
                <a:cubicBezTo>
                  <a:pt x="873" y="1065"/>
                  <a:pt x="912" y="1026"/>
                  <a:pt x="917" y="977"/>
                </a:cubicBezTo>
                <a:cubicBezTo>
                  <a:pt x="917" y="971"/>
                  <a:pt x="917" y="971"/>
                  <a:pt x="917" y="971"/>
                </a:cubicBezTo>
                <a:cubicBezTo>
                  <a:pt x="951" y="279"/>
                  <a:pt x="951" y="279"/>
                  <a:pt x="951" y="279"/>
                </a:cubicBezTo>
                <a:cubicBezTo>
                  <a:pt x="951" y="279"/>
                  <a:pt x="951" y="279"/>
                  <a:pt x="951" y="279"/>
                </a:cubicBezTo>
                <a:cubicBezTo>
                  <a:pt x="951" y="278"/>
                  <a:pt x="951" y="278"/>
                  <a:pt x="951" y="278"/>
                </a:cubicBezTo>
                <a:cubicBezTo>
                  <a:pt x="951" y="266"/>
                  <a:pt x="942" y="257"/>
                  <a:pt x="931" y="257"/>
                </a:cubicBezTo>
                <a:cubicBezTo>
                  <a:pt x="931" y="257"/>
                  <a:pt x="931" y="257"/>
                  <a:pt x="931" y="257"/>
                </a:cubicBezTo>
                <a:cubicBezTo>
                  <a:pt x="710" y="257"/>
                  <a:pt x="710" y="257"/>
                  <a:pt x="710" y="257"/>
                </a:cubicBezTo>
                <a:cubicBezTo>
                  <a:pt x="705" y="114"/>
                  <a:pt x="602" y="0"/>
                  <a:pt x="476" y="0"/>
                </a:cubicBezTo>
                <a:cubicBezTo>
                  <a:pt x="350" y="0"/>
                  <a:pt x="247" y="114"/>
                  <a:pt x="241" y="257"/>
                </a:cubicBezTo>
                <a:cubicBezTo>
                  <a:pt x="20" y="257"/>
                  <a:pt x="20" y="257"/>
                  <a:pt x="20" y="257"/>
                </a:cubicBezTo>
                <a:cubicBezTo>
                  <a:pt x="9" y="258"/>
                  <a:pt x="0" y="267"/>
                  <a:pt x="0" y="278"/>
                </a:cubicBezTo>
                <a:cubicBezTo>
                  <a:pt x="0" y="278"/>
                  <a:pt x="0" y="279"/>
                  <a:pt x="0" y="279"/>
                </a:cubicBezTo>
                <a:cubicBezTo>
                  <a:pt x="0" y="279"/>
                  <a:pt x="0" y="279"/>
                  <a:pt x="0" y="279"/>
                </a:cubicBezTo>
                <a:cubicBezTo>
                  <a:pt x="32" y="969"/>
                  <a:pt x="32" y="969"/>
                  <a:pt x="32" y="969"/>
                </a:cubicBezTo>
                <a:cubicBezTo>
                  <a:pt x="32" y="978"/>
                  <a:pt x="32" y="978"/>
                  <a:pt x="32" y="978"/>
                </a:cubicBezTo>
                <a:cubicBezTo>
                  <a:pt x="37" y="1026"/>
                  <a:pt x="72" y="1064"/>
                  <a:pt x="120" y="1066"/>
                </a:cubicBezTo>
                <a:cubicBezTo>
                  <a:pt x="120" y="1066"/>
                  <a:pt x="120" y="1066"/>
                  <a:pt x="120" y="1066"/>
                </a:cubicBezTo>
                <a:cubicBezTo>
                  <a:pt x="821" y="1066"/>
                  <a:pt x="821" y="1066"/>
                  <a:pt x="821" y="1066"/>
                </a:cubicBezTo>
                <a:lnTo>
                  <a:pt x="825" y="1066"/>
                </a:lnTo>
                <a:close/>
                <a:moveTo>
                  <a:pt x="476" y="62"/>
                </a:moveTo>
                <a:cubicBezTo>
                  <a:pt x="568" y="62"/>
                  <a:pt x="642" y="149"/>
                  <a:pt x="646" y="257"/>
                </a:cubicBezTo>
                <a:cubicBezTo>
                  <a:pt x="305" y="257"/>
                  <a:pt x="305" y="257"/>
                  <a:pt x="305" y="257"/>
                </a:cubicBezTo>
                <a:cubicBezTo>
                  <a:pt x="309" y="149"/>
                  <a:pt x="384" y="62"/>
                  <a:pt x="476" y="62"/>
                </a:cubicBezTo>
                <a:close/>
                <a:moveTo>
                  <a:pt x="650" y="798"/>
                </a:moveTo>
                <a:cubicBezTo>
                  <a:pt x="644" y="849"/>
                  <a:pt x="612" y="890"/>
                  <a:pt x="564" y="911"/>
                </a:cubicBezTo>
                <a:cubicBezTo>
                  <a:pt x="537" y="922"/>
                  <a:pt x="501" y="928"/>
                  <a:pt x="472" y="926"/>
                </a:cubicBezTo>
                <a:cubicBezTo>
                  <a:pt x="428" y="925"/>
                  <a:pt x="386" y="914"/>
                  <a:pt x="347" y="894"/>
                </a:cubicBezTo>
                <a:cubicBezTo>
                  <a:pt x="333" y="887"/>
                  <a:pt x="312" y="873"/>
                  <a:pt x="297" y="860"/>
                </a:cubicBezTo>
                <a:cubicBezTo>
                  <a:pt x="293" y="857"/>
                  <a:pt x="292" y="854"/>
                  <a:pt x="295" y="851"/>
                </a:cubicBezTo>
                <a:cubicBezTo>
                  <a:pt x="296" y="849"/>
                  <a:pt x="299" y="845"/>
                  <a:pt x="305" y="836"/>
                </a:cubicBezTo>
                <a:cubicBezTo>
                  <a:pt x="313" y="824"/>
                  <a:pt x="314" y="822"/>
                  <a:pt x="315" y="821"/>
                </a:cubicBezTo>
                <a:cubicBezTo>
                  <a:pt x="318" y="817"/>
                  <a:pt x="322" y="816"/>
                  <a:pt x="327" y="820"/>
                </a:cubicBezTo>
                <a:cubicBezTo>
                  <a:pt x="327" y="820"/>
                  <a:pt x="327" y="820"/>
                  <a:pt x="327" y="820"/>
                </a:cubicBezTo>
                <a:cubicBezTo>
                  <a:pt x="328" y="821"/>
                  <a:pt x="328" y="821"/>
                  <a:pt x="330" y="822"/>
                </a:cubicBezTo>
                <a:cubicBezTo>
                  <a:pt x="332" y="824"/>
                  <a:pt x="333" y="824"/>
                  <a:pt x="333" y="825"/>
                </a:cubicBezTo>
                <a:cubicBezTo>
                  <a:pt x="375" y="857"/>
                  <a:pt x="423" y="876"/>
                  <a:pt x="472" y="878"/>
                </a:cubicBezTo>
                <a:cubicBezTo>
                  <a:pt x="541" y="877"/>
                  <a:pt x="590" y="846"/>
                  <a:pt x="599" y="800"/>
                </a:cubicBezTo>
                <a:cubicBezTo>
                  <a:pt x="608" y="748"/>
                  <a:pt x="567" y="704"/>
                  <a:pt x="488" y="679"/>
                </a:cubicBezTo>
                <a:cubicBezTo>
                  <a:pt x="463" y="671"/>
                  <a:pt x="400" y="646"/>
                  <a:pt x="388" y="639"/>
                </a:cubicBezTo>
                <a:cubicBezTo>
                  <a:pt x="334" y="607"/>
                  <a:pt x="308" y="566"/>
                  <a:pt x="312" y="514"/>
                </a:cubicBezTo>
                <a:cubicBezTo>
                  <a:pt x="317" y="443"/>
                  <a:pt x="384" y="390"/>
                  <a:pt x="468" y="390"/>
                </a:cubicBezTo>
                <a:cubicBezTo>
                  <a:pt x="506" y="389"/>
                  <a:pt x="543" y="397"/>
                  <a:pt x="580" y="412"/>
                </a:cubicBezTo>
                <a:cubicBezTo>
                  <a:pt x="592" y="418"/>
                  <a:pt x="615" y="430"/>
                  <a:pt x="623" y="436"/>
                </a:cubicBezTo>
                <a:cubicBezTo>
                  <a:pt x="628" y="439"/>
                  <a:pt x="628" y="443"/>
                  <a:pt x="626" y="447"/>
                </a:cubicBezTo>
                <a:cubicBezTo>
                  <a:pt x="624" y="450"/>
                  <a:pt x="622" y="453"/>
                  <a:pt x="617" y="461"/>
                </a:cubicBezTo>
                <a:cubicBezTo>
                  <a:pt x="617" y="462"/>
                  <a:pt x="617" y="462"/>
                  <a:pt x="617" y="462"/>
                </a:cubicBezTo>
                <a:cubicBezTo>
                  <a:pt x="610" y="472"/>
                  <a:pt x="610" y="472"/>
                  <a:pt x="608" y="475"/>
                </a:cubicBezTo>
                <a:cubicBezTo>
                  <a:pt x="606" y="479"/>
                  <a:pt x="603" y="479"/>
                  <a:pt x="598" y="476"/>
                </a:cubicBezTo>
                <a:cubicBezTo>
                  <a:pt x="559" y="450"/>
                  <a:pt x="517" y="437"/>
                  <a:pt x="469" y="436"/>
                </a:cubicBezTo>
                <a:cubicBezTo>
                  <a:pt x="411" y="438"/>
                  <a:pt x="367" y="472"/>
                  <a:pt x="364" y="519"/>
                </a:cubicBezTo>
                <a:cubicBezTo>
                  <a:pt x="363" y="562"/>
                  <a:pt x="395" y="593"/>
                  <a:pt x="465" y="617"/>
                </a:cubicBezTo>
                <a:cubicBezTo>
                  <a:pt x="606" y="662"/>
                  <a:pt x="660" y="715"/>
                  <a:pt x="650" y="798"/>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00"/>
              <a:buFont typeface="Arial" panose="020B0604020202020204"/>
              <a:buNone/>
            </a:pPr>
            <a:endParaRPr sz="1300" b="0"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matchingName="空白">
  <p:cSld name="BLANK">
    <p:spTree>
      <p:nvGrpSpPr>
        <p:cNvPr id="29" name="Shape 29"/>
        <p:cNvGrpSpPr/>
        <p:nvPr/>
      </p:nvGrpSpPr>
      <p:grpSpPr>
        <a:xfrm>
          <a:off x="0" y="0"/>
          <a:ext cx="0" cy="0"/>
          <a:chOff x="0" y="0"/>
          <a:chExt cx="0" cy="0"/>
        </a:xfrm>
      </p:grpSpPr>
      <p:sp>
        <p:nvSpPr>
          <p:cNvPr id="30" name="Google Shape;30;p40"/>
          <p:cNvSpPr txBox="1"/>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40"/>
          <p:cNvSpPr txBox="1"/>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40"/>
          <p:cNvSpPr txBox="1"/>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1pPr>
            <a:lvl2pPr marL="0" marR="0" lvl="1"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2pPr>
            <a:lvl3pPr marL="0" marR="0" lvl="2"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3pPr>
            <a:lvl4pPr marL="0" marR="0" lvl="3"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4pPr>
            <a:lvl5pPr marL="0" marR="0" lvl="4"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5pPr>
            <a:lvl6pPr marL="0" marR="0" lvl="5"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6pPr>
            <a:lvl7pPr marL="0" marR="0" lvl="6"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7pPr>
            <a:lvl8pPr marL="0" marR="0" lvl="7"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8pPr>
            <a:lvl9pPr marL="0" marR="0" lvl="8"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zh-CN"/>
            </a:fld>
            <a:endParaRPr lang="zh-C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标题和内容">
  <p:cSld name="标题和内容">
    <p:spTree>
      <p:nvGrpSpPr>
        <p:cNvPr id="33" name="Shape 33"/>
        <p:cNvGrpSpPr/>
        <p:nvPr/>
      </p:nvGrpSpPr>
      <p:grpSpPr>
        <a:xfrm>
          <a:off x="0" y="0"/>
          <a:ext cx="0" cy="0"/>
          <a:chOff x="0" y="0"/>
          <a:chExt cx="0" cy="0"/>
        </a:xfrm>
      </p:grpSpPr>
      <p:sp>
        <p:nvSpPr>
          <p:cNvPr id="34" name="Google Shape;34;p41"/>
          <p:cNvSpPr txBox="1"/>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41"/>
          <p:cNvSpPr txBox="1"/>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41"/>
          <p:cNvSpPr txBox="1"/>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1pPr>
            <a:lvl2pPr marL="0" marR="0" lvl="1"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2pPr>
            <a:lvl3pPr marL="0" marR="0" lvl="2"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3pPr>
            <a:lvl4pPr marL="0" marR="0" lvl="3"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4pPr>
            <a:lvl5pPr marL="0" marR="0" lvl="4"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5pPr>
            <a:lvl6pPr marL="0" marR="0" lvl="5"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6pPr>
            <a:lvl7pPr marL="0" marR="0" lvl="6"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7pPr>
            <a:lvl8pPr marL="0" marR="0" lvl="7"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8pPr>
            <a:lvl9pPr marL="0" marR="0" lvl="8"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zh-CN"/>
            </a:fld>
            <a:endParaRPr lang="zh-CN"/>
          </a:p>
        </p:txBody>
      </p:sp>
      <p:sp>
        <p:nvSpPr>
          <p:cNvPr id="37" name="Google Shape;37;p41"/>
          <p:cNvSpPr/>
          <p:nvPr/>
        </p:nvSpPr>
        <p:spPr>
          <a:xfrm>
            <a:off x="2692296" y="2567320"/>
            <a:ext cx="1476307" cy="1476307"/>
          </a:xfrm>
          <a:prstGeom prst="ellipse">
            <a:avLst/>
          </a:prstGeom>
          <a:solidFill>
            <a:srgbClr val="F9855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panose="020B0604020202020204"/>
              <a:buNone/>
            </a:pPr>
            <a:endParaRPr sz="18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cxnSp>
        <p:nvCxnSpPr>
          <p:cNvPr id="38" name="Google Shape;38;p41"/>
          <p:cNvCxnSpPr/>
          <p:nvPr/>
        </p:nvCxnSpPr>
        <p:spPr>
          <a:xfrm>
            <a:off x="4365453" y="3314700"/>
            <a:ext cx="5331101" cy="0"/>
          </a:xfrm>
          <a:prstGeom prst="straightConnector1">
            <a:avLst/>
          </a:prstGeom>
          <a:noFill/>
          <a:ln w="19050" cap="flat" cmpd="sng">
            <a:solidFill>
              <a:srgbClr val="F98557"/>
            </a:solidFill>
            <a:prstDash val="solid"/>
            <a:miter lim="800000"/>
            <a:headEnd type="none" w="sm" len="sm"/>
            <a:tailEnd type="triangle" w="med" len="med"/>
          </a:ln>
        </p:spPr>
      </p:cxnSp>
      <p:sp>
        <p:nvSpPr>
          <p:cNvPr id="39" name="Google Shape;39;p41"/>
          <p:cNvSpPr/>
          <p:nvPr/>
        </p:nvSpPr>
        <p:spPr>
          <a:xfrm>
            <a:off x="2495446" y="2370470"/>
            <a:ext cx="1870007" cy="1870007"/>
          </a:xfrm>
          <a:prstGeom prst="ellipse">
            <a:avLst/>
          </a:prstGeom>
          <a:noFill/>
          <a:ln w="12700" cap="flat" cmpd="sng">
            <a:solidFill>
              <a:srgbClr val="F9855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panose="020B0604020202020204"/>
              <a:buNone/>
            </a:pPr>
            <a:endParaRPr sz="18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matchingName="节标题">
  <p:cSld name="SECTION_HEADER">
    <p:spTree>
      <p:nvGrpSpPr>
        <p:cNvPr id="40" name="Shape 40"/>
        <p:cNvGrpSpPr/>
        <p:nvPr/>
      </p:nvGrpSpPr>
      <p:grpSpPr>
        <a:xfrm>
          <a:off x="0" y="0"/>
          <a:ext cx="0" cy="0"/>
          <a:chOff x="0" y="0"/>
          <a:chExt cx="0" cy="0"/>
        </a:xfrm>
      </p:grpSpPr>
      <p:sp>
        <p:nvSpPr>
          <p:cNvPr id="41" name="Google Shape;41;p42"/>
          <p:cNvSpPr txBox="1"/>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Arial" panose="020B0604020202020204"/>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42"/>
          <p:cNvSpPr txBox="1"/>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p:txBody>
      </p:sp>
      <p:sp>
        <p:nvSpPr>
          <p:cNvPr id="43" name="Google Shape;43;p42"/>
          <p:cNvSpPr txBox="1"/>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42"/>
          <p:cNvSpPr txBox="1"/>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 name="Google Shape;45;p42"/>
          <p:cNvSpPr txBox="1"/>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1pPr>
            <a:lvl2pPr marL="0" marR="0" lvl="1"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2pPr>
            <a:lvl3pPr marL="0" marR="0" lvl="2"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3pPr>
            <a:lvl4pPr marL="0" marR="0" lvl="3"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4pPr>
            <a:lvl5pPr marL="0" marR="0" lvl="4"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5pPr>
            <a:lvl6pPr marL="0" marR="0" lvl="5"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6pPr>
            <a:lvl7pPr marL="0" marR="0" lvl="6"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7pPr>
            <a:lvl8pPr marL="0" marR="0" lvl="7"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8pPr>
            <a:lvl9pPr marL="0" marR="0" lvl="8"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zh-CN"/>
            </a:fld>
            <a:endParaRPr lang="zh-C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matchingName="两栏内容">
  <p:cSld name="TWO_OBJECTS">
    <p:spTree>
      <p:nvGrpSpPr>
        <p:cNvPr id="46" name="Shape 46"/>
        <p:cNvGrpSpPr/>
        <p:nvPr/>
      </p:nvGrpSpPr>
      <p:grpSpPr>
        <a:xfrm>
          <a:off x="0" y="0"/>
          <a:ext cx="0" cy="0"/>
          <a:chOff x="0" y="0"/>
          <a:chExt cx="0" cy="0"/>
        </a:xfrm>
      </p:grpSpPr>
      <p:sp>
        <p:nvSpPr>
          <p:cNvPr id="47" name="Google Shape;47;p43"/>
          <p:cNvSpPr txBox="1"/>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43"/>
          <p:cNvSpPr txBox="1"/>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49" name="Google Shape;49;p43"/>
          <p:cNvSpPr txBox="1"/>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50" name="Google Shape;50;p43"/>
          <p:cNvSpPr txBox="1"/>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43"/>
          <p:cNvSpPr txBox="1"/>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43"/>
          <p:cNvSpPr txBox="1"/>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1pPr>
            <a:lvl2pPr marL="0" marR="0" lvl="1"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2pPr>
            <a:lvl3pPr marL="0" marR="0" lvl="2"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3pPr>
            <a:lvl4pPr marL="0" marR="0" lvl="3"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4pPr>
            <a:lvl5pPr marL="0" marR="0" lvl="4"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5pPr>
            <a:lvl6pPr marL="0" marR="0" lvl="5"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6pPr>
            <a:lvl7pPr marL="0" marR="0" lvl="6"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7pPr>
            <a:lvl8pPr marL="0" marR="0" lvl="7"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8pPr>
            <a:lvl9pPr marL="0" marR="0" lvl="8"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zh-CN"/>
            </a:fld>
            <a:endParaRPr lang="zh-C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matchingName="比较">
  <p:cSld name="TWO_OBJECTS_WITH_TEXT">
    <p:spTree>
      <p:nvGrpSpPr>
        <p:cNvPr id="53" name="Shape 53"/>
        <p:cNvGrpSpPr/>
        <p:nvPr/>
      </p:nvGrpSpPr>
      <p:grpSpPr>
        <a:xfrm>
          <a:off x="0" y="0"/>
          <a:ext cx="0" cy="0"/>
          <a:chOff x="0" y="0"/>
          <a:chExt cx="0" cy="0"/>
        </a:xfrm>
      </p:grpSpPr>
      <p:sp>
        <p:nvSpPr>
          <p:cNvPr id="54" name="Google Shape;54;p44"/>
          <p:cNvSpPr txBox="1"/>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44"/>
          <p:cNvSpPr txBox="1"/>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p:txBody>
      </p:sp>
      <p:sp>
        <p:nvSpPr>
          <p:cNvPr id="56" name="Google Shape;56;p44"/>
          <p:cNvSpPr txBox="1"/>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57" name="Google Shape;57;p44"/>
          <p:cNvSpPr txBox="1"/>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p:txBody>
      </p:sp>
      <p:sp>
        <p:nvSpPr>
          <p:cNvPr id="58" name="Google Shape;58;p44"/>
          <p:cNvSpPr txBox="1"/>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59" name="Google Shape;59;p44"/>
          <p:cNvSpPr txBox="1"/>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44"/>
          <p:cNvSpPr txBox="1"/>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44"/>
          <p:cNvSpPr txBox="1"/>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1pPr>
            <a:lvl2pPr marL="0" marR="0" lvl="1"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2pPr>
            <a:lvl3pPr marL="0" marR="0" lvl="2"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3pPr>
            <a:lvl4pPr marL="0" marR="0" lvl="3"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4pPr>
            <a:lvl5pPr marL="0" marR="0" lvl="4"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5pPr>
            <a:lvl6pPr marL="0" marR="0" lvl="5"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6pPr>
            <a:lvl7pPr marL="0" marR="0" lvl="6"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7pPr>
            <a:lvl8pPr marL="0" marR="0" lvl="7"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8pPr>
            <a:lvl9pPr marL="0" marR="0" lvl="8"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zh-CN"/>
            </a:fld>
            <a:endParaRPr lang="zh-C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matchingName="内容与标题">
  <p:cSld name="OBJECT_WITH_CAPTION_TEXT">
    <p:spTree>
      <p:nvGrpSpPr>
        <p:cNvPr id="62" name="Shape 62"/>
        <p:cNvGrpSpPr/>
        <p:nvPr/>
      </p:nvGrpSpPr>
      <p:grpSpPr>
        <a:xfrm>
          <a:off x="0" y="0"/>
          <a:ext cx="0" cy="0"/>
          <a:chOff x="0" y="0"/>
          <a:chExt cx="0" cy="0"/>
        </a:xfrm>
      </p:grpSpPr>
      <p:sp>
        <p:nvSpPr>
          <p:cNvPr id="63" name="Google Shape;63;p46"/>
          <p:cNvSpPr txBox="1"/>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Arial" panose="020B0604020202020204"/>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46"/>
          <p:cNvSpPr txBox="1"/>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p:txBody>
      </p:sp>
      <p:sp>
        <p:nvSpPr>
          <p:cNvPr id="65" name="Google Shape;65;p46"/>
          <p:cNvSpPr txBox="1"/>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p:txBody>
      </p:sp>
      <p:sp>
        <p:nvSpPr>
          <p:cNvPr id="66" name="Google Shape;66;p46"/>
          <p:cNvSpPr txBox="1"/>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46"/>
          <p:cNvSpPr txBox="1"/>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46"/>
          <p:cNvSpPr txBox="1"/>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1pPr>
            <a:lvl2pPr marL="0" marR="0" lvl="1"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2pPr>
            <a:lvl3pPr marL="0" marR="0" lvl="2"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3pPr>
            <a:lvl4pPr marL="0" marR="0" lvl="3"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4pPr>
            <a:lvl5pPr marL="0" marR="0" lvl="4"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5pPr>
            <a:lvl6pPr marL="0" marR="0" lvl="5"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6pPr>
            <a:lvl7pPr marL="0" marR="0" lvl="6"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7pPr>
            <a:lvl8pPr marL="0" marR="0" lvl="7"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8pPr>
            <a:lvl9pPr marL="0" marR="0" lvl="8"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zh-CN"/>
            </a:fld>
            <a:endParaRPr lang="zh-C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matchingName="图片与标题">
  <p:cSld name="PICTURE_WITH_CAPTION_TEXT">
    <p:spTree>
      <p:nvGrpSpPr>
        <p:cNvPr id="69" name="Shape 69"/>
        <p:cNvGrpSpPr/>
        <p:nvPr/>
      </p:nvGrpSpPr>
      <p:grpSpPr>
        <a:xfrm>
          <a:off x="0" y="0"/>
          <a:ext cx="0" cy="0"/>
          <a:chOff x="0" y="0"/>
          <a:chExt cx="0" cy="0"/>
        </a:xfrm>
      </p:grpSpPr>
      <p:sp>
        <p:nvSpPr>
          <p:cNvPr id="70" name="Google Shape;70;p47"/>
          <p:cNvSpPr txBox="1"/>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Arial" panose="020B0604020202020204"/>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47"/>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panose="020B0604020202020204"/>
              <a:buNone/>
              <a:defRPr sz="32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R="0" lvl="1" algn="l" rtl="0">
              <a:lnSpc>
                <a:spcPct val="90000"/>
              </a:lnSpc>
              <a:spcBef>
                <a:spcPts val="50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lnSpc>
                <a:spcPct val="90000"/>
              </a:lnSpc>
              <a:spcBef>
                <a:spcPts val="500"/>
              </a:spcBef>
              <a:spcAft>
                <a:spcPts val="0"/>
              </a:spcAft>
              <a:buClr>
                <a:schemeClr val="dk1"/>
              </a:buClr>
              <a:buSzPts val="2400"/>
              <a:buFont typeface="Arial" panose="020B0604020202020204"/>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lnSpc>
                <a:spcPct val="90000"/>
              </a:lnSpc>
              <a:spcBef>
                <a:spcPts val="5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lnSpc>
                <a:spcPct val="90000"/>
              </a:lnSpc>
              <a:spcBef>
                <a:spcPts val="5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lnSpc>
                <a:spcPct val="90000"/>
              </a:lnSpc>
              <a:spcBef>
                <a:spcPts val="5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lnSpc>
                <a:spcPct val="90000"/>
              </a:lnSpc>
              <a:spcBef>
                <a:spcPts val="5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lnSpc>
                <a:spcPct val="90000"/>
              </a:lnSpc>
              <a:spcBef>
                <a:spcPts val="5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lnSpc>
                <a:spcPct val="90000"/>
              </a:lnSpc>
              <a:spcBef>
                <a:spcPts val="5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p:txBody>
      </p:sp>
      <p:sp>
        <p:nvSpPr>
          <p:cNvPr id="72" name="Google Shape;72;p47"/>
          <p:cNvSpPr txBox="1"/>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p:txBody>
      </p:sp>
      <p:sp>
        <p:nvSpPr>
          <p:cNvPr id="73" name="Google Shape;73;p47"/>
          <p:cNvSpPr txBox="1"/>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47"/>
          <p:cNvSpPr txBox="1"/>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p47"/>
          <p:cNvSpPr txBox="1"/>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1pPr>
            <a:lvl2pPr marL="0" marR="0" lvl="1"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2pPr>
            <a:lvl3pPr marL="0" marR="0" lvl="2"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3pPr>
            <a:lvl4pPr marL="0" marR="0" lvl="3"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4pPr>
            <a:lvl5pPr marL="0" marR="0" lvl="4"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5pPr>
            <a:lvl6pPr marL="0" marR="0" lvl="5"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6pPr>
            <a:lvl7pPr marL="0" marR="0" lvl="6"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7pPr>
            <a:lvl8pPr marL="0" marR="0" lvl="7"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8pPr>
            <a:lvl9pPr marL="0" marR="0" lvl="8"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zh-CN"/>
            </a:fld>
            <a:endParaRPr lang="zh-C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matchingName="标题和竖排文字">
  <p:cSld name="VERTICAL_TEXT">
    <p:spTree>
      <p:nvGrpSpPr>
        <p:cNvPr id="76" name="Shape 76"/>
        <p:cNvGrpSpPr/>
        <p:nvPr/>
      </p:nvGrpSpPr>
      <p:grpSpPr>
        <a:xfrm>
          <a:off x="0" y="0"/>
          <a:ext cx="0" cy="0"/>
          <a:chOff x="0" y="0"/>
          <a:chExt cx="0" cy="0"/>
        </a:xfrm>
      </p:grpSpPr>
      <p:sp>
        <p:nvSpPr>
          <p:cNvPr id="77" name="Google Shape;77;p48"/>
          <p:cNvSpPr txBox="1"/>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48"/>
          <p:cNvSpPr txBox="1"/>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79" name="Google Shape;79;p48"/>
          <p:cNvSpPr txBox="1"/>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48"/>
          <p:cNvSpPr txBox="1"/>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1" name="Google Shape;81;p48"/>
          <p:cNvSpPr txBox="1"/>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1pPr>
            <a:lvl2pPr marL="0" marR="0" lvl="1"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2pPr>
            <a:lvl3pPr marL="0" marR="0" lvl="2"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3pPr>
            <a:lvl4pPr marL="0" marR="0" lvl="3"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4pPr>
            <a:lvl5pPr marL="0" marR="0" lvl="4"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5pPr>
            <a:lvl6pPr marL="0" marR="0" lvl="5"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6pPr>
            <a:lvl7pPr marL="0" marR="0" lvl="6"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7pPr>
            <a:lvl8pPr marL="0" marR="0" lvl="7"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8pPr>
            <a:lvl9pPr marL="0" marR="0" lvl="8"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zh-CN"/>
            </a:fld>
            <a:endParaRPr lang="zh-CN"/>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9" name="Shape 9"/>
        <p:cNvGrpSpPr/>
        <p:nvPr/>
      </p:nvGrpSpPr>
      <p:grpSpPr>
        <a:xfrm>
          <a:off x="0" y="0"/>
          <a:ext cx="0" cy="0"/>
          <a:chOff x="0" y="0"/>
          <a:chExt cx="0" cy="0"/>
        </a:xfrm>
      </p:grpSpPr>
      <p:sp>
        <p:nvSpPr>
          <p:cNvPr id="10" name="Google Shape;10;p38"/>
          <p:cNvSpPr txBox="1"/>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Arial" panose="020B0604020202020204"/>
              <a:buNone/>
              <a:defRPr sz="44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p:txBody>
      </p:sp>
      <p:sp>
        <p:nvSpPr>
          <p:cNvPr id="11" name="Google Shape;11;p38"/>
          <p:cNvSpPr txBox="1"/>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panose="020B0604020202020204"/>
              <a:buChar char="•"/>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381000" algn="l" rtl="0">
              <a:lnSpc>
                <a:spcPct val="90000"/>
              </a:lnSpc>
              <a:spcBef>
                <a:spcPts val="500"/>
              </a:spcBef>
              <a:spcAft>
                <a:spcPts val="0"/>
              </a:spcAft>
              <a:buClr>
                <a:schemeClr val="dk1"/>
              </a:buClr>
              <a:buSzPts val="24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355600" algn="l" rtl="0">
              <a:lnSpc>
                <a:spcPct val="90000"/>
              </a:lnSpc>
              <a:spcBef>
                <a:spcPts val="5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p:txBody>
      </p:sp>
      <p:sp>
        <p:nvSpPr>
          <p:cNvPr id="12" name="Google Shape;12;p38"/>
          <p:cNvSpPr txBox="1"/>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p:txBody>
      </p:sp>
      <p:sp>
        <p:nvSpPr>
          <p:cNvPr id="13" name="Google Shape;13;p38"/>
          <p:cNvSpPr txBox="1"/>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p:txBody>
      </p:sp>
      <p:sp>
        <p:nvSpPr>
          <p:cNvPr id="14" name="Google Shape;14;p38"/>
          <p:cNvSpPr txBox="1"/>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1pPr>
            <a:lvl2pPr marL="0" marR="0" lvl="1" indent="0" algn="r" rtl="0">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2pPr>
            <a:lvl3pPr marL="0" marR="0" lvl="2" indent="0" algn="r" rtl="0">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3pPr>
            <a:lvl4pPr marL="0" marR="0" lvl="3" indent="0" algn="r" rtl="0">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4pPr>
            <a:lvl5pPr marL="0" marR="0" lvl="4" indent="0" algn="r" rtl="0">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5pPr>
            <a:lvl6pPr marL="0" marR="0" lvl="5" indent="0" algn="r" rtl="0">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6pPr>
            <a:lvl7pPr marL="0" marR="0" lvl="6" indent="0" algn="r" rtl="0">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7pPr>
            <a:lvl8pPr marL="0" marR="0" lvl="7" indent="0" algn="r" rtl="0">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8pPr>
            <a:lvl9pPr marL="0" marR="0" lvl="8" indent="0" algn="r" rtl="0">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zh-CN"/>
            </a:fld>
            <a:endParaRPr lang="zh-CN"/>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7" Type="http://schemas.openxmlformats.org/officeDocument/2006/relationships/comments" Target="../comments/comment1.xml"/><Relationship Id="rId6" Type="http://schemas.openxmlformats.org/officeDocument/2006/relationships/notesSlide" Target="../notesSlides/notesSlide11.xml"/><Relationship Id="rId5" Type="http://schemas.openxmlformats.org/officeDocument/2006/relationships/slideLayout" Target="../slideLayouts/slideLayout1.xml"/><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s>
</file>

<file path=ppt/slides/_rels/slide12.xml.rels><?xml version="1.0" encoding="UTF-8" standalone="yes"?>
<Relationships xmlns="http://schemas.openxmlformats.org/package/2006/relationships"><Relationship Id="rId6" Type="http://schemas.openxmlformats.org/officeDocument/2006/relationships/notesSlide" Target="../notesSlides/notesSlide12.xml"/><Relationship Id="rId5" Type="http://schemas.openxmlformats.org/officeDocument/2006/relationships/slideLayout" Target="../slideLayouts/slideLayout1.xml"/><Relationship Id="rId4" Type="http://schemas.openxmlformats.org/officeDocument/2006/relationships/image" Target="../media/image15.png"/><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slides/_rels/slide13.xml.rels><?xml version="1.0" encoding="UTF-8" standalone="yes"?>
<Relationships xmlns="http://schemas.openxmlformats.org/package/2006/relationships"><Relationship Id="rId6" Type="http://schemas.openxmlformats.org/officeDocument/2006/relationships/notesSlide" Target="../notesSlides/notesSlide13.xml"/><Relationship Id="rId5" Type="http://schemas.openxmlformats.org/officeDocument/2006/relationships/slideLayout" Target="../slideLayouts/slideLayout1.xml"/><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1.xml"/><Relationship Id="rId2" Type="http://schemas.openxmlformats.org/officeDocument/2006/relationships/image" Target="../media/image21.png"/><Relationship Id="rId1"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1.xml"/><Relationship Id="rId2" Type="http://schemas.openxmlformats.org/officeDocument/2006/relationships/image" Target="../media/image27.png"/><Relationship Id="rId1"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image" Target="../media/image28.png"/></Relationships>
</file>

<file path=ppt/slides/_rels/slide22.xml.rels><?xml version="1.0" encoding="UTF-8" standalone="yes"?>
<Relationships xmlns="http://schemas.openxmlformats.org/package/2006/relationships"><Relationship Id="rId5" Type="http://schemas.openxmlformats.org/officeDocument/2006/relationships/notesSlide" Target="../notesSlides/notesSlide22.xml"/><Relationship Id="rId4" Type="http://schemas.openxmlformats.org/officeDocument/2006/relationships/slideLayout" Target="../slideLayouts/slideLayout1.xml"/><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xml"/><Relationship Id="rId1"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xml"/><Relationship Id="rId1"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xml"/><Relationship Id="rId1"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xml"/><Relationship Id="rId1"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xml"/><Relationship Id="rId1"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xml"/><Relationship Id="rId1" Type="http://schemas.openxmlformats.org/officeDocument/2006/relationships/image" Target="../media/image3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4" Type="http://schemas.openxmlformats.org/officeDocument/2006/relationships/notesSlide" Target="../notesSlides/notesSlide31.xml"/><Relationship Id="rId3" Type="http://schemas.openxmlformats.org/officeDocument/2006/relationships/slideLayout" Target="../slideLayouts/slideLayout1.xml"/><Relationship Id="rId2" Type="http://schemas.openxmlformats.org/officeDocument/2006/relationships/image" Target="../media/image40.png"/><Relationship Id="rId1" Type="http://schemas.openxmlformats.org/officeDocument/2006/relationships/image" Target="../media/image39.png"/></Relationships>
</file>

<file path=ppt/slides/_rels/slide32.xml.rels><?xml version="1.0" encoding="UTF-8" standalone="yes"?>
<Relationships xmlns="http://schemas.openxmlformats.org/package/2006/relationships"><Relationship Id="rId9" Type="http://schemas.openxmlformats.org/officeDocument/2006/relationships/notesSlide" Target="../notesSlides/notesSlide32.xml"/><Relationship Id="rId8" Type="http://schemas.openxmlformats.org/officeDocument/2006/relationships/slideLayout" Target="../slideLayouts/slideLayout1.xml"/><Relationship Id="rId7" Type="http://schemas.openxmlformats.org/officeDocument/2006/relationships/image" Target="../media/image47.png"/><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1.png"/></Relationships>
</file>

<file path=ppt/slides/_rels/slide33.xml.rels><?xml version="1.0" encoding="UTF-8" standalone="yes"?>
<Relationships xmlns="http://schemas.openxmlformats.org/package/2006/relationships"><Relationship Id="rId4" Type="http://schemas.openxmlformats.org/officeDocument/2006/relationships/notesSlide" Target="../notesSlides/notesSlide33.xml"/><Relationship Id="rId3" Type="http://schemas.openxmlformats.org/officeDocument/2006/relationships/slideLayout" Target="../slideLayouts/slideLayout1.xml"/><Relationship Id="rId2" Type="http://schemas.openxmlformats.org/officeDocument/2006/relationships/image" Target="../media/image49.jpeg"/><Relationship Id="rId1" Type="http://schemas.openxmlformats.org/officeDocument/2006/relationships/image" Target="../media/image48.png"/></Relationships>
</file>

<file path=ppt/slides/_rels/slide34.xml.rels><?xml version="1.0" encoding="UTF-8" standalone="yes"?>
<Relationships xmlns="http://schemas.openxmlformats.org/package/2006/relationships"><Relationship Id="rId7" Type="http://schemas.openxmlformats.org/officeDocument/2006/relationships/notesSlide" Target="../notesSlides/notesSlide34.xml"/><Relationship Id="rId6" Type="http://schemas.openxmlformats.org/officeDocument/2006/relationships/slideLayout" Target="../slideLayouts/slideLayout1.xml"/><Relationship Id="rId5" Type="http://schemas.openxmlformats.org/officeDocument/2006/relationships/image" Target="../media/image49.jpeg"/><Relationship Id="rId4" Type="http://schemas.openxmlformats.org/officeDocument/2006/relationships/image" Target="../media/image53.png"/><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image" Target="../media/image50.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xml"/><Relationship Id="rId1" Type="http://schemas.openxmlformats.org/officeDocument/2006/relationships/image" Target="../media/image54.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xml"/><Relationship Id="rId1" Type="http://schemas.openxmlformats.org/officeDocument/2006/relationships/image" Target="../media/image55.png"/></Relationships>
</file>

<file path=ppt/slides/_rels/slide42.xml.rels><?xml version="1.0" encoding="UTF-8" standalone="yes"?>
<Relationships xmlns="http://schemas.openxmlformats.org/package/2006/relationships"><Relationship Id="rId4" Type="http://schemas.openxmlformats.org/officeDocument/2006/relationships/notesSlide" Target="../notesSlides/notesSlide42.xml"/><Relationship Id="rId3" Type="http://schemas.openxmlformats.org/officeDocument/2006/relationships/slideLayout" Target="../slideLayouts/slideLayout1.xml"/><Relationship Id="rId2" Type="http://schemas.openxmlformats.org/officeDocument/2006/relationships/image" Target="../media/image57.png"/><Relationship Id="rId1" Type="http://schemas.openxmlformats.org/officeDocument/2006/relationships/image" Target="../media/image56.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xml"/><Relationship Id="rId1" Type="http://schemas.openxmlformats.org/officeDocument/2006/relationships/image" Target="../media/image58.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xml"/><Relationship Id="rId1" Type="http://schemas.openxmlformats.org/officeDocument/2006/relationships/image" Target="../media/image59.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xml"/><Relationship Id="rId1" Type="http://schemas.openxmlformats.org/officeDocument/2006/relationships/image" Target="../media/image60.png"/></Relationships>
</file>

<file path=ppt/slides/_rels/slide48.xml.rels><?xml version="1.0" encoding="UTF-8" standalone="yes"?>
<Relationships xmlns="http://schemas.openxmlformats.org/package/2006/relationships"><Relationship Id="rId6" Type="http://schemas.openxmlformats.org/officeDocument/2006/relationships/notesSlide" Target="../notesSlides/notesSlide48.xml"/><Relationship Id="rId5" Type="http://schemas.openxmlformats.org/officeDocument/2006/relationships/slideLayout" Target="../slideLayouts/slideLayout1.xml"/><Relationship Id="rId4" Type="http://schemas.openxmlformats.org/officeDocument/2006/relationships/image" Target="../media/image64.jpeg"/><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image" Target="../media/image61.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50.xml.rels><?xml version="1.0" encoding="UTF-8" standalone="yes"?>
<Relationships xmlns="http://schemas.openxmlformats.org/package/2006/relationships"><Relationship Id="rId4" Type="http://schemas.openxmlformats.org/officeDocument/2006/relationships/notesSlide" Target="../notesSlides/notesSlide50.xml"/><Relationship Id="rId3" Type="http://schemas.openxmlformats.org/officeDocument/2006/relationships/slideLayout" Target="../slideLayouts/slideLayout1.xml"/><Relationship Id="rId2" Type="http://schemas.openxmlformats.org/officeDocument/2006/relationships/image" Target="../media/image66.png"/><Relationship Id="rId1" Type="http://schemas.openxmlformats.org/officeDocument/2006/relationships/image" Target="../media/image65.png"/></Relationships>
</file>

<file path=ppt/slides/_rels/slide51.xml.rels><?xml version="1.0" encoding="UTF-8" standalone="yes"?>
<Relationships xmlns="http://schemas.openxmlformats.org/package/2006/relationships"><Relationship Id="rId6" Type="http://schemas.openxmlformats.org/officeDocument/2006/relationships/notesSlide" Target="../notesSlides/notesSlide51.xml"/><Relationship Id="rId5" Type="http://schemas.openxmlformats.org/officeDocument/2006/relationships/slideLayout" Target="../slideLayouts/slideLayout1.xml"/><Relationship Id="rId4" Type="http://schemas.openxmlformats.org/officeDocument/2006/relationships/image" Target="../media/image70.png"/><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image" Target="../media/image67.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xml"/><Relationship Id="rId1" Type="http://schemas.openxmlformats.org/officeDocument/2006/relationships/image" Target="../media/image71.png"/></Relationships>
</file>

<file path=ppt/slides/_rels/slide53.xml.rels><?xml version="1.0" encoding="UTF-8" standalone="yes"?>
<Relationships xmlns="http://schemas.openxmlformats.org/package/2006/relationships"><Relationship Id="rId4" Type="http://schemas.openxmlformats.org/officeDocument/2006/relationships/notesSlide" Target="../notesSlides/notesSlide53.xml"/><Relationship Id="rId3" Type="http://schemas.openxmlformats.org/officeDocument/2006/relationships/slideLayout" Target="../slideLayouts/slideLayout11.xml"/><Relationship Id="rId2" Type="http://schemas.openxmlformats.org/officeDocument/2006/relationships/image" Target="../media/image73.png"/><Relationship Id="rId1" Type="http://schemas.openxmlformats.org/officeDocument/2006/relationships/image" Target="../media/image72.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96" name="Shape 96"/>
        <p:cNvGrpSpPr/>
        <p:nvPr/>
      </p:nvGrpSpPr>
      <p:grpSpPr>
        <a:xfrm>
          <a:off x="0" y="0"/>
          <a:ext cx="0" cy="0"/>
          <a:chOff x="0" y="0"/>
          <a:chExt cx="0" cy="0"/>
        </a:xfrm>
      </p:grpSpPr>
      <p:sp>
        <p:nvSpPr>
          <p:cNvPr id="97" name="Google Shape;97;p1"/>
          <p:cNvSpPr/>
          <p:nvPr/>
        </p:nvSpPr>
        <p:spPr>
          <a:xfrm>
            <a:off x="-4738" y="-4201"/>
            <a:ext cx="12191999" cy="6858000"/>
          </a:xfrm>
          <a:prstGeom prst="rect">
            <a:avLst/>
          </a:prstGeom>
          <a:solidFill>
            <a:srgbClr val="F96A4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panose="020B0604020202020204"/>
              <a:buNone/>
            </a:pPr>
            <a:endParaRPr sz="18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98" name="Google Shape;98;p1"/>
          <p:cNvSpPr/>
          <p:nvPr/>
        </p:nvSpPr>
        <p:spPr>
          <a:xfrm rot="-5926570">
            <a:off x="9399687" y="1418268"/>
            <a:ext cx="907704" cy="907704"/>
          </a:xfrm>
          <a:prstGeom prst="ellipse">
            <a:avLst/>
          </a:prstGeom>
          <a:gradFill>
            <a:gsLst>
              <a:gs pos="0">
                <a:srgbClr val="FF8F63"/>
              </a:gs>
              <a:gs pos="58000">
                <a:srgbClr val="FF7A57"/>
              </a:gs>
              <a:gs pos="100000">
                <a:srgbClr val="FF6A4D"/>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panose="020B0604020202020204"/>
              <a:buNone/>
            </a:pPr>
            <a:endParaRPr sz="18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grpSp>
        <p:nvGrpSpPr>
          <p:cNvPr id="99" name="Google Shape;99;p1"/>
          <p:cNvGrpSpPr/>
          <p:nvPr/>
        </p:nvGrpSpPr>
        <p:grpSpPr>
          <a:xfrm>
            <a:off x="5798380" y="2261089"/>
            <a:ext cx="2239939" cy="3008078"/>
            <a:chOff x="5039783" y="1809750"/>
            <a:chExt cx="1361799" cy="1828799"/>
          </a:xfrm>
        </p:grpSpPr>
        <p:cxnSp>
          <p:nvCxnSpPr>
            <p:cNvPr id="100" name="Google Shape;100;p1"/>
            <p:cNvCxnSpPr/>
            <p:nvPr/>
          </p:nvCxnSpPr>
          <p:spPr>
            <a:xfrm>
              <a:off x="5393266" y="1809750"/>
              <a:ext cx="372534" cy="0"/>
            </a:xfrm>
            <a:prstGeom prst="straightConnector1">
              <a:avLst/>
            </a:prstGeom>
            <a:noFill/>
            <a:ln w="9525" cap="flat" cmpd="sng">
              <a:solidFill>
                <a:srgbClr val="FF875E"/>
              </a:solidFill>
              <a:prstDash val="solid"/>
              <a:miter lim="800000"/>
              <a:headEnd type="none" w="sm" len="sm"/>
              <a:tailEnd type="none" w="sm" len="sm"/>
            </a:ln>
          </p:spPr>
        </p:cxnSp>
        <p:cxnSp>
          <p:nvCxnSpPr>
            <p:cNvPr id="101" name="Google Shape;101;p1"/>
            <p:cNvCxnSpPr/>
            <p:nvPr/>
          </p:nvCxnSpPr>
          <p:spPr>
            <a:xfrm>
              <a:off x="5413099" y="1852084"/>
              <a:ext cx="439484" cy="0"/>
            </a:xfrm>
            <a:prstGeom prst="straightConnector1">
              <a:avLst/>
            </a:prstGeom>
            <a:noFill/>
            <a:ln w="9525" cap="flat" cmpd="sng">
              <a:solidFill>
                <a:srgbClr val="FF875E"/>
              </a:solidFill>
              <a:prstDash val="solid"/>
              <a:miter lim="800000"/>
              <a:headEnd type="none" w="sm" len="sm"/>
              <a:tailEnd type="none" w="sm" len="sm"/>
            </a:ln>
          </p:spPr>
        </p:cxnSp>
        <p:cxnSp>
          <p:nvCxnSpPr>
            <p:cNvPr id="102" name="Google Shape;102;p1"/>
            <p:cNvCxnSpPr/>
            <p:nvPr/>
          </p:nvCxnSpPr>
          <p:spPr>
            <a:xfrm>
              <a:off x="5458882" y="1890184"/>
              <a:ext cx="469901" cy="0"/>
            </a:xfrm>
            <a:prstGeom prst="straightConnector1">
              <a:avLst/>
            </a:prstGeom>
            <a:noFill/>
            <a:ln w="9525" cap="flat" cmpd="sng">
              <a:solidFill>
                <a:srgbClr val="FF875E"/>
              </a:solidFill>
              <a:prstDash val="solid"/>
              <a:miter lim="800000"/>
              <a:headEnd type="none" w="sm" len="sm"/>
              <a:tailEnd type="none" w="sm" len="sm"/>
            </a:ln>
          </p:spPr>
        </p:cxnSp>
        <p:cxnSp>
          <p:nvCxnSpPr>
            <p:cNvPr id="103" name="Google Shape;103;p1"/>
            <p:cNvCxnSpPr/>
            <p:nvPr/>
          </p:nvCxnSpPr>
          <p:spPr>
            <a:xfrm>
              <a:off x="5480049" y="1930400"/>
              <a:ext cx="501650" cy="0"/>
            </a:xfrm>
            <a:prstGeom prst="straightConnector1">
              <a:avLst/>
            </a:prstGeom>
            <a:noFill/>
            <a:ln w="9525" cap="flat" cmpd="sng">
              <a:solidFill>
                <a:srgbClr val="FF875E"/>
              </a:solidFill>
              <a:prstDash val="solid"/>
              <a:miter lim="800000"/>
              <a:headEnd type="none" w="sm" len="sm"/>
              <a:tailEnd type="none" w="sm" len="sm"/>
            </a:ln>
          </p:spPr>
        </p:cxnSp>
        <p:cxnSp>
          <p:nvCxnSpPr>
            <p:cNvPr id="104" name="Google Shape;104;p1"/>
            <p:cNvCxnSpPr/>
            <p:nvPr/>
          </p:nvCxnSpPr>
          <p:spPr>
            <a:xfrm>
              <a:off x="5393266" y="1970617"/>
              <a:ext cx="641349" cy="0"/>
            </a:xfrm>
            <a:prstGeom prst="straightConnector1">
              <a:avLst/>
            </a:prstGeom>
            <a:noFill/>
            <a:ln w="9525" cap="flat" cmpd="sng">
              <a:solidFill>
                <a:srgbClr val="FF875E"/>
              </a:solidFill>
              <a:prstDash val="solid"/>
              <a:miter lim="800000"/>
              <a:headEnd type="none" w="sm" len="sm"/>
              <a:tailEnd type="none" w="sm" len="sm"/>
            </a:ln>
          </p:spPr>
        </p:cxnSp>
        <p:cxnSp>
          <p:nvCxnSpPr>
            <p:cNvPr id="105" name="Google Shape;105;p1"/>
            <p:cNvCxnSpPr/>
            <p:nvPr/>
          </p:nvCxnSpPr>
          <p:spPr>
            <a:xfrm>
              <a:off x="5444066" y="2008717"/>
              <a:ext cx="641349" cy="0"/>
            </a:xfrm>
            <a:prstGeom prst="straightConnector1">
              <a:avLst/>
            </a:prstGeom>
            <a:noFill/>
            <a:ln w="9525" cap="flat" cmpd="sng">
              <a:solidFill>
                <a:srgbClr val="FF875E"/>
              </a:solidFill>
              <a:prstDash val="solid"/>
              <a:miter lim="800000"/>
              <a:headEnd type="none" w="sm" len="sm"/>
              <a:tailEnd type="none" w="sm" len="sm"/>
            </a:ln>
          </p:spPr>
        </p:cxnSp>
        <p:cxnSp>
          <p:nvCxnSpPr>
            <p:cNvPr id="106" name="Google Shape;106;p1"/>
            <p:cNvCxnSpPr/>
            <p:nvPr/>
          </p:nvCxnSpPr>
          <p:spPr>
            <a:xfrm>
              <a:off x="5480049" y="2051050"/>
              <a:ext cx="641349" cy="0"/>
            </a:xfrm>
            <a:prstGeom prst="straightConnector1">
              <a:avLst/>
            </a:prstGeom>
            <a:noFill/>
            <a:ln w="9525" cap="flat" cmpd="sng">
              <a:solidFill>
                <a:srgbClr val="FF875E"/>
              </a:solidFill>
              <a:prstDash val="solid"/>
              <a:miter lim="800000"/>
              <a:headEnd type="none" w="sm" len="sm"/>
              <a:tailEnd type="none" w="sm" len="sm"/>
            </a:ln>
          </p:spPr>
        </p:cxnSp>
        <p:cxnSp>
          <p:nvCxnSpPr>
            <p:cNvPr id="107" name="Google Shape;107;p1"/>
            <p:cNvCxnSpPr/>
            <p:nvPr/>
          </p:nvCxnSpPr>
          <p:spPr>
            <a:xfrm>
              <a:off x="5516033" y="2089150"/>
              <a:ext cx="641349" cy="0"/>
            </a:xfrm>
            <a:prstGeom prst="straightConnector1">
              <a:avLst/>
            </a:prstGeom>
            <a:noFill/>
            <a:ln w="9525" cap="flat" cmpd="sng">
              <a:solidFill>
                <a:srgbClr val="FF875E"/>
              </a:solidFill>
              <a:prstDash val="solid"/>
              <a:miter lim="800000"/>
              <a:headEnd type="none" w="sm" len="sm"/>
              <a:tailEnd type="none" w="sm" len="sm"/>
            </a:ln>
          </p:spPr>
        </p:cxnSp>
        <p:cxnSp>
          <p:nvCxnSpPr>
            <p:cNvPr id="108" name="Google Shape;108;p1"/>
            <p:cNvCxnSpPr/>
            <p:nvPr/>
          </p:nvCxnSpPr>
          <p:spPr>
            <a:xfrm>
              <a:off x="5552016" y="2127250"/>
              <a:ext cx="641349" cy="0"/>
            </a:xfrm>
            <a:prstGeom prst="straightConnector1">
              <a:avLst/>
            </a:prstGeom>
            <a:noFill/>
            <a:ln w="9525" cap="flat" cmpd="sng">
              <a:solidFill>
                <a:srgbClr val="FF875E"/>
              </a:solidFill>
              <a:prstDash val="solid"/>
              <a:miter lim="800000"/>
              <a:headEnd type="none" w="sm" len="sm"/>
              <a:tailEnd type="none" w="sm" len="sm"/>
            </a:ln>
          </p:spPr>
        </p:cxnSp>
        <p:cxnSp>
          <p:nvCxnSpPr>
            <p:cNvPr id="109" name="Google Shape;109;p1"/>
            <p:cNvCxnSpPr/>
            <p:nvPr/>
          </p:nvCxnSpPr>
          <p:spPr>
            <a:xfrm>
              <a:off x="5526616" y="2167467"/>
              <a:ext cx="696382" cy="0"/>
            </a:xfrm>
            <a:prstGeom prst="straightConnector1">
              <a:avLst/>
            </a:prstGeom>
            <a:noFill/>
            <a:ln w="9525" cap="flat" cmpd="sng">
              <a:solidFill>
                <a:srgbClr val="FF875E"/>
              </a:solidFill>
              <a:prstDash val="solid"/>
              <a:miter lim="800000"/>
              <a:headEnd type="none" w="sm" len="sm"/>
              <a:tailEnd type="none" w="sm" len="sm"/>
            </a:ln>
          </p:spPr>
        </p:cxnSp>
        <p:cxnSp>
          <p:nvCxnSpPr>
            <p:cNvPr id="110" name="Google Shape;110;p1"/>
            <p:cNvCxnSpPr/>
            <p:nvPr/>
          </p:nvCxnSpPr>
          <p:spPr>
            <a:xfrm>
              <a:off x="5540095" y="2207685"/>
              <a:ext cx="704070" cy="0"/>
            </a:xfrm>
            <a:prstGeom prst="straightConnector1">
              <a:avLst/>
            </a:prstGeom>
            <a:noFill/>
            <a:ln w="9525" cap="flat" cmpd="sng">
              <a:solidFill>
                <a:srgbClr val="FF875E"/>
              </a:solidFill>
              <a:prstDash val="solid"/>
              <a:miter lim="800000"/>
              <a:headEnd type="none" w="sm" len="sm"/>
              <a:tailEnd type="none" w="sm" len="sm"/>
            </a:ln>
          </p:spPr>
        </p:cxnSp>
        <p:cxnSp>
          <p:nvCxnSpPr>
            <p:cNvPr id="111" name="Google Shape;111;p1"/>
            <p:cNvCxnSpPr/>
            <p:nvPr/>
          </p:nvCxnSpPr>
          <p:spPr>
            <a:xfrm>
              <a:off x="5552016" y="2245784"/>
              <a:ext cx="717549" cy="0"/>
            </a:xfrm>
            <a:prstGeom prst="straightConnector1">
              <a:avLst/>
            </a:prstGeom>
            <a:noFill/>
            <a:ln w="9525" cap="flat" cmpd="sng">
              <a:solidFill>
                <a:srgbClr val="FF875E"/>
              </a:solidFill>
              <a:prstDash val="solid"/>
              <a:miter lim="800000"/>
              <a:headEnd type="none" w="sm" len="sm"/>
              <a:tailEnd type="none" w="sm" len="sm"/>
            </a:ln>
          </p:spPr>
        </p:cxnSp>
        <p:cxnSp>
          <p:nvCxnSpPr>
            <p:cNvPr id="112" name="Google Shape;112;p1"/>
            <p:cNvCxnSpPr/>
            <p:nvPr/>
          </p:nvCxnSpPr>
          <p:spPr>
            <a:xfrm>
              <a:off x="5540095" y="2286001"/>
              <a:ext cx="750636" cy="0"/>
            </a:xfrm>
            <a:prstGeom prst="straightConnector1">
              <a:avLst/>
            </a:prstGeom>
            <a:noFill/>
            <a:ln w="9525" cap="flat" cmpd="sng">
              <a:solidFill>
                <a:srgbClr val="FF875E"/>
              </a:solidFill>
              <a:prstDash val="solid"/>
              <a:miter lim="800000"/>
              <a:headEnd type="none" w="sm" len="sm"/>
              <a:tailEnd type="none" w="sm" len="sm"/>
            </a:ln>
          </p:spPr>
        </p:cxnSp>
        <p:cxnSp>
          <p:nvCxnSpPr>
            <p:cNvPr id="113" name="Google Shape;113;p1"/>
            <p:cNvCxnSpPr/>
            <p:nvPr/>
          </p:nvCxnSpPr>
          <p:spPr>
            <a:xfrm>
              <a:off x="5557306" y="2328334"/>
              <a:ext cx="756711" cy="0"/>
            </a:xfrm>
            <a:prstGeom prst="straightConnector1">
              <a:avLst/>
            </a:prstGeom>
            <a:noFill/>
            <a:ln w="9525" cap="flat" cmpd="sng">
              <a:solidFill>
                <a:srgbClr val="FF875E"/>
              </a:solidFill>
              <a:prstDash val="solid"/>
              <a:miter lim="800000"/>
              <a:headEnd type="none" w="sm" len="sm"/>
              <a:tailEnd type="none" w="sm" len="sm"/>
            </a:ln>
          </p:spPr>
        </p:cxnSp>
        <p:cxnSp>
          <p:nvCxnSpPr>
            <p:cNvPr id="114" name="Google Shape;114;p1"/>
            <p:cNvCxnSpPr/>
            <p:nvPr/>
          </p:nvCxnSpPr>
          <p:spPr>
            <a:xfrm>
              <a:off x="5581649" y="2368550"/>
              <a:ext cx="749300" cy="0"/>
            </a:xfrm>
            <a:prstGeom prst="straightConnector1">
              <a:avLst/>
            </a:prstGeom>
            <a:noFill/>
            <a:ln w="9525" cap="flat" cmpd="sng">
              <a:solidFill>
                <a:srgbClr val="FF875E"/>
              </a:solidFill>
              <a:prstDash val="solid"/>
              <a:miter lim="800000"/>
              <a:headEnd type="none" w="sm" len="sm"/>
              <a:tailEnd type="none" w="sm" len="sm"/>
            </a:ln>
          </p:spPr>
        </p:cxnSp>
        <p:cxnSp>
          <p:nvCxnSpPr>
            <p:cNvPr id="115" name="Google Shape;115;p1"/>
            <p:cNvCxnSpPr/>
            <p:nvPr/>
          </p:nvCxnSpPr>
          <p:spPr>
            <a:xfrm>
              <a:off x="5572906" y="2404534"/>
              <a:ext cx="774702" cy="0"/>
            </a:xfrm>
            <a:prstGeom prst="straightConnector1">
              <a:avLst/>
            </a:prstGeom>
            <a:noFill/>
            <a:ln w="9525" cap="flat" cmpd="sng">
              <a:solidFill>
                <a:srgbClr val="FF875E"/>
              </a:solidFill>
              <a:prstDash val="solid"/>
              <a:miter lim="800000"/>
              <a:headEnd type="none" w="sm" len="sm"/>
              <a:tailEnd type="none" w="sm" len="sm"/>
            </a:ln>
          </p:spPr>
        </p:cxnSp>
        <p:cxnSp>
          <p:nvCxnSpPr>
            <p:cNvPr id="116" name="Google Shape;116;p1"/>
            <p:cNvCxnSpPr/>
            <p:nvPr/>
          </p:nvCxnSpPr>
          <p:spPr>
            <a:xfrm>
              <a:off x="5581649" y="2446867"/>
              <a:ext cx="774424" cy="0"/>
            </a:xfrm>
            <a:prstGeom prst="straightConnector1">
              <a:avLst/>
            </a:prstGeom>
            <a:noFill/>
            <a:ln w="9525" cap="flat" cmpd="sng">
              <a:solidFill>
                <a:srgbClr val="FF875E"/>
              </a:solidFill>
              <a:prstDash val="solid"/>
              <a:miter lim="800000"/>
              <a:headEnd type="none" w="sm" len="sm"/>
              <a:tailEnd type="none" w="sm" len="sm"/>
            </a:ln>
          </p:spPr>
        </p:cxnSp>
        <p:cxnSp>
          <p:nvCxnSpPr>
            <p:cNvPr id="117" name="Google Shape;117;p1"/>
            <p:cNvCxnSpPr/>
            <p:nvPr/>
          </p:nvCxnSpPr>
          <p:spPr>
            <a:xfrm>
              <a:off x="5581649" y="2484967"/>
              <a:ext cx="783167" cy="0"/>
            </a:xfrm>
            <a:prstGeom prst="straightConnector1">
              <a:avLst/>
            </a:prstGeom>
            <a:noFill/>
            <a:ln w="9525" cap="flat" cmpd="sng">
              <a:solidFill>
                <a:srgbClr val="FF875E"/>
              </a:solidFill>
              <a:prstDash val="solid"/>
              <a:miter lim="800000"/>
              <a:headEnd type="none" w="sm" len="sm"/>
              <a:tailEnd type="none" w="sm" len="sm"/>
            </a:ln>
          </p:spPr>
        </p:cxnSp>
        <p:cxnSp>
          <p:nvCxnSpPr>
            <p:cNvPr id="118" name="Google Shape;118;p1"/>
            <p:cNvCxnSpPr/>
            <p:nvPr/>
          </p:nvCxnSpPr>
          <p:spPr>
            <a:xfrm>
              <a:off x="5597688" y="2525184"/>
              <a:ext cx="783167" cy="0"/>
            </a:xfrm>
            <a:prstGeom prst="straightConnector1">
              <a:avLst/>
            </a:prstGeom>
            <a:noFill/>
            <a:ln w="9525" cap="flat" cmpd="sng">
              <a:solidFill>
                <a:srgbClr val="FF875E"/>
              </a:solidFill>
              <a:prstDash val="solid"/>
              <a:miter lim="800000"/>
              <a:headEnd type="none" w="sm" len="sm"/>
              <a:tailEnd type="none" w="sm" len="sm"/>
            </a:ln>
          </p:spPr>
        </p:cxnSp>
        <p:cxnSp>
          <p:nvCxnSpPr>
            <p:cNvPr id="119" name="Google Shape;119;p1"/>
            <p:cNvCxnSpPr/>
            <p:nvPr/>
          </p:nvCxnSpPr>
          <p:spPr>
            <a:xfrm>
              <a:off x="5604038" y="2563284"/>
              <a:ext cx="783167" cy="0"/>
            </a:xfrm>
            <a:prstGeom prst="straightConnector1">
              <a:avLst/>
            </a:prstGeom>
            <a:noFill/>
            <a:ln w="9525" cap="flat" cmpd="sng">
              <a:solidFill>
                <a:srgbClr val="FF875E"/>
              </a:solidFill>
              <a:prstDash val="solid"/>
              <a:miter lim="800000"/>
              <a:headEnd type="none" w="sm" len="sm"/>
              <a:tailEnd type="none" w="sm" len="sm"/>
            </a:ln>
          </p:spPr>
        </p:cxnSp>
        <p:cxnSp>
          <p:nvCxnSpPr>
            <p:cNvPr id="120" name="Google Shape;120;p1"/>
            <p:cNvCxnSpPr/>
            <p:nvPr/>
          </p:nvCxnSpPr>
          <p:spPr>
            <a:xfrm>
              <a:off x="5610388" y="2603501"/>
              <a:ext cx="783167" cy="0"/>
            </a:xfrm>
            <a:prstGeom prst="straightConnector1">
              <a:avLst/>
            </a:prstGeom>
            <a:noFill/>
            <a:ln w="9525" cap="flat" cmpd="sng">
              <a:solidFill>
                <a:srgbClr val="FF875E"/>
              </a:solidFill>
              <a:prstDash val="solid"/>
              <a:miter lim="800000"/>
              <a:headEnd type="none" w="sm" len="sm"/>
              <a:tailEnd type="none" w="sm" len="sm"/>
            </a:ln>
          </p:spPr>
        </p:cxnSp>
        <p:cxnSp>
          <p:nvCxnSpPr>
            <p:cNvPr id="121" name="Google Shape;121;p1"/>
            <p:cNvCxnSpPr/>
            <p:nvPr/>
          </p:nvCxnSpPr>
          <p:spPr>
            <a:xfrm>
              <a:off x="5614621" y="2645834"/>
              <a:ext cx="783167" cy="0"/>
            </a:xfrm>
            <a:prstGeom prst="straightConnector1">
              <a:avLst/>
            </a:prstGeom>
            <a:noFill/>
            <a:ln w="9525" cap="flat" cmpd="sng">
              <a:solidFill>
                <a:srgbClr val="FF875E"/>
              </a:solidFill>
              <a:prstDash val="solid"/>
              <a:miter lim="800000"/>
              <a:headEnd type="none" w="sm" len="sm"/>
              <a:tailEnd type="none" w="sm" len="sm"/>
            </a:ln>
          </p:spPr>
        </p:cxnSp>
        <p:cxnSp>
          <p:nvCxnSpPr>
            <p:cNvPr id="122" name="Google Shape;122;p1"/>
            <p:cNvCxnSpPr/>
            <p:nvPr/>
          </p:nvCxnSpPr>
          <p:spPr>
            <a:xfrm>
              <a:off x="5618415" y="2686051"/>
              <a:ext cx="783167" cy="0"/>
            </a:xfrm>
            <a:prstGeom prst="straightConnector1">
              <a:avLst/>
            </a:prstGeom>
            <a:noFill/>
            <a:ln w="9525" cap="flat" cmpd="sng">
              <a:solidFill>
                <a:srgbClr val="FF875E"/>
              </a:solidFill>
              <a:prstDash val="solid"/>
              <a:miter lim="800000"/>
              <a:headEnd type="none" w="sm" len="sm"/>
              <a:tailEnd type="none" w="sm" len="sm"/>
            </a:ln>
          </p:spPr>
        </p:cxnSp>
        <p:cxnSp>
          <p:nvCxnSpPr>
            <p:cNvPr id="123" name="Google Shape;123;p1"/>
            <p:cNvCxnSpPr/>
            <p:nvPr/>
          </p:nvCxnSpPr>
          <p:spPr>
            <a:xfrm>
              <a:off x="5618415" y="2724151"/>
              <a:ext cx="783167" cy="0"/>
            </a:xfrm>
            <a:prstGeom prst="straightConnector1">
              <a:avLst/>
            </a:prstGeom>
            <a:noFill/>
            <a:ln w="9525" cap="flat" cmpd="sng">
              <a:solidFill>
                <a:srgbClr val="FF875E"/>
              </a:solidFill>
              <a:prstDash val="solid"/>
              <a:miter lim="800000"/>
              <a:headEnd type="none" w="sm" len="sm"/>
              <a:tailEnd type="none" w="sm" len="sm"/>
            </a:ln>
          </p:spPr>
        </p:cxnSp>
        <p:cxnSp>
          <p:nvCxnSpPr>
            <p:cNvPr id="124" name="Google Shape;124;p1"/>
            <p:cNvCxnSpPr/>
            <p:nvPr/>
          </p:nvCxnSpPr>
          <p:spPr>
            <a:xfrm>
              <a:off x="5618415" y="2764367"/>
              <a:ext cx="783167" cy="0"/>
            </a:xfrm>
            <a:prstGeom prst="straightConnector1">
              <a:avLst/>
            </a:prstGeom>
            <a:noFill/>
            <a:ln w="9525" cap="flat" cmpd="sng">
              <a:solidFill>
                <a:srgbClr val="FF875E"/>
              </a:solidFill>
              <a:prstDash val="solid"/>
              <a:miter lim="800000"/>
              <a:headEnd type="none" w="sm" len="sm"/>
              <a:tailEnd type="none" w="sm" len="sm"/>
            </a:ln>
          </p:spPr>
        </p:cxnSp>
        <p:cxnSp>
          <p:nvCxnSpPr>
            <p:cNvPr id="125" name="Google Shape;125;p1"/>
            <p:cNvCxnSpPr/>
            <p:nvPr/>
          </p:nvCxnSpPr>
          <p:spPr>
            <a:xfrm>
              <a:off x="5618414" y="2804584"/>
              <a:ext cx="783167" cy="0"/>
            </a:xfrm>
            <a:prstGeom prst="straightConnector1">
              <a:avLst/>
            </a:prstGeom>
            <a:noFill/>
            <a:ln w="9525" cap="flat" cmpd="sng">
              <a:solidFill>
                <a:srgbClr val="FF875E"/>
              </a:solidFill>
              <a:prstDash val="solid"/>
              <a:miter lim="800000"/>
              <a:headEnd type="none" w="sm" len="sm"/>
              <a:tailEnd type="none" w="sm" len="sm"/>
            </a:ln>
          </p:spPr>
        </p:cxnSp>
        <p:cxnSp>
          <p:nvCxnSpPr>
            <p:cNvPr id="126" name="Google Shape;126;p1"/>
            <p:cNvCxnSpPr/>
            <p:nvPr/>
          </p:nvCxnSpPr>
          <p:spPr>
            <a:xfrm>
              <a:off x="5612062" y="2842684"/>
              <a:ext cx="783167" cy="0"/>
            </a:xfrm>
            <a:prstGeom prst="straightConnector1">
              <a:avLst/>
            </a:prstGeom>
            <a:noFill/>
            <a:ln w="9525" cap="flat" cmpd="sng">
              <a:solidFill>
                <a:srgbClr val="FF875E"/>
              </a:solidFill>
              <a:prstDash val="solid"/>
              <a:miter lim="800000"/>
              <a:headEnd type="none" w="sm" len="sm"/>
              <a:tailEnd type="none" w="sm" len="sm"/>
            </a:ln>
          </p:spPr>
        </p:cxnSp>
        <p:cxnSp>
          <p:nvCxnSpPr>
            <p:cNvPr id="127" name="Google Shape;127;p1"/>
            <p:cNvCxnSpPr/>
            <p:nvPr/>
          </p:nvCxnSpPr>
          <p:spPr>
            <a:xfrm>
              <a:off x="5604038" y="2882901"/>
              <a:ext cx="783167" cy="0"/>
            </a:xfrm>
            <a:prstGeom prst="straightConnector1">
              <a:avLst/>
            </a:prstGeom>
            <a:noFill/>
            <a:ln w="9525" cap="flat" cmpd="sng">
              <a:solidFill>
                <a:srgbClr val="FF875E"/>
              </a:solidFill>
              <a:prstDash val="solid"/>
              <a:miter lim="800000"/>
              <a:headEnd type="none" w="sm" len="sm"/>
              <a:tailEnd type="none" w="sm" len="sm"/>
            </a:ln>
          </p:spPr>
        </p:cxnSp>
        <p:cxnSp>
          <p:nvCxnSpPr>
            <p:cNvPr id="128" name="Google Shape;128;p1"/>
            <p:cNvCxnSpPr/>
            <p:nvPr/>
          </p:nvCxnSpPr>
          <p:spPr>
            <a:xfrm>
              <a:off x="5604037" y="2923118"/>
              <a:ext cx="783167" cy="0"/>
            </a:xfrm>
            <a:prstGeom prst="straightConnector1">
              <a:avLst/>
            </a:prstGeom>
            <a:noFill/>
            <a:ln w="9525" cap="flat" cmpd="sng">
              <a:solidFill>
                <a:srgbClr val="FF875E"/>
              </a:solidFill>
              <a:prstDash val="solid"/>
              <a:miter lim="800000"/>
              <a:headEnd type="none" w="sm" len="sm"/>
              <a:tailEnd type="none" w="sm" len="sm"/>
            </a:ln>
          </p:spPr>
        </p:cxnSp>
        <p:cxnSp>
          <p:nvCxnSpPr>
            <p:cNvPr id="129" name="Google Shape;129;p1"/>
            <p:cNvCxnSpPr/>
            <p:nvPr/>
          </p:nvCxnSpPr>
          <p:spPr>
            <a:xfrm>
              <a:off x="5587884" y="2965451"/>
              <a:ext cx="783167" cy="0"/>
            </a:xfrm>
            <a:prstGeom prst="straightConnector1">
              <a:avLst/>
            </a:prstGeom>
            <a:noFill/>
            <a:ln w="9525" cap="flat" cmpd="sng">
              <a:solidFill>
                <a:srgbClr val="FF875E"/>
              </a:solidFill>
              <a:prstDash val="solid"/>
              <a:miter lim="800000"/>
              <a:headEnd type="none" w="sm" len="sm"/>
              <a:tailEnd type="none" w="sm" len="sm"/>
            </a:ln>
          </p:spPr>
        </p:cxnSp>
        <p:cxnSp>
          <p:nvCxnSpPr>
            <p:cNvPr id="130" name="Google Shape;130;p1"/>
            <p:cNvCxnSpPr/>
            <p:nvPr/>
          </p:nvCxnSpPr>
          <p:spPr>
            <a:xfrm>
              <a:off x="5584431" y="3003551"/>
              <a:ext cx="783167" cy="0"/>
            </a:xfrm>
            <a:prstGeom prst="straightConnector1">
              <a:avLst/>
            </a:prstGeom>
            <a:noFill/>
            <a:ln w="9525" cap="flat" cmpd="sng">
              <a:solidFill>
                <a:srgbClr val="FF875E"/>
              </a:solidFill>
              <a:prstDash val="solid"/>
              <a:miter lim="800000"/>
              <a:headEnd type="none" w="sm" len="sm"/>
              <a:tailEnd type="none" w="sm" len="sm"/>
            </a:ln>
          </p:spPr>
        </p:cxnSp>
        <p:cxnSp>
          <p:nvCxnSpPr>
            <p:cNvPr id="131" name="Google Shape;131;p1"/>
            <p:cNvCxnSpPr/>
            <p:nvPr/>
          </p:nvCxnSpPr>
          <p:spPr>
            <a:xfrm>
              <a:off x="5572906" y="3041651"/>
              <a:ext cx="783167" cy="0"/>
            </a:xfrm>
            <a:prstGeom prst="straightConnector1">
              <a:avLst/>
            </a:prstGeom>
            <a:noFill/>
            <a:ln w="9525" cap="flat" cmpd="sng">
              <a:solidFill>
                <a:srgbClr val="FF875E"/>
              </a:solidFill>
              <a:prstDash val="solid"/>
              <a:miter lim="800000"/>
              <a:headEnd type="none" w="sm" len="sm"/>
              <a:tailEnd type="none" w="sm" len="sm"/>
            </a:ln>
          </p:spPr>
        </p:cxnSp>
        <p:cxnSp>
          <p:nvCxnSpPr>
            <p:cNvPr id="132" name="Google Shape;132;p1"/>
            <p:cNvCxnSpPr/>
            <p:nvPr/>
          </p:nvCxnSpPr>
          <p:spPr>
            <a:xfrm>
              <a:off x="5557306" y="3083984"/>
              <a:ext cx="783167" cy="0"/>
            </a:xfrm>
            <a:prstGeom prst="straightConnector1">
              <a:avLst/>
            </a:prstGeom>
            <a:noFill/>
            <a:ln w="9525" cap="flat" cmpd="sng">
              <a:solidFill>
                <a:srgbClr val="FF875E"/>
              </a:solidFill>
              <a:prstDash val="solid"/>
              <a:miter lim="800000"/>
              <a:headEnd type="none" w="sm" len="sm"/>
              <a:tailEnd type="none" w="sm" len="sm"/>
            </a:ln>
          </p:spPr>
        </p:cxnSp>
        <p:cxnSp>
          <p:nvCxnSpPr>
            <p:cNvPr id="133" name="Google Shape;133;p1"/>
            <p:cNvCxnSpPr/>
            <p:nvPr/>
          </p:nvCxnSpPr>
          <p:spPr>
            <a:xfrm>
              <a:off x="5540095" y="3122084"/>
              <a:ext cx="783167" cy="0"/>
            </a:xfrm>
            <a:prstGeom prst="straightConnector1">
              <a:avLst/>
            </a:prstGeom>
            <a:noFill/>
            <a:ln w="9525" cap="flat" cmpd="sng">
              <a:solidFill>
                <a:srgbClr val="FF875E"/>
              </a:solidFill>
              <a:prstDash val="solid"/>
              <a:miter lim="800000"/>
              <a:headEnd type="none" w="sm" len="sm"/>
              <a:tailEnd type="none" w="sm" len="sm"/>
            </a:ln>
          </p:spPr>
        </p:cxnSp>
        <p:cxnSp>
          <p:nvCxnSpPr>
            <p:cNvPr id="134" name="Google Shape;134;p1"/>
            <p:cNvCxnSpPr/>
            <p:nvPr/>
          </p:nvCxnSpPr>
          <p:spPr>
            <a:xfrm>
              <a:off x="5526616" y="3160184"/>
              <a:ext cx="783167" cy="0"/>
            </a:xfrm>
            <a:prstGeom prst="straightConnector1">
              <a:avLst/>
            </a:prstGeom>
            <a:noFill/>
            <a:ln w="9525" cap="flat" cmpd="sng">
              <a:solidFill>
                <a:srgbClr val="FF875E"/>
              </a:solidFill>
              <a:prstDash val="solid"/>
              <a:miter lim="800000"/>
              <a:headEnd type="none" w="sm" len="sm"/>
              <a:tailEnd type="none" w="sm" len="sm"/>
            </a:ln>
          </p:spPr>
        </p:cxnSp>
        <p:cxnSp>
          <p:nvCxnSpPr>
            <p:cNvPr id="135" name="Google Shape;135;p1"/>
            <p:cNvCxnSpPr/>
            <p:nvPr/>
          </p:nvCxnSpPr>
          <p:spPr>
            <a:xfrm>
              <a:off x="5503333" y="3200400"/>
              <a:ext cx="783167" cy="0"/>
            </a:xfrm>
            <a:prstGeom prst="straightConnector1">
              <a:avLst/>
            </a:prstGeom>
            <a:noFill/>
            <a:ln w="9525" cap="flat" cmpd="sng">
              <a:solidFill>
                <a:srgbClr val="FF875E"/>
              </a:solidFill>
              <a:prstDash val="solid"/>
              <a:miter lim="800000"/>
              <a:headEnd type="none" w="sm" len="sm"/>
              <a:tailEnd type="none" w="sm" len="sm"/>
            </a:ln>
          </p:spPr>
        </p:cxnSp>
        <p:cxnSp>
          <p:nvCxnSpPr>
            <p:cNvPr id="136" name="Google Shape;136;p1"/>
            <p:cNvCxnSpPr/>
            <p:nvPr/>
          </p:nvCxnSpPr>
          <p:spPr>
            <a:xfrm>
              <a:off x="5482166" y="3240617"/>
              <a:ext cx="783167" cy="0"/>
            </a:xfrm>
            <a:prstGeom prst="straightConnector1">
              <a:avLst/>
            </a:prstGeom>
            <a:noFill/>
            <a:ln w="9525" cap="flat" cmpd="sng">
              <a:solidFill>
                <a:srgbClr val="FF875E"/>
              </a:solidFill>
              <a:prstDash val="solid"/>
              <a:miter lim="800000"/>
              <a:headEnd type="none" w="sm" len="sm"/>
              <a:tailEnd type="none" w="sm" len="sm"/>
            </a:ln>
          </p:spPr>
        </p:cxnSp>
        <p:cxnSp>
          <p:nvCxnSpPr>
            <p:cNvPr id="137" name="Google Shape;137;p1"/>
            <p:cNvCxnSpPr/>
            <p:nvPr/>
          </p:nvCxnSpPr>
          <p:spPr>
            <a:xfrm>
              <a:off x="5458882" y="3282950"/>
              <a:ext cx="783167" cy="0"/>
            </a:xfrm>
            <a:prstGeom prst="straightConnector1">
              <a:avLst/>
            </a:prstGeom>
            <a:noFill/>
            <a:ln w="9525" cap="flat" cmpd="sng">
              <a:solidFill>
                <a:srgbClr val="FF875E"/>
              </a:solidFill>
              <a:prstDash val="solid"/>
              <a:miter lim="800000"/>
              <a:headEnd type="none" w="sm" len="sm"/>
              <a:tailEnd type="none" w="sm" len="sm"/>
            </a:ln>
          </p:spPr>
        </p:cxnSp>
        <p:cxnSp>
          <p:nvCxnSpPr>
            <p:cNvPr id="138" name="Google Shape;138;p1"/>
            <p:cNvCxnSpPr/>
            <p:nvPr/>
          </p:nvCxnSpPr>
          <p:spPr>
            <a:xfrm>
              <a:off x="5429249" y="3318933"/>
              <a:ext cx="783167" cy="0"/>
            </a:xfrm>
            <a:prstGeom prst="straightConnector1">
              <a:avLst/>
            </a:prstGeom>
            <a:noFill/>
            <a:ln w="9525" cap="flat" cmpd="sng">
              <a:solidFill>
                <a:srgbClr val="FF875E"/>
              </a:solidFill>
              <a:prstDash val="solid"/>
              <a:miter lim="800000"/>
              <a:headEnd type="none" w="sm" len="sm"/>
              <a:tailEnd type="none" w="sm" len="sm"/>
            </a:ln>
          </p:spPr>
        </p:cxnSp>
        <p:cxnSp>
          <p:nvCxnSpPr>
            <p:cNvPr id="139" name="Google Shape;139;p1"/>
            <p:cNvCxnSpPr/>
            <p:nvPr/>
          </p:nvCxnSpPr>
          <p:spPr>
            <a:xfrm>
              <a:off x="5397499" y="3359149"/>
              <a:ext cx="783167" cy="0"/>
            </a:xfrm>
            <a:prstGeom prst="straightConnector1">
              <a:avLst/>
            </a:prstGeom>
            <a:noFill/>
            <a:ln w="9525" cap="flat" cmpd="sng">
              <a:solidFill>
                <a:srgbClr val="FF875E"/>
              </a:solidFill>
              <a:prstDash val="solid"/>
              <a:miter lim="800000"/>
              <a:headEnd type="none" w="sm" len="sm"/>
              <a:tailEnd type="none" w="sm" len="sm"/>
            </a:ln>
          </p:spPr>
        </p:cxnSp>
        <p:cxnSp>
          <p:nvCxnSpPr>
            <p:cNvPr id="140" name="Google Shape;140;p1"/>
            <p:cNvCxnSpPr/>
            <p:nvPr/>
          </p:nvCxnSpPr>
          <p:spPr>
            <a:xfrm>
              <a:off x="5365749" y="3399365"/>
              <a:ext cx="783167" cy="0"/>
            </a:xfrm>
            <a:prstGeom prst="straightConnector1">
              <a:avLst/>
            </a:prstGeom>
            <a:noFill/>
            <a:ln w="9525" cap="flat" cmpd="sng">
              <a:solidFill>
                <a:srgbClr val="FF875E"/>
              </a:solidFill>
              <a:prstDash val="solid"/>
              <a:miter lim="800000"/>
              <a:headEnd type="none" w="sm" len="sm"/>
              <a:tailEnd type="none" w="sm" len="sm"/>
            </a:ln>
          </p:spPr>
        </p:cxnSp>
        <p:cxnSp>
          <p:nvCxnSpPr>
            <p:cNvPr id="141" name="Google Shape;141;p1"/>
            <p:cNvCxnSpPr/>
            <p:nvPr/>
          </p:nvCxnSpPr>
          <p:spPr>
            <a:xfrm>
              <a:off x="5323416" y="3441699"/>
              <a:ext cx="783167" cy="0"/>
            </a:xfrm>
            <a:prstGeom prst="straightConnector1">
              <a:avLst/>
            </a:prstGeom>
            <a:noFill/>
            <a:ln w="9525" cap="flat" cmpd="sng">
              <a:solidFill>
                <a:srgbClr val="FF875E"/>
              </a:solidFill>
              <a:prstDash val="solid"/>
              <a:miter lim="800000"/>
              <a:headEnd type="none" w="sm" len="sm"/>
              <a:tailEnd type="none" w="sm" len="sm"/>
            </a:ln>
          </p:spPr>
        </p:cxnSp>
        <p:cxnSp>
          <p:nvCxnSpPr>
            <p:cNvPr id="142" name="Google Shape;142;p1"/>
            <p:cNvCxnSpPr/>
            <p:nvPr/>
          </p:nvCxnSpPr>
          <p:spPr>
            <a:xfrm>
              <a:off x="5283199" y="3479799"/>
              <a:ext cx="783167" cy="0"/>
            </a:xfrm>
            <a:prstGeom prst="straightConnector1">
              <a:avLst/>
            </a:prstGeom>
            <a:noFill/>
            <a:ln w="9525" cap="flat" cmpd="sng">
              <a:solidFill>
                <a:srgbClr val="FF875E"/>
              </a:solidFill>
              <a:prstDash val="solid"/>
              <a:miter lim="800000"/>
              <a:headEnd type="none" w="sm" len="sm"/>
              <a:tailEnd type="none" w="sm" len="sm"/>
            </a:ln>
          </p:spPr>
        </p:cxnSp>
        <p:cxnSp>
          <p:nvCxnSpPr>
            <p:cNvPr id="143" name="Google Shape;143;p1"/>
            <p:cNvCxnSpPr/>
            <p:nvPr/>
          </p:nvCxnSpPr>
          <p:spPr>
            <a:xfrm>
              <a:off x="5238749" y="3517899"/>
              <a:ext cx="783167" cy="0"/>
            </a:xfrm>
            <a:prstGeom prst="straightConnector1">
              <a:avLst/>
            </a:prstGeom>
            <a:noFill/>
            <a:ln w="9525" cap="flat" cmpd="sng">
              <a:solidFill>
                <a:srgbClr val="FF875E"/>
              </a:solidFill>
              <a:prstDash val="solid"/>
              <a:miter lim="800000"/>
              <a:headEnd type="none" w="sm" len="sm"/>
              <a:tailEnd type="none" w="sm" len="sm"/>
            </a:ln>
          </p:spPr>
        </p:cxnSp>
        <p:cxnSp>
          <p:nvCxnSpPr>
            <p:cNvPr id="144" name="Google Shape;144;p1"/>
            <p:cNvCxnSpPr/>
            <p:nvPr/>
          </p:nvCxnSpPr>
          <p:spPr>
            <a:xfrm>
              <a:off x="5183716" y="3560232"/>
              <a:ext cx="783167" cy="0"/>
            </a:xfrm>
            <a:prstGeom prst="straightConnector1">
              <a:avLst/>
            </a:prstGeom>
            <a:noFill/>
            <a:ln w="9525" cap="flat" cmpd="sng">
              <a:solidFill>
                <a:srgbClr val="FF875E"/>
              </a:solidFill>
              <a:prstDash val="solid"/>
              <a:miter lim="800000"/>
              <a:headEnd type="none" w="sm" len="sm"/>
              <a:tailEnd type="none" w="sm" len="sm"/>
            </a:ln>
          </p:spPr>
        </p:cxnSp>
        <p:cxnSp>
          <p:nvCxnSpPr>
            <p:cNvPr id="145" name="Google Shape;145;p1"/>
            <p:cNvCxnSpPr/>
            <p:nvPr/>
          </p:nvCxnSpPr>
          <p:spPr>
            <a:xfrm>
              <a:off x="5120216" y="3598332"/>
              <a:ext cx="783167" cy="0"/>
            </a:xfrm>
            <a:prstGeom prst="straightConnector1">
              <a:avLst/>
            </a:prstGeom>
            <a:noFill/>
            <a:ln w="9525" cap="flat" cmpd="sng">
              <a:solidFill>
                <a:srgbClr val="FF875E"/>
              </a:solidFill>
              <a:prstDash val="solid"/>
              <a:miter lim="800000"/>
              <a:headEnd type="none" w="sm" len="sm"/>
              <a:tailEnd type="none" w="sm" len="sm"/>
            </a:ln>
          </p:spPr>
        </p:cxnSp>
        <p:cxnSp>
          <p:nvCxnSpPr>
            <p:cNvPr id="146" name="Google Shape;146;p1"/>
            <p:cNvCxnSpPr/>
            <p:nvPr/>
          </p:nvCxnSpPr>
          <p:spPr>
            <a:xfrm>
              <a:off x="5039783" y="3638549"/>
              <a:ext cx="783167" cy="0"/>
            </a:xfrm>
            <a:prstGeom prst="straightConnector1">
              <a:avLst/>
            </a:prstGeom>
            <a:noFill/>
            <a:ln w="9525" cap="flat" cmpd="sng">
              <a:solidFill>
                <a:srgbClr val="FF875E"/>
              </a:solidFill>
              <a:prstDash val="solid"/>
              <a:miter lim="800000"/>
              <a:headEnd type="none" w="sm" len="sm"/>
              <a:tailEnd type="none" w="sm" len="sm"/>
            </a:ln>
          </p:spPr>
        </p:cxnSp>
      </p:grpSp>
      <p:sp>
        <p:nvSpPr>
          <p:cNvPr id="147" name="Google Shape;147;p1"/>
          <p:cNvSpPr/>
          <p:nvPr/>
        </p:nvSpPr>
        <p:spPr>
          <a:xfrm>
            <a:off x="1519567" y="1065654"/>
            <a:ext cx="5446207" cy="5446207"/>
          </a:xfrm>
          <a:prstGeom prst="ellipse">
            <a:avLst/>
          </a:prstGeom>
          <a:gradFill>
            <a:gsLst>
              <a:gs pos="0">
                <a:srgbClr val="FF9064"/>
              </a:gs>
              <a:gs pos="38000">
                <a:srgbClr val="FF7C58"/>
              </a:gs>
              <a:gs pos="100000">
                <a:srgbClr val="FF674C"/>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panose="020B0604020202020204"/>
              <a:buNone/>
            </a:pPr>
            <a:endParaRPr sz="18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148" name="Google Shape;148;p1"/>
          <p:cNvSpPr/>
          <p:nvPr/>
        </p:nvSpPr>
        <p:spPr>
          <a:xfrm>
            <a:off x="9832968" y="4406926"/>
            <a:ext cx="2359032" cy="2377812"/>
          </a:xfrm>
          <a:custGeom>
            <a:avLst/>
            <a:gdLst/>
            <a:ahLst/>
            <a:cxnLst/>
            <a:rect l="l" t="t" r="r" b="b"/>
            <a:pathLst>
              <a:path w="301" h="303" extrusionOk="0">
                <a:moveTo>
                  <a:pt x="301" y="88"/>
                </a:moveTo>
                <a:cubicBezTo>
                  <a:pt x="301" y="0"/>
                  <a:pt x="301" y="0"/>
                  <a:pt x="301" y="0"/>
                </a:cubicBezTo>
                <a:cubicBezTo>
                  <a:pt x="135" y="4"/>
                  <a:pt x="2" y="138"/>
                  <a:pt x="0" y="303"/>
                </a:cubicBezTo>
                <a:cubicBezTo>
                  <a:pt x="84" y="303"/>
                  <a:pt x="84" y="303"/>
                  <a:pt x="84" y="303"/>
                </a:cubicBezTo>
                <a:cubicBezTo>
                  <a:pt x="87" y="185"/>
                  <a:pt x="182" y="90"/>
                  <a:pt x="301" y="88"/>
                </a:cubicBezTo>
                <a:close/>
              </a:path>
            </a:pathLst>
          </a:custGeom>
          <a:gradFill>
            <a:gsLst>
              <a:gs pos="0">
                <a:srgbClr val="FF9165"/>
              </a:gs>
              <a:gs pos="44000">
                <a:srgbClr val="FF7353"/>
              </a:gs>
              <a:gs pos="100000">
                <a:srgbClr val="FF684C"/>
              </a:gs>
            </a:gsLst>
            <a:lin ang="5400000" scaled="0"/>
          </a:gra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800" b="0"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pic>
        <p:nvPicPr>
          <p:cNvPr id="150" name="Google Shape;150;p1"/>
          <p:cNvPicPr preferRelativeResize="0"/>
          <p:nvPr/>
        </p:nvPicPr>
        <p:blipFill rotWithShape="1">
          <a:blip r:embed="rId1"/>
          <a:srcRect/>
          <a:stretch>
            <a:fillRect/>
          </a:stretch>
        </p:blipFill>
        <p:spPr>
          <a:xfrm>
            <a:off x="392112" y="240436"/>
            <a:ext cx="2254910" cy="712077"/>
          </a:xfrm>
          <a:prstGeom prst="rect">
            <a:avLst/>
          </a:prstGeom>
          <a:noFill/>
          <a:ln>
            <a:noFill/>
          </a:ln>
        </p:spPr>
      </p:pic>
      <p:sp>
        <p:nvSpPr>
          <p:cNvPr id="151" name="Google Shape;151;p1"/>
          <p:cNvSpPr txBox="1"/>
          <p:nvPr/>
        </p:nvSpPr>
        <p:spPr>
          <a:xfrm>
            <a:off x="4920509" y="5327097"/>
            <a:ext cx="6034592" cy="539871"/>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800" b="1"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pic>
        <p:nvPicPr>
          <p:cNvPr id="3" name="图片 2"/>
          <p:cNvPicPr>
            <a:picLocks noChangeAspect="1"/>
          </p:cNvPicPr>
          <p:nvPr/>
        </p:nvPicPr>
        <p:blipFill>
          <a:blip r:embed="rId2"/>
          <a:stretch>
            <a:fillRect/>
          </a:stretch>
        </p:blipFill>
        <p:spPr>
          <a:xfrm>
            <a:off x="-58420" y="-13970"/>
            <a:ext cx="12250420" cy="6871335"/>
          </a:xfrm>
          <a:prstGeom prst="rect">
            <a:avLst/>
          </a:prstGeom>
        </p:spPr>
      </p:pic>
      <p:sp>
        <p:nvSpPr>
          <p:cNvPr id="2" name="Google Shape;149;p1"/>
          <p:cNvSpPr txBox="1"/>
          <p:nvPr>
            <p:ph type="ctrTitle" idx="4294967295"/>
          </p:nvPr>
        </p:nvSpPr>
        <p:spPr>
          <a:xfrm>
            <a:off x="1564287" y="2653642"/>
            <a:ext cx="9122719" cy="2017200"/>
          </a:xfrm>
          <a:prstGeom prst="rect">
            <a:avLst/>
          </a:prstGeom>
          <a:noFill/>
          <a:ln>
            <a:noFill/>
          </a:ln>
        </p:spPr>
        <p:txBody>
          <a:bodyPr spcFirstLastPara="1" wrap="square" lIns="91425" tIns="91425" rIns="91425" bIns="91425" anchor="ctr" anchorCtr="0">
            <a:noAutofit/>
          </a:bodyPr>
          <a:p>
            <a:pPr marL="0" marR="0" lvl="0" indent="0" algn="l" rtl="0">
              <a:lnSpc>
                <a:spcPct val="90000"/>
              </a:lnSpc>
              <a:spcBef>
                <a:spcPts val="0"/>
              </a:spcBef>
              <a:spcAft>
                <a:spcPts val="0"/>
              </a:spcAft>
              <a:buClr>
                <a:schemeClr val="lt1"/>
              </a:buClr>
              <a:buSzPts val="4800"/>
              <a:buFont typeface="微软雅黑" panose="020B0503020204020204" charset="-122"/>
              <a:buNone/>
            </a:pPr>
            <a:r>
              <a:rPr lang="zh-CN" sz="4800" b="1" i="0" u="none" strike="noStrike" cap="none">
                <a:solidFill>
                  <a:schemeClr val="lt1"/>
                </a:solidFill>
                <a:latin typeface="微软雅黑" panose="020B0503020204020204" charset="-122"/>
                <a:ea typeface="微软雅黑" panose="020B0503020204020204" charset="-122"/>
                <a:cs typeface="微软雅黑" panose="020B0503020204020204" charset="-122"/>
                <a:sym typeface="微软雅黑" panose="020B0503020204020204" charset="-122"/>
              </a:rPr>
              <a:t>     订单管理发货以及客服设置</a:t>
            </a:r>
            <a:endParaRPr sz="4800" b="1" i="0" u="none" strike="noStrike" cap="none">
              <a:solidFill>
                <a:schemeClr val="lt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pic>
        <p:nvPicPr>
          <p:cNvPr id="91" name="Google Shape;91;p1"/>
          <p:cNvPicPr preferRelativeResize="0"/>
          <p:nvPr/>
        </p:nvPicPr>
        <p:blipFill rotWithShape="1">
          <a:blip r:embed="rId3"/>
          <a:srcRect/>
          <a:stretch>
            <a:fillRect/>
          </a:stretch>
        </p:blipFill>
        <p:spPr>
          <a:xfrm>
            <a:off x="5678714" y="1052687"/>
            <a:ext cx="1071047" cy="123116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250" name="Shape 250"/>
        <p:cNvGrpSpPr/>
        <p:nvPr/>
      </p:nvGrpSpPr>
      <p:grpSpPr>
        <a:xfrm>
          <a:off x="0" y="0"/>
          <a:ext cx="0" cy="0"/>
          <a:chOff x="0" y="0"/>
          <a:chExt cx="0" cy="0"/>
        </a:xfrm>
      </p:grpSpPr>
      <p:sp>
        <p:nvSpPr>
          <p:cNvPr id="251" name="Google Shape;251;p4"/>
          <p:cNvSpPr txBox="1"/>
          <p:nvPr/>
        </p:nvSpPr>
        <p:spPr>
          <a:xfrm>
            <a:off x="3221160" y="2958393"/>
            <a:ext cx="708887" cy="1185281"/>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FFFFFF"/>
              </a:buClr>
              <a:buSzPts val="3600"/>
              <a:buFont typeface="微软雅黑" panose="020B0503020204020204" charset="-122"/>
              <a:buNone/>
            </a:pPr>
            <a:r>
              <a:rPr lang="zh-CN" sz="3600" b="1" i="0" u="none" strike="noStrike" cap="none">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2</a:t>
            </a: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52" name="Google Shape;252;p4"/>
          <p:cNvSpPr txBox="1"/>
          <p:nvPr/>
        </p:nvSpPr>
        <p:spPr>
          <a:xfrm>
            <a:off x="5722943" y="2567320"/>
            <a:ext cx="2197021" cy="74738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FF7353"/>
              </a:buClr>
              <a:buSzPts val="3600"/>
              <a:buFont typeface="微软雅黑" panose="020B0503020204020204" charset="-122"/>
              <a:buNone/>
            </a:pPr>
            <a:r>
              <a:rPr lang="zh-CN" sz="3600" b="1" i="0" u="none" strike="noStrike" cap="none">
                <a:solidFill>
                  <a:srgbClr val="FF7353"/>
                </a:solidFill>
                <a:latin typeface="微软雅黑" panose="020B0503020204020204" charset="-122"/>
                <a:ea typeface="微软雅黑" panose="020B0503020204020204" charset="-122"/>
                <a:cs typeface="微软雅黑" panose="020B0503020204020204" charset="-122"/>
                <a:sym typeface="微软雅黑" panose="020B0503020204020204" charset="-122"/>
              </a:rPr>
              <a:t>PART 2</a:t>
            </a: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53" name="Google Shape;253;p4"/>
          <p:cNvSpPr txBox="1"/>
          <p:nvPr/>
        </p:nvSpPr>
        <p:spPr>
          <a:xfrm>
            <a:off x="4629697" y="3506569"/>
            <a:ext cx="3980904" cy="64633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600"/>
              <a:buFont typeface="Arial" panose="020B0604020202020204"/>
              <a:buNone/>
            </a:pPr>
            <a:r>
              <a:rPr lang="zh-CN" sz="3600" b="1"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rPr>
              <a:t>订单状态</a:t>
            </a: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257" name="Shape 257"/>
        <p:cNvGrpSpPr/>
        <p:nvPr/>
      </p:nvGrpSpPr>
      <p:grpSpPr>
        <a:xfrm>
          <a:off x="0" y="0"/>
          <a:ext cx="0" cy="0"/>
          <a:chOff x="0" y="0"/>
          <a:chExt cx="0" cy="0"/>
        </a:xfrm>
      </p:grpSpPr>
      <p:sp>
        <p:nvSpPr>
          <p:cNvPr id="258" name="Google Shape;258;p57"/>
          <p:cNvSpPr txBox="1"/>
          <p:nvPr/>
        </p:nvSpPr>
        <p:spPr>
          <a:xfrm>
            <a:off x="835308" y="179502"/>
            <a:ext cx="2772383" cy="4001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panose="020B0604020202020204"/>
              <a:buNone/>
            </a:pPr>
            <a:r>
              <a:rPr lang="zh-CN" sz="2000" b="1"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rPr>
              <a:t>订单状态</a:t>
            </a: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pic>
        <p:nvPicPr>
          <p:cNvPr id="259" name="Google Shape;259;p57"/>
          <p:cNvPicPr preferRelativeResize="0"/>
          <p:nvPr/>
        </p:nvPicPr>
        <p:blipFill rotWithShape="1">
          <a:blip r:embed="rId1"/>
          <a:srcRect/>
          <a:stretch>
            <a:fillRect/>
          </a:stretch>
        </p:blipFill>
        <p:spPr>
          <a:xfrm>
            <a:off x="1480147" y="3679003"/>
            <a:ext cx="6502778" cy="2934181"/>
          </a:xfrm>
          <a:prstGeom prst="rect">
            <a:avLst/>
          </a:prstGeom>
          <a:noFill/>
          <a:ln w="9525" cap="flat" cmpd="sng">
            <a:solidFill>
              <a:schemeClr val="accent2"/>
            </a:solidFill>
            <a:prstDash val="solid"/>
            <a:round/>
            <a:headEnd type="none" w="sm" len="sm"/>
            <a:tailEnd type="none" w="sm" len="sm"/>
          </a:ln>
        </p:spPr>
      </p:pic>
      <p:pic>
        <p:nvPicPr>
          <p:cNvPr id="260" name="Google Shape;260;p57"/>
          <p:cNvPicPr preferRelativeResize="0"/>
          <p:nvPr/>
        </p:nvPicPr>
        <p:blipFill rotWithShape="1">
          <a:blip r:embed="rId2"/>
          <a:srcRect/>
          <a:stretch>
            <a:fillRect/>
          </a:stretch>
        </p:blipFill>
        <p:spPr>
          <a:xfrm>
            <a:off x="7982925" y="969438"/>
            <a:ext cx="3140999" cy="2459562"/>
          </a:xfrm>
          <a:prstGeom prst="rect">
            <a:avLst/>
          </a:prstGeom>
          <a:noFill/>
          <a:ln w="9525" cap="flat" cmpd="sng">
            <a:solidFill>
              <a:srgbClr val="FF0000"/>
            </a:solidFill>
            <a:prstDash val="solid"/>
            <a:round/>
            <a:headEnd type="none" w="sm" len="sm"/>
            <a:tailEnd type="none" w="sm" len="sm"/>
          </a:ln>
        </p:spPr>
      </p:pic>
      <p:pic>
        <p:nvPicPr>
          <p:cNvPr id="261" name="Google Shape;261;p57"/>
          <p:cNvPicPr preferRelativeResize="0"/>
          <p:nvPr/>
        </p:nvPicPr>
        <p:blipFill rotWithShape="1">
          <a:blip r:embed="rId3"/>
          <a:srcRect/>
          <a:stretch>
            <a:fillRect/>
          </a:stretch>
        </p:blipFill>
        <p:spPr>
          <a:xfrm>
            <a:off x="1480147" y="986312"/>
            <a:ext cx="6540675" cy="2442688"/>
          </a:xfrm>
          <a:prstGeom prst="rect">
            <a:avLst/>
          </a:prstGeom>
          <a:noFill/>
          <a:ln w="9525" cap="flat" cmpd="sng">
            <a:solidFill>
              <a:schemeClr val="accent2"/>
            </a:solidFill>
            <a:prstDash val="solid"/>
            <a:round/>
            <a:headEnd type="none" w="sm" len="sm"/>
            <a:tailEnd type="none" w="sm" len="sm"/>
          </a:ln>
        </p:spPr>
      </p:pic>
      <p:sp>
        <p:nvSpPr>
          <p:cNvPr id="262" name="Google Shape;262;p57"/>
          <p:cNvSpPr/>
          <p:nvPr/>
        </p:nvSpPr>
        <p:spPr>
          <a:xfrm>
            <a:off x="751114" y="986312"/>
            <a:ext cx="447591" cy="400110"/>
          </a:xfrm>
          <a:prstGeom prst="ellipse">
            <a:avLst/>
          </a:prstGeom>
          <a:solidFill>
            <a:srgbClr val="FF5722"/>
          </a:solidFill>
          <a:ln w="25400" cap="flat" cmpd="sng">
            <a:solidFill>
              <a:srgbClr val="FF572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panose="020B0604020202020204"/>
              <a:buNone/>
            </a:pPr>
            <a:r>
              <a:rPr lang="zh-CN" sz="2000" b="0" i="0" u="none" strike="noStrike" cap="none">
                <a:solidFill>
                  <a:schemeClr val="lt1"/>
                </a:solidFill>
                <a:latin typeface="Arial" panose="020B0604020202020204"/>
                <a:ea typeface="Arial" panose="020B0604020202020204"/>
                <a:cs typeface="Arial" panose="020B0604020202020204"/>
                <a:sym typeface="Arial" panose="020B0604020202020204"/>
              </a:rPr>
              <a:t>1</a:t>
            </a:r>
            <a:endParaRPr sz="20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263" name="Google Shape;263;p57"/>
          <p:cNvSpPr/>
          <p:nvPr/>
        </p:nvSpPr>
        <p:spPr>
          <a:xfrm>
            <a:off x="737336" y="3679003"/>
            <a:ext cx="447591" cy="400110"/>
          </a:xfrm>
          <a:prstGeom prst="ellipse">
            <a:avLst/>
          </a:prstGeom>
          <a:solidFill>
            <a:srgbClr val="FF5722"/>
          </a:solidFill>
          <a:ln w="25400" cap="flat" cmpd="sng">
            <a:solidFill>
              <a:srgbClr val="FF572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panose="020B0604020202020204"/>
              <a:buNone/>
            </a:pPr>
            <a:r>
              <a:rPr lang="zh-CN" sz="2000" b="0" i="0" u="none" strike="noStrike" cap="none">
                <a:solidFill>
                  <a:schemeClr val="lt1"/>
                </a:solidFill>
                <a:latin typeface="Arial" panose="020B0604020202020204"/>
                <a:ea typeface="Arial" panose="020B0604020202020204"/>
                <a:cs typeface="Arial" panose="020B0604020202020204"/>
                <a:sym typeface="Arial" panose="020B0604020202020204"/>
              </a:rPr>
              <a:t>2</a:t>
            </a:r>
            <a:endParaRPr sz="20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264" name="Google Shape;264;p57"/>
          <p:cNvSpPr/>
          <p:nvPr/>
        </p:nvSpPr>
        <p:spPr>
          <a:xfrm>
            <a:off x="1621971" y="2623457"/>
            <a:ext cx="2231572" cy="707572"/>
          </a:xfrm>
          <a:prstGeom prst="rect">
            <a:avLst/>
          </a:prstGeom>
          <a:solidFill>
            <a:srgbClr val="FF5722"/>
          </a:solidFill>
          <a:ln w="25400" cap="flat" cmpd="sng">
            <a:solidFill>
              <a:srgbClr val="FF572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panose="020B0604020202020204"/>
              <a:buNone/>
            </a:pPr>
            <a:endParaRPr sz="14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265" name="Google Shape;265;p57"/>
          <p:cNvSpPr/>
          <p:nvPr/>
        </p:nvSpPr>
        <p:spPr>
          <a:xfrm>
            <a:off x="6738257" y="2634889"/>
            <a:ext cx="1110343" cy="183967"/>
          </a:xfrm>
          <a:prstGeom prst="rect">
            <a:avLst/>
          </a:prstGeom>
          <a:solidFill>
            <a:srgbClr val="FF5722"/>
          </a:solidFill>
          <a:ln w="25400" cap="flat" cmpd="sng">
            <a:solidFill>
              <a:srgbClr val="FF572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panose="020B0604020202020204"/>
              <a:buNone/>
            </a:pPr>
            <a:endParaRPr sz="14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266" name="Google Shape;266;p57"/>
          <p:cNvSpPr/>
          <p:nvPr/>
        </p:nvSpPr>
        <p:spPr>
          <a:xfrm>
            <a:off x="1621971" y="5659962"/>
            <a:ext cx="2231572" cy="827923"/>
          </a:xfrm>
          <a:prstGeom prst="rect">
            <a:avLst/>
          </a:prstGeom>
          <a:solidFill>
            <a:srgbClr val="FF5722"/>
          </a:solidFill>
          <a:ln w="25400" cap="flat" cmpd="sng">
            <a:solidFill>
              <a:srgbClr val="FF572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panose="020B0604020202020204"/>
              <a:buNone/>
            </a:pPr>
            <a:endParaRPr sz="14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267" name="Google Shape;267;p57"/>
          <p:cNvSpPr/>
          <p:nvPr/>
        </p:nvSpPr>
        <p:spPr>
          <a:xfrm>
            <a:off x="6651171" y="5671393"/>
            <a:ext cx="1197428" cy="195398"/>
          </a:xfrm>
          <a:prstGeom prst="rect">
            <a:avLst/>
          </a:prstGeom>
          <a:solidFill>
            <a:srgbClr val="FF5722"/>
          </a:solidFill>
          <a:ln w="25400" cap="flat" cmpd="sng">
            <a:solidFill>
              <a:srgbClr val="FF572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panose="020B0604020202020204"/>
              <a:buNone/>
            </a:pPr>
            <a:endParaRPr sz="14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pic>
        <p:nvPicPr>
          <p:cNvPr id="268" name="Google Shape;268;p57"/>
          <p:cNvPicPr preferRelativeResize="0"/>
          <p:nvPr/>
        </p:nvPicPr>
        <p:blipFill rotWithShape="1">
          <a:blip r:embed="rId4"/>
          <a:srcRect/>
          <a:stretch>
            <a:fillRect/>
          </a:stretch>
        </p:blipFill>
        <p:spPr>
          <a:xfrm>
            <a:off x="7982925" y="3679003"/>
            <a:ext cx="3233683" cy="2934181"/>
          </a:xfrm>
          <a:prstGeom prst="rect">
            <a:avLst/>
          </a:prstGeom>
          <a:noFill/>
          <a:ln>
            <a:noFill/>
          </a:ln>
        </p:spPr>
      </p:pic>
      <p:sp>
        <p:nvSpPr>
          <p:cNvPr id="269" name="Google Shape;269;p57"/>
          <p:cNvSpPr/>
          <p:nvPr/>
        </p:nvSpPr>
        <p:spPr>
          <a:xfrm>
            <a:off x="1621971" y="1386422"/>
            <a:ext cx="1735183" cy="259498"/>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panose="020B0604020202020204"/>
              <a:buNone/>
            </a:pPr>
            <a:endParaRPr sz="14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270" name="Google Shape;270;p57"/>
          <p:cNvSpPr/>
          <p:nvPr/>
        </p:nvSpPr>
        <p:spPr>
          <a:xfrm>
            <a:off x="4915988" y="1396890"/>
            <a:ext cx="2830286" cy="259498"/>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panose="020B0604020202020204"/>
              <a:buNone/>
            </a:pPr>
            <a:endParaRPr sz="14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274" name="Shape 274"/>
        <p:cNvGrpSpPr/>
        <p:nvPr/>
      </p:nvGrpSpPr>
      <p:grpSpPr>
        <a:xfrm>
          <a:off x="0" y="0"/>
          <a:ext cx="0" cy="0"/>
          <a:chOff x="0" y="0"/>
          <a:chExt cx="0" cy="0"/>
        </a:xfrm>
      </p:grpSpPr>
      <p:sp>
        <p:nvSpPr>
          <p:cNvPr id="275" name="Google Shape;275;p58"/>
          <p:cNvSpPr txBox="1"/>
          <p:nvPr/>
        </p:nvSpPr>
        <p:spPr>
          <a:xfrm>
            <a:off x="835308" y="179502"/>
            <a:ext cx="2772383" cy="4001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panose="020B0604020202020204"/>
              <a:buNone/>
            </a:pPr>
            <a:r>
              <a:rPr lang="zh-CN" sz="2000" b="1"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rPr>
              <a:t>订单状态</a:t>
            </a: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pic>
        <p:nvPicPr>
          <p:cNvPr id="276" name="Google Shape;276;p58"/>
          <p:cNvPicPr preferRelativeResize="0"/>
          <p:nvPr/>
        </p:nvPicPr>
        <p:blipFill rotWithShape="1">
          <a:blip r:embed="rId1"/>
          <a:srcRect/>
          <a:stretch>
            <a:fillRect/>
          </a:stretch>
        </p:blipFill>
        <p:spPr>
          <a:xfrm>
            <a:off x="1257873" y="1034267"/>
            <a:ext cx="6928185" cy="2596555"/>
          </a:xfrm>
          <a:prstGeom prst="rect">
            <a:avLst/>
          </a:prstGeom>
          <a:noFill/>
          <a:ln w="9525" cap="flat" cmpd="sng">
            <a:solidFill>
              <a:srgbClr val="FF0000"/>
            </a:solidFill>
            <a:prstDash val="solid"/>
            <a:round/>
            <a:headEnd type="none" w="sm" len="sm"/>
            <a:tailEnd type="none" w="sm" len="sm"/>
          </a:ln>
        </p:spPr>
      </p:pic>
      <p:pic>
        <p:nvPicPr>
          <p:cNvPr id="277" name="Google Shape;277;p58"/>
          <p:cNvPicPr preferRelativeResize="0"/>
          <p:nvPr/>
        </p:nvPicPr>
        <p:blipFill rotWithShape="1">
          <a:blip r:embed="rId2"/>
          <a:srcRect l="-1" r="8302"/>
          <a:stretch>
            <a:fillRect/>
          </a:stretch>
        </p:blipFill>
        <p:spPr>
          <a:xfrm>
            <a:off x="8186058" y="996464"/>
            <a:ext cx="3178627" cy="2634358"/>
          </a:xfrm>
          <a:prstGeom prst="rect">
            <a:avLst/>
          </a:prstGeom>
          <a:noFill/>
          <a:ln>
            <a:noFill/>
          </a:ln>
        </p:spPr>
      </p:pic>
      <p:pic>
        <p:nvPicPr>
          <p:cNvPr id="278" name="Google Shape;278;p58"/>
          <p:cNvPicPr preferRelativeResize="0"/>
          <p:nvPr/>
        </p:nvPicPr>
        <p:blipFill rotWithShape="1">
          <a:blip r:embed="rId3"/>
          <a:srcRect/>
          <a:stretch>
            <a:fillRect/>
          </a:stretch>
        </p:blipFill>
        <p:spPr>
          <a:xfrm>
            <a:off x="1255438" y="3869744"/>
            <a:ext cx="6928185" cy="2705428"/>
          </a:xfrm>
          <a:prstGeom prst="rect">
            <a:avLst/>
          </a:prstGeom>
          <a:noFill/>
          <a:ln w="9525" cap="flat" cmpd="sng">
            <a:solidFill>
              <a:srgbClr val="FF0000"/>
            </a:solidFill>
            <a:prstDash val="solid"/>
            <a:round/>
            <a:headEnd type="none" w="sm" len="sm"/>
            <a:tailEnd type="none" w="sm" len="sm"/>
          </a:ln>
        </p:spPr>
      </p:pic>
      <p:pic>
        <p:nvPicPr>
          <p:cNvPr id="279" name="Google Shape;279;p58"/>
          <p:cNvPicPr preferRelativeResize="0"/>
          <p:nvPr/>
        </p:nvPicPr>
        <p:blipFill rotWithShape="1">
          <a:blip r:embed="rId4"/>
          <a:srcRect r="8302"/>
          <a:stretch>
            <a:fillRect/>
          </a:stretch>
        </p:blipFill>
        <p:spPr>
          <a:xfrm>
            <a:off x="8183624" y="3852666"/>
            <a:ext cx="3178628" cy="2739584"/>
          </a:xfrm>
          <a:prstGeom prst="rect">
            <a:avLst/>
          </a:prstGeom>
          <a:noFill/>
          <a:ln>
            <a:noFill/>
          </a:ln>
        </p:spPr>
      </p:pic>
      <p:sp>
        <p:nvSpPr>
          <p:cNvPr id="280" name="Google Shape;280;p58"/>
          <p:cNvSpPr/>
          <p:nvPr/>
        </p:nvSpPr>
        <p:spPr>
          <a:xfrm>
            <a:off x="489859" y="1095170"/>
            <a:ext cx="447591" cy="400110"/>
          </a:xfrm>
          <a:prstGeom prst="ellipse">
            <a:avLst/>
          </a:prstGeom>
          <a:solidFill>
            <a:srgbClr val="FF5722"/>
          </a:solidFill>
          <a:ln w="25400" cap="flat" cmpd="sng">
            <a:solidFill>
              <a:srgbClr val="FF572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panose="020B0604020202020204"/>
              <a:buNone/>
            </a:pPr>
            <a:r>
              <a:rPr lang="zh-CN" sz="2000" b="0" i="0" u="none" strike="noStrike" cap="none">
                <a:solidFill>
                  <a:schemeClr val="lt1"/>
                </a:solidFill>
                <a:latin typeface="Arial" panose="020B0604020202020204"/>
                <a:ea typeface="Arial" panose="020B0604020202020204"/>
                <a:cs typeface="Arial" panose="020B0604020202020204"/>
                <a:sym typeface="Arial" panose="020B0604020202020204"/>
              </a:rPr>
              <a:t>3</a:t>
            </a:r>
            <a:endParaRPr sz="20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281" name="Google Shape;281;p58"/>
          <p:cNvSpPr/>
          <p:nvPr/>
        </p:nvSpPr>
        <p:spPr>
          <a:xfrm>
            <a:off x="487420" y="3869744"/>
            <a:ext cx="447591" cy="400110"/>
          </a:xfrm>
          <a:prstGeom prst="ellipse">
            <a:avLst/>
          </a:prstGeom>
          <a:solidFill>
            <a:srgbClr val="FF5722"/>
          </a:solidFill>
          <a:ln w="25400" cap="flat" cmpd="sng">
            <a:solidFill>
              <a:srgbClr val="FF572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panose="020B0604020202020204"/>
              <a:buNone/>
            </a:pPr>
            <a:r>
              <a:rPr lang="zh-CN" sz="2000" b="0" i="0" u="none" strike="noStrike" cap="none">
                <a:solidFill>
                  <a:schemeClr val="lt1"/>
                </a:solidFill>
                <a:latin typeface="Arial" panose="020B0604020202020204"/>
                <a:ea typeface="Arial" panose="020B0604020202020204"/>
                <a:cs typeface="Arial" panose="020B0604020202020204"/>
                <a:sym typeface="Arial" panose="020B0604020202020204"/>
              </a:rPr>
              <a:t>4</a:t>
            </a:r>
            <a:endParaRPr sz="20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282" name="Google Shape;282;p58"/>
          <p:cNvSpPr/>
          <p:nvPr/>
        </p:nvSpPr>
        <p:spPr>
          <a:xfrm>
            <a:off x="1360713" y="2677886"/>
            <a:ext cx="2394857" cy="838200"/>
          </a:xfrm>
          <a:prstGeom prst="rect">
            <a:avLst/>
          </a:prstGeom>
          <a:solidFill>
            <a:srgbClr val="FF5722"/>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panose="020B0604020202020204"/>
              <a:buNone/>
            </a:pPr>
            <a:endParaRPr sz="14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283" name="Google Shape;283;p58"/>
          <p:cNvSpPr/>
          <p:nvPr/>
        </p:nvSpPr>
        <p:spPr>
          <a:xfrm>
            <a:off x="1360714" y="5611165"/>
            <a:ext cx="2394856" cy="833178"/>
          </a:xfrm>
          <a:prstGeom prst="rect">
            <a:avLst/>
          </a:prstGeom>
          <a:solidFill>
            <a:srgbClr val="FF5722"/>
          </a:solidFill>
          <a:ln w="25400" cap="flat" cmpd="sng">
            <a:solidFill>
              <a:srgbClr val="FF572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panose="020B0604020202020204"/>
              <a:buNone/>
            </a:pPr>
            <a:endParaRPr sz="14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284" name="Google Shape;284;p58"/>
          <p:cNvSpPr/>
          <p:nvPr/>
        </p:nvSpPr>
        <p:spPr>
          <a:xfrm>
            <a:off x="6553200" y="2677886"/>
            <a:ext cx="1469571" cy="183967"/>
          </a:xfrm>
          <a:prstGeom prst="rect">
            <a:avLst/>
          </a:prstGeom>
          <a:solidFill>
            <a:srgbClr val="FF5722"/>
          </a:solidFill>
          <a:ln w="25400" cap="flat" cmpd="sng">
            <a:solidFill>
              <a:srgbClr val="FF572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panose="020B0604020202020204"/>
              <a:buNone/>
            </a:pPr>
            <a:endParaRPr sz="14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285" name="Google Shape;285;p58"/>
          <p:cNvSpPr/>
          <p:nvPr/>
        </p:nvSpPr>
        <p:spPr>
          <a:xfrm>
            <a:off x="6553199" y="5611165"/>
            <a:ext cx="1469571" cy="183967"/>
          </a:xfrm>
          <a:prstGeom prst="rect">
            <a:avLst/>
          </a:prstGeom>
          <a:solidFill>
            <a:srgbClr val="FF5722"/>
          </a:solidFill>
          <a:ln w="25400" cap="flat" cmpd="sng">
            <a:solidFill>
              <a:srgbClr val="FF572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panose="020B0604020202020204"/>
              <a:buNone/>
            </a:pPr>
            <a:endParaRPr sz="14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289" name="Shape 289"/>
        <p:cNvGrpSpPr/>
        <p:nvPr/>
      </p:nvGrpSpPr>
      <p:grpSpPr>
        <a:xfrm>
          <a:off x="0" y="0"/>
          <a:ext cx="0" cy="0"/>
          <a:chOff x="0" y="0"/>
          <a:chExt cx="0" cy="0"/>
        </a:xfrm>
      </p:grpSpPr>
      <p:sp>
        <p:nvSpPr>
          <p:cNvPr id="290" name="Google Shape;290;p59"/>
          <p:cNvSpPr txBox="1"/>
          <p:nvPr/>
        </p:nvSpPr>
        <p:spPr>
          <a:xfrm>
            <a:off x="835308" y="179502"/>
            <a:ext cx="2772383" cy="4001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panose="020B0604020202020204"/>
              <a:buNone/>
            </a:pPr>
            <a:r>
              <a:rPr lang="zh-CN" sz="2000" b="1"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rPr>
              <a:t>订单状态</a:t>
            </a: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pic>
        <p:nvPicPr>
          <p:cNvPr id="291" name="Google Shape;291;p59"/>
          <p:cNvPicPr preferRelativeResize="0"/>
          <p:nvPr/>
        </p:nvPicPr>
        <p:blipFill rotWithShape="1">
          <a:blip r:embed="rId1"/>
          <a:srcRect/>
          <a:stretch>
            <a:fillRect/>
          </a:stretch>
        </p:blipFill>
        <p:spPr>
          <a:xfrm>
            <a:off x="1329355" y="926667"/>
            <a:ext cx="6542005" cy="2502333"/>
          </a:xfrm>
          <a:prstGeom prst="rect">
            <a:avLst/>
          </a:prstGeom>
          <a:noFill/>
          <a:ln w="9525" cap="flat" cmpd="sng">
            <a:solidFill>
              <a:srgbClr val="FF0000"/>
            </a:solidFill>
            <a:prstDash val="solid"/>
            <a:round/>
            <a:headEnd type="none" w="sm" len="sm"/>
            <a:tailEnd type="none" w="sm" len="sm"/>
          </a:ln>
        </p:spPr>
      </p:pic>
      <p:pic>
        <p:nvPicPr>
          <p:cNvPr id="292" name="Google Shape;292;p59"/>
          <p:cNvPicPr preferRelativeResize="0"/>
          <p:nvPr/>
        </p:nvPicPr>
        <p:blipFill rotWithShape="1">
          <a:blip r:embed="rId2"/>
          <a:srcRect/>
          <a:stretch>
            <a:fillRect/>
          </a:stretch>
        </p:blipFill>
        <p:spPr>
          <a:xfrm>
            <a:off x="1329354" y="3708549"/>
            <a:ext cx="6542005" cy="2969949"/>
          </a:xfrm>
          <a:prstGeom prst="rect">
            <a:avLst/>
          </a:prstGeom>
          <a:noFill/>
          <a:ln w="9525" cap="flat" cmpd="sng">
            <a:solidFill>
              <a:srgbClr val="FF0000"/>
            </a:solidFill>
            <a:prstDash val="solid"/>
            <a:round/>
            <a:headEnd type="none" w="sm" len="sm"/>
            <a:tailEnd type="none" w="sm" len="sm"/>
          </a:ln>
        </p:spPr>
      </p:pic>
      <p:sp>
        <p:nvSpPr>
          <p:cNvPr id="293" name="Google Shape;293;p59"/>
          <p:cNvSpPr/>
          <p:nvPr/>
        </p:nvSpPr>
        <p:spPr>
          <a:xfrm>
            <a:off x="489859" y="1095170"/>
            <a:ext cx="447591" cy="400110"/>
          </a:xfrm>
          <a:prstGeom prst="ellipse">
            <a:avLst/>
          </a:prstGeom>
          <a:solidFill>
            <a:srgbClr val="FF5722"/>
          </a:solidFill>
          <a:ln w="25400" cap="flat" cmpd="sng">
            <a:solidFill>
              <a:srgbClr val="FF572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panose="020B0604020202020204"/>
              <a:buNone/>
            </a:pPr>
            <a:r>
              <a:rPr lang="zh-CN" sz="2000" b="0" i="0" u="none" strike="noStrike" cap="none">
                <a:solidFill>
                  <a:schemeClr val="lt1"/>
                </a:solidFill>
                <a:latin typeface="Arial" panose="020B0604020202020204"/>
                <a:ea typeface="Arial" panose="020B0604020202020204"/>
                <a:cs typeface="Arial" panose="020B0604020202020204"/>
                <a:sym typeface="Arial" panose="020B0604020202020204"/>
              </a:rPr>
              <a:t>5</a:t>
            </a:r>
            <a:endParaRPr sz="20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294" name="Google Shape;294;p59"/>
          <p:cNvSpPr/>
          <p:nvPr/>
        </p:nvSpPr>
        <p:spPr>
          <a:xfrm>
            <a:off x="487420" y="3869744"/>
            <a:ext cx="447591" cy="400110"/>
          </a:xfrm>
          <a:prstGeom prst="ellipse">
            <a:avLst/>
          </a:prstGeom>
          <a:solidFill>
            <a:srgbClr val="FF5722"/>
          </a:solidFill>
          <a:ln w="25400" cap="flat" cmpd="sng">
            <a:solidFill>
              <a:srgbClr val="FF572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panose="020B0604020202020204"/>
              <a:buNone/>
            </a:pPr>
            <a:r>
              <a:rPr lang="zh-CN" sz="2000" b="0" i="0" u="none" strike="noStrike" cap="none">
                <a:solidFill>
                  <a:schemeClr val="lt1"/>
                </a:solidFill>
                <a:latin typeface="Arial" panose="020B0604020202020204"/>
                <a:ea typeface="Arial" panose="020B0604020202020204"/>
                <a:cs typeface="Arial" panose="020B0604020202020204"/>
                <a:sym typeface="Arial" panose="020B0604020202020204"/>
              </a:rPr>
              <a:t>6</a:t>
            </a:r>
            <a:endParaRPr sz="20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295" name="Google Shape;295;p59"/>
          <p:cNvSpPr/>
          <p:nvPr/>
        </p:nvSpPr>
        <p:spPr>
          <a:xfrm>
            <a:off x="1426027" y="2514601"/>
            <a:ext cx="2286001" cy="805542"/>
          </a:xfrm>
          <a:prstGeom prst="rect">
            <a:avLst/>
          </a:prstGeom>
          <a:solidFill>
            <a:srgbClr val="FF5722"/>
          </a:solidFill>
          <a:ln w="25400" cap="flat" cmpd="sng">
            <a:solidFill>
              <a:srgbClr val="FF572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panose="020B0604020202020204"/>
              <a:buNone/>
            </a:pPr>
            <a:endParaRPr sz="14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296" name="Google Shape;296;p59"/>
          <p:cNvSpPr/>
          <p:nvPr/>
        </p:nvSpPr>
        <p:spPr>
          <a:xfrm>
            <a:off x="1426028" y="5747366"/>
            <a:ext cx="2286000" cy="690828"/>
          </a:xfrm>
          <a:prstGeom prst="rect">
            <a:avLst/>
          </a:prstGeom>
          <a:solidFill>
            <a:srgbClr val="FF5722"/>
          </a:solidFill>
          <a:ln w="25400" cap="flat" cmpd="sng">
            <a:solidFill>
              <a:srgbClr val="FF572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panose="020B0604020202020204"/>
              <a:buNone/>
            </a:pPr>
            <a:endParaRPr sz="14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297" name="Google Shape;297;p59"/>
          <p:cNvSpPr/>
          <p:nvPr/>
        </p:nvSpPr>
        <p:spPr>
          <a:xfrm>
            <a:off x="6368142" y="2517759"/>
            <a:ext cx="1317172" cy="183967"/>
          </a:xfrm>
          <a:prstGeom prst="rect">
            <a:avLst/>
          </a:prstGeom>
          <a:solidFill>
            <a:srgbClr val="FF5722"/>
          </a:solidFill>
          <a:ln w="25400" cap="flat" cmpd="sng">
            <a:solidFill>
              <a:srgbClr val="FF572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panose="020B0604020202020204"/>
              <a:buNone/>
            </a:pPr>
            <a:endParaRPr sz="14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298" name="Google Shape;298;p59"/>
          <p:cNvSpPr/>
          <p:nvPr/>
        </p:nvSpPr>
        <p:spPr>
          <a:xfrm>
            <a:off x="6368142" y="5782551"/>
            <a:ext cx="1317172" cy="183967"/>
          </a:xfrm>
          <a:prstGeom prst="rect">
            <a:avLst/>
          </a:prstGeom>
          <a:solidFill>
            <a:srgbClr val="FF5722"/>
          </a:solidFill>
          <a:ln w="25400" cap="flat" cmpd="sng">
            <a:solidFill>
              <a:srgbClr val="FF572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panose="020B0604020202020204"/>
              <a:buNone/>
            </a:pPr>
            <a:endParaRPr sz="14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pic>
        <p:nvPicPr>
          <p:cNvPr id="299" name="Google Shape;299;p59"/>
          <p:cNvPicPr preferRelativeResize="0"/>
          <p:nvPr/>
        </p:nvPicPr>
        <p:blipFill rotWithShape="1">
          <a:blip r:embed="rId3"/>
          <a:srcRect/>
          <a:stretch>
            <a:fillRect/>
          </a:stretch>
        </p:blipFill>
        <p:spPr>
          <a:xfrm>
            <a:off x="7891834" y="926667"/>
            <a:ext cx="3373189" cy="2502333"/>
          </a:xfrm>
          <a:prstGeom prst="rect">
            <a:avLst/>
          </a:prstGeom>
          <a:noFill/>
          <a:ln>
            <a:noFill/>
          </a:ln>
        </p:spPr>
      </p:pic>
      <p:sp>
        <p:nvSpPr>
          <p:cNvPr id="300" name="Google Shape;300;p59"/>
          <p:cNvSpPr/>
          <p:nvPr/>
        </p:nvSpPr>
        <p:spPr>
          <a:xfrm>
            <a:off x="7891834" y="3708549"/>
            <a:ext cx="3373189" cy="2969949"/>
          </a:xfrm>
          <a:prstGeom prst="rect">
            <a:avLst/>
          </a:prstGeom>
          <a:solidFill>
            <a:srgbClr val="FF5722"/>
          </a:solidFill>
          <a:ln w="25400" cap="flat" cmpd="sng">
            <a:solidFill>
              <a:srgbClr val="FF572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panose="020B0604020202020204"/>
              <a:buNone/>
            </a:pPr>
            <a:endParaRPr sz="14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pic>
        <p:nvPicPr>
          <p:cNvPr id="301" name="Google Shape;301;p59"/>
          <p:cNvPicPr preferRelativeResize="0"/>
          <p:nvPr/>
        </p:nvPicPr>
        <p:blipFill rotWithShape="1">
          <a:blip r:embed="rId4"/>
          <a:srcRect/>
          <a:stretch>
            <a:fillRect/>
          </a:stretch>
        </p:blipFill>
        <p:spPr>
          <a:xfrm>
            <a:off x="8169028" y="4073139"/>
            <a:ext cx="2596944" cy="204714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305" name="Shape 305"/>
        <p:cNvGrpSpPr/>
        <p:nvPr/>
      </p:nvGrpSpPr>
      <p:grpSpPr>
        <a:xfrm>
          <a:off x="0" y="0"/>
          <a:ext cx="0" cy="0"/>
          <a:chOff x="0" y="0"/>
          <a:chExt cx="0" cy="0"/>
        </a:xfrm>
      </p:grpSpPr>
      <p:sp>
        <p:nvSpPr>
          <p:cNvPr id="306" name="Google Shape;306;p12"/>
          <p:cNvSpPr txBox="1"/>
          <p:nvPr/>
        </p:nvSpPr>
        <p:spPr>
          <a:xfrm>
            <a:off x="3221160" y="2958393"/>
            <a:ext cx="708887" cy="1185281"/>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FFFFFF"/>
              </a:buClr>
              <a:buSzPts val="3600"/>
              <a:buFont typeface="微软雅黑" panose="020B0503020204020204" charset="-122"/>
              <a:buNone/>
            </a:pPr>
            <a:r>
              <a:rPr lang="zh-CN" sz="3600" b="1" i="0" u="none" strike="noStrike" cap="none">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3</a:t>
            </a: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307" name="Google Shape;307;p12"/>
          <p:cNvSpPr txBox="1"/>
          <p:nvPr/>
        </p:nvSpPr>
        <p:spPr>
          <a:xfrm>
            <a:off x="5722943" y="2567320"/>
            <a:ext cx="2197021" cy="74738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FF7353"/>
              </a:buClr>
              <a:buSzPts val="3600"/>
              <a:buFont typeface="微软雅黑" panose="020B0503020204020204" charset="-122"/>
              <a:buNone/>
            </a:pPr>
            <a:r>
              <a:rPr lang="zh-CN" sz="3600" b="1" i="0" u="none" strike="noStrike" cap="none">
                <a:solidFill>
                  <a:srgbClr val="FF7353"/>
                </a:solidFill>
                <a:latin typeface="微软雅黑" panose="020B0503020204020204" charset="-122"/>
                <a:ea typeface="微软雅黑" panose="020B0503020204020204" charset="-122"/>
                <a:cs typeface="微软雅黑" panose="020B0503020204020204" charset="-122"/>
                <a:sym typeface="微软雅黑" panose="020B0503020204020204" charset="-122"/>
              </a:rPr>
              <a:t>PART 3</a:t>
            </a: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308" name="Google Shape;308;p12"/>
          <p:cNvSpPr txBox="1"/>
          <p:nvPr/>
        </p:nvSpPr>
        <p:spPr>
          <a:xfrm>
            <a:off x="4629697" y="3506569"/>
            <a:ext cx="3980904" cy="64633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600"/>
              <a:buFont typeface="Arial" panose="020B0604020202020204"/>
              <a:buNone/>
            </a:pPr>
            <a:r>
              <a:rPr lang="zh-CN" sz="3600" b="1"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rPr>
              <a:t>发货操作</a:t>
            </a: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312" name="Shape 312"/>
        <p:cNvGrpSpPr/>
        <p:nvPr/>
      </p:nvGrpSpPr>
      <p:grpSpPr>
        <a:xfrm>
          <a:off x="0" y="0"/>
          <a:ext cx="0" cy="0"/>
          <a:chOff x="0" y="0"/>
          <a:chExt cx="0" cy="0"/>
        </a:xfrm>
      </p:grpSpPr>
      <p:sp>
        <p:nvSpPr>
          <p:cNvPr id="313" name="Google Shape;313;p3"/>
          <p:cNvSpPr txBox="1"/>
          <p:nvPr/>
        </p:nvSpPr>
        <p:spPr>
          <a:xfrm>
            <a:off x="509631" y="179502"/>
            <a:ext cx="5048688" cy="3547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panose="020B0604020202020204"/>
              <a:buNone/>
            </a:pPr>
            <a:r>
              <a:rPr lang="zh-CN" sz="2000" b="1"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rPr>
              <a:t>一、</a:t>
            </a:r>
            <a:r>
              <a:rPr lang="zh-CN" sz="2000" b="0" i="0" u="none" strike="noStrike" cap="none">
                <a:solidFill>
                  <a:srgbClr val="000000"/>
                </a:solidFill>
                <a:latin typeface="Arial" panose="020B0604020202020204"/>
                <a:ea typeface="Arial" panose="020B0604020202020204"/>
                <a:cs typeface="Arial" panose="020B0604020202020204"/>
                <a:sym typeface="Arial" panose="020B0604020202020204"/>
              </a:rPr>
              <a:t>卖家自选转运仓和寄送方式功能</a:t>
            </a:r>
            <a:endParaRPr sz="20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pic>
        <p:nvPicPr>
          <p:cNvPr id="314" name="Google Shape;314;p3"/>
          <p:cNvPicPr preferRelativeResize="0"/>
          <p:nvPr/>
        </p:nvPicPr>
        <p:blipFill rotWithShape="1">
          <a:blip r:embed="rId1"/>
          <a:srcRect/>
          <a:stretch>
            <a:fillRect/>
          </a:stretch>
        </p:blipFill>
        <p:spPr>
          <a:xfrm>
            <a:off x="509631" y="812621"/>
            <a:ext cx="10163175" cy="3486150"/>
          </a:xfrm>
          <a:prstGeom prst="rect">
            <a:avLst/>
          </a:prstGeom>
          <a:noFill/>
          <a:ln>
            <a:noFill/>
          </a:ln>
        </p:spPr>
      </p:pic>
      <p:pic>
        <p:nvPicPr>
          <p:cNvPr id="315" name="Google Shape;315;p3"/>
          <p:cNvPicPr preferRelativeResize="0"/>
          <p:nvPr/>
        </p:nvPicPr>
        <p:blipFill rotWithShape="1">
          <a:blip r:embed="rId2"/>
          <a:srcRect/>
          <a:stretch>
            <a:fillRect/>
          </a:stretch>
        </p:blipFill>
        <p:spPr>
          <a:xfrm>
            <a:off x="3144408" y="4298771"/>
            <a:ext cx="5903183" cy="238765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319" name="Shape 319"/>
        <p:cNvGrpSpPr/>
        <p:nvPr/>
      </p:nvGrpSpPr>
      <p:grpSpPr>
        <a:xfrm>
          <a:off x="0" y="0"/>
          <a:ext cx="0" cy="0"/>
          <a:chOff x="0" y="0"/>
          <a:chExt cx="0" cy="0"/>
        </a:xfrm>
      </p:grpSpPr>
      <p:sp>
        <p:nvSpPr>
          <p:cNvPr id="320" name="Google Shape;320;p5"/>
          <p:cNvSpPr txBox="1"/>
          <p:nvPr/>
        </p:nvSpPr>
        <p:spPr>
          <a:xfrm>
            <a:off x="509631" y="179502"/>
            <a:ext cx="5048688" cy="3547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panose="020B0604020202020204"/>
              <a:buNone/>
            </a:pPr>
            <a:r>
              <a:rPr lang="zh-CN" sz="2000" b="0" i="0" u="none" strike="noStrike" cap="none">
                <a:solidFill>
                  <a:srgbClr val="000000"/>
                </a:solidFill>
                <a:latin typeface="Arial" panose="020B0604020202020204"/>
                <a:ea typeface="Arial" panose="020B0604020202020204"/>
                <a:cs typeface="Arial" panose="020B0604020202020204"/>
                <a:sym typeface="Arial" panose="020B0604020202020204"/>
              </a:rPr>
              <a:t>提醒设置默认仓/寄送方式界面</a:t>
            </a:r>
            <a:endParaRPr sz="20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pic>
        <p:nvPicPr>
          <p:cNvPr id="321" name="Google Shape;321;p5"/>
          <p:cNvPicPr preferRelativeResize="0"/>
          <p:nvPr/>
        </p:nvPicPr>
        <p:blipFill rotWithShape="1">
          <a:blip r:embed="rId1"/>
          <a:srcRect/>
          <a:stretch>
            <a:fillRect/>
          </a:stretch>
        </p:blipFill>
        <p:spPr>
          <a:xfrm>
            <a:off x="179231" y="1081889"/>
            <a:ext cx="11833538" cy="502095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325" name="Shape 325"/>
        <p:cNvGrpSpPr/>
        <p:nvPr/>
      </p:nvGrpSpPr>
      <p:grpSpPr>
        <a:xfrm>
          <a:off x="0" y="0"/>
          <a:ext cx="0" cy="0"/>
          <a:chOff x="0" y="0"/>
          <a:chExt cx="0" cy="0"/>
        </a:xfrm>
      </p:grpSpPr>
      <p:pic>
        <p:nvPicPr>
          <p:cNvPr id="326" name="Google Shape;326;p6"/>
          <p:cNvPicPr preferRelativeResize="0"/>
          <p:nvPr/>
        </p:nvPicPr>
        <p:blipFill rotWithShape="1">
          <a:blip r:embed="rId1"/>
          <a:srcRect/>
          <a:stretch>
            <a:fillRect/>
          </a:stretch>
        </p:blipFill>
        <p:spPr>
          <a:xfrm>
            <a:off x="0" y="891336"/>
            <a:ext cx="12192000" cy="5075327"/>
          </a:xfrm>
          <a:prstGeom prst="rect">
            <a:avLst/>
          </a:prstGeom>
          <a:noFill/>
          <a:ln>
            <a:noFill/>
          </a:ln>
        </p:spPr>
      </p:pic>
      <p:sp>
        <p:nvSpPr>
          <p:cNvPr id="327" name="Google Shape;327;p6"/>
          <p:cNvSpPr txBox="1"/>
          <p:nvPr/>
        </p:nvSpPr>
        <p:spPr>
          <a:xfrm>
            <a:off x="509631" y="179502"/>
            <a:ext cx="5048688" cy="3547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panose="020B0604020202020204"/>
              <a:buNone/>
            </a:pPr>
            <a:r>
              <a:rPr lang="zh-CN" sz="2000" b="0" i="0" u="none" strike="noStrike" cap="none">
                <a:solidFill>
                  <a:srgbClr val="000000"/>
                </a:solidFill>
                <a:latin typeface="Arial" panose="020B0604020202020204"/>
                <a:ea typeface="Arial" panose="020B0604020202020204"/>
                <a:cs typeface="Arial" panose="020B0604020202020204"/>
                <a:sym typeface="Arial" panose="020B0604020202020204"/>
              </a:rPr>
              <a:t>提醒设置默认仓/寄送方式界面</a:t>
            </a:r>
            <a:endParaRPr sz="20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331" name="Shape 331"/>
        <p:cNvGrpSpPr/>
        <p:nvPr/>
      </p:nvGrpSpPr>
      <p:grpSpPr>
        <a:xfrm>
          <a:off x="0" y="0"/>
          <a:ext cx="0" cy="0"/>
          <a:chOff x="0" y="0"/>
          <a:chExt cx="0" cy="0"/>
        </a:xfrm>
      </p:grpSpPr>
      <p:pic>
        <p:nvPicPr>
          <p:cNvPr id="332" name="Google Shape;332;p7"/>
          <p:cNvPicPr preferRelativeResize="0"/>
          <p:nvPr/>
        </p:nvPicPr>
        <p:blipFill rotWithShape="1">
          <a:blip r:embed="rId1"/>
          <a:srcRect/>
          <a:stretch>
            <a:fillRect/>
          </a:stretch>
        </p:blipFill>
        <p:spPr>
          <a:xfrm>
            <a:off x="51466" y="847243"/>
            <a:ext cx="12089067" cy="5111768"/>
          </a:xfrm>
          <a:prstGeom prst="rect">
            <a:avLst/>
          </a:prstGeom>
          <a:noFill/>
          <a:ln>
            <a:noFill/>
          </a:ln>
        </p:spPr>
      </p:pic>
      <p:sp>
        <p:nvSpPr>
          <p:cNvPr id="333" name="Google Shape;333;p7"/>
          <p:cNvSpPr txBox="1"/>
          <p:nvPr/>
        </p:nvSpPr>
        <p:spPr>
          <a:xfrm>
            <a:off x="509631" y="179502"/>
            <a:ext cx="5048688" cy="3547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panose="020B0604020202020204"/>
              <a:buNone/>
            </a:pPr>
            <a:r>
              <a:rPr lang="zh-CN" sz="2000" b="0" i="0" u="none" strike="noStrike" cap="none">
                <a:solidFill>
                  <a:srgbClr val="000000"/>
                </a:solidFill>
                <a:latin typeface="Arial" panose="020B0604020202020204"/>
                <a:ea typeface="Arial" panose="020B0604020202020204"/>
                <a:cs typeface="Arial" panose="020B0604020202020204"/>
                <a:sym typeface="Arial" panose="020B0604020202020204"/>
              </a:rPr>
              <a:t>提醒设置默认仓/寄送方式界面</a:t>
            </a:r>
            <a:endParaRPr sz="20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337" name="Shape 337"/>
        <p:cNvGrpSpPr/>
        <p:nvPr/>
      </p:nvGrpSpPr>
      <p:grpSpPr>
        <a:xfrm>
          <a:off x="0" y="0"/>
          <a:ext cx="0" cy="0"/>
          <a:chOff x="0" y="0"/>
          <a:chExt cx="0" cy="0"/>
        </a:xfrm>
      </p:grpSpPr>
      <p:sp>
        <p:nvSpPr>
          <p:cNvPr id="338" name="Google Shape;338;p8"/>
          <p:cNvSpPr txBox="1"/>
          <p:nvPr/>
        </p:nvSpPr>
        <p:spPr>
          <a:xfrm>
            <a:off x="509631" y="179502"/>
            <a:ext cx="5048688" cy="3547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panose="020B0604020202020204"/>
              <a:buNone/>
            </a:pPr>
            <a:r>
              <a:rPr lang="zh-CN" sz="2000" b="1"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rPr>
              <a:t>设置转运仓和寄送方式</a:t>
            </a:r>
            <a:endParaRPr sz="20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pic>
        <p:nvPicPr>
          <p:cNvPr id="339" name="Google Shape;339;p8"/>
          <p:cNvPicPr preferRelativeResize="0"/>
          <p:nvPr/>
        </p:nvPicPr>
        <p:blipFill rotWithShape="1">
          <a:blip r:embed="rId1"/>
          <a:srcRect/>
          <a:stretch>
            <a:fillRect/>
          </a:stretch>
        </p:blipFill>
        <p:spPr>
          <a:xfrm>
            <a:off x="133426" y="811016"/>
            <a:ext cx="11925147" cy="543567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55" name="Shape 155"/>
        <p:cNvGrpSpPr/>
        <p:nvPr/>
      </p:nvGrpSpPr>
      <p:grpSpPr>
        <a:xfrm>
          <a:off x="0" y="0"/>
          <a:ext cx="0" cy="0"/>
          <a:chOff x="0" y="0"/>
          <a:chExt cx="0" cy="0"/>
        </a:xfrm>
      </p:grpSpPr>
      <p:sp>
        <p:nvSpPr>
          <p:cNvPr id="158" name="Google Shape;158;p2"/>
          <p:cNvSpPr/>
          <p:nvPr/>
        </p:nvSpPr>
        <p:spPr>
          <a:xfrm>
            <a:off x="9391834" y="5807833"/>
            <a:ext cx="2157383" cy="1050167"/>
          </a:xfrm>
          <a:custGeom>
            <a:avLst/>
            <a:gdLst/>
            <a:ahLst/>
            <a:cxnLst/>
            <a:rect l="l" t="t" r="r" b="b"/>
            <a:pathLst>
              <a:path w="328" h="158" extrusionOk="0">
                <a:moveTo>
                  <a:pt x="164" y="81"/>
                </a:moveTo>
                <a:cubicBezTo>
                  <a:pt x="208" y="81"/>
                  <a:pt x="244" y="115"/>
                  <a:pt x="247" y="158"/>
                </a:cubicBezTo>
                <a:cubicBezTo>
                  <a:pt x="328" y="158"/>
                  <a:pt x="328" y="158"/>
                  <a:pt x="328" y="158"/>
                </a:cubicBezTo>
                <a:cubicBezTo>
                  <a:pt x="325" y="70"/>
                  <a:pt x="252" y="0"/>
                  <a:pt x="164" y="0"/>
                </a:cubicBezTo>
                <a:cubicBezTo>
                  <a:pt x="75" y="0"/>
                  <a:pt x="3" y="70"/>
                  <a:pt x="0" y="158"/>
                </a:cubicBezTo>
                <a:cubicBezTo>
                  <a:pt x="80" y="158"/>
                  <a:pt x="80" y="158"/>
                  <a:pt x="80" y="158"/>
                </a:cubicBezTo>
                <a:cubicBezTo>
                  <a:pt x="84" y="115"/>
                  <a:pt x="120" y="81"/>
                  <a:pt x="164" y="81"/>
                </a:cubicBezTo>
                <a:close/>
              </a:path>
            </a:pathLst>
          </a:custGeom>
          <a:gradFill>
            <a:gsLst>
              <a:gs pos="0">
                <a:srgbClr val="FD6B52"/>
              </a:gs>
              <a:gs pos="100000">
                <a:srgbClr val="F6955B"/>
              </a:gs>
            </a:gsLst>
            <a:lin ang="2700006" scaled="0"/>
          </a:gra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800" b="0"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sp>
        <p:nvSpPr>
          <p:cNvPr id="159" name="Google Shape;159;p2"/>
          <p:cNvSpPr txBox="1"/>
          <p:nvPr/>
        </p:nvSpPr>
        <p:spPr>
          <a:xfrm>
            <a:off x="1091025" y="1679295"/>
            <a:ext cx="4054584" cy="723947"/>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FFFFFF"/>
              </a:buClr>
              <a:buSzPts val="4000"/>
              <a:buFont typeface="微软雅黑" panose="020B0503020204020204" charset="-122"/>
              <a:buNone/>
            </a:pPr>
            <a:r>
              <a:rPr lang="zh-CN" sz="4000" b="1" i="0" u="none" strike="noStrike" cap="none">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Contents</a:t>
            </a:r>
            <a:endParaRPr sz="4000" b="1" i="0" u="none" strike="noStrike" cap="none">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60" name="Google Shape;160;p2"/>
          <p:cNvSpPr/>
          <p:nvPr/>
        </p:nvSpPr>
        <p:spPr>
          <a:xfrm rot="-2700000">
            <a:off x="5476553" y="957508"/>
            <a:ext cx="777096" cy="777096"/>
          </a:xfrm>
          <a:prstGeom prst="roundRect">
            <a:avLst>
              <a:gd name="adj" fmla="val 16667"/>
            </a:avLst>
          </a:prstGeom>
          <a:noFill/>
          <a:ln w="28575" cap="flat" cmpd="sng">
            <a:solidFill>
              <a:srgbClr val="ED4D2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panose="020B0604020202020204"/>
              <a:buNone/>
            </a:pPr>
            <a:endParaRPr sz="18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161" name="Google Shape;161;p2"/>
          <p:cNvSpPr txBox="1"/>
          <p:nvPr/>
        </p:nvSpPr>
        <p:spPr>
          <a:xfrm>
            <a:off x="5629417" y="1001583"/>
            <a:ext cx="416070" cy="695682"/>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ED4D2D"/>
              </a:buClr>
              <a:buSzPts val="3600"/>
              <a:buFont typeface="微软雅黑" panose="020B0503020204020204" charset="-122"/>
              <a:buNone/>
            </a:pPr>
            <a:r>
              <a:rPr lang="zh-CN" sz="3600" b="1" i="0" u="none" strike="noStrike" cap="none">
                <a:solidFill>
                  <a:srgbClr val="ED4D2D"/>
                </a:solidFill>
                <a:latin typeface="微软雅黑" panose="020B0503020204020204" charset="-122"/>
                <a:ea typeface="微软雅黑" panose="020B0503020204020204" charset="-122"/>
                <a:cs typeface="微软雅黑" panose="020B0503020204020204" charset="-122"/>
                <a:sym typeface="微软雅黑" panose="020B0503020204020204" charset="-122"/>
              </a:rPr>
              <a:t>1</a:t>
            </a: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2" name="Google Shape;162;p2"/>
          <p:cNvSpPr txBox="1"/>
          <p:nvPr/>
        </p:nvSpPr>
        <p:spPr>
          <a:xfrm>
            <a:off x="6600112" y="1167048"/>
            <a:ext cx="3292800" cy="400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panose="020B0604020202020204"/>
              <a:buNone/>
            </a:pPr>
            <a:r>
              <a:rPr lang="zh-CN" sz="2000" b="1"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rPr>
              <a:t>物流设置</a:t>
            </a: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3" name="Google Shape;163;p2"/>
          <p:cNvSpPr/>
          <p:nvPr/>
        </p:nvSpPr>
        <p:spPr>
          <a:xfrm rot="-2700000">
            <a:off x="5476553" y="2267262"/>
            <a:ext cx="777096" cy="777096"/>
          </a:xfrm>
          <a:prstGeom prst="roundRect">
            <a:avLst>
              <a:gd name="adj" fmla="val 16667"/>
            </a:avLst>
          </a:prstGeom>
          <a:noFill/>
          <a:ln w="28575" cap="flat" cmpd="sng">
            <a:solidFill>
              <a:srgbClr val="ED4D2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panose="020B0604020202020204"/>
              <a:buNone/>
            </a:pPr>
            <a:endParaRPr sz="18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164" name="Google Shape;164;p2"/>
          <p:cNvSpPr txBox="1"/>
          <p:nvPr/>
        </p:nvSpPr>
        <p:spPr>
          <a:xfrm>
            <a:off x="5629417" y="2311337"/>
            <a:ext cx="416070" cy="695682"/>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ED4D2D"/>
              </a:buClr>
              <a:buSzPts val="3600"/>
              <a:buFont typeface="微软雅黑" panose="020B0503020204020204" charset="-122"/>
              <a:buNone/>
            </a:pPr>
            <a:r>
              <a:rPr lang="zh-CN" sz="3600" b="1" i="0" u="none" strike="noStrike" cap="none">
                <a:solidFill>
                  <a:srgbClr val="ED4D2D"/>
                </a:solidFill>
                <a:latin typeface="微软雅黑" panose="020B0503020204020204" charset="-122"/>
                <a:ea typeface="微软雅黑" panose="020B0503020204020204" charset="-122"/>
                <a:cs typeface="微软雅黑" panose="020B0503020204020204" charset="-122"/>
                <a:sym typeface="微软雅黑" panose="020B0503020204020204" charset="-122"/>
              </a:rPr>
              <a:t>2</a:t>
            </a: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5" name="Google Shape;165;p2"/>
          <p:cNvSpPr txBox="1"/>
          <p:nvPr/>
        </p:nvSpPr>
        <p:spPr>
          <a:xfrm>
            <a:off x="6600113" y="2476802"/>
            <a:ext cx="3292756" cy="4001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panose="020B0604020202020204"/>
              <a:buNone/>
            </a:pPr>
            <a:r>
              <a:rPr lang="zh-CN" sz="2000" b="1"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rPr>
              <a:t>订单状态</a:t>
            </a: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6" name="Google Shape;166;p2"/>
          <p:cNvSpPr/>
          <p:nvPr/>
        </p:nvSpPr>
        <p:spPr>
          <a:xfrm rot="-2700000">
            <a:off x="5476553" y="3571259"/>
            <a:ext cx="777096" cy="777096"/>
          </a:xfrm>
          <a:prstGeom prst="roundRect">
            <a:avLst>
              <a:gd name="adj" fmla="val 16667"/>
            </a:avLst>
          </a:prstGeom>
          <a:noFill/>
          <a:ln w="28575" cap="flat" cmpd="sng">
            <a:solidFill>
              <a:srgbClr val="ED4D2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panose="020B0604020202020204"/>
              <a:buNone/>
            </a:pPr>
            <a:endParaRPr sz="18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167" name="Google Shape;167;p2"/>
          <p:cNvSpPr txBox="1"/>
          <p:nvPr/>
        </p:nvSpPr>
        <p:spPr>
          <a:xfrm>
            <a:off x="5629417" y="3615334"/>
            <a:ext cx="416070" cy="695682"/>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ED4D2D"/>
              </a:buClr>
              <a:buSzPts val="3600"/>
              <a:buFont typeface="微软雅黑" panose="020B0503020204020204" charset="-122"/>
              <a:buNone/>
            </a:pPr>
            <a:r>
              <a:rPr lang="zh-CN" sz="3600" b="1" i="0" u="none" strike="noStrike" cap="none">
                <a:solidFill>
                  <a:srgbClr val="ED4D2D"/>
                </a:solidFill>
                <a:latin typeface="微软雅黑" panose="020B0503020204020204" charset="-122"/>
                <a:ea typeface="微软雅黑" panose="020B0503020204020204" charset="-122"/>
                <a:cs typeface="微软雅黑" panose="020B0503020204020204" charset="-122"/>
                <a:sym typeface="微软雅黑" panose="020B0503020204020204" charset="-122"/>
              </a:rPr>
              <a:t>3</a:t>
            </a: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8" name="Google Shape;168;p2"/>
          <p:cNvSpPr txBox="1"/>
          <p:nvPr/>
        </p:nvSpPr>
        <p:spPr>
          <a:xfrm>
            <a:off x="6600113" y="3780799"/>
            <a:ext cx="3292756" cy="4001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panose="020B0604020202020204"/>
              <a:buNone/>
            </a:pPr>
            <a:r>
              <a:rPr lang="zh-CN" sz="2000" b="1"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rPr>
              <a:t>发货操作</a:t>
            </a: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9" name="Google Shape;169;p2"/>
          <p:cNvSpPr/>
          <p:nvPr/>
        </p:nvSpPr>
        <p:spPr>
          <a:xfrm rot="-2700000">
            <a:off x="5536878" y="4925421"/>
            <a:ext cx="777096" cy="777096"/>
          </a:xfrm>
          <a:prstGeom prst="roundRect">
            <a:avLst>
              <a:gd name="adj" fmla="val 16667"/>
            </a:avLst>
          </a:prstGeom>
          <a:noFill/>
          <a:ln w="28575" cap="flat" cmpd="sng">
            <a:solidFill>
              <a:srgbClr val="ED4D2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panose="020B0604020202020204"/>
              <a:buNone/>
            </a:pPr>
            <a:endParaRPr sz="18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170" name="Google Shape;170;p2"/>
          <p:cNvSpPr txBox="1"/>
          <p:nvPr/>
        </p:nvSpPr>
        <p:spPr>
          <a:xfrm>
            <a:off x="5629417" y="4919331"/>
            <a:ext cx="416070" cy="695682"/>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ED4D2D"/>
              </a:buClr>
              <a:buSzPts val="3600"/>
              <a:buFont typeface="微软雅黑" panose="020B0503020204020204" charset="-122"/>
              <a:buNone/>
            </a:pPr>
            <a:r>
              <a:rPr lang="zh-CN" sz="3600" b="1" i="0" u="none" strike="noStrike" cap="none">
                <a:solidFill>
                  <a:srgbClr val="ED4D2D"/>
                </a:solidFill>
                <a:latin typeface="微软雅黑" panose="020B0503020204020204" charset="-122"/>
                <a:ea typeface="微软雅黑" panose="020B0503020204020204" charset="-122"/>
                <a:cs typeface="微软雅黑" panose="020B0503020204020204" charset="-122"/>
                <a:sym typeface="微软雅黑" panose="020B0503020204020204" charset="-122"/>
              </a:rPr>
              <a:t>4</a:t>
            </a: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71" name="Google Shape;171;p2"/>
          <p:cNvSpPr txBox="1"/>
          <p:nvPr/>
        </p:nvSpPr>
        <p:spPr>
          <a:xfrm>
            <a:off x="6600113" y="5084796"/>
            <a:ext cx="3292756" cy="4001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panose="020B0604020202020204"/>
              <a:buNone/>
            </a:pPr>
            <a:r>
              <a:rPr lang="zh-CN" sz="2000" b="1"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rPr>
              <a:t>打包教程</a:t>
            </a: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459" name="Google Shape;459;p6"/>
          <p:cNvGrpSpPr/>
          <p:nvPr/>
        </p:nvGrpSpPr>
        <p:grpSpPr>
          <a:xfrm>
            <a:off x="0" y="0"/>
            <a:ext cx="3683635" cy="6857365"/>
            <a:chOff x="1917642" y="0"/>
            <a:chExt cx="2165582" cy="5151117"/>
          </a:xfrm>
        </p:grpSpPr>
        <p:sp>
          <p:nvSpPr>
            <p:cNvPr id="460" name="Google Shape;460;p6"/>
            <p:cNvSpPr/>
            <p:nvPr/>
          </p:nvSpPr>
          <p:spPr>
            <a:xfrm>
              <a:off x="2254095" y="0"/>
              <a:ext cx="1829129" cy="5145921"/>
            </a:xfrm>
            <a:custGeom>
              <a:avLst/>
              <a:gdLst/>
              <a:ahLst/>
              <a:cxnLst/>
              <a:rect l="l" t="t" r="r" b="b"/>
              <a:pathLst>
                <a:path w="3770149" h="5145921" extrusionOk="0">
                  <a:moveTo>
                    <a:pt x="0" y="0"/>
                  </a:moveTo>
                  <a:lnTo>
                    <a:pt x="3562963" y="0"/>
                  </a:lnTo>
                  <a:cubicBezTo>
                    <a:pt x="3562963" y="0"/>
                    <a:pt x="4228243" y="398058"/>
                    <a:pt x="3174528" y="2392520"/>
                  </a:cubicBezTo>
                  <a:cubicBezTo>
                    <a:pt x="2120813" y="4386982"/>
                    <a:pt x="3111013" y="5145921"/>
                    <a:pt x="3111013" y="5145921"/>
                  </a:cubicBezTo>
                  <a:lnTo>
                    <a:pt x="0" y="5145921"/>
                  </a:lnTo>
                  <a:lnTo>
                    <a:pt x="0" y="0"/>
                  </a:lnTo>
                  <a:close/>
                </a:path>
              </a:pathLst>
            </a:custGeom>
            <a:solidFill>
              <a:srgbClr val="26A595"/>
            </a:solidFill>
            <a:ln>
              <a:noFill/>
            </a:ln>
          </p:spPr>
          <p:txBody>
            <a:bodyPr spcFirstLastPara="1" wrap="square" lIns="91425" tIns="45700" rIns="91425" bIns="45700" anchor="ctr" anchorCtr="0">
              <a:noAutofit/>
            </a:bodyPr>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61" name="Google Shape;461;p6"/>
            <p:cNvSpPr/>
            <p:nvPr/>
          </p:nvSpPr>
          <p:spPr>
            <a:xfrm>
              <a:off x="2424755" y="0"/>
              <a:ext cx="1594284" cy="5151117"/>
            </a:xfrm>
            <a:custGeom>
              <a:avLst/>
              <a:gdLst/>
              <a:ahLst/>
              <a:cxnLst/>
              <a:rect l="l" t="t" r="r" b="b"/>
              <a:pathLst>
                <a:path w="4592041" h="5151117" extrusionOk="0">
                  <a:moveTo>
                    <a:pt x="4592041" y="5151117"/>
                  </a:moveTo>
                  <a:cubicBezTo>
                    <a:pt x="4592041" y="5151117"/>
                    <a:pt x="3151130" y="4831190"/>
                    <a:pt x="3368566" y="2928385"/>
                  </a:cubicBezTo>
                  <a:cubicBezTo>
                    <a:pt x="3586002" y="1025580"/>
                    <a:pt x="2989404" y="0"/>
                    <a:pt x="2989404" y="0"/>
                  </a:cubicBezTo>
                  <a:lnTo>
                    <a:pt x="0" y="0"/>
                  </a:lnTo>
                  <a:lnTo>
                    <a:pt x="0" y="5145921"/>
                  </a:lnTo>
                  <a:lnTo>
                    <a:pt x="4592041" y="5151117"/>
                  </a:lnTo>
                  <a:close/>
                </a:path>
              </a:pathLst>
            </a:custGeom>
            <a:solidFill>
              <a:srgbClr val="FFBB00"/>
            </a:solidFill>
            <a:ln>
              <a:noFill/>
            </a:ln>
          </p:spPr>
          <p:txBody>
            <a:bodyPr spcFirstLastPara="1" wrap="square" lIns="91425" tIns="45700" rIns="91425" bIns="45700" anchor="ctr" anchorCtr="0">
              <a:noAutofit/>
            </a:bodyPr>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62" name="Google Shape;462;p6"/>
            <p:cNvSpPr/>
            <p:nvPr/>
          </p:nvSpPr>
          <p:spPr>
            <a:xfrm>
              <a:off x="1917642" y="0"/>
              <a:ext cx="1818375" cy="5145920"/>
            </a:xfrm>
            <a:custGeom>
              <a:avLst/>
              <a:gdLst/>
              <a:ahLst/>
              <a:cxnLst/>
              <a:rect l="l" t="t" r="r" b="b"/>
              <a:pathLst>
                <a:path w="3747986" h="5145920" extrusionOk="0">
                  <a:moveTo>
                    <a:pt x="0" y="0"/>
                  </a:moveTo>
                  <a:lnTo>
                    <a:pt x="3562963" y="0"/>
                  </a:lnTo>
                  <a:cubicBezTo>
                    <a:pt x="3562963" y="0"/>
                    <a:pt x="4032257" y="1286480"/>
                    <a:pt x="3476042" y="2787374"/>
                  </a:cubicBezTo>
                  <a:cubicBezTo>
                    <a:pt x="2919827" y="4288267"/>
                    <a:pt x="3111013" y="5145921"/>
                    <a:pt x="3111013" y="5145921"/>
                  </a:cubicBezTo>
                  <a:lnTo>
                    <a:pt x="0" y="5145921"/>
                  </a:lnTo>
                  <a:lnTo>
                    <a:pt x="0" y="0"/>
                  </a:lnTo>
                  <a:close/>
                </a:path>
              </a:pathLst>
            </a:custGeom>
            <a:solidFill>
              <a:srgbClr val="EF4D2D"/>
            </a:solidFill>
            <a:ln>
              <a:noFill/>
            </a:ln>
          </p:spPr>
          <p:txBody>
            <a:bodyPr spcFirstLastPara="1" wrap="square" lIns="91425" tIns="45700" rIns="91425" bIns="45700" anchor="ctr" anchorCtr="0">
              <a:noAutofit/>
            </a:bodyPr>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343" name="Shape 343"/>
        <p:cNvGrpSpPr/>
        <p:nvPr/>
      </p:nvGrpSpPr>
      <p:grpSpPr>
        <a:xfrm>
          <a:off x="0" y="0"/>
          <a:ext cx="0" cy="0"/>
          <a:chOff x="0" y="0"/>
          <a:chExt cx="0" cy="0"/>
        </a:xfrm>
      </p:grpSpPr>
      <p:sp>
        <p:nvSpPr>
          <p:cNvPr id="344" name="Google Shape;344;p60"/>
          <p:cNvSpPr txBox="1"/>
          <p:nvPr/>
        </p:nvSpPr>
        <p:spPr>
          <a:xfrm>
            <a:off x="509631" y="179501"/>
            <a:ext cx="7350099" cy="43697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panose="020B0604020202020204"/>
              <a:buNone/>
            </a:pPr>
            <a:r>
              <a:rPr lang="zh-CN" sz="2000" b="1"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rPr>
              <a:t>二、申请出货编号——单一订单发货打单具体操作（SLS物流）</a:t>
            </a:r>
            <a:endParaRPr sz="20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345" name="Google Shape;345;p60"/>
          <p:cNvSpPr txBox="1"/>
          <p:nvPr/>
        </p:nvSpPr>
        <p:spPr>
          <a:xfrm>
            <a:off x="672592" y="881513"/>
            <a:ext cx="11132415" cy="1134484"/>
          </a:xfrm>
          <a:prstGeom prst="rect">
            <a:avLst/>
          </a:prstGeom>
          <a:noFill/>
          <a:ln>
            <a:noFill/>
          </a:ln>
        </p:spPr>
        <p:txBody>
          <a:bodyPr spcFirstLastPara="1" wrap="square" lIns="0" tIns="11500" rIns="0" bIns="0" anchor="t" anchorCtr="0">
            <a:spAutoFit/>
          </a:bodyPr>
          <a:lstStyle/>
          <a:p>
            <a:pPr marL="0" marR="0" lvl="0" indent="0" algn="l" rtl="0">
              <a:lnSpc>
                <a:spcPct val="150000"/>
              </a:lnSpc>
              <a:spcBef>
                <a:spcPts val="0"/>
              </a:spcBef>
              <a:spcAft>
                <a:spcPts val="0"/>
              </a:spcAft>
              <a:buClr>
                <a:srgbClr val="000000"/>
              </a:buClr>
              <a:buSzPts val="1600"/>
              <a:buFont typeface="Arial" panose="020B0604020202020204"/>
              <a:buNone/>
            </a:pPr>
            <a:r>
              <a:rPr lang="zh-CN" sz="1600" b="0" i="0" u="none" strike="noStrike" cap="none">
                <a:solidFill>
                  <a:schemeClr val="dk1"/>
                </a:solidFill>
                <a:latin typeface="微软雅黑" panose="020B0503020204020204" charset="-122"/>
                <a:ea typeface="微软雅黑" panose="020B0503020204020204" charset="-122"/>
                <a:cs typeface="微软雅黑" panose="020B0503020204020204" charset="-122"/>
                <a:sym typeface="微软雅黑" panose="020B0503020204020204" charset="-122"/>
              </a:rPr>
              <a:t>1、在【待出货】 页面【处理中】订单中点击“产生寄件编号”</a:t>
            </a: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a:p>
            <a:pPr marL="0" marR="0" lvl="0" indent="0" algn="l" rtl="0">
              <a:lnSpc>
                <a:spcPct val="150000"/>
              </a:lnSpc>
              <a:spcBef>
                <a:spcPts val="0"/>
              </a:spcBef>
              <a:spcAft>
                <a:spcPts val="0"/>
              </a:spcAft>
              <a:buClr>
                <a:srgbClr val="000000"/>
              </a:buClr>
              <a:buSzPts val="1600"/>
              <a:buFont typeface="Arial" panose="020B0604020202020204"/>
              <a:buNone/>
            </a:pPr>
            <a:r>
              <a:rPr lang="zh-CN" sz="1600" b="0" i="0" u="none" strike="noStrike" cap="none">
                <a:solidFill>
                  <a:schemeClr val="dk1"/>
                </a:solidFill>
                <a:latin typeface="微软雅黑" panose="020B0503020204020204" charset="-122"/>
                <a:ea typeface="微软雅黑" panose="020B0503020204020204" charset="-122"/>
                <a:cs typeface="微软雅黑" panose="020B0503020204020204" charset="-122"/>
                <a:sym typeface="微软雅黑" panose="020B0503020204020204" charset="-122"/>
              </a:rPr>
              <a:t>2 、点击【列印出货单】，下载相应的pdf文件并按要求打印面单（使用10*10热敏纸进行打印</a:t>
            </a:r>
            <a:r>
              <a:rPr lang="zh-CN" sz="1630" b="0" i="0" u="none" strike="noStrike" cap="none">
                <a:solidFill>
                  <a:schemeClr val="dk1"/>
                </a:solidFill>
                <a:latin typeface="微软雅黑" panose="020B0503020204020204" charset="-122"/>
                <a:ea typeface="微软雅黑" panose="020B0503020204020204" charset="-122"/>
                <a:cs typeface="微软雅黑" panose="020B0503020204020204" charset="-122"/>
                <a:sym typeface="微软雅黑" panose="020B0503020204020204" charset="-122"/>
              </a:rPr>
              <a:t>）</a:t>
            </a:r>
            <a:endParaRPr sz="1630" b="0" i="0" u="none" strike="noStrike" cap="none">
              <a:solidFill>
                <a:schemeClr val="dk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0" marR="0" lvl="0" indent="0" algn="l" rtl="0">
              <a:lnSpc>
                <a:spcPct val="150000"/>
              </a:lnSpc>
              <a:spcBef>
                <a:spcPts val="0"/>
              </a:spcBef>
              <a:spcAft>
                <a:spcPts val="0"/>
              </a:spcAft>
              <a:buClr>
                <a:srgbClr val="000000"/>
              </a:buClr>
              <a:buSzPts val="1632"/>
              <a:buFont typeface="Arial" panose="020B0604020202020204"/>
              <a:buNone/>
            </a:pPr>
            <a:r>
              <a:rPr lang="zh-CN" sz="1630" b="0" i="0" u="none" strike="noStrike" cap="none">
                <a:solidFill>
                  <a:schemeClr val="dk1"/>
                </a:solidFill>
                <a:latin typeface="微软雅黑" panose="020B0503020204020204" charset="-122"/>
                <a:ea typeface="微软雅黑" panose="020B0503020204020204" charset="-122"/>
                <a:cs typeface="微软雅黑" panose="020B0503020204020204" charset="-122"/>
                <a:sym typeface="微软雅黑" panose="020B0503020204020204" charset="-122"/>
              </a:rPr>
              <a:t>并将面单贴在对应的包裹上</a:t>
            </a:r>
            <a:endParaRPr sz="1630" b="0" i="0" u="none" strike="noStrike" cap="none">
              <a:solidFill>
                <a:schemeClr val="dk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346" name="Google Shape;346;p60"/>
          <p:cNvSpPr/>
          <p:nvPr/>
        </p:nvSpPr>
        <p:spPr>
          <a:xfrm>
            <a:off x="7464517" y="5985053"/>
            <a:ext cx="316207" cy="310843"/>
          </a:xfrm>
          <a:prstGeom prst="ellipse">
            <a:avLst/>
          </a:prstGeom>
          <a:solidFill>
            <a:srgbClr val="FF5722"/>
          </a:solidFill>
          <a:ln w="25400" cap="flat" cmpd="sng">
            <a:solidFill>
              <a:srgbClr val="FF572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panose="020B0604020202020204"/>
              <a:buNone/>
            </a:pPr>
            <a:r>
              <a:rPr lang="zh-CN" sz="2000" b="0" i="0" u="none" strike="noStrike" cap="none">
                <a:solidFill>
                  <a:schemeClr val="lt1"/>
                </a:solidFill>
                <a:latin typeface="Arial" panose="020B0604020202020204"/>
                <a:ea typeface="Arial" panose="020B0604020202020204"/>
                <a:cs typeface="Arial" panose="020B0604020202020204"/>
                <a:sym typeface="Arial" panose="020B0604020202020204"/>
              </a:rPr>
              <a:t>2</a:t>
            </a:r>
            <a:endParaRPr sz="20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347" name="Google Shape;347;p60"/>
          <p:cNvSpPr/>
          <p:nvPr/>
        </p:nvSpPr>
        <p:spPr>
          <a:xfrm>
            <a:off x="672592" y="1992487"/>
            <a:ext cx="9833843"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panose="020B0604020202020204"/>
              <a:buNone/>
            </a:pPr>
            <a:r>
              <a:rPr lang="zh-CN" sz="1400" b="1" i="0" u="none" strike="noStrike" cap="none">
                <a:solidFill>
                  <a:srgbClr val="FF0000"/>
                </a:solidFill>
                <a:latin typeface="微软雅黑" panose="020B0503020204020204" charset="-122"/>
                <a:ea typeface="微软雅黑" panose="020B0503020204020204" charset="-122"/>
                <a:cs typeface="微软雅黑" panose="020B0503020204020204" charset="-122"/>
                <a:sym typeface="微软雅黑" panose="020B0503020204020204" charset="-122"/>
              </a:rPr>
              <a:t>*注意，非巴西站点请在DTS时效内点击申请出货编码，巴西站点需要在DTS（工作日）+1个自然日点击申请出货编码；</a:t>
            </a: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pic>
        <p:nvPicPr>
          <p:cNvPr id="348" name="Google Shape;348;p60"/>
          <p:cNvPicPr preferRelativeResize="0"/>
          <p:nvPr/>
        </p:nvPicPr>
        <p:blipFill rotWithShape="1">
          <a:blip r:embed="rId1"/>
          <a:srcRect/>
          <a:stretch>
            <a:fillRect/>
          </a:stretch>
        </p:blipFill>
        <p:spPr>
          <a:xfrm>
            <a:off x="1247418" y="2363254"/>
            <a:ext cx="10027121" cy="2831708"/>
          </a:xfrm>
          <a:prstGeom prst="rect">
            <a:avLst/>
          </a:prstGeom>
          <a:noFill/>
          <a:ln>
            <a:noFill/>
          </a:ln>
        </p:spPr>
      </p:pic>
      <p:pic>
        <p:nvPicPr>
          <p:cNvPr id="349" name="Google Shape;349;p60"/>
          <p:cNvPicPr preferRelativeResize="0"/>
          <p:nvPr/>
        </p:nvPicPr>
        <p:blipFill rotWithShape="1">
          <a:blip r:embed="rId2"/>
          <a:srcRect/>
          <a:stretch>
            <a:fillRect/>
          </a:stretch>
        </p:blipFill>
        <p:spPr>
          <a:xfrm>
            <a:off x="1247419" y="4513461"/>
            <a:ext cx="10027120" cy="2057515"/>
          </a:xfrm>
          <a:prstGeom prst="rect">
            <a:avLst/>
          </a:prstGeom>
          <a:noFill/>
          <a:ln>
            <a:noFill/>
          </a:ln>
        </p:spPr>
      </p:pic>
      <p:grpSp>
        <p:nvGrpSpPr>
          <p:cNvPr id="350" name="Google Shape;350;p60"/>
          <p:cNvGrpSpPr/>
          <p:nvPr/>
        </p:nvGrpSpPr>
        <p:grpSpPr>
          <a:xfrm>
            <a:off x="9199274" y="3705327"/>
            <a:ext cx="294058" cy="294058"/>
            <a:chOff x="11718128" y="3493175"/>
            <a:chExt cx="324280" cy="324280"/>
          </a:xfrm>
        </p:grpSpPr>
        <p:sp>
          <p:nvSpPr>
            <p:cNvPr id="351" name="Google Shape;351;p60"/>
            <p:cNvSpPr/>
            <p:nvPr/>
          </p:nvSpPr>
          <p:spPr>
            <a:xfrm>
              <a:off x="11718128" y="3493175"/>
              <a:ext cx="324280" cy="324280"/>
            </a:xfrm>
            <a:custGeom>
              <a:avLst/>
              <a:gdLst/>
              <a:ahLst/>
              <a:cxnLst/>
              <a:rect l="l" t="t" r="r" b="b"/>
              <a:pathLst>
                <a:path w="324484" h="324485" extrusionOk="0">
                  <a:moveTo>
                    <a:pt x="162001" y="0"/>
                  </a:moveTo>
                  <a:lnTo>
                    <a:pt x="118934" y="5786"/>
                  </a:lnTo>
                  <a:lnTo>
                    <a:pt x="80235" y="22117"/>
                  </a:lnTo>
                  <a:lnTo>
                    <a:pt x="47448" y="47448"/>
                  </a:lnTo>
                  <a:lnTo>
                    <a:pt x="22117" y="80235"/>
                  </a:lnTo>
                  <a:lnTo>
                    <a:pt x="5786" y="118934"/>
                  </a:lnTo>
                  <a:lnTo>
                    <a:pt x="0" y="162001"/>
                  </a:lnTo>
                  <a:lnTo>
                    <a:pt x="5786" y="205067"/>
                  </a:lnTo>
                  <a:lnTo>
                    <a:pt x="22117" y="243766"/>
                  </a:lnTo>
                  <a:lnTo>
                    <a:pt x="47448" y="276553"/>
                  </a:lnTo>
                  <a:lnTo>
                    <a:pt x="80235" y="301884"/>
                  </a:lnTo>
                  <a:lnTo>
                    <a:pt x="118934" y="318215"/>
                  </a:lnTo>
                  <a:lnTo>
                    <a:pt x="162001" y="324002"/>
                  </a:lnTo>
                  <a:lnTo>
                    <a:pt x="205067" y="318215"/>
                  </a:lnTo>
                  <a:lnTo>
                    <a:pt x="243766" y="301884"/>
                  </a:lnTo>
                  <a:lnTo>
                    <a:pt x="276553" y="276553"/>
                  </a:lnTo>
                  <a:lnTo>
                    <a:pt x="301884" y="243766"/>
                  </a:lnTo>
                  <a:lnTo>
                    <a:pt x="318215" y="205067"/>
                  </a:lnTo>
                  <a:lnTo>
                    <a:pt x="324002" y="162001"/>
                  </a:lnTo>
                  <a:lnTo>
                    <a:pt x="318215" y="118934"/>
                  </a:lnTo>
                  <a:lnTo>
                    <a:pt x="301884" y="80235"/>
                  </a:lnTo>
                  <a:lnTo>
                    <a:pt x="276553" y="47448"/>
                  </a:lnTo>
                  <a:lnTo>
                    <a:pt x="243766" y="22117"/>
                  </a:lnTo>
                  <a:lnTo>
                    <a:pt x="205067" y="5786"/>
                  </a:lnTo>
                  <a:lnTo>
                    <a:pt x="162001" y="0"/>
                  </a:lnTo>
                  <a:close/>
                </a:path>
              </a:pathLst>
            </a:custGeom>
            <a:solidFill>
              <a:srgbClr val="F15C39"/>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29"/>
                <a:buFont typeface="Arial" panose="020B0604020202020204"/>
                <a:buNone/>
              </a:pPr>
              <a:endParaRPr sz="163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2" name="Google Shape;352;p60"/>
            <p:cNvSpPr txBox="1"/>
            <p:nvPr/>
          </p:nvSpPr>
          <p:spPr>
            <a:xfrm>
              <a:off x="11820485" y="3504842"/>
              <a:ext cx="131997" cy="258888"/>
            </a:xfrm>
            <a:prstGeom prst="rect">
              <a:avLst/>
            </a:prstGeom>
            <a:noFill/>
            <a:ln>
              <a:noFill/>
            </a:ln>
          </p:spPr>
          <p:txBody>
            <a:bodyPr spcFirstLastPara="1" wrap="square" lIns="0" tIns="11500" rIns="0" bIns="0" anchor="t" anchorCtr="0">
              <a:spAutoFit/>
            </a:bodyPr>
            <a:lstStyle/>
            <a:p>
              <a:pPr marL="0" marR="0" lvl="0" indent="0" algn="l" rtl="0">
                <a:lnSpc>
                  <a:spcPct val="100000"/>
                </a:lnSpc>
                <a:spcBef>
                  <a:spcPts val="0"/>
                </a:spcBef>
                <a:spcAft>
                  <a:spcPts val="0"/>
                </a:spcAft>
                <a:buClr>
                  <a:srgbClr val="000000"/>
                </a:buClr>
                <a:buSzPts val="1450"/>
                <a:buFont typeface="Arial" panose="020B0604020202020204"/>
                <a:buNone/>
              </a:pPr>
              <a:r>
                <a:rPr lang="zh-CN" sz="1450" b="0" i="0" u="none" strike="noStrike" cap="none">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1</a:t>
              </a:r>
              <a:endParaRPr sz="1450" b="0" i="0" u="none" strike="noStrike" cap="none">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grpSp>
        <p:nvGrpSpPr>
          <p:cNvPr id="353" name="Google Shape;353;p60"/>
          <p:cNvGrpSpPr/>
          <p:nvPr/>
        </p:nvGrpSpPr>
        <p:grpSpPr>
          <a:xfrm>
            <a:off x="8242633" y="5312636"/>
            <a:ext cx="277371" cy="277371"/>
            <a:chOff x="10562792" y="5193226"/>
            <a:chExt cx="305878" cy="305878"/>
          </a:xfrm>
        </p:grpSpPr>
        <p:sp>
          <p:nvSpPr>
            <p:cNvPr id="354" name="Google Shape;354;p60"/>
            <p:cNvSpPr/>
            <p:nvPr/>
          </p:nvSpPr>
          <p:spPr>
            <a:xfrm>
              <a:off x="10562792" y="5193226"/>
              <a:ext cx="305878" cy="305878"/>
            </a:xfrm>
            <a:custGeom>
              <a:avLst/>
              <a:gdLst/>
              <a:ahLst/>
              <a:cxnLst/>
              <a:rect l="l" t="t" r="r" b="b"/>
              <a:pathLst>
                <a:path w="306069" h="306070" extrusionOk="0">
                  <a:moveTo>
                    <a:pt x="152996" y="0"/>
                  </a:moveTo>
                  <a:lnTo>
                    <a:pt x="104634" y="7799"/>
                  </a:lnTo>
                  <a:lnTo>
                    <a:pt x="62635" y="29517"/>
                  </a:lnTo>
                  <a:lnTo>
                    <a:pt x="29517" y="62635"/>
                  </a:lnTo>
                  <a:lnTo>
                    <a:pt x="7799" y="104634"/>
                  </a:lnTo>
                  <a:lnTo>
                    <a:pt x="0" y="152996"/>
                  </a:lnTo>
                  <a:lnTo>
                    <a:pt x="7799" y="201358"/>
                  </a:lnTo>
                  <a:lnTo>
                    <a:pt x="29517" y="243358"/>
                  </a:lnTo>
                  <a:lnTo>
                    <a:pt x="62635" y="276476"/>
                  </a:lnTo>
                  <a:lnTo>
                    <a:pt x="104634" y="298194"/>
                  </a:lnTo>
                  <a:lnTo>
                    <a:pt x="152996" y="305993"/>
                  </a:lnTo>
                  <a:lnTo>
                    <a:pt x="201353" y="298194"/>
                  </a:lnTo>
                  <a:lnTo>
                    <a:pt x="243352" y="276476"/>
                  </a:lnTo>
                  <a:lnTo>
                    <a:pt x="276472" y="243358"/>
                  </a:lnTo>
                  <a:lnTo>
                    <a:pt x="298193" y="201358"/>
                  </a:lnTo>
                  <a:lnTo>
                    <a:pt x="305993" y="152996"/>
                  </a:lnTo>
                  <a:lnTo>
                    <a:pt x="298193" y="104634"/>
                  </a:lnTo>
                  <a:lnTo>
                    <a:pt x="276472" y="62635"/>
                  </a:lnTo>
                  <a:lnTo>
                    <a:pt x="243352" y="29517"/>
                  </a:lnTo>
                  <a:lnTo>
                    <a:pt x="201353" y="7799"/>
                  </a:lnTo>
                  <a:lnTo>
                    <a:pt x="152996" y="0"/>
                  </a:lnTo>
                  <a:close/>
                </a:path>
              </a:pathLst>
            </a:custGeom>
            <a:solidFill>
              <a:srgbClr val="F15C39"/>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29"/>
                <a:buFont typeface="Arial" panose="020B0604020202020204"/>
                <a:buNone/>
              </a:pPr>
              <a:endParaRPr sz="163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5" name="Google Shape;355;p60"/>
            <p:cNvSpPr txBox="1"/>
            <p:nvPr/>
          </p:nvSpPr>
          <p:spPr>
            <a:xfrm>
              <a:off x="10643386" y="5217566"/>
              <a:ext cx="144689" cy="258888"/>
            </a:xfrm>
            <a:prstGeom prst="rect">
              <a:avLst/>
            </a:prstGeom>
            <a:noFill/>
            <a:ln>
              <a:noFill/>
            </a:ln>
          </p:spPr>
          <p:txBody>
            <a:bodyPr spcFirstLastPara="1" wrap="square" lIns="0" tIns="11500" rIns="0" bIns="0" anchor="t" anchorCtr="0">
              <a:spAutoFit/>
            </a:bodyPr>
            <a:lstStyle/>
            <a:p>
              <a:pPr marL="11430" marR="0" lvl="0" indent="0" algn="l" rtl="0">
                <a:lnSpc>
                  <a:spcPct val="100000"/>
                </a:lnSpc>
                <a:spcBef>
                  <a:spcPts val="0"/>
                </a:spcBef>
                <a:spcAft>
                  <a:spcPts val="0"/>
                </a:spcAft>
                <a:buClr>
                  <a:srgbClr val="000000"/>
                </a:buClr>
                <a:buSzPts val="1450"/>
                <a:buFont typeface="Arial" panose="020B0604020202020204"/>
                <a:buNone/>
              </a:pPr>
              <a:r>
                <a:rPr lang="zh-CN" sz="1450" b="0" i="0" u="none" strike="noStrike" cap="none">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2</a:t>
              </a:r>
              <a:endParaRPr sz="1450" b="0" i="0" u="none" strike="noStrike" cap="none">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359" name="Shape 359"/>
        <p:cNvGrpSpPr/>
        <p:nvPr/>
      </p:nvGrpSpPr>
      <p:grpSpPr>
        <a:xfrm>
          <a:off x="0" y="0"/>
          <a:ext cx="0" cy="0"/>
          <a:chOff x="0" y="0"/>
          <a:chExt cx="0" cy="0"/>
        </a:xfrm>
      </p:grpSpPr>
      <p:sp>
        <p:nvSpPr>
          <p:cNvPr id="360" name="Google Shape;360;p15"/>
          <p:cNvSpPr txBox="1"/>
          <p:nvPr/>
        </p:nvSpPr>
        <p:spPr>
          <a:xfrm>
            <a:off x="509631" y="950923"/>
            <a:ext cx="10331090" cy="564726"/>
          </a:xfrm>
          <a:prstGeom prst="rect">
            <a:avLst/>
          </a:prstGeom>
          <a:noFill/>
          <a:ln>
            <a:noFill/>
          </a:ln>
        </p:spPr>
        <p:txBody>
          <a:bodyPr spcFirstLastPara="1" wrap="square" lIns="0" tIns="12700" rIns="0" bIns="0" anchor="t" anchorCtr="0">
            <a:noAutofit/>
          </a:bodyPr>
          <a:lstStyle/>
          <a:p>
            <a:pPr marL="12700" marR="240030" lvl="0" indent="0" algn="l" rtl="0">
              <a:lnSpc>
                <a:spcPct val="150000"/>
              </a:lnSpc>
              <a:spcBef>
                <a:spcPts val="0"/>
              </a:spcBef>
              <a:spcAft>
                <a:spcPts val="0"/>
              </a:spcAft>
              <a:buClr>
                <a:srgbClr val="000000"/>
              </a:buClr>
              <a:buSzPts val="1600"/>
              <a:buFont typeface="Arial" panose="020B0604020202020204"/>
              <a:buNone/>
            </a:pPr>
            <a:r>
              <a:rPr lang="zh-CN" sz="1600" b="0"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rPr>
              <a:t>3、卖家将货物按打包要求进行打包，将货物寄往相应的仓库，仓库收到货物后扫描面单，</a:t>
            </a:r>
            <a:r>
              <a:rPr lang="zh-CN" sz="1600" b="1"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rPr>
              <a:t>货物状态会由【待出货】变为【 已出货】，</a:t>
            </a:r>
            <a:r>
              <a:rPr lang="zh-CN" sz="1600" b="1" i="0" u="none" strike="noStrike" cap="none">
                <a:solidFill>
                  <a:srgbClr val="FF5722"/>
                </a:solidFill>
                <a:latin typeface="微软雅黑" panose="020B0503020204020204" charset="-122"/>
                <a:ea typeface="微软雅黑" panose="020B0503020204020204" charset="-122"/>
                <a:cs typeface="微软雅黑" panose="020B0503020204020204" charset="-122"/>
                <a:sym typeface="微软雅黑" panose="020B0503020204020204" charset="-122"/>
              </a:rPr>
              <a:t>即可完成发货</a:t>
            </a:r>
            <a:endParaRPr sz="1600" b="1" i="0" u="none" strike="noStrike" cap="none">
              <a:solidFill>
                <a:srgbClr val="FF5722"/>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12700" marR="240030" lvl="0" indent="0" algn="l" rtl="0">
              <a:lnSpc>
                <a:spcPct val="150000"/>
              </a:lnSpc>
              <a:spcBef>
                <a:spcPts val="0"/>
              </a:spcBef>
              <a:spcAft>
                <a:spcPts val="0"/>
              </a:spcAft>
              <a:buClr>
                <a:srgbClr val="000000"/>
              </a:buClr>
              <a:buSzPts val="1600"/>
              <a:buFont typeface="Arial" panose="020B0604020202020204"/>
              <a:buNone/>
            </a:pPr>
            <a:endParaRPr sz="1600" b="1"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12700" marR="240030" lvl="0" indent="0" algn="l" rtl="0">
              <a:lnSpc>
                <a:spcPct val="150000"/>
              </a:lnSpc>
              <a:spcBef>
                <a:spcPts val="0"/>
              </a:spcBef>
              <a:spcAft>
                <a:spcPts val="0"/>
              </a:spcAft>
              <a:buClr>
                <a:srgbClr val="000000"/>
              </a:buClr>
              <a:buSzPts val="1600"/>
              <a:buFont typeface="Arial" panose="020B0604020202020204"/>
              <a:buNone/>
            </a:pPr>
            <a:endParaRPr sz="1600" b="1"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pic>
        <p:nvPicPr>
          <p:cNvPr id="361" name="Google Shape;361;p15"/>
          <p:cNvPicPr preferRelativeResize="0"/>
          <p:nvPr/>
        </p:nvPicPr>
        <p:blipFill rotWithShape="1">
          <a:blip r:embed="rId1"/>
          <a:srcRect/>
          <a:stretch>
            <a:fillRect/>
          </a:stretch>
        </p:blipFill>
        <p:spPr>
          <a:xfrm>
            <a:off x="413823" y="2235119"/>
            <a:ext cx="11364354" cy="2747169"/>
          </a:xfrm>
          <a:prstGeom prst="rect">
            <a:avLst/>
          </a:prstGeom>
          <a:noFill/>
          <a:ln w="9525" cap="flat" cmpd="sng">
            <a:solidFill>
              <a:srgbClr val="FF5722"/>
            </a:solidFill>
            <a:prstDash val="solid"/>
            <a:round/>
            <a:headEnd type="none" w="sm" len="sm"/>
            <a:tailEnd type="none" w="sm" len="sm"/>
          </a:ln>
        </p:spPr>
      </p:pic>
      <p:sp>
        <p:nvSpPr>
          <p:cNvPr id="362" name="Google Shape;362;p15"/>
          <p:cNvSpPr txBox="1"/>
          <p:nvPr/>
        </p:nvSpPr>
        <p:spPr>
          <a:xfrm>
            <a:off x="509631" y="179501"/>
            <a:ext cx="7124068" cy="43697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panose="020B0604020202020204"/>
              <a:buNone/>
            </a:pPr>
            <a:r>
              <a:rPr lang="zh-CN" sz="2000" b="1"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rPr>
              <a:t>二、申请出货编号——单一订单发货打单具体操作（SLS物流）</a:t>
            </a:r>
            <a:endParaRPr sz="20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6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366" name="Shape 366"/>
        <p:cNvGrpSpPr/>
        <p:nvPr/>
      </p:nvGrpSpPr>
      <p:grpSpPr>
        <a:xfrm>
          <a:off x="0" y="0"/>
          <a:ext cx="0" cy="0"/>
          <a:chOff x="0" y="0"/>
          <a:chExt cx="0" cy="0"/>
        </a:xfrm>
      </p:grpSpPr>
      <p:pic>
        <p:nvPicPr>
          <p:cNvPr id="367" name="Google Shape;367;p9"/>
          <p:cNvPicPr preferRelativeResize="0"/>
          <p:nvPr/>
        </p:nvPicPr>
        <p:blipFill rotWithShape="1">
          <a:blip r:embed="rId1"/>
          <a:srcRect/>
          <a:stretch>
            <a:fillRect/>
          </a:stretch>
        </p:blipFill>
        <p:spPr>
          <a:xfrm>
            <a:off x="5923041" y="4434166"/>
            <a:ext cx="5736931" cy="2140227"/>
          </a:xfrm>
          <a:prstGeom prst="rect">
            <a:avLst/>
          </a:prstGeom>
          <a:noFill/>
          <a:ln>
            <a:noFill/>
          </a:ln>
        </p:spPr>
      </p:pic>
      <p:pic>
        <p:nvPicPr>
          <p:cNvPr id="368" name="Google Shape;368;p9"/>
          <p:cNvPicPr preferRelativeResize="0"/>
          <p:nvPr/>
        </p:nvPicPr>
        <p:blipFill rotWithShape="1">
          <a:blip r:embed="rId2"/>
          <a:srcRect/>
          <a:stretch>
            <a:fillRect/>
          </a:stretch>
        </p:blipFill>
        <p:spPr>
          <a:xfrm>
            <a:off x="5931757" y="936167"/>
            <a:ext cx="5691006" cy="1450378"/>
          </a:xfrm>
          <a:prstGeom prst="rect">
            <a:avLst/>
          </a:prstGeom>
          <a:noFill/>
          <a:ln>
            <a:noFill/>
          </a:ln>
        </p:spPr>
      </p:pic>
      <p:pic>
        <p:nvPicPr>
          <p:cNvPr id="369" name="Google Shape;369;p9"/>
          <p:cNvPicPr preferRelativeResize="0"/>
          <p:nvPr/>
        </p:nvPicPr>
        <p:blipFill rotWithShape="1">
          <a:blip r:embed="rId3"/>
          <a:srcRect/>
          <a:stretch>
            <a:fillRect/>
          </a:stretch>
        </p:blipFill>
        <p:spPr>
          <a:xfrm>
            <a:off x="5931757" y="2406883"/>
            <a:ext cx="5691006" cy="2089339"/>
          </a:xfrm>
          <a:prstGeom prst="rect">
            <a:avLst/>
          </a:prstGeom>
          <a:noFill/>
          <a:ln>
            <a:noFill/>
          </a:ln>
        </p:spPr>
      </p:pic>
      <p:sp>
        <p:nvSpPr>
          <p:cNvPr id="370" name="Google Shape;370;p9"/>
          <p:cNvSpPr/>
          <p:nvPr/>
        </p:nvSpPr>
        <p:spPr>
          <a:xfrm>
            <a:off x="655520" y="1410414"/>
            <a:ext cx="4759519" cy="4256452"/>
          </a:xfrm>
          <a:prstGeom prst="roundRect">
            <a:avLst>
              <a:gd name="adj" fmla="val 16667"/>
            </a:avLst>
          </a:prstGeom>
          <a:solidFill>
            <a:schemeClr val="lt1"/>
          </a:solidFill>
          <a:ln w="22225" cap="flat" cmpd="sng">
            <a:solidFill>
              <a:srgbClr val="FF5722"/>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29"/>
              <a:buFont typeface="Arial" panose="020B0604020202020204"/>
              <a:buNone/>
            </a:pPr>
            <a:endParaRPr sz="163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371" name="Google Shape;371;p9"/>
          <p:cNvSpPr txBox="1"/>
          <p:nvPr/>
        </p:nvSpPr>
        <p:spPr>
          <a:xfrm>
            <a:off x="1417337" y="4977819"/>
            <a:ext cx="831511" cy="205740"/>
          </a:xfrm>
          <a:prstGeom prst="rect">
            <a:avLst/>
          </a:prstGeom>
          <a:noFill/>
          <a:ln>
            <a:noFill/>
          </a:ln>
        </p:spPr>
        <p:txBody>
          <a:bodyPr spcFirstLastPara="1" wrap="square" lIns="0" tIns="11500" rIns="0" bIns="0" anchor="t" anchorCtr="0">
            <a:spAutoFit/>
          </a:bodyPr>
          <a:lstStyle/>
          <a:p>
            <a:pPr marL="11430" marR="0" lvl="0" indent="0" algn="l" rtl="0">
              <a:lnSpc>
                <a:spcPct val="100000"/>
              </a:lnSpc>
              <a:spcBef>
                <a:spcPts val="0"/>
              </a:spcBef>
              <a:spcAft>
                <a:spcPts val="0"/>
              </a:spcAft>
              <a:buClr>
                <a:srgbClr val="000000"/>
              </a:buClr>
              <a:buSzPts val="1270"/>
              <a:buFont typeface="Arial" panose="020B0604020202020204"/>
              <a:buNone/>
            </a:pPr>
            <a:r>
              <a:rPr lang="zh-CN" sz="1270" b="1" i="0" u="none" strike="noStrike" cap="none">
                <a:solidFill>
                  <a:srgbClr val="FF5722"/>
                </a:solidFill>
                <a:latin typeface="微软雅黑" panose="020B0503020204020204" charset="-122"/>
                <a:ea typeface="微软雅黑" panose="020B0503020204020204" charset="-122"/>
                <a:cs typeface="微软雅黑" panose="020B0503020204020204" charset="-122"/>
                <a:sym typeface="微软雅黑" panose="020B0503020204020204" charset="-122"/>
              </a:rPr>
              <a:t>成功出货。</a:t>
            </a: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372" name="Google Shape;372;p9"/>
          <p:cNvSpPr/>
          <p:nvPr/>
        </p:nvSpPr>
        <p:spPr>
          <a:xfrm>
            <a:off x="1014888" y="4974495"/>
            <a:ext cx="229243" cy="220771"/>
          </a:xfrm>
          <a:custGeom>
            <a:avLst/>
            <a:gdLst/>
            <a:ahLst/>
            <a:cxnLst/>
            <a:rect l="l" t="t" r="r" b="b"/>
            <a:pathLst>
              <a:path w="252094" h="252095" extrusionOk="0">
                <a:moveTo>
                  <a:pt x="126009" y="0"/>
                </a:moveTo>
                <a:lnTo>
                  <a:pt x="76959" y="9901"/>
                </a:lnTo>
                <a:lnTo>
                  <a:pt x="36906" y="36904"/>
                </a:lnTo>
                <a:lnTo>
                  <a:pt x="9902" y="76954"/>
                </a:lnTo>
                <a:lnTo>
                  <a:pt x="0" y="125996"/>
                </a:lnTo>
                <a:lnTo>
                  <a:pt x="9902" y="175039"/>
                </a:lnTo>
                <a:lnTo>
                  <a:pt x="36906" y="215088"/>
                </a:lnTo>
                <a:lnTo>
                  <a:pt x="76959" y="242091"/>
                </a:lnTo>
                <a:lnTo>
                  <a:pt x="126009" y="251993"/>
                </a:lnTo>
                <a:lnTo>
                  <a:pt x="175051" y="242091"/>
                </a:lnTo>
                <a:lnTo>
                  <a:pt x="215101" y="215088"/>
                </a:lnTo>
                <a:lnTo>
                  <a:pt x="242104" y="175039"/>
                </a:lnTo>
                <a:lnTo>
                  <a:pt x="252006" y="125996"/>
                </a:lnTo>
                <a:lnTo>
                  <a:pt x="242104" y="76954"/>
                </a:lnTo>
                <a:lnTo>
                  <a:pt x="215101" y="36904"/>
                </a:lnTo>
                <a:lnTo>
                  <a:pt x="175051" y="9901"/>
                </a:lnTo>
                <a:lnTo>
                  <a:pt x="126009" y="0"/>
                </a:lnTo>
                <a:close/>
              </a:path>
            </a:pathLst>
          </a:custGeom>
          <a:solidFill>
            <a:srgbClr val="FF572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29"/>
              <a:buFont typeface="Arial" panose="020B0604020202020204"/>
              <a:buNone/>
            </a:pPr>
            <a:endParaRPr sz="163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373" name="Google Shape;373;p9"/>
          <p:cNvSpPr txBox="1"/>
          <p:nvPr/>
        </p:nvSpPr>
        <p:spPr>
          <a:xfrm>
            <a:off x="1077290" y="4993680"/>
            <a:ext cx="104517" cy="179047"/>
          </a:xfrm>
          <a:prstGeom prst="rect">
            <a:avLst/>
          </a:prstGeom>
          <a:solidFill>
            <a:srgbClr val="FF5722"/>
          </a:solidFill>
          <a:ln>
            <a:noFill/>
          </a:ln>
        </p:spPr>
        <p:txBody>
          <a:bodyPr spcFirstLastPara="1" wrap="square" lIns="0" tIns="11500" rIns="0" bIns="0" anchor="t" anchorCtr="0">
            <a:spAutoFit/>
          </a:bodyPr>
          <a:lstStyle/>
          <a:p>
            <a:pPr marL="11430" marR="0" lvl="0" indent="0" algn="l" rtl="0">
              <a:lnSpc>
                <a:spcPct val="100000"/>
              </a:lnSpc>
              <a:spcBef>
                <a:spcPts val="0"/>
              </a:spcBef>
              <a:spcAft>
                <a:spcPts val="0"/>
              </a:spcAft>
              <a:buClr>
                <a:srgbClr val="000000"/>
              </a:buClr>
              <a:buSzPts val="1090"/>
              <a:buFont typeface="Arial" panose="020B0604020202020204"/>
              <a:buNone/>
            </a:pPr>
            <a:r>
              <a:rPr lang="zh-CN" sz="1090" b="0" i="0" u="none" strike="noStrike" cap="none">
                <a:solidFill>
                  <a:schemeClr val="lt1"/>
                </a:solidFill>
                <a:latin typeface="微软雅黑" panose="020B0503020204020204" charset="-122"/>
                <a:ea typeface="微软雅黑" panose="020B0503020204020204" charset="-122"/>
                <a:cs typeface="微软雅黑" panose="020B0503020204020204" charset="-122"/>
                <a:sym typeface="微软雅黑" panose="020B0503020204020204" charset="-122"/>
              </a:rPr>
              <a:t>5</a:t>
            </a: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374" name="Google Shape;374;p9"/>
          <p:cNvSpPr/>
          <p:nvPr/>
        </p:nvSpPr>
        <p:spPr>
          <a:xfrm>
            <a:off x="1034796" y="2665191"/>
            <a:ext cx="229243" cy="220771"/>
          </a:xfrm>
          <a:custGeom>
            <a:avLst/>
            <a:gdLst/>
            <a:ahLst/>
            <a:cxnLst/>
            <a:rect l="l" t="t" r="r" b="b"/>
            <a:pathLst>
              <a:path w="252094" h="252094" extrusionOk="0">
                <a:moveTo>
                  <a:pt x="126009" y="0"/>
                </a:moveTo>
                <a:lnTo>
                  <a:pt x="76959" y="9901"/>
                </a:lnTo>
                <a:lnTo>
                  <a:pt x="36906" y="36904"/>
                </a:lnTo>
                <a:lnTo>
                  <a:pt x="9902" y="76954"/>
                </a:lnTo>
                <a:lnTo>
                  <a:pt x="0" y="125996"/>
                </a:lnTo>
                <a:lnTo>
                  <a:pt x="9902" y="175039"/>
                </a:lnTo>
                <a:lnTo>
                  <a:pt x="36906" y="215088"/>
                </a:lnTo>
                <a:lnTo>
                  <a:pt x="76959" y="242091"/>
                </a:lnTo>
                <a:lnTo>
                  <a:pt x="126009" y="251993"/>
                </a:lnTo>
                <a:lnTo>
                  <a:pt x="175051" y="242091"/>
                </a:lnTo>
                <a:lnTo>
                  <a:pt x="215101" y="215088"/>
                </a:lnTo>
                <a:lnTo>
                  <a:pt x="242104" y="175039"/>
                </a:lnTo>
                <a:lnTo>
                  <a:pt x="252006" y="125996"/>
                </a:lnTo>
                <a:lnTo>
                  <a:pt x="242104" y="76954"/>
                </a:lnTo>
                <a:lnTo>
                  <a:pt x="215101" y="36904"/>
                </a:lnTo>
                <a:lnTo>
                  <a:pt x="175051" y="9901"/>
                </a:lnTo>
                <a:lnTo>
                  <a:pt x="126009" y="0"/>
                </a:lnTo>
                <a:close/>
              </a:path>
            </a:pathLst>
          </a:custGeom>
          <a:solidFill>
            <a:srgbClr val="FF572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29"/>
              <a:buFont typeface="Arial" panose="020B0604020202020204"/>
              <a:buNone/>
            </a:pPr>
            <a:endParaRPr sz="163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375" name="Google Shape;375;p9"/>
          <p:cNvSpPr txBox="1"/>
          <p:nvPr/>
        </p:nvSpPr>
        <p:spPr>
          <a:xfrm>
            <a:off x="1094310" y="2684377"/>
            <a:ext cx="104517" cy="179047"/>
          </a:xfrm>
          <a:prstGeom prst="rect">
            <a:avLst/>
          </a:prstGeom>
          <a:solidFill>
            <a:srgbClr val="FF5722"/>
          </a:solidFill>
          <a:ln>
            <a:noFill/>
          </a:ln>
        </p:spPr>
        <p:txBody>
          <a:bodyPr spcFirstLastPara="1" wrap="square" lIns="0" tIns="11500" rIns="0" bIns="0" anchor="t" anchorCtr="0">
            <a:spAutoFit/>
          </a:bodyPr>
          <a:lstStyle/>
          <a:p>
            <a:pPr marL="11430" marR="0" lvl="0" indent="0" algn="l" rtl="0">
              <a:lnSpc>
                <a:spcPct val="100000"/>
              </a:lnSpc>
              <a:spcBef>
                <a:spcPts val="0"/>
              </a:spcBef>
              <a:spcAft>
                <a:spcPts val="0"/>
              </a:spcAft>
              <a:buClr>
                <a:srgbClr val="000000"/>
              </a:buClr>
              <a:buSzPts val="1090"/>
              <a:buFont typeface="Arial" panose="020B0604020202020204"/>
              <a:buNone/>
            </a:pPr>
            <a:r>
              <a:rPr lang="zh-CN" sz="1090" b="0" i="0" u="none" strike="noStrike" cap="none">
                <a:solidFill>
                  <a:schemeClr val="lt1"/>
                </a:solidFill>
                <a:latin typeface="微软雅黑" panose="020B0503020204020204" charset="-122"/>
                <a:ea typeface="微软雅黑" panose="020B0503020204020204" charset="-122"/>
                <a:cs typeface="微软雅黑" panose="020B0503020204020204" charset="-122"/>
                <a:sym typeface="微软雅黑" panose="020B0503020204020204" charset="-122"/>
              </a:rPr>
              <a:t>1</a:t>
            </a: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376" name="Google Shape;376;p9"/>
          <p:cNvSpPr txBox="1"/>
          <p:nvPr/>
        </p:nvSpPr>
        <p:spPr>
          <a:xfrm>
            <a:off x="1417337" y="2682868"/>
            <a:ext cx="2981313" cy="205740"/>
          </a:xfrm>
          <a:prstGeom prst="rect">
            <a:avLst/>
          </a:prstGeom>
          <a:noFill/>
          <a:ln>
            <a:noFill/>
          </a:ln>
        </p:spPr>
        <p:txBody>
          <a:bodyPr spcFirstLastPara="1" wrap="square" lIns="0" tIns="11500" rIns="0" bIns="0" anchor="t" anchorCtr="0">
            <a:spAutoFit/>
          </a:bodyPr>
          <a:lstStyle/>
          <a:p>
            <a:pPr marL="11430" marR="0" lvl="0" indent="0" algn="l" rtl="0">
              <a:lnSpc>
                <a:spcPct val="100000"/>
              </a:lnSpc>
              <a:spcBef>
                <a:spcPts val="0"/>
              </a:spcBef>
              <a:spcAft>
                <a:spcPts val="0"/>
              </a:spcAft>
              <a:buClr>
                <a:srgbClr val="000000"/>
              </a:buClr>
              <a:buSzPts val="1270"/>
              <a:buFont typeface="Arial" panose="020B0604020202020204"/>
              <a:buNone/>
            </a:pPr>
            <a:r>
              <a:rPr lang="zh-CN" sz="1270" b="1" i="0" u="none" strike="noStrike" cap="none">
                <a:solidFill>
                  <a:srgbClr val="FF5722"/>
                </a:solidFill>
                <a:latin typeface="微软雅黑" panose="020B0503020204020204" charset="-122"/>
                <a:ea typeface="微软雅黑" panose="020B0503020204020204" charset="-122"/>
                <a:cs typeface="微软雅黑" panose="020B0503020204020204" charset="-122"/>
                <a:sym typeface="微软雅黑" panose="020B0503020204020204" charset="-122"/>
              </a:rPr>
              <a:t>在【待出货】 页面右上角选择“出货”。</a:t>
            </a: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377" name="Google Shape;377;p9"/>
          <p:cNvSpPr/>
          <p:nvPr/>
        </p:nvSpPr>
        <p:spPr>
          <a:xfrm>
            <a:off x="1019693" y="4431739"/>
            <a:ext cx="229243" cy="220771"/>
          </a:xfrm>
          <a:custGeom>
            <a:avLst/>
            <a:gdLst/>
            <a:ahLst/>
            <a:cxnLst/>
            <a:rect l="l" t="t" r="r" b="b"/>
            <a:pathLst>
              <a:path w="252094" h="252095" extrusionOk="0">
                <a:moveTo>
                  <a:pt x="126009" y="0"/>
                </a:moveTo>
                <a:lnTo>
                  <a:pt x="76959" y="9901"/>
                </a:lnTo>
                <a:lnTo>
                  <a:pt x="36906" y="36904"/>
                </a:lnTo>
                <a:lnTo>
                  <a:pt x="9902" y="76954"/>
                </a:lnTo>
                <a:lnTo>
                  <a:pt x="0" y="125996"/>
                </a:lnTo>
                <a:lnTo>
                  <a:pt x="9902" y="175039"/>
                </a:lnTo>
                <a:lnTo>
                  <a:pt x="36906" y="215088"/>
                </a:lnTo>
                <a:lnTo>
                  <a:pt x="76959" y="242091"/>
                </a:lnTo>
                <a:lnTo>
                  <a:pt x="126009" y="251993"/>
                </a:lnTo>
                <a:lnTo>
                  <a:pt x="175051" y="242091"/>
                </a:lnTo>
                <a:lnTo>
                  <a:pt x="215101" y="215088"/>
                </a:lnTo>
                <a:lnTo>
                  <a:pt x="242104" y="175039"/>
                </a:lnTo>
                <a:lnTo>
                  <a:pt x="252006" y="125996"/>
                </a:lnTo>
                <a:lnTo>
                  <a:pt x="242104" y="76954"/>
                </a:lnTo>
                <a:lnTo>
                  <a:pt x="215101" y="36904"/>
                </a:lnTo>
                <a:lnTo>
                  <a:pt x="175051" y="9901"/>
                </a:lnTo>
                <a:lnTo>
                  <a:pt x="126009" y="0"/>
                </a:lnTo>
                <a:close/>
              </a:path>
            </a:pathLst>
          </a:custGeom>
          <a:solidFill>
            <a:srgbClr val="FF572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29"/>
              <a:buFont typeface="Arial" panose="020B0604020202020204"/>
              <a:buNone/>
            </a:pPr>
            <a:endParaRPr sz="163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378" name="Google Shape;378;p9"/>
          <p:cNvSpPr txBox="1"/>
          <p:nvPr/>
        </p:nvSpPr>
        <p:spPr>
          <a:xfrm>
            <a:off x="1082095" y="4443338"/>
            <a:ext cx="104517" cy="179047"/>
          </a:xfrm>
          <a:prstGeom prst="rect">
            <a:avLst/>
          </a:prstGeom>
          <a:solidFill>
            <a:srgbClr val="FF5722"/>
          </a:solidFill>
          <a:ln>
            <a:noFill/>
          </a:ln>
        </p:spPr>
        <p:txBody>
          <a:bodyPr spcFirstLastPara="1" wrap="square" lIns="0" tIns="11500" rIns="0" bIns="0" anchor="t" anchorCtr="0">
            <a:spAutoFit/>
          </a:bodyPr>
          <a:lstStyle/>
          <a:p>
            <a:pPr marL="11430" marR="0" lvl="0" indent="0" algn="l" rtl="0">
              <a:lnSpc>
                <a:spcPct val="100000"/>
              </a:lnSpc>
              <a:spcBef>
                <a:spcPts val="0"/>
              </a:spcBef>
              <a:spcAft>
                <a:spcPts val="0"/>
              </a:spcAft>
              <a:buClr>
                <a:srgbClr val="000000"/>
              </a:buClr>
              <a:buSzPts val="1090"/>
              <a:buFont typeface="Arial" panose="020B0604020202020204"/>
              <a:buNone/>
            </a:pPr>
            <a:r>
              <a:rPr lang="zh-CN" sz="1090" b="0" i="0" u="none" strike="noStrike" cap="none">
                <a:solidFill>
                  <a:schemeClr val="lt1"/>
                </a:solidFill>
                <a:latin typeface="微软雅黑" panose="020B0503020204020204" charset="-122"/>
                <a:ea typeface="微软雅黑" panose="020B0503020204020204" charset="-122"/>
                <a:cs typeface="微软雅黑" panose="020B0503020204020204" charset="-122"/>
                <a:sym typeface="微软雅黑" panose="020B0503020204020204" charset="-122"/>
              </a:rPr>
              <a:t>4</a:t>
            </a: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379" name="Google Shape;379;p9"/>
          <p:cNvSpPr txBox="1"/>
          <p:nvPr/>
        </p:nvSpPr>
        <p:spPr>
          <a:xfrm>
            <a:off x="1417337" y="3839208"/>
            <a:ext cx="3095070" cy="205740"/>
          </a:xfrm>
          <a:prstGeom prst="rect">
            <a:avLst/>
          </a:prstGeom>
          <a:noFill/>
          <a:ln>
            <a:noFill/>
          </a:ln>
        </p:spPr>
        <p:txBody>
          <a:bodyPr spcFirstLastPara="1" wrap="square" lIns="0" tIns="11500" rIns="0" bIns="0" anchor="t" anchorCtr="0">
            <a:spAutoFit/>
          </a:bodyPr>
          <a:lstStyle/>
          <a:p>
            <a:pPr marL="11430" marR="0" lvl="0" indent="0" algn="l" rtl="0">
              <a:lnSpc>
                <a:spcPct val="100000"/>
              </a:lnSpc>
              <a:spcBef>
                <a:spcPts val="0"/>
              </a:spcBef>
              <a:spcAft>
                <a:spcPts val="0"/>
              </a:spcAft>
              <a:buClr>
                <a:srgbClr val="000000"/>
              </a:buClr>
              <a:buSzPts val="1270"/>
              <a:buFont typeface="Arial" panose="020B0604020202020204"/>
              <a:buNone/>
            </a:pPr>
            <a:r>
              <a:rPr lang="zh-CN" sz="1270" b="1" i="0" u="none" strike="noStrike" cap="none">
                <a:solidFill>
                  <a:srgbClr val="FF5722"/>
                </a:solidFill>
                <a:latin typeface="微软雅黑" panose="020B0503020204020204" charset="-122"/>
                <a:ea typeface="微软雅黑" panose="020B0503020204020204" charset="-122"/>
                <a:cs typeface="微软雅黑" panose="020B0503020204020204" charset="-122"/>
                <a:sym typeface="微软雅黑" panose="020B0503020204020204" charset="-122"/>
              </a:rPr>
              <a:t>下载寄件单页面，勾选订单，下载寄件单。</a:t>
            </a: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380" name="Google Shape;380;p9"/>
          <p:cNvSpPr/>
          <p:nvPr/>
        </p:nvSpPr>
        <p:spPr>
          <a:xfrm>
            <a:off x="1034796" y="3840306"/>
            <a:ext cx="229243" cy="220771"/>
          </a:xfrm>
          <a:custGeom>
            <a:avLst/>
            <a:gdLst/>
            <a:ahLst/>
            <a:cxnLst/>
            <a:rect l="l" t="t" r="r" b="b"/>
            <a:pathLst>
              <a:path w="252094" h="252095" extrusionOk="0">
                <a:moveTo>
                  <a:pt x="126009" y="0"/>
                </a:moveTo>
                <a:lnTo>
                  <a:pt x="76959" y="9901"/>
                </a:lnTo>
                <a:lnTo>
                  <a:pt x="36906" y="36904"/>
                </a:lnTo>
                <a:lnTo>
                  <a:pt x="9902" y="76954"/>
                </a:lnTo>
                <a:lnTo>
                  <a:pt x="0" y="125996"/>
                </a:lnTo>
                <a:lnTo>
                  <a:pt x="9902" y="175039"/>
                </a:lnTo>
                <a:lnTo>
                  <a:pt x="36906" y="215088"/>
                </a:lnTo>
                <a:lnTo>
                  <a:pt x="76959" y="242091"/>
                </a:lnTo>
                <a:lnTo>
                  <a:pt x="126009" y="251993"/>
                </a:lnTo>
                <a:lnTo>
                  <a:pt x="175051" y="242091"/>
                </a:lnTo>
                <a:lnTo>
                  <a:pt x="215101" y="215088"/>
                </a:lnTo>
                <a:lnTo>
                  <a:pt x="242104" y="175039"/>
                </a:lnTo>
                <a:lnTo>
                  <a:pt x="252006" y="125996"/>
                </a:lnTo>
                <a:lnTo>
                  <a:pt x="242104" y="76954"/>
                </a:lnTo>
                <a:lnTo>
                  <a:pt x="215101" y="36904"/>
                </a:lnTo>
                <a:lnTo>
                  <a:pt x="175051" y="9901"/>
                </a:lnTo>
                <a:lnTo>
                  <a:pt x="126009" y="0"/>
                </a:lnTo>
                <a:close/>
              </a:path>
            </a:pathLst>
          </a:custGeom>
          <a:solidFill>
            <a:srgbClr val="FF572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29"/>
              <a:buFont typeface="Arial" panose="020B0604020202020204"/>
              <a:buNone/>
            </a:pPr>
            <a:endParaRPr sz="163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381" name="Google Shape;381;p9"/>
          <p:cNvSpPr txBox="1"/>
          <p:nvPr/>
        </p:nvSpPr>
        <p:spPr>
          <a:xfrm>
            <a:off x="1097197" y="3869757"/>
            <a:ext cx="104517" cy="179047"/>
          </a:xfrm>
          <a:prstGeom prst="rect">
            <a:avLst/>
          </a:prstGeom>
          <a:solidFill>
            <a:srgbClr val="FF5722"/>
          </a:solidFill>
          <a:ln>
            <a:noFill/>
          </a:ln>
        </p:spPr>
        <p:txBody>
          <a:bodyPr spcFirstLastPara="1" wrap="square" lIns="0" tIns="11500" rIns="0" bIns="0" anchor="t" anchorCtr="0">
            <a:spAutoFit/>
          </a:bodyPr>
          <a:lstStyle/>
          <a:p>
            <a:pPr marL="11430" marR="0" lvl="0" indent="0" algn="l" rtl="0">
              <a:lnSpc>
                <a:spcPct val="100000"/>
              </a:lnSpc>
              <a:spcBef>
                <a:spcPts val="0"/>
              </a:spcBef>
              <a:spcAft>
                <a:spcPts val="0"/>
              </a:spcAft>
              <a:buClr>
                <a:srgbClr val="000000"/>
              </a:buClr>
              <a:buSzPts val="1090"/>
              <a:buFont typeface="Arial" panose="020B0604020202020204"/>
              <a:buNone/>
            </a:pPr>
            <a:r>
              <a:rPr lang="zh-CN" sz="1090" b="0" i="0" u="none" strike="noStrike" cap="none">
                <a:solidFill>
                  <a:schemeClr val="lt1"/>
                </a:solidFill>
                <a:latin typeface="微软雅黑" panose="020B0503020204020204" charset="-122"/>
                <a:ea typeface="微软雅黑" panose="020B0503020204020204" charset="-122"/>
                <a:cs typeface="微软雅黑" panose="020B0503020204020204" charset="-122"/>
                <a:sym typeface="微软雅黑" panose="020B0503020204020204" charset="-122"/>
              </a:rPr>
              <a:t>3</a:t>
            </a: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382" name="Google Shape;382;p9"/>
          <p:cNvSpPr/>
          <p:nvPr/>
        </p:nvSpPr>
        <p:spPr>
          <a:xfrm>
            <a:off x="1034796" y="3248873"/>
            <a:ext cx="229243" cy="220771"/>
          </a:xfrm>
          <a:custGeom>
            <a:avLst/>
            <a:gdLst/>
            <a:ahLst/>
            <a:cxnLst/>
            <a:rect l="l" t="t" r="r" b="b"/>
            <a:pathLst>
              <a:path w="252094" h="252095" extrusionOk="0">
                <a:moveTo>
                  <a:pt x="126009" y="0"/>
                </a:moveTo>
                <a:lnTo>
                  <a:pt x="76959" y="9901"/>
                </a:lnTo>
                <a:lnTo>
                  <a:pt x="36906" y="36904"/>
                </a:lnTo>
                <a:lnTo>
                  <a:pt x="9902" y="76954"/>
                </a:lnTo>
                <a:lnTo>
                  <a:pt x="0" y="125996"/>
                </a:lnTo>
                <a:lnTo>
                  <a:pt x="9902" y="175039"/>
                </a:lnTo>
                <a:lnTo>
                  <a:pt x="36906" y="215088"/>
                </a:lnTo>
                <a:lnTo>
                  <a:pt x="76959" y="242091"/>
                </a:lnTo>
                <a:lnTo>
                  <a:pt x="126009" y="251993"/>
                </a:lnTo>
                <a:lnTo>
                  <a:pt x="175051" y="242091"/>
                </a:lnTo>
                <a:lnTo>
                  <a:pt x="215101" y="215088"/>
                </a:lnTo>
                <a:lnTo>
                  <a:pt x="242104" y="175039"/>
                </a:lnTo>
                <a:lnTo>
                  <a:pt x="252006" y="125996"/>
                </a:lnTo>
                <a:lnTo>
                  <a:pt x="242104" y="76954"/>
                </a:lnTo>
                <a:lnTo>
                  <a:pt x="215101" y="36904"/>
                </a:lnTo>
                <a:lnTo>
                  <a:pt x="175051" y="9901"/>
                </a:lnTo>
                <a:lnTo>
                  <a:pt x="126009" y="0"/>
                </a:lnTo>
                <a:close/>
              </a:path>
            </a:pathLst>
          </a:custGeom>
          <a:solidFill>
            <a:srgbClr val="FF572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29"/>
              <a:buFont typeface="Arial" panose="020B0604020202020204"/>
              <a:buNone/>
            </a:pPr>
            <a:endParaRPr sz="163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383" name="Google Shape;383;p9"/>
          <p:cNvSpPr txBox="1"/>
          <p:nvPr/>
        </p:nvSpPr>
        <p:spPr>
          <a:xfrm>
            <a:off x="1097197" y="3268057"/>
            <a:ext cx="104517" cy="179047"/>
          </a:xfrm>
          <a:prstGeom prst="rect">
            <a:avLst/>
          </a:prstGeom>
          <a:solidFill>
            <a:srgbClr val="FF5722"/>
          </a:solidFill>
          <a:ln>
            <a:noFill/>
          </a:ln>
        </p:spPr>
        <p:txBody>
          <a:bodyPr spcFirstLastPara="1" wrap="square" lIns="0" tIns="11500" rIns="0" bIns="0" anchor="t" anchorCtr="0">
            <a:spAutoFit/>
          </a:bodyPr>
          <a:lstStyle/>
          <a:p>
            <a:pPr marL="11430" marR="0" lvl="0" indent="0" algn="l" rtl="0">
              <a:lnSpc>
                <a:spcPct val="100000"/>
              </a:lnSpc>
              <a:spcBef>
                <a:spcPts val="0"/>
              </a:spcBef>
              <a:spcAft>
                <a:spcPts val="0"/>
              </a:spcAft>
              <a:buClr>
                <a:srgbClr val="000000"/>
              </a:buClr>
              <a:buSzPts val="1090"/>
              <a:buFont typeface="Arial" panose="020B0604020202020204"/>
              <a:buNone/>
            </a:pPr>
            <a:r>
              <a:rPr lang="zh-CN" sz="1090" b="0" i="0" u="none" strike="noStrike" cap="none">
                <a:solidFill>
                  <a:schemeClr val="lt1"/>
                </a:solidFill>
                <a:latin typeface="微软雅黑" panose="020B0503020204020204" charset="-122"/>
                <a:ea typeface="微软雅黑" panose="020B0503020204020204" charset="-122"/>
                <a:cs typeface="微软雅黑" panose="020B0503020204020204" charset="-122"/>
                <a:sym typeface="微软雅黑" panose="020B0503020204020204" charset="-122"/>
              </a:rPr>
              <a:t>2</a:t>
            </a: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384" name="Google Shape;384;p9"/>
          <p:cNvSpPr txBox="1"/>
          <p:nvPr/>
        </p:nvSpPr>
        <p:spPr>
          <a:xfrm>
            <a:off x="1417337" y="3252174"/>
            <a:ext cx="3766126" cy="243205"/>
          </a:xfrm>
          <a:prstGeom prst="rect">
            <a:avLst/>
          </a:prstGeom>
          <a:noFill/>
          <a:ln>
            <a:noFill/>
          </a:ln>
        </p:spPr>
        <p:txBody>
          <a:bodyPr spcFirstLastPara="1" wrap="square" lIns="0" tIns="11500" rIns="0" bIns="0" anchor="t" anchorCtr="0">
            <a:spAutoFit/>
          </a:bodyPr>
          <a:lstStyle/>
          <a:p>
            <a:pPr marL="11430" marR="4445" lvl="0" indent="0" algn="l" rtl="0">
              <a:lnSpc>
                <a:spcPct val="119000"/>
              </a:lnSpc>
              <a:spcBef>
                <a:spcPts val="0"/>
              </a:spcBef>
              <a:spcAft>
                <a:spcPts val="0"/>
              </a:spcAft>
              <a:buClr>
                <a:srgbClr val="000000"/>
              </a:buClr>
              <a:buSzPts val="1270"/>
              <a:buFont typeface="Arial" panose="020B0604020202020204"/>
              <a:buNone/>
            </a:pPr>
            <a:r>
              <a:rPr lang="zh-CN" sz="1270" b="1" i="0" u="none" strike="noStrike" cap="none">
                <a:solidFill>
                  <a:srgbClr val="FF5722"/>
                </a:solidFill>
                <a:latin typeface="微软雅黑" panose="020B0503020204020204" charset="-122"/>
                <a:ea typeface="微软雅黑" panose="020B0503020204020204" charset="-122"/>
                <a:cs typeface="微软雅黑" panose="020B0503020204020204" charset="-122"/>
                <a:sym typeface="微软雅黑" panose="020B0503020204020204" charset="-122"/>
              </a:rPr>
              <a:t>待出货页面，勾选订单，批量产生寄件编号。</a:t>
            </a: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385" name="Google Shape;385;p9"/>
          <p:cNvGrpSpPr/>
          <p:nvPr/>
        </p:nvGrpSpPr>
        <p:grpSpPr>
          <a:xfrm>
            <a:off x="1786404" y="1722553"/>
            <a:ext cx="2612490" cy="598852"/>
            <a:chOff x="1591942" y="1504773"/>
            <a:chExt cx="2880995" cy="660400"/>
          </a:xfrm>
        </p:grpSpPr>
        <p:sp>
          <p:nvSpPr>
            <p:cNvPr id="386" name="Google Shape;386;p9"/>
            <p:cNvSpPr/>
            <p:nvPr/>
          </p:nvSpPr>
          <p:spPr>
            <a:xfrm>
              <a:off x="1591942" y="1504773"/>
              <a:ext cx="2880995" cy="660400"/>
            </a:xfrm>
            <a:custGeom>
              <a:avLst/>
              <a:gdLst/>
              <a:ahLst/>
              <a:cxnLst/>
              <a:rect l="l" t="t" r="r" b="b"/>
              <a:pathLst>
                <a:path w="2880995" h="660400" extrusionOk="0">
                  <a:moveTo>
                    <a:pt x="2550706" y="660387"/>
                  </a:moveTo>
                  <a:lnTo>
                    <a:pt x="330187" y="660387"/>
                  </a:lnTo>
                  <a:lnTo>
                    <a:pt x="281394" y="656807"/>
                  </a:lnTo>
                  <a:lnTo>
                    <a:pt x="234824" y="646407"/>
                  </a:lnTo>
                  <a:lnTo>
                    <a:pt x="190987" y="629699"/>
                  </a:lnTo>
                  <a:lnTo>
                    <a:pt x="150396" y="607192"/>
                  </a:lnTo>
                  <a:lnTo>
                    <a:pt x="113559" y="579398"/>
                  </a:lnTo>
                  <a:lnTo>
                    <a:pt x="80988" y="546827"/>
                  </a:lnTo>
                  <a:lnTo>
                    <a:pt x="53194" y="509991"/>
                  </a:lnTo>
                  <a:lnTo>
                    <a:pt x="30688" y="469399"/>
                  </a:lnTo>
                  <a:lnTo>
                    <a:pt x="13979" y="425563"/>
                  </a:lnTo>
                  <a:lnTo>
                    <a:pt x="3580" y="378993"/>
                  </a:lnTo>
                  <a:lnTo>
                    <a:pt x="0" y="330200"/>
                  </a:lnTo>
                  <a:lnTo>
                    <a:pt x="3580" y="281406"/>
                  </a:lnTo>
                  <a:lnTo>
                    <a:pt x="13979" y="234835"/>
                  </a:lnTo>
                  <a:lnTo>
                    <a:pt x="30688" y="190998"/>
                  </a:lnTo>
                  <a:lnTo>
                    <a:pt x="53194" y="150404"/>
                  </a:lnTo>
                  <a:lnTo>
                    <a:pt x="80988" y="113566"/>
                  </a:lnTo>
                  <a:lnTo>
                    <a:pt x="113559" y="80994"/>
                  </a:lnTo>
                  <a:lnTo>
                    <a:pt x="150396" y="53198"/>
                  </a:lnTo>
                  <a:lnTo>
                    <a:pt x="190987" y="30690"/>
                  </a:lnTo>
                  <a:lnTo>
                    <a:pt x="234824" y="13980"/>
                  </a:lnTo>
                  <a:lnTo>
                    <a:pt x="281394" y="3580"/>
                  </a:lnTo>
                  <a:lnTo>
                    <a:pt x="330187" y="0"/>
                  </a:lnTo>
                  <a:lnTo>
                    <a:pt x="2550706" y="0"/>
                  </a:lnTo>
                  <a:lnTo>
                    <a:pt x="2599499" y="3580"/>
                  </a:lnTo>
                  <a:lnTo>
                    <a:pt x="2646069" y="13980"/>
                  </a:lnTo>
                  <a:lnTo>
                    <a:pt x="2689905" y="30690"/>
                  </a:lnTo>
                  <a:lnTo>
                    <a:pt x="2730497" y="53198"/>
                  </a:lnTo>
                  <a:lnTo>
                    <a:pt x="2767333" y="80994"/>
                  </a:lnTo>
                  <a:lnTo>
                    <a:pt x="2799904" y="113566"/>
                  </a:lnTo>
                  <a:lnTo>
                    <a:pt x="2827698" y="150404"/>
                  </a:lnTo>
                  <a:lnTo>
                    <a:pt x="2850205" y="190998"/>
                  </a:lnTo>
                  <a:lnTo>
                    <a:pt x="2866913" y="234835"/>
                  </a:lnTo>
                  <a:lnTo>
                    <a:pt x="2877313" y="281406"/>
                  </a:lnTo>
                  <a:lnTo>
                    <a:pt x="2880893" y="330200"/>
                  </a:lnTo>
                  <a:lnTo>
                    <a:pt x="2877313" y="378993"/>
                  </a:lnTo>
                  <a:lnTo>
                    <a:pt x="2866913" y="425563"/>
                  </a:lnTo>
                  <a:lnTo>
                    <a:pt x="2850205" y="469399"/>
                  </a:lnTo>
                  <a:lnTo>
                    <a:pt x="2827698" y="509991"/>
                  </a:lnTo>
                  <a:lnTo>
                    <a:pt x="2799904" y="546827"/>
                  </a:lnTo>
                  <a:lnTo>
                    <a:pt x="2767333" y="579398"/>
                  </a:lnTo>
                  <a:lnTo>
                    <a:pt x="2730497" y="607192"/>
                  </a:lnTo>
                  <a:lnTo>
                    <a:pt x="2689905" y="629699"/>
                  </a:lnTo>
                  <a:lnTo>
                    <a:pt x="2646069" y="646407"/>
                  </a:lnTo>
                  <a:lnTo>
                    <a:pt x="2599499" y="656807"/>
                  </a:lnTo>
                  <a:lnTo>
                    <a:pt x="2550706" y="660387"/>
                  </a:lnTo>
                  <a:close/>
                </a:path>
              </a:pathLst>
            </a:custGeom>
            <a:solidFill>
              <a:srgbClr val="FF5722"/>
            </a:solidFill>
            <a:ln w="127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29"/>
                <a:buFont typeface="Arial" panose="020B0604020202020204"/>
                <a:buNone/>
              </a:pPr>
              <a:endParaRPr sz="163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387" name="Google Shape;387;p9"/>
            <p:cNvSpPr txBox="1"/>
            <p:nvPr/>
          </p:nvSpPr>
          <p:spPr>
            <a:xfrm>
              <a:off x="2130697" y="1657569"/>
              <a:ext cx="1803399" cy="320695"/>
            </a:xfrm>
            <a:prstGeom prst="rect">
              <a:avLst/>
            </a:prstGeom>
            <a:noFill/>
            <a:ln>
              <a:noFill/>
            </a:ln>
          </p:spPr>
          <p:txBody>
            <a:bodyPr spcFirstLastPara="1" wrap="square" lIns="0" tIns="11500" rIns="0" bIns="0" anchor="t" anchorCtr="0">
              <a:spAutoFit/>
            </a:bodyPr>
            <a:lstStyle/>
            <a:p>
              <a:pPr marL="11430" marR="0" lvl="0" indent="0" algn="l" rtl="0">
                <a:lnSpc>
                  <a:spcPct val="100000"/>
                </a:lnSpc>
                <a:spcBef>
                  <a:spcPts val="0"/>
                </a:spcBef>
                <a:spcAft>
                  <a:spcPts val="0"/>
                </a:spcAft>
                <a:buClr>
                  <a:srgbClr val="000000"/>
                </a:buClr>
                <a:buSzPts val="1815"/>
                <a:buFont typeface="Arial" panose="020B0604020202020204"/>
                <a:buNone/>
              </a:pPr>
              <a:r>
                <a:rPr lang="zh-CN" sz="1815" b="0" i="0" u="none" strike="noStrike" cap="none">
                  <a:solidFill>
                    <a:schemeClr val="lt1"/>
                  </a:solidFill>
                  <a:latin typeface="微软雅黑" panose="020B0503020204020204" charset="-122"/>
                  <a:ea typeface="微软雅黑" panose="020B0503020204020204" charset="-122"/>
                  <a:cs typeface="微软雅黑" panose="020B0503020204020204" charset="-122"/>
                  <a:sym typeface="微软雅黑" panose="020B0503020204020204" charset="-122"/>
                </a:rPr>
                <a:t>批量订单的发货</a:t>
              </a: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388" name="Google Shape;388;p9"/>
          <p:cNvGrpSpPr/>
          <p:nvPr/>
        </p:nvGrpSpPr>
        <p:grpSpPr>
          <a:xfrm>
            <a:off x="10761836" y="1488188"/>
            <a:ext cx="325634" cy="326819"/>
            <a:chOff x="397288" y="4109444"/>
            <a:chExt cx="432434" cy="433981"/>
          </a:xfrm>
        </p:grpSpPr>
        <p:sp>
          <p:nvSpPr>
            <p:cNvPr id="389" name="Google Shape;389;p9"/>
            <p:cNvSpPr/>
            <p:nvPr/>
          </p:nvSpPr>
          <p:spPr>
            <a:xfrm>
              <a:off x="397288" y="4110991"/>
              <a:ext cx="432434" cy="432434"/>
            </a:xfrm>
            <a:custGeom>
              <a:avLst/>
              <a:gdLst/>
              <a:ahLst/>
              <a:cxnLst/>
              <a:rect l="l" t="t" r="r" b="b"/>
              <a:pathLst>
                <a:path w="432434" h="432435" extrusionOk="0">
                  <a:moveTo>
                    <a:pt x="216001" y="0"/>
                  </a:moveTo>
                  <a:lnTo>
                    <a:pt x="166475" y="5704"/>
                  </a:lnTo>
                  <a:lnTo>
                    <a:pt x="121011" y="21955"/>
                  </a:lnTo>
                  <a:lnTo>
                    <a:pt x="80904" y="47454"/>
                  </a:lnTo>
                  <a:lnTo>
                    <a:pt x="47454" y="80904"/>
                  </a:lnTo>
                  <a:lnTo>
                    <a:pt x="21955" y="121011"/>
                  </a:lnTo>
                  <a:lnTo>
                    <a:pt x="5704" y="166475"/>
                  </a:lnTo>
                  <a:lnTo>
                    <a:pt x="0" y="216001"/>
                  </a:lnTo>
                  <a:lnTo>
                    <a:pt x="5704" y="265527"/>
                  </a:lnTo>
                  <a:lnTo>
                    <a:pt x="21955" y="310992"/>
                  </a:lnTo>
                  <a:lnTo>
                    <a:pt x="47454" y="351098"/>
                  </a:lnTo>
                  <a:lnTo>
                    <a:pt x="80904" y="384549"/>
                  </a:lnTo>
                  <a:lnTo>
                    <a:pt x="121011" y="410047"/>
                  </a:lnTo>
                  <a:lnTo>
                    <a:pt x="166475" y="426298"/>
                  </a:lnTo>
                  <a:lnTo>
                    <a:pt x="216001" y="432003"/>
                  </a:lnTo>
                  <a:lnTo>
                    <a:pt x="265527" y="426298"/>
                  </a:lnTo>
                  <a:lnTo>
                    <a:pt x="310992" y="410047"/>
                  </a:lnTo>
                  <a:lnTo>
                    <a:pt x="351098" y="384549"/>
                  </a:lnTo>
                  <a:lnTo>
                    <a:pt x="384549" y="351098"/>
                  </a:lnTo>
                  <a:lnTo>
                    <a:pt x="410047" y="310992"/>
                  </a:lnTo>
                  <a:lnTo>
                    <a:pt x="426298" y="265527"/>
                  </a:lnTo>
                  <a:lnTo>
                    <a:pt x="432003" y="216001"/>
                  </a:lnTo>
                  <a:lnTo>
                    <a:pt x="426298" y="166475"/>
                  </a:lnTo>
                  <a:lnTo>
                    <a:pt x="410047" y="121011"/>
                  </a:lnTo>
                  <a:lnTo>
                    <a:pt x="384549" y="80904"/>
                  </a:lnTo>
                  <a:lnTo>
                    <a:pt x="351098" y="47454"/>
                  </a:lnTo>
                  <a:lnTo>
                    <a:pt x="310992" y="21955"/>
                  </a:lnTo>
                  <a:lnTo>
                    <a:pt x="265527" y="5704"/>
                  </a:lnTo>
                  <a:lnTo>
                    <a:pt x="216001" y="0"/>
                  </a:lnTo>
                  <a:close/>
                </a:path>
              </a:pathLst>
            </a:custGeom>
            <a:solidFill>
              <a:srgbClr val="F15C39"/>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29"/>
                <a:buFont typeface="Arial" panose="020B0604020202020204"/>
                <a:buNone/>
              </a:pPr>
              <a:endParaRPr sz="163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390" name="Google Shape;390;p9"/>
            <p:cNvSpPr txBox="1"/>
            <p:nvPr/>
          </p:nvSpPr>
          <p:spPr>
            <a:xfrm>
              <a:off x="455050" y="4109444"/>
              <a:ext cx="339745" cy="4190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50"/>
                <a:buFont typeface="Arial" panose="020B0604020202020204"/>
                <a:buNone/>
              </a:pPr>
              <a:r>
                <a:rPr lang="zh-CN" sz="1450" b="0" i="0" u="none" strike="noStrike" cap="none">
                  <a:solidFill>
                    <a:schemeClr val="lt1"/>
                  </a:solidFill>
                  <a:latin typeface="微软雅黑" panose="020B0503020204020204" charset="-122"/>
                  <a:ea typeface="微软雅黑" panose="020B0503020204020204" charset="-122"/>
                  <a:cs typeface="微软雅黑" panose="020B0503020204020204" charset="-122"/>
                  <a:sym typeface="微软雅黑" panose="020B0503020204020204" charset="-122"/>
                </a:rPr>
                <a:t>1</a:t>
              </a:r>
              <a:endParaRPr sz="1450" b="0" i="0" u="none" strike="noStrike" cap="none">
                <a:solidFill>
                  <a:schemeClr val="lt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grpSp>
        <p:nvGrpSpPr>
          <p:cNvPr id="391" name="Google Shape;391;p9"/>
          <p:cNvGrpSpPr/>
          <p:nvPr/>
        </p:nvGrpSpPr>
        <p:grpSpPr>
          <a:xfrm>
            <a:off x="9823991" y="2986602"/>
            <a:ext cx="328182" cy="326819"/>
            <a:chOff x="397288" y="4109444"/>
            <a:chExt cx="432434" cy="433981"/>
          </a:xfrm>
        </p:grpSpPr>
        <p:sp>
          <p:nvSpPr>
            <p:cNvPr id="392" name="Google Shape;392;p9"/>
            <p:cNvSpPr/>
            <p:nvPr/>
          </p:nvSpPr>
          <p:spPr>
            <a:xfrm>
              <a:off x="397288" y="4110991"/>
              <a:ext cx="432434" cy="432434"/>
            </a:xfrm>
            <a:custGeom>
              <a:avLst/>
              <a:gdLst/>
              <a:ahLst/>
              <a:cxnLst/>
              <a:rect l="l" t="t" r="r" b="b"/>
              <a:pathLst>
                <a:path w="432434" h="432435" extrusionOk="0">
                  <a:moveTo>
                    <a:pt x="216001" y="0"/>
                  </a:moveTo>
                  <a:lnTo>
                    <a:pt x="166475" y="5704"/>
                  </a:lnTo>
                  <a:lnTo>
                    <a:pt x="121011" y="21955"/>
                  </a:lnTo>
                  <a:lnTo>
                    <a:pt x="80904" y="47454"/>
                  </a:lnTo>
                  <a:lnTo>
                    <a:pt x="47454" y="80904"/>
                  </a:lnTo>
                  <a:lnTo>
                    <a:pt x="21955" y="121011"/>
                  </a:lnTo>
                  <a:lnTo>
                    <a:pt x="5704" y="166475"/>
                  </a:lnTo>
                  <a:lnTo>
                    <a:pt x="0" y="216001"/>
                  </a:lnTo>
                  <a:lnTo>
                    <a:pt x="5704" y="265527"/>
                  </a:lnTo>
                  <a:lnTo>
                    <a:pt x="21955" y="310992"/>
                  </a:lnTo>
                  <a:lnTo>
                    <a:pt x="47454" y="351098"/>
                  </a:lnTo>
                  <a:lnTo>
                    <a:pt x="80904" y="384549"/>
                  </a:lnTo>
                  <a:lnTo>
                    <a:pt x="121011" y="410047"/>
                  </a:lnTo>
                  <a:lnTo>
                    <a:pt x="166475" y="426298"/>
                  </a:lnTo>
                  <a:lnTo>
                    <a:pt x="216001" y="432003"/>
                  </a:lnTo>
                  <a:lnTo>
                    <a:pt x="265527" y="426298"/>
                  </a:lnTo>
                  <a:lnTo>
                    <a:pt x="310992" y="410047"/>
                  </a:lnTo>
                  <a:lnTo>
                    <a:pt x="351098" y="384549"/>
                  </a:lnTo>
                  <a:lnTo>
                    <a:pt x="384549" y="351098"/>
                  </a:lnTo>
                  <a:lnTo>
                    <a:pt x="410047" y="310992"/>
                  </a:lnTo>
                  <a:lnTo>
                    <a:pt x="426298" y="265527"/>
                  </a:lnTo>
                  <a:lnTo>
                    <a:pt x="432003" y="216001"/>
                  </a:lnTo>
                  <a:lnTo>
                    <a:pt x="426298" y="166475"/>
                  </a:lnTo>
                  <a:lnTo>
                    <a:pt x="410047" y="121011"/>
                  </a:lnTo>
                  <a:lnTo>
                    <a:pt x="384549" y="80904"/>
                  </a:lnTo>
                  <a:lnTo>
                    <a:pt x="351098" y="47454"/>
                  </a:lnTo>
                  <a:lnTo>
                    <a:pt x="310992" y="21955"/>
                  </a:lnTo>
                  <a:lnTo>
                    <a:pt x="265527" y="5704"/>
                  </a:lnTo>
                  <a:lnTo>
                    <a:pt x="216001" y="0"/>
                  </a:lnTo>
                  <a:close/>
                </a:path>
              </a:pathLst>
            </a:custGeom>
            <a:solidFill>
              <a:srgbClr val="F15C39"/>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29"/>
                <a:buFont typeface="Arial" panose="020B0604020202020204"/>
                <a:buNone/>
              </a:pPr>
              <a:endParaRPr sz="163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393" name="Google Shape;393;p9"/>
            <p:cNvSpPr txBox="1"/>
            <p:nvPr/>
          </p:nvSpPr>
          <p:spPr>
            <a:xfrm>
              <a:off x="455050" y="4109444"/>
              <a:ext cx="339745" cy="4190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50"/>
                <a:buFont typeface="Arial" panose="020B0604020202020204"/>
                <a:buNone/>
              </a:pPr>
              <a:r>
                <a:rPr lang="zh-CN" sz="1450" b="0" i="0" u="none" strike="noStrike" cap="none">
                  <a:solidFill>
                    <a:schemeClr val="lt1"/>
                  </a:solidFill>
                  <a:latin typeface="微软雅黑" panose="020B0503020204020204" charset="-122"/>
                  <a:ea typeface="微软雅黑" panose="020B0503020204020204" charset="-122"/>
                  <a:cs typeface="微软雅黑" panose="020B0503020204020204" charset="-122"/>
                  <a:sym typeface="微软雅黑" panose="020B0503020204020204" charset="-122"/>
                </a:rPr>
                <a:t>2</a:t>
              </a:r>
              <a:endParaRPr sz="1450" b="0" i="0" u="none" strike="noStrike" cap="none">
                <a:solidFill>
                  <a:schemeClr val="lt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grpSp>
        <p:nvGrpSpPr>
          <p:cNvPr id="394" name="Google Shape;394;p9"/>
          <p:cNvGrpSpPr/>
          <p:nvPr/>
        </p:nvGrpSpPr>
        <p:grpSpPr>
          <a:xfrm>
            <a:off x="9852840" y="5897586"/>
            <a:ext cx="325634" cy="326819"/>
            <a:chOff x="397288" y="4109444"/>
            <a:chExt cx="432434" cy="433981"/>
          </a:xfrm>
        </p:grpSpPr>
        <p:sp>
          <p:nvSpPr>
            <p:cNvPr id="395" name="Google Shape;395;p9"/>
            <p:cNvSpPr/>
            <p:nvPr/>
          </p:nvSpPr>
          <p:spPr>
            <a:xfrm>
              <a:off x="397288" y="4110991"/>
              <a:ext cx="432434" cy="432434"/>
            </a:xfrm>
            <a:custGeom>
              <a:avLst/>
              <a:gdLst/>
              <a:ahLst/>
              <a:cxnLst/>
              <a:rect l="l" t="t" r="r" b="b"/>
              <a:pathLst>
                <a:path w="432434" h="432435" extrusionOk="0">
                  <a:moveTo>
                    <a:pt x="216001" y="0"/>
                  </a:moveTo>
                  <a:lnTo>
                    <a:pt x="166475" y="5704"/>
                  </a:lnTo>
                  <a:lnTo>
                    <a:pt x="121011" y="21955"/>
                  </a:lnTo>
                  <a:lnTo>
                    <a:pt x="80904" y="47454"/>
                  </a:lnTo>
                  <a:lnTo>
                    <a:pt x="47454" y="80904"/>
                  </a:lnTo>
                  <a:lnTo>
                    <a:pt x="21955" y="121011"/>
                  </a:lnTo>
                  <a:lnTo>
                    <a:pt x="5704" y="166475"/>
                  </a:lnTo>
                  <a:lnTo>
                    <a:pt x="0" y="216001"/>
                  </a:lnTo>
                  <a:lnTo>
                    <a:pt x="5704" y="265527"/>
                  </a:lnTo>
                  <a:lnTo>
                    <a:pt x="21955" y="310992"/>
                  </a:lnTo>
                  <a:lnTo>
                    <a:pt x="47454" y="351098"/>
                  </a:lnTo>
                  <a:lnTo>
                    <a:pt x="80904" y="384549"/>
                  </a:lnTo>
                  <a:lnTo>
                    <a:pt x="121011" y="410047"/>
                  </a:lnTo>
                  <a:lnTo>
                    <a:pt x="166475" y="426298"/>
                  </a:lnTo>
                  <a:lnTo>
                    <a:pt x="216001" y="432003"/>
                  </a:lnTo>
                  <a:lnTo>
                    <a:pt x="265527" y="426298"/>
                  </a:lnTo>
                  <a:lnTo>
                    <a:pt x="310992" y="410047"/>
                  </a:lnTo>
                  <a:lnTo>
                    <a:pt x="351098" y="384549"/>
                  </a:lnTo>
                  <a:lnTo>
                    <a:pt x="384549" y="351098"/>
                  </a:lnTo>
                  <a:lnTo>
                    <a:pt x="410047" y="310992"/>
                  </a:lnTo>
                  <a:lnTo>
                    <a:pt x="426298" y="265527"/>
                  </a:lnTo>
                  <a:lnTo>
                    <a:pt x="432003" y="216001"/>
                  </a:lnTo>
                  <a:lnTo>
                    <a:pt x="426298" y="166475"/>
                  </a:lnTo>
                  <a:lnTo>
                    <a:pt x="410047" y="121011"/>
                  </a:lnTo>
                  <a:lnTo>
                    <a:pt x="384549" y="80904"/>
                  </a:lnTo>
                  <a:lnTo>
                    <a:pt x="351098" y="47454"/>
                  </a:lnTo>
                  <a:lnTo>
                    <a:pt x="310992" y="21955"/>
                  </a:lnTo>
                  <a:lnTo>
                    <a:pt x="265527" y="5704"/>
                  </a:lnTo>
                  <a:lnTo>
                    <a:pt x="216001" y="0"/>
                  </a:lnTo>
                  <a:close/>
                </a:path>
              </a:pathLst>
            </a:custGeom>
            <a:solidFill>
              <a:srgbClr val="F15C39"/>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29"/>
                <a:buFont typeface="Arial" panose="020B0604020202020204"/>
                <a:buNone/>
              </a:pPr>
              <a:endParaRPr sz="163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396" name="Google Shape;396;p9"/>
            <p:cNvSpPr txBox="1"/>
            <p:nvPr/>
          </p:nvSpPr>
          <p:spPr>
            <a:xfrm>
              <a:off x="455050" y="4109444"/>
              <a:ext cx="339745" cy="4190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50"/>
                <a:buFont typeface="Arial" panose="020B0604020202020204"/>
                <a:buNone/>
              </a:pPr>
              <a:r>
                <a:rPr lang="zh-CN" sz="1450" b="0" i="0" u="none" strike="noStrike" cap="none">
                  <a:solidFill>
                    <a:schemeClr val="lt1"/>
                  </a:solidFill>
                  <a:latin typeface="微软雅黑" panose="020B0503020204020204" charset="-122"/>
                  <a:ea typeface="微软雅黑" panose="020B0503020204020204" charset="-122"/>
                  <a:cs typeface="微软雅黑" panose="020B0503020204020204" charset="-122"/>
                  <a:sym typeface="微软雅黑" panose="020B0503020204020204" charset="-122"/>
                </a:rPr>
                <a:t>3</a:t>
              </a:r>
              <a:endParaRPr sz="1450" b="0" i="0" u="none" strike="noStrike" cap="none">
                <a:solidFill>
                  <a:schemeClr val="lt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
        <p:nvSpPr>
          <p:cNvPr id="397" name="Google Shape;397;p9"/>
          <p:cNvSpPr/>
          <p:nvPr/>
        </p:nvSpPr>
        <p:spPr>
          <a:xfrm>
            <a:off x="6613826" y="2798993"/>
            <a:ext cx="812051" cy="215555"/>
          </a:xfrm>
          <a:prstGeom prst="rect">
            <a:avLst/>
          </a:prstGeom>
          <a:noFill/>
          <a:ln w="25400" cap="flat" cmpd="sng">
            <a:solidFill>
              <a:srgbClr val="EA572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panose="020B0604020202020204"/>
              <a:buNone/>
            </a:pPr>
            <a:endParaRPr sz="18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grpSp>
        <p:nvGrpSpPr>
          <p:cNvPr id="398" name="Google Shape;398;p9"/>
          <p:cNvGrpSpPr/>
          <p:nvPr/>
        </p:nvGrpSpPr>
        <p:grpSpPr>
          <a:xfrm>
            <a:off x="10805332" y="4994227"/>
            <a:ext cx="328182" cy="326819"/>
            <a:chOff x="397288" y="4109444"/>
            <a:chExt cx="432434" cy="433981"/>
          </a:xfrm>
        </p:grpSpPr>
        <p:sp>
          <p:nvSpPr>
            <p:cNvPr id="399" name="Google Shape;399;p9"/>
            <p:cNvSpPr/>
            <p:nvPr/>
          </p:nvSpPr>
          <p:spPr>
            <a:xfrm>
              <a:off x="397288" y="4110991"/>
              <a:ext cx="432434" cy="432434"/>
            </a:xfrm>
            <a:custGeom>
              <a:avLst/>
              <a:gdLst/>
              <a:ahLst/>
              <a:cxnLst/>
              <a:rect l="l" t="t" r="r" b="b"/>
              <a:pathLst>
                <a:path w="432434" h="432435" extrusionOk="0">
                  <a:moveTo>
                    <a:pt x="216001" y="0"/>
                  </a:moveTo>
                  <a:lnTo>
                    <a:pt x="166475" y="5704"/>
                  </a:lnTo>
                  <a:lnTo>
                    <a:pt x="121011" y="21955"/>
                  </a:lnTo>
                  <a:lnTo>
                    <a:pt x="80904" y="47454"/>
                  </a:lnTo>
                  <a:lnTo>
                    <a:pt x="47454" y="80904"/>
                  </a:lnTo>
                  <a:lnTo>
                    <a:pt x="21955" y="121011"/>
                  </a:lnTo>
                  <a:lnTo>
                    <a:pt x="5704" y="166475"/>
                  </a:lnTo>
                  <a:lnTo>
                    <a:pt x="0" y="216001"/>
                  </a:lnTo>
                  <a:lnTo>
                    <a:pt x="5704" y="265527"/>
                  </a:lnTo>
                  <a:lnTo>
                    <a:pt x="21955" y="310992"/>
                  </a:lnTo>
                  <a:lnTo>
                    <a:pt x="47454" y="351098"/>
                  </a:lnTo>
                  <a:lnTo>
                    <a:pt x="80904" y="384549"/>
                  </a:lnTo>
                  <a:lnTo>
                    <a:pt x="121011" y="410047"/>
                  </a:lnTo>
                  <a:lnTo>
                    <a:pt x="166475" y="426298"/>
                  </a:lnTo>
                  <a:lnTo>
                    <a:pt x="216001" y="432003"/>
                  </a:lnTo>
                  <a:lnTo>
                    <a:pt x="265527" y="426298"/>
                  </a:lnTo>
                  <a:lnTo>
                    <a:pt x="310992" y="410047"/>
                  </a:lnTo>
                  <a:lnTo>
                    <a:pt x="351098" y="384549"/>
                  </a:lnTo>
                  <a:lnTo>
                    <a:pt x="384549" y="351098"/>
                  </a:lnTo>
                  <a:lnTo>
                    <a:pt x="410047" y="310992"/>
                  </a:lnTo>
                  <a:lnTo>
                    <a:pt x="426298" y="265527"/>
                  </a:lnTo>
                  <a:lnTo>
                    <a:pt x="432003" y="216001"/>
                  </a:lnTo>
                  <a:lnTo>
                    <a:pt x="426298" y="166475"/>
                  </a:lnTo>
                  <a:lnTo>
                    <a:pt x="410047" y="121011"/>
                  </a:lnTo>
                  <a:lnTo>
                    <a:pt x="384549" y="80904"/>
                  </a:lnTo>
                  <a:lnTo>
                    <a:pt x="351098" y="47454"/>
                  </a:lnTo>
                  <a:lnTo>
                    <a:pt x="310992" y="21955"/>
                  </a:lnTo>
                  <a:lnTo>
                    <a:pt x="265527" y="5704"/>
                  </a:lnTo>
                  <a:lnTo>
                    <a:pt x="216001" y="0"/>
                  </a:lnTo>
                  <a:close/>
                </a:path>
              </a:pathLst>
            </a:custGeom>
            <a:solidFill>
              <a:srgbClr val="F15C39"/>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29"/>
                <a:buFont typeface="Arial" panose="020B0604020202020204"/>
                <a:buNone/>
              </a:pPr>
              <a:endParaRPr sz="163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0" name="Google Shape;400;p9"/>
            <p:cNvSpPr txBox="1"/>
            <p:nvPr/>
          </p:nvSpPr>
          <p:spPr>
            <a:xfrm>
              <a:off x="455050" y="4109444"/>
              <a:ext cx="339745" cy="4190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50"/>
                <a:buFont typeface="Arial" panose="020B0604020202020204"/>
                <a:buNone/>
              </a:pPr>
              <a:r>
                <a:rPr lang="zh-CN" sz="1450" b="0" i="0" u="none" strike="noStrike" cap="none">
                  <a:solidFill>
                    <a:schemeClr val="lt1"/>
                  </a:solidFill>
                  <a:latin typeface="微软雅黑" panose="020B0503020204020204" charset="-122"/>
                  <a:ea typeface="微软雅黑" panose="020B0503020204020204" charset="-122"/>
                  <a:cs typeface="微软雅黑" panose="020B0503020204020204" charset="-122"/>
                  <a:sym typeface="微软雅黑" panose="020B0503020204020204" charset="-122"/>
                </a:rPr>
                <a:t>4</a:t>
              </a:r>
              <a:endParaRPr sz="1450" b="0" i="0" u="none" strike="noStrike" cap="none">
                <a:solidFill>
                  <a:schemeClr val="lt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sp>
        <p:nvSpPr>
          <p:cNvPr id="401" name="Google Shape;401;p9"/>
          <p:cNvSpPr txBox="1"/>
          <p:nvPr/>
        </p:nvSpPr>
        <p:spPr>
          <a:xfrm>
            <a:off x="1417337" y="4408513"/>
            <a:ext cx="3583905" cy="205740"/>
          </a:xfrm>
          <a:prstGeom prst="rect">
            <a:avLst/>
          </a:prstGeom>
          <a:noFill/>
          <a:ln>
            <a:noFill/>
          </a:ln>
        </p:spPr>
        <p:txBody>
          <a:bodyPr spcFirstLastPara="1" wrap="square" lIns="0" tIns="11500" rIns="0" bIns="0" anchor="t" anchorCtr="0">
            <a:spAutoFit/>
          </a:bodyPr>
          <a:lstStyle/>
          <a:p>
            <a:pPr marL="11430" marR="0" lvl="0" indent="0" algn="l" rtl="0">
              <a:lnSpc>
                <a:spcPct val="100000"/>
              </a:lnSpc>
              <a:spcBef>
                <a:spcPts val="0"/>
              </a:spcBef>
              <a:spcAft>
                <a:spcPts val="0"/>
              </a:spcAft>
              <a:buClr>
                <a:srgbClr val="000000"/>
              </a:buClr>
              <a:buSzPts val="1270"/>
              <a:buFont typeface="Arial" panose="020B0604020202020204"/>
              <a:buNone/>
            </a:pPr>
            <a:r>
              <a:rPr lang="zh-CN" sz="1270" b="1" i="0" u="none" strike="noStrike" cap="none">
                <a:solidFill>
                  <a:srgbClr val="FF5722"/>
                </a:solidFill>
                <a:latin typeface="微软雅黑" panose="020B0503020204020204" charset="-122"/>
                <a:ea typeface="微软雅黑" panose="020B0503020204020204" charset="-122"/>
                <a:cs typeface="微软雅黑" panose="020B0503020204020204" charset="-122"/>
                <a:sym typeface="微软雅黑" panose="020B0503020204020204" charset="-122"/>
              </a:rPr>
              <a:t>如有需要可以同时下载捡货单，装箱单。</a:t>
            </a: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2" name="Google Shape;402;p9"/>
          <p:cNvSpPr/>
          <p:nvPr/>
        </p:nvSpPr>
        <p:spPr>
          <a:xfrm>
            <a:off x="8509087" y="4869325"/>
            <a:ext cx="812051" cy="215555"/>
          </a:xfrm>
          <a:prstGeom prst="rect">
            <a:avLst/>
          </a:prstGeom>
          <a:noFill/>
          <a:ln w="25400" cap="flat" cmpd="sng">
            <a:solidFill>
              <a:srgbClr val="EA572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panose="020B0604020202020204"/>
              <a:buNone/>
            </a:pPr>
            <a:endParaRPr sz="18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403" name="Google Shape;403;p9"/>
          <p:cNvSpPr/>
          <p:nvPr/>
        </p:nvSpPr>
        <p:spPr>
          <a:xfrm>
            <a:off x="9993282" y="5119740"/>
            <a:ext cx="812051" cy="626084"/>
          </a:xfrm>
          <a:prstGeom prst="rect">
            <a:avLst/>
          </a:prstGeom>
          <a:noFill/>
          <a:ln w="25400" cap="flat" cmpd="sng">
            <a:solidFill>
              <a:srgbClr val="EA572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panose="020B0604020202020204"/>
              <a:buNone/>
            </a:pPr>
            <a:endParaRPr sz="18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404" name="Google Shape;404;p9"/>
          <p:cNvSpPr/>
          <p:nvPr/>
        </p:nvSpPr>
        <p:spPr>
          <a:xfrm>
            <a:off x="5931535" y="935990"/>
            <a:ext cx="5690235" cy="5637530"/>
          </a:xfrm>
          <a:prstGeom prst="rect">
            <a:avLst/>
          </a:prstGeom>
          <a:noFill/>
          <a:ln w="25400" cap="flat" cmpd="sng">
            <a:solidFill>
              <a:srgbClr val="EA572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panose="020B0604020202020204"/>
              <a:buNone/>
            </a:pPr>
            <a:endParaRPr sz="18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405" name="Google Shape;405;p9"/>
          <p:cNvSpPr txBox="1"/>
          <p:nvPr/>
        </p:nvSpPr>
        <p:spPr>
          <a:xfrm>
            <a:off x="509631" y="179502"/>
            <a:ext cx="6774747" cy="49043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panose="020B0604020202020204"/>
              <a:buNone/>
            </a:pPr>
            <a:r>
              <a:rPr lang="zh-CN" sz="2000" b="1"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rPr>
              <a:t>二、申请出货编号——批量订单发货具体操作（SLS物流）</a:t>
            </a:r>
            <a:endParaRPr sz="20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409" name="Shape 409"/>
        <p:cNvGrpSpPr/>
        <p:nvPr/>
      </p:nvGrpSpPr>
      <p:grpSpPr>
        <a:xfrm>
          <a:off x="0" y="0"/>
          <a:ext cx="0" cy="0"/>
          <a:chOff x="0" y="0"/>
          <a:chExt cx="0" cy="0"/>
        </a:xfrm>
      </p:grpSpPr>
      <p:sp>
        <p:nvSpPr>
          <p:cNvPr id="410" name="Google Shape;410;p13"/>
          <p:cNvSpPr txBox="1"/>
          <p:nvPr/>
        </p:nvSpPr>
        <p:spPr>
          <a:xfrm>
            <a:off x="509631" y="179503"/>
            <a:ext cx="3897982" cy="31365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panose="020B0604020202020204"/>
              <a:buNone/>
            </a:pPr>
            <a:r>
              <a:rPr lang="zh-CN" sz="2000" b="1"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rPr>
              <a:t>三、卖家操作发货预报功能</a:t>
            </a: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pic>
        <p:nvPicPr>
          <p:cNvPr id="411" name="Google Shape;411;p13"/>
          <p:cNvPicPr preferRelativeResize="0"/>
          <p:nvPr/>
        </p:nvPicPr>
        <p:blipFill rotWithShape="1">
          <a:blip r:embed="rId1"/>
          <a:srcRect/>
          <a:stretch>
            <a:fillRect/>
          </a:stretch>
        </p:blipFill>
        <p:spPr>
          <a:xfrm>
            <a:off x="0" y="762615"/>
            <a:ext cx="12132580" cy="571010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415" name="Shape 415"/>
        <p:cNvGrpSpPr/>
        <p:nvPr/>
      </p:nvGrpSpPr>
      <p:grpSpPr>
        <a:xfrm>
          <a:off x="0" y="0"/>
          <a:ext cx="0" cy="0"/>
          <a:chOff x="0" y="0"/>
          <a:chExt cx="0" cy="0"/>
        </a:xfrm>
      </p:grpSpPr>
      <p:sp>
        <p:nvSpPr>
          <p:cNvPr id="416" name="Google Shape;416;p14"/>
          <p:cNvSpPr txBox="1"/>
          <p:nvPr/>
        </p:nvSpPr>
        <p:spPr>
          <a:xfrm>
            <a:off x="509631" y="179503"/>
            <a:ext cx="3897982" cy="31365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panose="020B0604020202020204"/>
              <a:buNone/>
            </a:pPr>
            <a:r>
              <a:rPr lang="zh-CN" sz="2000" b="1"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rPr>
              <a:t>三、卖家操作发货预报功能</a:t>
            </a: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pic>
        <p:nvPicPr>
          <p:cNvPr id="417" name="Google Shape;417;p14"/>
          <p:cNvPicPr preferRelativeResize="0"/>
          <p:nvPr/>
        </p:nvPicPr>
        <p:blipFill rotWithShape="1">
          <a:blip r:embed="rId1"/>
          <a:srcRect/>
          <a:stretch>
            <a:fillRect/>
          </a:stretch>
        </p:blipFill>
        <p:spPr>
          <a:xfrm>
            <a:off x="308226" y="788276"/>
            <a:ext cx="11260476" cy="606972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421" name="Shape 421"/>
        <p:cNvGrpSpPr/>
        <p:nvPr/>
      </p:nvGrpSpPr>
      <p:grpSpPr>
        <a:xfrm>
          <a:off x="0" y="0"/>
          <a:ext cx="0" cy="0"/>
          <a:chOff x="0" y="0"/>
          <a:chExt cx="0" cy="0"/>
        </a:xfrm>
      </p:grpSpPr>
      <p:pic>
        <p:nvPicPr>
          <p:cNvPr id="422" name="Google Shape;422;p16"/>
          <p:cNvPicPr preferRelativeResize="0"/>
          <p:nvPr/>
        </p:nvPicPr>
        <p:blipFill rotWithShape="1">
          <a:blip r:embed="rId1"/>
          <a:srcRect/>
          <a:stretch>
            <a:fillRect/>
          </a:stretch>
        </p:blipFill>
        <p:spPr>
          <a:xfrm>
            <a:off x="82011" y="1006867"/>
            <a:ext cx="12027978" cy="5352835"/>
          </a:xfrm>
          <a:prstGeom prst="rect">
            <a:avLst/>
          </a:prstGeom>
          <a:noFill/>
          <a:ln>
            <a:noFill/>
          </a:ln>
        </p:spPr>
      </p:pic>
      <p:sp>
        <p:nvSpPr>
          <p:cNvPr id="423" name="Google Shape;423;p16"/>
          <p:cNvSpPr txBox="1"/>
          <p:nvPr/>
        </p:nvSpPr>
        <p:spPr>
          <a:xfrm>
            <a:off x="509631" y="179503"/>
            <a:ext cx="3897982" cy="31365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panose="020B0604020202020204"/>
              <a:buNone/>
            </a:pPr>
            <a:r>
              <a:rPr lang="zh-CN" sz="2000" b="1"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rPr>
              <a:t>三、卖家操作发货预报功能</a:t>
            </a: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427" name="Shape 427"/>
        <p:cNvGrpSpPr/>
        <p:nvPr/>
      </p:nvGrpSpPr>
      <p:grpSpPr>
        <a:xfrm>
          <a:off x="0" y="0"/>
          <a:ext cx="0" cy="0"/>
          <a:chOff x="0" y="0"/>
          <a:chExt cx="0" cy="0"/>
        </a:xfrm>
      </p:grpSpPr>
      <p:pic>
        <p:nvPicPr>
          <p:cNvPr id="428" name="Google Shape;428;p17"/>
          <p:cNvPicPr preferRelativeResize="0"/>
          <p:nvPr/>
        </p:nvPicPr>
        <p:blipFill rotWithShape="1">
          <a:blip r:embed="rId1"/>
          <a:srcRect/>
          <a:stretch>
            <a:fillRect/>
          </a:stretch>
        </p:blipFill>
        <p:spPr>
          <a:xfrm>
            <a:off x="131364" y="925503"/>
            <a:ext cx="11929272" cy="5578039"/>
          </a:xfrm>
          <a:prstGeom prst="rect">
            <a:avLst/>
          </a:prstGeom>
          <a:noFill/>
          <a:ln>
            <a:noFill/>
          </a:ln>
        </p:spPr>
      </p:pic>
      <p:sp>
        <p:nvSpPr>
          <p:cNvPr id="429" name="Google Shape;429;p17"/>
          <p:cNvSpPr txBox="1"/>
          <p:nvPr/>
        </p:nvSpPr>
        <p:spPr>
          <a:xfrm>
            <a:off x="509631" y="179503"/>
            <a:ext cx="3897982" cy="31365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panose="020B0604020202020204"/>
              <a:buNone/>
            </a:pPr>
            <a:r>
              <a:rPr lang="zh-CN" sz="2000" b="1"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rPr>
              <a:t>三、卖家操作发货预报功能</a:t>
            </a: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433" name="Shape 433"/>
        <p:cNvGrpSpPr/>
        <p:nvPr/>
      </p:nvGrpSpPr>
      <p:grpSpPr>
        <a:xfrm>
          <a:off x="0" y="0"/>
          <a:ext cx="0" cy="0"/>
          <a:chOff x="0" y="0"/>
          <a:chExt cx="0" cy="0"/>
        </a:xfrm>
      </p:grpSpPr>
      <p:pic>
        <p:nvPicPr>
          <p:cNvPr id="434" name="Google Shape;434;p18"/>
          <p:cNvPicPr preferRelativeResize="0"/>
          <p:nvPr/>
        </p:nvPicPr>
        <p:blipFill rotWithShape="1">
          <a:blip r:embed="rId1"/>
          <a:srcRect/>
          <a:stretch>
            <a:fillRect/>
          </a:stretch>
        </p:blipFill>
        <p:spPr>
          <a:xfrm>
            <a:off x="154433" y="1084083"/>
            <a:ext cx="11883133" cy="5224249"/>
          </a:xfrm>
          <a:prstGeom prst="rect">
            <a:avLst/>
          </a:prstGeom>
          <a:noFill/>
          <a:ln>
            <a:noFill/>
          </a:ln>
        </p:spPr>
      </p:pic>
      <p:sp>
        <p:nvSpPr>
          <p:cNvPr id="435" name="Google Shape;435;p18"/>
          <p:cNvSpPr txBox="1"/>
          <p:nvPr/>
        </p:nvSpPr>
        <p:spPr>
          <a:xfrm>
            <a:off x="509631" y="179503"/>
            <a:ext cx="3897982" cy="31365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panose="020B0604020202020204"/>
              <a:buNone/>
            </a:pPr>
            <a:r>
              <a:rPr lang="zh-CN" sz="2000" b="1"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rPr>
              <a:t>三、卖家操作发货预报功能</a:t>
            </a: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439" name="Shape 439"/>
        <p:cNvGrpSpPr/>
        <p:nvPr/>
      </p:nvGrpSpPr>
      <p:grpSpPr>
        <a:xfrm>
          <a:off x="0" y="0"/>
          <a:ext cx="0" cy="0"/>
          <a:chOff x="0" y="0"/>
          <a:chExt cx="0" cy="0"/>
        </a:xfrm>
      </p:grpSpPr>
      <p:pic>
        <p:nvPicPr>
          <p:cNvPr id="440" name="Google Shape;440;p21"/>
          <p:cNvPicPr preferRelativeResize="0"/>
          <p:nvPr/>
        </p:nvPicPr>
        <p:blipFill rotWithShape="1">
          <a:blip r:embed="rId1"/>
          <a:srcRect/>
          <a:stretch>
            <a:fillRect/>
          </a:stretch>
        </p:blipFill>
        <p:spPr>
          <a:xfrm>
            <a:off x="95029" y="947257"/>
            <a:ext cx="12001941" cy="5617930"/>
          </a:xfrm>
          <a:prstGeom prst="rect">
            <a:avLst/>
          </a:prstGeom>
          <a:noFill/>
          <a:ln>
            <a:noFill/>
          </a:ln>
        </p:spPr>
      </p:pic>
      <p:sp>
        <p:nvSpPr>
          <p:cNvPr id="441" name="Google Shape;441;p21"/>
          <p:cNvSpPr txBox="1"/>
          <p:nvPr/>
        </p:nvSpPr>
        <p:spPr>
          <a:xfrm>
            <a:off x="509631" y="179503"/>
            <a:ext cx="3897982" cy="31365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panose="020B0604020202020204"/>
              <a:buNone/>
            </a:pPr>
            <a:r>
              <a:rPr lang="zh-CN" sz="2000" b="1"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rPr>
              <a:t>三、卖家操作发货预报功能</a:t>
            </a: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445" name="Shape 445"/>
        <p:cNvGrpSpPr/>
        <p:nvPr/>
      </p:nvGrpSpPr>
      <p:grpSpPr>
        <a:xfrm>
          <a:off x="0" y="0"/>
          <a:ext cx="0" cy="0"/>
          <a:chOff x="0" y="0"/>
          <a:chExt cx="0" cy="0"/>
        </a:xfrm>
      </p:grpSpPr>
      <p:sp>
        <p:nvSpPr>
          <p:cNvPr id="446" name="Google Shape;446;g9706546db2_0_85"/>
          <p:cNvSpPr txBox="1"/>
          <p:nvPr/>
        </p:nvSpPr>
        <p:spPr>
          <a:xfrm>
            <a:off x="11670610" y="-108858"/>
            <a:ext cx="158400" cy="290700"/>
          </a:xfrm>
          <a:prstGeom prst="rect">
            <a:avLst/>
          </a:prstGeom>
          <a:noFill/>
          <a:ln>
            <a:noFill/>
          </a:ln>
        </p:spPr>
        <p:txBody>
          <a:bodyPr spcFirstLastPara="1" wrap="square" lIns="0" tIns="11500" rIns="0" bIns="0" anchor="t" anchorCtr="0">
            <a:noAutofit/>
          </a:bodyPr>
          <a:lstStyle/>
          <a:p>
            <a:pPr marL="11430" marR="0" lvl="0" indent="0" algn="l" rtl="0">
              <a:lnSpc>
                <a:spcPct val="100000"/>
              </a:lnSpc>
              <a:spcBef>
                <a:spcPts val="0"/>
              </a:spcBef>
              <a:spcAft>
                <a:spcPts val="0"/>
              </a:spcAft>
              <a:buClr>
                <a:srgbClr val="000000"/>
              </a:buClr>
              <a:buSzPts val="1814"/>
              <a:buFont typeface="Arial" panose="020B0604020202020204"/>
              <a:buNone/>
            </a:pPr>
            <a:r>
              <a:rPr lang="zh-CN" sz="1815" b="0" i="0" u="none" strike="noStrike" cap="none">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2</a:t>
            </a:r>
            <a:endParaRPr sz="1815" b="0" i="0" u="none" strike="noStrike" cap="none">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447" name="Google Shape;447;g9706546db2_0_85"/>
          <p:cNvSpPr txBox="1"/>
          <p:nvPr/>
        </p:nvSpPr>
        <p:spPr>
          <a:xfrm>
            <a:off x="76810" y="1135303"/>
            <a:ext cx="11752200" cy="1011000"/>
          </a:xfrm>
          <a:prstGeom prst="rect">
            <a:avLst/>
          </a:prstGeom>
          <a:noFill/>
          <a:ln>
            <a:noFill/>
          </a:ln>
        </p:spPr>
        <p:txBody>
          <a:bodyPr spcFirstLastPara="1" wrap="square" lIns="91425" tIns="91425" rIns="91425" bIns="91425" anchor="t" anchorCtr="0">
            <a:noAutofit/>
          </a:bodyPr>
          <a:lstStyle/>
          <a:p>
            <a:pPr marL="0" marR="0" lvl="0" indent="0" algn="l" rtl="0">
              <a:lnSpc>
                <a:spcPct val="150000"/>
              </a:lnSpc>
              <a:spcBef>
                <a:spcPts val="0"/>
              </a:spcBef>
              <a:spcAft>
                <a:spcPts val="0"/>
              </a:spcAft>
              <a:buClr>
                <a:srgbClr val="000000"/>
              </a:buClr>
              <a:buSzPts val="1600"/>
              <a:buFont typeface="Arial" panose="020B0604020202020204"/>
              <a:buNone/>
            </a:pPr>
            <a:r>
              <a:rPr lang="zh-CN" sz="1600" b="0" i="0" u="none" strike="noStrike" cap="none">
                <a:solidFill>
                  <a:schemeClr val="dk1"/>
                </a:solidFill>
                <a:latin typeface="Arial" panose="020B0604020202020204"/>
                <a:ea typeface="Arial" panose="020B0604020202020204"/>
                <a:cs typeface="Arial" panose="020B0604020202020204"/>
                <a:sym typeface="Arial" panose="020B0604020202020204"/>
              </a:rPr>
              <a:t>首公里追踪将物流信息更新时间提前。当卖家将包裹从卖家仓库发出后，订单物流信息更新为“</a:t>
            </a:r>
            <a:r>
              <a:rPr lang="zh-CN" sz="1600" b="1" i="0" u="none" strike="noStrike" cap="none">
                <a:solidFill>
                  <a:schemeClr val="dk1"/>
                </a:solidFill>
                <a:latin typeface="Arial" panose="020B0604020202020204"/>
                <a:ea typeface="Arial" panose="020B0604020202020204"/>
                <a:cs typeface="Arial" panose="020B0604020202020204"/>
                <a:sym typeface="Arial" panose="020B0604020202020204"/>
              </a:rPr>
              <a:t>包裹由海外卖家向虾皮海外物流中心配送中</a:t>
            </a:r>
            <a:r>
              <a:rPr lang="zh-CN" sz="1600" b="0" i="0" u="none" strike="noStrike" cap="none">
                <a:solidFill>
                  <a:schemeClr val="dk1"/>
                </a:solidFill>
                <a:latin typeface="Arial" panose="020B0604020202020204"/>
                <a:ea typeface="Arial" panose="020B0604020202020204"/>
                <a:cs typeface="Arial" panose="020B0604020202020204"/>
                <a:sym typeface="Arial" panose="020B0604020202020204"/>
              </a:rPr>
              <a:t>/Your parcel is shipped from the seller to our overseas sorting center”。</a:t>
            </a:r>
            <a:endParaRPr sz="1600" b="0" i="0" u="none" strike="noStrike" cap="none">
              <a:solidFill>
                <a:schemeClr val="dk1"/>
              </a:solidFill>
              <a:latin typeface="Arial" panose="020B0604020202020204"/>
              <a:ea typeface="Arial" panose="020B0604020202020204"/>
              <a:cs typeface="Arial" panose="020B0604020202020204"/>
              <a:sym typeface="Arial" panose="020B0604020202020204"/>
            </a:endParaRPr>
          </a:p>
          <a:p>
            <a:pPr marL="0" marR="0" lvl="0" indent="0" algn="l" rtl="0">
              <a:lnSpc>
                <a:spcPct val="150000"/>
              </a:lnSpc>
              <a:spcBef>
                <a:spcPts val="0"/>
              </a:spcBef>
              <a:spcAft>
                <a:spcPts val="0"/>
              </a:spcAft>
              <a:buClr>
                <a:srgbClr val="000000"/>
              </a:buClr>
              <a:buSzPts val="1600"/>
              <a:buFont typeface="Arial" panose="020B0604020202020204"/>
              <a:buNone/>
            </a:pPr>
            <a:r>
              <a:rPr lang="zh-CN" sz="1600" b="1" i="0" u="none" strike="noStrike" cap="none">
                <a:solidFill>
                  <a:schemeClr val="dk1"/>
                </a:solidFill>
                <a:latin typeface="Arial" panose="020B0604020202020204"/>
                <a:ea typeface="Arial" panose="020B0604020202020204"/>
                <a:cs typeface="Arial" panose="020B0604020202020204"/>
                <a:sym typeface="Arial" panose="020B0604020202020204"/>
              </a:rPr>
              <a:t>不同卖家类型更新时间点分别为：</a:t>
            </a:r>
            <a:r>
              <a:rPr lang="zh-CN" sz="1600" b="0" i="0" u="none" strike="noStrike" cap="none">
                <a:solidFill>
                  <a:schemeClr val="dk1"/>
                </a:solidFill>
                <a:latin typeface="Arial" panose="020B0604020202020204"/>
                <a:ea typeface="Arial" panose="020B0604020202020204"/>
                <a:cs typeface="Arial" panose="020B0604020202020204"/>
                <a:sym typeface="Arial" panose="020B0604020202020204"/>
              </a:rPr>
              <a:t>①非快递卖家：揽收司机/集货点扫描由卖家生成的揽货批次号时</a:t>
            </a:r>
            <a:endParaRPr sz="1600" b="0" i="0" u="none" strike="noStrike" cap="none">
              <a:solidFill>
                <a:schemeClr val="dk1"/>
              </a:solidFill>
              <a:latin typeface="Arial" panose="020B0604020202020204"/>
              <a:ea typeface="Arial" panose="020B0604020202020204"/>
              <a:cs typeface="Arial" panose="020B0604020202020204"/>
              <a:sym typeface="Arial" panose="020B0604020202020204"/>
            </a:endParaRPr>
          </a:p>
          <a:p>
            <a:pPr marL="0" marR="0" lvl="0" indent="0" algn="l" rtl="0">
              <a:lnSpc>
                <a:spcPct val="150000"/>
              </a:lnSpc>
              <a:spcBef>
                <a:spcPts val="0"/>
              </a:spcBef>
              <a:spcAft>
                <a:spcPts val="0"/>
              </a:spcAft>
              <a:buClr>
                <a:srgbClr val="000000"/>
              </a:buClr>
              <a:buSzPts val="1600"/>
              <a:buFont typeface="Arial" panose="020B0604020202020204"/>
              <a:buNone/>
            </a:pPr>
            <a:r>
              <a:rPr lang="zh-CN" sz="1600" b="0" i="0" u="none" strike="noStrike" cap="none">
                <a:solidFill>
                  <a:schemeClr val="dk1"/>
                </a:solidFill>
                <a:latin typeface="Arial" panose="020B0604020202020204"/>
                <a:ea typeface="Arial" panose="020B0604020202020204"/>
                <a:cs typeface="Arial" panose="020B0604020202020204"/>
                <a:sym typeface="Arial" panose="020B0604020202020204"/>
              </a:rPr>
              <a:t>                                                      ②快递卖家：第三方快递商扫描国内快递单号时</a:t>
            </a:r>
            <a:endParaRPr sz="1600" b="0" i="0" u="none" strike="noStrike" cap="none">
              <a:solidFill>
                <a:schemeClr val="dk1"/>
              </a:solidFill>
              <a:latin typeface="Arial" panose="020B0604020202020204"/>
              <a:ea typeface="Arial" panose="020B0604020202020204"/>
              <a:cs typeface="Arial" panose="020B0604020202020204"/>
              <a:sym typeface="Arial" panose="020B0604020202020204"/>
            </a:endParaRPr>
          </a:p>
          <a:p>
            <a:pPr marL="0" marR="0" lvl="0" indent="0" algn="l" rtl="0">
              <a:lnSpc>
                <a:spcPct val="150000"/>
              </a:lnSpc>
              <a:spcBef>
                <a:spcPts val="0"/>
              </a:spcBef>
              <a:spcAft>
                <a:spcPts val="0"/>
              </a:spcAft>
              <a:buClr>
                <a:srgbClr val="000000"/>
              </a:buClr>
              <a:buSzPts val="1600"/>
              <a:buFont typeface="Arial" panose="020B0604020202020204"/>
              <a:buNone/>
            </a:pPr>
            <a:r>
              <a:rPr lang="zh-CN" sz="1600" b="1" i="0" u="none" strike="noStrike" cap="none">
                <a:solidFill>
                  <a:schemeClr val="dk1"/>
                </a:solidFill>
                <a:latin typeface="Arial" panose="020B0604020202020204"/>
                <a:ea typeface="Arial" panose="020B0604020202020204"/>
                <a:cs typeface="Arial" panose="020B0604020202020204"/>
                <a:sym typeface="Arial" panose="020B0604020202020204"/>
              </a:rPr>
              <a:t>QA问答：</a:t>
            </a:r>
            <a:endParaRPr sz="1600" b="1" i="0" u="none" strike="noStrike" cap="none">
              <a:solidFill>
                <a:schemeClr val="dk1"/>
              </a:solidFill>
              <a:latin typeface="Arial" panose="020B0604020202020204"/>
              <a:ea typeface="Arial" panose="020B0604020202020204"/>
              <a:cs typeface="Arial" panose="020B0604020202020204"/>
              <a:sym typeface="Arial" panose="020B0604020202020204"/>
            </a:endParaRPr>
          </a:p>
          <a:p>
            <a:pPr marL="0" marR="0" lvl="0" indent="0" algn="l" rtl="0">
              <a:lnSpc>
                <a:spcPct val="150000"/>
              </a:lnSpc>
              <a:spcBef>
                <a:spcPts val="0"/>
              </a:spcBef>
              <a:spcAft>
                <a:spcPts val="0"/>
              </a:spcAft>
              <a:buClr>
                <a:srgbClr val="000000"/>
              </a:buClr>
              <a:buSzPts val="1600"/>
              <a:buFont typeface="Arial" panose="020B0604020202020204"/>
              <a:buNone/>
            </a:pPr>
            <a:r>
              <a:rPr lang="zh-CN" sz="1600" b="0" i="0" u="none" strike="noStrike" cap="none">
                <a:solidFill>
                  <a:srgbClr val="000000"/>
                </a:solidFill>
                <a:latin typeface="Arial" panose="020B0604020202020204"/>
                <a:ea typeface="Arial" panose="020B0604020202020204"/>
                <a:cs typeface="Arial" panose="020B0604020202020204"/>
                <a:sym typeface="Arial" panose="020B0604020202020204"/>
              </a:rPr>
              <a:t>Q: 我可以在ERP中更改转运仓和寄送方式设置吗？ </a:t>
            </a:r>
            <a:endParaRPr sz="1600" b="0" i="0" u="none" strike="noStrike" cap="none">
              <a:solidFill>
                <a:srgbClr val="000000"/>
              </a:solidFill>
              <a:latin typeface="Arial" panose="020B0604020202020204"/>
              <a:ea typeface="Arial" panose="020B0604020202020204"/>
              <a:cs typeface="Arial" panose="020B0604020202020204"/>
              <a:sym typeface="Arial" panose="020B0604020202020204"/>
            </a:endParaRPr>
          </a:p>
          <a:p>
            <a:pPr marL="0" marR="0" lvl="0" indent="0" algn="l" rtl="0">
              <a:lnSpc>
                <a:spcPct val="150000"/>
              </a:lnSpc>
              <a:spcBef>
                <a:spcPts val="0"/>
              </a:spcBef>
              <a:spcAft>
                <a:spcPts val="0"/>
              </a:spcAft>
              <a:buClr>
                <a:srgbClr val="000000"/>
              </a:buClr>
              <a:buSzPts val="1600"/>
              <a:buFont typeface="Arial" panose="020B0604020202020204"/>
              <a:buNone/>
            </a:pPr>
            <a:r>
              <a:rPr lang="zh-CN" sz="1600" b="0" i="0" u="none" strike="noStrike" cap="none">
                <a:solidFill>
                  <a:srgbClr val="000000"/>
                </a:solidFill>
                <a:latin typeface="Arial" panose="020B0604020202020204"/>
                <a:ea typeface="Arial" panose="020B0604020202020204"/>
                <a:cs typeface="Arial" panose="020B0604020202020204"/>
                <a:sym typeface="Arial" panose="020B0604020202020204"/>
              </a:rPr>
              <a:t>A: 您无法在ERP中更改转运仓，但在订单预报时可以选择不同的寄送方式。</a:t>
            </a:r>
            <a:endParaRPr sz="1600" b="0" i="0" u="none" strike="noStrike" cap="none">
              <a:solidFill>
                <a:srgbClr val="000000"/>
              </a:solidFill>
              <a:latin typeface="Arial" panose="020B0604020202020204"/>
              <a:ea typeface="Arial" panose="020B0604020202020204"/>
              <a:cs typeface="Arial" panose="020B0604020202020204"/>
              <a:sym typeface="Arial" panose="020B0604020202020204"/>
            </a:endParaRPr>
          </a:p>
          <a:p>
            <a:pPr marL="0" marR="0" lvl="0" indent="0" algn="l" rtl="0">
              <a:lnSpc>
                <a:spcPct val="150000"/>
              </a:lnSpc>
              <a:spcBef>
                <a:spcPts val="0"/>
              </a:spcBef>
              <a:spcAft>
                <a:spcPts val="0"/>
              </a:spcAft>
              <a:buClr>
                <a:srgbClr val="000000"/>
              </a:buClr>
              <a:buSzPts val="1600"/>
              <a:buFont typeface="Arial" panose="020B0604020202020204"/>
              <a:buNone/>
            </a:pPr>
            <a:r>
              <a:rPr lang="zh-CN" sz="1600" b="0" i="0" u="none" strike="noStrike" cap="none">
                <a:solidFill>
                  <a:srgbClr val="000000"/>
                </a:solidFill>
                <a:latin typeface="Arial" panose="020B0604020202020204"/>
                <a:ea typeface="Arial" panose="020B0604020202020204"/>
                <a:cs typeface="Arial" panose="020B0604020202020204"/>
                <a:sym typeface="Arial" panose="020B0604020202020204"/>
              </a:rPr>
              <a:t>您只能在卖家中 心【物流设置】修改转运仓。 </a:t>
            </a:r>
            <a:endParaRPr sz="1600" b="0" i="0" u="none" strike="noStrike" cap="none">
              <a:solidFill>
                <a:srgbClr val="000000"/>
              </a:solidFill>
              <a:latin typeface="Arial" panose="020B0604020202020204"/>
              <a:ea typeface="Arial" panose="020B0604020202020204"/>
              <a:cs typeface="Arial" panose="020B0604020202020204"/>
              <a:sym typeface="Arial" panose="020B0604020202020204"/>
            </a:endParaRPr>
          </a:p>
          <a:p>
            <a:pPr marL="0" marR="0" lvl="0" indent="0" algn="l" rtl="0">
              <a:lnSpc>
                <a:spcPct val="150000"/>
              </a:lnSpc>
              <a:spcBef>
                <a:spcPts val="0"/>
              </a:spcBef>
              <a:spcAft>
                <a:spcPts val="0"/>
              </a:spcAft>
              <a:buClr>
                <a:srgbClr val="000000"/>
              </a:buClr>
              <a:buSzPts val="1600"/>
              <a:buFont typeface="Arial" panose="020B0604020202020204"/>
              <a:buNone/>
            </a:pPr>
            <a:r>
              <a:rPr lang="zh-CN" sz="1600" b="0" i="0" u="none" strike="noStrike" cap="none">
                <a:solidFill>
                  <a:srgbClr val="000000"/>
                </a:solidFill>
                <a:latin typeface="Arial" panose="020B0604020202020204"/>
                <a:ea typeface="Arial" panose="020B0604020202020204"/>
                <a:cs typeface="Arial" panose="020B0604020202020204"/>
                <a:sym typeface="Arial" panose="020B0604020202020204"/>
              </a:rPr>
              <a:t>Q: 如果我没有设置默认的转运仓和寄送方式会怎样？</a:t>
            </a:r>
            <a:endParaRPr sz="1600" b="0" i="0" u="none" strike="noStrike" cap="none">
              <a:solidFill>
                <a:srgbClr val="000000"/>
              </a:solidFill>
              <a:latin typeface="Arial" panose="020B0604020202020204"/>
              <a:ea typeface="Arial" panose="020B0604020202020204"/>
              <a:cs typeface="Arial" panose="020B0604020202020204"/>
              <a:sym typeface="Arial" panose="020B0604020202020204"/>
            </a:endParaRPr>
          </a:p>
          <a:p>
            <a:pPr marL="0" marR="0" lvl="0" indent="0" algn="l" rtl="0">
              <a:lnSpc>
                <a:spcPct val="150000"/>
              </a:lnSpc>
              <a:spcBef>
                <a:spcPts val="0"/>
              </a:spcBef>
              <a:spcAft>
                <a:spcPts val="0"/>
              </a:spcAft>
              <a:buClr>
                <a:srgbClr val="000000"/>
              </a:buClr>
              <a:buSzPts val="1600"/>
              <a:buFont typeface="Arial" panose="020B0604020202020204"/>
              <a:buNone/>
            </a:pPr>
            <a:r>
              <a:rPr lang="zh-CN" sz="1600" b="0" i="0" u="none" strike="noStrike" cap="none">
                <a:solidFill>
                  <a:srgbClr val="000000"/>
                </a:solidFill>
                <a:latin typeface="Arial" panose="020B0604020202020204"/>
                <a:ea typeface="Arial" panose="020B0604020202020204"/>
                <a:cs typeface="Arial" panose="020B0604020202020204"/>
                <a:sym typeface="Arial" panose="020B0604020202020204"/>
              </a:rPr>
              <a:t> A: 如果您没有设置默认的转运仓和寄送方式，则无法安排装运或预报。</a:t>
            </a:r>
            <a:endParaRPr sz="1600" b="0" i="0" u="none" strike="noStrike" cap="none">
              <a:solidFill>
                <a:srgbClr val="000000"/>
              </a:solidFill>
              <a:latin typeface="Arial" panose="020B0604020202020204"/>
              <a:ea typeface="Arial" panose="020B0604020202020204"/>
              <a:cs typeface="Arial" panose="020B0604020202020204"/>
              <a:sym typeface="Arial" panose="020B0604020202020204"/>
            </a:endParaRPr>
          </a:p>
          <a:p>
            <a:pPr marL="0" marR="0" lvl="0" indent="0" algn="l" rtl="0">
              <a:lnSpc>
                <a:spcPct val="150000"/>
              </a:lnSpc>
              <a:spcBef>
                <a:spcPts val="0"/>
              </a:spcBef>
              <a:spcAft>
                <a:spcPts val="0"/>
              </a:spcAft>
              <a:buClr>
                <a:srgbClr val="000000"/>
              </a:buClr>
              <a:buSzPts val="1600"/>
              <a:buFont typeface="Arial" panose="020B0604020202020204"/>
              <a:buNone/>
            </a:pPr>
            <a:r>
              <a:rPr lang="zh-CN" sz="1600" b="0" i="0" u="none" strike="noStrike" cap="none">
                <a:solidFill>
                  <a:srgbClr val="000000"/>
                </a:solidFill>
                <a:latin typeface="Arial" panose="020B0604020202020204"/>
                <a:ea typeface="Arial" panose="020B0604020202020204"/>
                <a:cs typeface="Arial" panose="020B0604020202020204"/>
                <a:sym typeface="Arial" panose="020B0604020202020204"/>
              </a:rPr>
              <a:t>您需要登录卖家中 心后台设置默认的转运仓和寄送方式。 </a:t>
            </a:r>
            <a:endParaRPr sz="1600" b="1"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pic>
        <p:nvPicPr>
          <p:cNvPr id="448" name="Google Shape;448;g9706546db2_0_85"/>
          <p:cNvPicPr preferRelativeResize="0"/>
          <p:nvPr/>
        </p:nvPicPr>
        <p:blipFill rotWithShape="1">
          <a:blip r:embed="rId1"/>
          <a:srcRect/>
          <a:stretch>
            <a:fillRect/>
          </a:stretch>
        </p:blipFill>
        <p:spPr>
          <a:xfrm>
            <a:off x="9106550" y="4031500"/>
            <a:ext cx="2489151" cy="2411050"/>
          </a:xfrm>
          <a:prstGeom prst="rect">
            <a:avLst/>
          </a:prstGeom>
          <a:noFill/>
          <a:ln>
            <a:noFill/>
          </a:ln>
        </p:spPr>
      </p:pic>
      <p:sp>
        <p:nvSpPr>
          <p:cNvPr id="449" name="Google Shape;449;g9706546db2_0_85"/>
          <p:cNvSpPr txBox="1"/>
          <p:nvPr/>
        </p:nvSpPr>
        <p:spPr>
          <a:xfrm>
            <a:off x="9016525" y="3572200"/>
            <a:ext cx="2697600" cy="399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r>
              <a:rPr lang="zh-CN" sz="1800" b="1" i="0" u="none" strike="noStrike" cap="none">
                <a:solidFill>
                  <a:srgbClr val="FF9900"/>
                </a:solidFill>
                <a:latin typeface="Arial" panose="020B0604020202020204"/>
                <a:ea typeface="Arial" panose="020B0604020202020204"/>
                <a:cs typeface="Arial" panose="020B0604020202020204"/>
                <a:sym typeface="Arial" panose="020B0604020202020204"/>
              </a:rPr>
              <a:t>首公里追踪功能操作指引</a:t>
            </a:r>
            <a:endParaRPr sz="1800" b="1" i="0" u="none" strike="noStrike" cap="none">
              <a:solidFill>
                <a:srgbClr val="FF9900"/>
              </a:solidFill>
              <a:latin typeface="Arial" panose="020B0604020202020204"/>
              <a:ea typeface="Arial" panose="020B0604020202020204"/>
              <a:cs typeface="Arial" panose="020B0604020202020204"/>
              <a:sym typeface="Arial" panose="020B0604020202020204"/>
            </a:endParaRPr>
          </a:p>
        </p:txBody>
      </p:sp>
      <p:sp>
        <p:nvSpPr>
          <p:cNvPr id="450" name="Google Shape;450;g9706546db2_0_85"/>
          <p:cNvSpPr txBox="1"/>
          <p:nvPr/>
        </p:nvSpPr>
        <p:spPr>
          <a:xfrm>
            <a:off x="9743275" y="6387100"/>
            <a:ext cx="2052600" cy="226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r>
              <a:rPr lang="zh-CN" sz="1400" b="1" i="0" u="none" strike="noStrike" cap="none">
                <a:solidFill>
                  <a:srgbClr val="FF0000"/>
                </a:solidFill>
                <a:latin typeface="Arial" panose="020B0604020202020204"/>
                <a:ea typeface="Arial" panose="020B0604020202020204"/>
                <a:cs typeface="Arial" panose="020B0604020202020204"/>
                <a:sym typeface="Arial" panose="020B0604020202020204"/>
              </a:rPr>
              <a:t>点击扫描进入</a:t>
            </a:r>
            <a:endParaRPr sz="1400" b="1" i="0" u="none" strike="noStrike" cap="none">
              <a:solidFill>
                <a:srgbClr val="FF0000"/>
              </a:solidFill>
              <a:latin typeface="Arial" panose="020B0604020202020204"/>
              <a:ea typeface="Arial" panose="020B0604020202020204"/>
              <a:cs typeface="Arial" panose="020B0604020202020204"/>
              <a:sym typeface="Arial" panose="020B0604020202020204"/>
            </a:endParaRPr>
          </a:p>
        </p:txBody>
      </p:sp>
      <p:grpSp>
        <p:nvGrpSpPr>
          <p:cNvPr id="451" name="Google Shape;451;g9706546db2_0_85"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p:nvPr/>
        </p:nvGrpSpPr>
        <p:grpSpPr>
          <a:xfrm>
            <a:off x="538922" y="5299186"/>
            <a:ext cx="7725197" cy="847022"/>
            <a:chOff x="719138" y="2117526"/>
            <a:chExt cx="10753725" cy="1179082"/>
          </a:xfrm>
        </p:grpSpPr>
        <p:sp>
          <p:nvSpPr>
            <p:cNvPr id="452" name="Google Shape;452;g9706546db2_0_85"/>
            <p:cNvSpPr/>
            <p:nvPr/>
          </p:nvSpPr>
          <p:spPr>
            <a:xfrm>
              <a:off x="719138" y="2117526"/>
              <a:ext cx="10753725" cy="903968"/>
            </a:xfrm>
            <a:prstGeom prst="homePlate">
              <a:avLst>
                <a:gd name="adj" fmla="val 35856"/>
              </a:avLst>
            </a:prstGeom>
            <a:solidFill>
              <a:srgbClr val="CCCCCC">
                <a:alpha val="47450"/>
              </a:srgbClr>
            </a:solid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53" name="Google Shape;453;g9706546db2_0_85"/>
            <p:cNvSpPr/>
            <p:nvPr/>
          </p:nvSpPr>
          <p:spPr>
            <a:xfrm>
              <a:off x="876001" y="2704071"/>
              <a:ext cx="3013579" cy="592537"/>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rgbClr val="000000"/>
                </a:buClr>
                <a:buSzPts val="1400"/>
                <a:buFont typeface="Arial" panose="020B0604020202020204"/>
                <a:buNone/>
              </a:pPr>
              <a:r>
                <a:rPr lang="zh-CN" sz="1400" b="0" i="0" u="none" strike="noStrike" cap="none">
                  <a:solidFill>
                    <a:schemeClr val="lt1"/>
                  </a:solidFill>
                  <a:latin typeface="Arial" panose="020B0604020202020204"/>
                  <a:ea typeface="Arial" panose="020B0604020202020204"/>
                  <a:cs typeface="Arial" panose="020B0604020202020204"/>
                  <a:sym typeface="Arial" panose="020B0604020202020204"/>
                </a:rPr>
                <a:t>选仓/寄送方式</a:t>
              </a:r>
              <a:endParaRPr sz="14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454" name="Google Shape;454;g9706546db2_0_85"/>
            <p:cNvSpPr/>
            <p:nvPr/>
          </p:nvSpPr>
          <p:spPr>
            <a:xfrm>
              <a:off x="4319210" y="2704071"/>
              <a:ext cx="3013579" cy="592537"/>
            </a:xfrm>
            <a:prstGeom prst="rect">
              <a:avLst/>
            </a:prstGeom>
            <a:solidFill>
              <a:schemeClr val="accent2"/>
            </a:solid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rgbClr val="000000"/>
                </a:buClr>
                <a:buSzPts val="1400"/>
                <a:buFont typeface="Arial" panose="020B0604020202020204"/>
                <a:buNone/>
              </a:pPr>
              <a:r>
                <a:rPr lang="zh-CN" sz="1400" b="0" i="0" u="none" strike="noStrike" cap="none">
                  <a:solidFill>
                    <a:schemeClr val="lt1"/>
                  </a:solidFill>
                  <a:latin typeface="Arial" panose="020B0604020202020204"/>
                  <a:ea typeface="Arial" panose="020B0604020202020204"/>
                  <a:cs typeface="Arial" panose="020B0604020202020204"/>
                  <a:sym typeface="Arial" panose="020B0604020202020204"/>
                </a:rPr>
                <a:t>打单</a:t>
              </a:r>
              <a:endParaRPr sz="14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455" name="Google Shape;455;g9706546db2_0_85"/>
            <p:cNvSpPr/>
            <p:nvPr/>
          </p:nvSpPr>
          <p:spPr>
            <a:xfrm>
              <a:off x="7762419" y="2704071"/>
              <a:ext cx="3013579" cy="592537"/>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rgbClr val="000000"/>
                </a:buClr>
                <a:buSzPts val="1400"/>
                <a:buFont typeface="Arial" panose="020B0604020202020204"/>
                <a:buNone/>
              </a:pPr>
              <a:r>
                <a:rPr lang="zh-CN" sz="1400" b="0" i="0" u="none" strike="noStrike" cap="none">
                  <a:solidFill>
                    <a:schemeClr val="lt1"/>
                  </a:solidFill>
                  <a:latin typeface="Arial" panose="020B0604020202020204"/>
                  <a:ea typeface="Arial" panose="020B0604020202020204"/>
                  <a:cs typeface="Arial" panose="020B0604020202020204"/>
                  <a:sym typeface="Arial" panose="020B0604020202020204"/>
                </a:rPr>
                <a:t>发货预报</a:t>
              </a:r>
              <a:endParaRPr sz="14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grpSp>
      <p:sp>
        <p:nvSpPr>
          <p:cNvPr id="456" name="Google Shape;456;g9706546db2_0_85"/>
          <p:cNvSpPr txBox="1"/>
          <p:nvPr/>
        </p:nvSpPr>
        <p:spPr>
          <a:xfrm>
            <a:off x="509631" y="179503"/>
            <a:ext cx="3897982" cy="31365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panose="020B0604020202020204"/>
              <a:buNone/>
            </a:pPr>
            <a:r>
              <a:rPr lang="zh-CN" sz="2000" b="1"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rPr>
              <a:t>三、卖家操作发货预报功能</a:t>
            </a: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75" name="Shape 175"/>
        <p:cNvGrpSpPr/>
        <p:nvPr/>
      </p:nvGrpSpPr>
      <p:grpSpPr>
        <a:xfrm>
          <a:off x="0" y="0"/>
          <a:ext cx="0" cy="0"/>
          <a:chOff x="0" y="0"/>
          <a:chExt cx="0" cy="0"/>
        </a:xfrm>
      </p:grpSpPr>
      <p:sp>
        <p:nvSpPr>
          <p:cNvPr id="178" name="Google Shape;178;p50"/>
          <p:cNvSpPr/>
          <p:nvPr/>
        </p:nvSpPr>
        <p:spPr>
          <a:xfrm>
            <a:off x="9391834" y="5807833"/>
            <a:ext cx="2157383" cy="1050167"/>
          </a:xfrm>
          <a:custGeom>
            <a:avLst/>
            <a:gdLst/>
            <a:ahLst/>
            <a:cxnLst/>
            <a:rect l="l" t="t" r="r" b="b"/>
            <a:pathLst>
              <a:path w="328" h="158" extrusionOk="0">
                <a:moveTo>
                  <a:pt x="164" y="81"/>
                </a:moveTo>
                <a:cubicBezTo>
                  <a:pt x="208" y="81"/>
                  <a:pt x="244" y="115"/>
                  <a:pt x="247" y="158"/>
                </a:cubicBezTo>
                <a:cubicBezTo>
                  <a:pt x="328" y="158"/>
                  <a:pt x="328" y="158"/>
                  <a:pt x="328" y="158"/>
                </a:cubicBezTo>
                <a:cubicBezTo>
                  <a:pt x="325" y="70"/>
                  <a:pt x="252" y="0"/>
                  <a:pt x="164" y="0"/>
                </a:cubicBezTo>
                <a:cubicBezTo>
                  <a:pt x="75" y="0"/>
                  <a:pt x="3" y="70"/>
                  <a:pt x="0" y="158"/>
                </a:cubicBezTo>
                <a:cubicBezTo>
                  <a:pt x="80" y="158"/>
                  <a:pt x="80" y="158"/>
                  <a:pt x="80" y="158"/>
                </a:cubicBezTo>
                <a:cubicBezTo>
                  <a:pt x="84" y="115"/>
                  <a:pt x="120" y="81"/>
                  <a:pt x="164" y="81"/>
                </a:cubicBezTo>
                <a:close/>
              </a:path>
            </a:pathLst>
          </a:custGeom>
          <a:gradFill>
            <a:gsLst>
              <a:gs pos="0">
                <a:srgbClr val="FD6B52"/>
              </a:gs>
              <a:gs pos="100000">
                <a:srgbClr val="F6955B"/>
              </a:gs>
            </a:gsLst>
            <a:lin ang="2700006" scaled="0"/>
          </a:gra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800" b="0"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sp>
        <p:nvSpPr>
          <p:cNvPr id="179" name="Google Shape;179;p50"/>
          <p:cNvSpPr txBox="1"/>
          <p:nvPr/>
        </p:nvSpPr>
        <p:spPr>
          <a:xfrm>
            <a:off x="1091025" y="1679295"/>
            <a:ext cx="4054584" cy="723947"/>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FFFFFF"/>
              </a:buClr>
              <a:buSzPts val="4000"/>
              <a:buFont typeface="微软雅黑" panose="020B0503020204020204" charset="-122"/>
              <a:buNone/>
            </a:pPr>
            <a:r>
              <a:rPr lang="zh-CN" sz="4000" b="1" i="0" u="none" strike="noStrike" cap="none">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Contents</a:t>
            </a:r>
            <a:endParaRPr sz="4000" b="1" i="0" u="none" strike="noStrike" cap="none">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80" name="Google Shape;180;p50"/>
          <p:cNvSpPr/>
          <p:nvPr/>
        </p:nvSpPr>
        <p:spPr>
          <a:xfrm rot="-2700000">
            <a:off x="5620698" y="1541708"/>
            <a:ext cx="777096" cy="777096"/>
          </a:xfrm>
          <a:prstGeom prst="roundRect">
            <a:avLst>
              <a:gd name="adj" fmla="val 16667"/>
            </a:avLst>
          </a:prstGeom>
          <a:noFill/>
          <a:ln w="28575" cap="flat" cmpd="sng">
            <a:solidFill>
              <a:srgbClr val="ED4D2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panose="020B0604020202020204"/>
              <a:buNone/>
            </a:pPr>
            <a:endParaRPr sz="18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181" name="Google Shape;181;p50"/>
          <p:cNvSpPr txBox="1"/>
          <p:nvPr/>
        </p:nvSpPr>
        <p:spPr>
          <a:xfrm>
            <a:off x="5773562" y="1585783"/>
            <a:ext cx="416070" cy="695682"/>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ED4D2D"/>
              </a:buClr>
              <a:buSzPts val="3600"/>
              <a:buFont typeface="微软雅黑" panose="020B0503020204020204" charset="-122"/>
              <a:buNone/>
            </a:pPr>
            <a:r>
              <a:rPr lang="zh-CN" sz="3600" b="1" i="0" u="none" strike="noStrike" cap="none">
                <a:solidFill>
                  <a:srgbClr val="ED4D2D"/>
                </a:solidFill>
                <a:latin typeface="微软雅黑" panose="020B0503020204020204" charset="-122"/>
                <a:ea typeface="微软雅黑" panose="020B0503020204020204" charset="-122"/>
                <a:cs typeface="微软雅黑" panose="020B0503020204020204" charset="-122"/>
                <a:sym typeface="微软雅黑" panose="020B0503020204020204" charset="-122"/>
              </a:rPr>
              <a:t>5</a:t>
            </a: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82" name="Google Shape;182;p50"/>
          <p:cNvSpPr txBox="1"/>
          <p:nvPr/>
        </p:nvSpPr>
        <p:spPr>
          <a:xfrm>
            <a:off x="6744257" y="1751248"/>
            <a:ext cx="3292757" cy="4001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panose="020B0604020202020204"/>
              <a:buNone/>
            </a:pPr>
            <a:r>
              <a:rPr lang="zh-CN" sz="2000" b="1"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rPr>
              <a:t>买家延长收货时间</a:t>
            </a: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83" name="Google Shape;183;p50"/>
          <p:cNvSpPr/>
          <p:nvPr/>
        </p:nvSpPr>
        <p:spPr>
          <a:xfrm rot="-2700000">
            <a:off x="5620698" y="2851462"/>
            <a:ext cx="777096" cy="777096"/>
          </a:xfrm>
          <a:prstGeom prst="roundRect">
            <a:avLst>
              <a:gd name="adj" fmla="val 16667"/>
            </a:avLst>
          </a:prstGeom>
          <a:noFill/>
          <a:ln w="28575" cap="flat" cmpd="sng">
            <a:solidFill>
              <a:srgbClr val="ED4D2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panose="020B0604020202020204"/>
              <a:buNone/>
            </a:pPr>
            <a:endParaRPr sz="18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184" name="Google Shape;184;p50"/>
          <p:cNvSpPr txBox="1"/>
          <p:nvPr/>
        </p:nvSpPr>
        <p:spPr>
          <a:xfrm>
            <a:off x="5773562" y="2895537"/>
            <a:ext cx="416070" cy="695682"/>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ED4D2D"/>
              </a:buClr>
              <a:buSzPts val="3600"/>
              <a:buFont typeface="微软雅黑" panose="020B0503020204020204" charset="-122"/>
              <a:buNone/>
            </a:pPr>
            <a:r>
              <a:rPr lang="zh-CN" sz="3600" b="1" i="0" u="none" strike="noStrike" cap="none">
                <a:solidFill>
                  <a:srgbClr val="ED4D2D"/>
                </a:solidFill>
                <a:latin typeface="微软雅黑" panose="020B0503020204020204" charset="-122"/>
                <a:ea typeface="微软雅黑" panose="020B0503020204020204" charset="-122"/>
                <a:cs typeface="微软雅黑" panose="020B0503020204020204" charset="-122"/>
                <a:sym typeface="微软雅黑" panose="020B0503020204020204" charset="-122"/>
              </a:rPr>
              <a:t>6</a:t>
            </a: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85" name="Google Shape;185;p50"/>
          <p:cNvSpPr txBox="1"/>
          <p:nvPr/>
        </p:nvSpPr>
        <p:spPr>
          <a:xfrm>
            <a:off x="6744258" y="3061002"/>
            <a:ext cx="3292756" cy="4001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panose="020B0604020202020204"/>
              <a:buNone/>
            </a:pPr>
            <a:r>
              <a:rPr lang="zh-CN" sz="2000" b="1"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rPr>
              <a:t>退货退款</a:t>
            </a: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86" name="Google Shape;186;p50"/>
          <p:cNvSpPr/>
          <p:nvPr/>
        </p:nvSpPr>
        <p:spPr>
          <a:xfrm rot="-2700000">
            <a:off x="5620698" y="4155459"/>
            <a:ext cx="777096" cy="777096"/>
          </a:xfrm>
          <a:prstGeom prst="roundRect">
            <a:avLst>
              <a:gd name="adj" fmla="val 16667"/>
            </a:avLst>
          </a:prstGeom>
          <a:noFill/>
          <a:ln w="28575" cap="flat" cmpd="sng">
            <a:solidFill>
              <a:srgbClr val="ED4D2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panose="020B0604020202020204"/>
              <a:buNone/>
            </a:pPr>
            <a:endParaRPr sz="18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187" name="Google Shape;187;p50"/>
          <p:cNvSpPr txBox="1"/>
          <p:nvPr/>
        </p:nvSpPr>
        <p:spPr>
          <a:xfrm>
            <a:off x="5773562" y="4199534"/>
            <a:ext cx="416070" cy="695682"/>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ED4D2D"/>
              </a:buClr>
              <a:buSzPts val="3600"/>
              <a:buFont typeface="微软雅黑" panose="020B0503020204020204" charset="-122"/>
              <a:buNone/>
            </a:pPr>
            <a:r>
              <a:rPr lang="zh-CN" sz="3600" b="1" i="0" u="none" strike="noStrike" cap="none">
                <a:solidFill>
                  <a:srgbClr val="ED4D2D"/>
                </a:solidFill>
                <a:latin typeface="微软雅黑" panose="020B0503020204020204" charset="-122"/>
                <a:ea typeface="微软雅黑" panose="020B0503020204020204" charset="-122"/>
                <a:cs typeface="微软雅黑" panose="020B0503020204020204" charset="-122"/>
                <a:sym typeface="微软雅黑" panose="020B0503020204020204" charset="-122"/>
              </a:rPr>
              <a:t>7</a:t>
            </a: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88" name="Google Shape;188;p50"/>
          <p:cNvSpPr txBox="1"/>
          <p:nvPr/>
        </p:nvSpPr>
        <p:spPr>
          <a:xfrm>
            <a:off x="6744258" y="4364999"/>
            <a:ext cx="3292756" cy="4001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panose="020B0604020202020204"/>
              <a:buNone/>
            </a:pPr>
            <a:r>
              <a:rPr lang="zh-CN" sz="2000" b="1"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rPr>
              <a:t>议价操作及评价管理</a:t>
            </a: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459" name="Google Shape;459;p6"/>
          <p:cNvGrpSpPr/>
          <p:nvPr/>
        </p:nvGrpSpPr>
        <p:grpSpPr>
          <a:xfrm>
            <a:off x="0" y="0"/>
            <a:ext cx="3716020" cy="6857365"/>
            <a:chOff x="1917642" y="0"/>
            <a:chExt cx="2165582" cy="5151117"/>
          </a:xfrm>
        </p:grpSpPr>
        <p:sp>
          <p:nvSpPr>
            <p:cNvPr id="460" name="Google Shape;460;p6"/>
            <p:cNvSpPr/>
            <p:nvPr/>
          </p:nvSpPr>
          <p:spPr>
            <a:xfrm>
              <a:off x="2254095" y="0"/>
              <a:ext cx="1829129" cy="5145921"/>
            </a:xfrm>
            <a:custGeom>
              <a:avLst/>
              <a:gdLst/>
              <a:ahLst/>
              <a:cxnLst/>
              <a:rect l="l" t="t" r="r" b="b"/>
              <a:pathLst>
                <a:path w="3770149" h="5145921" extrusionOk="0">
                  <a:moveTo>
                    <a:pt x="0" y="0"/>
                  </a:moveTo>
                  <a:lnTo>
                    <a:pt x="3562963" y="0"/>
                  </a:lnTo>
                  <a:cubicBezTo>
                    <a:pt x="3562963" y="0"/>
                    <a:pt x="4228243" y="398058"/>
                    <a:pt x="3174528" y="2392520"/>
                  </a:cubicBezTo>
                  <a:cubicBezTo>
                    <a:pt x="2120813" y="4386982"/>
                    <a:pt x="3111013" y="5145921"/>
                    <a:pt x="3111013" y="5145921"/>
                  </a:cubicBezTo>
                  <a:lnTo>
                    <a:pt x="0" y="5145921"/>
                  </a:lnTo>
                  <a:lnTo>
                    <a:pt x="0" y="0"/>
                  </a:lnTo>
                  <a:close/>
                </a:path>
              </a:pathLst>
            </a:custGeom>
            <a:solidFill>
              <a:srgbClr val="26A59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61" name="Google Shape;461;p6"/>
            <p:cNvSpPr/>
            <p:nvPr/>
          </p:nvSpPr>
          <p:spPr>
            <a:xfrm>
              <a:off x="2424755" y="0"/>
              <a:ext cx="1594284" cy="5151117"/>
            </a:xfrm>
            <a:custGeom>
              <a:avLst/>
              <a:gdLst/>
              <a:ahLst/>
              <a:cxnLst/>
              <a:rect l="l" t="t" r="r" b="b"/>
              <a:pathLst>
                <a:path w="4592041" h="5151117" extrusionOk="0">
                  <a:moveTo>
                    <a:pt x="4592041" y="5151117"/>
                  </a:moveTo>
                  <a:cubicBezTo>
                    <a:pt x="4592041" y="5151117"/>
                    <a:pt x="3151130" y="4831190"/>
                    <a:pt x="3368566" y="2928385"/>
                  </a:cubicBezTo>
                  <a:cubicBezTo>
                    <a:pt x="3586002" y="1025580"/>
                    <a:pt x="2989404" y="0"/>
                    <a:pt x="2989404" y="0"/>
                  </a:cubicBezTo>
                  <a:lnTo>
                    <a:pt x="0" y="0"/>
                  </a:lnTo>
                  <a:lnTo>
                    <a:pt x="0" y="5145921"/>
                  </a:lnTo>
                  <a:lnTo>
                    <a:pt x="4592041" y="5151117"/>
                  </a:lnTo>
                  <a:close/>
                </a:path>
              </a:pathLst>
            </a:custGeom>
            <a:solidFill>
              <a:srgbClr val="FFBB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62" name="Google Shape;462;p6"/>
            <p:cNvSpPr/>
            <p:nvPr/>
          </p:nvSpPr>
          <p:spPr>
            <a:xfrm>
              <a:off x="1917642" y="0"/>
              <a:ext cx="1818375" cy="5145920"/>
            </a:xfrm>
            <a:custGeom>
              <a:avLst/>
              <a:gdLst/>
              <a:ahLst/>
              <a:cxnLst/>
              <a:rect l="l" t="t" r="r" b="b"/>
              <a:pathLst>
                <a:path w="3747986" h="5145920" extrusionOk="0">
                  <a:moveTo>
                    <a:pt x="0" y="0"/>
                  </a:moveTo>
                  <a:lnTo>
                    <a:pt x="3562963" y="0"/>
                  </a:lnTo>
                  <a:cubicBezTo>
                    <a:pt x="3562963" y="0"/>
                    <a:pt x="4032257" y="1286480"/>
                    <a:pt x="3476042" y="2787374"/>
                  </a:cubicBezTo>
                  <a:cubicBezTo>
                    <a:pt x="2919827" y="4288267"/>
                    <a:pt x="3111013" y="5145921"/>
                    <a:pt x="3111013" y="5145921"/>
                  </a:cubicBezTo>
                  <a:lnTo>
                    <a:pt x="0" y="5145921"/>
                  </a:lnTo>
                  <a:lnTo>
                    <a:pt x="0" y="0"/>
                  </a:lnTo>
                  <a:close/>
                </a:path>
              </a:pathLst>
            </a:custGeom>
            <a:solidFill>
              <a:srgbClr val="EF4D2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460" name="Shape 460"/>
        <p:cNvGrpSpPr/>
        <p:nvPr/>
      </p:nvGrpSpPr>
      <p:grpSpPr>
        <a:xfrm>
          <a:off x="0" y="0"/>
          <a:ext cx="0" cy="0"/>
          <a:chOff x="0" y="0"/>
          <a:chExt cx="0" cy="0"/>
        </a:xfrm>
      </p:grpSpPr>
      <p:sp>
        <p:nvSpPr>
          <p:cNvPr id="461" name="Google Shape;461;p19"/>
          <p:cNvSpPr txBox="1"/>
          <p:nvPr/>
        </p:nvSpPr>
        <p:spPr>
          <a:xfrm>
            <a:off x="3221160" y="2958393"/>
            <a:ext cx="708887" cy="1185281"/>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FFFFFF"/>
              </a:buClr>
              <a:buSzPts val="3600"/>
              <a:buFont typeface="微软雅黑" panose="020B0503020204020204" charset="-122"/>
              <a:buNone/>
            </a:pPr>
            <a:r>
              <a:rPr lang="zh-CN" sz="3600" b="1" i="0" u="none" strike="noStrike" cap="none">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4</a:t>
            </a: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62" name="Google Shape;462;p19"/>
          <p:cNvSpPr txBox="1"/>
          <p:nvPr/>
        </p:nvSpPr>
        <p:spPr>
          <a:xfrm>
            <a:off x="5722943" y="2567320"/>
            <a:ext cx="2197021" cy="74738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FF7353"/>
              </a:buClr>
              <a:buSzPts val="3600"/>
              <a:buFont typeface="微软雅黑" panose="020B0503020204020204" charset="-122"/>
              <a:buNone/>
            </a:pPr>
            <a:r>
              <a:rPr lang="zh-CN" sz="3600" b="1" i="0" u="none" strike="noStrike" cap="none">
                <a:solidFill>
                  <a:srgbClr val="FF7353"/>
                </a:solidFill>
                <a:latin typeface="微软雅黑" panose="020B0503020204020204" charset="-122"/>
                <a:ea typeface="微软雅黑" panose="020B0503020204020204" charset="-122"/>
                <a:cs typeface="微软雅黑" panose="020B0503020204020204" charset="-122"/>
                <a:sym typeface="微软雅黑" panose="020B0503020204020204" charset="-122"/>
              </a:rPr>
              <a:t>PART 4</a:t>
            </a: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63" name="Google Shape;463;p19"/>
          <p:cNvSpPr txBox="1"/>
          <p:nvPr/>
        </p:nvSpPr>
        <p:spPr>
          <a:xfrm>
            <a:off x="4763047" y="3512933"/>
            <a:ext cx="3980904" cy="64633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600"/>
              <a:buFont typeface="Arial" panose="020B0604020202020204"/>
              <a:buNone/>
            </a:pPr>
            <a:r>
              <a:rPr lang="zh-CN" sz="3600" b="1"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rPr>
              <a:t>打包教程</a:t>
            </a: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467" name="Shape 467"/>
        <p:cNvGrpSpPr/>
        <p:nvPr/>
      </p:nvGrpSpPr>
      <p:grpSpPr>
        <a:xfrm>
          <a:off x="0" y="0"/>
          <a:ext cx="0" cy="0"/>
          <a:chOff x="0" y="0"/>
          <a:chExt cx="0" cy="0"/>
        </a:xfrm>
      </p:grpSpPr>
      <p:sp>
        <p:nvSpPr>
          <p:cNvPr id="468" name="Google Shape;468;p20"/>
          <p:cNvSpPr txBox="1"/>
          <p:nvPr/>
        </p:nvSpPr>
        <p:spPr>
          <a:xfrm>
            <a:off x="527789" y="112565"/>
            <a:ext cx="2772383" cy="4001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panose="020B0604020202020204"/>
              <a:buNone/>
            </a:pPr>
            <a:r>
              <a:rPr lang="zh-CN" sz="2000" b="1"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rPr>
              <a:t>一、面单打印</a:t>
            </a: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69" name="Google Shape;469;p20"/>
          <p:cNvSpPr/>
          <p:nvPr/>
        </p:nvSpPr>
        <p:spPr>
          <a:xfrm>
            <a:off x="908603" y="6132246"/>
            <a:ext cx="10285697" cy="2923225"/>
          </a:xfrm>
          <a:prstGeom prst="rect">
            <a:avLst/>
          </a:prstGeom>
          <a:noFill/>
          <a:ln>
            <a:noFill/>
          </a:ln>
        </p:spPr>
        <p:txBody>
          <a:bodyPr spcFirstLastPara="1" wrap="square" lIns="91425" tIns="45700" rIns="91425" bIns="45700" anchor="t" anchorCtr="0">
            <a:noAutofit/>
          </a:bodyPr>
          <a:lstStyle/>
          <a:p>
            <a:pPr marL="140335" marR="0" lvl="0" indent="0" algn="l" rtl="0">
              <a:lnSpc>
                <a:spcPct val="150000"/>
              </a:lnSpc>
              <a:spcBef>
                <a:spcPts val="855"/>
              </a:spcBef>
              <a:spcAft>
                <a:spcPts val="0"/>
              </a:spcAft>
              <a:buClr>
                <a:srgbClr val="000000"/>
              </a:buClr>
              <a:buSzPts val="1400"/>
              <a:buFont typeface="Arial" panose="020B0604020202020204"/>
              <a:buNone/>
            </a:pPr>
            <a:r>
              <a:rPr lang="zh-CN" sz="1400" b="1" i="0" u="none" strike="noStrike" cap="none">
                <a:solidFill>
                  <a:srgbClr val="FF0000"/>
                </a:solidFill>
                <a:latin typeface="微软雅黑" panose="020B0503020204020204" charset="-122"/>
                <a:ea typeface="微软雅黑" panose="020B0503020204020204" charset="-122"/>
                <a:cs typeface="微软雅黑" panose="020B0503020204020204" charset="-122"/>
                <a:sym typeface="微软雅黑" panose="020B0503020204020204" charset="-122"/>
              </a:rPr>
              <a:t>*注意跟踪号+条码（不能折叠，不能太小，要清晰可扫描）、站点代码、渠道代码、普货/特货标识</a:t>
            </a:r>
            <a:r>
              <a:rPr lang="zh-CN" sz="1600" b="1" i="0" u="none" strike="noStrike" cap="none">
                <a:solidFill>
                  <a:schemeClr val="lt1"/>
                </a:solidFill>
                <a:latin typeface="微软雅黑" panose="020B0503020204020204" charset="-122"/>
                <a:ea typeface="微软雅黑" panose="020B0503020204020204" charset="-122"/>
                <a:cs typeface="微软雅黑" panose="020B0503020204020204" charset="-122"/>
                <a:sym typeface="微软雅黑" panose="020B0503020204020204" charset="-122"/>
              </a:rPr>
              <a:t>/特货标识</a:t>
            </a: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a:p>
            <a:pPr marL="140335" marR="0" lvl="0" indent="0" algn="l" rtl="0">
              <a:lnSpc>
                <a:spcPct val="100000"/>
              </a:lnSpc>
              <a:spcBef>
                <a:spcPts val="855"/>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70" name="Google Shape;470;p20"/>
          <p:cNvSpPr txBox="1"/>
          <p:nvPr/>
        </p:nvSpPr>
        <p:spPr>
          <a:xfrm>
            <a:off x="10332720" y="3422431"/>
            <a:ext cx="416560"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71" name="Google Shape;471;p20"/>
          <p:cNvSpPr txBox="1"/>
          <p:nvPr/>
        </p:nvSpPr>
        <p:spPr>
          <a:xfrm>
            <a:off x="4938290" y="3008032"/>
            <a:ext cx="1357269" cy="1600398"/>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400"/>
              <a:buFont typeface="Arial" panose="020B0604020202020204"/>
              <a:buNone/>
            </a:pPr>
            <a:r>
              <a:rPr lang="zh-CN" sz="1400" b="1" i="0" u="none" strike="noStrike" cap="none">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微信扫一扫条形码，显示条形码界面即为可扫描订单</a:t>
            </a:r>
            <a:endParaRPr sz="1400" b="1" i="0" u="none" strike="noStrike" cap="none">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472" name="Google Shape;472;p20"/>
          <p:cNvSpPr txBox="1"/>
          <p:nvPr/>
        </p:nvSpPr>
        <p:spPr>
          <a:xfrm>
            <a:off x="1167782" y="1030970"/>
            <a:ext cx="3431415" cy="1427742"/>
          </a:xfrm>
          <a:prstGeom prst="rect">
            <a:avLst/>
          </a:prstGeom>
          <a:solidFill>
            <a:srgbClr val="F0572C"/>
          </a:solidFill>
          <a:ln>
            <a:noFill/>
          </a:ln>
        </p:spPr>
        <p:txBody>
          <a:bodyPr spcFirstLastPara="1" wrap="square" lIns="0" tIns="141375" rIns="0" bIns="0" anchor="t" anchorCtr="0">
            <a:spAutoFit/>
          </a:bodyPr>
          <a:lstStyle/>
          <a:p>
            <a:pPr marL="140335"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chemeClr val="lt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140335" marR="0" lvl="0" indent="0" algn="l" rtl="0">
              <a:lnSpc>
                <a:spcPct val="100000"/>
              </a:lnSpc>
              <a:spcBef>
                <a:spcPts val="1115"/>
              </a:spcBef>
              <a:spcAft>
                <a:spcPts val="0"/>
              </a:spcAft>
              <a:buClr>
                <a:srgbClr val="000000"/>
              </a:buClr>
              <a:buSzPts val="1400"/>
              <a:buFont typeface="Arial" panose="020B0604020202020204"/>
              <a:buNone/>
            </a:pPr>
            <a:endParaRPr sz="1400" b="0" i="0" u="none" strike="noStrike" cap="none">
              <a:solidFill>
                <a:schemeClr val="lt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140335" marR="0" lvl="0" indent="0" algn="l" rtl="0">
              <a:lnSpc>
                <a:spcPct val="100000"/>
              </a:lnSpc>
              <a:spcBef>
                <a:spcPts val="1115"/>
              </a:spcBef>
              <a:spcAft>
                <a:spcPts val="0"/>
              </a:spcAft>
              <a:buClr>
                <a:srgbClr val="000000"/>
              </a:buClr>
              <a:buSzPts val="1400"/>
              <a:buFont typeface="Arial" panose="020B0604020202020204"/>
              <a:buNone/>
            </a:pPr>
            <a:endParaRPr sz="1400" b="0" i="0" u="none" strike="noStrike" cap="none">
              <a:solidFill>
                <a:schemeClr val="lt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140335" marR="0" lvl="0" indent="0" algn="l" rtl="0">
              <a:lnSpc>
                <a:spcPct val="100000"/>
              </a:lnSpc>
              <a:spcBef>
                <a:spcPts val="1115"/>
              </a:spcBef>
              <a:spcAft>
                <a:spcPts val="0"/>
              </a:spcAft>
              <a:buClr>
                <a:srgbClr val="000000"/>
              </a:buClr>
              <a:buSzPts val="1400"/>
              <a:buFont typeface="Arial" panose="020B0604020202020204"/>
              <a:buNone/>
            </a:pPr>
            <a:endParaRPr sz="1400" b="0" i="0" u="none" strike="noStrike" cap="none">
              <a:solidFill>
                <a:schemeClr val="lt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473" name="Google Shape;473;p20"/>
          <p:cNvSpPr txBox="1"/>
          <p:nvPr/>
        </p:nvSpPr>
        <p:spPr>
          <a:xfrm>
            <a:off x="2231828" y="6132250"/>
            <a:ext cx="1631400" cy="263400"/>
          </a:xfrm>
          <a:prstGeom prst="rect">
            <a:avLst/>
          </a:prstGeom>
          <a:noFill/>
          <a:ln>
            <a:noFill/>
          </a:ln>
        </p:spPr>
        <p:txBody>
          <a:bodyPr spcFirstLastPara="1" wrap="square" lIns="0" tIns="16925" rIns="0" bIns="0" anchor="t" anchorCtr="0">
            <a:spAutoFit/>
          </a:bodyPr>
          <a:lstStyle/>
          <a:p>
            <a:pPr marL="17145" marR="0" lvl="0" indent="0" algn="l" rtl="0">
              <a:lnSpc>
                <a:spcPct val="100000"/>
              </a:lnSpc>
              <a:spcBef>
                <a:spcPts val="0"/>
              </a:spcBef>
              <a:spcAft>
                <a:spcPts val="0"/>
              </a:spcAft>
              <a:buClr>
                <a:srgbClr val="000000"/>
              </a:buClr>
              <a:buSzPts val="1600"/>
              <a:buFont typeface="Arial" panose="020B0604020202020204"/>
              <a:buNone/>
            </a:pPr>
            <a:r>
              <a:rPr lang="zh-CN" sz="1600" b="0" i="0" u="none" strike="noStrike" cap="none">
                <a:solidFill>
                  <a:srgbClr val="585858"/>
                </a:solidFill>
                <a:latin typeface="微软雅黑" panose="020B0503020204020204" charset="-122"/>
                <a:ea typeface="微软雅黑" panose="020B0503020204020204" charset="-122"/>
                <a:cs typeface="微软雅黑" panose="020B0503020204020204" charset="-122"/>
                <a:sym typeface="微软雅黑" panose="020B0503020204020204" charset="-122"/>
              </a:rPr>
              <a:t>台湾站点面单示例</a:t>
            </a:r>
            <a:endParaRPr sz="1600" b="0" i="0" u="none" strike="noStrike" cap="none">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pic>
        <p:nvPicPr>
          <p:cNvPr id="474" name="Google Shape;474;p20"/>
          <p:cNvPicPr preferRelativeResize="0"/>
          <p:nvPr/>
        </p:nvPicPr>
        <p:blipFill rotWithShape="1">
          <a:blip r:embed="rId1"/>
          <a:srcRect/>
          <a:stretch>
            <a:fillRect/>
          </a:stretch>
        </p:blipFill>
        <p:spPr>
          <a:xfrm>
            <a:off x="1167782" y="2654961"/>
            <a:ext cx="3431415" cy="3445535"/>
          </a:xfrm>
          <a:prstGeom prst="rect">
            <a:avLst/>
          </a:prstGeom>
          <a:noFill/>
          <a:ln>
            <a:noFill/>
          </a:ln>
        </p:spPr>
      </p:pic>
      <p:pic>
        <p:nvPicPr>
          <p:cNvPr id="475" name="Google Shape;475;p20"/>
          <p:cNvPicPr preferRelativeResize="0"/>
          <p:nvPr/>
        </p:nvPicPr>
        <p:blipFill rotWithShape="1">
          <a:blip r:embed="rId2"/>
          <a:srcRect/>
          <a:stretch>
            <a:fillRect/>
          </a:stretch>
        </p:blipFill>
        <p:spPr>
          <a:xfrm>
            <a:off x="6531287" y="1073118"/>
            <a:ext cx="4700208" cy="5291387"/>
          </a:xfrm>
          <a:prstGeom prst="rect">
            <a:avLst/>
          </a:prstGeom>
          <a:noFill/>
          <a:ln>
            <a:noFill/>
          </a:ln>
        </p:spPr>
      </p:pic>
      <p:sp>
        <p:nvSpPr>
          <p:cNvPr id="476" name="Google Shape;476;p20"/>
          <p:cNvSpPr/>
          <p:nvPr/>
        </p:nvSpPr>
        <p:spPr>
          <a:xfrm>
            <a:off x="5005945" y="2703232"/>
            <a:ext cx="1169247" cy="304800"/>
          </a:xfrm>
          <a:prstGeom prst="rightArrow">
            <a:avLst>
              <a:gd name="adj1" fmla="val 50000"/>
              <a:gd name="adj2" fmla="val 50000"/>
            </a:avLst>
          </a:prstGeom>
          <a:solidFill>
            <a:srgbClr val="EA57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panose="020B0604020202020204"/>
              <a:buNone/>
            </a:pPr>
            <a:endParaRPr sz="40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477" name="Google Shape;477;p20"/>
          <p:cNvSpPr/>
          <p:nvPr/>
        </p:nvSpPr>
        <p:spPr>
          <a:xfrm>
            <a:off x="1102144" y="1052217"/>
            <a:ext cx="3431415" cy="1423467"/>
          </a:xfrm>
          <a:prstGeom prst="rect">
            <a:avLst/>
          </a:prstGeom>
          <a:noFill/>
          <a:ln>
            <a:noFill/>
          </a:ln>
        </p:spPr>
        <p:txBody>
          <a:bodyPr spcFirstLastPara="1" wrap="square" lIns="91425" tIns="45700" rIns="91425" bIns="45700" anchor="t" anchorCtr="0">
            <a:spAutoFit/>
          </a:bodyPr>
          <a:lstStyle/>
          <a:p>
            <a:pPr marL="140335" marR="0" lvl="0" indent="0" algn="l" rtl="0">
              <a:lnSpc>
                <a:spcPct val="100000"/>
              </a:lnSpc>
              <a:spcBef>
                <a:spcPts val="0"/>
              </a:spcBef>
              <a:spcAft>
                <a:spcPts val="0"/>
              </a:spcAft>
              <a:buClr>
                <a:srgbClr val="000000"/>
              </a:buClr>
              <a:buSzPts val="1600"/>
              <a:buFont typeface="Arial" panose="020B0604020202020204"/>
              <a:buNone/>
            </a:pPr>
            <a:r>
              <a:rPr lang="zh-CN" sz="1600" b="0" i="0" u="none" strike="noStrike" cap="none">
                <a:solidFill>
                  <a:schemeClr val="lt1"/>
                </a:solidFill>
                <a:latin typeface="微软雅黑" panose="020B0503020204020204" charset="-122"/>
                <a:ea typeface="微软雅黑" panose="020B0503020204020204" charset="-122"/>
                <a:cs typeface="微软雅黑" panose="020B0503020204020204" charset="-122"/>
                <a:sym typeface="微软雅黑" panose="020B0503020204020204" charset="-122"/>
              </a:rPr>
              <a:t>提示：</a:t>
            </a:r>
            <a:endParaRPr sz="1600" b="0" i="0" u="none" strike="noStrike" cap="none">
              <a:solidFill>
                <a:schemeClr val="lt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140335" marR="0" lvl="0" indent="0" algn="l" rtl="0">
              <a:lnSpc>
                <a:spcPct val="100000"/>
              </a:lnSpc>
              <a:spcBef>
                <a:spcPts val="855"/>
              </a:spcBef>
              <a:spcAft>
                <a:spcPts val="0"/>
              </a:spcAft>
              <a:buClr>
                <a:srgbClr val="000000"/>
              </a:buClr>
              <a:buSzPts val="1600"/>
              <a:buFont typeface="Arial" panose="020B0604020202020204"/>
              <a:buNone/>
            </a:pPr>
            <a:r>
              <a:rPr lang="zh-CN" sz="1600" b="0" i="0" u="none" strike="noStrike" cap="none">
                <a:solidFill>
                  <a:schemeClr val="lt1"/>
                </a:solidFill>
                <a:latin typeface="微软雅黑" panose="020B0503020204020204" charset="-122"/>
                <a:ea typeface="微软雅黑" panose="020B0503020204020204" charset="-122"/>
                <a:cs typeface="微软雅黑" panose="020B0503020204020204" charset="-122"/>
                <a:sym typeface="微软雅黑" panose="020B0503020204020204" charset="-122"/>
              </a:rPr>
              <a:t>建议用热敏纸机打印快递面单；</a:t>
            </a: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a:p>
            <a:pPr marL="140335" marR="0" lvl="0" indent="0" algn="l" rtl="0">
              <a:lnSpc>
                <a:spcPct val="100000"/>
              </a:lnSpc>
              <a:spcBef>
                <a:spcPts val="855"/>
              </a:spcBef>
              <a:spcAft>
                <a:spcPts val="0"/>
              </a:spcAft>
              <a:buClr>
                <a:srgbClr val="000000"/>
              </a:buClr>
              <a:buSzPts val="1600"/>
              <a:buFont typeface="Arial" panose="020B0604020202020204"/>
              <a:buNone/>
            </a:pPr>
            <a:r>
              <a:rPr lang="zh-CN" sz="1600" b="0" i="0" u="none" strike="noStrike" cap="none">
                <a:solidFill>
                  <a:schemeClr val="lt1"/>
                </a:solidFill>
                <a:latin typeface="微软雅黑" panose="020B0503020204020204" charset="-122"/>
                <a:ea typeface="微软雅黑" panose="020B0503020204020204" charset="-122"/>
                <a:cs typeface="微软雅黑" panose="020B0503020204020204" charset="-122"/>
                <a:sym typeface="微软雅黑" panose="020B0503020204020204" charset="-122"/>
              </a:rPr>
              <a:t>打印设置中勾选“适应边框”；</a:t>
            </a: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a:p>
            <a:pPr marL="140335" marR="0" lvl="0" indent="0" algn="l" rtl="0">
              <a:lnSpc>
                <a:spcPct val="100000"/>
              </a:lnSpc>
              <a:spcBef>
                <a:spcPts val="855"/>
              </a:spcBef>
              <a:spcAft>
                <a:spcPts val="0"/>
              </a:spcAft>
              <a:buClr>
                <a:srgbClr val="000000"/>
              </a:buClr>
              <a:buSzPts val="1600"/>
              <a:buFont typeface="Arial" panose="020B0604020202020204"/>
              <a:buNone/>
            </a:pPr>
            <a:r>
              <a:rPr lang="zh-CN" sz="1600" b="0" i="0" u="none" strike="noStrike" cap="none">
                <a:solidFill>
                  <a:schemeClr val="lt1"/>
                </a:solidFill>
                <a:latin typeface="微软雅黑" panose="020B0503020204020204" charset="-122"/>
                <a:ea typeface="微软雅黑" panose="020B0503020204020204" charset="-122"/>
                <a:cs typeface="微软雅黑" panose="020B0503020204020204" charset="-122"/>
                <a:sym typeface="微软雅黑" panose="020B0503020204020204" charset="-122"/>
              </a:rPr>
              <a:t>面单大小（最小）：10cm*10cm;</a:t>
            </a: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78" name="Google Shape;478;p20"/>
          <p:cNvSpPr/>
          <p:nvPr/>
        </p:nvSpPr>
        <p:spPr>
          <a:xfrm>
            <a:off x="6531288" y="1030970"/>
            <a:ext cx="4663012" cy="5333535"/>
          </a:xfrm>
          <a:prstGeom prst="rect">
            <a:avLst/>
          </a:prstGeom>
          <a:noFill/>
          <a:ln w="25400" cap="flat" cmpd="sng">
            <a:solidFill>
              <a:srgbClr val="EA572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panose="020B0604020202020204"/>
              <a:buNone/>
            </a:pPr>
            <a:endParaRPr sz="18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479" name="Google Shape;479;p20"/>
          <p:cNvSpPr/>
          <p:nvPr/>
        </p:nvSpPr>
        <p:spPr>
          <a:xfrm>
            <a:off x="1167782" y="2855632"/>
            <a:ext cx="3431416" cy="839905"/>
          </a:xfrm>
          <a:prstGeom prst="rect">
            <a:avLst/>
          </a:prstGeom>
          <a:solidFill>
            <a:schemeClr val="accent1">
              <a:alpha val="55294"/>
            </a:schemeClr>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panose="020B0604020202020204"/>
              <a:buNone/>
            </a:pPr>
            <a:endParaRPr sz="14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480" name="Google Shape;480;p20"/>
          <p:cNvSpPr/>
          <p:nvPr/>
        </p:nvSpPr>
        <p:spPr>
          <a:xfrm>
            <a:off x="2902087" y="3755065"/>
            <a:ext cx="1631472" cy="573096"/>
          </a:xfrm>
          <a:prstGeom prst="rect">
            <a:avLst/>
          </a:prstGeom>
          <a:solidFill>
            <a:schemeClr val="accent1">
              <a:alpha val="55294"/>
            </a:schemeClr>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panose="020B0604020202020204"/>
              <a:buNone/>
            </a:pPr>
            <a:endParaRPr sz="14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481" name="Google Shape;481;p20"/>
          <p:cNvSpPr/>
          <p:nvPr/>
        </p:nvSpPr>
        <p:spPr>
          <a:xfrm>
            <a:off x="2902087" y="5166554"/>
            <a:ext cx="1631472" cy="848835"/>
          </a:xfrm>
          <a:prstGeom prst="rect">
            <a:avLst/>
          </a:prstGeom>
          <a:solidFill>
            <a:schemeClr val="accent1">
              <a:alpha val="55294"/>
            </a:schemeClr>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panose="020B0604020202020204"/>
              <a:buNone/>
            </a:pPr>
            <a:endParaRPr sz="14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485" name="Shape 485"/>
        <p:cNvGrpSpPr/>
        <p:nvPr/>
      </p:nvGrpSpPr>
      <p:grpSpPr>
        <a:xfrm>
          <a:off x="0" y="0"/>
          <a:ext cx="0" cy="0"/>
          <a:chOff x="0" y="0"/>
          <a:chExt cx="0" cy="0"/>
        </a:xfrm>
      </p:grpSpPr>
      <p:sp>
        <p:nvSpPr>
          <p:cNvPr id="486" name="Google Shape;486;p62"/>
          <p:cNvSpPr txBox="1"/>
          <p:nvPr/>
        </p:nvSpPr>
        <p:spPr>
          <a:xfrm>
            <a:off x="447001" y="192028"/>
            <a:ext cx="4312890" cy="4593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panose="020B0604020202020204"/>
              <a:buNone/>
            </a:pPr>
            <a:r>
              <a:rPr lang="zh-CN" sz="2000" b="1"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rPr>
              <a:t>二、打包规范</a:t>
            </a:r>
            <a:endParaRPr sz="20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pic>
        <p:nvPicPr>
          <p:cNvPr id="487" name="Google Shape;487;p62"/>
          <p:cNvPicPr preferRelativeResize="0"/>
          <p:nvPr/>
        </p:nvPicPr>
        <p:blipFill rotWithShape="1">
          <a:blip r:embed="rId1"/>
          <a:srcRect/>
          <a:stretch>
            <a:fillRect/>
          </a:stretch>
        </p:blipFill>
        <p:spPr>
          <a:xfrm>
            <a:off x="447001" y="1005237"/>
            <a:ext cx="10109239" cy="2417823"/>
          </a:xfrm>
          <a:prstGeom prst="rect">
            <a:avLst/>
          </a:prstGeom>
          <a:noFill/>
          <a:ln>
            <a:noFill/>
          </a:ln>
        </p:spPr>
      </p:pic>
      <p:pic>
        <p:nvPicPr>
          <p:cNvPr id="488" name="Google Shape;488;p62"/>
          <p:cNvPicPr preferRelativeResize="0"/>
          <p:nvPr/>
        </p:nvPicPr>
        <p:blipFill rotWithShape="1">
          <a:blip r:embed="rId2"/>
          <a:srcRect/>
          <a:stretch>
            <a:fillRect/>
          </a:stretch>
        </p:blipFill>
        <p:spPr>
          <a:xfrm>
            <a:off x="121920" y="3899243"/>
            <a:ext cx="7982580" cy="2404690"/>
          </a:xfrm>
          <a:prstGeom prst="rect">
            <a:avLst/>
          </a:prstGeom>
          <a:noFill/>
          <a:ln>
            <a:noFill/>
          </a:ln>
        </p:spPr>
      </p:pic>
      <p:pic>
        <p:nvPicPr>
          <p:cNvPr id="489" name="Google Shape;489;p62"/>
          <p:cNvPicPr preferRelativeResize="0"/>
          <p:nvPr/>
        </p:nvPicPr>
        <p:blipFill rotWithShape="1">
          <a:blip r:embed="rId3"/>
          <a:srcRect/>
          <a:stretch>
            <a:fillRect/>
          </a:stretch>
        </p:blipFill>
        <p:spPr>
          <a:xfrm>
            <a:off x="8055635" y="3911124"/>
            <a:ext cx="1870474" cy="1413600"/>
          </a:xfrm>
          <a:prstGeom prst="rect">
            <a:avLst/>
          </a:prstGeom>
          <a:noFill/>
          <a:ln>
            <a:noFill/>
          </a:ln>
        </p:spPr>
      </p:pic>
      <p:pic>
        <p:nvPicPr>
          <p:cNvPr id="490" name="Google Shape;490;p62"/>
          <p:cNvPicPr preferRelativeResize="0"/>
          <p:nvPr/>
        </p:nvPicPr>
        <p:blipFill rotWithShape="1">
          <a:blip r:embed="rId4"/>
          <a:srcRect/>
          <a:stretch>
            <a:fillRect/>
          </a:stretch>
        </p:blipFill>
        <p:spPr>
          <a:xfrm>
            <a:off x="8809897" y="5360369"/>
            <a:ext cx="361950" cy="304800"/>
          </a:xfrm>
          <a:prstGeom prst="rect">
            <a:avLst/>
          </a:prstGeom>
          <a:noFill/>
          <a:ln>
            <a:noFill/>
          </a:ln>
        </p:spPr>
      </p:pic>
      <p:sp>
        <p:nvSpPr>
          <p:cNvPr id="491" name="Google Shape;491;p62"/>
          <p:cNvSpPr/>
          <p:nvPr/>
        </p:nvSpPr>
        <p:spPr>
          <a:xfrm>
            <a:off x="8248463" y="5691258"/>
            <a:ext cx="1677645" cy="520548"/>
          </a:xfrm>
          <a:prstGeom prst="roundRect">
            <a:avLst>
              <a:gd name="adj" fmla="val 16667"/>
            </a:avLst>
          </a:prstGeom>
          <a:solidFill>
            <a:srgbClr val="FFD78F"/>
          </a:solidFill>
          <a:ln w="25400" cap="flat" cmpd="sng">
            <a:solidFill>
              <a:srgbClr val="FFD78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panose="020B0604020202020204"/>
              <a:buNone/>
            </a:pPr>
            <a:r>
              <a:rPr lang="zh-CN" sz="1400" b="1" i="0" u="none" strike="noStrike" cap="none">
                <a:solidFill>
                  <a:schemeClr val="dk1"/>
                </a:solidFill>
                <a:latin typeface="微软雅黑" panose="020B0503020204020204" charset="-122"/>
                <a:ea typeface="微软雅黑" panose="020B0503020204020204" charset="-122"/>
                <a:cs typeface="微软雅黑" panose="020B0503020204020204" charset="-122"/>
                <a:sym typeface="微软雅黑" panose="020B0503020204020204" charset="-122"/>
              </a:rPr>
              <a:t>SLS面单与快递面单贴同层包裹上</a:t>
            </a: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pic>
        <p:nvPicPr>
          <p:cNvPr id="492" name="Google Shape;492;p62"/>
          <p:cNvPicPr preferRelativeResize="0"/>
          <p:nvPr/>
        </p:nvPicPr>
        <p:blipFill rotWithShape="1">
          <a:blip r:embed="rId5"/>
          <a:srcRect/>
          <a:stretch>
            <a:fillRect/>
          </a:stretch>
        </p:blipFill>
        <p:spPr>
          <a:xfrm>
            <a:off x="7572737" y="1408974"/>
            <a:ext cx="3238271" cy="2025967"/>
          </a:xfrm>
          <a:prstGeom prst="rect">
            <a:avLst/>
          </a:prstGeom>
          <a:noFill/>
          <a:ln>
            <a:noFill/>
          </a:ln>
        </p:spPr>
      </p:pic>
      <p:pic>
        <p:nvPicPr>
          <p:cNvPr id="493" name="Google Shape;493;p62"/>
          <p:cNvPicPr preferRelativeResize="0"/>
          <p:nvPr/>
        </p:nvPicPr>
        <p:blipFill rotWithShape="1">
          <a:blip r:embed="rId6"/>
          <a:srcRect/>
          <a:stretch>
            <a:fillRect/>
          </a:stretch>
        </p:blipFill>
        <p:spPr>
          <a:xfrm>
            <a:off x="11049635" y="2026669"/>
            <a:ext cx="781050" cy="790575"/>
          </a:xfrm>
          <a:prstGeom prst="rect">
            <a:avLst/>
          </a:prstGeom>
          <a:noFill/>
          <a:ln>
            <a:noFill/>
          </a:ln>
        </p:spPr>
      </p:pic>
      <p:pic>
        <p:nvPicPr>
          <p:cNvPr id="494" name="Google Shape;494;p62"/>
          <p:cNvPicPr preferRelativeResize="0"/>
          <p:nvPr/>
        </p:nvPicPr>
        <p:blipFill rotWithShape="1">
          <a:blip r:embed="rId7"/>
          <a:srcRect/>
          <a:stretch>
            <a:fillRect/>
          </a:stretch>
        </p:blipFill>
        <p:spPr>
          <a:xfrm>
            <a:off x="9928044" y="3911125"/>
            <a:ext cx="1744944" cy="1437362"/>
          </a:xfrm>
          <a:prstGeom prst="rect">
            <a:avLst/>
          </a:prstGeom>
          <a:noFill/>
          <a:ln>
            <a:noFill/>
          </a:ln>
        </p:spPr>
      </p:pic>
      <p:pic>
        <p:nvPicPr>
          <p:cNvPr id="495" name="Google Shape;495;p62"/>
          <p:cNvPicPr preferRelativeResize="0"/>
          <p:nvPr/>
        </p:nvPicPr>
        <p:blipFill rotWithShape="1">
          <a:blip r:embed="rId4"/>
          <a:srcRect/>
          <a:stretch>
            <a:fillRect/>
          </a:stretch>
        </p:blipFill>
        <p:spPr>
          <a:xfrm>
            <a:off x="10775134" y="5348487"/>
            <a:ext cx="361950" cy="304800"/>
          </a:xfrm>
          <a:prstGeom prst="rect">
            <a:avLst/>
          </a:prstGeom>
          <a:noFill/>
          <a:ln>
            <a:noFill/>
          </a:ln>
        </p:spPr>
      </p:pic>
      <p:sp>
        <p:nvSpPr>
          <p:cNvPr id="496" name="Google Shape;496;p62"/>
          <p:cNvSpPr/>
          <p:nvPr/>
        </p:nvSpPr>
        <p:spPr>
          <a:xfrm>
            <a:off x="10366829" y="5714568"/>
            <a:ext cx="1259840" cy="497237"/>
          </a:xfrm>
          <a:prstGeom prst="roundRect">
            <a:avLst>
              <a:gd name="adj" fmla="val 16667"/>
            </a:avLst>
          </a:prstGeom>
          <a:solidFill>
            <a:srgbClr val="FFD78F"/>
          </a:solidFill>
          <a:ln w="25400" cap="flat" cmpd="sng">
            <a:solidFill>
              <a:srgbClr val="FFD78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panose="020B0604020202020204"/>
              <a:buNone/>
            </a:pPr>
            <a:r>
              <a:rPr lang="zh-CN" sz="1400" b="1" i="0" u="none" strike="noStrike" cap="none">
                <a:solidFill>
                  <a:schemeClr val="dk1"/>
                </a:solidFill>
                <a:latin typeface="微软雅黑" panose="020B0503020204020204" charset="-122"/>
                <a:ea typeface="微软雅黑" panose="020B0503020204020204" charset="-122"/>
                <a:cs typeface="微软雅黑" panose="020B0503020204020204" charset="-122"/>
                <a:sym typeface="微软雅黑" panose="020B0503020204020204" charset="-122"/>
              </a:rPr>
              <a:t>透明包装</a:t>
            </a: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97" name="Google Shape;497;p62"/>
          <p:cNvSpPr/>
          <p:nvPr/>
        </p:nvSpPr>
        <p:spPr>
          <a:xfrm>
            <a:off x="6618239" y="5714568"/>
            <a:ext cx="1189503" cy="497237"/>
          </a:xfrm>
          <a:prstGeom prst="roundRect">
            <a:avLst>
              <a:gd name="adj" fmla="val 16667"/>
            </a:avLst>
          </a:prstGeom>
          <a:solidFill>
            <a:srgbClr val="FFD78F"/>
          </a:solidFill>
          <a:ln w="25400" cap="flat" cmpd="sng">
            <a:solidFill>
              <a:srgbClr val="FFD78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panose="020B0604020202020204"/>
              <a:buNone/>
            </a:pPr>
            <a:r>
              <a:rPr lang="zh-CN" sz="1400" b="1" i="0" u="none" strike="noStrike" cap="none">
                <a:solidFill>
                  <a:schemeClr val="dk1"/>
                </a:solidFill>
                <a:latin typeface="微软雅黑" panose="020B0503020204020204" charset="-122"/>
                <a:ea typeface="微软雅黑" panose="020B0503020204020204" charset="-122"/>
                <a:cs typeface="微软雅黑" panose="020B0503020204020204" charset="-122"/>
                <a:sym typeface="微软雅黑" panose="020B0503020204020204" charset="-122"/>
              </a:rPr>
              <a:t>不同SLS包裹缠绕一起</a:t>
            </a: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501" name="Shape 501"/>
        <p:cNvGrpSpPr/>
        <p:nvPr/>
      </p:nvGrpSpPr>
      <p:grpSpPr>
        <a:xfrm>
          <a:off x="0" y="0"/>
          <a:ext cx="0" cy="0"/>
          <a:chOff x="0" y="0"/>
          <a:chExt cx="0" cy="0"/>
        </a:xfrm>
      </p:grpSpPr>
      <p:sp>
        <p:nvSpPr>
          <p:cNvPr id="502" name="Google Shape;502;p63"/>
          <p:cNvSpPr txBox="1"/>
          <p:nvPr/>
        </p:nvSpPr>
        <p:spPr>
          <a:xfrm>
            <a:off x="447001" y="192028"/>
            <a:ext cx="4312890" cy="4593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panose="020B0604020202020204"/>
              <a:buNone/>
            </a:pPr>
            <a:r>
              <a:rPr lang="zh-CN" sz="2000" b="1"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rPr>
              <a:t>三、打包规范-带磁类产品</a:t>
            </a:r>
            <a:endParaRPr sz="20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pic>
        <p:nvPicPr>
          <p:cNvPr id="503" name="Google Shape;503;p63"/>
          <p:cNvPicPr preferRelativeResize="0"/>
          <p:nvPr/>
        </p:nvPicPr>
        <p:blipFill rotWithShape="1">
          <a:blip r:embed="rId1"/>
          <a:srcRect/>
          <a:stretch>
            <a:fillRect/>
          </a:stretch>
        </p:blipFill>
        <p:spPr>
          <a:xfrm>
            <a:off x="1083232" y="2078990"/>
            <a:ext cx="10025535" cy="4271010"/>
          </a:xfrm>
          <a:prstGeom prst="rect">
            <a:avLst/>
          </a:prstGeom>
          <a:noFill/>
          <a:ln>
            <a:noFill/>
          </a:ln>
        </p:spPr>
      </p:pic>
      <p:sp>
        <p:nvSpPr>
          <p:cNvPr id="504" name="Google Shape;504;p63"/>
          <p:cNvSpPr txBox="1"/>
          <p:nvPr/>
        </p:nvSpPr>
        <p:spPr>
          <a:xfrm>
            <a:off x="386079" y="922888"/>
            <a:ext cx="10911840" cy="787523"/>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600"/>
              <a:buFont typeface="Arial" panose="020B0604020202020204"/>
              <a:buNone/>
            </a:pPr>
            <a:r>
              <a:rPr lang="zh-CN" sz="1600" b="0" i="0" u="none" strike="noStrike" cap="none">
                <a:solidFill>
                  <a:schemeClr val="dk1"/>
                </a:solidFill>
                <a:latin typeface="微软雅黑" panose="020B0503020204020204" charset="-122"/>
                <a:ea typeface="微软雅黑" panose="020B0503020204020204" charset="-122"/>
                <a:cs typeface="微软雅黑" panose="020B0503020204020204" charset="-122"/>
                <a:sym typeface="微软雅黑" panose="020B0503020204020204" charset="-122"/>
              </a:rPr>
              <a:t>带磁类产品包装请卖家参照以下步骤，</a:t>
            </a:r>
            <a:r>
              <a:rPr lang="zh-CN" sz="1600" b="1" i="0" u="none" strike="noStrike" cap="none">
                <a:solidFill>
                  <a:srgbClr val="FF0000"/>
                </a:solidFill>
                <a:latin typeface="微软雅黑" panose="020B0503020204020204" charset="-122"/>
                <a:ea typeface="微软雅黑" panose="020B0503020204020204" charset="-122"/>
                <a:cs typeface="微软雅黑" panose="020B0503020204020204" charset="-122"/>
                <a:sym typeface="微软雅黑" panose="020B0503020204020204" charset="-122"/>
              </a:rPr>
              <a:t>请勿直接用塑料膜及快递袋包装</a:t>
            </a:r>
            <a:r>
              <a:rPr lang="zh-CN" sz="1600" b="0" i="0" u="none" strike="noStrike" cap="none">
                <a:solidFill>
                  <a:schemeClr val="dk1"/>
                </a:solidFill>
                <a:latin typeface="微软雅黑" panose="020B0503020204020204" charset="-122"/>
                <a:ea typeface="微软雅黑" panose="020B0503020204020204" charset="-122"/>
                <a:cs typeface="微软雅黑" panose="020B0503020204020204" charset="-122"/>
                <a:sym typeface="微软雅黑" panose="020B0503020204020204" charset="-122"/>
              </a:rPr>
              <a:t>；如果没有妥善包装即发运到 Shopee 转运仓，</a:t>
            </a:r>
            <a:r>
              <a:rPr lang="zh-CN" sz="1600" b="1" i="0" u="none" strike="noStrike" cap="none">
                <a:solidFill>
                  <a:schemeClr val="dk1"/>
                </a:solidFill>
                <a:latin typeface="微软雅黑" panose="020B0503020204020204" charset="-122"/>
                <a:ea typeface="微软雅黑" panose="020B0503020204020204" charset="-122"/>
                <a:cs typeface="微软雅黑" panose="020B0503020204020204" charset="-122"/>
                <a:sym typeface="微软雅黑" panose="020B0503020204020204" charset="-122"/>
              </a:rPr>
              <a:t>因磁力较强会对航空飞行或其他货物造成影响，则会被判定为违禁品B类无法发往目的地。</a:t>
            </a: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pic>
        <p:nvPicPr>
          <p:cNvPr id="505" name="Google Shape;505;p63" descr="图片包含 游戏机, 盒子&#10;&#10;描述已自动生成"/>
          <p:cNvPicPr preferRelativeResize="0"/>
          <p:nvPr/>
        </p:nvPicPr>
        <p:blipFill rotWithShape="1">
          <a:blip r:embed="rId2"/>
          <a:srcRect/>
          <a:stretch>
            <a:fillRect/>
          </a:stretch>
        </p:blipFill>
        <p:spPr>
          <a:xfrm>
            <a:off x="8831132" y="2014099"/>
            <a:ext cx="2277635" cy="1649460"/>
          </a:xfrm>
          <a:prstGeom prst="rect">
            <a:avLst/>
          </a:prstGeom>
          <a:noFill/>
          <a:ln>
            <a:noFill/>
          </a:ln>
        </p:spPr>
      </p:pic>
      <p:sp>
        <p:nvSpPr>
          <p:cNvPr id="506" name="Google Shape;506;p63"/>
          <p:cNvSpPr/>
          <p:nvPr/>
        </p:nvSpPr>
        <p:spPr>
          <a:xfrm>
            <a:off x="9621869" y="2506560"/>
            <a:ext cx="1004798" cy="364714"/>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panose="020B0604020202020204"/>
              <a:buNone/>
            </a:pPr>
            <a:r>
              <a:rPr lang="zh-CN" sz="1600" b="1" i="0" u="none" strike="noStrike" cap="none">
                <a:solidFill>
                  <a:srgbClr val="FF0000"/>
                </a:solidFill>
                <a:latin typeface="微软雅黑" panose="020B0503020204020204" charset="-122"/>
                <a:ea typeface="微软雅黑" panose="020B0503020204020204" charset="-122"/>
                <a:cs typeface="微软雅黑" panose="020B0503020204020204" charset="-122"/>
                <a:sym typeface="微软雅黑" panose="020B0503020204020204" charset="-122"/>
              </a:rPr>
              <a:t>SLS面单</a:t>
            </a: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510" name="Shape 510"/>
        <p:cNvGrpSpPr/>
        <p:nvPr/>
      </p:nvGrpSpPr>
      <p:grpSpPr>
        <a:xfrm>
          <a:off x="0" y="0"/>
          <a:ext cx="0" cy="0"/>
          <a:chOff x="0" y="0"/>
          <a:chExt cx="0" cy="0"/>
        </a:xfrm>
      </p:grpSpPr>
      <p:sp>
        <p:nvSpPr>
          <p:cNvPr id="511" name="Google Shape;511;p64"/>
          <p:cNvSpPr txBox="1"/>
          <p:nvPr/>
        </p:nvSpPr>
        <p:spPr>
          <a:xfrm>
            <a:off x="447001" y="192028"/>
            <a:ext cx="4312890" cy="4593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panose="020B0604020202020204"/>
              <a:buNone/>
            </a:pPr>
            <a:r>
              <a:rPr lang="zh-CN" sz="2000" b="1"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rPr>
              <a:t>四、打包规范</a:t>
            </a:r>
            <a:endParaRPr sz="20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12" name="Google Shape;512;p64"/>
          <p:cNvSpPr/>
          <p:nvPr/>
        </p:nvSpPr>
        <p:spPr>
          <a:xfrm>
            <a:off x="201879" y="814579"/>
            <a:ext cx="11788239" cy="2769949"/>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400"/>
              <a:buFont typeface="Arial" panose="020B0604020202020204"/>
              <a:buNone/>
            </a:pPr>
            <a:r>
              <a:rPr lang="zh-CN" sz="1400" b="1" i="0" u="none" strike="noStrike" cap="none">
                <a:solidFill>
                  <a:schemeClr val="dk1"/>
                </a:solidFill>
                <a:latin typeface="微软雅黑" panose="020B0503020204020204" charset="-122"/>
                <a:ea typeface="微软雅黑" panose="020B0503020204020204" charset="-122"/>
                <a:cs typeface="微软雅黑" panose="020B0503020204020204" charset="-122"/>
                <a:sym typeface="微软雅黑" panose="020B0503020204020204" charset="-122"/>
              </a:rPr>
              <a:t>1、第二层打包：</a:t>
            </a:r>
            <a:r>
              <a:rPr lang="zh-CN" sz="1400" b="0" i="0" u="none" strike="noStrike" cap="none">
                <a:solidFill>
                  <a:schemeClr val="dk1"/>
                </a:solidFill>
                <a:latin typeface="微软雅黑" panose="020B0503020204020204" charset="-122"/>
                <a:ea typeface="微软雅黑" panose="020B0503020204020204" charset="-122"/>
                <a:cs typeface="微软雅黑" panose="020B0503020204020204" charset="-122"/>
                <a:sym typeface="微软雅黑" panose="020B0503020204020204" charset="-122"/>
              </a:rPr>
              <a:t>只有一个站点的包裹，就装进一个运输袋（邮包袋/编织袋/纸箱等），</a:t>
            </a:r>
            <a:r>
              <a:rPr lang="zh-CN" sz="1400" b="1" i="0" u="none" strike="noStrike" cap="none">
                <a:solidFill>
                  <a:srgbClr val="FF0000"/>
                </a:solidFill>
                <a:latin typeface="微软雅黑" panose="020B0503020204020204" charset="-122"/>
                <a:ea typeface="微软雅黑" panose="020B0503020204020204" charset="-122"/>
                <a:cs typeface="微软雅黑" panose="020B0503020204020204" charset="-122"/>
                <a:sym typeface="微软雅黑" panose="020B0503020204020204" charset="-122"/>
              </a:rPr>
              <a:t>在袋口系标识卡（下页如何制作）</a:t>
            </a:r>
            <a:r>
              <a:rPr lang="zh-CN" sz="1400" b="0" i="0" u="none" strike="noStrike" cap="none">
                <a:solidFill>
                  <a:srgbClr val="FF0000"/>
                </a:solidFill>
                <a:latin typeface="微软雅黑" panose="020B0503020204020204" charset="-122"/>
                <a:ea typeface="微软雅黑" panose="020B0503020204020204" charset="-122"/>
                <a:cs typeface="微软雅黑" panose="020B0503020204020204" charset="-122"/>
                <a:sym typeface="微软雅黑" panose="020B0503020204020204" charset="-122"/>
              </a:rPr>
              <a:t>，</a:t>
            </a:r>
            <a:r>
              <a:rPr lang="zh-CN" sz="1400" b="0" i="0" u="none" strike="noStrike" cap="none">
                <a:solidFill>
                  <a:schemeClr val="dk1"/>
                </a:solidFill>
                <a:latin typeface="微软雅黑" panose="020B0503020204020204" charset="-122"/>
                <a:ea typeface="微软雅黑" panose="020B0503020204020204" charset="-122"/>
                <a:cs typeface="微软雅黑" panose="020B0503020204020204" charset="-122"/>
                <a:sym typeface="微软雅黑" panose="020B0503020204020204" charset="-122"/>
              </a:rPr>
              <a:t>仓库拆开外面一层袋子，里面是同一个站点的包裹</a:t>
            </a:r>
            <a:endParaRPr sz="1400" b="0" i="0" u="none" strike="noStrike" cap="none">
              <a:solidFill>
                <a:schemeClr val="dk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0" marR="0" lvl="0" indent="0" algn="l" rtl="0">
              <a:lnSpc>
                <a:spcPct val="150000"/>
              </a:lnSpc>
              <a:spcBef>
                <a:spcPts val="0"/>
              </a:spcBef>
              <a:spcAft>
                <a:spcPts val="0"/>
              </a:spcAft>
              <a:buClr>
                <a:srgbClr val="000000"/>
              </a:buClr>
              <a:buSzPts val="1400"/>
              <a:buFont typeface="Arial" panose="020B0604020202020204"/>
              <a:buNone/>
            </a:pPr>
            <a:r>
              <a:rPr lang="zh-CN" sz="1400" b="1" i="0" u="none" strike="noStrike" cap="none">
                <a:solidFill>
                  <a:schemeClr val="dk1"/>
                </a:solidFill>
                <a:latin typeface="微软雅黑" panose="020B0503020204020204" charset="-122"/>
                <a:ea typeface="微软雅黑" panose="020B0503020204020204" charset="-122"/>
                <a:cs typeface="微软雅黑" panose="020B0503020204020204" charset="-122"/>
                <a:sym typeface="微软雅黑" panose="020B0503020204020204" charset="-122"/>
              </a:rPr>
              <a:t>2、第三层打包：</a:t>
            </a:r>
            <a:r>
              <a:rPr lang="zh-CN" sz="1400" b="0" i="0" u="none" strike="noStrike" cap="none">
                <a:solidFill>
                  <a:schemeClr val="dk1"/>
                </a:solidFill>
                <a:latin typeface="微软雅黑" panose="020B0503020204020204" charset="-122"/>
                <a:ea typeface="微软雅黑" panose="020B0503020204020204" charset="-122"/>
                <a:cs typeface="微软雅黑" panose="020B0503020204020204" charset="-122"/>
                <a:sym typeface="微软雅黑" panose="020B0503020204020204" charset="-122"/>
              </a:rPr>
              <a:t>多个站点包裹一起寄（如马来，新加坡，印尼，泰国的一起寄），需注意：先将同一个站点的包裹装进一个运输袋里，标注对应的站点代码（如图中） SG(新加坡)/MY(马来)/ID(印尼)/PH(菲律宾)/TH(泰国)/TW(台湾站点)/VN（越南）</a:t>
            </a:r>
            <a:r>
              <a:rPr lang="zh-CN" sz="1400" b="0" i="0" u="none" strike="noStrike" cap="none">
                <a:solidFill>
                  <a:schemeClr val="dk1"/>
                </a:solidFill>
                <a:latin typeface="Arial" panose="020B0604020202020204"/>
                <a:ea typeface="Arial" panose="020B0604020202020204"/>
                <a:cs typeface="Arial" panose="020B0604020202020204"/>
                <a:sym typeface="Arial" panose="020B0604020202020204"/>
              </a:rPr>
              <a:t>，</a:t>
            </a:r>
            <a:r>
              <a:rPr lang="zh-CN" sz="1400" b="0" i="0" u="none" strike="noStrike" cap="none">
                <a:solidFill>
                  <a:schemeClr val="dk1"/>
                </a:solidFill>
                <a:latin typeface="微软雅黑" panose="020B0503020204020204" charset="-122"/>
                <a:ea typeface="微软雅黑" panose="020B0503020204020204" charset="-122"/>
                <a:cs typeface="微软雅黑" panose="020B0503020204020204" charset="-122"/>
                <a:sym typeface="微软雅黑" panose="020B0503020204020204" charset="-122"/>
              </a:rPr>
              <a:t>再将不同站点的运输袋装进一个大运输袋里</a:t>
            </a:r>
            <a:endParaRPr sz="1400" b="0" i="0" u="none" strike="noStrike" cap="none">
              <a:solidFill>
                <a:schemeClr val="dk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0" marR="0" lvl="0" indent="0" algn="l" rtl="0">
              <a:lnSpc>
                <a:spcPct val="150000"/>
              </a:lnSpc>
              <a:spcBef>
                <a:spcPts val="0"/>
              </a:spcBef>
              <a:spcAft>
                <a:spcPts val="0"/>
              </a:spcAft>
              <a:buClr>
                <a:srgbClr val="000000"/>
              </a:buClr>
              <a:buSzPts val="1400"/>
              <a:buFont typeface="Arial" panose="020B0604020202020204"/>
              <a:buNone/>
            </a:pPr>
            <a:r>
              <a:rPr lang="zh-CN" sz="1400" b="1" i="0" u="none" strike="noStrike" cap="none">
                <a:solidFill>
                  <a:schemeClr val="dk1"/>
                </a:solidFill>
                <a:latin typeface="Arial" panose="020B0604020202020204"/>
                <a:ea typeface="Arial" panose="020B0604020202020204"/>
                <a:cs typeface="Arial" panose="020B0604020202020204"/>
                <a:sym typeface="Arial" panose="020B0604020202020204"/>
              </a:rPr>
              <a:t>3、</a:t>
            </a:r>
            <a:r>
              <a:rPr lang="zh-CN" sz="1400" b="1"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rPr>
              <a:t>最外层运输袋上贴上寄往国内中转仓的物流快递单</a:t>
            </a:r>
            <a:r>
              <a:rPr lang="zh-CN" sz="1400" b="0"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rPr>
              <a:t>，写好寄件地址寄往Shopee转运仓</a:t>
            </a: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a:p>
            <a:pPr marL="0" marR="0" lvl="0" indent="0" algn="l" rtl="0">
              <a:lnSpc>
                <a:spcPct val="150000"/>
              </a:lnSpc>
              <a:spcBef>
                <a:spcPts val="0"/>
              </a:spcBef>
              <a:spcAft>
                <a:spcPts val="0"/>
              </a:spcAft>
              <a:buClr>
                <a:srgbClr val="000000"/>
              </a:buClr>
              <a:buSzPts val="1400"/>
              <a:buFont typeface="Arial" panose="020B0604020202020204"/>
              <a:buNone/>
            </a:pPr>
            <a:endParaRPr sz="1400" b="1" i="0" u="none" strike="noStrike" cap="none">
              <a:solidFill>
                <a:schemeClr val="dk1"/>
              </a:solidFill>
              <a:latin typeface="Arial" panose="020B0604020202020204"/>
              <a:ea typeface="Arial" panose="020B0604020202020204"/>
              <a:cs typeface="Arial" panose="020B0604020202020204"/>
              <a:sym typeface="Arial" panose="020B0604020202020204"/>
            </a:endParaRPr>
          </a:p>
          <a:p>
            <a:pPr marL="0" marR="0" lvl="0" indent="0" algn="l" rtl="0">
              <a:lnSpc>
                <a:spcPct val="150000"/>
              </a:lnSpc>
              <a:spcBef>
                <a:spcPts val="0"/>
              </a:spcBef>
              <a:spcAft>
                <a:spcPts val="0"/>
              </a:spcAft>
              <a:buClr>
                <a:srgbClr val="000000"/>
              </a:buClr>
              <a:buSzPts val="1800"/>
              <a:buFont typeface="Arial" panose="020B0604020202020204"/>
              <a:buNone/>
            </a:pPr>
            <a:endParaRPr sz="1800" b="1" i="0" u="none" strike="noStrike" cap="none">
              <a:solidFill>
                <a:srgbClr val="000000"/>
              </a:solidFill>
              <a:latin typeface="Arial" panose="020B0604020202020204"/>
              <a:ea typeface="Arial" panose="020B0604020202020204"/>
              <a:cs typeface="Arial" panose="020B0604020202020204"/>
              <a:sym typeface="Arial" panose="020B0604020202020204"/>
            </a:endParaRPr>
          </a:p>
          <a:p>
            <a:pPr marL="285750" marR="0" lvl="0" indent="-196850" algn="l" rtl="0">
              <a:lnSpc>
                <a:spcPct val="150000"/>
              </a:lnSpc>
              <a:spcBef>
                <a:spcPts val="0"/>
              </a:spcBef>
              <a:spcAft>
                <a:spcPts val="0"/>
              </a:spcAft>
              <a:buClr>
                <a:srgbClr val="000000"/>
              </a:buClr>
              <a:buSzPts val="1400"/>
              <a:buFont typeface="Noto Sans Symbols"/>
              <a:buNone/>
            </a:pPr>
            <a:endParaRPr sz="1400" b="0"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pic>
        <p:nvPicPr>
          <p:cNvPr id="513" name="Google Shape;513;p64" descr="订单面单&#10;"/>
          <p:cNvPicPr preferRelativeResize="0"/>
          <p:nvPr/>
        </p:nvPicPr>
        <p:blipFill rotWithShape="1">
          <a:blip r:embed="rId1"/>
          <a:srcRect/>
          <a:stretch>
            <a:fillRect/>
          </a:stretch>
        </p:blipFill>
        <p:spPr>
          <a:xfrm>
            <a:off x="812800" y="3402834"/>
            <a:ext cx="2147587" cy="1345821"/>
          </a:xfrm>
          <a:prstGeom prst="rect">
            <a:avLst/>
          </a:prstGeom>
          <a:noFill/>
          <a:ln w="9525" cap="flat" cmpd="sng">
            <a:solidFill>
              <a:srgbClr val="FF5722"/>
            </a:solidFill>
            <a:prstDash val="solid"/>
            <a:round/>
            <a:headEnd type="none" w="sm" len="sm"/>
            <a:tailEnd type="none" w="sm" len="sm"/>
          </a:ln>
        </p:spPr>
      </p:pic>
      <p:sp>
        <p:nvSpPr>
          <p:cNvPr id="514" name="Google Shape;514;p64"/>
          <p:cNvSpPr/>
          <p:nvPr/>
        </p:nvSpPr>
        <p:spPr>
          <a:xfrm>
            <a:off x="1443762" y="3882166"/>
            <a:ext cx="1004798" cy="364714"/>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panose="020B0604020202020204"/>
              <a:buNone/>
            </a:pPr>
            <a:r>
              <a:rPr lang="zh-CN" sz="1600" b="1" i="0" u="none" strike="noStrike" cap="none">
                <a:solidFill>
                  <a:srgbClr val="FF0000"/>
                </a:solidFill>
                <a:latin typeface="微软雅黑" panose="020B0503020204020204" charset="-122"/>
                <a:ea typeface="微软雅黑" panose="020B0503020204020204" charset="-122"/>
                <a:cs typeface="微软雅黑" panose="020B0503020204020204" charset="-122"/>
                <a:sym typeface="微软雅黑" panose="020B0503020204020204" charset="-122"/>
              </a:rPr>
              <a:t>SLS面单</a:t>
            </a: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pic>
        <p:nvPicPr>
          <p:cNvPr id="515" name="Google Shape;515;p64" descr="图片包含 游戏机&#10;&#10;描述已自动生成"/>
          <p:cNvPicPr preferRelativeResize="0"/>
          <p:nvPr/>
        </p:nvPicPr>
        <p:blipFill rotWithShape="1">
          <a:blip r:embed="rId2"/>
          <a:srcRect/>
          <a:stretch>
            <a:fillRect/>
          </a:stretch>
        </p:blipFill>
        <p:spPr>
          <a:xfrm>
            <a:off x="8582269" y="3229002"/>
            <a:ext cx="2368061" cy="2925564"/>
          </a:xfrm>
          <a:prstGeom prst="rect">
            <a:avLst/>
          </a:prstGeom>
          <a:noFill/>
          <a:ln>
            <a:noFill/>
          </a:ln>
        </p:spPr>
      </p:pic>
      <p:pic>
        <p:nvPicPr>
          <p:cNvPr id="516" name="Google Shape;516;p64"/>
          <p:cNvPicPr preferRelativeResize="0"/>
          <p:nvPr/>
        </p:nvPicPr>
        <p:blipFill rotWithShape="1">
          <a:blip r:embed="rId3"/>
          <a:srcRect/>
          <a:stretch>
            <a:fillRect/>
          </a:stretch>
        </p:blipFill>
        <p:spPr>
          <a:xfrm>
            <a:off x="4558999" y="3468492"/>
            <a:ext cx="3074001" cy="2816115"/>
          </a:xfrm>
          <a:prstGeom prst="rect">
            <a:avLst/>
          </a:prstGeom>
          <a:noFill/>
          <a:ln>
            <a:noFill/>
          </a:ln>
        </p:spPr>
      </p:pic>
      <p:sp>
        <p:nvSpPr>
          <p:cNvPr id="517" name="Google Shape;517;p64"/>
          <p:cNvSpPr/>
          <p:nvPr/>
        </p:nvSpPr>
        <p:spPr>
          <a:xfrm>
            <a:off x="3619967" y="4537558"/>
            <a:ext cx="368230" cy="273205"/>
          </a:xfrm>
          <a:prstGeom prst="rightArrow">
            <a:avLst>
              <a:gd name="adj1" fmla="val 50000"/>
              <a:gd name="adj2" fmla="val 50000"/>
            </a:avLst>
          </a:prstGeom>
          <a:solidFill>
            <a:srgbClr val="FF5722"/>
          </a:solidFill>
          <a:ln w="25400" cap="flat" cmpd="sng">
            <a:solidFill>
              <a:srgbClr val="FF572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panose="020B0604020202020204"/>
              <a:buNone/>
            </a:pPr>
            <a:endParaRPr sz="14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518" name="Google Shape;518;p64"/>
          <p:cNvSpPr/>
          <p:nvPr/>
        </p:nvSpPr>
        <p:spPr>
          <a:xfrm>
            <a:off x="7911647" y="4504884"/>
            <a:ext cx="368230" cy="273205"/>
          </a:xfrm>
          <a:prstGeom prst="rightArrow">
            <a:avLst>
              <a:gd name="adj1" fmla="val 50000"/>
              <a:gd name="adj2" fmla="val 50000"/>
            </a:avLst>
          </a:prstGeom>
          <a:solidFill>
            <a:srgbClr val="FF5722"/>
          </a:solidFill>
          <a:ln w="25400" cap="flat" cmpd="sng">
            <a:solidFill>
              <a:srgbClr val="FF572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panose="020B0604020202020204"/>
              <a:buNone/>
            </a:pPr>
            <a:endParaRPr sz="14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519" name="Google Shape;519;p64"/>
          <p:cNvSpPr txBox="1"/>
          <p:nvPr/>
        </p:nvSpPr>
        <p:spPr>
          <a:xfrm>
            <a:off x="1280160" y="2793490"/>
            <a:ext cx="203200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panose="020B0604020202020204"/>
              <a:buNone/>
            </a:pPr>
            <a:r>
              <a:rPr lang="zh-CN" sz="1400" b="1" i="0" u="none" strike="noStrike" cap="none">
                <a:solidFill>
                  <a:srgbClr val="FF5722"/>
                </a:solidFill>
                <a:latin typeface="Arial" panose="020B0604020202020204"/>
                <a:ea typeface="Arial" panose="020B0604020202020204"/>
                <a:cs typeface="Arial" panose="020B0604020202020204"/>
                <a:sym typeface="Arial" panose="020B0604020202020204"/>
              </a:rPr>
              <a:t>第一层包装</a:t>
            </a: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20" name="Google Shape;520;p64"/>
          <p:cNvSpPr txBox="1"/>
          <p:nvPr/>
        </p:nvSpPr>
        <p:spPr>
          <a:xfrm>
            <a:off x="5080000" y="2793490"/>
            <a:ext cx="203200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panose="020B0604020202020204"/>
              <a:buNone/>
            </a:pPr>
            <a:r>
              <a:rPr lang="zh-CN" sz="1400" b="1" i="0" u="none" strike="noStrike" cap="none">
                <a:solidFill>
                  <a:srgbClr val="FF5722"/>
                </a:solidFill>
                <a:latin typeface="Arial" panose="020B0604020202020204"/>
                <a:ea typeface="Arial" panose="020B0604020202020204"/>
                <a:cs typeface="Arial" panose="020B0604020202020204"/>
                <a:sym typeface="Arial" panose="020B0604020202020204"/>
              </a:rPr>
              <a:t>第二层包装（单个站点）</a:t>
            </a: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21" name="Google Shape;521;p64"/>
          <p:cNvSpPr txBox="1"/>
          <p:nvPr/>
        </p:nvSpPr>
        <p:spPr>
          <a:xfrm>
            <a:off x="9045330" y="2783330"/>
            <a:ext cx="203200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panose="020B0604020202020204"/>
              <a:buNone/>
            </a:pPr>
            <a:r>
              <a:rPr lang="zh-CN" sz="1400" b="1" i="0" u="none" strike="noStrike" cap="none">
                <a:solidFill>
                  <a:srgbClr val="FF5722"/>
                </a:solidFill>
                <a:latin typeface="Arial" panose="020B0604020202020204"/>
                <a:ea typeface="Arial" panose="020B0604020202020204"/>
                <a:cs typeface="Arial" panose="020B0604020202020204"/>
                <a:sym typeface="Arial" panose="020B0604020202020204"/>
              </a:rPr>
              <a:t>第三层包装（多个站点）</a:t>
            </a: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22" name="Google Shape;522;p64"/>
          <p:cNvSpPr/>
          <p:nvPr/>
        </p:nvSpPr>
        <p:spPr>
          <a:xfrm>
            <a:off x="5293360" y="3810000"/>
            <a:ext cx="624902" cy="193040"/>
          </a:xfrm>
          <a:prstGeom prst="homePlate">
            <a:avLst>
              <a:gd name="adj" fmla="val 50000"/>
            </a:avLst>
          </a:prstGeom>
          <a:solidFill>
            <a:srgbClr val="FF00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panose="020B0604020202020204"/>
              <a:buNone/>
            </a:pPr>
            <a:r>
              <a:rPr lang="zh-CN" sz="1000" b="1" i="0" u="none" strike="noStrike" cap="none">
                <a:solidFill>
                  <a:schemeClr val="lt1"/>
                </a:solidFill>
                <a:latin typeface="微软雅黑" panose="020B0503020204020204" charset="-122"/>
                <a:ea typeface="微软雅黑" panose="020B0503020204020204" charset="-122"/>
                <a:cs typeface="微软雅黑" panose="020B0503020204020204" charset="-122"/>
                <a:sym typeface="微软雅黑" panose="020B0503020204020204" charset="-122"/>
              </a:rPr>
              <a:t>标识卡</a:t>
            </a: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23" name="Google Shape;523;p64"/>
          <p:cNvSpPr/>
          <p:nvPr/>
        </p:nvSpPr>
        <p:spPr>
          <a:xfrm>
            <a:off x="6360160" y="4155371"/>
            <a:ext cx="624902" cy="193040"/>
          </a:xfrm>
          <a:prstGeom prst="homePlate">
            <a:avLst>
              <a:gd name="adj" fmla="val 50000"/>
            </a:avLst>
          </a:prstGeom>
          <a:solidFill>
            <a:srgbClr val="FF00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panose="020B0604020202020204"/>
              <a:buNone/>
            </a:pPr>
            <a:r>
              <a:rPr lang="zh-CN" sz="1000" b="1" i="0" u="none" strike="noStrike" cap="none">
                <a:solidFill>
                  <a:schemeClr val="lt1"/>
                </a:solidFill>
                <a:latin typeface="微软雅黑" panose="020B0503020204020204" charset="-122"/>
                <a:ea typeface="微软雅黑" panose="020B0503020204020204" charset="-122"/>
                <a:cs typeface="微软雅黑" panose="020B0503020204020204" charset="-122"/>
                <a:sym typeface="微软雅黑" panose="020B0503020204020204" charset="-122"/>
              </a:rPr>
              <a:t>标识卡</a:t>
            </a: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24" name="Google Shape;524;p64"/>
          <p:cNvSpPr/>
          <p:nvPr/>
        </p:nvSpPr>
        <p:spPr>
          <a:xfrm flipH="1">
            <a:off x="5158732" y="4481121"/>
            <a:ext cx="624902" cy="193040"/>
          </a:xfrm>
          <a:prstGeom prst="homePlate">
            <a:avLst>
              <a:gd name="adj" fmla="val 50000"/>
            </a:avLst>
          </a:prstGeom>
          <a:solidFill>
            <a:srgbClr val="FF00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panose="020B0604020202020204"/>
              <a:buNone/>
            </a:pPr>
            <a:r>
              <a:rPr lang="zh-CN" sz="1000" b="1" i="0" u="none" strike="noStrike" cap="none">
                <a:solidFill>
                  <a:schemeClr val="lt1"/>
                </a:solidFill>
                <a:latin typeface="微软雅黑" panose="020B0503020204020204" charset="-122"/>
                <a:ea typeface="微软雅黑" panose="020B0503020204020204" charset="-122"/>
                <a:cs typeface="微软雅黑" panose="020B0503020204020204" charset="-122"/>
                <a:sym typeface="微软雅黑" panose="020B0503020204020204" charset="-122"/>
              </a:rPr>
              <a:t>标识卡</a:t>
            </a: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pic>
        <p:nvPicPr>
          <p:cNvPr id="525" name="Google Shape;525;p64"/>
          <p:cNvPicPr preferRelativeResize="0"/>
          <p:nvPr/>
        </p:nvPicPr>
        <p:blipFill rotWithShape="1">
          <a:blip r:embed="rId4"/>
          <a:srcRect/>
          <a:stretch>
            <a:fillRect/>
          </a:stretch>
        </p:blipFill>
        <p:spPr>
          <a:xfrm>
            <a:off x="9040628" y="4525095"/>
            <a:ext cx="1575468" cy="1417357"/>
          </a:xfrm>
          <a:prstGeom prst="rect">
            <a:avLst/>
          </a:prstGeom>
          <a:noFill/>
          <a:ln>
            <a:noFill/>
          </a:ln>
        </p:spPr>
      </p:pic>
      <p:pic>
        <p:nvPicPr>
          <p:cNvPr id="526" name="Google Shape;526;p64" descr="图片包含 游戏机, 盒子&#10;&#10;描述已自动生成"/>
          <p:cNvPicPr preferRelativeResize="0"/>
          <p:nvPr/>
        </p:nvPicPr>
        <p:blipFill rotWithShape="1">
          <a:blip r:embed="rId5"/>
          <a:srcRect/>
          <a:stretch>
            <a:fillRect/>
          </a:stretch>
        </p:blipFill>
        <p:spPr>
          <a:xfrm>
            <a:off x="779014" y="5031190"/>
            <a:ext cx="2181373" cy="1579747"/>
          </a:xfrm>
          <a:prstGeom prst="rect">
            <a:avLst/>
          </a:prstGeom>
          <a:noFill/>
          <a:ln w="9525" cap="flat" cmpd="sng">
            <a:solidFill>
              <a:srgbClr val="FF5722"/>
            </a:solidFill>
            <a:prstDash val="solid"/>
            <a:round/>
            <a:headEnd type="none" w="sm" len="sm"/>
            <a:tailEnd type="none" w="sm" len="sm"/>
          </a:ln>
        </p:spPr>
      </p:pic>
      <p:sp>
        <p:nvSpPr>
          <p:cNvPr id="527" name="Google Shape;527;p64"/>
          <p:cNvSpPr/>
          <p:nvPr/>
        </p:nvSpPr>
        <p:spPr>
          <a:xfrm>
            <a:off x="1497602" y="5456349"/>
            <a:ext cx="1004798" cy="364714"/>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panose="020B0604020202020204"/>
              <a:buNone/>
            </a:pPr>
            <a:r>
              <a:rPr lang="zh-CN" sz="1600" b="1" i="0" u="none" strike="noStrike" cap="none">
                <a:solidFill>
                  <a:srgbClr val="FF0000"/>
                </a:solidFill>
                <a:latin typeface="微软雅黑" panose="020B0503020204020204" charset="-122"/>
                <a:ea typeface="微软雅黑" panose="020B0503020204020204" charset="-122"/>
                <a:cs typeface="微软雅黑" panose="020B0503020204020204" charset="-122"/>
                <a:sym typeface="微软雅黑" panose="020B0503020204020204" charset="-122"/>
              </a:rPr>
              <a:t>SLS面单</a:t>
            </a: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28" name="Google Shape;528;p64"/>
          <p:cNvSpPr txBox="1"/>
          <p:nvPr/>
        </p:nvSpPr>
        <p:spPr>
          <a:xfrm>
            <a:off x="1396556" y="6208886"/>
            <a:ext cx="1206890" cy="3117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panose="020B0604020202020204"/>
              <a:buNone/>
            </a:pPr>
            <a:r>
              <a:rPr lang="zh-CN" sz="1400" b="1" i="0" u="none" strike="noStrike" cap="none">
                <a:solidFill>
                  <a:schemeClr val="dk1"/>
                </a:solidFill>
                <a:latin typeface="微软雅黑" panose="020B0503020204020204" charset="-122"/>
                <a:ea typeface="微软雅黑" panose="020B0503020204020204" charset="-122"/>
                <a:cs typeface="微软雅黑" panose="020B0503020204020204" charset="-122"/>
                <a:sym typeface="微软雅黑" panose="020B0503020204020204" charset="-122"/>
              </a:rPr>
              <a:t>磁类产品</a:t>
            </a: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532" name="Shape 532"/>
        <p:cNvGrpSpPr/>
        <p:nvPr/>
      </p:nvGrpSpPr>
      <p:grpSpPr>
        <a:xfrm>
          <a:off x="0" y="0"/>
          <a:ext cx="0" cy="0"/>
          <a:chOff x="0" y="0"/>
          <a:chExt cx="0" cy="0"/>
        </a:xfrm>
      </p:grpSpPr>
      <p:sp>
        <p:nvSpPr>
          <p:cNvPr id="533" name="Google Shape;533;p23"/>
          <p:cNvSpPr txBox="1"/>
          <p:nvPr/>
        </p:nvSpPr>
        <p:spPr>
          <a:xfrm>
            <a:off x="11670610" y="-108858"/>
            <a:ext cx="158350" cy="290807"/>
          </a:xfrm>
          <a:prstGeom prst="rect">
            <a:avLst/>
          </a:prstGeom>
          <a:noFill/>
          <a:ln>
            <a:noFill/>
          </a:ln>
        </p:spPr>
        <p:txBody>
          <a:bodyPr spcFirstLastPara="1" wrap="square" lIns="0" tIns="11500" rIns="0" bIns="0" anchor="t" anchorCtr="0">
            <a:spAutoFit/>
          </a:bodyPr>
          <a:lstStyle/>
          <a:p>
            <a:pPr marL="11430" marR="0" lvl="0" indent="0" algn="l" rtl="0">
              <a:lnSpc>
                <a:spcPct val="100000"/>
              </a:lnSpc>
              <a:spcBef>
                <a:spcPts val="0"/>
              </a:spcBef>
              <a:spcAft>
                <a:spcPts val="0"/>
              </a:spcAft>
              <a:buClr>
                <a:srgbClr val="000000"/>
              </a:buClr>
              <a:buSzPts val="1814"/>
              <a:buFont typeface="Arial" panose="020B0604020202020204"/>
              <a:buNone/>
            </a:pPr>
            <a:r>
              <a:rPr lang="zh-CN" sz="1815" b="0" i="0" u="none" strike="noStrike" cap="none">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2</a:t>
            </a:r>
            <a:endParaRPr sz="1815" b="0" i="0" u="none" strike="noStrike" cap="none">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534" name="Google Shape;534;p23"/>
          <p:cNvSpPr txBox="1"/>
          <p:nvPr/>
        </p:nvSpPr>
        <p:spPr>
          <a:xfrm>
            <a:off x="447001" y="192028"/>
            <a:ext cx="4312890" cy="4593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panose="020B0604020202020204"/>
              <a:buNone/>
            </a:pPr>
            <a:r>
              <a:rPr lang="zh-CN" sz="2000" b="1"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rPr>
              <a:t>五、打包规范-标识卡制作</a:t>
            </a:r>
            <a:endParaRPr sz="20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35" name="Google Shape;535;p23"/>
          <p:cNvSpPr/>
          <p:nvPr/>
        </p:nvSpPr>
        <p:spPr>
          <a:xfrm>
            <a:off x="310233" y="1001717"/>
            <a:ext cx="9864594" cy="223134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panose="020B0604020202020204"/>
              <a:buNone/>
            </a:pPr>
            <a:r>
              <a:rPr lang="zh-CN" sz="1600" b="1" i="0" u="none" strike="noStrike" cap="none">
                <a:solidFill>
                  <a:schemeClr val="dk1"/>
                </a:solidFill>
                <a:latin typeface="微软雅黑" panose="020B0503020204020204" charset="-122"/>
                <a:ea typeface="微软雅黑" panose="020B0503020204020204" charset="-122"/>
                <a:cs typeface="微软雅黑" panose="020B0503020204020204" charset="-122"/>
                <a:sym typeface="微软雅黑" panose="020B0503020204020204" charset="-122"/>
              </a:rPr>
              <a:t>标识卡</a:t>
            </a:r>
            <a:endParaRPr sz="1600" b="1" i="0" u="none" strike="noStrike" cap="none">
              <a:solidFill>
                <a:schemeClr val="dk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285750" marR="0" lvl="0" indent="-285750" algn="l" rtl="0">
              <a:lnSpc>
                <a:spcPct val="150000"/>
              </a:lnSpc>
              <a:spcBef>
                <a:spcPts val="0"/>
              </a:spcBef>
              <a:spcAft>
                <a:spcPts val="0"/>
              </a:spcAft>
              <a:buClr>
                <a:srgbClr val="000000"/>
              </a:buClr>
              <a:buSzPts val="1600"/>
              <a:buFont typeface="Noto Sans Symbols"/>
              <a:buChar char="⮚"/>
            </a:pPr>
            <a:r>
              <a:rPr lang="zh-CN" sz="1600" b="0" i="0" u="none" strike="noStrike" cap="none">
                <a:solidFill>
                  <a:schemeClr val="dk1"/>
                </a:solidFill>
                <a:latin typeface="微软雅黑" panose="020B0503020204020204" charset="-122"/>
                <a:ea typeface="微软雅黑" panose="020B0503020204020204" charset="-122"/>
                <a:cs typeface="微软雅黑" panose="020B0503020204020204" charset="-122"/>
                <a:sym typeface="微软雅黑" panose="020B0503020204020204" charset="-122"/>
              </a:rPr>
              <a:t>袋口标识卡规格：10*10CM</a:t>
            </a:r>
            <a:endParaRPr sz="1600" b="0" i="0" u="none" strike="noStrike" cap="none">
              <a:solidFill>
                <a:schemeClr val="dk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285750" marR="0" lvl="0" indent="-285750" algn="l" rtl="0">
              <a:lnSpc>
                <a:spcPct val="150000"/>
              </a:lnSpc>
              <a:spcBef>
                <a:spcPts val="0"/>
              </a:spcBef>
              <a:spcAft>
                <a:spcPts val="0"/>
              </a:spcAft>
              <a:buClr>
                <a:srgbClr val="000000"/>
              </a:buClr>
              <a:buSzPts val="1600"/>
              <a:buFont typeface="Noto Sans Symbols"/>
              <a:buChar char="⮚"/>
            </a:pPr>
            <a:r>
              <a:rPr lang="zh-CN" sz="1600" b="0" i="0" u="none" strike="noStrike" cap="none">
                <a:solidFill>
                  <a:schemeClr val="dk1"/>
                </a:solidFill>
                <a:latin typeface="微软雅黑" panose="020B0503020204020204" charset="-122"/>
                <a:ea typeface="微软雅黑" panose="020B0503020204020204" charset="-122"/>
                <a:cs typeface="微软雅黑" panose="020B0503020204020204" charset="-122"/>
                <a:sym typeface="微软雅黑" panose="020B0503020204020204" charset="-122"/>
              </a:rPr>
              <a:t>内容：卖家公司名、发货站点英文缩写、包裹内件数、万色后台注册账号（华东仓）、商品重量（华东仓）</a:t>
            </a:r>
            <a:endParaRPr sz="1600" b="0" i="0" u="none" strike="noStrike" cap="none">
              <a:solidFill>
                <a:schemeClr val="dk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285750" marR="0" lvl="0" indent="-285750" algn="l" rtl="0">
              <a:lnSpc>
                <a:spcPct val="150000"/>
              </a:lnSpc>
              <a:spcBef>
                <a:spcPts val="0"/>
              </a:spcBef>
              <a:spcAft>
                <a:spcPts val="0"/>
              </a:spcAft>
              <a:buClr>
                <a:srgbClr val="000000"/>
              </a:buClr>
              <a:buSzPts val="1600"/>
              <a:buFont typeface="Noto Sans Symbols"/>
              <a:buChar char="⮚"/>
            </a:pPr>
            <a:r>
              <a:rPr lang="zh-CN" sz="1600" b="0" i="0" u="none" strike="noStrike" cap="none">
                <a:solidFill>
                  <a:schemeClr val="dk1"/>
                </a:solidFill>
                <a:latin typeface="微软雅黑" panose="020B0503020204020204" charset="-122"/>
                <a:ea typeface="微软雅黑" panose="020B0503020204020204" charset="-122"/>
                <a:cs typeface="微软雅黑" panose="020B0503020204020204" charset="-122"/>
                <a:sym typeface="微软雅黑" panose="020B0503020204020204" charset="-122"/>
              </a:rPr>
              <a:t>各站点英文缩写：SG(新加坡)/MY(马来)/ID(印尼)/PH(菲律宾)/TH(泰国)/TW(台湾站点) )/VN（越南）</a:t>
            </a:r>
            <a:endParaRPr sz="1600" b="0" i="0" u="none" strike="noStrike" cap="none">
              <a:solidFill>
                <a:schemeClr val="dk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0" marR="0" lvl="0" indent="0" algn="l" rtl="0">
              <a:lnSpc>
                <a:spcPct val="150000"/>
              </a:lnSpc>
              <a:spcBef>
                <a:spcPts val="0"/>
              </a:spcBef>
              <a:spcAft>
                <a:spcPts val="0"/>
              </a:spcAft>
              <a:buClr>
                <a:srgbClr val="000000"/>
              </a:buClr>
              <a:buSzPts val="1600"/>
              <a:buFont typeface="Arial" panose="020B0604020202020204"/>
              <a:buNone/>
            </a:pPr>
            <a:r>
              <a:rPr lang="zh-CN" sz="1600" b="1" i="0" u="none" strike="noStrike" cap="none">
                <a:solidFill>
                  <a:srgbClr val="FF0000"/>
                </a:solidFill>
                <a:latin typeface="微软雅黑" panose="020B0503020204020204" charset="-122"/>
                <a:ea typeface="微软雅黑" panose="020B0503020204020204" charset="-122"/>
                <a:cs typeface="微软雅黑" panose="020B0503020204020204" charset="-122"/>
                <a:sym typeface="微软雅黑" panose="020B0503020204020204" charset="-122"/>
              </a:rPr>
              <a:t>*禁止使用废弃或正常 SLS 面单当标签使用，易导致整包当一票发出。</a:t>
            </a:r>
            <a:endParaRPr sz="1600" b="1" i="0" u="none" strike="noStrike" cap="none">
              <a:solidFill>
                <a:srgbClr val="FF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0" marR="0" lvl="0" indent="0" algn="l" rtl="0">
              <a:lnSpc>
                <a:spcPct val="150000"/>
              </a:lnSpc>
              <a:spcBef>
                <a:spcPts val="0"/>
              </a:spcBef>
              <a:spcAft>
                <a:spcPts val="0"/>
              </a:spcAft>
              <a:buClr>
                <a:srgbClr val="000000"/>
              </a:buClr>
              <a:buSzPts val="1800"/>
              <a:buFont typeface="Arial" panose="020B0604020202020204"/>
              <a:buNone/>
            </a:pPr>
            <a:endParaRPr sz="1800" b="0"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aphicFrame>
        <p:nvGraphicFramePr>
          <p:cNvPr id="536" name="Google Shape;536;p23"/>
          <p:cNvGraphicFramePr/>
          <p:nvPr/>
        </p:nvGraphicFramePr>
        <p:xfrm>
          <a:off x="6378149" y="3394009"/>
          <a:ext cx="3262250" cy="3000000"/>
        </p:xfrm>
        <a:graphic>
          <a:graphicData uri="http://schemas.openxmlformats.org/drawingml/2006/table">
            <a:tbl>
              <a:tblPr>
                <a:noFill/>
                <a:tableStyleId>{1BF99267-D096-4846-8363-C14EBADB67D9}</a:tableStyleId>
              </a:tblPr>
              <a:tblGrid>
                <a:gridCol w="1473125"/>
                <a:gridCol w="1789125"/>
              </a:tblGrid>
              <a:tr h="391925">
                <a:tc gridSpan="2">
                  <a:txBody>
                    <a:bodyPr/>
                    <a:lstStyle/>
                    <a:p>
                      <a:pPr marL="0" marR="0" lvl="0" indent="0" algn="ctr" rtl="0">
                        <a:lnSpc>
                          <a:spcPct val="100000"/>
                        </a:lnSpc>
                        <a:spcBef>
                          <a:spcPts val="0"/>
                        </a:spcBef>
                        <a:spcAft>
                          <a:spcPts val="0"/>
                        </a:spcAft>
                        <a:buClr>
                          <a:srgbClr val="000000"/>
                        </a:buClr>
                        <a:buSzPts val="1400"/>
                        <a:buFont typeface="Arial" panose="020B0604020202020204"/>
                        <a:buNone/>
                      </a:pPr>
                      <a:r>
                        <a:rPr lang="zh-CN" sz="1400" b="1" u="none" strike="noStrike" cap="none"/>
                        <a:t>华东仓（上海/泉州/义乌）标识卡</a:t>
                      </a:r>
                      <a:endParaRPr sz="1400" b="1" i="0" u="none" strike="noStrike" cap="none">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txBody>
                  <a:tcPr marL="6350" marR="6350" marT="6350" marB="0" anchor="ctr"/>
                </a:tc>
                <a:tc hMerge="1">
                  <a:tcPr/>
                </a:tc>
              </a:tr>
              <a:tr h="473375">
                <a:tc>
                  <a:txBody>
                    <a:bodyPr/>
                    <a:lstStyle/>
                    <a:p>
                      <a:pPr marL="0" marR="0" lvl="0" indent="0" algn="ctr" rtl="0">
                        <a:lnSpc>
                          <a:spcPct val="100000"/>
                        </a:lnSpc>
                        <a:spcBef>
                          <a:spcPts val="0"/>
                        </a:spcBef>
                        <a:spcAft>
                          <a:spcPts val="0"/>
                        </a:spcAft>
                        <a:buClr>
                          <a:srgbClr val="000000"/>
                        </a:buClr>
                        <a:buSzPts val="1400"/>
                        <a:buFont typeface="Arial" panose="020B0604020202020204"/>
                        <a:buNone/>
                      </a:pPr>
                      <a:r>
                        <a:rPr lang="zh-CN" sz="1400" b="1" u="none" strike="noStrike" cap="none">
                          <a:solidFill>
                            <a:srgbClr val="FF5722"/>
                          </a:solidFill>
                        </a:rPr>
                        <a:t>商户ID</a:t>
                      </a:r>
                      <a:endParaRPr sz="1400" b="1" i="0" u="none" strike="noStrike" cap="none">
                        <a:solidFill>
                          <a:srgbClr val="FF5722"/>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txBody>
                  <a:tcPr marL="6350" marR="6350" marT="6350" marB="0" anchor="ctr"/>
                </a:tc>
                <a:tc>
                  <a:txBody>
                    <a:bodyPr/>
                    <a:lstStyle/>
                    <a:p>
                      <a:pPr marL="0" marR="0" lvl="0" indent="0" algn="ctr" rtl="0">
                        <a:lnSpc>
                          <a:spcPct val="100000"/>
                        </a:lnSpc>
                        <a:spcBef>
                          <a:spcPts val="0"/>
                        </a:spcBef>
                        <a:spcAft>
                          <a:spcPts val="0"/>
                        </a:spcAft>
                        <a:buClr>
                          <a:srgbClr val="000000"/>
                        </a:buClr>
                        <a:buSzPts val="1400"/>
                        <a:buFont typeface="Arial" panose="020B0604020202020204"/>
                        <a:buNone/>
                      </a:pPr>
                      <a:r>
                        <a:rPr lang="zh-CN" sz="1400" u="none" strike="noStrike" cap="none"/>
                        <a:t>万色后台注册账号</a:t>
                      </a:r>
                      <a:endParaRPr sz="1400" b="0" i="0" u="none" strike="noStrike" cap="none">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txBody>
                  <a:tcPr marL="6350" marR="6350" marT="6350" marB="0" anchor="ctr"/>
                </a:tc>
              </a:tr>
              <a:tr h="407325">
                <a:tc>
                  <a:txBody>
                    <a:bodyPr/>
                    <a:lstStyle/>
                    <a:p>
                      <a:pPr marL="0" marR="0" lvl="0" indent="0" algn="ctr" rtl="0">
                        <a:lnSpc>
                          <a:spcPct val="100000"/>
                        </a:lnSpc>
                        <a:spcBef>
                          <a:spcPts val="0"/>
                        </a:spcBef>
                        <a:spcAft>
                          <a:spcPts val="0"/>
                        </a:spcAft>
                        <a:buClr>
                          <a:srgbClr val="000000"/>
                        </a:buClr>
                        <a:buSzPts val="1400"/>
                        <a:buFont typeface="Arial" panose="020B0604020202020204"/>
                        <a:buNone/>
                      </a:pPr>
                      <a:r>
                        <a:rPr lang="zh-CN" sz="1400" u="none" strike="noStrike" cap="none"/>
                        <a:t>公司全名</a:t>
                      </a:r>
                      <a:endParaRPr sz="1400" b="0" i="0" u="none" strike="noStrike" cap="none">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txBody>
                  <a:tcPr marL="6350" marR="6350" marT="6350" marB="0" anchor="ctr"/>
                </a:tc>
                <a:tc>
                  <a:txBody>
                    <a:bodyPr/>
                    <a:lstStyle/>
                    <a:p>
                      <a:pPr marL="0" marR="0" lvl="0" indent="0" algn="ctr" rtl="0">
                        <a:lnSpc>
                          <a:spcPct val="100000"/>
                        </a:lnSpc>
                        <a:spcBef>
                          <a:spcPts val="0"/>
                        </a:spcBef>
                        <a:spcAft>
                          <a:spcPts val="0"/>
                        </a:spcAft>
                        <a:buClr>
                          <a:srgbClr val="000000"/>
                        </a:buClr>
                        <a:buSzPts val="1400"/>
                        <a:buFont typeface="Arial" panose="020B0604020202020204"/>
                        <a:buNone/>
                      </a:pPr>
                      <a:r>
                        <a:rPr lang="zh-CN" sz="1400" u="none" strike="noStrike" cap="none"/>
                        <a:t>　</a:t>
                      </a:r>
                      <a:endParaRPr sz="1400" b="0" i="0" u="none" strike="noStrike" cap="none">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txBody>
                  <a:tcPr marL="6350" marR="6350" marT="6350" marB="0" anchor="ctr"/>
                </a:tc>
              </a:tr>
              <a:tr h="556225">
                <a:tc>
                  <a:txBody>
                    <a:bodyPr/>
                    <a:lstStyle/>
                    <a:p>
                      <a:pPr marL="0" marR="0" lvl="0" indent="0" algn="ctr" rtl="0">
                        <a:lnSpc>
                          <a:spcPct val="100000"/>
                        </a:lnSpc>
                        <a:spcBef>
                          <a:spcPts val="0"/>
                        </a:spcBef>
                        <a:spcAft>
                          <a:spcPts val="0"/>
                        </a:spcAft>
                        <a:buClr>
                          <a:srgbClr val="000000"/>
                        </a:buClr>
                        <a:buSzPts val="1400"/>
                        <a:buFont typeface="Arial" panose="020B0604020202020204"/>
                        <a:buNone/>
                      </a:pPr>
                      <a:r>
                        <a:rPr lang="zh-CN" sz="1400" u="none" strike="noStrike" cap="none"/>
                        <a:t>发货站点</a:t>
                      </a:r>
                      <a:br>
                        <a:rPr lang="zh-CN" sz="1400" u="none" strike="noStrike" cap="none"/>
                      </a:br>
                      <a:r>
                        <a:rPr lang="zh-CN" sz="1400" u="none" strike="noStrike" cap="none"/>
                        <a:t>英文缩写</a:t>
                      </a:r>
                      <a:endParaRPr sz="1400" b="0" i="0" u="none" strike="noStrike" cap="none">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txBody>
                  <a:tcPr marL="6350" marR="6350" marT="6350" marB="0" anchor="ctr"/>
                </a:tc>
                <a:tc>
                  <a:txBody>
                    <a:bodyPr/>
                    <a:lstStyle/>
                    <a:p>
                      <a:pPr marL="0" marR="0" lvl="0" indent="0" algn="ctr" rtl="0">
                        <a:lnSpc>
                          <a:spcPct val="100000"/>
                        </a:lnSpc>
                        <a:spcBef>
                          <a:spcPts val="0"/>
                        </a:spcBef>
                        <a:spcAft>
                          <a:spcPts val="0"/>
                        </a:spcAft>
                        <a:buClr>
                          <a:srgbClr val="000000"/>
                        </a:buClr>
                        <a:buSzPts val="1400"/>
                        <a:buFont typeface="Arial" panose="020B0604020202020204"/>
                        <a:buNone/>
                      </a:pPr>
                      <a:r>
                        <a:rPr lang="zh-CN" sz="1400" u="none" strike="noStrike" cap="none"/>
                        <a:t>　</a:t>
                      </a:r>
                      <a:endParaRPr sz="1400" b="0" i="0" u="none" strike="noStrike" cap="none">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txBody>
                  <a:tcPr marL="6350" marR="6350" marT="6350" marB="0" anchor="ctr"/>
                </a:tc>
              </a:tr>
              <a:tr h="391800">
                <a:tc>
                  <a:txBody>
                    <a:bodyPr/>
                    <a:lstStyle/>
                    <a:p>
                      <a:pPr marL="0" marR="0" lvl="0" indent="0" algn="ctr" rtl="0">
                        <a:lnSpc>
                          <a:spcPct val="100000"/>
                        </a:lnSpc>
                        <a:spcBef>
                          <a:spcPts val="0"/>
                        </a:spcBef>
                        <a:spcAft>
                          <a:spcPts val="0"/>
                        </a:spcAft>
                        <a:buClr>
                          <a:srgbClr val="000000"/>
                        </a:buClr>
                        <a:buSzPts val="1400"/>
                        <a:buFont typeface="Arial" panose="020B0604020202020204"/>
                        <a:buNone/>
                      </a:pPr>
                      <a:r>
                        <a:rPr lang="zh-CN" sz="1400" u="none" strike="noStrike" cap="none"/>
                        <a:t>包裹内件数</a:t>
                      </a:r>
                      <a:endParaRPr sz="1400" b="0" i="0" u="none" strike="noStrike" cap="none">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txBody>
                  <a:tcPr marL="6350" marR="6350" marT="6350" marB="0" anchor="ctr"/>
                </a:tc>
                <a:tc>
                  <a:txBody>
                    <a:bodyPr/>
                    <a:lstStyle/>
                    <a:p>
                      <a:pPr marL="0" marR="0" lvl="0" indent="0" algn="ctr" rtl="0">
                        <a:lnSpc>
                          <a:spcPct val="100000"/>
                        </a:lnSpc>
                        <a:spcBef>
                          <a:spcPts val="0"/>
                        </a:spcBef>
                        <a:spcAft>
                          <a:spcPts val="0"/>
                        </a:spcAft>
                        <a:buClr>
                          <a:srgbClr val="000000"/>
                        </a:buClr>
                        <a:buSzPts val="1400"/>
                        <a:buFont typeface="Arial" panose="020B0604020202020204"/>
                        <a:buNone/>
                      </a:pPr>
                      <a:r>
                        <a:rPr lang="zh-CN" sz="1400" u="none" strike="noStrike" cap="none"/>
                        <a:t>　</a:t>
                      </a:r>
                      <a:endParaRPr sz="1400" b="0" i="0" u="none" strike="noStrike" cap="none">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txBody>
                  <a:tcPr marL="6350" marR="6350" marT="6350" marB="0" anchor="ctr"/>
                </a:tc>
              </a:tr>
              <a:tr h="407325">
                <a:tc>
                  <a:txBody>
                    <a:bodyPr/>
                    <a:lstStyle/>
                    <a:p>
                      <a:pPr marL="0" marR="0" lvl="0" indent="0" algn="ctr" rtl="0">
                        <a:lnSpc>
                          <a:spcPct val="100000"/>
                        </a:lnSpc>
                        <a:spcBef>
                          <a:spcPts val="0"/>
                        </a:spcBef>
                        <a:spcAft>
                          <a:spcPts val="0"/>
                        </a:spcAft>
                        <a:buClr>
                          <a:srgbClr val="000000"/>
                        </a:buClr>
                        <a:buSzPts val="1400"/>
                        <a:buFont typeface="Arial" panose="020B0604020202020204"/>
                        <a:buNone/>
                      </a:pPr>
                      <a:r>
                        <a:rPr lang="zh-CN" sz="1400" b="1" u="none" strike="noStrike" cap="none">
                          <a:solidFill>
                            <a:srgbClr val="FF5722"/>
                          </a:solidFill>
                        </a:rPr>
                        <a:t>商品重量</a:t>
                      </a:r>
                      <a:endParaRPr sz="1400" b="1" i="0" u="none" strike="noStrike" cap="none">
                        <a:solidFill>
                          <a:srgbClr val="FF5722"/>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txBody>
                  <a:tcPr marL="6350" marR="6350" marT="6350" marB="0" anchor="ctr"/>
                </a:tc>
                <a:tc>
                  <a:txBody>
                    <a:bodyPr/>
                    <a:lstStyle/>
                    <a:p>
                      <a:pPr marL="0" marR="0" lvl="0" indent="0" algn="ctr" rtl="0">
                        <a:lnSpc>
                          <a:spcPct val="100000"/>
                        </a:lnSpc>
                        <a:spcBef>
                          <a:spcPts val="0"/>
                        </a:spcBef>
                        <a:spcAft>
                          <a:spcPts val="0"/>
                        </a:spcAft>
                        <a:buClr>
                          <a:srgbClr val="000000"/>
                        </a:buClr>
                        <a:buSzPts val="1400"/>
                        <a:buFont typeface="Arial" panose="020B0604020202020204"/>
                        <a:buNone/>
                      </a:pPr>
                      <a:r>
                        <a:rPr lang="zh-CN" sz="1400" u="none" strike="noStrike" cap="none"/>
                        <a:t>　</a:t>
                      </a:r>
                      <a:endParaRPr sz="1400" b="0" i="0" u="none" strike="noStrike" cap="none">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txBody>
                  <a:tcPr marL="6350" marR="6350" marT="6350" marB="0" anchor="ctr"/>
                </a:tc>
              </a:tr>
            </a:tbl>
          </a:graphicData>
        </a:graphic>
      </p:graphicFrame>
      <p:graphicFrame>
        <p:nvGraphicFramePr>
          <p:cNvPr id="537" name="Google Shape;537;p23"/>
          <p:cNvGraphicFramePr/>
          <p:nvPr/>
        </p:nvGraphicFramePr>
        <p:xfrm>
          <a:off x="1682549" y="3394009"/>
          <a:ext cx="3425025" cy="3000000"/>
        </p:xfrm>
        <a:graphic>
          <a:graphicData uri="http://schemas.openxmlformats.org/drawingml/2006/table">
            <a:tbl>
              <a:tblPr>
                <a:noFill/>
                <a:tableStyleId>{1BF99267-D096-4846-8363-C14EBADB67D9}</a:tableStyleId>
              </a:tblPr>
              <a:tblGrid>
                <a:gridCol w="1718400"/>
                <a:gridCol w="1706625"/>
              </a:tblGrid>
              <a:tr h="442100">
                <a:tc gridSpan="2">
                  <a:txBody>
                    <a:bodyPr/>
                    <a:lstStyle/>
                    <a:p>
                      <a:pPr marL="0" marR="0" lvl="0" indent="0" algn="ctr" rtl="0">
                        <a:lnSpc>
                          <a:spcPct val="100000"/>
                        </a:lnSpc>
                        <a:spcBef>
                          <a:spcPts val="0"/>
                        </a:spcBef>
                        <a:spcAft>
                          <a:spcPts val="0"/>
                        </a:spcAft>
                        <a:buClr>
                          <a:srgbClr val="000000"/>
                        </a:buClr>
                        <a:buSzPts val="1600"/>
                        <a:buFont typeface="Arial" panose="020B0604020202020204"/>
                        <a:buNone/>
                      </a:pPr>
                      <a:r>
                        <a:rPr lang="zh-CN" sz="1600" b="1" u="none" strike="noStrike" cap="none"/>
                        <a:t>深圳仓标识卡</a:t>
                      </a:r>
                      <a:endParaRPr sz="1600" b="1" i="0" u="none" strike="noStrike" cap="none">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txBody>
                  <a:tcPr marL="6350" marR="6350" marT="6350" marB="0" anchor="ctr"/>
                </a:tc>
                <a:tc hMerge="1">
                  <a:tcPr/>
                </a:tc>
              </a:tr>
              <a:tr h="662050">
                <a:tc>
                  <a:txBody>
                    <a:bodyPr/>
                    <a:lstStyle/>
                    <a:p>
                      <a:pPr marL="0" marR="0" lvl="0" indent="0" algn="ctr" rtl="0">
                        <a:lnSpc>
                          <a:spcPct val="100000"/>
                        </a:lnSpc>
                        <a:spcBef>
                          <a:spcPts val="0"/>
                        </a:spcBef>
                        <a:spcAft>
                          <a:spcPts val="0"/>
                        </a:spcAft>
                        <a:buClr>
                          <a:srgbClr val="000000"/>
                        </a:buClr>
                        <a:buSzPts val="1600"/>
                        <a:buFont typeface="Arial" panose="020B0604020202020204"/>
                        <a:buNone/>
                      </a:pPr>
                      <a:r>
                        <a:rPr lang="zh-CN" sz="1600" u="none" strike="noStrike" cap="none"/>
                        <a:t>公司全名</a:t>
                      </a:r>
                      <a:endParaRPr sz="1600" b="0" i="0" u="none" strike="noStrike" cap="none">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txBody>
                  <a:tcPr marL="6350" marR="6350" marT="6350" marB="0" anchor="ctr"/>
                </a:tc>
                <a:tc>
                  <a:txBody>
                    <a:bodyPr/>
                    <a:lstStyle/>
                    <a:p>
                      <a:pPr marL="0" marR="0" lvl="0" indent="0" algn="ctr" rtl="0">
                        <a:lnSpc>
                          <a:spcPct val="100000"/>
                        </a:lnSpc>
                        <a:spcBef>
                          <a:spcPts val="0"/>
                        </a:spcBef>
                        <a:spcAft>
                          <a:spcPts val="0"/>
                        </a:spcAft>
                        <a:buClr>
                          <a:srgbClr val="000000"/>
                        </a:buClr>
                        <a:buSzPts val="1600"/>
                        <a:buFont typeface="Arial" panose="020B0604020202020204"/>
                        <a:buNone/>
                      </a:pPr>
                      <a:r>
                        <a:rPr lang="zh-CN" sz="1600" u="none" strike="noStrike" cap="none"/>
                        <a:t>　</a:t>
                      </a:r>
                      <a:endParaRPr sz="1600" b="0" i="0" u="none" strike="noStrike" cap="none">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txBody>
                  <a:tcPr marL="6350" marR="6350" marT="6350" marB="0" anchor="ctr"/>
                </a:tc>
              </a:tr>
              <a:tr h="873000">
                <a:tc>
                  <a:txBody>
                    <a:bodyPr/>
                    <a:lstStyle/>
                    <a:p>
                      <a:pPr marL="0" marR="0" lvl="0" indent="0" algn="ctr" rtl="0">
                        <a:lnSpc>
                          <a:spcPct val="100000"/>
                        </a:lnSpc>
                        <a:spcBef>
                          <a:spcPts val="0"/>
                        </a:spcBef>
                        <a:spcAft>
                          <a:spcPts val="0"/>
                        </a:spcAft>
                        <a:buClr>
                          <a:srgbClr val="000000"/>
                        </a:buClr>
                        <a:buSzPts val="1600"/>
                        <a:buFont typeface="Arial" panose="020B0604020202020204"/>
                        <a:buNone/>
                      </a:pPr>
                      <a:r>
                        <a:rPr lang="zh-CN" sz="1600" u="none" strike="noStrike" cap="none"/>
                        <a:t>发货站点</a:t>
                      </a:r>
                      <a:br>
                        <a:rPr lang="zh-CN" sz="1600" u="none" strike="noStrike" cap="none"/>
                      </a:br>
                      <a:r>
                        <a:rPr lang="zh-CN" sz="1600" u="none" strike="noStrike" cap="none"/>
                        <a:t>英文缩写</a:t>
                      </a:r>
                      <a:endParaRPr sz="1600" b="0" i="0" u="none" strike="noStrike" cap="none">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txBody>
                  <a:tcPr marL="6350" marR="6350" marT="6350" marB="0" anchor="ctr"/>
                </a:tc>
                <a:tc>
                  <a:txBody>
                    <a:bodyPr/>
                    <a:lstStyle/>
                    <a:p>
                      <a:pPr marL="0" marR="0" lvl="0" indent="0" algn="ctr" rtl="0">
                        <a:lnSpc>
                          <a:spcPct val="100000"/>
                        </a:lnSpc>
                        <a:spcBef>
                          <a:spcPts val="0"/>
                        </a:spcBef>
                        <a:spcAft>
                          <a:spcPts val="0"/>
                        </a:spcAft>
                        <a:buClr>
                          <a:srgbClr val="000000"/>
                        </a:buClr>
                        <a:buSzPts val="1600"/>
                        <a:buFont typeface="Arial" panose="020B0604020202020204"/>
                        <a:buNone/>
                      </a:pPr>
                      <a:r>
                        <a:rPr lang="zh-CN" sz="1600" u="none" strike="noStrike" cap="none"/>
                        <a:t>　</a:t>
                      </a:r>
                      <a:endParaRPr sz="1600" b="0" i="0" u="none" strike="noStrike" cap="none">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txBody>
                  <a:tcPr marL="6350" marR="6350" marT="6350" marB="0" anchor="ctr"/>
                </a:tc>
              </a:tr>
              <a:tr h="650825">
                <a:tc>
                  <a:txBody>
                    <a:bodyPr/>
                    <a:lstStyle/>
                    <a:p>
                      <a:pPr marL="0" marR="0" lvl="0" indent="0" algn="ctr" rtl="0">
                        <a:lnSpc>
                          <a:spcPct val="100000"/>
                        </a:lnSpc>
                        <a:spcBef>
                          <a:spcPts val="0"/>
                        </a:spcBef>
                        <a:spcAft>
                          <a:spcPts val="0"/>
                        </a:spcAft>
                        <a:buClr>
                          <a:srgbClr val="000000"/>
                        </a:buClr>
                        <a:buSzPts val="1600"/>
                        <a:buFont typeface="Arial" panose="020B0604020202020204"/>
                        <a:buNone/>
                      </a:pPr>
                      <a:r>
                        <a:rPr lang="zh-CN" sz="1600" u="none" strike="noStrike" cap="none"/>
                        <a:t>包裹内件数</a:t>
                      </a:r>
                      <a:endParaRPr sz="1600" b="0" i="0" u="none" strike="noStrike" cap="none">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txBody>
                  <a:tcPr marL="6350" marR="6350" marT="6350" marB="0" anchor="ctr"/>
                </a:tc>
                <a:tc>
                  <a:txBody>
                    <a:bodyPr/>
                    <a:lstStyle/>
                    <a:p>
                      <a:pPr marL="0" marR="0" lvl="0" indent="0" algn="ctr" rtl="0">
                        <a:lnSpc>
                          <a:spcPct val="100000"/>
                        </a:lnSpc>
                        <a:spcBef>
                          <a:spcPts val="0"/>
                        </a:spcBef>
                        <a:spcAft>
                          <a:spcPts val="0"/>
                        </a:spcAft>
                        <a:buClr>
                          <a:srgbClr val="000000"/>
                        </a:buClr>
                        <a:buSzPts val="1600"/>
                        <a:buFont typeface="Arial" panose="020B0604020202020204"/>
                        <a:buNone/>
                      </a:pPr>
                      <a:r>
                        <a:rPr lang="zh-CN" sz="1600" u="none" strike="noStrike" cap="none"/>
                        <a:t>　</a:t>
                      </a:r>
                      <a:endParaRPr sz="1600" b="0" i="0" u="none" strike="noStrike" cap="none">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txBody>
                  <a:tcPr marL="6350" marR="6350" marT="6350" marB="0" anchor="ctr"/>
                </a:tc>
              </a:tr>
            </a:tbl>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541" name="Shape 541"/>
        <p:cNvGrpSpPr/>
        <p:nvPr/>
      </p:nvGrpSpPr>
      <p:grpSpPr>
        <a:xfrm>
          <a:off x="0" y="0"/>
          <a:ext cx="0" cy="0"/>
          <a:chOff x="0" y="0"/>
          <a:chExt cx="0" cy="0"/>
        </a:xfrm>
      </p:grpSpPr>
      <p:sp>
        <p:nvSpPr>
          <p:cNvPr id="542" name="Google Shape;542;p65"/>
          <p:cNvSpPr txBox="1"/>
          <p:nvPr/>
        </p:nvSpPr>
        <p:spPr>
          <a:xfrm>
            <a:off x="11670610" y="-108858"/>
            <a:ext cx="158350" cy="290807"/>
          </a:xfrm>
          <a:prstGeom prst="rect">
            <a:avLst/>
          </a:prstGeom>
          <a:noFill/>
          <a:ln>
            <a:noFill/>
          </a:ln>
        </p:spPr>
        <p:txBody>
          <a:bodyPr spcFirstLastPara="1" wrap="square" lIns="0" tIns="11500" rIns="0" bIns="0" anchor="t" anchorCtr="0">
            <a:spAutoFit/>
          </a:bodyPr>
          <a:lstStyle/>
          <a:p>
            <a:pPr marL="11430" marR="0" lvl="0" indent="0" algn="l" rtl="0">
              <a:lnSpc>
                <a:spcPct val="100000"/>
              </a:lnSpc>
              <a:spcBef>
                <a:spcPts val="0"/>
              </a:spcBef>
              <a:spcAft>
                <a:spcPts val="0"/>
              </a:spcAft>
              <a:buClr>
                <a:srgbClr val="000000"/>
              </a:buClr>
              <a:buSzPts val="1814"/>
              <a:buFont typeface="Arial" panose="020B0604020202020204"/>
              <a:buNone/>
            </a:pPr>
            <a:r>
              <a:rPr lang="zh-CN" sz="1815" b="0" i="0" u="none" strike="noStrike" cap="none">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2</a:t>
            </a:r>
            <a:endParaRPr sz="1815" b="0" i="0" u="none" strike="noStrike" cap="none">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543" name="Google Shape;543;p65"/>
          <p:cNvSpPr txBox="1"/>
          <p:nvPr/>
        </p:nvSpPr>
        <p:spPr>
          <a:xfrm>
            <a:off x="447001" y="192028"/>
            <a:ext cx="4312890" cy="4593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panose="020B0604020202020204"/>
              <a:buNone/>
            </a:pPr>
            <a:r>
              <a:rPr lang="zh-CN" sz="2000" b="1"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rPr>
              <a:t>七、常见物流发货问题（1）</a:t>
            </a:r>
            <a:endParaRPr sz="20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44" name="Google Shape;544;p65"/>
          <p:cNvSpPr/>
          <p:nvPr/>
        </p:nvSpPr>
        <p:spPr>
          <a:xfrm>
            <a:off x="447001" y="1038884"/>
            <a:ext cx="10486610" cy="6401753"/>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800"/>
              <a:buFont typeface="Arial" panose="020B0604020202020204"/>
              <a:buNone/>
            </a:pPr>
            <a:r>
              <a:rPr lang="zh-CN" sz="1800" b="1" i="0" u="none" strike="noStrike" cap="none">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1、</a:t>
            </a:r>
            <a:r>
              <a:rPr lang="zh-CN" sz="1800" b="1" i="0" u="none" strike="noStrike" cap="none">
                <a:solidFill>
                  <a:srgbClr val="000000"/>
                </a:solidFill>
                <a:latin typeface="Arial" panose="020B0604020202020204"/>
                <a:ea typeface="Arial" panose="020B0604020202020204"/>
                <a:cs typeface="Arial" panose="020B0604020202020204"/>
                <a:sym typeface="Arial" panose="020B0604020202020204"/>
              </a:rPr>
              <a:t>一个订单不同商品对应的发货天数也不同，按照哪个算发货时间</a:t>
            </a:r>
            <a:r>
              <a:rPr lang="zh-CN" sz="1800" b="1" i="0" u="none" strike="noStrike" cap="none">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a:t>
            </a:r>
            <a:endParaRPr sz="1800" b="1" i="0" u="none" strike="noStrike" cap="none">
              <a:solidFill>
                <a:schemeClr val="dk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0" marR="0" lvl="0" indent="0" algn="l" rtl="0">
              <a:lnSpc>
                <a:spcPct val="150000"/>
              </a:lnSpc>
              <a:spcBef>
                <a:spcPts val="0"/>
              </a:spcBef>
              <a:spcAft>
                <a:spcPts val="0"/>
              </a:spcAft>
              <a:buClr>
                <a:srgbClr val="000000"/>
              </a:buClr>
              <a:buSzPts val="1800"/>
              <a:buFont typeface="Arial" panose="020B0604020202020204"/>
              <a:buNone/>
            </a:pPr>
            <a:r>
              <a:rPr lang="zh-CN" sz="1800" b="0" i="0" u="none" strike="noStrike" cap="none">
                <a:solidFill>
                  <a:srgbClr val="000000"/>
                </a:solidFill>
                <a:latin typeface="Arial" panose="020B0604020202020204"/>
                <a:ea typeface="Arial" panose="020B0604020202020204"/>
                <a:cs typeface="Arial" panose="020B0604020202020204"/>
                <a:sym typeface="Arial" panose="020B0604020202020204"/>
              </a:rPr>
              <a:t>此类订单的发货时间会按照产品备货时间最长的天数来计算，包含预售和非预售商品</a:t>
            </a:r>
            <a:endParaRPr sz="1800" b="0" i="0" u="none" strike="noStrike" cap="none">
              <a:solidFill>
                <a:srgbClr val="000000"/>
              </a:solidFill>
              <a:latin typeface="Arial" panose="020B0604020202020204"/>
              <a:ea typeface="Arial" panose="020B0604020202020204"/>
              <a:cs typeface="Arial" panose="020B0604020202020204"/>
              <a:sym typeface="Arial" panose="020B0604020202020204"/>
            </a:endParaRPr>
          </a:p>
          <a:p>
            <a:pPr marL="0" marR="0" lvl="0" indent="0" algn="l" rtl="0">
              <a:lnSpc>
                <a:spcPct val="150000"/>
              </a:lnSpc>
              <a:spcBef>
                <a:spcPts val="0"/>
              </a:spcBef>
              <a:spcAft>
                <a:spcPts val="0"/>
              </a:spcAft>
              <a:buClr>
                <a:srgbClr val="000000"/>
              </a:buClr>
              <a:buSzPts val="1800"/>
              <a:buFont typeface="Arial" panose="020B0604020202020204"/>
              <a:buNone/>
            </a:pPr>
            <a:endParaRPr sz="1800" b="0" i="0" u="none" strike="noStrike" cap="none">
              <a:solidFill>
                <a:srgbClr val="000000"/>
              </a:solidFill>
              <a:latin typeface="Arial" panose="020B0604020202020204"/>
              <a:ea typeface="Arial" panose="020B0604020202020204"/>
              <a:cs typeface="Arial" panose="020B0604020202020204"/>
              <a:sym typeface="Arial" panose="020B0604020202020204"/>
            </a:endParaRPr>
          </a:p>
          <a:p>
            <a:pPr marL="0" marR="0" lvl="0" indent="0" algn="ctr" rtl="0">
              <a:lnSpc>
                <a:spcPct val="100000"/>
              </a:lnSpc>
              <a:spcBef>
                <a:spcPts val="0"/>
              </a:spcBef>
              <a:spcAft>
                <a:spcPts val="0"/>
              </a:spcAft>
              <a:buClr>
                <a:srgbClr val="000000"/>
              </a:buClr>
              <a:buSzPts val="1800"/>
              <a:buFont typeface="Arial" panose="020B0604020202020204"/>
              <a:buNone/>
            </a:pPr>
            <a:endParaRPr sz="1800" b="0" i="0" u="none" strike="noStrike" cap="none">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0" marR="0" lvl="0" indent="0" algn="l" rtl="0">
              <a:lnSpc>
                <a:spcPct val="100000"/>
              </a:lnSpc>
              <a:spcBef>
                <a:spcPts val="0"/>
              </a:spcBef>
              <a:spcAft>
                <a:spcPts val="0"/>
              </a:spcAft>
              <a:buClr>
                <a:srgbClr val="000000"/>
              </a:buClr>
              <a:buSzPts val="1800"/>
              <a:buFont typeface="Arial" panose="020B0604020202020204"/>
              <a:buNone/>
            </a:pPr>
            <a:r>
              <a:rPr lang="zh-CN" sz="1800" b="1" i="0" u="none" strike="noStrike" cap="none">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2、</a:t>
            </a:r>
            <a:r>
              <a:rPr lang="zh-CN" sz="1800" b="1" i="0" u="none" strike="noStrike" cap="none">
                <a:solidFill>
                  <a:schemeClr val="dk1"/>
                </a:solidFill>
                <a:latin typeface="Arial" panose="020B0604020202020204"/>
                <a:ea typeface="Arial" panose="020B0604020202020204"/>
                <a:cs typeface="Arial" panose="020B0604020202020204"/>
                <a:sym typeface="Arial" panose="020B0604020202020204"/>
              </a:rPr>
              <a:t>同一个买家的不同订单可以合并为一个包裹一起发货吗？</a:t>
            </a:r>
            <a:endParaRPr sz="1800" b="0" i="0" u="none" strike="noStrike" cap="none">
              <a:solidFill>
                <a:schemeClr val="dk1"/>
              </a:solidFill>
              <a:latin typeface="Arial" panose="020B0604020202020204"/>
              <a:ea typeface="Arial" panose="020B0604020202020204"/>
              <a:cs typeface="Arial" panose="020B0604020202020204"/>
              <a:sym typeface="Arial" panose="020B0604020202020204"/>
            </a:endParaRPr>
          </a:p>
          <a:p>
            <a:pPr marL="0" marR="0" lvl="0" indent="0" algn="l" rtl="0">
              <a:lnSpc>
                <a:spcPct val="150000"/>
              </a:lnSpc>
              <a:spcBef>
                <a:spcPts val="0"/>
              </a:spcBef>
              <a:spcAft>
                <a:spcPts val="0"/>
              </a:spcAft>
              <a:buClr>
                <a:srgbClr val="000000"/>
              </a:buClr>
              <a:buSzPts val="1800"/>
              <a:buFont typeface="Arial" panose="020B0604020202020204"/>
              <a:buNone/>
            </a:pPr>
            <a:r>
              <a:rPr lang="zh-CN" sz="1800" b="1" i="0" u="none" strike="noStrike" cap="none">
                <a:solidFill>
                  <a:srgbClr val="FF0000"/>
                </a:solidFill>
                <a:latin typeface="Arial" panose="020B0604020202020204"/>
                <a:ea typeface="Arial" panose="020B0604020202020204"/>
                <a:cs typeface="Arial" panose="020B0604020202020204"/>
                <a:sym typeface="Arial" panose="020B0604020202020204"/>
              </a:rPr>
              <a:t>不可以</a:t>
            </a:r>
            <a:r>
              <a:rPr lang="zh-CN" sz="1800" b="0" i="0" u="none" strike="noStrike" cap="none">
                <a:solidFill>
                  <a:srgbClr val="333333"/>
                </a:solidFill>
                <a:latin typeface="Arial" panose="020B0604020202020204"/>
                <a:ea typeface="Arial" panose="020B0604020202020204"/>
                <a:cs typeface="Arial" panose="020B0604020202020204"/>
                <a:sym typeface="Arial" panose="020B0604020202020204"/>
              </a:rPr>
              <a:t>，一个订单号对应一个物流单号，如果两个订单合并为一个包裹进行发货，会导致其中一单缺失物流信息，会被系统视为未发货。</a:t>
            </a:r>
            <a:endParaRPr sz="1800" b="0" i="0" u="none" strike="noStrike" cap="none">
              <a:solidFill>
                <a:srgbClr val="000000"/>
              </a:solidFill>
              <a:latin typeface="Arial" panose="020B0604020202020204"/>
              <a:ea typeface="Arial" panose="020B0604020202020204"/>
              <a:cs typeface="Arial" panose="020B0604020202020204"/>
              <a:sym typeface="Arial" panose="020B0604020202020204"/>
            </a:endParaRPr>
          </a:p>
          <a:p>
            <a:pPr marL="0" marR="0" lvl="0" indent="0" algn="l" rtl="0">
              <a:lnSpc>
                <a:spcPct val="200000"/>
              </a:lnSpc>
              <a:spcBef>
                <a:spcPts val="0"/>
              </a:spcBef>
              <a:spcAft>
                <a:spcPts val="0"/>
              </a:spcAft>
              <a:buClr>
                <a:srgbClr val="000000"/>
              </a:buClr>
              <a:buSzPts val="1800"/>
              <a:buFont typeface="Arial" panose="020B0604020202020204"/>
              <a:buNone/>
            </a:pPr>
            <a:endParaRPr sz="1800" b="0" i="0" u="none" strike="noStrike" cap="none">
              <a:solidFill>
                <a:schemeClr val="dk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0" marR="0" lvl="0" indent="0" algn="l" rtl="0">
              <a:lnSpc>
                <a:spcPct val="200000"/>
              </a:lnSpc>
              <a:spcBef>
                <a:spcPts val="0"/>
              </a:spcBef>
              <a:spcAft>
                <a:spcPts val="0"/>
              </a:spcAft>
              <a:buClr>
                <a:srgbClr val="000000"/>
              </a:buClr>
              <a:buSzPts val="1800"/>
              <a:buFont typeface="Arial" panose="020B0604020202020204"/>
              <a:buNone/>
            </a:pPr>
            <a:r>
              <a:rPr lang="zh-CN" sz="1800" b="1" i="0" u="none" strike="noStrike" cap="none">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3、为什么</a:t>
            </a:r>
            <a:r>
              <a:rPr lang="zh-CN" sz="1800" b="1" i="0" u="none" strike="noStrike" cap="none">
                <a:solidFill>
                  <a:srgbClr val="000000"/>
                </a:solidFill>
                <a:latin typeface="Arial" panose="020B0604020202020204"/>
                <a:ea typeface="Arial" panose="020B0604020202020204"/>
                <a:cs typeface="Arial" panose="020B0604020202020204"/>
                <a:sym typeface="Arial" panose="020B0604020202020204"/>
              </a:rPr>
              <a:t>无法申请出货单号</a:t>
            </a:r>
            <a:r>
              <a:rPr lang="zh-CN" sz="1800" b="1" i="0" u="none" strike="noStrike" cap="none">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a:t>
            </a:r>
            <a:endParaRPr sz="1800" b="1" i="0" u="none" strike="noStrike" cap="none">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0" marR="0" lvl="0" indent="0" algn="l" rtl="0">
              <a:lnSpc>
                <a:spcPct val="150000"/>
              </a:lnSpc>
              <a:spcBef>
                <a:spcPts val="0"/>
              </a:spcBef>
              <a:spcAft>
                <a:spcPts val="0"/>
              </a:spcAft>
              <a:buClr>
                <a:srgbClr val="000000"/>
              </a:buClr>
              <a:buSzPts val="1800"/>
              <a:buFont typeface="Arial" panose="020B0604020202020204"/>
              <a:buNone/>
            </a:pPr>
            <a:r>
              <a:rPr lang="zh-CN" sz="1800" b="0" i="0" u="none" strike="noStrike" cap="none">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①</a:t>
            </a:r>
            <a:r>
              <a:rPr lang="zh-CN" sz="1800" b="0" i="0" u="none" strike="noStrike" cap="none">
                <a:solidFill>
                  <a:srgbClr val="000000"/>
                </a:solidFill>
                <a:latin typeface="Arial" panose="020B0604020202020204"/>
                <a:ea typeface="Arial" panose="020B0604020202020204"/>
                <a:cs typeface="Arial" panose="020B0604020202020204"/>
                <a:sym typeface="Arial" panose="020B0604020202020204"/>
              </a:rPr>
              <a:t>没有设置物流方式</a:t>
            </a:r>
            <a:endParaRPr sz="1800" b="0" i="0" u="none" strike="noStrike" cap="none">
              <a:solidFill>
                <a:srgbClr val="000000"/>
              </a:solidFill>
              <a:latin typeface="Arial" panose="020B0604020202020204"/>
              <a:ea typeface="Arial" panose="020B0604020202020204"/>
              <a:cs typeface="Arial" panose="020B0604020202020204"/>
              <a:sym typeface="Arial" panose="020B0604020202020204"/>
            </a:endParaRPr>
          </a:p>
          <a:p>
            <a:pPr marL="0" marR="0" lvl="0" indent="0" algn="l" rtl="0">
              <a:lnSpc>
                <a:spcPct val="150000"/>
              </a:lnSpc>
              <a:spcBef>
                <a:spcPts val="0"/>
              </a:spcBef>
              <a:spcAft>
                <a:spcPts val="0"/>
              </a:spcAft>
              <a:buClr>
                <a:srgbClr val="000000"/>
              </a:buClr>
              <a:buSzPts val="1800"/>
              <a:buFont typeface="Arial" panose="020B0604020202020204"/>
              <a:buNone/>
            </a:pPr>
            <a:r>
              <a:rPr lang="zh-CN" sz="1800" b="0" i="0" u="none" strike="noStrike" cap="none">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②</a:t>
            </a:r>
            <a:r>
              <a:rPr lang="zh-CN" sz="1800" b="0" i="0" u="none" strike="noStrike" cap="none">
                <a:solidFill>
                  <a:srgbClr val="000000"/>
                </a:solidFill>
                <a:latin typeface="Arial" panose="020B0604020202020204"/>
                <a:ea typeface="Arial" panose="020B0604020202020204"/>
                <a:cs typeface="Arial" panose="020B0604020202020204"/>
                <a:sym typeface="Arial" panose="020B0604020202020204"/>
              </a:rPr>
              <a:t>订单当中的产品为禁售类目</a:t>
            </a:r>
            <a:endParaRPr sz="1800" b="0" i="0" u="none" strike="noStrike" cap="none">
              <a:solidFill>
                <a:srgbClr val="000000"/>
              </a:solidFill>
              <a:latin typeface="Arial" panose="020B0604020202020204"/>
              <a:ea typeface="Arial" panose="020B0604020202020204"/>
              <a:cs typeface="Arial" panose="020B0604020202020204"/>
              <a:sym typeface="Arial" panose="020B0604020202020204"/>
            </a:endParaRPr>
          </a:p>
          <a:p>
            <a:pPr marL="0" marR="0" lvl="0" indent="0" algn="l" rtl="0">
              <a:lnSpc>
                <a:spcPct val="150000"/>
              </a:lnSpc>
              <a:spcBef>
                <a:spcPts val="0"/>
              </a:spcBef>
              <a:spcAft>
                <a:spcPts val="0"/>
              </a:spcAft>
              <a:buClr>
                <a:srgbClr val="000000"/>
              </a:buClr>
              <a:buSzPts val="1800"/>
              <a:buFont typeface="Arial" panose="020B0604020202020204"/>
              <a:buNone/>
            </a:pPr>
            <a:r>
              <a:rPr lang="zh-CN" sz="1800" b="0" i="0" u="none" strike="noStrike" cap="none">
                <a:solidFill>
                  <a:srgbClr val="000000"/>
                </a:solidFill>
                <a:latin typeface="Arial" panose="020B0604020202020204"/>
                <a:ea typeface="Arial" panose="020B0604020202020204"/>
                <a:cs typeface="Arial" panose="020B0604020202020204"/>
                <a:sym typeface="Arial" panose="020B0604020202020204"/>
              </a:rPr>
              <a:t>③单个订单不得超过相应的金额，例如台湾站点店配包裹总价值不得超过20000NTD</a:t>
            </a: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a:p>
            <a:pPr marL="0" marR="0" lvl="0" indent="0" algn="l" rtl="0">
              <a:lnSpc>
                <a:spcPct val="150000"/>
              </a:lnSpc>
              <a:spcBef>
                <a:spcPts val="0"/>
              </a:spcBef>
              <a:spcAft>
                <a:spcPts val="0"/>
              </a:spcAft>
              <a:buClr>
                <a:srgbClr val="000000"/>
              </a:buClr>
              <a:buSzPts val="1800"/>
              <a:buFont typeface="Arial" panose="020B0604020202020204"/>
              <a:buNone/>
            </a:pPr>
            <a:r>
              <a:rPr lang="zh-CN" sz="1800" b="0" i="0" u="none" strike="noStrike" cap="none">
                <a:solidFill>
                  <a:srgbClr val="000000"/>
                </a:solidFill>
                <a:latin typeface="Arial" panose="020B0604020202020204"/>
                <a:ea typeface="Arial" panose="020B0604020202020204"/>
                <a:cs typeface="Arial" panose="020B0604020202020204"/>
                <a:sym typeface="Arial" panose="020B0604020202020204"/>
              </a:rPr>
              <a:t>④如果均不属于以上原因造成的，则可能是由于系统原因造成，请联系经理协助处理</a:t>
            </a: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a:p>
            <a:pPr marL="0" marR="0" lvl="0" indent="0" algn="l" rtl="0">
              <a:lnSpc>
                <a:spcPct val="150000"/>
              </a:lnSpc>
              <a:spcBef>
                <a:spcPts val="0"/>
              </a:spcBef>
              <a:spcAft>
                <a:spcPts val="0"/>
              </a:spcAft>
              <a:buClr>
                <a:srgbClr val="000000"/>
              </a:buClr>
              <a:buSzPts val="1600"/>
              <a:buFont typeface="Arial" panose="020B0604020202020204"/>
              <a:buNone/>
            </a:pPr>
            <a:endParaRPr sz="1600" b="0" i="0" u="none" strike="noStrike" cap="none">
              <a:solidFill>
                <a:srgbClr val="000000"/>
              </a:solidFill>
              <a:latin typeface="Arial" panose="020B0604020202020204"/>
              <a:ea typeface="Arial" panose="020B0604020202020204"/>
              <a:cs typeface="Arial" panose="020B0604020202020204"/>
              <a:sym typeface="Arial" panose="020B0604020202020204"/>
            </a:endParaRPr>
          </a:p>
          <a:p>
            <a:pPr marL="0" marR="0" lvl="0" indent="0" algn="l" rtl="0">
              <a:lnSpc>
                <a:spcPct val="150000"/>
              </a:lnSpc>
              <a:spcBef>
                <a:spcPts val="0"/>
              </a:spcBef>
              <a:spcAft>
                <a:spcPts val="0"/>
              </a:spcAft>
              <a:buClr>
                <a:srgbClr val="000000"/>
              </a:buClr>
              <a:buSzPts val="1400"/>
              <a:buFont typeface="Arial" panose="020B0604020202020204"/>
              <a:buNone/>
            </a:pPr>
            <a:endParaRPr sz="1400" b="1" i="0" u="none" strike="noStrike" cap="none">
              <a:solidFill>
                <a:schemeClr val="dk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0" marR="0" lvl="0" indent="0" algn="ctr" rtl="0">
              <a:lnSpc>
                <a:spcPct val="100000"/>
              </a:lnSpc>
              <a:spcBef>
                <a:spcPts val="0"/>
              </a:spcBef>
              <a:spcAft>
                <a:spcPts val="0"/>
              </a:spcAft>
              <a:buClr>
                <a:srgbClr val="000000"/>
              </a:buClr>
              <a:buSzPts val="1400"/>
              <a:buFont typeface="Arial" panose="020B0604020202020204"/>
              <a:buNone/>
            </a:pPr>
            <a:endParaRPr sz="1400" b="1"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548" name="Shape 548"/>
        <p:cNvGrpSpPr/>
        <p:nvPr/>
      </p:nvGrpSpPr>
      <p:grpSpPr>
        <a:xfrm>
          <a:off x="0" y="0"/>
          <a:ext cx="0" cy="0"/>
          <a:chOff x="0" y="0"/>
          <a:chExt cx="0" cy="0"/>
        </a:xfrm>
      </p:grpSpPr>
      <p:sp>
        <p:nvSpPr>
          <p:cNvPr id="549" name="Google Shape;549;p66"/>
          <p:cNvSpPr txBox="1"/>
          <p:nvPr/>
        </p:nvSpPr>
        <p:spPr>
          <a:xfrm>
            <a:off x="11670610" y="-108858"/>
            <a:ext cx="158350" cy="290807"/>
          </a:xfrm>
          <a:prstGeom prst="rect">
            <a:avLst/>
          </a:prstGeom>
          <a:noFill/>
          <a:ln>
            <a:noFill/>
          </a:ln>
        </p:spPr>
        <p:txBody>
          <a:bodyPr spcFirstLastPara="1" wrap="square" lIns="0" tIns="11500" rIns="0" bIns="0" anchor="t" anchorCtr="0">
            <a:spAutoFit/>
          </a:bodyPr>
          <a:lstStyle/>
          <a:p>
            <a:pPr marL="11430" marR="0" lvl="0" indent="0" algn="l" rtl="0">
              <a:lnSpc>
                <a:spcPct val="100000"/>
              </a:lnSpc>
              <a:spcBef>
                <a:spcPts val="0"/>
              </a:spcBef>
              <a:spcAft>
                <a:spcPts val="0"/>
              </a:spcAft>
              <a:buClr>
                <a:srgbClr val="000000"/>
              </a:buClr>
              <a:buSzPts val="1814"/>
              <a:buFont typeface="Arial" panose="020B0604020202020204"/>
              <a:buNone/>
            </a:pPr>
            <a:r>
              <a:rPr lang="zh-CN" sz="1815" b="0" i="0" u="none" strike="noStrike" cap="none">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2</a:t>
            </a:r>
            <a:endParaRPr sz="1815" b="0" i="0" u="none" strike="noStrike" cap="none">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550" name="Google Shape;550;p66"/>
          <p:cNvSpPr txBox="1"/>
          <p:nvPr/>
        </p:nvSpPr>
        <p:spPr>
          <a:xfrm>
            <a:off x="447001" y="192028"/>
            <a:ext cx="4312890" cy="4593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panose="020B0604020202020204"/>
              <a:buNone/>
            </a:pPr>
            <a:r>
              <a:rPr lang="zh-CN" sz="2000" b="1"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rPr>
              <a:t>七、常见物流发货问题（2）</a:t>
            </a:r>
            <a:endParaRPr sz="20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51" name="Google Shape;551;p66"/>
          <p:cNvSpPr/>
          <p:nvPr/>
        </p:nvSpPr>
        <p:spPr>
          <a:xfrm>
            <a:off x="349028" y="1097667"/>
            <a:ext cx="10661893" cy="6447919"/>
          </a:xfrm>
          <a:prstGeom prst="rect">
            <a:avLst/>
          </a:prstGeom>
          <a:noFill/>
          <a:ln>
            <a:noFill/>
          </a:ln>
        </p:spPr>
        <p:txBody>
          <a:bodyPr spcFirstLastPara="1" wrap="square" lIns="91425" tIns="45700" rIns="91425" bIns="45700" anchor="t" anchorCtr="0">
            <a:spAutoFit/>
          </a:bodyPr>
          <a:lstStyle/>
          <a:p>
            <a:pPr marL="0" marR="0" lvl="0" indent="0" algn="l" rtl="0">
              <a:lnSpc>
                <a:spcPct val="200000"/>
              </a:lnSpc>
              <a:spcBef>
                <a:spcPts val="0"/>
              </a:spcBef>
              <a:spcAft>
                <a:spcPts val="0"/>
              </a:spcAft>
              <a:buClr>
                <a:srgbClr val="000000"/>
              </a:buClr>
              <a:buSzPts val="1800"/>
              <a:buFont typeface="Arial" panose="020B0604020202020204"/>
              <a:buNone/>
            </a:pPr>
            <a:r>
              <a:rPr lang="zh-CN" sz="1800" b="1" i="0" u="none" strike="noStrike" cap="none">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3、准备发货，买家说要修改联系人/地址/物流方式/金额，怎么办？</a:t>
            </a:r>
            <a:endParaRPr sz="1800" b="1" i="0" u="none" strike="noStrike" cap="none">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0" marR="0" lvl="0" indent="0" algn="l" rtl="0">
              <a:lnSpc>
                <a:spcPct val="200000"/>
              </a:lnSpc>
              <a:spcBef>
                <a:spcPts val="0"/>
              </a:spcBef>
              <a:spcAft>
                <a:spcPts val="0"/>
              </a:spcAft>
              <a:buClr>
                <a:srgbClr val="000000"/>
              </a:buClr>
              <a:buSzPts val="1800"/>
              <a:buFont typeface="Arial" panose="020B0604020202020204"/>
              <a:buNone/>
            </a:pPr>
            <a:r>
              <a:rPr lang="zh-CN" sz="1800" b="1" i="0" u="none" strike="noStrike" cap="none">
                <a:solidFill>
                  <a:srgbClr val="FF0000"/>
                </a:solidFill>
                <a:latin typeface="微软雅黑" panose="020B0503020204020204" charset="-122"/>
                <a:ea typeface="微软雅黑" panose="020B0503020204020204" charset="-122"/>
                <a:cs typeface="微软雅黑" panose="020B0503020204020204" charset="-122"/>
                <a:sym typeface="微软雅黑" panose="020B0503020204020204" charset="-122"/>
              </a:rPr>
              <a:t>不可以</a:t>
            </a:r>
            <a:r>
              <a:rPr lang="zh-CN" sz="1800" b="0" i="0" u="none" strike="noStrike" cap="none">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，目前出单后，没有办法修改订单的任何信息，如需更改，请联系买家取消订单重新下单。</a:t>
            </a:r>
            <a:endParaRPr sz="1800" b="0" i="0" u="none" strike="noStrike" cap="none">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0" marR="0" lvl="0" indent="0" algn="l" rtl="0">
              <a:lnSpc>
                <a:spcPct val="200000"/>
              </a:lnSpc>
              <a:spcBef>
                <a:spcPts val="0"/>
              </a:spcBef>
              <a:spcAft>
                <a:spcPts val="0"/>
              </a:spcAft>
              <a:buClr>
                <a:srgbClr val="000000"/>
              </a:buClr>
              <a:buSzPts val="1800"/>
              <a:buFont typeface="Arial" panose="020B0604020202020204"/>
              <a:buNone/>
            </a:pPr>
            <a:r>
              <a:rPr lang="zh-CN" sz="1800" b="0" i="0" u="none" strike="noStrike" cap="none">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•特殊情况：台湾站点包裹在物流途中，【门市关转】，需买家联系台湾站点客服解决。</a:t>
            </a:r>
            <a:endParaRPr sz="1800" b="0" i="0" u="none" strike="noStrike" cap="none">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0" marR="0" lvl="0" indent="0" algn="l" rtl="0">
              <a:lnSpc>
                <a:spcPct val="200000"/>
              </a:lnSpc>
              <a:spcBef>
                <a:spcPts val="0"/>
              </a:spcBef>
              <a:spcAft>
                <a:spcPts val="0"/>
              </a:spcAft>
              <a:buClr>
                <a:srgbClr val="000000"/>
              </a:buClr>
              <a:buSzPts val="1800"/>
              <a:buFont typeface="Arial" panose="020B0604020202020204"/>
              <a:buNone/>
            </a:pPr>
            <a:endParaRPr sz="1800" b="0" i="0" u="none" strike="noStrike" cap="none">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0" marR="0" lvl="0" indent="0" algn="l" rtl="0">
              <a:lnSpc>
                <a:spcPct val="200000"/>
              </a:lnSpc>
              <a:spcBef>
                <a:spcPts val="0"/>
              </a:spcBef>
              <a:spcAft>
                <a:spcPts val="0"/>
              </a:spcAft>
              <a:buClr>
                <a:srgbClr val="000000"/>
              </a:buClr>
              <a:buSzPts val="1800"/>
              <a:buFont typeface="Arial" panose="020B0604020202020204"/>
              <a:buNone/>
            </a:pPr>
            <a:r>
              <a:rPr lang="zh-CN" sz="1800" b="1" i="0" u="none" strike="noStrike" cap="none">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4、订单为什么运输途中被取消？</a:t>
            </a:r>
            <a:endParaRPr sz="1800" b="1" i="0" u="none" strike="noStrike" cap="none">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0" marR="0" lvl="0" indent="0" algn="l" rtl="0">
              <a:lnSpc>
                <a:spcPct val="200000"/>
              </a:lnSpc>
              <a:spcBef>
                <a:spcPts val="0"/>
              </a:spcBef>
              <a:spcAft>
                <a:spcPts val="0"/>
              </a:spcAft>
              <a:buClr>
                <a:srgbClr val="000000"/>
              </a:buClr>
              <a:buSzPts val="1800"/>
              <a:buFont typeface="Arial" panose="020B0604020202020204"/>
              <a:buNone/>
            </a:pPr>
            <a:r>
              <a:rPr lang="zh-CN" sz="1800" b="0" i="0" u="none" strike="noStrike" cap="none">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①商品超材 ②超时未被仓库扫描到 ③运输违禁品或者空包 ④</a:t>
            </a:r>
            <a:r>
              <a:rPr lang="zh-CN" sz="1800" b="0" i="0" u="none" strike="noStrike" cap="none">
                <a:solidFill>
                  <a:schemeClr val="dk1"/>
                </a:solidFill>
                <a:latin typeface="微软雅黑" panose="020B0503020204020204" charset="-122"/>
                <a:ea typeface="微软雅黑" panose="020B0503020204020204" charset="-122"/>
                <a:cs typeface="微软雅黑" panose="020B0503020204020204" charset="-122"/>
                <a:sym typeface="微软雅黑" panose="020B0503020204020204" charset="-122"/>
              </a:rPr>
              <a:t>卖家取消订单</a:t>
            </a:r>
            <a:endParaRPr sz="1800" b="0" i="0" u="none" strike="noStrike" cap="none">
              <a:solidFill>
                <a:schemeClr val="dk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0" marR="0" lvl="0" indent="0" algn="l" rtl="0">
              <a:lnSpc>
                <a:spcPct val="200000"/>
              </a:lnSpc>
              <a:spcBef>
                <a:spcPts val="0"/>
              </a:spcBef>
              <a:spcAft>
                <a:spcPts val="0"/>
              </a:spcAft>
              <a:buClr>
                <a:srgbClr val="000000"/>
              </a:buClr>
              <a:buSzPts val="1800"/>
              <a:buFont typeface="Arial" panose="020B0604020202020204"/>
              <a:buNone/>
            </a:pPr>
            <a:endParaRPr sz="1800" b="0" i="0" u="none" strike="noStrike" cap="none">
              <a:solidFill>
                <a:schemeClr val="dk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0" marR="0" lvl="0" indent="0" algn="l" rtl="0">
              <a:lnSpc>
                <a:spcPct val="200000"/>
              </a:lnSpc>
              <a:spcBef>
                <a:spcPts val="0"/>
              </a:spcBef>
              <a:spcAft>
                <a:spcPts val="0"/>
              </a:spcAft>
              <a:buClr>
                <a:srgbClr val="000000"/>
              </a:buClr>
              <a:buSzPts val="1800"/>
              <a:buFont typeface="Arial" panose="020B0604020202020204"/>
              <a:buNone/>
            </a:pPr>
            <a:r>
              <a:rPr lang="zh-CN" sz="1800" b="1" i="0" u="none" strike="noStrike" cap="none">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6、为什么暂无可用的寄送方式？</a:t>
            </a:r>
            <a:endParaRPr sz="1800" b="1" i="0" u="none" strike="noStrike" cap="none">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0" marR="0" lvl="0" indent="0" algn="l" rtl="0">
              <a:lnSpc>
                <a:spcPct val="150000"/>
              </a:lnSpc>
              <a:spcBef>
                <a:spcPts val="0"/>
              </a:spcBef>
              <a:spcAft>
                <a:spcPts val="0"/>
              </a:spcAft>
              <a:buClr>
                <a:srgbClr val="000000"/>
              </a:buClr>
              <a:buSzPts val="1800"/>
              <a:buFont typeface="Arial" panose="020B0604020202020204"/>
              <a:buNone/>
            </a:pPr>
            <a:r>
              <a:rPr lang="zh-CN" sz="1800" b="0" i="0" u="none" strike="noStrike" cap="none">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①关闭了物流方式 ②商品上架时规格填写有误</a:t>
            </a:r>
            <a:endParaRPr sz="1400" b="1" i="0" u="none" strike="noStrike" cap="none">
              <a:solidFill>
                <a:schemeClr val="dk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0" marR="0" lvl="0" indent="0" algn="l" rtl="0">
              <a:lnSpc>
                <a:spcPct val="15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a:p>
            <a:pPr marL="0" marR="0" lvl="0" indent="0" algn="l" rtl="0">
              <a:lnSpc>
                <a:spcPct val="150000"/>
              </a:lnSpc>
              <a:spcBef>
                <a:spcPts val="0"/>
              </a:spcBef>
              <a:spcAft>
                <a:spcPts val="0"/>
              </a:spcAft>
              <a:buClr>
                <a:srgbClr val="000000"/>
              </a:buClr>
              <a:buSzPts val="1400"/>
              <a:buFont typeface="Arial" panose="020B0604020202020204"/>
              <a:buNone/>
            </a:pPr>
            <a:endParaRPr sz="1400" b="1" i="0" u="none" strike="noStrike" cap="none">
              <a:solidFill>
                <a:schemeClr val="dk1"/>
              </a:solidFill>
              <a:latin typeface="Arial" panose="020B0604020202020204"/>
              <a:ea typeface="Arial" panose="020B0604020202020204"/>
              <a:cs typeface="Arial" panose="020B0604020202020204"/>
              <a:sym typeface="Arial" panose="020B0604020202020204"/>
            </a:endParaRPr>
          </a:p>
          <a:p>
            <a:pPr marL="0" marR="0" lvl="0" indent="0" algn="l" rtl="0">
              <a:lnSpc>
                <a:spcPct val="150000"/>
              </a:lnSpc>
              <a:spcBef>
                <a:spcPts val="0"/>
              </a:spcBef>
              <a:spcAft>
                <a:spcPts val="0"/>
              </a:spcAft>
              <a:buClr>
                <a:srgbClr val="000000"/>
              </a:buClr>
              <a:buSzPts val="1400"/>
              <a:buFont typeface="Arial" panose="020B0604020202020204"/>
              <a:buNone/>
            </a:pPr>
            <a:endParaRPr sz="1400" b="1" i="0" u="none" strike="noStrike" cap="none">
              <a:solidFill>
                <a:schemeClr val="dk1"/>
              </a:solidFill>
              <a:latin typeface="Arial" panose="020B0604020202020204"/>
              <a:ea typeface="Arial" panose="020B0604020202020204"/>
              <a:cs typeface="Arial" panose="020B0604020202020204"/>
              <a:sym typeface="Arial" panose="020B0604020202020204"/>
            </a:endParaRPr>
          </a:p>
          <a:p>
            <a:pPr marL="0" marR="0" lvl="0" indent="0" algn="l" rtl="0">
              <a:lnSpc>
                <a:spcPct val="15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a:p>
            <a:pPr marL="0" marR="0" lvl="0" indent="0" algn="ctr" rtl="0">
              <a:lnSpc>
                <a:spcPct val="100000"/>
              </a:lnSpc>
              <a:spcBef>
                <a:spcPts val="0"/>
              </a:spcBef>
              <a:spcAft>
                <a:spcPts val="0"/>
              </a:spcAft>
              <a:buClr>
                <a:srgbClr val="000000"/>
              </a:buClr>
              <a:buSzPts val="1400"/>
              <a:buFont typeface="Arial" panose="020B0604020202020204"/>
              <a:buNone/>
            </a:pPr>
            <a:endParaRPr sz="1400" b="1"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555" name="Shape 555"/>
        <p:cNvGrpSpPr/>
        <p:nvPr/>
      </p:nvGrpSpPr>
      <p:grpSpPr>
        <a:xfrm>
          <a:off x="0" y="0"/>
          <a:ext cx="0" cy="0"/>
          <a:chOff x="0" y="0"/>
          <a:chExt cx="0" cy="0"/>
        </a:xfrm>
      </p:grpSpPr>
      <p:sp>
        <p:nvSpPr>
          <p:cNvPr id="556" name="Google Shape;556;p26"/>
          <p:cNvSpPr txBox="1"/>
          <p:nvPr/>
        </p:nvSpPr>
        <p:spPr>
          <a:xfrm>
            <a:off x="556079" y="192246"/>
            <a:ext cx="4041492" cy="4001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panose="020B0604020202020204"/>
              <a:buNone/>
            </a:pPr>
            <a:r>
              <a:rPr lang="zh-CN" sz="2000" b="1"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rPr>
              <a:t>八、异常件定义以及处理方式</a:t>
            </a: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557" name="Google Shape;557;p26"/>
          <p:cNvGrpSpPr/>
          <p:nvPr/>
        </p:nvGrpSpPr>
        <p:grpSpPr>
          <a:xfrm>
            <a:off x="356622" y="980587"/>
            <a:ext cx="6552030" cy="4968027"/>
            <a:chOff x="713243" y="1961174"/>
            <a:chExt cx="13104060" cy="9936053"/>
          </a:xfrm>
        </p:grpSpPr>
        <p:sp>
          <p:nvSpPr>
            <p:cNvPr id="558" name="Google Shape;558;p26"/>
            <p:cNvSpPr txBox="1"/>
            <p:nvPr/>
          </p:nvSpPr>
          <p:spPr>
            <a:xfrm>
              <a:off x="713243" y="1961174"/>
              <a:ext cx="13104060" cy="9936053"/>
            </a:xfrm>
            <a:prstGeom prst="rect">
              <a:avLst/>
            </a:prstGeom>
            <a:solidFill>
              <a:schemeClr val="lt1"/>
            </a:solidFill>
            <a:ln>
              <a:noFill/>
            </a:ln>
          </p:spPr>
          <p:txBody>
            <a:bodyPr spcFirstLastPara="1" wrap="square" lIns="25400" tIns="25400" rIns="25400" bIns="25400" anchor="ctr" anchorCtr="0">
              <a:noAutofit/>
            </a:bodyPr>
            <a:lstStyle/>
            <a:p>
              <a:pPr marL="0" marR="0" lvl="0" indent="0" algn="l" rtl="0">
                <a:lnSpc>
                  <a:spcPct val="150000"/>
                </a:lnSpc>
                <a:spcBef>
                  <a:spcPts val="0"/>
                </a:spcBef>
                <a:spcAft>
                  <a:spcPts val="0"/>
                </a:spcAft>
                <a:buClr>
                  <a:srgbClr val="000000"/>
                </a:buClr>
                <a:buSzPts val="1600"/>
                <a:buFont typeface="Arial" panose="020B0604020202020204"/>
                <a:buNone/>
              </a:pPr>
              <a:r>
                <a:rPr lang="zh-CN" sz="1600" b="0"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rPr>
                <a:t>1.仓库拆开外层运输袋，里面的小包裹包装问题</a:t>
              </a:r>
              <a:endParaRPr sz="1600" b="0"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0" marR="0" lvl="0" indent="0" algn="l" rtl="0">
                <a:lnSpc>
                  <a:spcPct val="150000"/>
                </a:lnSpc>
                <a:spcBef>
                  <a:spcPts val="0"/>
                </a:spcBef>
                <a:spcAft>
                  <a:spcPts val="0"/>
                </a:spcAft>
                <a:buClr>
                  <a:srgbClr val="000000"/>
                </a:buClr>
                <a:buSzPts val="1400"/>
                <a:buFont typeface="Arial" panose="020B0604020202020204"/>
                <a:buNone/>
              </a:pPr>
              <a:r>
                <a:rPr lang="zh-CN" sz="1400" b="0"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rPr>
                <a:t>	A.没贴国际面单（无头件）</a:t>
              </a:r>
              <a:endParaRPr sz="1400" b="0"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0" marR="0" lvl="0" indent="0" algn="l" rtl="0">
                <a:lnSpc>
                  <a:spcPct val="150000"/>
                </a:lnSpc>
                <a:spcBef>
                  <a:spcPts val="0"/>
                </a:spcBef>
                <a:spcAft>
                  <a:spcPts val="0"/>
                </a:spcAft>
                <a:buClr>
                  <a:srgbClr val="000000"/>
                </a:buClr>
                <a:buSzPts val="1400"/>
                <a:buFont typeface="Arial" panose="020B0604020202020204"/>
                <a:buNone/>
              </a:pPr>
              <a:r>
                <a:rPr lang="zh-CN" sz="1400" b="0"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rPr>
                <a:t>	B.包装破损</a:t>
              </a:r>
              <a:endParaRPr sz="1400" b="0"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0" marR="0" lvl="0" indent="0" algn="l" rtl="0">
                <a:lnSpc>
                  <a:spcPct val="150000"/>
                </a:lnSpc>
                <a:spcBef>
                  <a:spcPts val="300"/>
                </a:spcBef>
                <a:spcAft>
                  <a:spcPts val="0"/>
                </a:spcAft>
                <a:buClr>
                  <a:srgbClr val="000000"/>
                </a:buClr>
                <a:buSzPts val="1600"/>
                <a:buFont typeface="Arial" panose="020B0604020202020204"/>
                <a:buNone/>
              </a:pPr>
              <a:r>
                <a:rPr lang="zh-CN" sz="1600" b="0"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rPr>
                <a:t>2.小包裹的，面单问题</a:t>
              </a:r>
              <a:endParaRPr sz="1600" b="0"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0" marR="0" lvl="0" indent="0" algn="l" rtl="0">
                <a:lnSpc>
                  <a:spcPct val="150000"/>
                </a:lnSpc>
                <a:spcBef>
                  <a:spcPts val="0"/>
                </a:spcBef>
                <a:spcAft>
                  <a:spcPts val="0"/>
                </a:spcAft>
                <a:buClr>
                  <a:srgbClr val="000000"/>
                </a:buClr>
                <a:buSzPts val="1400"/>
                <a:buFont typeface="Arial" panose="020B0604020202020204"/>
                <a:buNone/>
              </a:pPr>
              <a:r>
                <a:rPr lang="zh-CN" sz="1400" b="0"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rPr>
                <a:t>	C.条码和字体不清晰</a:t>
              </a:r>
              <a:endParaRPr sz="1400" b="0"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0" marR="0" lvl="0" indent="0" algn="l" rtl="0">
                <a:lnSpc>
                  <a:spcPct val="150000"/>
                </a:lnSpc>
                <a:spcBef>
                  <a:spcPts val="0"/>
                </a:spcBef>
                <a:spcAft>
                  <a:spcPts val="0"/>
                </a:spcAft>
                <a:buClr>
                  <a:srgbClr val="000000"/>
                </a:buClr>
                <a:buSzPts val="1400"/>
                <a:buFont typeface="Arial" panose="020B0604020202020204"/>
                <a:buNone/>
              </a:pPr>
              <a:r>
                <a:rPr lang="zh-CN" sz="1400" b="0"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rPr>
                <a:t>	D.条形码打印太小，扫描不出</a:t>
              </a:r>
              <a:endParaRPr sz="1400" b="0"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0" marR="0" lvl="0" indent="0" algn="l" rtl="0">
                <a:lnSpc>
                  <a:spcPct val="150000"/>
                </a:lnSpc>
                <a:spcBef>
                  <a:spcPts val="0"/>
                </a:spcBef>
                <a:spcAft>
                  <a:spcPts val="0"/>
                </a:spcAft>
                <a:buClr>
                  <a:srgbClr val="000000"/>
                </a:buClr>
                <a:buSzPts val="1400"/>
                <a:buFont typeface="Arial" panose="020B0604020202020204"/>
                <a:buNone/>
              </a:pPr>
              <a:r>
                <a:rPr lang="zh-CN" sz="1400" b="0"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rPr>
                <a:t>	E. 条码和字体不清晰</a:t>
              </a:r>
              <a:endParaRPr sz="1400" b="0"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0" marR="0" lvl="0" indent="0" algn="l" rtl="0">
                <a:lnSpc>
                  <a:spcPct val="150000"/>
                </a:lnSpc>
                <a:spcBef>
                  <a:spcPts val="0"/>
                </a:spcBef>
                <a:spcAft>
                  <a:spcPts val="0"/>
                </a:spcAft>
                <a:buClr>
                  <a:srgbClr val="000000"/>
                </a:buClr>
                <a:buSzPts val="1600"/>
                <a:buFont typeface="Arial" panose="020B0604020202020204"/>
                <a:buNone/>
              </a:pPr>
              <a:r>
                <a:rPr lang="zh-CN" sz="1600" b="0"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rPr>
                <a:t>3.一个面单贴了多次</a:t>
              </a:r>
              <a:endParaRPr sz="1600" b="0"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0" marR="0" lvl="0" indent="0" algn="l" rtl="0">
                <a:lnSpc>
                  <a:spcPct val="150000"/>
                </a:lnSpc>
                <a:spcBef>
                  <a:spcPts val="0"/>
                </a:spcBef>
                <a:spcAft>
                  <a:spcPts val="0"/>
                </a:spcAft>
                <a:buClr>
                  <a:srgbClr val="000000"/>
                </a:buClr>
                <a:buSzPts val="1400"/>
                <a:buFont typeface="Arial" panose="020B0604020202020204"/>
                <a:buNone/>
              </a:pPr>
              <a:r>
                <a:rPr lang="zh-CN" sz="1400" b="0"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rPr>
                <a:t>	仓库收到两个或以上的包裹，使用一张物流跟踪号</a:t>
              </a:r>
              <a:endParaRPr sz="1400" b="0"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0" marR="0" lvl="0" indent="0" algn="l" rtl="0">
                <a:lnSpc>
                  <a:spcPct val="150000"/>
                </a:lnSpc>
                <a:spcBef>
                  <a:spcPts val="0"/>
                </a:spcBef>
                <a:spcAft>
                  <a:spcPts val="0"/>
                </a:spcAft>
                <a:buClr>
                  <a:srgbClr val="000000"/>
                </a:buClr>
                <a:buSzPts val="1400"/>
                <a:buFont typeface="Arial" panose="020B0604020202020204"/>
                <a:buNone/>
              </a:pPr>
              <a:r>
                <a:rPr lang="zh-CN" sz="1400" b="0"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rPr>
                <a:t>	</a:t>
              </a:r>
              <a:r>
                <a:rPr lang="zh-CN" sz="1400" b="0" i="1"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rPr>
                <a:t>注意：同一个订单的产品只能包一起，一张面单只能贴在一个包裹上</a:t>
              </a:r>
              <a:endParaRPr sz="1400" b="0" i="1"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0" marR="0" lvl="0" indent="0" algn="l" rtl="0">
                <a:lnSpc>
                  <a:spcPct val="150000"/>
                </a:lnSpc>
                <a:spcBef>
                  <a:spcPts val="300"/>
                </a:spcBef>
                <a:spcAft>
                  <a:spcPts val="0"/>
                </a:spcAft>
                <a:buClr>
                  <a:srgbClr val="000000"/>
                </a:buClr>
                <a:buSzPts val="1600"/>
                <a:buFont typeface="Arial" panose="020B0604020202020204"/>
                <a:buNone/>
              </a:pPr>
              <a:r>
                <a:rPr lang="zh-CN" sz="1600" b="0"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rPr>
                <a:t>4.物流渠道错误</a:t>
              </a:r>
              <a:endParaRPr sz="1600" b="0"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0" marR="0" lvl="0" indent="0" algn="l" rtl="0">
                <a:lnSpc>
                  <a:spcPct val="150000"/>
                </a:lnSpc>
                <a:spcBef>
                  <a:spcPts val="0"/>
                </a:spcBef>
                <a:spcAft>
                  <a:spcPts val="0"/>
                </a:spcAft>
                <a:buClr>
                  <a:srgbClr val="000000"/>
                </a:buClr>
                <a:buSzPts val="1400"/>
                <a:buFont typeface="Arial" panose="020B0604020202020204"/>
                <a:buNone/>
              </a:pPr>
              <a:r>
                <a:rPr lang="zh-CN" sz="1400" b="0"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rPr>
                <a:t>	将其他渠道（如马来SLS）的包裹发到圆通仓库</a:t>
              </a:r>
              <a:endParaRPr sz="1400" b="0"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0" marR="0" lvl="0" indent="0" algn="l" rtl="0">
                <a:lnSpc>
                  <a:spcPct val="150000"/>
                </a:lnSpc>
                <a:spcBef>
                  <a:spcPts val="0"/>
                </a:spcBef>
                <a:spcAft>
                  <a:spcPts val="0"/>
                </a:spcAft>
                <a:buClr>
                  <a:srgbClr val="000000"/>
                </a:buClr>
                <a:buSzPts val="1600"/>
                <a:buFont typeface="Arial" panose="020B0604020202020204"/>
                <a:buNone/>
              </a:pPr>
              <a:r>
                <a:rPr lang="zh-CN" sz="1600" b="0"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rPr>
                <a:t>5.寄件尺寸及重量不符合要求【超材】</a:t>
              </a:r>
              <a:endParaRPr sz="1400" b="0"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0" marR="0" lvl="0" indent="0" algn="l" rtl="0">
                <a:lnSpc>
                  <a:spcPct val="150000"/>
                </a:lnSpc>
                <a:spcBef>
                  <a:spcPts val="0"/>
                </a:spcBef>
                <a:spcAft>
                  <a:spcPts val="0"/>
                </a:spcAft>
                <a:buClr>
                  <a:srgbClr val="000000"/>
                </a:buClr>
                <a:buSzPts val="1600"/>
                <a:buFont typeface="Arial" panose="020B0604020202020204"/>
                <a:buNone/>
              </a:pPr>
              <a:r>
                <a:rPr lang="zh-CN" sz="1600" b="0"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rPr>
                <a:t>	</a:t>
              </a:r>
              <a:r>
                <a:rPr lang="zh-CN" sz="1400" b="0"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rPr>
                <a:t>超出限制要求，包括因运输过程中的挤压导致</a:t>
              </a:r>
              <a:endParaRPr sz="1600" b="0"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559" name="Google Shape;559;p26"/>
            <p:cNvSpPr/>
            <p:nvPr/>
          </p:nvSpPr>
          <p:spPr>
            <a:xfrm>
              <a:off x="7389519" y="2743676"/>
              <a:ext cx="1805622" cy="615554"/>
            </a:xfrm>
            <a:prstGeom prst="rect">
              <a:avLst/>
            </a:prstGeom>
            <a:solidFill>
              <a:srgbClr val="EA572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r>
                <a:rPr lang="zh-CN" sz="1400" b="0" i="0" u="none" strike="noStrike" cap="none">
                  <a:solidFill>
                    <a:schemeClr val="lt1"/>
                  </a:solidFill>
                  <a:latin typeface="Arial" panose="020B0604020202020204"/>
                  <a:ea typeface="Arial" panose="020B0604020202020204"/>
                  <a:cs typeface="Arial" panose="020B0604020202020204"/>
                  <a:sym typeface="Arial" panose="020B0604020202020204"/>
                </a:rPr>
                <a:t>仓库销毁</a:t>
              </a: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60" name="Google Shape;560;p26"/>
            <p:cNvSpPr/>
            <p:nvPr/>
          </p:nvSpPr>
          <p:spPr>
            <a:xfrm>
              <a:off x="5068947" y="3514100"/>
              <a:ext cx="1805622" cy="615554"/>
            </a:xfrm>
            <a:prstGeom prst="rect">
              <a:avLst/>
            </a:prstGeom>
            <a:solidFill>
              <a:srgbClr val="BF9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r>
                <a:rPr lang="zh-CN" sz="1400" b="0" i="0" u="none" strike="noStrike" cap="none">
                  <a:solidFill>
                    <a:schemeClr val="lt1"/>
                  </a:solidFill>
                  <a:latin typeface="Arial" panose="020B0604020202020204"/>
                  <a:ea typeface="Arial" panose="020B0604020202020204"/>
                  <a:cs typeface="Arial" panose="020B0604020202020204"/>
                  <a:sym typeface="Arial" panose="020B0604020202020204"/>
                </a:rPr>
                <a:t>定期退回</a:t>
              </a: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61" name="Google Shape;561;p26"/>
            <p:cNvSpPr/>
            <p:nvPr/>
          </p:nvSpPr>
          <p:spPr>
            <a:xfrm>
              <a:off x="5068947" y="4291052"/>
              <a:ext cx="1805622" cy="615554"/>
            </a:xfrm>
            <a:prstGeom prst="rect">
              <a:avLst/>
            </a:prstGeom>
            <a:solidFill>
              <a:srgbClr val="BF9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r>
                <a:rPr lang="zh-CN" sz="1400" b="0" i="0" u="none" strike="noStrike" cap="none">
                  <a:solidFill>
                    <a:schemeClr val="lt1"/>
                  </a:solidFill>
                  <a:latin typeface="Arial" panose="020B0604020202020204"/>
                  <a:ea typeface="Arial" panose="020B0604020202020204"/>
                  <a:cs typeface="Arial" panose="020B0604020202020204"/>
                  <a:sym typeface="Arial" panose="020B0604020202020204"/>
                </a:rPr>
                <a:t>定期退回</a:t>
              </a: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62" name="Google Shape;562;p26"/>
            <p:cNvSpPr/>
            <p:nvPr/>
          </p:nvSpPr>
          <p:spPr>
            <a:xfrm>
              <a:off x="5068947" y="6922936"/>
              <a:ext cx="1805622" cy="615554"/>
            </a:xfrm>
            <a:prstGeom prst="rect">
              <a:avLst/>
            </a:prstGeom>
            <a:solidFill>
              <a:srgbClr val="BF9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r>
                <a:rPr lang="zh-CN" sz="1400" b="0" i="0" u="none" strike="noStrike" cap="none">
                  <a:solidFill>
                    <a:schemeClr val="lt1"/>
                  </a:solidFill>
                  <a:latin typeface="Arial" panose="020B0604020202020204"/>
                  <a:ea typeface="Arial" panose="020B0604020202020204"/>
                  <a:cs typeface="Arial" panose="020B0604020202020204"/>
                  <a:sym typeface="Arial" panose="020B0604020202020204"/>
                </a:rPr>
                <a:t>定期退回</a:t>
              </a: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63" name="Google Shape;563;p26"/>
            <p:cNvSpPr/>
            <p:nvPr/>
          </p:nvSpPr>
          <p:spPr>
            <a:xfrm>
              <a:off x="7665015" y="9041869"/>
              <a:ext cx="1805622" cy="615554"/>
            </a:xfrm>
            <a:prstGeom prst="rect">
              <a:avLst/>
            </a:prstGeom>
            <a:solidFill>
              <a:srgbClr val="EA572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r>
                <a:rPr lang="zh-CN" sz="1400" b="0" i="0" u="none" strike="noStrike" cap="none">
                  <a:solidFill>
                    <a:schemeClr val="lt1"/>
                  </a:solidFill>
                  <a:latin typeface="Arial" panose="020B0604020202020204"/>
                  <a:ea typeface="Arial" panose="020B0604020202020204"/>
                  <a:cs typeface="Arial" panose="020B0604020202020204"/>
                  <a:sym typeface="Arial" panose="020B0604020202020204"/>
                </a:rPr>
                <a:t>仓库销毁</a:t>
              </a: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64" name="Google Shape;564;p26"/>
            <p:cNvSpPr/>
            <p:nvPr/>
          </p:nvSpPr>
          <p:spPr>
            <a:xfrm>
              <a:off x="7665015" y="10500301"/>
              <a:ext cx="1805622" cy="615554"/>
            </a:xfrm>
            <a:prstGeom prst="rect">
              <a:avLst/>
            </a:prstGeom>
            <a:solidFill>
              <a:srgbClr val="BF9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r>
                <a:rPr lang="zh-CN" sz="1400" b="0" i="0" u="none" strike="noStrike" cap="none">
                  <a:solidFill>
                    <a:schemeClr val="lt1"/>
                  </a:solidFill>
                  <a:latin typeface="Arial" panose="020B0604020202020204"/>
                  <a:ea typeface="Arial" panose="020B0604020202020204"/>
                  <a:cs typeface="Arial" panose="020B0604020202020204"/>
                  <a:sym typeface="Arial" panose="020B0604020202020204"/>
                </a:rPr>
                <a:t>定期退回</a:t>
              </a: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565" name="Google Shape;565;p26"/>
          <p:cNvSpPr/>
          <p:nvPr/>
        </p:nvSpPr>
        <p:spPr>
          <a:xfrm>
            <a:off x="6662026" y="1009196"/>
            <a:ext cx="5231903" cy="954107"/>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1600"/>
              <a:buFont typeface="Arial" panose="020B0604020202020204"/>
              <a:buNone/>
            </a:pPr>
            <a:r>
              <a:rPr lang="zh-CN" sz="1600" b="0"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rPr>
              <a:t>注：</a:t>
            </a:r>
            <a:endParaRPr sz="1600" b="0"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0" marR="0" lvl="0" indent="0" algn="l" rtl="0">
              <a:lnSpc>
                <a:spcPct val="150000"/>
              </a:lnSpc>
              <a:spcBef>
                <a:spcPts val="0"/>
              </a:spcBef>
              <a:spcAft>
                <a:spcPts val="0"/>
              </a:spcAft>
              <a:buClr>
                <a:srgbClr val="000000"/>
              </a:buClr>
              <a:buSzPts val="1400"/>
              <a:buFont typeface="Arial" panose="020B0604020202020204"/>
              <a:buNone/>
            </a:pPr>
            <a:r>
              <a:rPr lang="zh-CN" sz="1400" b="0"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rPr>
              <a:t>1.   定期退回</a:t>
            </a:r>
            <a:r>
              <a:rPr lang="zh-CN" sz="1400" b="0" i="0" u="none" strike="noStrike" cap="none">
                <a:solidFill>
                  <a:srgbClr val="3F3F3F"/>
                </a:solidFill>
                <a:latin typeface="Arial" panose="020B0604020202020204"/>
                <a:ea typeface="Arial" panose="020B0604020202020204"/>
                <a:cs typeface="Arial" panose="020B0604020202020204"/>
                <a:sym typeface="Arial" panose="020B0604020202020204"/>
              </a:rPr>
              <a:t>退货费用（邮件到付）将由卖家承担</a:t>
            </a:r>
            <a:endParaRPr sz="1400" b="0"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0" marR="0" lvl="0" indent="0" algn="l" rtl="0">
              <a:lnSpc>
                <a:spcPct val="150000"/>
              </a:lnSpc>
              <a:spcBef>
                <a:spcPts val="0"/>
              </a:spcBef>
              <a:spcAft>
                <a:spcPts val="0"/>
              </a:spcAft>
              <a:buClr>
                <a:srgbClr val="000000"/>
              </a:buClr>
              <a:buSzPts val="1400"/>
              <a:buFont typeface="Arial" panose="020B0604020202020204"/>
              <a:buNone/>
            </a:pPr>
            <a:r>
              <a:rPr lang="zh-CN" sz="1400" b="0"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rPr>
              <a:t>2.   仓库每个月处理一次，退货地址在系统后台完善</a:t>
            </a:r>
            <a:endParaRPr sz="1400" b="0"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0" marR="0" lvl="0" indent="0" algn="l" rtl="0">
              <a:lnSpc>
                <a:spcPct val="150000"/>
              </a:lnSpc>
              <a:spcBef>
                <a:spcPts val="0"/>
              </a:spcBef>
              <a:spcAft>
                <a:spcPts val="0"/>
              </a:spcAft>
              <a:buClr>
                <a:srgbClr val="000000"/>
              </a:buClr>
              <a:buSzPts val="1400"/>
              <a:buFont typeface="Arial" panose="020B0604020202020204"/>
              <a:buNone/>
            </a:pPr>
            <a:r>
              <a:rPr lang="zh-CN" sz="1400" b="0"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rPr>
              <a:t>3.   以台湾站点超材说明为例，如下：</a:t>
            </a:r>
            <a:r>
              <a:rPr lang="zh-CN" sz="1400" b="0" i="0" u="none" strike="noStrike" cap="none">
                <a:solidFill>
                  <a:srgbClr val="3F3F3F"/>
                </a:solidFill>
                <a:latin typeface="Arial" panose="020B0604020202020204"/>
                <a:ea typeface="Arial" panose="020B0604020202020204"/>
                <a:cs typeface="Arial" panose="020B0604020202020204"/>
                <a:sym typeface="Arial" panose="020B0604020202020204"/>
              </a:rPr>
              <a:t>  </a:t>
            </a:r>
            <a:endParaRPr sz="1400" b="0" i="0" u="none" strike="noStrike" cap="none">
              <a:solidFill>
                <a:srgbClr val="3F3F3F"/>
              </a:solidFill>
              <a:latin typeface="Arial" panose="020B0604020202020204"/>
              <a:ea typeface="Arial" panose="020B0604020202020204"/>
              <a:cs typeface="Arial" panose="020B0604020202020204"/>
              <a:sym typeface="Arial" panose="020B0604020202020204"/>
            </a:endParaRPr>
          </a:p>
          <a:p>
            <a:pPr marL="0" marR="0" lvl="0" indent="0" algn="l" rtl="0">
              <a:lnSpc>
                <a:spcPct val="150000"/>
              </a:lnSpc>
              <a:spcBef>
                <a:spcPts val="0"/>
              </a:spcBef>
              <a:spcAft>
                <a:spcPts val="0"/>
              </a:spcAft>
              <a:buClr>
                <a:srgbClr val="000000"/>
              </a:buClr>
              <a:buSzPts val="1400"/>
              <a:buFont typeface="Arial" panose="020B0604020202020204"/>
              <a:buNone/>
            </a:pPr>
            <a:endParaRPr sz="1400" b="0"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aphicFrame>
        <p:nvGraphicFramePr>
          <p:cNvPr id="566" name="Google Shape;566;p26"/>
          <p:cNvGraphicFramePr/>
          <p:nvPr/>
        </p:nvGraphicFramePr>
        <p:xfrm>
          <a:off x="6822779" y="2592354"/>
          <a:ext cx="5012600" cy="3256450"/>
        </p:xfrm>
        <a:graphic>
          <a:graphicData uri="http://schemas.openxmlformats.org/drawingml/2006/table">
            <a:tbl>
              <a:tblPr firstRow="1" bandRow="1">
                <a:noFill/>
                <a:tableStyleId>{1BF99267-D096-4846-8363-C14EBADB67D9}</a:tableStyleId>
              </a:tblPr>
              <a:tblGrid>
                <a:gridCol w="1016800"/>
                <a:gridCol w="665600"/>
                <a:gridCol w="1704725"/>
                <a:gridCol w="1625475"/>
              </a:tblGrid>
              <a:tr h="419700">
                <a:tc gridSpan="4">
                  <a:txBody>
                    <a:bodyPr/>
                    <a:lstStyle/>
                    <a:p>
                      <a:pPr marL="0" marR="0" lvl="0" indent="0" algn="ctr" rtl="0">
                        <a:lnSpc>
                          <a:spcPct val="100000"/>
                        </a:lnSpc>
                        <a:spcBef>
                          <a:spcPts val="0"/>
                        </a:spcBef>
                        <a:spcAft>
                          <a:spcPts val="0"/>
                        </a:spcAft>
                        <a:buClr>
                          <a:schemeClr val="lt1"/>
                        </a:buClr>
                        <a:buSzPts val="1400"/>
                        <a:buFont typeface="Arial" panose="020B0604020202020204"/>
                        <a:buNone/>
                      </a:pPr>
                      <a:r>
                        <a:rPr lang="zh-CN" sz="1400" b="1" i="0" u="none" strike="noStrike" cap="none">
                          <a:solidFill>
                            <a:schemeClr val="lt1"/>
                          </a:solidFill>
                          <a:latin typeface="Arial" panose="020B0604020202020204"/>
                          <a:ea typeface="Arial" panose="020B0604020202020204"/>
                          <a:cs typeface="Arial" panose="020B0604020202020204"/>
                          <a:sym typeface="Arial" panose="020B0604020202020204"/>
                        </a:rPr>
                        <a:t>台湾</a:t>
                      </a:r>
                      <a:r>
                        <a:rPr lang="zh-CN" sz="1400" b="1" u="none" strike="noStrike" cap="none">
                          <a:solidFill>
                            <a:schemeClr val="lt1"/>
                          </a:solidFill>
                        </a:rPr>
                        <a:t>站点</a:t>
                      </a:r>
                      <a:r>
                        <a:rPr lang="zh-CN" sz="1400" b="1" i="0" u="none" strike="noStrike" cap="none">
                          <a:solidFill>
                            <a:schemeClr val="lt1"/>
                          </a:solidFill>
                          <a:latin typeface="Arial" panose="020B0604020202020204"/>
                          <a:ea typeface="Arial" panose="020B0604020202020204"/>
                          <a:cs typeface="Arial" panose="020B0604020202020204"/>
                          <a:sym typeface="Arial" panose="020B0604020202020204"/>
                        </a:rPr>
                        <a:t>寄件尺寸、重量限制</a:t>
                      </a:r>
                      <a:endParaRPr sz="1400" b="0" i="0" u="none" strike="noStrike" cap="none">
                        <a:solidFill>
                          <a:schemeClr val="lt1"/>
                        </a:solidFill>
                        <a:latin typeface="Arial" panose="020B0604020202020204"/>
                        <a:ea typeface="Arial" panose="020B0604020202020204"/>
                        <a:cs typeface="Arial" panose="020B0604020202020204"/>
                        <a:sym typeface="Arial" panose="020B0604020202020204"/>
                      </a:endParaRPr>
                    </a:p>
                  </a:txBody>
                  <a:tcPr marL="45725" marR="45725" marT="22850" marB="22850" anchor="ctr">
                    <a:solidFill>
                      <a:srgbClr val="EA572A"/>
                    </a:solidFill>
                  </a:tcPr>
                </a:tc>
                <a:tc hMerge="1">
                  <a:tcPr/>
                </a:tc>
                <a:tc hMerge="1">
                  <a:tcPr/>
                </a:tc>
                <a:tc hMerge="1">
                  <a:tcPr/>
                </a:tc>
              </a:tr>
              <a:tr h="472450">
                <a:tc>
                  <a:txBody>
                    <a:bodyPr/>
                    <a:lstStyle/>
                    <a:p>
                      <a:pPr marL="0" marR="0" lvl="0" indent="0" algn="ctr" rtl="0">
                        <a:lnSpc>
                          <a:spcPct val="100000"/>
                        </a:lnSpc>
                        <a:spcBef>
                          <a:spcPts val="0"/>
                        </a:spcBef>
                        <a:spcAft>
                          <a:spcPts val="0"/>
                        </a:spcAft>
                        <a:buClr>
                          <a:schemeClr val="dk1"/>
                        </a:buClr>
                        <a:buSzPts val="1400"/>
                        <a:buFont typeface="Arial" panose="020B0604020202020204"/>
                        <a:buNone/>
                      </a:pPr>
                      <a:r>
                        <a:rPr lang="zh-CN" sz="1400" b="1" i="0" u="none" strike="noStrike" cap="none">
                          <a:solidFill>
                            <a:schemeClr val="dk1"/>
                          </a:solidFill>
                          <a:latin typeface="Arial" panose="020B0604020202020204"/>
                          <a:ea typeface="Arial" panose="020B0604020202020204"/>
                          <a:cs typeface="Arial" panose="020B0604020202020204"/>
                          <a:sym typeface="Arial" panose="020B0604020202020204"/>
                        </a:rPr>
                        <a:t>物流类型 </a:t>
                      </a:r>
                      <a:r>
                        <a:rPr lang="zh-CN" sz="1400" b="0" i="0" u="none" strike="noStrike" cap="none">
                          <a:solidFill>
                            <a:schemeClr val="dk1"/>
                          </a:solidFill>
                          <a:latin typeface="Arial" panose="020B0604020202020204"/>
                          <a:ea typeface="Arial" panose="020B0604020202020204"/>
                          <a:cs typeface="Arial" panose="020B0604020202020204"/>
                          <a:sym typeface="Arial" panose="020B0604020202020204"/>
                        </a:rPr>
                        <a:t>	</a:t>
                      </a:r>
                      <a:endParaRPr sz="1400" u="none" strike="noStrike" cap="none"/>
                    </a:p>
                  </a:txBody>
                  <a:tcPr marL="45725" marR="45725" marT="22850" marB="22850" anchor="ctr"/>
                </a:tc>
                <a:tc>
                  <a:txBody>
                    <a:bodyPr/>
                    <a:lstStyle/>
                    <a:p>
                      <a:pPr marL="0" marR="0" lvl="0" indent="0" algn="ctr" rtl="0">
                        <a:lnSpc>
                          <a:spcPct val="100000"/>
                        </a:lnSpc>
                        <a:spcBef>
                          <a:spcPts val="0"/>
                        </a:spcBef>
                        <a:spcAft>
                          <a:spcPts val="0"/>
                        </a:spcAft>
                        <a:buClr>
                          <a:schemeClr val="dk1"/>
                        </a:buClr>
                        <a:buSzPts val="1400"/>
                        <a:buFont typeface="Arial" panose="020B0604020202020204"/>
                        <a:buNone/>
                      </a:pPr>
                      <a:r>
                        <a:rPr lang="zh-CN" sz="1400" b="1" i="0" u="none" strike="noStrike" cap="none">
                          <a:solidFill>
                            <a:schemeClr val="dk1"/>
                          </a:solidFill>
                          <a:latin typeface="Arial" panose="020B0604020202020204"/>
                          <a:ea typeface="Arial" panose="020B0604020202020204"/>
                          <a:cs typeface="Arial" panose="020B0604020202020204"/>
                          <a:sym typeface="Arial" panose="020B0604020202020204"/>
                        </a:rPr>
                        <a:t>最大重量(KG) </a:t>
                      </a:r>
                      <a:r>
                        <a:rPr lang="zh-CN" sz="1400" b="0" i="0" u="none" strike="noStrike" cap="none">
                          <a:solidFill>
                            <a:schemeClr val="dk1"/>
                          </a:solidFill>
                          <a:latin typeface="Arial" panose="020B0604020202020204"/>
                          <a:ea typeface="Arial" panose="020B0604020202020204"/>
                          <a:cs typeface="Arial" panose="020B0604020202020204"/>
                          <a:sym typeface="Arial" panose="020B0604020202020204"/>
                        </a:rPr>
                        <a:t>	</a:t>
                      </a:r>
                      <a:endParaRPr sz="1400" u="none" strike="noStrike" cap="none"/>
                    </a:p>
                  </a:txBody>
                  <a:tcPr marL="45725" marR="45725" marT="22850" marB="22850" anchor="ctr"/>
                </a:tc>
                <a:tc>
                  <a:txBody>
                    <a:bodyPr/>
                    <a:lstStyle/>
                    <a:p>
                      <a:pPr marL="0" marR="0" lvl="0" indent="0" algn="ctr" rtl="0">
                        <a:lnSpc>
                          <a:spcPct val="100000"/>
                        </a:lnSpc>
                        <a:spcBef>
                          <a:spcPts val="0"/>
                        </a:spcBef>
                        <a:spcAft>
                          <a:spcPts val="0"/>
                        </a:spcAft>
                        <a:buClr>
                          <a:schemeClr val="dk1"/>
                        </a:buClr>
                        <a:buSzPts val="1400"/>
                        <a:buFont typeface="Arial" panose="020B0604020202020204"/>
                        <a:buNone/>
                      </a:pPr>
                      <a:r>
                        <a:rPr lang="zh-CN" sz="1400" b="1" i="0" u="none" strike="noStrike" cap="none">
                          <a:solidFill>
                            <a:schemeClr val="dk1"/>
                          </a:solidFill>
                          <a:latin typeface="Arial" panose="020B0604020202020204"/>
                          <a:ea typeface="Arial" panose="020B0604020202020204"/>
                          <a:cs typeface="Arial" panose="020B0604020202020204"/>
                          <a:sym typeface="Arial" panose="020B0604020202020204"/>
                        </a:rPr>
                        <a:t>尺寸限制 </a:t>
                      </a:r>
                      <a:r>
                        <a:rPr lang="zh-CN" sz="1400" b="0" i="0" u="none" strike="noStrike" cap="none">
                          <a:solidFill>
                            <a:schemeClr val="dk1"/>
                          </a:solidFill>
                          <a:latin typeface="Arial" panose="020B0604020202020204"/>
                          <a:ea typeface="Arial" panose="020B0604020202020204"/>
                          <a:cs typeface="Arial" panose="020B0604020202020204"/>
                          <a:sym typeface="Arial" panose="020B0604020202020204"/>
                        </a:rPr>
                        <a:t>	</a:t>
                      </a:r>
                      <a:endParaRPr sz="1400" u="none" strike="noStrike" cap="none"/>
                    </a:p>
                  </a:txBody>
                  <a:tcPr marL="45725" marR="45725" marT="22850" marB="22850" anchor="ctr"/>
                </a:tc>
                <a:tc>
                  <a:txBody>
                    <a:bodyPr/>
                    <a:lstStyle/>
                    <a:p>
                      <a:pPr marL="0" marR="0" lvl="0" indent="0" algn="ctr" rtl="0">
                        <a:lnSpc>
                          <a:spcPct val="100000"/>
                        </a:lnSpc>
                        <a:spcBef>
                          <a:spcPts val="0"/>
                        </a:spcBef>
                        <a:spcAft>
                          <a:spcPts val="0"/>
                        </a:spcAft>
                        <a:buClr>
                          <a:schemeClr val="dk1"/>
                        </a:buClr>
                        <a:buSzPts val="1400"/>
                        <a:buFont typeface="Arial" panose="020B0604020202020204"/>
                        <a:buNone/>
                      </a:pPr>
                      <a:r>
                        <a:rPr lang="zh-CN" sz="1400" b="1" i="0" u="none" strike="noStrike" cap="none">
                          <a:solidFill>
                            <a:schemeClr val="dk1"/>
                          </a:solidFill>
                          <a:latin typeface="Arial" panose="020B0604020202020204"/>
                          <a:ea typeface="Arial" panose="020B0604020202020204"/>
                          <a:cs typeface="Arial" panose="020B0604020202020204"/>
                          <a:sym typeface="Arial" panose="020B0604020202020204"/>
                        </a:rPr>
                        <a:t>备注</a:t>
                      </a:r>
                      <a:endParaRPr sz="1400" b="0" i="0" u="none" strike="noStrike" cap="none">
                        <a:solidFill>
                          <a:schemeClr val="dk1"/>
                        </a:solidFill>
                        <a:latin typeface="Arial" panose="020B0604020202020204"/>
                        <a:ea typeface="Arial" panose="020B0604020202020204"/>
                        <a:cs typeface="Arial" panose="020B0604020202020204"/>
                        <a:sym typeface="Arial" panose="020B0604020202020204"/>
                      </a:endParaRPr>
                    </a:p>
                  </a:txBody>
                  <a:tcPr marL="45725" marR="45725" marT="22850" marB="22850" anchor="ctr"/>
                </a:tc>
              </a:tr>
              <a:tr h="558700">
                <a:tc>
                  <a:txBody>
                    <a:bodyPr/>
                    <a:lstStyle/>
                    <a:p>
                      <a:pPr marL="0" marR="0" lvl="0" indent="0" algn="ctr" rtl="0">
                        <a:lnSpc>
                          <a:spcPct val="100000"/>
                        </a:lnSpc>
                        <a:spcBef>
                          <a:spcPts val="0"/>
                        </a:spcBef>
                        <a:spcAft>
                          <a:spcPts val="0"/>
                        </a:spcAft>
                        <a:buClr>
                          <a:schemeClr val="dk1"/>
                        </a:buClr>
                        <a:buSzPts val="1200"/>
                        <a:buFont typeface="Arial" panose="020B0604020202020204"/>
                        <a:buNone/>
                      </a:pPr>
                      <a:r>
                        <a:rPr lang="zh-CN" sz="1200" b="0" i="0" u="none" strike="noStrike" cap="none">
                          <a:solidFill>
                            <a:schemeClr val="dk1"/>
                          </a:solidFill>
                          <a:latin typeface="Arial" panose="020B0604020202020204"/>
                          <a:ea typeface="Arial" panose="020B0604020202020204"/>
                          <a:cs typeface="Arial" panose="020B0604020202020204"/>
                          <a:sym typeface="Arial" panose="020B0604020202020204"/>
                        </a:rPr>
                        <a:t>宅配</a:t>
                      </a:r>
                      <a:endParaRPr sz="1400" u="none" strike="noStrike" cap="none"/>
                    </a:p>
                  </a:txBody>
                  <a:tcPr marL="45725" marR="45725" marT="22850" marB="22850" anchor="ctr"/>
                </a:tc>
                <a:tc>
                  <a:txBody>
                    <a:bodyPr/>
                    <a:lstStyle/>
                    <a:p>
                      <a:pPr marL="0" marR="0" lvl="0" indent="0" algn="ctr" rtl="0">
                        <a:lnSpc>
                          <a:spcPct val="100000"/>
                        </a:lnSpc>
                        <a:spcBef>
                          <a:spcPts val="0"/>
                        </a:spcBef>
                        <a:spcAft>
                          <a:spcPts val="0"/>
                        </a:spcAft>
                        <a:buClr>
                          <a:srgbClr val="000000"/>
                        </a:buClr>
                        <a:buSzPts val="1200"/>
                        <a:buFont typeface="Arial" panose="020B0604020202020204"/>
                        <a:buNone/>
                      </a:pPr>
                      <a:r>
                        <a:rPr lang="zh-CN" sz="1200" u="none" strike="noStrike" cap="none"/>
                        <a:t>20</a:t>
                      </a:r>
                      <a:endParaRPr sz="1200" u="none" strike="noStrike" cap="none"/>
                    </a:p>
                  </a:txBody>
                  <a:tcPr marL="45725" marR="45725" marT="22850" marB="22850" anchor="ctr"/>
                </a:tc>
                <a:tc>
                  <a:txBody>
                    <a:bodyPr/>
                    <a:lstStyle/>
                    <a:p>
                      <a:pPr marL="0" marR="0" lvl="0" indent="0" algn="ctr" rtl="0">
                        <a:lnSpc>
                          <a:spcPct val="100000"/>
                        </a:lnSpc>
                        <a:spcBef>
                          <a:spcPts val="0"/>
                        </a:spcBef>
                        <a:spcAft>
                          <a:spcPts val="0"/>
                        </a:spcAft>
                        <a:buClr>
                          <a:schemeClr val="dk1"/>
                        </a:buClr>
                        <a:buSzPts val="1200"/>
                        <a:buFont typeface="Arial" panose="020B0604020202020204"/>
                        <a:buNone/>
                      </a:pPr>
                      <a:r>
                        <a:rPr lang="zh-CN" sz="1200" b="0" i="0" u="none" strike="noStrike" cap="none">
                          <a:solidFill>
                            <a:schemeClr val="dk1"/>
                          </a:solidFill>
                          <a:latin typeface="Arial" panose="020B0604020202020204"/>
                          <a:ea typeface="Arial" panose="020B0604020202020204"/>
                          <a:cs typeface="Arial" panose="020B0604020202020204"/>
                          <a:sym typeface="Arial" panose="020B0604020202020204"/>
                        </a:rPr>
                        <a:t>三边合计&lt;150cm</a:t>
                      </a:r>
                      <a:endParaRPr sz="1200" u="none" strike="noStrike" cap="none"/>
                    </a:p>
                  </a:txBody>
                  <a:tcPr marL="45725" marR="45725" marT="22850" marB="22850" anchor="ctr"/>
                </a:tc>
                <a:tc>
                  <a:txBody>
                    <a:bodyPr/>
                    <a:lstStyle/>
                    <a:p>
                      <a:pPr marL="0" marR="0" lvl="0" indent="0" algn="l" rtl="0">
                        <a:lnSpc>
                          <a:spcPct val="100000"/>
                        </a:lnSpc>
                        <a:spcBef>
                          <a:spcPts val="0"/>
                        </a:spcBef>
                        <a:spcAft>
                          <a:spcPts val="0"/>
                        </a:spcAft>
                        <a:buClr>
                          <a:srgbClr val="000000"/>
                        </a:buClr>
                        <a:buSzPts val="1200"/>
                        <a:buFont typeface="Arial" panose="020B0604020202020204"/>
                        <a:buNone/>
                      </a:pPr>
                      <a:endParaRPr sz="1200" u="none" strike="noStrike" cap="none"/>
                    </a:p>
                  </a:txBody>
                  <a:tcPr marL="45725" marR="45725" marT="22850" marB="22850" anchor="ctr"/>
                </a:tc>
              </a:tr>
              <a:tr h="845475">
                <a:tc>
                  <a:txBody>
                    <a:bodyPr/>
                    <a:lstStyle/>
                    <a:p>
                      <a:pPr marL="0" marR="0" lvl="0" indent="0" algn="ctr" rtl="0">
                        <a:lnSpc>
                          <a:spcPct val="100000"/>
                        </a:lnSpc>
                        <a:spcBef>
                          <a:spcPts val="0"/>
                        </a:spcBef>
                        <a:spcAft>
                          <a:spcPts val="0"/>
                        </a:spcAft>
                        <a:buClr>
                          <a:schemeClr val="dk1"/>
                        </a:buClr>
                        <a:buSzPts val="1200"/>
                        <a:buFont typeface="Arial" panose="020B0604020202020204"/>
                        <a:buNone/>
                      </a:pPr>
                      <a:r>
                        <a:rPr lang="zh-CN" sz="1200" b="0" i="0" u="none" strike="noStrike" cap="none">
                          <a:solidFill>
                            <a:schemeClr val="dk1"/>
                          </a:solidFill>
                          <a:latin typeface="Arial" panose="020B0604020202020204"/>
                          <a:ea typeface="Arial" panose="020B0604020202020204"/>
                          <a:cs typeface="Arial" panose="020B0604020202020204"/>
                          <a:sym typeface="Arial" panose="020B0604020202020204"/>
                        </a:rPr>
                        <a:t>店配</a:t>
                      </a:r>
                      <a:endParaRPr sz="1200" u="none" strike="noStrike" cap="none"/>
                    </a:p>
                  </a:txBody>
                  <a:tcPr marL="45725" marR="45725" marT="22850" marB="22850" anchor="ctr"/>
                </a:tc>
                <a:tc>
                  <a:txBody>
                    <a:bodyPr/>
                    <a:lstStyle/>
                    <a:p>
                      <a:pPr marL="0" marR="0" lvl="0" indent="0" algn="ctr" rtl="0">
                        <a:lnSpc>
                          <a:spcPct val="100000"/>
                        </a:lnSpc>
                        <a:spcBef>
                          <a:spcPts val="0"/>
                        </a:spcBef>
                        <a:spcAft>
                          <a:spcPts val="0"/>
                        </a:spcAft>
                        <a:buClr>
                          <a:srgbClr val="000000"/>
                        </a:buClr>
                        <a:buSzPts val="1200"/>
                        <a:buFont typeface="Arial" panose="020B0604020202020204"/>
                        <a:buNone/>
                      </a:pPr>
                      <a:r>
                        <a:rPr lang="zh-CN" sz="1200" u="none" strike="noStrike" cap="none"/>
                        <a:t>10</a:t>
                      </a:r>
                      <a:endParaRPr sz="1200" u="none" strike="noStrike" cap="none"/>
                    </a:p>
                  </a:txBody>
                  <a:tcPr marL="45725" marR="45725" marT="22850" marB="22850" anchor="ctr"/>
                </a:tc>
                <a:tc>
                  <a:txBody>
                    <a:bodyPr/>
                    <a:lstStyle/>
                    <a:p>
                      <a:pPr marL="0" marR="0" lvl="0" indent="0" algn="ctr" rtl="0">
                        <a:lnSpc>
                          <a:spcPct val="100000"/>
                        </a:lnSpc>
                        <a:spcBef>
                          <a:spcPts val="0"/>
                        </a:spcBef>
                        <a:spcAft>
                          <a:spcPts val="0"/>
                        </a:spcAft>
                        <a:buClr>
                          <a:schemeClr val="dk1"/>
                        </a:buClr>
                        <a:buSzPts val="1200"/>
                        <a:buFont typeface="Arial" panose="020B0604020202020204"/>
                        <a:buNone/>
                      </a:pPr>
                      <a:r>
                        <a:rPr lang="zh-CN" sz="1200" b="0" i="0" u="none" strike="noStrike" cap="none">
                          <a:solidFill>
                            <a:schemeClr val="dk1"/>
                          </a:solidFill>
                          <a:latin typeface="Arial" panose="020B0604020202020204"/>
                          <a:ea typeface="Arial" panose="020B0604020202020204"/>
                          <a:cs typeface="Arial" panose="020B0604020202020204"/>
                          <a:sym typeface="Arial" panose="020B0604020202020204"/>
                        </a:rPr>
                        <a:t>45cm*30cm*30cm</a:t>
                      </a:r>
                      <a:endParaRPr sz="1400" u="none" strike="noStrike" cap="none"/>
                    </a:p>
                  </a:txBody>
                  <a:tcPr marL="45725" marR="45725" marT="22850" marB="22850" anchor="ctr"/>
                </a:tc>
                <a:tc>
                  <a:txBody>
                    <a:bodyPr/>
                    <a:lstStyle/>
                    <a:p>
                      <a:pPr marL="0" marR="0" lvl="0" indent="0" algn="ctr" rtl="0">
                        <a:lnSpc>
                          <a:spcPct val="100000"/>
                        </a:lnSpc>
                        <a:spcBef>
                          <a:spcPts val="0"/>
                        </a:spcBef>
                        <a:spcAft>
                          <a:spcPts val="0"/>
                        </a:spcAft>
                        <a:buClr>
                          <a:schemeClr val="dk1"/>
                        </a:buClr>
                        <a:buSzPts val="1200"/>
                        <a:buFont typeface="Arial" panose="020B0604020202020204"/>
                        <a:buNone/>
                      </a:pPr>
                      <a:r>
                        <a:rPr lang="zh-CN" sz="1200" b="0" i="0" u="none" strike="noStrike" cap="none">
                          <a:solidFill>
                            <a:schemeClr val="dk1"/>
                          </a:solidFill>
                          <a:latin typeface="Arial" panose="020B0604020202020204"/>
                          <a:ea typeface="Arial" panose="020B0604020202020204"/>
                          <a:cs typeface="Arial" panose="020B0604020202020204"/>
                          <a:sym typeface="Arial" panose="020B0604020202020204"/>
                        </a:rPr>
                        <a:t>最长边 &lt; 45cm； 若有一边长度为30~45cm，其他两边则需均 &lt; 30cm</a:t>
                      </a:r>
                      <a:endParaRPr sz="1200" u="none" strike="noStrike" cap="none"/>
                    </a:p>
                  </a:txBody>
                  <a:tcPr marL="45725" marR="45725" marT="22850" marB="22850" anchor="ctr"/>
                </a:tc>
              </a:tr>
              <a:tr h="960125">
                <a:tc>
                  <a:txBody>
                    <a:bodyPr/>
                    <a:lstStyle/>
                    <a:p>
                      <a:pPr marL="0" marR="0" lvl="0" indent="0" algn="ctr" rtl="0">
                        <a:lnSpc>
                          <a:spcPct val="115000"/>
                        </a:lnSpc>
                        <a:spcBef>
                          <a:spcPts val="0"/>
                        </a:spcBef>
                        <a:spcAft>
                          <a:spcPts val="0"/>
                        </a:spcAft>
                        <a:buClr>
                          <a:srgbClr val="000000"/>
                        </a:buClr>
                        <a:buSzPts val="1200"/>
                        <a:buFont typeface="Arial" panose="020B0604020202020204"/>
                        <a:buNone/>
                      </a:pPr>
                      <a:r>
                        <a:rPr lang="zh-CN" sz="1200" u="none" strike="noStrike" cap="none"/>
                        <a:t>虾皮店配-莱尔富</a:t>
                      </a:r>
                      <a:endParaRPr sz="1200" u="none" strike="noStrike" cap="none"/>
                    </a:p>
                  </a:txBody>
                  <a:tcPr marL="91425" marR="91425" marT="91425" marB="91425"/>
                </a:tc>
                <a:tc>
                  <a:txBody>
                    <a:bodyPr/>
                    <a:lstStyle/>
                    <a:p>
                      <a:pPr marL="0" marR="0" lvl="0" indent="0" algn="ctr" rtl="0">
                        <a:lnSpc>
                          <a:spcPct val="115000"/>
                        </a:lnSpc>
                        <a:spcBef>
                          <a:spcPts val="0"/>
                        </a:spcBef>
                        <a:spcAft>
                          <a:spcPts val="0"/>
                        </a:spcAft>
                        <a:buClr>
                          <a:srgbClr val="000000"/>
                        </a:buClr>
                        <a:buSzPts val="1200"/>
                        <a:buFont typeface="Arial" panose="020B0604020202020204"/>
                        <a:buNone/>
                      </a:pPr>
                      <a:r>
                        <a:rPr lang="zh-CN" sz="1200" u="none" strike="noStrike" cap="none"/>
                        <a:t>10</a:t>
                      </a:r>
                      <a:endParaRPr sz="1200" u="none" strike="noStrike" cap="none"/>
                    </a:p>
                  </a:txBody>
                  <a:tcPr marL="91425" marR="91425" marT="91425" marB="91425"/>
                </a:tc>
                <a:tc>
                  <a:txBody>
                    <a:bodyPr/>
                    <a:lstStyle/>
                    <a:p>
                      <a:pPr marL="0" marR="0" lvl="0" indent="0" algn="ctr" rtl="0">
                        <a:lnSpc>
                          <a:spcPct val="115000"/>
                        </a:lnSpc>
                        <a:spcBef>
                          <a:spcPts val="0"/>
                        </a:spcBef>
                        <a:spcAft>
                          <a:spcPts val="0"/>
                        </a:spcAft>
                        <a:buClr>
                          <a:srgbClr val="000000"/>
                        </a:buClr>
                        <a:buSzPts val="1200"/>
                        <a:buFont typeface="Arial" panose="020B0604020202020204"/>
                        <a:buNone/>
                      </a:pPr>
                      <a:r>
                        <a:rPr lang="zh-CN" sz="1200" u="none" strike="noStrike" cap="none"/>
                        <a:t>45cm*30cm*30cm</a:t>
                      </a:r>
                      <a:endParaRPr sz="1200" u="none" strike="noStrike" cap="none"/>
                    </a:p>
                  </a:txBody>
                  <a:tcPr marL="91425" marR="91425" marT="91425" marB="91425"/>
                </a:tc>
                <a:tc>
                  <a:txBody>
                    <a:bodyPr/>
                    <a:lstStyle/>
                    <a:p>
                      <a:pPr marL="0" marR="0" lvl="0" indent="0" algn="ctr" rtl="0">
                        <a:lnSpc>
                          <a:spcPct val="115000"/>
                        </a:lnSpc>
                        <a:spcBef>
                          <a:spcPts val="0"/>
                        </a:spcBef>
                        <a:spcAft>
                          <a:spcPts val="0"/>
                        </a:spcAft>
                        <a:buClr>
                          <a:srgbClr val="000000"/>
                        </a:buClr>
                        <a:buSzPts val="1200"/>
                        <a:buFont typeface="Arial" panose="020B0604020202020204"/>
                        <a:buNone/>
                      </a:pPr>
                      <a:r>
                        <a:rPr lang="zh-CN" sz="1200" u="none" strike="noStrike" cap="none"/>
                        <a:t>最长边&lt;=45cm；其余两边需均&lt;=30cm</a:t>
                      </a:r>
                      <a:endParaRPr sz="1200" u="none" strike="noStrike" cap="none"/>
                    </a:p>
                  </a:txBody>
                  <a:tcPr marL="91425" marR="91425" marT="91425" marB="91425"/>
                </a:tc>
              </a:tr>
            </a:tbl>
          </a:graphicData>
        </a:graphic>
      </p:graphicFrame>
      <p:sp>
        <p:nvSpPr>
          <p:cNvPr id="567" name="Google Shape;567;p26"/>
          <p:cNvSpPr/>
          <p:nvPr/>
        </p:nvSpPr>
        <p:spPr>
          <a:xfrm>
            <a:off x="6908652" y="5721536"/>
            <a:ext cx="5216493"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572" name="Shape 572"/>
        <p:cNvGrpSpPr/>
        <p:nvPr/>
      </p:nvGrpSpPr>
      <p:grpSpPr>
        <a:xfrm>
          <a:off x="0" y="0"/>
          <a:ext cx="0" cy="0"/>
          <a:chOff x="0" y="0"/>
          <a:chExt cx="0" cy="0"/>
        </a:xfrm>
      </p:grpSpPr>
      <p:sp>
        <p:nvSpPr>
          <p:cNvPr id="573" name="Google Shape;573;g96f535b256_0_2"/>
          <p:cNvSpPr txBox="1"/>
          <p:nvPr/>
        </p:nvSpPr>
        <p:spPr>
          <a:xfrm>
            <a:off x="572852" y="211458"/>
            <a:ext cx="7820400" cy="400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panose="020B0604020202020204"/>
              <a:buNone/>
            </a:pPr>
            <a:r>
              <a:rPr lang="zh-CN" sz="2000" b="1"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rPr>
              <a:t>九、仓库地址及免费揽收服务（1）</a:t>
            </a:r>
            <a:endParaRPr sz="2000" b="1"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574" name="Google Shape;574;g96f535b256_0_2"/>
          <p:cNvSpPr txBox="1"/>
          <p:nvPr/>
        </p:nvSpPr>
        <p:spPr>
          <a:xfrm>
            <a:off x="7449965" y="2161958"/>
            <a:ext cx="158400" cy="290700"/>
          </a:xfrm>
          <a:prstGeom prst="rect">
            <a:avLst/>
          </a:prstGeom>
          <a:noFill/>
          <a:ln>
            <a:noFill/>
          </a:ln>
        </p:spPr>
        <p:txBody>
          <a:bodyPr spcFirstLastPara="1" wrap="square" lIns="0" tIns="11500" rIns="0" bIns="0" anchor="t" anchorCtr="0">
            <a:noAutofit/>
          </a:bodyPr>
          <a:lstStyle/>
          <a:p>
            <a:pPr marL="11430" marR="0" lvl="0" indent="0" algn="l" rtl="0">
              <a:lnSpc>
                <a:spcPct val="100000"/>
              </a:lnSpc>
              <a:spcBef>
                <a:spcPts val="0"/>
              </a:spcBef>
              <a:spcAft>
                <a:spcPts val="0"/>
              </a:spcAft>
              <a:buClr>
                <a:srgbClr val="000000"/>
              </a:buClr>
              <a:buSzPts val="1814"/>
              <a:buFont typeface="Arial" panose="020B0604020202020204"/>
              <a:buNone/>
            </a:pPr>
            <a:r>
              <a:rPr lang="zh-CN" sz="1815" b="0" i="0" u="none" strike="noStrike" cap="none">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2</a:t>
            </a:r>
            <a:endParaRPr sz="1815" b="0" i="0" u="none" strike="noStrike" cap="none">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575" name="Google Shape;575;g96f535b256_0_2"/>
          <p:cNvSpPr/>
          <p:nvPr/>
        </p:nvSpPr>
        <p:spPr>
          <a:xfrm>
            <a:off x="0" y="6387226"/>
            <a:ext cx="11100000" cy="415500"/>
          </a:xfrm>
          <a:prstGeom prst="rect">
            <a:avLst/>
          </a:prstGeom>
          <a:noFill/>
          <a:ln>
            <a:noFill/>
          </a:ln>
        </p:spPr>
        <p:txBody>
          <a:bodyPr spcFirstLastPara="1" wrap="square" lIns="91425" tIns="45700" rIns="91425" bIns="45700" anchor="t" anchorCtr="0">
            <a:noAutofit/>
          </a:bodyPr>
          <a:lstStyle/>
          <a:p>
            <a:pPr marL="285750" marR="0" lvl="0" indent="-285750" algn="l" rtl="0">
              <a:lnSpc>
                <a:spcPct val="150000"/>
              </a:lnSpc>
              <a:spcBef>
                <a:spcPts val="0"/>
              </a:spcBef>
              <a:spcAft>
                <a:spcPts val="0"/>
              </a:spcAft>
              <a:buClr>
                <a:srgbClr val="666666"/>
              </a:buClr>
              <a:buSzPts val="1400"/>
              <a:buFont typeface="Noto Sans Symbols"/>
              <a:buChar char="⮚"/>
            </a:pPr>
            <a:r>
              <a:rPr lang="zh-CN" sz="1400" b="1" i="0" u="none" strike="noStrike" cap="none">
                <a:solidFill>
                  <a:srgbClr val="666666"/>
                </a:solidFill>
                <a:latin typeface="微软雅黑" panose="020B0503020204020204" charset="-122"/>
                <a:ea typeface="微软雅黑" panose="020B0503020204020204" charset="-122"/>
                <a:cs typeface="微软雅黑" panose="020B0503020204020204" charset="-122"/>
                <a:sym typeface="微软雅黑" panose="020B0503020204020204" charset="-122"/>
              </a:rPr>
              <a:t>以上地址、联系信息更新至2021/0</a:t>
            </a:r>
            <a:r>
              <a:rPr lang="zh-CN" b="1">
                <a:solidFill>
                  <a:srgbClr val="666666"/>
                </a:solidFill>
                <a:latin typeface="微软雅黑" panose="020B0503020204020204" charset="-122"/>
                <a:ea typeface="微软雅黑" panose="020B0503020204020204" charset="-122"/>
                <a:cs typeface="微软雅黑" panose="020B0503020204020204" charset="-122"/>
                <a:sym typeface="微软雅黑" panose="020B0503020204020204" charset="-122"/>
              </a:rPr>
              <a:t>8</a:t>
            </a:r>
            <a:r>
              <a:rPr lang="zh-CN" sz="1400" b="1" i="0" u="none" strike="noStrike" cap="none">
                <a:solidFill>
                  <a:srgbClr val="666666"/>
                </a:solidFill>
                <a:latin typeface="微软雅黑" panose="020B0503020204020204" charset="-122"/>
                <a:ea typeface="微软雅黑" panose="020B0503020204020204" charset="-122"/>
                <a:cs typeface="微软雅黑" panose="020B0503020204020204" charset="-122"/>
                <a:sym typeface="微软雅黑" panose="020B0503020204020204" charset="-122"/>
              </a:rPr>
              <a:t>/</a:t>
            </a:r>
            <a:r>
              <a:rPr lang="zh-CN" b="1">
                <a:solidFill>
                  <a:srgbClr val="666666"/>
                </a:solidFill>
                <a:latin typeface="微软雅黑" panose="020B0503020204020204" charset="-122"/>
                <a:ea typeface="微软雅黑" panose="020B0503020204020204" charset="-122"/>
                <a:cs typeface="微软雅黑" panose="020B0503020204020204" charset="-122"/>
                <a:sym typeface="微软雅黑" panose="020B0503020204020204" charset="-122"/>
              </a:rPr>
              <a:t>13</a:t>
            </a:r>
            <a:r>
              <a:rPr lang="zh-CN" sz="1400" b="1" i="0" u="none" strike="noStrike" cap="none">
                <a:solidFill>
                  <a:srgbClr val="666666"/>
                </a:solidFill>
                <a:latin typeface="微软雅黑" panose="020B0503020204020204" charset="-122"/>
                <a:ea typeface="微软雅黑" panose="020B0503020204020204" charset="-122"/>
                <a:cs typeface="微软雅黑" panose="020B0503020204020204" charset="-122"/>
                <a:sym typeface="微软雅黑" panose="020B0503020204020204" charset="-122"/>
              </a:rPr>
              <a:t>，最新地址信息建议至虾皮大学进行查看核对</a:t>
            </a:r>
            <a:r>
              <a:rPr lang="zh-CN" sz="1400" b="0" i="0" u="none" strike="noStrike" cap="none">
                <a:solidFill>
                  <a:srgbClr val="666666"/>
                </a:solidFill>
                <a:latin typeface="微软雅黑" panose="020B0503020204020204" charset="-122"/>
                <a:ea typeface="微软雅黑" panose="020B0503020204020204" charset="-122"/>
                <a:cs typeface="微软雅黑" panose="020B0503020204020204" charset="-122"/>
                <a:sym typeface="微软雅黑" panose="020B0503020204020204" charset="-122"/>
              </a:rPr>
              <a:t>。</a:t>
            </a:r>
            <a:endParaRPr sz="1400" b="0" i="0" u="none" strike="noStrike" cap="none">
              <a:solidFill>
                <a:srgbClr val="666666"/>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576" name="Google Shape;576;g96f535b256_0_2"/>
          <p:cNvSpPr txBox="1"/>
          <p:nvPr/>
        </p:nvSpPr>
        <p:spPr>
          <a:xfrm>
            <a:off x="228600" y="892629"/>
            <a:ext cx="46701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r>
              <a:rPr lang="zh-CN" sz="1800" b="1" i="0" u="none" strike="noStrike" cap="none">
                <a:solidFill>
                  <a:srgbClr val="000000"/>
                </a:solidFill>
                <a:latin typeface="Arial" panose="020B0604020202020204"/>
                <a:ea typeface="Arial" panose="020B0604020202020204"/>
                <a:cs typeface="Arial" panose="020B0604020202020204"/>
                <a:sym typeface="Arial" panose="020B0604020202020204"/>
              </a:rPr>
              <a:t>一、仓库地址</a:t>
            </a: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77" name="Google Shape;577;g96f535b256_0_2"/>
          <p:cNvSpPr txBox="1"/>
          <p:nvPr/>
        </p:nvSpPr>
        <p:spPr>
          <a:xfrm>
            <a:off x="542125" y="5589975"/>
            <a:ext cx="11100000" cy="602700"/>
          </a:xfrm>
          <a:prstGeom prst="rect">
            <a:avLst/>
          </a:prstGeom>
          <a:noFill/>
          <a:ln>
            <a:noFill/>
          </a:ln>
        </p:spPr>
        <p:txBody>
          <a:bodyPr spcFirstLastPara="1" wrap="square" lIns="91425" tIns="91425" rIns="91425" bIns="91425" anchor="t" anchorCtr="0">
            <a:noAutofit/>
          </a:bodyPr>
          <a:lstStyle/>
          <a:p>
            <a:pPr marL="0" marR="0" lvl="0" indent="0" algn="l" rtl="0">
              <a:lnSpc>
                <a:spcPct val="150000"/>
              </a:lnSpc>
              <a:spcBef>
                <a:spcPts val="0"/>
              </a:spcBef>
              <a:spcAft>
                <a:spcPts val="0"/>
              </a:spcAft>
              <a:buClr>
                <a:srgbClr val="000000"/>
              </a:buClr>
              <a:buSzPts val="1600"/>
              <a:buFont typeface="Arial" panose="020B0604020202020204"/>
              <a:buNone/>
            </a:pPr>
            <a:r>
              <a:rPr lang="zh-CN" sz="1600" b="1" i="0" u="none" strike="noStrike" cap="none">
                <a:solidFill>
                  <a:srgbClr val="FF0000"/>
                </a:solidFill>
                <a:latin typeface="Arial" panose="020B0604020202020204"/>
                <a:ea typeface="Arial" panose="020B0604020202020204"/>
                <a:cs typeface="Arial" panose="020B0604020202020204"/>
                <a:sym typeface="Arial" panose="020B0604020202020204"/>
              </a:rPr>
              <a:t>*注：</a:t>
            </a:r>
            <a:r>
              <a:rPr lang="zh-CN" sz="1600" b="0" i="0" u="none" strike="noStrike" cap="none">
                <a:solidFill>
                  <a:srgbClr val="000000"/>
                </a:solidFill>
                <a:latin typeface="Arial" panose="020B0604020202020204"/>
                <a:ea typeface="Arial" panose="020B0604020202020204"/>
                <a:cs typeface="Arial" panose="020B0604020202020204"/>
                <a:sym typeface="Arial" panose="020B0604020202020204"/>
              </a:rPr>
              <a:t>针对卖家自送件或使用货拉拉、快递到仓件，</a:t>
            </a:r>
            <a:r>
              <a:rPr lang="zh-CN" sz="1600" b="1" i="0" u="none" strike="noStrike" cap="none">
                <a:solidFill>
                  <a:srgbClr val="000000"/>
                </a:solidFill>
                <a:latin typeface="Arial" panose="020B0604020202020204"/>
                <a:ea typeface="Arial" panose="020B0604020202020204"/>
                <a:cs typeface="Arial" panose="020B0604020202020204"/>
                <a:sym typeface="Arial" panose="020B0604020202020204"/>
              </a:rPr>
              <a:t>SLS深圳仓收货时间：</a:t>
            </a:r>
            <a:r>
              <a:rPr lang="zh-CN" sz="1600" b="0" i="0" u="none" strike="noStrike" cap="none">
                <a:solidFill>
                  <a:srgbClr val="000000"/>
                </a:solidFill>
                <a:latin typeface="Arial" panose="020B0604020202020204"/>
                <a:ea typeface="Arial" panose="020B0604020202020204"/>
                <a:cs typeface="Arial" panose="020B0604020202020204"/>
                <a:sym typeface="Arial" panose="020B0604020202020204"/>
              </a:rPr>
              <a:t>9:00-20:30；</a:t>
            </a:r>
            <a:endParaRPr sz="1600" b="0" i="0" u="none" strike="noStrike" cap="none">
              <a:solidFill>
                <a:srgbClr val="000000"/>
              </a:solidFill>
              <a:latin typeface="Arial" panose="020B0604020202020204"/>
              <a:ea typeface="Arial" panose="020B0604020202020204"/>
              <a:cs typeface="Arial" panose="020B0604020202020204"/>
              <a:sym typeface="Arial" panose="020B0604020202020204"/>
            </a:endParaRPr>
          </a:p>
          <a:p>
            <a:pPr marL="0" marR="0" lvl="0" indent="0" algn="l" rtl="0">
              <a:lnSpc>
                <a:spcPct val="150000"/>
              </a:lnSpc>
              <a:spcBef>
                <a:spcPts val="0"/>
              </a:spcBef>
              <a:spcAft>
                <a:spcPts val="0"/>
              </a:spcAft>
              <a:buClr>
                <a:srgbClr val="000000"/>
              </a:buClr>
              <a:buSzPts val="1600"/>
              <a:buFont typeface="Arial" panose="020B0604020202020204"/>
              <a:buNone/>
            </a:pPr>
            <a:r>
              <a:rPr lang="zh-CN" sz="1600" b="0" i="0" u="none" strike="noStrike" cap="none">
                <a:solidFill>
                  <a:srgbClr val="000000"/>
                </a:solidFill>
                <a:latin typeface="Arial" panose="020B0604020202020204"/>
                <a:ea typeface="Arial" panose="020B0604020202020204"/>
                <a:cs typeface="Arial" panose="020B0604020202020204"/>
                <a:sym typeface="Arial" panose="020B0604020202020204"/>
              </a:rPr>
              <a:t>  </a:t>
            </a:r>
            <a:r>
              <a:rPr lang="zh-CN" sz="1600" b="1" i="0" u="none" strike="noStrike" cap="none">
                <a:solidFill>
                  <a:srgbClr val="000000"/>
                </a:solidFill>
                <a:latin typeface="Arial" panose="020B0604020202020204"/>
                <a:ea typeface="Arial" panose="020B0604020202020204"/>
                <a:cs typeface="Arial" panose="020B0604020202020204"/>
                <a:sym typeface="Arial" panose="020B0604020202020204"/>
              </a:rPr>
              <a:t>       SLS上海仓、义乌仓和泉州仓收货时间：</a:t>
            </a:r>
            <a:r>
              <a:rPr lang="zh-CN" sz="1600" b="0" i="0" u="none" strike="noStrike" cap="none">
                <a:solidFill>
                  <a:srgbClr val="000000"/>
                </a:solidFill>
                <a:latin typeface="Arial" panose="020B0604020202020204"/>
                <a:ea typeface="Arial" panose="020B0604020202020204"/>
                <a:cs typeface="Arial" panose="020B0604020202020204"/>
                <a:sym typeface="Arial" panose="020B0604020202020204"/>
              </a:rPr>
              <a:t>（日常非大促）周一至周日上午9:00-12:00，下午13:00-21:00</a:t>
            </a:r>
            <a:endParaRPr sz="16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aphicFrame>
        <p:nvGraphicFramePr>
          <p:cNvPr id="578" name="Google Shape;578;g96f535b256_0_2"/>
          <p:cNvGraphicFramePr/>
          <p:nvPr/>
        </p:nvGraphicFramePr>
        <p:xfrm>
          <a:off x="314288" y="1320525"/>
          <a:ext cx="11244175" cy="3982725"/>
        </p:xfrm>
        <a:graphic>
          <a:graphicData uri="http://schemas.openxmlformats.org/drawingml/2006/table">
            <a:tbl>
              <a:tblPr>
                <a:noFill/>
                <a:tableStyleId>{EB291D9E-8B7F-4350-893C-03C7315510C0}</a:tableStyleId>
              </a:tblPr>
              <a:tblGrid>
                <a:gridCol w="785275"/>
                <a:gridCol w="665250"/>
                <a:gridCol w="500300"/>
                <a:gridCol w="2929475"/>
                <a:gridCol w="1565000"/>
                <a:gridCol w="2530375"/>
                <a:gridCol w="2268500"/>
              </a:tblGrid>
              <a:tr h="510050">
                <a:tc>
                  <a:txBody>
                    <a:bodyPr/>
                    <a:lstStyle/>
                    <a:p>
                      <a:pPr marL="0" lvl="0" indent="0" algn="l" rtl="0">
                        <a:spcBef>
                          <a:spcPts val="0"/>
                        </a:spcBef>
                        <a:spcAft>
                          <a:spcPts val="0"/>
                        </a:spcAft>
                        <a:buNone/>
                      </a:pPr>
                      <a:r>
                        <a:rPr lang="zh-CN" sz="1600" b="1">
                          <a:highlight>
                            <a:srgbClr val="FFFFFF"/>
                          </a:highlight>
                        </a:rPr>
                        <a:t>物流旅游</a:t>
                      </a:r>
                      <a:endParaRPr sz="1600" b="1">
                        <a:highlight>
                          <a:srgbClr val="FFFFFF"/>
                        </a:highlight>
                      </a:endParaRPr>
                    </a:p>
                  </a:txBody>
                  <a:tcPr marL="19050" marR="19050"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zh-CN" sz="1600" b="1"/>
                        <a:t>仓库名称</a:t>
                      </a:r>
                      <a:endParaRPr sz="1600" b="1"/>
                    </a:p>
                  </a:txBody>
                  <a:tcPr marL="19050" marR="19050"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zh-CN" sz="1600" b="1"/>
                        <a:t>地点</a:t>
                      </a:r>
                      <a:endParaRPr sz="1600" b="1"/>
                    </a:p>
                  </a:txBody>
                  <a:tcPr marL="19050" marR="19050"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zh-CN" sz="1600" b="1">
                          <a:highlight>
                            <a:srgbClr val="FFFFFF"/>
                          </a:highlight>
                        </a:rPr>
                        <a:t>收件地址</a:t>
                      </a:r>
                      <a:endParaRPr sz="1600" b="1">
                        <a:highlight>
                          <a:srgbClr val="FFFFFF"/>
                        </a:highlight>
                      </a:endParaRPr>
                    </a:p>
                  </a:txBody>
                  <a:tcPr marL="19050" marR="19050"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zh-CN" sz="1600" b="1"/>
                        <a:t>收货时间</a:t>
                      </a:r>
                      <a:endParaRPr sz="1600" b="1"/>
                    </a:p>
                  </a:txBody>
                  <a:tcPr marL="19050" marR="19050"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zh-CN" sz="1600" b="1"/>
                        <a:t>联系方式</a:t>
                      </a:r>
                      <a:endParaRPr sz="1600" b="1"/>
                    </a:p>
                  </a:txBody>
                  <a:tcPr marL="19050" marR="19050"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zh-CN" sz="1600" b="1"/>
                        <a:t>备注</a:t>
                      </a:r>
                      <a:endParaRPr sz="1600" b="1"/>
                    </a:p>
                  </a:txBody>
                  <a:tcPr marL="19050" marR="19050"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r>
              <a:tr h="759650">
                <a:tc rowSpan="4">
                  <a:txBody>
                    <a:bodyPr/>
                    <a:lstStyle/>
                    <a:p>
                      <a:pPr marL="0" lvl="0" indent="0" algn="ctr" rtl="0">
                        <a:lnSpc>
                          <a:spcPct val="115000"/>
                        </a:lnSpc>
                        <a:spcBef>
                          <a:spcPts val="0"/>
                        </a:spcBef>
                        <a:spcAft>
                          <a:spcPts val="0"/>
                        </a:spcAft>
                        <a:buNone/>
                      </a:pPr>
                      <a:r>
                        <a:rPr lang="zh-CN" sz="1600"/>
                        <a:t>SLS</a:t>
                      </a:r>
                      <a:endParaRPr sz="1600"/>
                    </a:p>
                    <a:p>
                      <a:pPr marL="0" lvl="0" indent="0" algn="l" rtl="0">
                        <a:lnSpc>
                          <a:spcPct val="115000"/>
                        </a:lnSpc>
                        <a:spcBef>
                          <a:spcPts val="0"/>
                        </a:spcBef>
                        <a:spcAft>
                          <a:spcPts val="0"/>
                        </a:spcAft>
                        <a:buNone/>
                      </a:pPr>
                      <a:endParaRPr sz="1600"/>
                    </a:p>
                    <a:p>
                      <a:pPr marL="0" lvl="0" indent="0" algn="l" rtl="0">
                        <a:spcBef>
                          <a:spcPts val="0"/>
                        </a:spcBef>
                        <a:spcAft>
                          <a:spcPts val="0"/>
                        </a:spcAft>
                        <a:buNone/>
                      </a:pPr>
                      <a:endParaRPr sz="1600"/>
                    </a:p>
                    <a:p>
                      <a:pPr marL="0" lvl="0" indent="0" algn="l" rtl="0">
                        <a:spcBef>
                          <a:spcPts val="0"/>
                        </a:spcBef>
                        <a:spcAft>
                          <a:spcPts val="0"/>
                        </a:spcAft>
                        <a:buNone/>
                      </a:pPr>
                      <a:endParaRPr sz="1600"/>
                    </a:p>
                  </a:txBody>
                  <a:tcPr marL="19050" marR="19050"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zh-CN" sz="1600"/>
                        <a:t>华南仓</a:t>
                      </a:r>
                      <a:endParaRPr sz="1600"/>
                    </a:p>
                  </a:txBody>
                  <a:tcPr marL="19050" marR="19050"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zh-CN" sz="1600"/>
                        <a:t>东莞</a:t>
                      </a:r>
                      <a:endParaRPr sz="1600"/>
                    </a:p>
                  </a:txBody>
                  <a:tcPr marL="19050" marR="19050"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sz="1600"/>
                        <a:t>广东东莞省市常平镇麦元村犀牛一街神鹰仓库一楼</a:t>
                      </a:r>
                      <a:endParaRPr sz="1600"/>
                    </a:p>
                  </a:txBody>
                  <a:tcPr marL="19050" marR="19050"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sz="1600"/>
                        <a:t>9:00 - 20:30</a:t>
                      </a:r>
                      <a:endParaRPr sz="1600"/>
                    </a:p>
                  </a:txBody>
                  <a:tcPr marL="19050" marR="19050"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sz="1600">
                          <a:highlight>
                            <a:srgbClr val="FFFFFF"/>
                          </a:highlight>
                        </a:rPr>
                        <a:t>4001268888-1- 3 (021)60562952 shopee/李灿</a:t>
                      </a:r>
                      <a:endParaRPr sz="1600">
                        <a:highlight>
                          <a:srgbClr val="FFFFFF"/>
                        </a:highlight>
                      </a:endParaRPr>
                    </a:p>
                  </a:txBody>
                  <a:tcPr marL="19050" marR="19050"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zh-CN" sz="1600"/>
                        <a:t>顺丰件请务必完成以下收件电话：(021)6056 2952</a:t>
                      </a:r>
                      <a:endParaRPr sz="1600"/>
                    </a:p>
                  </a:txBody>
                  <a:tcPr marL="19050" marR="19050"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r>
              <a:tr h="911575">
                <a:tc vMerge="1">
                  <a:tcPr/>
                </a:tc>
                <a:tc>
                  <a:txBody>
                    <a:bodyPr/>
                    <a:lstStyle/>
                    <a:p>
                      <a:pPr marL="0" lvl="0" indent="0" algn="l" rtl="0">
                        <a:spcBef>
                          <a:spcPts val="0"/>
                        </a:spcBef>
                        <a:spcAft>
                          <a:spcPts val="0"/>
                        </a:spcAft>
                        <a:buNone/>
                      </a:pPr>
                      <a:r>
                        <a:rPr lang="zh-CN" sz="1600"/>
                        <a:t>万色仓</a:t>
                      </a:r>
                      <a:endParaRPr sz="1600"/>
                    </a:p>
                  </a:txBody>
                  <a:tcPr marL="19050" marR="19050"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zh-CN" sz="1600"/>
                        <a:t>上海</a:t>
                      </a:r>
                      <a:endParaRPr sz="1600"/>
                    </a:p>
                  </a:txBody>
                  <a:tcPr marL="19050" marR="19050"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sz="1600">
                          <a:highlight>
                            <a:srgbClr val="FFFFFF"/>
                          </a:highlight>
                        </a:rPr>
                        <a:t>上海市宝山区共悦路419号</a:t>
                      </a:r>
                      <a:endParaRPr sz="1600">
                        <a:highlight>
                          <a:srgbClr val="FFFFFF"/>
                        </a:highlight>
                      </a:endParaRPr>
                    </a:p>
                  </a:txBody>
                  <a:tcPr marL="19050" marR="19050"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rowSpan="2">
                  <a:txBody>
                    <a:bodyPr/>
                    <a:lstStyle/>
                    <a:p>
                      <a:pPr marL="0" lvl="0" indent="0" algn="ctr" rtl="0">
                        <a:lnSpc>
                          <a:spcPct val="115000"/>
                        </a:lnSpc>
                        <a:spcBef>
                          <a:spcPts val="0"/>
                        </a:spcBef>
                        <a:spcAft>
                          <a:spcPts val="0"/>
                        </a:spcAft>
                        <a:buNone/>
                      </a:pPr>
                      <a:r>
                        <a:rPr lang="zh-CN" sz="1600">
                          <a:highlight>
                            <a:srgbClr val="FFFFFF"/>
                          </a:highlight>
                        </a:rPr>
                        <a:t>周一至周日</a:t>
                      </a:r>
                      <a:endParaRPr sz="1600">
                        <a:highlight>
                          <a:srgbClr val="FFFFFF"/>
                        </a:highlight>
                      </a:endParaRPr>
                    </a:p>
                    <a:p>
                      <a:pPr marL="0" lvl="0" indent="0" algn="ctr" rtl="0">
                        <a:lnSpc>
                          <a:spcPct val="115000"/>
                        </a:lnSpc>
                        <a:spcBef>
                          <a:spcPts val="0"/>
                        </a:spcBef>
                        <a:spcAft>
                          <a:spcPts val="0"/>
                        </a:spcAft>
                        <a:buNone/>
                      </a:pPr>
                      <a:r>
                        <a:rPr lang="zh-CN" sz="1600">
                          <a:highlight>
                            <a:srgbClr val="FFFFFF"/>
                          </a:highlight>
                        </a:rPr>
                        <a:t>上午9:00-12:00</a:t>
                      </a:r>
                      <a:endParaRPr sz="1600">
                        <a:highlight>
                          <a:srgbClr val="FFFFFF"/>
                        </a:highlight>
                      </a:endParaRPr>
                    </a:p>
                    <a:p>
                      <a:pPr marL="0" lvl="0" indent="0" algn="ctr" rtl="0">
                        <a:lnSpc>
                          <a:spcPct val="115000"/>
                        </a:lnSpc>
                        <a:spcBef>
                          <a:spcPts val="0"/>
                        </a:spcBef>
                        <a:spcAft>
                          <a:spcPts val="0"/>
                        </a:spcAft>
                        <a:buNone/>
                      </a:pPr>
                      <a:r>
                        <a:rPr lang="zh-CN" sz="1600">
                          <a:highlight>
                            <a:srgbClr val="FFFFFF"/>
                          </a:highlight>
                        </a:rPr>
                        <a:t>下午13:00-21:00</a:t>
                      </a:r>
                      <a:endParaRPr sz="1600">
                        <a:highlight>
                          <a:srgbClr val="FFFFFF"/>
                        </a:highlight>
                      </a:endParaRPr>
                    </a:p>
                  </a:txBody>
                  <a:tcPr marL="19050" marR="19050"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sz="1600">
                          <a:highlight>
                            <a:srgbClr val="FFFFFF"/>
                          </a:highlight>
                        </a:rPr>
                        <a:t>4008206207/</a:t>
                      </a:r>
                      <a:endParaRPr sz="1600">
                        <a:highlight>
                          <a:srgbClr val="FFFFFF"/>
                        </a:highlight>
                      </a:endParaRPr>
                    </a:p>
                    <a:p>
                      <a:pPr marL="0" lvl="0" indent="0" algn="ctr" rtl="0">
                        <a:lnSpc>
                          <a:spcPct val="115000"/>
                        </a:lnSpc>
                        <a:spcBef>
                          <a:spcPts val="0"/>
                        </a:spcBef>
                        <a:spcAft>
                          <a:spcPts val="0"/>
                        </a:spcAft>
                        <a:buNone/>
                      </a:pPr>
                      <a:r>
                        <a:rPr lang="zh-CN" sz="1600">
                          <a:highlight>
                            <a:srgbClr val="FFFFFF"/>
                          </a:highlight>
                        </a:rPr>
                        <a:t>021-65933631-8048\8070</a:t>
                      </a:r>
                      <a:endParaRPr sz="1600">
                        <a:highlight>
                          <a:srgbClr val="FFFFFF"/>
                        </a:highlight>
                      </a:endParaRPr>
                    </a:p>
                    <a:p>
                      <a:pPr marL="0" lvl="0" indent="0" algn="ctr" rtl="0">
                        <a:lnSpc>
                          <a:spcPct val="115000"/>
                        </a:lnSpc>
                        <a:spcBef>
                          <a:spcPts val="0"/>
                        </a:spcBef>
                        <a:spcAft>
                          <a:spcPts val="0"/>
                        </a:spcAft>
                        <a:buNone/>
                      </a:pPr>
                      <a:r>
                        <a:rPr lang="zh-CN" sz="1600">
                          <a:highlight>
                            <a:srgbClr val="FFFFFF"/>
                          </a:highlight>
                        </a:rPr>
                        <a:t>万色速递</a:t>
                      </a:r>
                      <a:endParaRPr sz="1600">
                        <a:highlight>
                          <a:srgbClr val="FFFFFF"/>
                        </a:highlight>
                      </a:endParaRPr>
                    </a:p>
                  </a:txBody>
                  <a:tcPr marL="19050" marR="19050"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rowSpan="3">
                  <a:txBody>
                    <a:bodyPr/>
                    <a:lstStyle/>
                    <a:p>
                      <a:pPr marL="0" lvl="0" indent="0" algn="l" rtl="0">
                        <a:spcBef>
                          <a:spcPts val="0"/>
                        </a:spcBef>
                        <a:spcAft>
                          <a:spcPts val="0"/>
                        </a:spcAft>
                        <a:buNone/>
                      </a:pPr>
                      <a:r>
                        <a:rPr lang="zh-CN" sz="1600">
                          <a:highlight>
                            <a:srgbClr val="FFFFFF"/>
                          </a:highlight>
                        </a:rPr>
                        <a:t>顺丰件请务必完成以下收件号码：4008-206-207</a:t>
                      </a:r>
                      <a:endParaRPr sz="1600">
                        <a:highlight>
                          <a:srgbClr val="FFFFFF"/>
                        </a:highlight>
                      </a:endParaRPr>
                    </a:p>
                  </a:txBody>
                  <a:tcPr marL="19050" marR="19050"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r>
              <a:tr h="803050">
                <a:tc vMerge="1">
                  <a:tcPr/>
                </a:tc>
                <a:tc>
                  <a:txBody>
                    <a:bodyPr/>
                    <a:lstStyle/>
                    <a:p>
                      <a:pPr marL="0" lvl="0" indent="0" algn="l" rtl="0">
                        <a:spcBef>
                          <a:spcPts val="0"/>
                        </a:spcBef>
                        <a:spcAft>
                          <a:spcPts val="0"/>
                        </a:spcAft>
                        <a:buNone/>
                      </a:pPr>
                      <a:r>
                        <a:rPr lang="zh-CN" sz="1600"/>
                        <a:t>义乌仓</a:t>
                      </a:r>
                      <a:endParaRPr sz="1600"/>
                    </a:p>
                  </a:txBody>
                  <a:tcPr marL="19050" marR="19050"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zh-CN" sz="1600"/>
                        <a:t>义乌</a:t>
                      </a:r>
                      <a:endParaRPr sz="1600"/>
                    </a:p>
                  </a:txBody>
                  <a:tcPr marL="19050" marR="19050"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sz="1600">
                          <a:highlight>
                            <a:srgbClr val="FFFFFF"/>
                          </a:highlight>
                        </a:rPr>
                        <a:t>义乌市西站大道入口圆通总部二区二楼二楼</a:t>
                      </a:r>
                      <a:endParaRPr sz="1600">
                        <a:highlight>
                          <a:srgbClr val="FFFFFF"/>
                        </a:highlight>
                      </a:endParaRPr>
                    </a:p>
                  </a:txBody>
                  <a:tcPr marL="19050" marR="19050"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vMerge="1">
                  <a:tcPr/>
                </a:tc>
                <a:tc>
                  <a:txBody>
                    <a:bodyPr/>
                    <a:lstStyle/>
                    <a:p>
                      <a:pPr marL="0" lvl="0" indent="0" algn="ctr" rtl="0">
                        <a:lnSpc>
                          <a:spcPct val="115000"/>
                        </a:lnSpc>
                        <a:spcBef>
                          <a:spcPts val="0"/>
                        </a:spcBef>
                        <a:spcAft>
                          <a:spcPts val="0"/>
                        </a:spcAft>
                        <a:buNone/>
                      </a:pPr>
                      <a:r>
                        <a:rPr lang="zh-CN" sz="1600">
                          <a:highlight>
                            <a:srgbClr val="FFFFFF"/>
                          </a:highlight>
                        </a:rPr>
                        <a:t>王柚椋/ 13733922202</a:t>
                      </a:r>
                      <a:endParaRPr sz="1600">
                        <a:highlight>
                          <a:srgbClr val="FFFFFF"/>
                        </a:highlight>
                      </a:endParaRPr>
                    </a:p>
                  </a:txBody>
                  <a:tcPr marL="19050" marR="19050"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vMerge="1">
                  <a:tcPr/>
                </a:tc>
              </a:tr>
              <a:tr h="998400">
                <a:tc vMerge="1">
                  <a:tcPr/>
                </a:tc>
                <a:tc>
                  <a:txBody>
                    <a:bodyPr/>
                    <a:lstStyle/>
                    <a:p>
                      <a:pPr marL="0" lvl="0" indent="0" algn="l" rtl="0">
                        <a:spcBef>
                          <a:spcPts val="0"/>
                        </a:spcBef>
                        <a:spcAft>
                          <a:spcPts val="0"/>
                        </a:spcAft>
                        <a:buNone/>
                      </a:pPr>
                      <a:r>
                        <a:rPr lang="zh-CN" sz="1600"/>
                        <a:t>万色仓</a:t>
                      </a:r>
                      <a:endParaRPr sz="1600"/>
                    </a:p>
                  </a:txBody>
                  <a:tcPr marL="19050" marR="19050"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zh-CN" sz="1600"/>
                        <a:t>泉州</a:t>
                      </a:r>
                      <a:endParaRPr sz="1600"/>
                    </a:p>
                  </a:txBody>
                  <a:tcPr marL="19050" marR="19050"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sz="1600">
                          <a:highlight>
                            <a:srgbClr val="FFFFFF"/>
                          </a:highlight>
                        </a:rPr>
                        <a:t>泉州市晋江市磁灶镇张林东路999号豪川运派物流园2号库C区（万色速递）</a:t>
                      </a:r>
                      <a:endParaRPr sz="1600">
                        <a:highlight>
                          <a:srgbClr val="FFFFFF"/>
                        </a:highlight>
                      </a:endParaRPr>
                    </a:p>
                  </a:txBody>
                  <a:tcPr marL="19050" marR="19050"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sz="1600">
                          <a:highlight>
                            <a:srgbClr val="FFFFFF"/>
                          </a:highlight>
                        </a:rPr>
                        <a:t>9:00-21:00</a:t>
                      </a:r>
                      <a:endParaRPr sz="1600">
                        <a:highlight>
                          <a:srgbClr val="FFFFFF"/>
                        </a:highlight>
                      </a:endParaRPr>
                    </a:p>
                  </a:txBody>
                  <a:tcPr marL="19050" marR="19050"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zh-CN" sz="1600">
                          <a:highlight>
                            <a:srgbClr val="FFFFFF"/>
                          </a:highlight>
                        </a:rPr>
                        <a:t>聪明的马超 19105959566 /13822245042</a:t>
                      </a:r>
                      <a:endParaRPr sz="1600">
                        <a:highlight>
                          <a:srgbClr val="FFFFFF"/>
                        </a:highlight>
                      </a:endParaRPr>
                    </a:p>
                    <a:p>
                      <a:pPr marL="0" lvl="0" indent="0" algn="ctr" rtl="0">
                        <a:lnSpc>
                          <a:spcPct val="115000"/>
                        </a:lnSpc>
                        <a:spcBef>
                          <a:spcPts val="0"/>
                        </a:spcBef>
                        <a:spcAft>
                          <a:spcPts val="0"/>
                        </a:spcAft>
                        <a:buNone/>
                      </a:pPr>
                      <a:r>
                        <a:rPr lang="zh-CN" sz="1600">
                          <a:highlight>
                            <a:srgbClr val="FFFFFF"/>
                          </a:highlight>
                        </a:rPr>
                        <a:t>客服QQ：2880332848</a:t>
                      </a:r>
                      <a:endParaRPr sz="1600">
                        <a:highlight>
                          <a:srgbClr val="FFFFFF"/>
                        </a:highlight>
                      </a:endParaRPr>
                    </a:p>
                    <a:p>
                      <a:pPr marL="0" lvl="0" indent="0" algn="ctr" rtl="0">
                        <a:lnSpc>
                          <a:spcPct val="115000"/>
                        </a:lnSpc>
                        <a:spcBef>
                          <a:spcPts val="0"/>
                        </a:spcBef>
                        <a:spcAft>
                          <a:spcPts val="0"/>
                        </a:spcAft>
                        <a:buNone/>
                      </a:pPr>
                      <a:r>
                        <a:rPr lang="zh-CN" sz="1600">
                          <a:highlight>
                            <a:srgbClr val="FFFFFF"/>
                          </a:highlight>
                        </a:rPr>
                        <a:t>（请卖家备注发货地）</a:t>
                      </a:r>
                      <a:endParaRPr sz="1600">
                        <a:highlight>
                          <a:srgbClr val="FFFFFF"/>
                        </a:highlight>
                      </a:endParaRPr>
                    </a:p>
                  </a:txBody>
                  <a:tcPr marL="19050" marR="19050"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vMerge="1">
                  <a:tcPr/>
                </a:tc>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95" name="Shape 195"/>
        <p:cNvGrpSpPr/>
        <p:nvPr/>
      </p:nvGrpSpPr>
      <p:grpSpPr>
        <a:xfrm>
          <a:off x="0" y="0"/>
          <a:ext cx="0" cy="0"/>
          <a:chOff x="0" y="0"/>
          <a:chExt cx="0" cy="0"/>
        </a:xfrm>
      </p:grpSpPr>
      <p:sp>
        <p:nvSpPr>
          <p:cNvPr id="196" name="Google Shape;196;p51"/>
          <p:cNvSpPr txBox="1"/>
          <p:nvPr/>
        </p:nvSpPr>
        <p:spPr>
          <a:xfrm>
            <a:off x="3221160" y="2958393"/>
            <a:ext cx="708887" cy="1185281"/>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FFFFFF"/>
              </a:buClr>
              <a:buSzPts val="3600"/>
              <a:buFont typeface="微软雅黑" panose="020B0503020204020204" charset="-122"/>
              <a:buNone/>
            </a:pPr>
            <a:r>
              <a:rPr lang="zh-CN" sz="3600" b="1" i="0" u="none" strike="noStrike" cap="none">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1</a:t>
            </a: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97" name="Google Shape;197;p51"/>
          <p:cNvSpPr txBox="1"/>
          <p:nvPr/>
        </p:nvSpPr>
        <p:spPr>
          <a:xfrm>
            <a:off x="5722943" y="2567320"/>
            <a:ext cx="2197021" cy="74738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FF7353"/>
              </a:buClr>
              <a:buSzPts val="3600"/>
              <a:buFont typeface="微软雅黑" panose="020B0503020204020204" charset="-122"/>
              <a:buNone/>
            </a:pPr>
            <a:r>
              <a:rPr lang="zh-CN" sz="3600" b="1" i="0" u="none" strike="noStrike" cap="none">
                <a:solidFill>
                  <a:srgbClr val="FF7353"/>
                </a:solidFill>
                <a:latin typeface="微软雅黑" panose="020B0503020204020204" charset="-122"/>
                <a:ea typeface="微软雅黑" panose="020B0503020204020204" charset="-122"/>
                <a:cs typeface="微软雅黑" panose="020B0503020204020204" charset="-122"/>
                <a:sym typeface="微软雅黑" panose="020B0503020204020204" charset="-122"/>
              </a:rPr>
              <a:t>PART 1</a:t>
            </a: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98" name="Google Shape;198;p51"/>
          <p:cNvSpPr txBox="1"/>
          <p:nvPr/>
        </p:nvSpPr>
        <p:spPr>
          <a:xfrm>
            <a:off x="4629697" y="3506569"/>
            <a:ext cx="3980904" cy="64633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600"/>
              <a:buFont typeface="Arial" panose="020B0604020202020204"/>
              <a:buNone/>
            </a:pPr>
            <a:r>
              <a:rPr lang="zh-CN" sz="3600" b="1"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rPr>
              <a:t>物流设置</a:t>
            </a: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583" name="Shape 583"/>
        <p:cNvGrpSpPr/>
        <p:nvPr/>
      </p:nvGrpSpPr>
      <p:grpSpPr>
        <a:xfrm>
          <a:off x="0" y="0"/>
          <a:ext cx="0" cy="0"/>
          <a:chOff x="0" y="0"/>
          <a:chExt cx="0" cy="0"/>
        </a:xfrm>
      </p:grpSpPr>
      <p:sp>
        <p:nvSpPr>
          <p:cNvPr id="584" name="Google Shape;584;p25"/>
          <p:cNvSpPr txBox="1"/>
          <p:nvPr/>
        </p:nvSpPr>
        <p:spPr>
          <a:xfrm>
            <a:off x="572852" y="211458"/>
            <a:ext cx="7820377"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panose="020B0604020202020204"/>
              <a:buNone/>
            </a:pPr>
            <a:r>
              <a:rPr lang="zh-CN" sz="2000" b="1"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rPr>
              <a:t>九、仓库地址及免费揽收服务（2）</a:t>
            </a:r>
            <a:endParaRPr sz="2000" b="1"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585" name="Google Shape;585;p25"/>
          <p:cNvSpPr txBox="1"/>
          <p:nvPr/>
        </p:nvSpPr>
        <p:spPr>
          <a:xfrm>
            <a:off x="7449965" y="2161958"/>
            <a:ext cx="158350" cy="290807"/>
          </a:xfrm>
          <a:prstGeom prst="rect">
            <a:avLst/>
          </a:prstGeom>
          <a:noFill/>
          <a:ln>
            <a:noFill/>
          </a:ln>
        </p:spPr>
        <p:txBody>
          <a:bodyPr spcFirstLastPara="1" wrap="square" lIns="0" tIns="11500" rIns="0" bIns="0" anchor="t" anchorCtr="0">
            <a:spAutoFit/>
          </a:bodyPr>
          <a:lstStyle/>
          <a:p>
            <a:pPr marL="11430" marR="0" lvl="0" indent="0" algn="l" rtl="0">
              <a:lnSpc>
                <a:spcPct val="100000"/>
              </a:lnSpc>
              <a:spcBef>
                <a:spcPts val="0"/>
              </a:spcBef>
              <a:spcAft>
                <a:spcPts val="0"/>
              </a:spcAft>
              <a:buClr>
                <a:srgbClr val="000000"/>
              </a:buClr>
              <a:buSzPts val="1814"/>
              <a:buFont typeface="Arial" panose="020B0604020202020204"/>
              <a:buNone/>
            </a:pPr>
            <a:r>
              <a:rPr lang="zh-CN" sz="1815" b="0" i="0" u="none" strike="noStrike" cap="none">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2</a:t>
            </a:r>
            <a:endParaRPr sz="1815" b="0" i="0" u="none" strike="noStrike" cap="none">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586" name="Google Shape;586;p25"/>
          <p:cNvSpPr/>
          <p:nvPr/>
        </p:nvSpPr>
        <p:spPr>
          <a:xfrm>
            <a:off x="212274" y="6362008"/>
            <a:ext cx="11100000" cy="41550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50000"/>
              </a:lnSpc>
              <a:spcBef>
                <a:spcPts val="0"/>
              </a:spcBef>
              <a:spcAft>
                <a:spcPts val="0"/>
              </a:spcAft>
              <a:buClr>
                <a:srgbClr val="666666"/>
              </a:buClr>
              <a:buSzPts val="1400"/>
              <a:buFont typeface="Noto Sans Symbols"/>
              <a:buChar char="⮚"/>
            </a:pPr>
            <a:r>
              <a:rPr lang="zh-CN" sz="1400" b="1" i="0" u="none" strike="noStrike" cap="none">
                <a:solidFill>
                  <a:srgbClr val="666666"/>
                </a:solidFill>
                <a:latin typeface="微软雅黑" panose="020B0503020204020204" charset="-122"/>
                <a:ea typeface="微软雅黑" panose="020B0503020204020204" charset="-122"/>
                <a:cs typeface="微软雅黑" panose="020B0503020204020204" charset="-122"/>
                <a:sym typeface="微软雅黑" panose="020B0503020204020204" charset="-122"/>
              </a:rPr>
              <a:t>以上地址、联系信息更新至202</a:t>
            </a:r>
            <a:r>
              <a:rPr lang="zh-CN" b="1">
                <a:solidFill>
                  <a:srgbClr val="666666"/>
                </a:solidFill>
                <a:latin typeface="微软雅黑" panose="020B0503020204020204" charset="-122"/>
                <a:ea typeface="微软雅黑" panose="020B0503020204020204" charset="-122"/>
                <a:cs typeface="微软雅黑" panose="020B0503020204020204" charset="-122"/>
                <a:sym typeface="微软雅黑" panose="020B0503020204020204" charset="-122"/>
              </a:rPr>
              <a:t>1</a:t>
            </a:r>
            <a:r>
              <a:rPr lang="zh-CN" sz="1400" b="1" i="0" u="none" strike="noStrike" cap="none">
                <a:solidFill>
                  <a:srgbClr val="666666"/>
                </a:solidFill>
                <a:latin typeface="微软雅黑" panose="020B0503020204020204" charset="-122"/>
                <a:ea typeface="微软雅黑" panose="020B0503020204020204" charset="-122"/>
                <a:cs typeface="微软雅黑" panose="020B0503020204020204" charset="-122"/>
                <a:sym typeface="微软雅黑" panose="020B0503020204020204" charset="-122"/>
              </a:rPr>
              <a:t>/08/</a:t>
            </a:r>
            <a:r>
              <a:rPr lang="zh-CN" b="1">
                <a:solidFill>
                  <a:srgbClr val="666666"/>
                </a:solidFill>
                <a:latin typeface="微软雅黑" panose="020B0503020204020204" charset="-122"/>
                <a:ea typeface="微软雅黑" panose="020B0503020204020204" charset="-122"/>
                <a:cs typeface="微软雅黑" panose="020B0503020204020204" charset="-122"/>
                <a:sym typeface="微软雅黑" panose="020B0503020204020204" charset="-122"/>
              </a:rPr>
              <a:t>13</a:t>
            </a:r>
            <a:r>
              <a:rPr lang="zh-CN" sz="1400" b="1" i="0" u="none" strike="noStrike" cap="none">
                <a:solidFill>
                  <a:srgbClr val="666666"/>
                </a:solidFill>
                <a:latin typeface="微软雅黑" panose="020B0503020204020204" charset="-122"/>
                <a:ea typeface="微软雅黑" panose="020B0503020204020204" charset="-122"/>
                <a:cs typeface="微软雅黑" panose="020B0503020204020204" charset="-122"/>
                <a:sym typeface="微软雅黑" panose="020B0503020204020204" charset="-122"/>
              </a:rPr>
              <a:t>，最新地址信息建议至虾皮大学进行查看核对</a:t>
            </a:r>
            <a:r>
              <a:rPr lang="zh-CN" sz="1400" b="0" i="0" u="none" strike="noStrike" cap="none">
                <a:solidFill>
                  <a:srgbClr val="666666"/>
                </a:solidFill>
                <a:latin typeface="微软雅黑" panose="020B0503020204020204" charset="-122"/>
                <a:ea typeface="微软雅黑" panose="020B0503020204020204" charset="-122"/>
                <a:cs typeface="微软雅黑" panose="020B0503020204020204" charset="-122"/>
                <a:sym typeface="微软雅黑" panose="020B0503020204020204" charset="-122"/>
              </a:rPr>
              <a:t>。</a:t>
            </a:r>
            <a:endParaRPr sz="1400" b="0" i="0" u="none" strike="noStrike" cap="none">
              <a:solidFill>
                <a:srgbClr val="666666"/>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587" name="Google Shape;587;p25"/>
          <p:cNvSpPr txBox="1"/>
          <p:nvPr/>
        </p:nvSpPr>
        <p:spPr>
          <a:xfrm>
            <a:off x="212274" y="916145"/>
            <a:ext cx="46701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panose="020B0604020202020204"/>
              <a:buNone/>
            </a:pPr>
            <a:r>
              <a:rPr lang="zh-CN" sz="1800" b="1" i="0" u="none" strike="noStrike" cap="none">
                <a:solidFill>
                  <a:srgbClr val="000000"/>
                </a:solidFill>
                <a:latin typeface="Arial" panose="020B0604020202020204"/>
                <a:ea typeface="Arial" panose="020B0604020202020204"/>
                <a:cs typeface="Arial" panose="020B0604020202020204"/>
                <a:sym typeface="Arial" panose="020B0604020202020204"/>
              </a:rPr>
              <a:t>二、免费揽收服务</a:t>
            </a: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pic>
        <p:nvPicPr>
          <p:cNvPr id="588" name="Google Shape;588;p25"/>
          <p:cNvPicPr preferRelativeResize="0"/>
          <p:nvPr/>
        </p:nvPicPr>
        <p:blipFill>
          <a:blip r:embed="rId1"/>
          <a:stretch>
            <a:fillRect/>
          </a:stretch>
        </p:blipFill>
        <p:spPr>
          <a:xfrm>
            <a:off x="649425" y="1437850"/>
            <a:ext cx="10546776" cy="473877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593" name="Shape 593"/>
        <p:cNvGrpSpPr/>
        <p:nvPr/>
      </p:nvGrpSpPr>
      <p:grpSpPr>
        <a:xfrm>
          <a:off x="0" y="0"/>
          <a:ext cx="0" cy="0"/>
          <a:chOff x="0" y="0"/>
          <a:chExt cx="0" cy="0"/>
        </a:xfrm>
      </p:grpSpPr>
      <p:sp>
        <p:nvSpPr>
          <p:cNvPr id="594" name="Google Shape;594;p68"/>
          <p:cNvSpPr txBox="1"/>
          <p:nvPr/>
        </p:nvSpPr>
        <p:spPr>
          <a:xfrm>
            <a:off x="572852" y="211458"/>
            <a:ext cx="7820377"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panose="020B0604020202020204"/>
              <a:buNone/>
            </a:pPr>
            <a:r>
              <a:rPr lang="zh-CN" sz="2000" b="1"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rPr>
              <a:t>十一、集货点地址</a:t>
            </a:r>
            <a:endParaRPr sz="2000" b="1"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595" name="Google Shape;595;p68"/>
          <p:cNvSpPr txBox="1"/>
          <p:nvPr/>
        </p:nvSpPr>
        <p:spPr>
          <a:xfrm>
            <a:off x="7449965" y="2161958"/>
            <a:ext cx="158350" cy="290807"/>
          </a:xfrm>
          <a:prstGeom prst="rect">
            <a:avLst/>
          </a:prstGeom>
          <a:noFill/>
          <a:ln>
            <a:noFill/>
          </a:ln>
        </p:spPr>
        <p:txBody>
          <a:bodyPr spcFirstLastPara="1" wrap="square" lIns="0" tIns="11500" rIns="0" bIns="0" anchor="t" anchorCtr="0">
            <a:spAutoFit/>
          </a:bodyPr>
          <a:lstStyle/>
          <a:p>
            <a:pPr marL="11430" marR="0" lvl="0" indent="0" algn="l" rtl="0">
              <a:lnSpc>
                <a:spcPct val="100000"/>
              </a:lnSpc>
              <a:spcBef>
                <a:spcPts val="0"/>
              </a:spcBef>
              <a:spcAft>
                <a:spcPts val="0"/>
              </a:spcAft>
              <a:buClr>
                <a:srgbClr val="000000"/>
              </a:buClr>
              <a:buSzPts val="1814"/>
              <a:buFont typeface="Arial" panose="020B0604020202020204"/>
              <a:buNone/>
            </a:pPr>
            <a:r>
              <a:rPr lang="zh-CN" sz="1815" b="0" i="0" u="none" strike="noStrike" cap="none">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2</a:t>
            </a:r>
            <a:endParaRPr sz="1815" b="0" i="0" u="none" strike="noStrike" cap="none">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596" name="Google Shape;596;p68"/>
          <p:cNvSpPr/>
          <p:nvPr/>
        </p:nvSpPr>
        <p:spPr>
          <a:xfrm>
            <a:off x="227391" y="6415692"/>
            <a:ext cx="11100000" cy="46170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50000"/>
              </a:lnSpc>
              <a:spcBef>
                <a:spcPts val="0"/>
              </a:spcBef>
              <a:spcAft>
                <a:spcPts val="0"/>
              </a:spcAft>
              <a:buClr>
                <a:srgbClr val="000000"/>
              </a:buClr>
              <a:buSzPts val="1400"/>
              <a:buFont typeface="Noto Sans Symbols"/>
              <a:buChar char="⮚"/>
            </a:pPr>
            <a:r>
              <a:rPr lang="zh-CN" sz="1600" b="0"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rPr>
              <a:t>以上地址、联系信息更新至2021/</a:t>
            </a:r>
            <a:r>
              <a:rPr lang="zh-CN" sz="1600">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rPr>
              <a:t>08</a:t>
            </a:r>
            <a:r>
              <a:rPr lang="zh-CN" sz="1600" b="0"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rPr>
              <a:t>/</a:t>
            </a:r>
            <a:r>
              <a:rPr lang="zh-CN" sz="1600">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rPr>
              <a:t>13</a:t>
            </a:r>
            <a:r>
              <a:rPr lang="zh-CN" sz="1600" b="0"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rPr>
              <a:t>，最新地址信息建议至Shopee跨境物流手册进行查看核对。</a:t>
            </a:r>
            <a:endParaRPr sz="1600" b="0"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597" name="Google Shape;597;p68"/>
          <p:cNvSpPr/>
          <p:nvPr/>
        </p:nvSpPr>
        <p:spPr>
          <a:xfrm>
            <a:off x="323151" y="831587"/>
            <a:ext cx="11564049" cy="1200288"/>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600"/>
              <a:buFont typeface="Arial" panose="020B0604020202020204"/>
              <a:buNone/>
            </a:pPr>
            <a:r>
              <a:rPr lang="zh-CN" sz="1600" b="1" i="0" u="none" strike="noStrike" cap="none">
                <a:solidFill>
                  <a:srgbClr val="000000"/>
                </a:solidFill>
                <a:latin typeface="Arial" panose="020B0604020202020204"/>
                <a:ea typeface="Arial" panose="020B0604020202020204"/>
                <a:cs typeface="Arial" panose="020B0604020202020204"/>
                <a:sym typeface="Arial" panose="020B0604020202020204"/>
              </a:rPr>
              <a:t>为了更好地服务卖家，虾皮与淼深国际（原韵达国际）、中通、圆通等物流商合作，在深圳华强北、民治、华南城、塘头、杭州、广州设立了集运点，为卖家提供从集货点送货至 SLS 仓库的服务，</a:t>
            </a:r>
            <a:r>
              <a:rPr lang="zh-CN" sz="1600" b="1" i="0" u="none" strike="noStrike" cap="none">
                <a:solidFill>
                  <a:srgbClr val="FF0000"/>
                </a:solidFill>
                <a:latin typeface="Arial" panose="020B0604020202020204"/>
                <a:ea typeface="Arial" panose="020B0604020202020204"/>
                <a:cs typeface="Arial" panose="020B0604020202020204"/>
                <a:sym typeface="Arial" panose="020B0604020202020204"/>
              </a:rPr>
              <a:t>卖家需将包裹自行送到以下集运点（不可通过快递寄运至集运点）</a:t>
            </a: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pic>
        <p:nvPicPr>
          <p:cNvPr id="598" name="Google Shape;598;p68"/>
          <p:cNvPicPr preferRelativeResize="0"/>
          <p:nvPr/>
        </p:nvPicPr>
        <p:blipFill>
          <a:blip r:embed="rId1"/>
          <a:stretch>
            <a:fillRect/>
          </a:stretch>
        </p:blipFill>
        <p:spPr>
          <a:xfrm>
            <a:off x="572850" y="1843200"/>
            <a:ext cx="10590449" cy="4551031"/>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603" name="Shape 603"/>
        <p:cNvGrpSpPr/>
        <p:nvPr/>
      </p:nvGrpSpPr>
      <p:grpSpPr>
        <a:xfrm>
          <a:off x="0" y="0"/>
          <a:ext cx="0" cy="0"/>
          <a:chOff x="0" y="0"/>
          <a:chExt cx="0" cy="0"/>
        </a:xfrm>
      </p:grpSpPr>
      <p:sp>
        <p:nvSpPr>
          <p:cNvPr id="604" name="Google Shape;604;p27"/>
          <p:cNvSpPr txBox="1"/>
          <p:nvPr/>
        </p:nvSpPr>
        <p:spPr>
          <a:xfrm>
            <a:off x="572852" y="249630"/>
            <a:ext cx="7820377"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panose="020B0604020202020204"/>
              <a:buNone/>
            </a:pPr>
            <a:r>
              <a:rPr lang="zh-CN" sz="2000" b="1"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rPr>
              <a:t>十二、异常件查询</a:t>
            </a: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05" name="Google Shape;605;p27"/>
          <p:cNvSpPr txBox="1"/>
          <p:nvPr/>
        </p:nvSpPr>
        <p:spPr>
          <a:xfrm>
            <a:off x="7449965" y="2161958"/>
            <a:ext cx="158350" cy="290807"/>
          </a:xfrm>
          <a:prstGeom prst="rect">
            <a:avLst/>
          </a:prstGeom>
          <a:noFill/>
          <a:ln>
            <a:noFill/>
          </a:ln>
        </p:spPr>
        <p:txBody>
          <a:bodyPr spcFirstLastPara="1" wrap="square" lIns="0" tIns="11500" rIns="0" bIns="0" anchor="t" anchorCtr="0">
            <a:spAutoFit/>
          </a:bodyPr>
          <a:lstStyle/>
          <a:p>
            <a:pPr marL="11430" marR="0" lvl="0" indent="0" algn="l" rtl="0">
              <a:lnSpc>
                <a:spcPct val="100000"/>
              </a:lnSpc>
              <a:spcBef>
                <a:spcPts val="0"/>
              </a:spcBef>
              <a:spcAft>
                <a:spcPts val="0"/>
              </a:spcAft>
              <a:buClr>
                <a:srgbClr val="000000"/>
              </a:buClr>
              <a:buSzPts val="1814"/>
              <a:buFont typeface="Arial" panose="020B0604020202020204"/>
              <a:buNone/>
            </a:pPr>
            <a:r>
              <a:rPr lang="zh-CN" sz="1815" b="0" i="0" u="none" strike="noStrike" cap="none">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2</a:t>
            </a:r>
            <a:endParaRPr sz="1815" b="0" i="0" u="none" strike="noStrike" cap="none">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606" name="Google Shape;606;p27"/>
          <p:cNvSpPr/>
          <p:nvPr/>
        </p:nvSpPr>
        <p:spPr>
          <a:xfrm>
            <a:off x="495521" y="1022677"/>
            <a:ext cx="4652849" cy="378565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panose="020B0604020202020204"/>
              <a:buNone/>
            </a:pPr>
            <a:endParaRPr sz="1600" b="0"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285750" marR="0" lvl="0" indent="-285750" algn="l" rtl="0">
              <a:lnSpc>
                <a:spcPct val="100000"/>
              </a:lnSpc>
              <a:spcBef>
                <a:spcPts val="0"/>
              </a:spcBef>
              <a:spcAft>
                <a:spcPts val="0"/>
              </a:spcAft>
              <a:buClr>
                <a:srgbClr val="000000"/>
              </a:buClr>
              <a:buSzPts val="1600"/>
              <a:buFont typeface="Noto Sans Symbols"/>
              <a:buChar char="⮚"/>
            </a:pPr>
            <a:r>
              <a:rPr lang="zh-CN" sz="1600" b="1"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rPr>
              <a:t>到仓未扫描/到仓已扫描但未出货</a:t>
            </a:r>
            <a:endParaRPr sz="1600" b="1"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285750" marR="0" lvl="0" indent="-184150" algn="l" rtl="0">
              <a:lnSpc>
                <a:spcPct val="100000"/>
              </a:lnSpc>
              <a:spcBef>
                <a:spcPts val="0"/>
              </a:spcBef>
              <a:spcAft>
                <a:spcPts val="0"/>
              </a:spcAft>
              <a:buClr>
                <a:srgbClr val="000000"/>
              </a:buClr>
              <a:buSzPts val="1600"/>
              <a:buFont typeface="Noto Sans Symbols"/>
              <a:buNone/>
            </a:pPr>
            <a:endParaRPr sz="1600" b="1"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285750" marR="0" lvl="0" indent="-285750" algn="l" rtl="0">
              <a:lnSpc>
                <a:spcPct val="100000"/>
              </a:lnSpc>
              <a:spcBef>
                <a:spcPts val="0"/>
              </a:spcBef>
              <a:spcAft>
                <a:spcPts val="0"/>
              </a:spcAft>
              <a:buClr>
                <a:srgbClr val="000000"/>
              </a:buClr>
              <a:buSzPts val="1600"/>
              <a:buFont typeface="Noto Sans Symbols"/>
              <a:buChar char="⮚"/>
            </a:pPr>
            <a:r>
              <a:rPr lang="zh-CN" sz="1600" b="1"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rPr>
              <a:t>运送进度</a:t>
            </a:r>
            <a:endParaRPr sz="1600" b="1"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285750" marR="0" lvl="0" indent="-184150" algn="l" rtl="0">
              <a:lnSpc>
                <a:spcPct val="100000"/>
              </a:lnSpc>
              <a:spcBef>
                <a:spcPts val="0"/>
              </a:spcBef>
              <a:spcAft>
                <a:spcPts val="0"/>
              </a:spcAft>
              <a:buClr>
                <a:srgbClr val="000000"/>
              </a:buClr>
              <a:buSzPts val="1600"/>
              <a:buFont typeface="Noto Sans Symbols"/>
              <a:buNone/>
            </a:pPr>
            <a:endParaRPr sz="1600" b="1"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285750" marR="0" lvl="0" indent="-285750" algn="l" rtl="0">
              <a:lnSpc>
                <a:spcPct val="100000"/>
              </a:lnSpc>
              <a:spcBef>
                <a:spcPts val="0"/>
              </a:spcBef>
              <a:spcAft>
                <a:spcPts val="0"/>
              </a:spcAft>
              <a:buClr>
                <a:srgbClr val="000000"/>
              </a:buClr>
              <a:buSzPts val="1600"/>
              <a:buFont typeface="Noto Sans Symbols"/>
              <a:buChar char="⮚"/>
            </a:pPr>
            <a:r>
              <a:rPr lang="zh-CN" sz="1600" b="1"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rPr>
              <a:t>疑似遗失</a:t>
            </a:r>
            <a:endParaRPr sz="1600" b="1"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0" marR="0" lvl="0" indent="0" algn="l" rtl="0">
              <a:lnSpc>
                <a:spcPct val="100000"/>
              </a:lnSpc>
              <a:spcBef>
                <a:spcPts val="0"/>
              </a:spcBef>
              <a:spcAft>
                <a:spcPts val="0"/>
              </a:spcAft>
              <a:buClr>
                <a:srgbClr val="000000"/>
              </a:buClr>
              <a:buSzPts val="1600"/>
              <a:buFont typeface="Arial" panose="020B0604020202020204"/>
              <a:buNone/>
            </a:pPr>
            <a:endParaRPr sz="1600" b="1"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285750" marR="0" lvl="0" indent="-285750" algn="l" rtl="0">
              <a:lnSpc>
                <a:spcPct val="100000"/>
              </a:lnSpc>
              <a:spcBef>
                <a:spcPts val="0"/>
              </a:spcBef>
              <a:spcAft>
                <a:spcPts val="0"/>
              </a:spcAft>
              <a:buClr>
                <a:srgbClr val="000000"/>
              </a:buClr>
              <a:buSzPts val="1600"/>
              <a:buFont typeface="Noto Sans Symbols"/>
              <a:buChar char="⮚"/>
            </a:pPr>
            <a:r>
              <a:rPr lang="zh-CN" sz="1600" b="1"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rPr>
              <a:t>商品破损</a:t>
            </a:r>
            <a:endParaRPr sz="1600" b="1"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285750" marR="0" lvl="0" indent="-184150" algn="l" rtl="0">
              <a:lnSpc>
                <a:spcPct val="100000"/>
              </a:lnSpc>
              <a:spcBef>
                <a:spcPts val="0"/>
              </a:spcBef>
              <a:spcAft>
                <a:spcPts val="0"/>
              </a:spcAft>
              <a:buClr>
                <a:srgbClr val="000000"/>
              </a:buClr>
              <a:buSzPts val="1600"/>
              <a:buFont typeface="Noto Sans Symbols"/>
              <a:buNone/>
            </a:pPr>
            <a:endParaRPr sz="1600" b="1"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285750" marR="0" lvl="0" indent="-285750" algn="l" rtl="0">
              <a:lnSpc>
                <a:spcPct val="100000"/>
              </a:lnSpc>
              <a:spcBef>
                <a:spcPts val="0"/>
              </a:spcBef>
              <a:spcAft>
                <a:spcPts val="0"/>
              </a:spcAft>
              <a:buClr>
                <a:srgbClr val="000000"/>
              </a:buClr>
              <a:buSzPts val="1600"/>
              <a:buFont typeface="Noto Sans Symbols"/>
              <a:buChar char="⮚"/>
            </a:pPr>
            <a:r>
              <a:rPr lang="zh-CN" sz="1600" b="1"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rPr>
              <a:t>错误派送/配送但未收到</a:t>
            </a:r>
            <a:endParaRPr sz="1600" b="1"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285750" marR="0" lvl="0" indent="-184150" algn="l" rtl="0">
              <a:lnSpc>
                <a:spcPct val="100000"/>
              </a:lnSpc>
              <a:spcBef>
                <a:spcPts val="0"/>
              </a:spcBef>
              <a:spcAft>
                <a:spcPts val="0"/>
              </a:spcAft>
              <a:buClr>
                <a:srgbClr val="000000"/>
              </a:buClr>
              <a:buSzPts val="1600"/>
              <a:buFont typeface="Noto Sans Symbols"/>
              <a:buNone/>
            </a:pPr>
            <a:endParaRPr sz="1600" b="1"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285750" marR="0" lvl="0" indent="-285750" algn="l" rtl="0">
              <a:lnSpc>
                <a:spcPct val="100000"/>
              </a:lnSpc>
              <a:spcBef>
                <a:spcPts val="0"/>
              </a:spcBef>
              <a:spcAft>
                <a:spcPts val="0"/>
              </a:spcAft>
              <a:buClr>
                <a:srgbClr val="000000"/>
              </a:buClr>
              <a:buSzPts val="1600"/>
              <a:buFont typeface="Noto Sans Symbols"/>
              <a:buChar char="⮚"/>
            </a:pPr>
            <a:r>
              <a:rPr lang="zh-CN" sz="1600" b="1"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rPr>
              <a:t>订单取消原因</a:t>
            </a:r>
            <a:endParaRPr sz="1600" b="1"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285750" marR="0" lvl="0" indent="-184150" algn="l" rtl="0">
              <a:lnSpc>
                <a:spcPct val="100000"/>
              </a:lnSpc>
              <a:spcBef>
                <a:spcPts val="0"/>
              </a:spcBef>
              <a:spcAft>
                <a:spcPts val="0"/>
              </a:spcAft>
              <a:buClr>
                <a:srgbClr val="000000"/>
              </a:buClr>
              <a:buSzPts val="1600"/>
              <a:buFont typeface="Noto Sans Symbols"/>
              <a:buNone/>
            </a:pPr>
            <a:endParaRPr sz="1600" b="1"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285750" marR="0" lvl="0" indent="-285750" algn="l" rtl="0">
              <a:lnSpc>
                <a:spcPct val="100000"/>
              </a:lnSpc>
              <a:spcBef>
                <a:spcPts val="0"/>
              </a:spcBef>
              <a:spcAft>
                <a:spcPts val="0"/>
              </a:spcAft>
              <a:buClr>
                <a:srgbClr val="000000"/>
              </a:buClr>
              <a:buSzPts val="1600"/>
              <a:buFont typeface="Noto Sans Symbols"/>
              <a:buChar char="⮚"/>
            </a:pPr>
            <a:r>
              <a:rPr lang="zh-CN" sz="1600" b="1"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rPr>
              <a:t>运费查询</a:t>
            </a: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a:p>
            <a:pPr marL="285750" marR="0" lvl="0" indent="-184150" algn="l" rtl="0">
              <a:lnSpc>
                <a:spcPct val="100000"/>
              </a:lnSpc>
              <a:spcBef>
                <a:spcPts val="0"/>
              </a:spcBef>
              <a:spcAft>
                <a:spcPts val="0"/>
              </a:spcAft>
              <a:buClr>
                <a:srgbClr val="000000"/>
              </a:buClr>
              <a:buSzPts val="1600"/>
              <a:buFont typeface="Noto Sans Symbols"/>
              <a:buNone/>
            </a:pPr>
            <a:endParaRPr sz="1600" b="1" i="0" u="none" strike="noStrike" cap="none">
              <a:solidFill>
                <a:srgbClr val="ED4D2D"/>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607" name="Google Shape;607;p27"/>
          <p:cNvSpPr/>
          <p:nvPr/>
        </p:nvSpPr>
        <p:spPr>
          <a:xfrm>
            <a:off x="408306" y="1133475"/>
            <a:ext cx="3682431" cy="4150036"/>
          </a:xfrm>
          <a:custGeom>
            <a:avLst/>
            <a:gdLst/>
            <a:ahLst/>
            <a:cxnLst/>
            <a:rect l="l" t="t" r="r" b="b"/>
            <a:pathLst>
              <a:path w="5511800" h="5727700" extrusionOk="0">
                <a:moveTo>
                  <a:pt x="5247957" y="5727687"/>
                </a:moveTo>
                <a:lnTo>
                  <a:pt x="263842" y="5727687"/>
                </a:lnTo>
                <a:lnTo>
                  <a:pt x="216415" y="5723436"/>
                </a:lnTo>
                <a:lnTo>
                  <a:pt x="171777" y="5711181"/>
                </a:lnTo>
                <a:lnTo>
                  <a:pt x="130674" y="5691666"/>
                </a:lnTo>
                <a:lnTo>
                  <a:pt x="93850" y="5665637"/>
                </a:lnTo>
                <a:lnTo>
                  <a:pt x="62051" y="5633838"/>
                </a:lnTo>
                <a:lnTo>
                  <a:pt x="36021" y="5597016"/>
                </a:lnTo>
                <a:lnTo>
                  <a:pt x="16506" y="5555915"/>
                </a:lnTo>
                <a:lnTo>
                  <a:pt x="4250" y="5511280"/>
                </a:lnTo>
                <a:lnTo>
                  <a:pt x="0" y="5463857"/>
                </a:lnTo>
                <a:lnTo>
                  <a:pt x="0" y="263829"/>
                </a:lnTo>
                <a:lnTo>
                  <a:pt x="4250" y="216403"/>
                </a:lnTo>
                <a:lnTo>
                  <a:pt x="16506" y="171766"/>
                </a:lnTo>
                <a:lnTo>
                  <a:pt x="36021" y="130665"/>
                </a:lnTo>
                <a:lnTo>
                  <a:pt x="62051" y="93843"/>
                </a:lnTo>
                <a:lnTo>
                  <a:pt x="93850" y="62045"/>
                </a:lnTo>
                <a:lnTo>
                  <a:pt x="130674" y="36018"/>
                </a:lnTo>
                <a:lnTo>
                  <a:pt x="171777" y="16504"/>
                </a:lnTo>
                <a:lnTo>
                  <a:pt x="216415" y="4250"/>
                </a:lnTo>
                <a:lnTo>
                  <a:pt x="263842" y="0"/>
                </a:lnTo>
                <a:lnTo>
                  <a:pt x="5247957" y="0"/>
                </a:lnTo>
                <a:lnTo>
                  <a:pt x="5295384" y="4250"/>
                </a:lnTo>
                <a:lnTo>
                  <a:pt x="5340022" y="16504"/>
                </a:lnTo>
                <a:lnTo>
                  <a:pt x="5381125" y="36018"/>
                </a:lnTo>
                <a:lnTo>
                  <a:pt x="5417949" y="62045"/>
                </a:lnTo>
                <a:lnTo>
                  <a:pt x="5449748" y="93843"/>
                </a:lnTo>
                <a:lnTo>
                  <a:pt x="5475778" y="130665"/>
                </a:lnTo>
                <a:lnTo>
                  <a:pt x="5495293" y="171766"/>
                </a:lnTo>
                <a:lnTo>
                  <a:pt x="5507549" y="216403"/>
                </a:lnTo>
                <a:lnTo>
                  <a:pt x="5511800" y="263829"/>
                </a:lnTo>
                <a:lnTo>
                  <a:pt x="5511800" y="5463857"/>
                </a:lnTo>
                <a:lnTo>
                  <a:pt x="5507549" y="5511280"/>
                </a:lnTo>
                <a:lnTo>
                  <a:pt x="5495293" y="5555915"/>
                </a:lnTo>
                <a:lnTo>
                  <a:pt x="5475778" y="5597016"/>
                </a:lnTo>
                <a:lnTo>
                  <a:pt x="5449748" y="5633838"/>
                </a:lnTo>
                <a:lnTo>
                  <a:pt x="5417949" y="5665637"/>
                </a:lnTo>
                <a:lnTo>
                  <a:pt x="5381125" y="5691666"/>
                </a:lnTo>
                <a:lnTo>
                  <a:pt x="5340022" y="5711181"/>
                </a:lnTo>
                <a:lnTo>
                  <a:pt x="5295384" y="5723436"/>
                </a:lnTo>
                <a:lnTo>
                  <a:pt x="5247957" y="5727687"/>
                </a:lnTo>
                <a:close/>
              </a:path>
            </a:pathLst>
          </a:custGeom>
          <a:noFill/>
          <a:ln w="19050" cap="flat" cmpd="sng">
            <a:solidFill>
              <a:srgbClr val="FF5722"/>
            </a:solidFill>
            <a:prstDash val="dash"/>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08" name="Google Shape;608;p27"/>
          <p:cNvSpPr txBox="1"/>
          <p:nvPr/>
        </p:nvSpPr>
        <p:spPr>
          <a:xfrm>
            <a:off x="4483040" y="1133475"/>
            <a:ext cx="69918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600"/>
              <a:buFont typeface="Arial" panose="020B0604020202020204"/>
              <a:buNone/>
            </a:pPr>
            <a:r>
              <a:rPr lang="zh-CN" sz="1600" b="0" i="0" u="none" strike="noStrike" cap="none">
                <a:solidFill>
                  <a:srgbClr val="000000"/>
                </a:solidFill>
                <a:latin typeface="Arial" panose="020B0604020202020204"/>
                <a:ea typeface="Arial" panose="020B0604020202020204"/>
                <a:cs typeface="Arial" panose="020B0604020202020204"/>
                <a:sym typeface="Arial" panose="020B0604020202020204"/>
              </a:rPr>
              <a:t>Shopee深圳跨境客服团队回复时效：1个工作日内</a:t>
            </a: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pic>
        <p:nvPicPr>
          <p:cNvPr id="609" name="Google Shape;609;p27"/>
          <p:cNvPicPr preferRelativeResize="0"/>
          <p:nvPr/>
        </p:nvPicPr>
        <p:blipFill rotWithShape="1">
          <a:blip r:embed="rId1"/>
          <a:srcRect/>
          <a:stretch>
            <a:fillRect/>
          </a:stretch>
        </p:blipFill>
        <p:spPr>
          <a:xfrm>
            <a:off x="4565824" y="2793117"/>
            <a:ext cx="2279767" cy="2235315"/>
          </a:xfrm>
          <a:prstGeom prst="rect">
            <a:avLst/>
          </a:prstGeom>
          <a:noFill/>
          <a:ln>
            <a:noFill/>
          </a:ln>
        </p:spPr>
      </p:pic>
      <p:sp>
        <p:nvSpPr>
          <p:cNvPr id="610" name="Google Shape;610;p27"/>
          <p:cNvSpPr/>
          <p:nvPr/>
        </p:nvSpPr>
        <p:spPr>
          <a:xfrm>
            <a:off x="4483040" y="4984287"/>
            <a:ext cx="2159566"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panose="020B0604020202020204"/>
              <a:buNone/>
            </a:pPr>
            <a:r>
              <a:rPr lang="zh-CN" sz="1400" b="0" i="0" u="none" strike="noStrike" cap="none">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也可扫描二维码登记问题</a:t>
            </a: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pic>
        <p:nvPicPr>
          <p:cNvPr id="611" name="Google Shape;611;p27"/>
          <p:cNvPicPr preferRelativeResize="0"/>
          <p:nvPr/>
        </p:nvPicPr>
        <p:blipFill rotWithShape="1">
          <a:blip r:embed="rId2"/>
          <a:srcRect/>
          <a:stretch>
            <a:fillRect/>
          </a:stretch>
        </p:blipFill>
        <p:spPr>
          <a:xfrm>
            <a:off x="7208625" y="1840750"/>
            <a:ext cx="4403225" cy="3176500"/>
          </a:xfrm>
          <a:prstGeom prst="rect">
            <a:avLst/>
          </a:prstGeom>
          <a:noFill/>
          <a:ln>
            <a:noFill/>
          </a:ln>
        </p:spPr>
      </p:pic>
      <p:sp>
        <p:nvSpPr>
          <p:cNvPr id="612" name="Google Shape;612;p27"/>
          <p:cNvSpPr/>
          <p:nvPr/>
        </p:nvSpPr>
        <p:spPr>
          <a:xfrm>
            <a:off x="188685" y="5675157"/>
            <a:ext cx="10333463" cy="415458"/>
          </a:xfrm>
          <a:prstGeom prst="rect">
            <a:avLst/>
          </a:prstGeom>
          <a:noFill/>
          <a:ln>
            <a:noFill/>
          </a:ln>
        </p:spPr>
        <p:txBody>
          <a:bodyPr spcFirstLastPara="1" wrap="square" lIns="91425" tIns="45700" rIns="91425" bIns="45700" anchor="t" anchorCtr="0">
            <a:spAutoFit/>
          </a:bodyPr>
          <a:lstStyle/>
          <a:p>
            <a:pPr marL="285750" marR="0" lvl="0" indent="-285750" algn="l" rtl="0">
              <a:lnSpc>
                <a:spcPct val="150000"/>
              </a:lnSpc>
              <a:spcBef>
                <a:spcPts val="0"/>
              </a:spcBef>
              <a:spcAft>
                <a:spcPts val="0"/>
              </a:spcAft>
              <a:buClr>
                <a:srgbClr val="000000"/>
              </a:buClr>
              <a:buSzPts val="1400"/>
              <a:buFont typeface="Noto Sans Symbols"/>
              <a:buChar char="⮚"/>
            </a:pPr>
            <a:r>
              <a:rPr lang="zh-CN" sz="1400" b="0"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rPr>
              <a:t>以上咨询渠道更新至202</a:t>
            </a:r>
            <a:r>
              <a:rPr lang="zh-CN">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rPr>
              <a:t>1</a:t>
            </a:r>
            <a:r>
              <a:rPr lang="zh-CN" sz="1400" b="0"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rPr>
              <a:t>/08/</a:t>
            </a:r>
            <a:r>
              <a:rPr lang="zh-CN">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rPr>
              <a:t>13</a:t>
            </a:r>
            <a:r>
              <a:rPr lang="zh-CN" sz="1400" b="0"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rPr>
              <a:t>，最新咨询渠道建议至虾皮大学进行查看核对。</a:t>
            </a:r>
            <a:endParaRPr sz="1400" b="0"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616" name="Shape 616"/>
        <p:cNvGrpSpPr/>
        <p:nvPr/>
      </p:nvGrpSpPr>
      <p:grpSpPr>
        <a:xfrm>
          <a:off x="0" y="0"/>
          <a:ext cx="0" cy="0"/>
          <a:chOff x="0" y="0"/>
          <a:chExt cx="0" cy="0"/>
        </a:xfrm>
      </p:grpSpPr>
      <p:sp>
        <p:nvSpPr>
          <p:cNvPr id="617" name="Google Shape;617;p28"/>
          <p:cNvSpPr txBox="1"/>
          <p:nvPr/>
        </p:nvSpPr>
        <p:spPr>
          <a:xfrm>
            <a:off x="3221160" y="2958393"/>
            <a:ext cx="708887" cy="1185281"/>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FFFFFF"/>
              </a:buClr>
              <a:buSzPts val="3600"/>
              <a:buFont typeface="微软雅黑" panose="020B0503020204020204" charset="-122"/>
              <a:buNone/>
            </a:pPr>
            <a:r>
              <a:rPr lang="zh-CN" sz="3600" b="1" i="0" u="none" strike="noStrike" cap="none">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5</a:t>
            </a: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18" name="Google Shape;618;p28"/>
          <p:cNvSpPr txBox="1"/>
          <p:nvPr/>
        </p:nvSpPr>
        <p:spPr>
          <a:xfrm>
            <a:off x="5722943" y="2567320"/>
            <a:ext cx="2197021" cy="74738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FF7353"/>
              </a:buClr>
              <a:buSzPts val="3600"/>
              <a:buFont typeface="微软雅黑" panose="020B0503020204020204" charset="-122"/>
              <a:buNone/>
            </a:pPr>
            <a:r>
              <a:rPr lang="zh-CN" sz="3600" b="1" i="0" u="none" strike="noStrike" cap="none">
                <a:solidFill>
                  <a:srgbClr val="FF7353"/>
                </a:solidFill>
                <a:latin typeface="微软雅黑" panose="020B0503020204020204" charset="-122"/>
                <a:ea typeface="微软雅黑" panose="020B0503020204020204" charset="-122"/>
                <a:cs typeface="微软雅黑" panose="020B0503020204020204" charset="-122"/>
                <a:sym typeface="微软雅黑" panose="020B0503020204020204" charset="-122"/>
              </a:rPr>
              <a:t>PART 5</a:t>
            </a: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19" name="Google Shape;619;p28"/>
          <p:cNvSpPr txBox="1"/>
          <p:nvPr/>
        </p:nvSpPr>
        <p:spPr>
          <a:xfrm>
            <a:off x="4763047" y="3512933"/>
            <a:ext cx="3980904" cy="64633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600"/>
              <a:buFont typeface="Arial" panose="020B0604020202020204"/>
              <a:buNone/>
            </a:pPr>
            <a:r>
              <a:rPr lang="zh-CN" sz="3600" b="1"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rPr>
              <a:t>买家延长收货时间</a:t>
            </a: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623" name="Shape 623"/>
        <p:cNvGrpSpPr/>
        <p:nvPr/>
      </p:nvGrpSpPr>
      <p:grpSpPr>
        <a:xfrm>
          <a:off x="0" y="0"/>
          <a:ext cx="0" cy="0"/>
          <a:chOff x="0" y="0"/>
          <a:chExt cx="0" cy="0"/>
        </a:xfrm>
      </p:grpSpPr>
      <p:sp>
        <p:nvSpPr>
          <p:cNvPr id="624" name="Google Shape;624;p29"/>
          <p:cNvSpPr txBox="1"/>
          <p:nvPr/>
        </p:nvSpPr>
        <p:spPr>
          <a:xfrm>
            <a:off x="835308" y="179502"/>
            <a:ext cx="2772383" cy="4001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panose="020B0604020202020204"/>
              <a:buNone/>
            </a:pPr>
            <a:r>
              <a:rPr lang="zh-CN" sz="2000" b="1"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rPr>
              <a:t>一、买家延长收货时间</a:t>
            </a: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pic>
        <p:nvPicPr>
          <p:cNvPr id="625" name="Google Shape;625;p29"/>
          <p:cNvPicPr preferRelativeResize="0"/>
          <p:nvPr/>
        </p:nvPicPr>
        <p:blipFill rotWithShape="1">
          <a:blip r:embed="rId1"/>
          <a:srcRect t="4341"/>
          <a:stretch>
            <a:fillRect/>
          </a:stretch>
        </p:blipFill>
        <p:spPr>
          <a:xfrm>
            <a:off x="104774" y="1251857"/>
            <a:ext cx="11989255" cy="5129893"/>
          </a:xfrm>
          <a:prstGeom prst="rect">
            <a:avLst/>
          </a:prstGeom>
          <a:noFill/>
          <a:ln>
            <a:noFill/>
          </a:ln>
        </p:spPr>
      </p:pic>
      <p:sp>
        <p:nvSpPr>
          <p:cNvPr id="626" name="Google Shape;626;p29"/>
          <p:cNvSpPr txBox="1"/>
          <p:nvPr/>
        </p:nvSpPr>
        <p:spPr>
          <a:xfrm>
            <a:off x="6189667" y="5910687"/>
            <a:ext cx="8458200"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panose="020B0604020202020204"/>
              <a:buNone/>
            </a:pPr>
            <a:r>
              <a:rPr lang="zh-CN" sz="1600" b="1" i="0" u="none" strike="noStrike" cap="none">
                <a:solidFill>
                  <a:srgbClr val="FF0000"/>
                </a:solidFill>
                <a:latin typeface="Arial" panose="020B0604020202020204"/>
                <a:ea typeface="Arial" panose="020B0604020202020204"/>
                <a:cs typeface="Arial" panose="020B0604020202020204"/>
                <a:sym typeface="Arial" panose="020B0604020202020204"/>
              </a:rPr>
              <a:t>买家延长收货不等同于卖家可以延时发货，卖家必须要按时发货</a:t>
            </a: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630" name="Shape 630"/>
        <p:cNvGrpSpPr/>
        <p:nvPr/>
      </p:nvGrpSpPr>
      <p:grpSpPr>
        <a:xfrm>
          <a:off x="0" y="0"/>
          <a:ext cx="0" cy="0"/>
          <a:chOff x="0" y="0"/>
          <a:chExt cx="0" cy="0"/>
        </a:xfrm>
      </p:grpSpPr>
      <p:sp>
        <p:nvSpPr>
          <p:cNvPr id="631" name="Google Shape;631;p30"/>
          <p:cNvSpPr txBox="1"/>
          <p:nvPr/>
        </p:nvSpPr>
        <p:spPr>
          <a:xfrm>
            <a:off x="3221160" y="2958393"/>
            <a:ext cx="708887" cy="1185281"/>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FFFFFF"/>
              </a:buClr>
              <a:buSzPts val="3600"/>
              <a:buFont typeface="微软雅黑" panose="020B0503020204020204" charset="-122"/>
              <a:buNone/>
            </a:pPr>
            <a:r>
              <a:rPr lang="zh-CN" sz="3600" b="1" i="0" u="none" strike="noStrike" cap="none">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6</a:t>
            </a: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32" name="Google Shape;632;p30"/>
          <p:cNvSpPr txBox="1"/>
          <p:nvPr/>
        </p:nvSpPr>
        <p:spPr>
          <a:xfrm>
            <a:off x="5722943" y="2567320"/>
            <a:ext cx="2197021" cy="74738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FF7353"/>
              </a:buClr>
              <a:buSzPts val="3600"/>
              <a:buFont typeface="微软雅黑" panose="020B0503020204020204" charset="-122"/>
              <a:buNone/>
            </a:pPr>
            <a:r>
              <a:rPr lang="zh-CN" sz="3600" b="1" i="0" u="none" strike="noStrike" cap="none">
                <a:solidFill>
                  <a:srgbClr val="FF7353"/>
                </a:solidFill>
                <a:latin typeface="微软雅黑" panose="020B0503020204020204" charset="-122"/>
                <a:ea typeface="微软雅黑" panose="020B0503020204020204" charset="-122"/>
                <a:cs typeface="微软雅黑" panose="020B0503020204020204" charset="-122"/>
                <a:sym typeface="微软雅黑" panose="020B0503020204020204" charset="-122"/>
              </a:rPr>
              <a:t>PART 6</a:t>
            </a: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33" name="Google Shape;633;p30"/>
          <p:cNvSpPr txBox="1"/>
          <p:nvPr/>
        </p:nvSpPr>
        <p:spPr>
          <a:xfrm>
            <a:off x="4763047" y="3512933"/>
            <a:ext cx="3980904" cy="64633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600"/>
              <a:buFont typeface="Arial" panose="020B0604020202020204"/>
              <a:buNone/>
            </a:pPr>
            <a:r>
              <a:rPr lang="zh-CN" sz="3600" b="1"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rPr>
              <a:t>退货退款</a:t>
            </a: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637" name="Shape 637"/>
        <p:cNvGrpSpPr/>
        <p:nvPr/>
      </p:nvGrpSpPr>
      <p:grpSpPr>
        <a:xfrm>
          <a:off x="0" y="0"/>
          <a:ext cx="0" cy="0"/>
          <a:chOff x="0" y="0"/>
          <a:chExt cx="0" cy="0"/>
        </a:xfrm>
      </p:grpSpPr>
      <p:sp>
        <p:nvSpPr>
          <p:cNvPr id="638" name="Google Shape;638;p69"/>
          <p:cNvSpPr txBox="1"/>
          <p:nvPr/>
        </p:nvSpPr>
        <p:spPr>
          <a:xfrm>
            <a:off x="835308" y="179502"/>
            <a:ext cx="3503012" cy="53169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panose="020B0604020202020204"/>
              <a:buNone/>
            </a:pPr>
            <a:r>
              <a:rPr lang="zh-CN" sz="2000" b="1"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rPr>
              <a:t>一、如何处理退货退款请求</a:t>
            </a: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39" name="Google Shape;639;p69"/>
          <p:cNvSpPr/>
          <p:nvPr/>
        </p:nvSpPr>
        <p:spPr>
          <a:xfrm>
            <a:off x="5308480" y="1393170"/>
            <a:ext cx="6466960" cy="4582216"/>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Clr>
                <a:srgbClr val="000000"/>
              </a:buClr>
              <a:buSzPts val="1400"/>
              <a:buFont typeface="Arial" panose="020B0604020202020204"/>
              <a:buNone/>
            </a:pPr>
            <a:r>
              <a:rPr lang="zh-CN" sz="1400" b="1" i="0" u="none" strike="noStrike" cap="none">
                <a:solidFill>
                  <a:srgbClr val="3E3E3E"/>
                </a:solidFill>
                <a:latin typeface="Arial" panose="020B0604020202020204"/>
                <a:ea typeface="Arial" panose="020B0604020202020204"/>
                <a:cs typeface="Arial" panose="020B0604020202020204"/>
                <a:sym typeface="Arial" panose="020B0604020202020204"/>
              </a:rPr>
              <a:t>1、买家点击“确认收货”前可以在Shopee平台就以下情况提出退款退货请求</a:t>
            </a:r>
            <a:r>
              <a:rPr lang="zh-CN" sz="1400" b="0" i="0" u="none" strike="noStrike" cap="none">
                <a:solidFill>
                  <a:srgbClr val="3E3E3E"/>
                </a:solidFill>
                <a:latin typeface="Arial" panose="020B0604020202020204"/>
                <a:ea typeface="Arial" panose="020B0604020202020204"/>
                <a:cs typeface="Arial" panose="020B0604020202020204"/>
                <a:sym typeface="Arial" panose="020B0604020202020204"/>
              </a:rPr>
              <a:t>：</a:t>
            </a:r>
            <a:endParaRPr sz="1400" b="0" i="0" u="none" strike="noStrike" cap="none">
              <a:solidFill>
                <a:srgbClr val="252525"/>
              </a:solidFill>
              <a:latin typeface="Arial" panose="020B0604020202020204"/>
              <a:ea typeface="Arial" panose="020B0604020202020204"/>
              <a:cs typeface="Arial" panose="020B0604020202020204"/>
              <a:sym typeface="Arial" panose="020B0604020202020204"/>
            </a:endParaRPr>
          </a:p>
          <a:p>
            <a:pPr marL="0" marR="0" lvl="0" indent="0" algn="just" rtl="0">
              <a:lnSpc>
                <a:spcPct val="150000"/>
              </a:lnSpc>
              <a:spcBef>
                <a:spcPts val="0"/>
              </a:spcBef>
              <a:spcAft>
                <a:spcPts val="0"/>
              </a:spcAft>
              <a:buClr>
                <a:srgbClr val="000000"/>
              </a:buClr>
              <a:buSzPts val="1400"/>
              <a:buFont typeface="Arial" panose="020B0604020202020204"/>
              <a:buNone/>
            </a:pPr>
            <a:r>
              <a:rPr lang="zh-CN" sz="1400" b="0" i="0" u="none" strike="noStrike" cap="none">
                <a:solidFill>
                  <a:srgbClr val="3E3E3E"/>
                </a:solidFill>
                <a:latin typeface="Arial" panose="020B0604020202020204"/>
                <a:ea typeface="Arial" panose="020B0604020202020204"/>
                <a:cs typeface="Arial" panose="020B0604020202020204"/>
                <a:sym typeface="Arial" panose="020B0604020202020204"/>
              </a:rPr>
              <a:t>a.买家没有收到货物</a:t>
            </a:r>
            <a:endParaRPr sz="1400" b="0" i="0" u="none" strike="noStrike" cap="none">
              <a:solidFill>
                <a:srgbClr val="252525"/>
              </a:solidFill>
              <a:latin typeface="Arial" panose="020B0604020202020204"/>
              <a:ea typeface="Arial" panose="020B0604020202020204"/>
              <a:cs typeface="Arial" panose="020B0604020202020204"/>
              <a:sym typeface="Arial" panose="020B0604020202020204"/>
            </a:endParaRPr>
          </a:p>
          <a:p>
            <a:pPr marL="0" marR="0" lvl="0" indent="0" algn="just" rtl="0">
              <a:lnSpc>
                <a:spcPct val="150000"/>
              </a:lnSpc>
              <a:spcBef>
                <a:spcPts val="0"/>
              </a:spcBef>
              <a:spcAft>
                <a:spcPts val="0"/>
              </a:spcAft>
              <a:buClr>
                <a:srgbClr val="000000"/>
              </a:buClr>
              <a:buSzPts val="1400"/>
              <a:buFont typeface="Arial" panose="020B0604020202020204"/>
              <a:buNone/>
            </a:pPr>
            <a:r>
              <a:rPr lang="zh-CN" sz="1400" b="0" i="0" u="none" strike="noStrike" cap="none">
                <a:solidFill>
                  <a:srgbClr val="3E3E3E"/>
                </a:solidFill>
                <a:latin typeface="Arial" panose="020B0604020202020204"/>
                <a:ea typeface="Arial" panose="020B0604020202020204"/>
                <a:cs typeface="Arial" panose="020B0604020202020204"/>
                <a:sym typeface="Arial" panose="020B0604020202020204"/>
              </a:rPr>
              <a:t>b.买家收到错误的产品（错误的尺码、颜色、品类）</a:t>
            </a:r>
            <a:endParaRPr sz="1400" b="0" i="0" u="none" strike="noStrike" cap="none">
              <a:solidFill>
                <a:srgbClr val="252525"/>
              </a:solidFill>
              <a:latin typeface="Arial" panose="020B0604020202020204"/>
              <a:ea typeface="Arial" panose="020B0604020202020204"/>
              <a:cs typeface="Arial" panose="020B0604020202020204"/>
              <a:sym typeface="Arial" panose="020B0604020202020204"/>
            </a:endParaRPr>
          </a:p>
          <a:p>
            <a:pPr marL="0" marR="0" lvl="0" indent="0" algn="just" rtl="0">
              <a:lnSpc>
                <a:spcPct val="150000"/>
              </a:lnSpc>
              <a:spcBef>
                <a:spcPts val="0"/>
              </a:spcBef>
              <a:spcAft>
                <a:spcPts val="0"/>
              </a:spcAft>
              <a:buClr>
                <a:srgbClr val="000000"/>
              </a:buClr>
              <a:buSzPts val="1400"/>
              <a:buFont typeface="Arial" panose="020B0604020202020204"/>
              <a:buNone/>
            </a:pPr>
            <a:r>
              <a:rPr lang="zh-CN" sz="1400" b="0" i="0" u="none" strike="noStrike" cap="none">
                <a:solidFill>
                  <a:srgbClr val="3E3E3E"/>
                </a:solidFill>
                <a:latin typeface="Arial" panose="020B0604020202020204"/>
                <a:ea typeface="Arial" panose="020B0604020202020204"/>
                <a:cs typeface="Arial" panose="020B0604020202020204"/>
                <a:sym typeface="Arial" panose="020B0604020202020204"/>
              </a:rPr>
              <a:t>c.买家收到损坏或有瑕疵的产品</a:t>
            </a:r>
            <a:endParaRPr sz="1400" b="0" i="0" u="none" strike="noStrike" cap="none">
              <a:solidFill>
                <a:srgbClr val="252525"/>
              </a:solidFill>
              <a:latin typeface="Arial" panose="020B0604020202020204"/>
              <a:ea typeface="Arial" panose="020B0604020202020204"/>
              <a:cs typeface="Arial" panose="020B0604020202020204"/>
              <a:sym typeface="Arial" panose="020B0604020202020204"/>
            </a:endParaRPr>
          </a:p>
          <a:p>
            <a:pPr marL="0" marR="0" lvl="0" indent="0" algn="just" rtl="0">
              <a:lnSpc>
                <a:spcPct val="150000"/>
              </a:lnSpc>
              <a:spcBef>
                <a:spcPts val="0"/>
              </a:spcBef>
              <a:spcAft>
                <a:spcPts val="0"/>
              </a:spcAft>
              <a:buClr>
                <a:srgbClr val="000000"/>
              </a:buClr>
              <a:buSzPts val="1400"/>
              <a:buFont typeface="Arial" panose="020B0604020202020204"/>
              <a:buNone/>
            </a:pPr>
            <a:endParaRPr sz="1400" b="0" i="0" u="none" strike="noStrike" cap="none">
              <a:solidFill>
                <a:srgbClr val="3E3E3E"/>
              </a:solidFill>
              <a:latin typeface="Arial" panose="020B0604020202020204"/>
              <a:ea typeface="Arial" panose="020B0604020202020204"/>
              <a:cs typeface="Arial" panose="020B0604020202020204"/>
              <a:sym typeface="Arial" panose="020B0604020202020204"/>
            </a:endParaRPr>
          </a:p>
          <a:p>
            <a:pPr marL="0" marR="0" lvl="0" indent="0" algn="just" rtl="0">
              <a:lnSpc>
                <a:spcPct val="150000"/>
              </a:lnSpc>
              <a:spcBef>
                <a:spcPts val="0"/>
              </a:spcBef>
              <a:spcAft>
                <a:spcPts val="0"/>
              </a:spcAft>
              <a:buClr>
                <a:srgbClr val="000000"/>
              </a:buClr>
              <a:buSzPts val="1400"/>
              <a:buFont typeface="Arial" panose="020B0604020202020204"/>
              <a:buNone/>
            </a:pPr>
            <a:r>
              <a:rPr lang="zh-CN" sz="1400" b="1" i="0" u="none" strike="noStrike" cap="none">
                <a:solidFill>
                  <a:srgbClr val="3E3E3E"/>
                </a:solidFill>
                <a:latin typeface="Arial" panose="020B0604020202020204"/>
                <a:ea typeface="Arial" panose="020B0604020202020204"/>
                <a:cs typeface="Arial" panose="020B0604020202020204"/>
                <a:sym typeface="Arial" panose="020B0604020202020204"/>
              </a:rPr>
              <a:t>2、买家发起申请后，该订单会进入【Return/Refund】</a:t>
            </a:r>
            <a:r>
              <a:rPr lang="zh-CN" sz="1400" b="0" i="0" u="none" strike="noStrike" cap="none">
                <a:solidFill>
                  <a:srgbClr val="3E3E3E"/>
                </a:solidFill>
                <a:latin typeface="Arial" panose="020B0604020202020204"/>
                <a:ea typeface="Arial" panose="020B0604020202020204"/>
                <a:cs typeface="Arial" panose="020B0604020202020204"/>
                <a:sym typeface="Arial" panose="020B0604020202020204"/>
              </a:rPr>
              <a:t>，同时商家也会收到邮件提醒，卖家可点击申请退货退款订单的的【Respond】按钮，进入订单详情界面查看申请理由；</a:t>
            </a:r>
            <a:endParaRPr sz="1400" b="0" i="0" u="none" strike="noStrike" cap="none">
              <a:solidFill>
                <a:srgbClr val="252525"/>
              </a:solidFill>
              <a:latin typeface="Arial" panose="020B0604020202020204"/>
              <a:ea typeface="Arial" panose="020B0604020202020204"/>
              <a:cs typeface="Arial" panose="020B0604020202020204"/>
              <a:sym typeface="Arial" panose="020B0604020202020204"/>
            </a:endParaRPr>
          </a:p>
          <a:p>
            <a:pPr marL="0" marR="0" lvl="0" indent="0" algn="just" rtl="0">
              <a:lnSpc>
                <a:spcPct val="150000"/>
              </a:lnSpc>
              <a:spcBef>
                <a:spcPts val="0"/>
              </a:spcBef>
              <a:spcAft>
                <a:spcPts val="0"/>
              </a:spcAft>
              <a:buClr>
                <a:srgbClr val="000000"/>
              </a:buClr>
              <a:buSzPts val="1400"/>
              <a:buFont typeface="Arial" panose="020B0604020202020204"/>
              <a:buNone/>
            </a:pPr>
            <a:endParaRPr sz="1400" b="0" i="0" u="none" strike="noStrike" cap="none">
              <a:solidFill>
                <a:srgbClr val="252525"/>
              </a:solidFill>
              <a:latin typeface="Arial" panose="020B0604020202020204"/>
              <a:ea typeface="Arial" panose="020B0604020202020204"/>
              <a:cs typeface="Arial" panose="020B0604020202020204"/>
              <a:sym typeface="Arial" panose="020B0604020202020204"/>
            </a:endParaRPr>
          </a:p>
          <a:p>
            <a:pPr marL="0" marR="0" lvl="0" indent="0" algn="just" rtl="0">
              <a:lnSpc>
                <a:spcPct val="150000"/>
              </a:lnSpc>
              <a:spcBef>
                <a:spcPts val="0"/>
              </a:spcBef>
              <a:spcAft>
                <a:spcPts val="0"/>
              </a:spcAft>
              <a:buClr>
                <a:srgbClr val="000000"/>
              </a:buClr>
              <a:buSzPts val="1400"/>
              <a:buFont typeface="Arial" panose="020B0604020202020204"/>
              <a:buNone/>
            </a:pPr>
            <a:r>
              <a:rPr lang="zh-CN" sz="1400" b="0" i="0" u="none" strike="noStrike" cap="none">
                <a:solidFill>
                  <a:srgbClr val="3E3E3E"/>
                </a:solidFill>
                <a:latin typeface="Arial" panose="020B0604020202020204"/>
                <a:ea typeface="Arial" panose="020B0604020202020204"/>
                <a:cs typeface="Arial" panose="020B0604020202020204"/>
                <a:sym typeface="Arial" panose="020B0604020202020204"/>
              </a:rPr>
              <a:t>3、</a:t>
            </a:r>
            <a:r>
              <a:rPr lang="zh-CN" sz="1400" b="1" i="0" u="none" strike="noStrike" cap="none">
                <a:solidFill>
                  <a:srgbClr val="3E3E3E"/>
                </a:solidFill>
                <a:latin typeface="Arial" panose="020B0604020202020204"/>
                <a:ea typeface="Arial" panose="020B0604020202020204"/>
                <a:cs typeface="Arial" panose="020B0604020202020204"/>
                <a:sym typeface="Arial" panose="020B0604020202020204"/>
              </a:rPr>
              <a:t>卖家可以点击【Refund】给买家退款，也可以选择【Submit Dispute to Shopee】向Shopee提出争议，有Shopee介入处理。</a:t>
            </a:r>
            <a:endParaRPr sz="1400" b="1" i="0" u="none" strike="noStrike" cap="none">
              <a:solidFill>
                <a:srgbClr val="252525"/>
              </a:solidFill>
              <a:latin typeface="Arial" panose="020B0604020202020204"/>
              <a:ea typeface="Arial" panose="020B0604020202020204"/>
              <a:cs typeface="Arial" panose="020B0604020202020204"/>
              <a:sym typeface="Arial" panose="020B0604020202020204"/>
            </a:endParaRPr>
          </a:p>
          <a:p>
            <a:pPr marL="0" marR="0" lvl="0" indent="0" algn="just" rtl="0">
              <a:lnSpc>
                <a:spcPct val="150000"/>
              </a:lnSpc>
              <a:spcBef>
                <a:spcPts val="0"/>
              </a:spcBef>
              <a:spcAft>
                <a:spcPts val="0"/>
              </a:spcAft>
              <a:buClr>
                <a:srgbClr val="000000"/>
              </a:buClr>
              <a:buSzPts val="1400"/>
              <a:buFont typeface="Arial" panose="020B0604020202020204"/>
              <a:buNone/>
            </a:pPr>
            <a:endParaRPr sz="1400" b="0" i="0" u="none" strike="noStrike" cap="none">
              <a:solidFill>
                <a:srgbClr val="3E3E3E"/>
              </a:solidFill>
              <a:latin typeface="Arial" panose="020B0604020202020204"/>
              <a:ea typeface="Arial" panose="020B0604020202020204"/>
              <a:cs typeface="Arial" panose="020B0604020202020204"/>
              <a:sym typeface="Arial" panose="020B0604020202020204"/>
            </a:endParaRPr>
          </a:p>
          <a:p>
            <a:pPr marL="0" marR="0" lvl="0" indent="0" algn="just" rtl="0">
              <a:lnSpc>
                <a:spcPct val="150000"/>
              </a:lnSpc>
              <a:spcBef>
                <a:spcPts val="0"/>
              </a:spcBef>
              <a:spcAft>
                <a:spcPts val="0"/>
              </a:spcAft>
              <a:buClr>
                <a:srgbClr val="000000"/>
              </a:buClr>
              <a:buSzPts val="1400"/>
              <a:buFont typeface="Arial" panose="020B0604020202020204"/>
              <a:buNone/>
            </a:pPr>
            <a:r>
              <a:rPr lang="zh-CN" sz="1400" b="1" i="0" u="none" strike="noStrike" cap="none">
                <a:solidFill>
                  <a:srgbClr val="FF0000"/>
                </a:solidFill>
                <a:latin typeface="Arial" panose="020B0604020202020204"/>
                <a:ea typeface="Arial" panose="020B0604020202020204"/>
                <a:cs typeface="Arial" panose="020B0604020202020204"/>
                <a:sym typeface="Arial" panose="020B0604020202020204"/>
              </a:rPr>
              <a:t>*注意：卖家需要在指定时间完成【Respond】回应操作，否则系统会自动同意申请退款给买家。</a:t>
            </a: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pic>
        <p:nvPicPr>
          <p:cNvPr id="640" name="Google Shape;640;p69" descr="手机截图图社交软件的信息&#10;&#10;描述已自动生成"/>
          <p:cNvPicPr preferRelativeResize="0"/>
          <p:nvPr/>
        </p:nvPicPr>
        <p:blipFill rotWithShape="1">
          <a:blip r:embed="rId1"/>
          <a:srcRect/>
          <a:stretch>
            <a:fillRect/>
          </a:stretch>
        </p:blipFill>
        <p:spPr>
          <a:xfrm>
            <a:off x="344630" y="1160069"/>
            <a:ext cx="4806490" cy="5392483"/>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644" name="Shape 644"/>
        <p:cNvGrpSpPr/>
        <p:nvPr/>
      </p:nvGrpSpPr>
      <p:grpSpPr>
        <a:xfrm>
          <a:off x="0" y="0"/>
          <a:ext cx="0" cy="0"/>
          <a:chOff x="0" y="0"/>
          <a:chExt cx="0" cy="0"/>
        </a:xfrm>
      </p:grpSpPr>
      <p:sp>
        <p:nvSpPr>
          <p:cNvPr id="645" name="Google Shape;645;p32"/>
          <p:cNvSpPr txBox="1"/>
          <p:nvPr/>
        </p:nvSpPr>
        <p:spPr>
          <a:xfrm>
            <a:off x="835308" y="179502"/>
            <a:ext cx="2772383" cy="4001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panose="020B0604020202020204"/>
              <a:buNone/>
            </a:pPr>
            <a:r>
              <a:rPr lang="zh-CN" sz="2000" b="1"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rPr>
              <a:t>二、退货退款常见流程</a:t>
            </a: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pic>
        <p:nvPicPr>
          <p:cNvPr id="646" name="Google Shape;646;p32"/>
          <p:cNvPicPr preferRelativeResize="0"/>
          <p:nvPr/>
        </p:nvPicPr>
        <p:blipFill rotWithShape="1">
          <a:blip r:embed="rId1"/>
          <a:srcRect/>
          <a:stretch>
            <a:fillRect/>
          </a:stretch>
        </p:blipFill>
        <p:spPr>
          <a:xfrm>
            <a:off x="183939" y="1317546"/>
            <a:ext cx="11836415" cy="4426029"/>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650" name="Shape 650"/>
        <p:cNvGrpSpPr/>
        <p:nvPr/>
      </p:nvGrpSpPr>
      <p:grpSpPr>
        <a:xfrm>
          <a:off x="0" y="0"/>
          <a:ext cx="0" cy="0"/>
          <a:chOff x="0" y="0"/>
          <a:chExt cx="0" cy="0"/>
        </a:xfrm>
      </p:grpSpPr>
      <p:sp>
        <p:nvSpPr>
          <p:cNvPr id="651" name="Google Shape;651;p70"/>
          <p:cNvSpPr txBox="1"/>
          <p:nvPr/>
        </p:nvSpPr>
        <p:spPr>
          <a:xfrm>
            <a:off x="835308" y="179502"/>
            <a:ext cx="2772383" cy="4001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panose="020B0604020202020204"/>
              <a:buNone/>
            </a:pPr>
            <a:r>
              <a:rPr lang="zh-CN" sz="2000" b="1"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rPr>
              <a:t>三、退货退款常见问题</a:t>
            </a: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52" name="Google Shape;652;p70"/>
          <p:cNvSpPr/>
          <p:nvPr/>
        </p:nvSpPr>
        <p:spPr>
          <a:xfrm>
            <a:off x="98884" y="819304"/>
            <a:ext cx="12336956" cy="5139828"/>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Clr>
                <a:srgbClr val="000000"/>
              </a:buClr>
              <a:buSzPts val="1600"/>
              <a:buFont typeface="Arial" panose="020B0604020202020204"/>
              <a:buNone/>
            </a:pPr>
            <a:r>
              <a:rPr lang="zh-CN" sz="1600" b="1" i="0" u="none" strike="noStrike" cap="none">
                <a:solidFill>
                  <a:srgbClr val="FF5722"/>
                </a:solidFill>
                <a:latin typeface="Arial" panose="020B0604020202020204"/>
                <a:ea typeface="Arial" panose="020B0604020202020204"/>
                <a:cs typeface="Arial" panose="020B0604020202020204"/>
                <a:sym typeface="Arial" panose="020B0604020202020204"/>
              </a:rPr>
              <a:t>1、买家申请部分退款应该怎么处理？</a:t>
            </a:r>
            <a:endParaRPr sz="1600" b="0" i="0" u="none" strike="noStrike" cap="none">
              <a:solidFill>
                <a:srgbClr val="FF5722"/>
              </a:solidFill>
              <a:latin typeface="Arial" panose="020B0604020202020204"/>
              <a:ea typeface="Arial" panose="020B0604020202020204"/>
              <a:cs typeface="Arial" panose="020B0604020202020204"/>
              <a:sym typeface="Arial" panose="020B0604020202020204"/>
            </a:endParaRPr>
          </a:p>
          <a:p>
            <a:pPr marL="0" marR="0" lvl="0" indent="0" algn="just" rtl="0">
              <a:lnSpc>
                <a:spcPct val="150000"/>
              </a:lnSpc>
              <a:spcBef>
                <a:spcPts val="0"/>
              </a:spcBef>
              <a:spcAft>
                <a:spcPts val="0"/>
              </a:spcAft>
              <a:buClr>
                <a:srgbClr val="000000"/>
              </a:buClr>
              <a:buSzPts val="1600"/>
              <a:buFont typeface="Arial" panose="020B0604020202020204"/>
              <a:buNone/>
            </a:pPr>
            <a:r>
              <a:rPr lang="zh-CN" sz="1600" b="0" i="0" u="none" strike="noStrike" cap="none">
                <a:solidFill>
                  <a:srgbClr val="3E3E3E"/>
                </a:solidFill>
                <a:latin typeface="Arial" panose="020B0604020202020204"/>
                <a:ea typeface="Arial" panose="020B0604020202020204"/>
                <a:cs typeface="Arial" panose="020B0604020202020204"/>
                <a:sym typeface="Arial" panose="020B0604020202020204"/>
              </a:rPr>
              <a:t>除泰国站点外，其他所有站点的可在买家申请退款后拒绝退款，由当地客服介入操作部分退款流程如下，泰国暂时不提供部分退款服务。</a:t>
            </a:r>
            <a:endParaRPr sz="1600" b="0" i="0" u="none" strike="noStrike" cap="none">
              <a:solidFill>
                <a:srgbClr val="3E3E3E"/>
              </a:solidFill>
              <a:latin typeface="Arial" panose="020B0604020202020204"/>
              <a:ea typeface="Arial" panose="020B0604020202020204"/>
              <a:cs typeface="Arial" panose="020B0604020202020204"/>
              <a:sym typeface="Arial" panose="020B0604020202020204"/>
            </a:endParaRPr>
          </a:p>
          <a:p>
            <a:pPr marL="0" marR="0" lvl="0" indent="0" algn="l" rtl="0">
              <a:lnSpc>
                <a:spcPct val="150000"/>
              </a:lnSpc>
              <a:spcBef>
                <a:spcPts val="0"/>
              </a:spcBef>
              <a:spcAft>
                <a:spcPts val="0"/>
              </a:spcAft>
              <a:buClr>
                <a:srgbClr val="000000"/>
              </a:buClr>
              <a:buSzPts val="1600"/>
              <a:buFont typeface="Arial" panose="020B0604020202020204"/>
              <a:buNone/>
            </a:pPr>
            <a:r>
              <a:rPr lang="zh-CN" sz="1600" b="0" i="0" u="none" strike="noStrike" cap="none">
                <a:solidFill>
                  <a:srgbClr val="000000"/>
                </a:solidFill>
                <a:latin typeface="Arial" panose="020B0604020202020204"/>
                <a:ea typeface="Arial" panose="020B0604020202020204"/>
                <a:cs typeface="Arial" panose="020B0604020202020204"/>
                <a:sym typeface="Arial" panose="020B0604020202020204"/>
              </a:rPr>
              <a:t>①买家发起退货退款，并在备注中写明需要退款的金额</a:t>
            </a:r>
            <a:br>
              <a:rPr lang="zh-CN" sz="1600" b="0" i="0" u="none" strike="noStrike" cap="none">
                <a:solidFill>
                  <a:srgbClr val="000000"/>
                </a:solidFill>
                <a:latin typeface="Arial" panose="020B0604020202020204"/>
                <a:ea typeface="Arial" panose="020B0604020202020204"/>
                <a:cs typeface="Arial" panose="020B0604020202020204"/>
                <a:sym typeface="Arial" panose="020B0604020202020204"/>
              </a:rPr>
            </a:br>
            <a:r>
              <a:rPr lang="zh-CN" sz="1600" b="0" i="0" u="none" strike="noStrike" cap="none">
                <a:solidFill>
                  <a:srgbClr val="000000"/>
                </a:solidFill>
                <a:latin typeface="Arial" panose="020B0604020202020204"/>
                <a:ea typeface="Arial" panose="020B0604020202020204"/>
                <a:cs typeface="Arial" panose="020B0604020202020204"/>
                <a:sym typeface="Arial" panose="020B0604020202020204"/>
              </a:rPr>
              <a:t>②卖家点击争议，备注写明需要退款的金额，同时附上与买家的聊聊沟通记录（内容需要包括退款的商品+件数+金额），请卖家将内容发给买家确认，得到答复后，截图上传作为证据。</a:t>
            </a:r>
            <a:br>
              <a:rPr lang="zh-CN" sz="1600" b="0" i="0" u="none" strike="noStrike" cap="none">
                <a:solidFill>
                  <a:srgbClr val="000000"/>
                </a:solidFill>
                <a:latin typeface="Arial" panose="020B0604020202020204"/>
                <a:ea typeface="Arial" panose="020B0604020202020204"/>
                <a:cs typeface="Arial" panose="020B0604020202020204"/>
                <a:sym typeface="Arial" panose="020B0604020202020204"/>
              </a:rPr>
            </a:br>
            <a:r>
              <a:rPr lang="zh-CN" sz="1600" b="0" i="0" u="none" strike="noStrike" cap="none">
                <a:solidFill>
                  <a:srgbClr val="000000"/>
                </a:solidFill>
                <a:latin typeface="Arial" panose="020B0604020202020204"/>
                <a:ea typeface="Arial" panose="020B0604020202020204"/>
                <a:cs typeface="Arial" panose="020B0604020202020204"/>
                <a:sym typeface="Arial" panose="020B0604020202020204"/>
              </a:rPr>
              <a:t>③平台客服将介入操作。</a:t>
            </a: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a:p>
            <a:pPr marL="0" marR="0" lvl="0" indent="0" algn="just" rtl="0">
              <a:lnSpc>
                <a:spcPct val="150000"/>
              </a:lnSpc>
              <a:spcBef>
                <a:spcPts val="0"/>
              </a:spcBef>
              <a:spcAft>
                <a:spcPts val="0"/>
              </a:spcAft>
              <a:buClr>
                <a:srgbClr val="000000"/>
              </a:buClr>
              <a:buSzPts val="1600"/>
              <a:buFont typeface="Arial" panose="020B0604020202020204"/>
              <a:buNone/>
            </a:pPr>
            <a:r>
              <a:rPr lang="zh-CN" sz="1600" b="1" i="0" u="none" strike="noStrike" cap="none">
                <a:solidFill>
                  <a:srgbClr val="FF5722"/>
                </a:solidFill>
                <a:latin typeface="Arial" panose="020B0604020202020204"/>
                <a:ea typeface="Arial" panose="020B0604020202020204"/>
                <a:cs typeface="Arial" panose="020B0604020202020204"/>
                <a:sym typeface="Arial" panose="020B0604020202020204"/>
              </a:rPr>
              <a:t>2、怎么退回各站点的退货包裹?</a:t>
            </a:r>
            <a:endParaRPr sz="1600" b="0" i="0" u="none" strike="noStrike" cap="none">
              <a:solidFill>
                <a:srgbClr val="FF5722"/>
              </a:solidFill>
              <a:latin typeface="Arial" panose="020B0604020202020204"/>
              <a:ea typeface="Arial" panose="020B0604020202020204"/>
              <a:cs typeface="Arial" panose="020B0604020202020204"/>
              <a:sym typeface="Arial" panose="020B0604020202020204"/>
            </a:endParaRPr>
          </a:p>
          <a:p>
            <a:pPr marL="0" marR="0" lvl="0" indent="0" algn="l" rtl="0">
              <a:lnSpc>
                <a:spcPct val="100000"/>
              </a:lnSpc>
              <a:spcBef>
                <a:spcPts val="0"/>
              </a:spcBef>
              <a:spcAft>
                <a:spcPts val="0"/>
              </a:spcAft>
              <a:buClr>
                <a:srgbClr val="000000"/>
              </a:buClr>
              <a:buSzPts val="1600"/>
              <a:buFont typeface="Arial" panose="020B0604020202020204"/>
              <a:buNone/>
            </a:pPr>
            <a:r>
              <a:rPr lang="zh-CN" sz="1600" b="0" i="0" u="none" strike="noStrike" cap="none">
                <a:solidFill>
                  <a:srgbClr val="000000"/>
                </a:solidFill>
                <a:latin typeface="Arial" panose="020B0604020202020204"/>
                <a:ea typeface="Arial" panose="020B0604020202020204"/>
                <a:cs typeface="Arial" panose="020B0604020202020204"/>
                <a:sym typeface="Arial" panose="020B0604020202020204"/>
              </a:rPr>
              <a:t>具体政策请扫描二维码或点击链接查看Shopee平台跨境物流指导手册： https://shopee.cn/edu/article/4465</a:t>
            </a:r>
            <a:endParaRPr sz="1600" b="0" i="0" u="none" strike="noStrike" cap="none">
              <a:solidFill>
                <a:srgbClr val="000000"/>
              </a:solidFill>
              <a:latin typeface="Arial" panose="020B0604020202020204"/>
              <a:ea typeface="Arial" panose="020B0604020202020204"/>
              <a:cs typeface="Arial" panose="020B0604020202020204"/>
              <a:sym typeface="Arial" panose="020B0604020202020204"/>
            </a:endParaRPr>
          </a:p>
          <a:p>
            <a:pPr marL="0" marR="0" lvl="0" indent="0" algn="l" rtl="0">
              <a:lnSpc>
                <a:spcPct val="100000"/>
              </a:lnSpc>
              <a:spcBef>
                <a:spcPts val="0"/>
              </a:spcBef>
              <a:spcAft>
                <a:spcPts val="0"/>
              </a:spcAft>
              <a:buClr>
                <a:srgbClr val="000000"/>
              </a:buClr>
              <a:buSzPts val="1600"/>
              <a:buFont typeface="Arial" panose="020B0604020202020204"/>
              <a:buNone/>
            </a:pPr>
            <a:r>
              <a:rPr lang="zh-CN" sz="1600" b="0" i="0" u="none" strike="noStrike" cap="none">
                <a:solidFill>
                  <a:srgbClr val="000000"/>
                </a:solidFill>
                <a:latin typeface="Arial" panose="020B0604020202020204"/>
                <a:ea typeface="Arial" panose="020B0604020202020204"/>
                <a:cs typeface="Arial" panose="020B0604020202020204"/>
                <a:sym typeface="Arial" panose="020B0604020202020204"/>
              </a:rPr>
              <a:t>①打开网址点开附件</a:t>
            </a:r>
            <a:endParaRPr sz="1600" b="0" i="0" u="none" strike="noStrike" cap="none">
              <a:solidFill>
                <a:srgbClr val="000000"/>
              </a:solidFill>
              <a:latin typeface="Arial" panose="020B0604020202020204"/>
              <a:ea typeface="Arial" panose="020B0604020202020204"/>
              <a:cs typeface="Arial" panose="020B0604020202020204"/>
              <a:sym typeface="Arial" panose="020B0604020202020204"/>
            </a:endParaRPr>
          </a:p>
          <a:p>
            <a:pPr marL="0" marR="0" lvl="0" indent="0" algn="l" rtl="0">
              <a:lnSpc>
                <a:spcPct val="100000"/>
              </a:lnSpc>
              <a:spcBef>
                <a:spcPts val="0"/>
              </a:spcBef>
              <a:spcAft>
                <a:spcPts val="0"/>
              </a:spcAft>
              <a:buClr>
                <a:srgbClr val="000000"/>
              </a:buClr>
              <a:buSzPts val="1600"/>
              <a:buFont typeface="Arial" panose="020B0604020202020204"/>
              <a:buNone/>
            </a:pPr>
            <a:endParaRPr sz="1600" b="0" i="0" u="none" strike="noStrike" cap="none">
              <a:solidFill>
                <a:srgbClr val="000000"/>
              </a:solidFill>
              <a:latin typeface="Arial" panose="020B0604020202020204"/>
              <a:ea typeface="Arial" panose="020B0604020202020204"/>
              <a:cs typeface="Arial" panose="020B0604020202020204"/>
              <a:sym typeface="Arial" panose="020B0604020202020204"/>
            </a:endParaRPr>
          </a:p>
          <a:p>
            <a:pPr marL="0" marR="0" lvl="0" indent="0" algn="l" rtl="0">
              <a:lnSpc>
                <a:spcPct val="100000"/>
              </a:lnSpc>
              <a:spcBef>
                <a:spcPts val="0"/>
              </a:spcBef>
              <a:spcAft>
                <a:spcPts val="0"/>
              </a:spcAft>
              <a:buClr>
                <a:srgbClr val="000000"/>
              </a:buClr>
              <a:buSzPts val="1600"/>
              <a:buFont typeface="Arial" panose="020B0604020202020204"/>
              <a:buNone/>
            </a:pPr>
            <a:endParaRPr sz="1600" b="0" i="0" u="none" strike="noStrike" cap="none">
              <a:solidFill>
                <a:srgbClr val="000000"/>
              </a:solidFill>
              <a:latin typeface="Arial" panose="020B0604020202020204"/>
              <a:ea typeface="Arial" panose="020B0604020202020204"/>
              <a:cs typeface="Arial" panose="020B0604020202020204"/>
              <a:sym typeface="Arial" panose="020B0604020202020204"/>
            </a:endParaRPr>
          </a:p>
          <a:p>
            <a:pPr marL="0" marR="0" lvl="0" indent="0" algn="l" rtl="0">
              <a:lnSpc>
                <a:spcPct val="100000"/>
              </a:lnSpc>
              <a:spcBef>
                <a:spcPts val="0"/>
              </a:spcBef>
              <a:spcAft>
                <a:spcPts val="0"/>
              </a:spcAft>
              <a:buClr>
                <a:srgbClr val="000000"/>
              </a:buClr>
              <a:buSzPts val="1600"/>
              <a:buFont typeface="Arial" panose="020B0604020202020204"/>
              <a:buNone/>
            </a:pPr>
            <a:endParaRPr sz="1600" b="0" i="0" u="none" strike="noStrike" cap="none">
              <a:solidFill>
                <a:srgbClr val="000000"/>
              </a:solidFill>
              <a:latin typeface="Arial" panose="020B0604020202020204"/>
              <a:ea typeface="Arial" panose="020B0604020202020204"/>
              <a:cs typeface="Arial" panose="020B0604020202020204"/>
              <a:sym typeface="Arial" panose="020B0604020202020204"/>
            </a:endParaRPr>
          </a:p>
          <a:p>
            <a:pPr marL="0" marR="0" lvl="0" indent="0" algn="l" rtl="0">
              <a:lnSpc>
                <a:spcPct val="100000"/>
              </a:lnSpc>
              <a:spcBef>
                <a:spcPts val="0"/>
              </a:spcBef>
              <a:spcAft>
                <a:spcPts val="0"/>
              </a:spcAft>
              <a:buClr>
                <a:srgbClr val="000000"/>
              </a:buClr>
              <a:buSzPts val="1600"/>
              <a:buFont typeface="Arial" panose="020B0604020202020204"/>
              <a:buNone/>
            </a:pPr>
            <a:endParaRPr sz="1600" b="0" i="0" u="none" strike="noStrike" cap="none">
              <a:solidFill>
                <a:srgbClr val="000000"/>
              </a:solidFill>
              <a:latin typeface="Arial" panose="020B0604020202020204"/>
              <a:ea typeface="Arial" panose="020B0604020202020204"/>
              <a:cs typeface="Arial" panose="020B0604020202020204"/>
              <a:sym typeface="Arial" panose="020B0604020202020204"/>
            </a:endParaRPr>
          </a:p>
          <a:p>
            <a:pPr marL="0" marR="0" lvl="0" indent="0" algn="l" rtl="0">
              <a:lnSpc>
                <a:spcPct val="100000"/>
              </a:lnSpc>
              <a:spcBef>
                <a:spcPts val="0"/>
              </a:spcBef>
              <a:spcAft>
                <a:spcPts val="0"/>
              </a:spcAft>
              <a:buClr>
                <a:srgbClr val="000000"/>
              </a:buClr>
              <a:buSzPts val="1600"/>
              <a:buFont typeface="Arial" panose="020B0604020202020204"/>
              <a:buNone/>
            </a:pPr>
            <a:endParaRPr sz="1600" b="0" i="0" u="none" strike="noStrike" cap="none">
              <a:solidFill>
                <a:srgbClr val="000000"/>
              </a:solidFill>
              <a:latin typeface="Arial" panose="020B0604020202020204"/>
              <a:ea typeface="Arial" panose="020B0604020202020204"/>
              <a:cs typeface="Arial" panose="020B0604020202020204"/>
              <a:sym typeface="Arial" panose="020B0604020202020204"/>
            </a:endParaRPr>
          </a:p>
          <a:p>
            <a:pPr marL="0" marR="0" lvl="0" indent="0" algn="l" rtl="0">
              <a:lnSpc>
                <a:spcPct val="100000"/>
              </a:lnSpc>
              <a:spcBef>
                <a:spcPts val="0"/>
              </a:spcBef>
              <a:spcAft>
                <a:spcPts val="0"/>
              </a:spcAft>
              <a:buClr>
                <a:srgbClr val="000000"/>
              </a:buClr>
              <a:buSzPts val="1600"/>
              <a:buFont typeface="Arial" panose="020B0604020202020204"/>
              <a:buNone/>
            </a:pPr>
            <a:endParaRPr sz="1600" b="0" i="0" u="none" strike="noStrike" cap="none">
              <a:solidFill>
                <a:srgbClr val="000000"/>
              </a:solidFill>
              <a:latin typeface="Arial" panose="020B0604020202020204"/>
              <a:ea typeface="Arial" panose="020B0604020202020204"/>
              <a:cs typeface="Arial" panose="020B0604020202020204"/>
              <a:sym typeface="Arial" panose="020B0604020202020204"/>
            </a:endParaRPr>
          </a:p>
          <a:p>
            <a:pPr marL="0" marR="0" lvl="0" indent="0" algn="l" rtl="0">
              <a:lnSpc>
                <a:spcPct val="100000"/>
              </a:lnSpc>
              <a:spcBef>
                <a:spcPts val="0"/>
              </a:spcBef>
              <a:spcAft>
                <a:spcPts val="0"/>
              </a:spcAft>
              <a:buClr>
                <a:srgbClr val="000000"/>
              </a:buClr>
              <a:buSzPts val="1600"/>
              <a:buFont typeface="Arial" panose="020B0604020202020204"/>
              <a:buNone/>
            </a:pPr>
            <a:endParaRPr sz="1600" b="0" i="0" u="none" strike="noStrike" cap="none">
              <a:solidFill>
                <a:srgbClr val="000000"/>
              </a:solidFill>
              <a:latin typeface="Arial" panose="020B0604020202020204"/>
              <a:ea typeface="Arial" panose="020B0604020202020204"/>
              <a:cs typeface="Arial" panose="020B0604020202020204"/>
              <a:sym typeface="Arial" panose="020B0604020202020204"/>
            </a:endParaRPr>
          </a:p>
          <a:p>
            <a:pPr marL="0" marR="0" lvl="0" indent="0" algn="l" rtl="0">
              <a:lnSpc>
                <a:spcPct val="100000"/>
              </a:lnSpc>
              <a:spcBef>
                <a:spcPts val="0"/>
              </a:spcBef>
              <a:spcAft>
                <a:spcPts val="0"/>
              </a:spcAft>
              <a:buClr>
                <a:srgbClr val="000000"/>
              </a:buClr>
              <a:buSzPts val="1600"/>
              <a:buFont typeface="Arial" panose="020B0604020202020204"/>
              <a:buNone/>
            </a:pPr>
            <a:r>
              <a:rPr lang="zh-CN" sz="1600" b="0" i="0" u="none" strike="noStrike" cap="none">
                <a:solidFill>
                  <a:srgbClr val="000000"/>
                </a:solidFill>
                <a:latin typeface="Arial" panose="020B0604020202020204"/>
                <a:ea typeface="Arial" panose="020B0604020202020204"/>
                <a:cs typeface="Arial" panose="020B0604020202020204"/>
                <a:sym typeface="Arial" panose="020B0604020202020204"/>
              </a:rPr>
              <a:t>②查看目录中关于退回章节说明</a:t>
            </a: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53" name="Google Shape;653;p70"/>
          <p:cNvSpPr/>
          <p:nvPr/>
        </p:nvSpPr>
        <p:spPr>
          <a:xfrm>
            <a:off x="8852074" y="4518299"/>
            <a:ext cx="3151500" cy="56250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200"/>
              <a:buFont typeface="Arial" panose="020B0604020202020204"/>
              <a:buNone/>
            </a:pPr>
            <a:r>
              <a:rPr lang="zh-CN" sz="1200" b="1" i="0" u="none" strike="noStrike" cap="none">
                <a:solidFill>
                  <a:srgbClr val="FF5722"/>
                </a:solidFill>
                <a:latin typeface="Arial" panose="020B0604020202020204"/>
                <a:ea typeface="Arial" panose="020B0604020202020204"/>
                <a:cs typeface="Arial" panose="020B0604020202020204"/>
                <a:sym typeface="Arial" panose="020B0604020202020204"/>
              </a:rPr>
              <a:t>如果您对订单退货退款的使用内容有任何反馈、   建议，您可以扫描下方二维码提供</a:t>
            </a:r>
            <a:endParaRPr sz="1200" b="1" i="0" u="none" strike="noStrike" cap="none">
              <a:solidFill>
                <a:srgbClr val="FF5722"/>
              </a:solidFill>
              <a:latin typeface="Arial" panose="020B0604020202020204"/>
              <a:ea typeface="Arial" panose="020B0604020202020204"/>
              <a:cs typeface="Arial" panose="020B0604020202020204"/>
              <a:sym typeface="Arial" panose="020B0604020202020204"/>
            </a:endParaRPr>
          </a:p>
        </p:txBody>
      </p:sp>
      <p:pic>
        <p:nvPicPr>
          <p:cNvPr id="654" name="Google Shape;654;p70"/>
          <p:cNvPicPr preferRelativeResize="0"/>
          <p:nvPr/>
        </p:nvPicPr>
        <p:blipFill rotWithShape="1">
          <a:blip r:embed="rId1"/>
          <a:srcRect/>
          <a:stretch>
            <a:fillRect/>
          </a:stretch>
        </p:blipFill>
        <p:spPr>
          <a:xfrm>
            <a:off x="9534601" y="5080801"/>
            <a:ext cx="1786450" cy="1777200"/>
          </a:xfrm>
          <a:prstGeom prst="rect">
            <a:avLst/>
          </a:prstGeom>
          <a:noFill/>
          <a:ln>
            <a:noFill/>
          </a:ln>
        </p:spPr>
      </p:pic>
      <p:sp>
        <p:nvSpPr>
          <p:cNvPr id="655" name="Google Shape;655;p70"/>
          <p:cNvSpPr/>
          <p:nvPr/>
        </p:nvSpPr>
        <p:spPr>
          <a:xfrm>
            <a:off x="8729700" y="4466850"/>
            <a:ext cx="3466500" cy="2391000"/>
          </a:xfrm>
          <a:prstGeom prst="rect">
            <a:avLst/>
          </a:prstGeom>
          <a:noFill/>
          <a:ln w="25400" cap="flat" cmpd="sng">
            <a:solidFill>
              <a:schemeClr val="accent2"/>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panose="020B0604020202020204"/>
              <a:buNone/>
            </a:pPr>
            <a:endParaRPr sz="14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656" name="Google Shape;656;p70"/>
          <p:cNvSpPr/>
          <p:nvPr/>
        </p:nvSpPr>
        <p:spPr>
          <a:xfrm>
            <a:off x="5258950" y="4466850"/>
            <a:ext cx="3466500" cy="2391000"/>
          </a:xfrm>
          <a:prstGeom prst="rect">
            <a:avLst/>
          </a:prstGeom>
          <a:noFill/>
          <a:ln w="25400" cap="flat" cmpd="sng">
            <a:solidFill>
              <a:schemeClr val="accent2"/>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panose="020B0604020202020204"/>
              <a:buNone/>
            </a:pPr>
            <a:endParaRPr sz="14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pic>
        <p:nvPicPr>
          <p:cNvPr id="657" name="Google Shape;657;p70"/>
          <p:cNvPicPr preferRelativeResize="0"/>
          <p:nvPr/>
        </p:nvPicPr>
        <p:blipFill rotWithShape="1">
          <a:blip r:embed="rId2"/>
          <a:srcRect/>
          <a:stretch>
            <a:fillRect/>
          </a:stretch>
        </p:blipFill>
        <p:spPr>
          <a:xfrm>
            <a:off x="188426" y="3928480"/>
            <a:ext cx="3074744" cy="1537372"/>
          </a:xfrm>
          <a:prstGeom prst="rect">
            <a:avLst/>
          </a:prstGeom>
          <a:noFill/>
          <a:ln>
            <a:noFill/>
          </a:ln>
        </p:spPr>
      </p:pic>
      <p:pic>
        <p:nvPicPr>
          <p:cNvPr id="658" name="Google Shape;658;p70"/>
          <p:cNvPicPr preferRelativeResize="0"/>
          <p:nvPr/>
        </p:nvPicPr>
        <p:blipFill rotWithShape="1">
          <a:blip r:embed="rId3"/>
          <a:srcRect/>
          <a:stretch>
            <a:fillRect/>
          </a:stretch>
        </p:blipFill>
        <p:spPr>
          <a:xfrm>
            <a:off x="188426" y="5881944"/>
            <a:ext cx="1907502" cy="689054"/>
          </a:xfrm>
          <a:prstGeom prst="rect">
            <a:avLst/>
          </a:prstGeom>
          <a:noFill/>
          <a:ln>
            <a:noFill/>
          </a:ln>
        </p:spPr>
      </p:pic>
      <p:pic>
        <p:nvPicPr>
          <p:cNvPr id="659" name="Google Shape;659;p70" descr="QR 代码&#10;&#10;描述已自动生成"/>
          <p:cNvPicPr preferRelativeResize="0"/>
          <p:nvPr/>
        </p:nvPicPr>
        <p:blipFill rotWithShape="1">
          <a:blip r:embed="rId4"/>
          <a:srcRect/>
          <a:stretch>
            <a:fillRect/>
          </a:stretch>
        </p:blipFill>
        <p:spPr>
          <a:xfrm>
            <a:off x="6096000" y="5234711"/>
            <a:ext cx="1607970" cy="1607970"/>
          </a:xfrm>
          <a:prstGeom prst="rect">
            <a:avLst/>
          </a:prstGeom>
          <a:noFill/>
          <a:ln>
            <a:noFill/>
          </a:ln>
        </p:spPr>
      </p:pic>
      <p:sp>
        <p:nvSpPr>
          <p:cNvPr id="660" name="Google Shape;660;p70"/>
          <p:cNvSpPr/>
          <p:nvPr/>
        </p:nvSpPr>
        <p:spPr>
          <a:xfrm>
            <a:off x="5814964" y="4810871"/>
            <a:ext cx="3151500" cy="36929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200"/>
              <a:buFont typeface="Arial" panose="020B0604020202020204"/>
              <a:buNone/>
            </a:pPr>
            <a:r>
              <a:rPr lang="zh-CN" sz="1200" b="1" i="0" u="none" strike="noStrike" cap="none">
                <a:solidFill>
                  <a:srgbClr val="FF5722"/>
                </a:solidFill>
                <a:latin typeface="Arial" panose="020B0604020202020204"/>
                <a:ea typeface="Arial" panose="020B0604020202020204"/>
                <a:cs typeface="Arial" panose="020B0604020202020204"/>
                <a:sym typeface="Arial" panose="020B0604020202020204"/>
              </a:rPr>
              <a:t>Shopee平台跨境物流指引手册</a:t>
            </a:r>
            <a:endParaRPr sz="1200" b="1" i="0" u="none" strike="noStrike" cap="none">
              <a:solidFill>
                <a:srgbClr val="FF5722"/>
              </a:solidFill>
              <a:latin typeface="Arial" panose="020B0604020202020204"/>
              <a:ea typeface="Arial" panose="020B0604020202020204"/>
              <a:cs typeface="Arial" panose="020B0604020202020204"/>
              <a:sym typeface="Arial" panose="020B0604020202020204"/>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664" name="Shape 664"/>
        <p:cNvGrpSpPr/>
        <p:nvPr/>
      </p:nvGrpSpPr>
      <p:grpSpPr>
        <a:xfrm>
          <a:off x="0" y="0"/>
          <a:ext cx="0" cy="0"/>
          <a:chOff x="0" y="0"/>
          <a:chExt cx="0" cy="0"/>
        </a:xfrm>
      </p:grpSpPr>
      <p:sp>
        <p:nvSpPr>
          <p:cNvPr id="665" name="Google Shape;665;p33"/>
          <p:cNvSpPr txBox="1"/>
          <p:nvPr/>
        </p:nvSpPr>
        <p:spPr>
          <a:xfrm>
            <a:off x="3221160" y="2958393"/>
            <a:ext cx="708887" cy="1185281"/>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FFFFFF"/>
              </a:buClr>
              <a:buSzPts val="3600"/>
              <a:buFont typeface="微软雅黑" panose="020B0503020204020204" charset="-122"/>
              <a:buNone/>
            </a:pPr>
            <a:r>
              <a:rPr lang="zh-CN" sz="3600" b="1" i="0" u="none" strike="noStrike" cap="none">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7</a:t>
            </a: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66" name="Google Shape;666;p33"/>
          <p:cNvSpPr txBox="1"/>
          <p:nvPr/>
        </p:nvSpPr>
        <p:spPr>
          <a:xfrm>
            <a:off x="5722943" y="2567320"/>
            <a:ext cx="2197021" cy="74738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FF7353"/>
              </a:buClr>
              <a:buSzPts val="3600"/>
              <a:buFont typeface="微软雅黑" panose="020B0503020204020204" charset="-122"/>
              <a:buNone/>
            </a:pPr>
            <a:r>
              <a:rPr lang="zh-CN" sz="3600" b="1" i="0" u="none" strike="noStrike" cap="none">
                <a:solidFill>
                  <a:srgbClr val="FF7353"/>
                </a:solidFill>
                <a:latin typeface="微软雅黑" panose="020B0503020204020204" charset="-122"/>
                <a:ea typeface="微软雅黑" panose="020B0503020204020204" charset="-122"/>
                <a:cs typeface="微软雅黑" panose="020B0503020204020204" charset="-122"/>
                <a:sym typeface="微软雅黑" panose="020B0503020204020204" charset="-122"/>
              </a:rPr>
              <a:t>PART 7</a:t>
            </a: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67" name="Google Shape;667;p33"/>
          <p:cNvSpPr txBox="1"/>
          <p:nvPr/>
        </p:nvSpPr>
        <p:spPr>
          <a:xfrm>
            <a:off x="3482886" y="3543301"/>
            <a:ext cx="6504393" cy="64633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600"/>
              <a:buFont typeface="Arial" panose="020B0604020202020204"/>
              <a:buNone/>
            </a:pPr>
            <a:r>
              <a:rPr lang="zh-CN" sz="3600" b="1"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rPr>
              <a:t>议价操作及评价管理</a:t>
            </a: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202" name="Shape 202"/>
        <p:cNvGrpSpPr/>
        <p:nvPr/>
      </p:nvGrpSpPr>
      <p:grpSpPr>
        <a:xfrm>
          <a:off x="0" y="0"/>
          <a:ext cx="0" cy="0"/>
          <a:chOff x="0" y="0"/>
          <a:chExt cx="0" cy="0"/>
        </a:xfrm>
      </p:grpSpPr>
      <p:sp>
        <p:nvSpPr>
          <p:cNvPr id="203" name="Google Shape;203;p52"/>
          <p:cNvSpPr txBox="1"/>
          <p:nvPr/>
        </p:nvSpPr>
        <p:spPr>
          <a:xfrm>
            <a:off x="835308" y="179502"/>
            <a:ext cx="2772383" cy="4001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panose="020B0604020202020204"/>
              <a:buNone/>
            </a:pPr>
            <a:r>
              <a:rPr lang="zh-CN" sz="2000" b="1"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rPr>
              <a:t>语言更换与选择</a:t>
            </a: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4" name="Google Shape;204;p52"/>
          <p:cNvSpPr/>
          <p:nvPr/>
        </p:nvSpPr>
        <p:spPr>
          <a:xfrm>
            <a:off x="754921" y="1002261"/>
            <a:ext cx="1183337" cy="371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14"/>
              <a:buFont typeface="Arial" panose="020B0604020202020204"/>
              <a:buNone/>
            </a:pPr>
            <a:r>
              <a:rPr lang="zh-CN" sz="1815" b="0" i="0" u="none" strike="noStrike" cap="none">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卖家中心 </a:t>
            </a: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5" name="Google Shape;205;p52"/>
          <p:cNvSpPr txBox="1"/>
          <p:nvPr/>
        </p:nvSpPr>
        <p:spPr>
          <a:xfrm>
            <a:off x="9950418" y="5782892"/>
            <a:ext cx="131287" cy="234895"/>
          </a:xfrm>
          <a:prstGeom prst="rect">
            <a:avLst/>
          </a:prstGeom>
          <a:noFill/>
          <a:ln>
            <a:noFill/>
          </a:ln>
        </p:spPr>
        <p:txBody>
          <a:bodyPr spcFirstLastPara="1" wrap="square" lIns="0" tIns="11500" rIns="0" bIns="0" anchor="t" anchorCtr="0">
            <a:spAutoFit/>
          </a:bodyPr>
          <a:lstStyle/>
          <a:p>
            <a:pPr marL="11430" marR="0" lvl="0" indent="0" algn="l" rtl="0">
              <a:lnSpc>
                <a:spcPct val="100000"/>
              </a:lnSpc>
              <a:spcBef>
                <a:spcPts val="0"/>
              </a:spcBef>
              <a:spcAft>
                <a:spcPts val="0"/>
              </a:spcAft>
              <a:buClr>
                <a:srgbClr val="000000"/>
              </a:buClr>
              <a:buSzPts val="1451"/>
              <a:buFont typeface="Arial" panose="020B0604020202020204"/>
              <a:buNone/>
            </a:pPr>
            <a:r>
              <a:rPr lang="zh-CN" sz="1450" b="0" i="0" u="none" strike="noStrike" cap="none">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3</a:t>
            </a:r>
            <a:endParaRPr sz="1450" b="0" i="0" u="none" strike="noStrike" cap="none">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206" name="Google Shape;206;p52"/>
          <p:cNvSpPr/>
          <p:nvPr/>
        </p:nvSpPr>
        <p:spPr>
          <a:xfrm>
            <a:off x="385822" y="793389"/>
            <a:ext cx="8862350" cy="459105"/>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400"/>
              <a:buFont typeface="Arial" panose="020B0604020202020204"/>
              <a:buNone/>
            </a:pPr>
            <a:r>
              <a:rPr lang="zh-CN" sz="1400" b="0" i="0" u="none" strike="noStrike" cap="none">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1</a:t>
            </a:r>
            <a:r>
              <a:rPr lang="zh-CN" sz="1600" b="0" i="0" u="none" strike="noStrike" cap="none">
                <a:solidFill>
                  <a:srgbClr val="000000"/>
                </a:solidFill>
                <a:latin typeface="Arial" panose="020B0604020202020204"/>
                <a:ea typeface="Arial" panose="020B0604020202020204"/>
                <a:cs typeface="Arial" panose="020B0604020202020204"/>
                <a:sym typeface="Arial" panose="020B0604020202020204"/>
              </a:rPr>
              <a:t>由卖家中心进入设置，</a:t>
            </a:r>
            <a:r>
              <a:rPr lang="zh-CN" sz="1600" b="0" i="0" u="none" strike="noStrike" cap="none">
                <a:solidFill>
                  <a:schemeClr val="dk1"/>
                </a:solidFill>
                <a:latin typeface="微软雅黑" panose="020B0503020204020204" charset="-122"/>
                <a:ea typeface="微软雅黑" panose="020B0503020204020204" charset="-122"/>
                <a:cs typeface="微软雅黑" panose="020B0503020204020204" charset="-122"/>
                <a:sym typeface="微软雅黑" panose="020B0503020204020204" charset="-122"/>
              </a:rPr>
              <a:t>进入【商家设置】，在【语言</a:t>
            </a:r>
            <a:r>
              <a:rPr lang="zh-CN" sz="1600" b="0" i="0" u="none" strike="noStrike" cap="none">
                <a:solidFill>
                  <a:schemeClr val="dk1"/>
                </a:solidFill>
                <a:latin typeface="微软雅黑" panose="020B0503020204020204" charset="-122"/>
                <a:ea typeface="微软雅黑" panose="020B0503020204020204" charset="-122"/>
                <a:cs typeface="微软雅黑" panose="020B0503020204020204" charset="-122"/>
                <a:sym typeface="微软雅黑" panose="020B0503020204020204" charset="-122"/>
              </a:rPr>
              <a:t>设置】 选择语言</a:t>
            </a:r>
            <a:endParaRPr sz="1600" b="0" i="0" u="none" strike="noStrike" cap="none">
              <a:solidFill>
                <a:schemeClr val="dk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pic>
        <p:nvPicPr>
          <p:cNvPr id="2" name="图片 1"/>
          <p:cNvPicPr>
            <a:picLocks noChangeAspect="1"/>
          </p:cNvPicPr>
          <p:nvPr/>
        </p:nvPicPr>
        <p:blipFill>
          <a:blip r:embed="rId1"/>
          <a:stretch>
            <a:fillRect/>
          </a:stretch>
        </p:blipFill>
        <p:spPr>
          <a:xfrm>
            <a:off x="1343025" y="1758315"/>
            <a:ext cx="9871075" cy="4665980"/>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671" name="Shape 671"/>
        <p:cNvGrpSpPr/>
        <p:nvPr/>
      </p:nvGrpSpPr>
      <p:grpSpPr>
        <a:xfrm>
          <a:off x="0" y="0"/>
          <a:ext cx="0" cy="0"/>
          <a:chOff x="0" y="0"/>
          <a:chExt cx="0" cy="0"/>
        </a:xfrm>
      </p:grpSpPr>
      <p:sp>
        <p:nvSpPr>
          <p:cNvPr id="672" name="Google Shape;672;p10"/>
          <p:cNvSpPr/>
          <p:nvPr/>
        </p:nvSpPr>
        <p:spPr>
          <a:xfrm>
            <a:off x="6592024" y="988410"/>
            <a:ext cx="5202915" cy="413762"/>
          </a:xfrm>
          <a:custGeom>
            <a:avLst/>
            <a:gdLst/>
            <a:ahLst/>
            <a:cxnLst/>
            <a:rect l="l" t="t" r="r" b="b"/>
            <a:pathLst>
              <a:path w="5563870" h="1024889" extrusionOk="0">
                <a:moveTo>
                  <a:pt x="5563387" y="1024636"/>
                </a:moveTo>
                <a:lnTo>
                  <a:pt x="0" y="1024636"/>
                </a:lnTo>
                <a:lnTo>
                  <a:pt x="0" y="0"/>
                </a:lnTo>
                <a:lnTo>
                  <a:pt x="5563387" y="0"/>
                </a:lnTo>
                <a:lnTo>
                  <a:pt x="5563387" y="1024636"/>
                </a:lnTo>
                <a:close/>
              </a:path>
            </a:pathLst>
          </a:custGeom>
          <a:solidFill>
            <a:srgbClr val="FD6B5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800" b="0"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sp>
        <p:nvSpPr>
          <p:cNvPr id="673" name="Google Shape;673;p10"/>
          <p:cNvSpPr txBox="1"/>
          <p:nvPr/>
        </p:nvSpPr>
        <p:spPr>
          <a:xfrm>
            <a:off x="509631" y="179502"/>
            <a:ext cx="2772383" cy="4001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panose="020B0604020202020204"/>
              <a:buNone/>
            </a:pPr>
            <a:r>
              <a:rPr lang="zh-CN" sz="2000" b="1"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rPr>
              <a:t>一、议价操作</a:t>
            </a: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74" name="Google Shape;674;p10"/>
          <p:cNvSpPr/>
          <p:nvPr/>
        </p:nvSpPr>
        <p:spPr>
          <a:xfrm>
            <a:off x="7526178" y="1072602"/>
            <a:ext cx="2820795" cy="276999"/>
          </a:xfrm>
          <a:prstGeom prst="rect">
            <a:avLst/>
          </a:prstGeom>
          <a:solidFill>
            <a:schemeClr val="accent1">
              <a:alpha val="0"/>
            </a:schemeClr>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600"/>
              <a:buFont typeface="Arial" panose="020B0604020202020204"/>
              <a:buNone/>
            </a:pPr>
            <a:r>
              <a:rPr lang="zh-CN" sz="1600" b="1" i="0" u="none" strike="noStrike" cap="none">
                <a:solidFill>
                  <a:schemeClr val="lt1"/>
                </a:solidFill>
                <a:latin typeface="微软雅黑" panose="020B0503020204020204" charset="-122"/>
                <a:ea typeface="微软雅黑" panose="020B0503020204020204" charset="-122"/>
                <a:cs typeface="微软雅黑" panose="020B0503020204020204" charset="-122"/>
                <a:sym typeface="微软雅黑" panose="020B0503020204020204" charset="-122"/>
              </a:rPr>
              <a:t>买家议价申请方法</a:t>
            </a:r>
            <a:endParaRPr sz="1200" b="1"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pic>
        <p:nvPicPr>
          <p:cNvPr id="675" name="Google Shape;675;p10"/>
          <p:cNvPicPr preferRelativeResize="0"/>
          <p:nvPr/>
        </p:nvPicPr>
        <p:blipFill rotWithShape="1">
          <a:blip r:embed="rId1"/>
          <a:srcRect/>
          <a:stretch>
            <a:fillRect/>
          </a:stretch>
        </p:blipFill>
        <p:spPr>
          <a:xfrm>
            <a:off x="6592024" y="1403750"/>
            <a:ext cx="5202915" cy="3950125"/>
          </a:xfrm>
          <a:prstGeom prst="rect">
            <a:avLst/>
          </a:prstGeom>
          <a:noFill/>
          <a:ln w="9525" cap="flat" cmpd="sng">
            <a:solidFill>
              <a:srgbClr val="FD6B52"/>
            </a:solidFill>
            <a:prstDash val="solid"/>
            <a:round/>
            <a:headEnd type="none" w="sm" len="sm"/>
            <a:tailEnd type="none" w="sm" len="sm"/>
          </a:ln>
        </p:spPr>
      </p:pic>
      <p:sp>
        <p:nvSpPr>
          <p:cNvPr id="676" name="Google Shape;676;p10"/>
          <p:cNvSpPr txBox="1"/>
          <p:nvPr/>
        </p:nvSpPr>
        <p:spPr>
          <a:xfrm>
            <a:off x="185447" y="5506145"/>
            <a:ext cx="5741145" cy="944233"/>
          </a:xfrm>
          <a:prstGeom prst="rect">
            <a:avLst/>
          </a:prstGeom>
          <a:noFill/>
          <a:ln>
            <a:noFill/>
          </a:ln>
        </p:spPr>
        <p:txBody>
          <a:bodyPr spcFirstLastPara="1" wrap="square" lIns="0" tIns="12700" rIns="0" bIns="0" anchor="t" anchorCtr="0">
            <a:noAutofit/>
          </a:bodyPr>
          <a:lstStyle/>
          <a:p>
            <a:pPr marL="12700" marR="5080" lvl="0" indent="0" algn="just" rtl="0">
              <a:lnSpc>
                <a:spcPct val="150000"/>
              </a:lnSpc>
              <a:spcBef>
                <a:spcPts val="0"/>
              </a:spcBef>
              <a:spcAft>
                <a:spcPts val="0"/>
              </a:spcAft>
              <a:buClr>
                <a:srgbClr val="000000"/>
              </a:buClr>
              <a:buSzPts val="1400"/>
              <a:buFont typeface="Arial" panose="020B0604020202020204"/>
              <a:buNone/>
            </a:pPr>
            <a:r>
              <a:rPr lang="zh-CN" sz="1400" b="0"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rPr>
              <a:t>1、如果卖家【商店设定】开启【接受出价】，则买家即可以通过聊聊对商品 价格进行商议。如果卖家同意降低商品的价格，买家可以通过聊聊提出议价申请（make an offer)。</a:t>
            </a:r>
            <a:endParaRPr sz="1400" b="0"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677" name="Google Shape;677;p10"/>
          <p:cNvSpPr txBox="1"/>
          <p:nvPr/>
        </p:nvSpPr>
        <p:spPr>
          <a:xfrm>
            <a:off x="6358120" y="5518927"/>
            <a:ext cx="6138679" cy="1267398"/>
          </a:xfrm>
          <a:prstGeom prst="rect">
            <a:avLst/>
          </a:prstGeom>
          <a:noFill/>
          <a:ln>
            <a:noFill/>
          </a:ln>
        </p:spPr>
        <p:txBody>
          <a:bodyPr spcFirstLastPara="1" wrap="square" lIns="0" tIns="12700" rIns="0" bIns="0" anchor="t" anchorCtr="0">
            <a:noAutofit/>
          </a:bodyPr>
          <a:lstStyle/>
          <a:p>
            <a:pPr marL="12700" marR="240030" lvl="0" indent="0" algn="l" rtl="0">
              <a:lnSpc>
                <a:spcPct val="150000"/>
              </a:lnSpc>
              <a:spcBef>
                <a:spcPts val="0"/>
              </a:spcBef>
              <a:spcAft>
                <a:spcPts val="0"/>
              </a:spcAft>
              <a:buClr>
                <a:srgbClr val="000000"/>
              </a:buClr>
              <a:buSzPts val="1400"/>
              <a:buFont typeface="Arial" panose="020B0604020202020204"/>
              <a:buNone/>
            </a:pPr>
            <a:r>
              <a:rPr lang="zh-CN" sz="1400" b="0"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rPr>
              <a:t>2.、当买家提出议价申请，卖家可以在聊聊窗口看到买家的申请，点击【Click  to view】 即可看到买家提出的最新价格，卖家家可以选择【Decline】（不接受）或者【Accept】（接受）接受买家提出的新价格。</a:t>
            </a:r>
            <a:endParaRPr sz="1400" b="0"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12700" marR="5080" lvl="0" indent="0" algn="l" rtl="0">
              <a:lnSpc>
                <a:spcPct val="150000"/>
              </a:lnSpc>
              <a:spcBef>
                <a:spcPts val="0"/>
              </a:spcBef>
              <a:spcAft>
                <a:spcPts val="0"/>
              </a:spcAft>
              <a:buClr>
                <a:srgbClr val="000000"/>
              </a:buClr>
              <a:buSzPts val="1400"/>
              <a:buFont typeface="Arial" panose="020B0604020202020204"/>
              <a:buNone/>
            </a:pPr>
            <a:r>
              <a:rPr lang="zh-CN" sz="1400" b="0"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rPr>
              <a:t>*注：在交易成交之前，买家和卖家可以进行多次议价。</a:t>
            </a:r>
            <a:endParaRPr sz="1400" b="0"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pic>
        <p:nvPicPr>
          <p:cNvPr id="678" name="Google Shape;678;p10"/>
          <p:cNvPicPr preferRelativeResize="0"/>
          <p:nvPr/>
        </p:nvPicPr>
        <p:blipFill rotWithShape="1">
          <a:blip r:embed="rId2"/>
          <a:srcRect/>
          <a:stretch>
            <a:fillRect/>
          </a:stretch>
        </p:blipFill>
        <p:spPr>
          <a:xfrm>
            <a:off x="245646" y="2050618"/>
            <a:ext cx="5710240" cy="2336327"/>
          </a:xfrm>
          <a:prstGeom prst="rect">
            <a:avLst/>
          </a:prstGeom>
          <a:noFill/>
          <a:ln w="9525" cap="flat" cmpd="sng">
            <a:solidFill>
              <a:schemeClr val="accent2"/>
            </a:solidFill>
            <a:prstDash val="solid"/>
            <a:round/>
            <a:headEnd type="none" w="sm" len="sm"/>
            <a:tailEnd type="none" w="sm" len="sm"/>
          </a:ln>
        </p:spPr>
      </p:pic>
      <p:sp>
        <p:nvSpPr>
          <p:cNvPr id="679" name="Google Shape;679;p10"/>
          <p:cNvSpPr/>
          <p:nvPr/>
        </p:nvSpPr>
        <p:spPr>
          <a:xfrm>
            <a:off x="235108" y="1587174"/>
            <a:ext cx="5741145" cy="463444"/>
          </a:xfrm>
          <a:custGeom>
            <a:avLst/>
            <a:gdLst/>
            <a:ahLst/>
            <a:cxnLst/>
            <a:rect l="l" t="t" r="r" b="b"/>
            <a:pathLst>
              <a:path w="5563870" h="1024889" extrusionOk="0">
                <a:moveTo>
                  <a:pt x="5563387" y="1024636"/>
                </a:moveTo>
                <a:lnTo>
                  <a:pt x="0" y="1024636"/>
                </a:lnTo>
                <a:lnTo>
                  <a:pt x="0" y="0"/>
                </a:lnTo>
                <a:lnTo>
                  <a:pt x="5563387" y="0"/>
                </a:lnTo>
                <a:lnTo>
                  <a:pt x="5563387" y="1024636"/>
                </a:lnTo>
                <a:close/>
              </a:path>
            </a:pathLst>
          </a:custGeom>
          <a:solidFill>
            <a:srgbClr val="FD6B5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800" b="0"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sp>
        <p:nvSpPr>
          <p:cNvPr id="680" name="Google Shape;680;p10"/>
          <p:cNvSpPr/>
          <p:nvPr/>
        </p:nvSpPr>
        <p:spPr>
          <a:xfrm>
            <a:off x="1471898" y="1682887"/>
            <a:ext cx="3168245" cy="310259"/>
          </a:xfrm>
          <a:prstGeom prst="rect">
            <a:avLst/>
          </a:prstGeom>
          <a:solidFill>
            <a:schemeClr val="accent1">
              <a:alpha val="0"/>
            </a:schemeClr>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600"/>
              <a:buFont typeface="Arial" panose="020B0604020202020204"/>
              <a:buNone/>
            </a:pPr>
            <a:r>
              <a:rPr lang="zh-CN" sz="1600" b="1" i="0" u="none" strike="noStrike" cap="none">
                <a:solidFill>
                  <a:schemeClr val="lt1"/>
                </a:solidFill>
                <a:latin typeface="微软雅黑" panose="020B0503020204020204" charset="-122"/>
                <a:ea typeface="微软雅黑" panose="020B0503020204020204" charset="-122"/>
                <a:cs typeface="微软雅黑" panose="020B0503020204020204" charset="-122"/>
                <a:sym typeface="微软雅黑" panose="020B0503020204020204" charset="-122"/>
              </a:rPr>
              <a:t>卖家设置接受议价</a:t>
            </a:r>
            <a:endParaRPr sz="1200" b="1"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7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684" name="Shape 684"/>
        <p:cNvGrpSpPr/>
        <p:nvPr/>
      </p:nvGrpSpPr>
      <p:grpSpPr>
        <a:xfrm>
          <a:off x="0" y="0"/>
          <a:ext cx="0" cy="0"/>
          <a:chOff x="0" y="0"/>
          <a:chExt cx="0" cy="0"/>
        </a:xfrm>
      </p:grpSpPr>
      <p:sp>
        <p:nvSpPr>
          <p:cNvPr id="685" name="Google Shape;685;p11"/>
          <p:cNvSpPr txBox="1"/>
          <p:nvPr/>
        </p:nvSpPr>
        <p:spPr>
          <a:xfrm>
            <a:off x="509631" y="129746"/>
            <a:ext cx="2772383" cy="4001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panose="020B0604020202020204"/>
              <a:buNone/>
            </a:pPr>
            <a:r>
              <a:rPr lang="zh-CN" sz="2000" b="1"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rPr>
              <a:t>二、指导买家议价操作</a:t>
            </a: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86" name="Google Shape;686;p11"/>
          <p:cNvSpPr/>
          <p:nvPr/>
        </p:nvSpPr>
        <p:spPr>
          <a:xfrm>
            <a:off x="3885577" y="3159859"/>
            <a:ext cx="155173" cy="280114"/>
          </a:xfrm>
          <a:custGeom>
            <a:avLst/>
            <a:gdLst/>
            <a:ahLst/>
            <a:cxnLst/>
            <a:rect l="l" t="t" r="r" b="b"/>
            <a:pathLst>
              <a:path w="137794" h="223519" extrusionOk="0">
                <a:moveTo>
                  <a:pt x="25819" y="0"/>
                </a:moveTo>
                <a:lnTo>
                  <a:pt x="0" y="25819"/>
                </a:lnTo>
                <a:lnTo>
                  <a:pt x="85648" y="111467"/>
                </a:lnTo>
                <a:lnTo>
                  <a:pt x="0" y="197192"/>
                </a:lnTo>
                <a:lnTo>
                  <a:pt x="25819" y="223011"/>
                </a:lnTo>
                <a:lnTo>
                  <a:pt x="137287" y="111544"/>
                </a:lnTo>
                <a:lnTo>
                  <a:pt x="25819" y="0"/>
                </a:lnTo>
                <a:close/>
              </a:path>
            </a:pathLst>
          </a:custGeom>
          <a:solidFill>
            <a:srgbClr val="F15C39"/>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984"/>
              <a:buFont typeface="Arial" panose="020B0604020202020204"/>
              <a:buNone/>
            </a:pPr>
            <a:endParaRPr sz="1985"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87" name="Google Shape;687;p11"/>
          <p:cNvSpPr/>
          <p:nvPr/>
        </p:nvSpPr>
        <p:spPr>
          <a:xfrm>
            <a:off x="7752841" y="3139387"/>
            <a:ext cx="155173" cy="280114"/>
          </a:xfrm>
          <a:custGeom>
            <a:avLst/>
            <a:gdLst/>
            <a:ahLst/>
            <a:cxnLst/>
            <a:rect l="l" t="t" r="r" b="b"/>
            <a:pathLst>
              <a:path w="137794" h="223519" extrusionOk="0">
                <a:moveTo>
                  <a:pt x="25819" y="0"/>
                </a:moveTo>
                <a:lnTo>
                  <a:pt x="0" y="25819"/>
                </a:lnTo>
                <a:lnTo>
                  <a:pt x="85648" y="111467"/>
                </a:lnTo>
                <a:lnTo>
                  <a:pt x="0" y="197192"/>
                </a:lnTo>
                <a:lnTo>
                  <a:pt x="25819" y="223011"/>
                </a:lnTo>
                <a:lnTo>
                  <a:pt x="137287" y="111544"/>
                </a:lnTo>
                <a:lnTo>
                  <a:pt x="25819" y="0"/>
                </a:lnTo>
                <a:close/>
              </a:path>
            </a:pathLst>
          </a:custGeom>
          <a:solidFill>
            <a:srgbClr val="F15C39"/>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984"/>
              <a:buFont typeface="Arial" panose="020B0604020202020204"/>
              <a:buNone/>
            </a:pPr>
            <a:endParaRPr sz="1985"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pic>
        <p:nvPicPr>
          <p:cNvPr id="688" name="Google Shape;688;p11"/>
          <p:cNvPicPr preferRelativeResize="0"/>
          <p:nvPr/>
        </p:nvPicPr>
        <p:blipFill rotWithShape="1">
          <a:blip r:embed="rId1"/>
          <a:srcRect/>
          <a:stretch>
            <a:fillRect/>
          </a:stretch>
        </p:blipFill>
        <p:spPr>
          <a:xfrm>
            <a:off x="0" y="5557905"/>
            <a:ext cx="12192000" cy="1300095"/>
          </a:xfrm>
          <a:prstGeom prst="rect">
            <a:avLst/>
          </a:prstGeom>
          <a:solidFill>
            <a:srgbClr val="FD6B52"/>
          </a:solidFill>
          <a:ln>
            <a:noFill/>
          </a:ln>
        </p:spPr>
      </p:pic>
      <p:pic>
        <p:nvPicPr>
          <p:cNvPr id="689" name="Google Shape;689;p11"/>
          <p:cNvPicPr preferRelativeResize="0"/>
          <p:nvPr/>
        </p:nvPicPr>
        <p:blipFill rotWithShape="1">
          <a:blip r:embed="rId2"/>
          <a:srcRect t="3342"/>
          <a:stretch>
            <a:fillRect/>
          </a:stretch>
        </p:blipFill>
        <p:spPr>
          <a:xfrm>
            <a:off x="799367" y="849507"/>
            <a:ext cx="2689004" cy="4620705"/>
          </a:xfrm>
          <a:prstGeom prst="rect">
            <a:avLst/>
          </a:prstGeom>
          <a:noFill/>
          <a:ln w="9525" cap="flat" cmpd="sng">
            <a:solidFill>
              <a:srgbClr val="FD6B52"/>
            </a:solidFill>
            <a:prstDash val="solid"/>
            <a:round/>
            <a:headEnd type="none" w="sm" len="sm"/>
            <a:tailEnd type="none" w="sm" len="sm"/>
          </a:ln>
        </p:spPr>
      </p:pic>
      <p:pic>
        <p:nvPicPr>
          <p:cNvPr id="690" name="Google Shape;690;p11"/>
          <p:cNvPicPr preferRelativeResize="0"/>
          <p:nvPr/>
        </p:nvPicPr>
        <p:blipFill rotWithShape="1">
          <a:blip r:embed="rId3"/>
          <a:srcRect t="3394"/>
          <a:stretch>
            <a:fillRect/>
          </a:stretch>
        </p:blipFill>
        <p:spPr>
          <a:xfrm>
            <a:off x="4637953" y="852078"/>
            <a:ext cx="2689004" cy="4618134"/>
          </a:xfrm>
          <a:prstGeom prst="rect">
            <a:avLst/>
          </a:prstGeom>
          <a:noFill/>
          <a:ln w="9525" cap="flat" cmpd="sng">
            <a:solidFill>
              <a:srgbClr val="FD6B52"/>
            </a:solidFill>
            <a:prstDash val="solid"/>
            <a:round/>
            <a:headEnd type="none" w="sm" len="sm"/>
            <a:tailEnd type="none" w="sm" len="sm"/>
          </a:ln>
        </p:spPr>
      </p:pic>
      <p:pic>
        <p:nvPicPr>
          <p:cNvPr id="691" name="Google Shape;691;p11"/>
          <p:cNvPicPr preferRelativeResize="0"/>
          <p:nvPr/>
        </p:nvPicPr>
        <p:blipFill rotWithShape="1">
          <a:blip r:embed="rId4"/>
          <a:srcRect t="3394"/>
          <a:stretch>
            <a:fillRect/>
          </a:stretch>
        </p:blipFill>
        <p:spPr>
          <a:xfrm>
            <a:off x="8333898" y="852076"/>
            <a:ext cx="2689005" cy="4618137"/>
          </a:xfrm>
          <a:prstGeom prst="rect">
            <a:avLst/>
          </a:prstGeom>
          <a:noFill/>
          <a:ln w="9525" cap="flat" cmpd="sng">
            <a:solidFill>
              <a:srgbClr val="FD6B52"/>
            </a:solidFill>
            <a:prstDash val="solid"/>
            <a:round/>
            <a:headEnd type="none" w="sm" len="sm"/>
            <a:tailEnd type="none" w="sm" len="sm"/>
          </a:ln>
        </p:spPr>
      </p:pic>
      <p:sp>
        <p:nvSpPr>
          <p:cNvPr id="692" name="Google Shape;692;p11"/>
          <p:cNvSpPr/>
          <p:nvPr/>
        </p:nvSpPr>
        <p:spPr>
          <a:xfrm>
            <a:off x="858852" y="5148943"/>
            <a:ext cx="511629" cy="321269"/>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panose="020B0604020202020204"/>
              <a:buNone/>
            </a:pPr>
            <a:endParaRPr sz="14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693" name="Google Shape;693;p11"/>
          <p:cNvSpPr/>
          <p:nvPr/>
        </p:nvSpPr>
        <p:spPr>
          <a:xfrm>
            <a:off x="433368" y="5169231"/>
            <a:ext cx="259492" cy="259492"/>
          </a:xfrm>
          <a:custGeom>
            <a:avLst/>
            <a:gdLst/>
            <a:ahLst/>
            <a:cxnLst/>
            <a:rect l="l" t="t" r="r" b="b"/>
            <a:pathLst>
              <a:path w="306069" h="306069" extrusionOk="0">
                <a:moveTo>
                  <a:pt x="152996" y="0"/>
                </a:moveTo>
                <a:lnTo>
                  <a:pt x="104634" y="7799"/>
                </a:lnTo>
                <a:lnTo>
                  <a:pt x="62635" y="29517"/>
                </a:lnTo>
                <a:lnTo>
                  <a:pt x="29517" y="62635"/>
                </a:lnTo>
                <a:lnTo>
                  <a:pt x="7799" y="104634"/>
                </a:lnTo>
                <a:lnTo>
                  <a:pt x="0" y="152996"/>
                </a:lnTo>
                <a:lnTo>
                  <a:pt x="7799" y="201358"/>
                </a:lnTo>
                <a:lnTo>
                  <a:pt x="29517" y="243358"/>
                </a:lnTo>
                <a:lnTo>
                  <a:pt x="62635" y="276476"/>
                </a:lnTo>
                <a:lnTo>
                  <a:pt x="104634" y="298194"/>
                </a:lnTo>
                <a:lnTo>
                  <a:pt x="152996" y="305993"/>
                </a:lnTo>
                <a:lnTo>
                  <a:pt x="201353" y="298194"/>
                </a:lnTo>
                <a:lnTo>
                  <a:pt x="243352" y="276476"/>
                </a:lnTo>
                <a:lnTo>
                  <a:pt x="276472" y="243358"/>
                </a:lnTo>
                <a:lnTo>
                  <a:pt x="298193" y="201358"/>
                </a:lnTo>
                <a:lnTo>
                  <a:pt x="305993" y="152996"/>
                </a:lnTo>
                <a:lnTo>
                  <a:pt x="298193" y="104634"/>
                </a:lnTo>
                <a:lnTo>
                  <a:pt x="276472" y="62635"/>
                </a:lnTo>
                <a:lnTo>
                  <a:pt x="243352" y="29517"/>
                </a:lnTo>
                <a:lnTo>
                  <a:pt x="201353" y="7799"/>
                </a:lnTo>
                <a:lnTo>
                  <a:pt x="152996" y="0"/>
                </a:lnTo>
                <a:close/>
              </a:path>
            </a:pathLst>
          </a:custGeom>
          <a:solidFill>
            <a:srgbClr val="F15C39"/>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32"/>
              <a:buFont typeface="Arial" panose="020B0604020202020204"/>
              <a:buNone/>
            </a:pPr>
            <a:endParaRPr sz="163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94" name="Google Shape;694;p11"/>
          <p:cNvSpPr txBox="1"/>
          <p:nvPr/>
        </p:nvSpPr>
        <p:spPr>
          <a:xfrm>
            <a:off x="496983" y="5187781"/>
            <a:ext cx="122747" cy="234895"/>
          </a:xfrm>
          <a:prstGeom prst="rect">
            <a:avLst/>
          </a:prstGeom>
          <a:noFill/>
          <a:ln>
            <a:noFill/>
          </a:ln>
        </p:spPr>
        <p:txBody>
          <a:bodyPr spcFirstLastPara="1" wrap="square" lIns="0" tIns="11500" rIns="0" bIns="0" anchor="t" anchorCtr="0">
            <a:spAutoFit/>
          </a:bodyPr>
          <a:lstStyle/>
          <a:p>
            <a:pPr marL="11430" marR="0" lvl="0" indent="0" algn="l" rtl="0">
              <a:lnSpc>
                <a:spcPct val="100000"/>
              </a:lnSpc>
              <a:spcBef>
                <a:spcPts val="0"/>
              </a:spcBef>
              <a:spcAft>
                <a:spcPts val="0"/>
              </a:spcAft>
              <a:buClr>
                <a:srgbClr val="000000"/>
              </a:buClr>
              <a:buSzPts val="1451"/>
              <a:buFont typeface="Arial" panose="020B0604020202020204"/>
              <a:buNone/>
            </a:pPr>
            <a:r>
              <a:rPr lang="zh-CN" sz="1450" b="0" i="0" u="none" strike="noStrike" cap="none">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1</a:t>
            </a:r>
            <a:endParaRPr sz="1450" b="0" i="0" u="none" strike="noStrike" cap="none">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695" name="Google Shape;695;p11"/>
          <p:cNvSpPr/>
          <p:nvPr/>
        </p:nvSpPr>
        <p:spPr>
          <a:xfrm>
            <a:off x="4675075" y="4369193"/>
            <a:ext cx="259492" cy="259492"/>
          </a:xfrm>
          <a:custGeom>
            <a:avLst/>
            <a:gdLst/>
            <a:ahLst/>
            <a:cxnLst/>
            <a:rect l="l" t="t" r="r" b="b"/>
            <a:pathLst>
              <a:path w="306069" h="306069" extrusionOk="0">
                <a:moveTo>
                  <a:pt x="152996" y="0"/>
                </a:moveTo>
                <a:lnTo>
                  <a:pt x="104634" y="7799"/>
                </a:lnTo>
                <a:lnTo>
                  <a:pt x="62635" y="29517"/>
                </a:lnTo>
                <a:lnTo>
                  <a:pt x="29517" y="62635"/>
                </a:lnTo>
                <a:lnTo>
                  <a:pt x="7799" y="104634"/>
                </a:lnTo>
                <a:lnTo>
                  <a:pt x="0" y="152996"/>
                </a:lnTo>
                <a:lnTo>
                  <a:pt x="7799" y="201358"/>
                </a:lnTo>
                <a:lnTo>
                  <a:pt x="29517" y="243358"/>
                </a:lnTo>
                <a:lnTo>
                  <a:pt x="62635" y="276476"/>
                </a:lnTo>
                <a:lnTo>
                  <a:pt x="104634" y="298194"/>
                </a:lnTo>
                <a:lnTo>
                  <a:pt x="152996" y="305993"/>
                </a:lnTo>
                <a:lnTo>
                  <a:pt x="201353" y="298194"/>
                </a:lnTo>
                <a:lnTo>
                  <a:pt x="243352" y="276476"/>
                </a:lnTo>
                <a:lnTo>
                  <a:pt x="276472" y="243358"/>
                </a:lnTo>
                <a:lnTo>
                  <a:pt x="298193" y="201358"/>
                </a:lnTo>
                <a:lnTo>
                  <a:pt x="305993" y="152996"/>
                </a:lnTo>
                <a:lnTo>
                  <a:pt x="298193" y="104634"/>
                </a:lnTo>
                <a:lnTo>
                  <a:pt x="276472" y="62635"/>
                </a:lnTo>
                <a:lnTo>
                  <a:pt x="243352" y="29517"/>
                </a:lnTo>
                <a:lnTo>
                  <a:pt x="201353" y="7799"/>
                </a:lnTo>
                <a:lnTo>
                  <a:pt x="152996" y="0"/>
                </a:lnTo>
                <a:close/>
              </a:path>
            </a:pathLst>
          </a:custGeom>
          <a:solidFill>
            <a:srgbClr val="F15C39"/>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32"/>
              <a:buFont typeface="Arial" panose="020B0604020202020204"/>
              <a:buNone/>
            </a:pPr>
            <a:endParaRPr sz="163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96" name="Google Shape;696;p11"/>
          <p:cNvSpPr txBox="1"/>
          <p:nvPr/>
        </p:nvSpPr>
        <p:spPr>
          <a:xfrm>
            <a:off x="4738690" y="4387743"/>
            <a:ext cx="122747" cy="234895"/>
          </a:xfrm>
          <a:prstGeom prst="rect">
            <a:avLst/>
          </a:prstGeom>
          <a:noFill/>
          <a:ln>
            <a:noFill/>
          </a:ln>
        </p:spPr>
        <p:txBody>
          <a:bodyPr spcFirstLastPara="1" wrap="square" lIns="0" tIns="11500" rIns="0" bIns="0" anchor="t" anchorCtr="0">
            <a:spAutoFit/>
          </a:bodyPr>
          <a:lstStyle/>
          <a:p>
            <a:pPr marL="11430" marR="0" lvl="0" indent="0" algn="l" rtl="0">
              <a:lnSpc>
                <a:spcPct val="100000"/>
              </a:lnSpc>
              <a:spcBef>
                <a:spcPts val="0"/>
              </a:spcBef>
              <a:spcAft>
                <a:spcPts val="0"/>
              </a:spcAft>
              <a:buClr>
                <a:srgbClr val="000000"/>
              </a:buClr>
              <a:buSzPts val="1451"/>
              <a:buFont typeface="Arial" panose="020B0604020202020204"/>
              <a:buNone/>
            </a:pPr>
            <a:r>
              <a:rPr lang="zh-CN" sz="1450" b="0" i="0" u="none" strike="noStrike" cap="none">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2</a:t>
            </a:r>
            <a:endParaRPr sz="1450" b="0" i="0" u="none" strike="noStrike" cap="none">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697" name="Google Shape;697;p11"/>
          <p:cNvSpPr/>
          <p:nvPr/>
        </p:nvSpPr>
        <p:spPr>
          <a:xfrm>
            <a:off x="4998182" y="4387743"/>
            <a:ext cx="629732" cy="234895"/>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panose="020B0604020202020204"/>
              <a:buNone/>
            </a:pPr>
            <a:endParaRPr sz="14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698" name="Google Shape;698;p11"/>
          <p:cNvSpPr/>
          <p:nvPr/>
        </p:nvSpPr>
        <p:spPr>
          <a:xfrm>
            <a:off x="10193240" y="4722917"/>
            <a:ext cx="259492" cy="259492"/>
          </a:xfrm>
          <a:custGeom>
            <a:avLst/>
            <a:gdLst/>
            <a:ahLst/>
            <a:cxnLst/>
            <a:rect l="l" t="t" r="r" b="b"/>
            <a:pathLst>
              <a:path w="306069" h="306069" extrusionOk="0">
                <a:moveTo>
                  <a:pt x="152996" y="0"/>
                </a:moveTo>
                <a:lnTo>
                  <a:pt x="104634" y="7799"/>
                </a:lnTo>
                <a:lnTo>
                  <a:pt x="62635" y="29517"/>
                </a:lnTo>
                <a:lnTo>
                  <a:pt x="29517" y="62635"/>
                </a:lnTo>
                <a:lnTo>
                  <a:pt x="7799" y="104634"/>
                </a:lnTo>
                <a:lnTo>
                  <a:pt x="0" y="152996"/>
                </a:lnTo>
                <a:lnTo>
                  <a:pt x="7799" y="201358"/>
                </a:lnTo>
                <a:lnTo>
                  <a:pt x="29517" y="243358"/>
                </a:lnTo>
                <a:lnTo>
                  <a:pt x="62635" y="276476"/>
                </a:lnTo>
                <a:lnTo>
                  <a:pt x="104634" y="298194"/>
                </a:lnTo>
                <a:lnTo>
                  <a:pt x="152996" y="305993"/>
                </a:lnTo>
                <a:lnTo>
                  <a:pt x="201353" y="298194"/>
                </a:lnTo>
                <a:lnTo>
                  <a:pt x="243352" y="276476"/>
                </a:lnTo>
                <a:lnTo>
                  <a:pt x="276472" y="243358"/>
                </a:lnTo>
                <a:lnTo>
                  <a:pt x="298193" y="201358"/>
                </a:lnTo>
                <a:lnTo>
                  <a:pt x="305993" y="152996"/>
                </a:lnTo>
                <a:lnTo>
                  <a:pt x="298193" y="104634"/>
                </a:lnTo>
                <a:lnTo>
                  <a:pt x="276472" y="62635"/>
                </a:lnTo>
                <a:lnTo>
                  <a:pt x="243352" y="29517"/>
                </a:lnTo>
                <a:lnTo>
                  <a:pt x="201353" y="7799"/>
                </a:lnTo>
                <a:lnTo>
                  <a:pt x="152996" y="0"/>
                </a:lnTo>
                <a:close/>
              </a:path>
            </a:pathLst>
          </a:custGeom>
          <a:solidFill>
            <a:srgbClr val="F15C39"/>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32"/>
              <a:buFont typeface="Arial" panose="020B0604020202020204"/>
              <a:buNone/>
            </a:pPr>
            <a:endParaRPr sz="163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99" name="Google Shape;699;p11"/>
          <p:cNvSpPr txBox="1"/>
          <p:nvPr/>
        </p:nvSpPr>
        <p:spPr>
          <a:xfrm>
            <a:off x="10256855" y="4741467"/>
            <a:ext cx="122747" cy="234895"/>
          </a:xfrm>
          <a:prstGeom prst="rect">
            <a:avLst/>
          </a:prstGeom>
          <a:noFill/>
          <a:ln>
            <a:noFill/>
          </a:ln>
        </p:spPr>
        <p:txBody>
          <a:bodyPr spcFirstLastPara="1" wrap="square" lIns="0" tIns="11500" rIns="0" bIns="0" anchor="t" anchorCtr="0">
            <a:spAutoFit/>
          </a:bodyPr>
          <a:lstStyle/>
          <a:p>
            <a:pPr marL="11430" marR="0" lvl="0" indent="0" algn="l" rtl="0">
              <a:lnSpc>
                <a:spcPct val="100000"/>
              </a:lnSpc>
              <a:spcBef>
                <a:spcPts val="0"/>
              </a:spcBef>
              <a:spcAft>
                <a:spcPts val="0"/>
              </a:spcAft>
              <a:buClr>
                <a:srgbClr val="000000"/>
              </a:buClr>
              <a:buSzPts val="1451"/>
              <a:buFont typeface="Arial" panose="020B0604020202020204"/>
              <a:buNone/>
            </a:pPr>
            <a:r>
              <a:rPr lang="zh-CN" sz="1450" b="0" i="0" u="none" strike="noStrike" cap="none">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3</a:t>
            </a:r>
            <a:endParaRPr sz="1450" b="0" i="0" u="none" strike="noStrike" cap="none">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700" name="Google Shape;700;p11"/>
          <p:cNvSpPr/>
          <p:nvPr/>
        </p:nvSpPr>
        <p:spPr>
          <a:xfrm>
            <a:off x="9461325" y="5084662"/>
            <a:ext cx="1561578" cy="385550"/>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panose="020B0604020202020204"/>
              <a:buNone/>
            </a:pPr>
            <a:endParaRPr sz="14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694"/>
                                        </p:tgtEl>
                                        <p:attrNameLst>
                                          <p:attrName>ppt_y</p:attrName>
                                        </p:attrNameLst>
                                      </p:cBhvr>
                                      <p:tavLst>
                                        <p:tav tm="0" fmla="">
                                          <p:val>
                                            <p:strVal val="#ppt_y"/>
                                          </p:val>
                                        </p:tav>
                                        <p:tav tm="100000" fmla="">
                                          <p:val>
                                            <p:strVal val="#ppt_y+1"/>
                                          </p:val>
                                        </p:tav>
                                      </p:tavLst>
                                    </p:anim>
                                    <p:set>
                                      <p:cBhvr>
                                        <p:cTn id="7" dur="1" fill="hold">
                                          <p:stCondLst>
                                            <p:cond delay="500"/>
                                          </p:stCondLst>
                                        </p:cTn>
                                        <p:tgtEl>
                                          <p:spTgt spid="694"/>
                                        </p:tgtEl>
                                        <p:attrNameLst>
                                          <p:attrName>style.visibility</p:attrName>
                                        </p:attrNameLst>
                                      </p:cBhvr>
                                      <p:to>
                                        <p:strVal val="hidden"/>
                                      </p:to>
                                    </p:set>
                                  </p:childTnLst>
                                </p:cTn>
                              </p:par>
                              <p:par>
                                <p:cTn id="8" presetID="2" presetClass="exit" presetSubtype="4" fill="hold" nodeType="withEffect">
                                  <p:stCondLst>
                                    <p:cond delay="0"/>
                                  </p:stCondLst>
                                  <p:childTnLst>
                                    <p:anim calcmode="lin" valueType="num">
                                      <p:cBhvr additive="base">
                                        <p:cTn id="9" dur="500"/>
                                        <p:tgtEl>
                                          <p:spTgt spid="693"/>
                                        </p:tgtEl>
                                        <p:attrNameLst>
                                          <p:attrName>ppt_y</p:attrName>
                                        </p:attrNameLst>
                                      </p:cBhvr>
                                      <p:tavLst>
                                        <p:tav tm="0" fmla="">
                                          <p:val>
                                            <p:strVal val="#ppt_y"/>
                                          </p:val>
                                        </p:tav>
                                        <p:tav tm="100000" fmla="">
                                          <p:val>
                                            <p:strVal val="#ppt_y+1"/>
                                          </p:val>
                                        </p:tav>
                                      </p:tavLst>
                                    </p:anim>
                                    <p:set>
                                      <p:cBhvr>
                                        <p:cTn id="10" dur="1" fill="hold">
                                          <p:stCondLst>
                                            <p:cond delay="500"/>
                                          </p:stCondLst>
                                        </p:cTn>
                                        <p:tgtEl>
                                          <p:spTgt spid="69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 presetClass="exit" presetSubtype="4" fill="hold" nodeType="clickEffect">
                                  <p:stCondLst>
                                    <p:cond delay="0"/>
                                  </p:stCondLst>
                                  <p:childTnLst>
                                    <p:anim calcmode="lin" valueType="num">
                                      <p:cBhvr additive="base">
                                        <p:cTn id="14" dur="500"/>
                                        <p:tgtEl>
                                          <p:spTgt spid="696"/>
                                        </p:tgtEl>
                                        <p:attrNameLst>
                                          <p:attrName>ppt_y</p:attrName>
                                        </p:attrNameLst>
                                      </p:cBhvr>
                                      <p:tavLst>
                                        <p:tav tm="0" fmla="">
                                          <p:val>
                                            <p:strVal val="#ppt_y"/>
                                          </p:val>
                                        </p:tav>
                                        <p:tav tm="100000" fmla="">
                                          <p:val>
                                            <p:strVal val="#ppt_y+1"/>
                                          </p:val>
                                        </p:tav>
                                      </p:tavLst>
                                    </p:anim>
                                    <p:set>
                                      <p:cBhvr>
                                        <p:cTn id="15" dur="1" fill="hold">
                                          <p:stCondLst>
                                            <p:cond delay="500"/>
                                          </p:stCondLst>
                                        </p:cTn>
                                        <p:tgtEl>
                                          <p:spTgt spid="696"/>
                                        </p:tgtEl>
                                        <p:attrNameLst>
                                          <p:attrName>style.visibility</p:attrName>
                                        </p:attrNameLst>
                                      </p:cBhvr>
                                      <p:to>
                                        <p:strVal val="hidden"/>
                                      </p:to>
                                    </p:set>
                                  </p:childTnLst>
                                </p:cTn>
                              </p:par>
                              <p:par>
                                <p:cTn id="16" presetID="2" presetClass="exit" presetSubtype="4" fill="hold" nodeType="withEffect">
                                  <p:stCondLst>
                                    <p:cond delay="0"/>
                                  </p:stCondLst>
                                  <p:childTnLst>
                                    <p:anim calcmode="lin" valueType="num">
                                      <p:cBhvr additive="base">
                                        <p:cTn id="17" dur="500"/>
                                        <p:tgtEl>
                                          <p:spTgt spid="695"/>
                                        </p:tgtEl>
                                        <p:attrNameLst>
                                          <p:attrName>ppt_y</p:attrName>
                                        </p:attrNameLst>
                                      </p:cBhvr>
                                      <p:tavLst>
                                        <p:tav tm="0" fmla="">
                                          <p:val>
                                            <p:strVal val="#ppt_y"/>
                                          </p:val>
                                        </p:tav>
                                        <p:tav tm="100000" fmla="">
                                          <p:val>
                                            <p:strVal val="#ppt_y+1"/>
                                          </p:val>
                                        </p:tav>
                                      </p:tavLst>
                                    </p:anim>
                                    <p:set>
                                      <p:cBhvr>
                                        <p:cTn id="18" dur="1" fill="hold">
                                          <p:stCondLst>
                                            <p:cond delay="500"/>
                                          </p:stCondLst>
                                        </p:cTn>
                                        <p:tgtEl>
                                          <p:spTgt spid="69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nodeType="clickEffect">
                                  <p:stCondLst>
                                    <p:cond delay="0"/>
                                  </p:stCondLst>
                                  <p:childTnLst>
                                    <p:anim calcmode="lin" valueType="num">
                                      <p:cBhvr additive="base">
                                        <p:cTn id="22" dur="500"/>
                                        <p:tgtEl>
                                          <p:spTgt spid="699"/>
                                        </p:tgtEl>
                                        <p:attrNameLst>
                                          <p:attrName>ppt_y</p:attrName>
                                        </p:attrNameLst>
                                      </p:cBhvr>
                                      <p:tavLst>
                                        <p:tav tm="0" fmla="">
                                          <p:val>
                                            <p:strVal val="#ppt_y"/>
                                          </p:val>
                                        </p:tav>
                                        <p:tav tm="100000" fmla="">
                                          <p:val>
                                            <p:strVal val="#ppt_y+1"/>
                                          </p:val>
                                        </p:tav>
                                      </p:tavLst>
                                    </p:anim>
                                    <p:set>
                                      <p:cBhvr>
                                        <p:cTn id="23" dur="1" fill="hold">
                                          <p:stCondLst>
                                            <p:cond delay="500"/>
                                          </p:stCondLst>
                                        </p:cTn>
                                        <p:tgtEl>
                                          <p:spTgt spid="699"/>
                                        </p:tgtEl>
                                        <p:attrNameLst>
                                          <p:attrName>style.visibility</p:attrName>
                                        </p:attrNameLst>
                                      </p:cBhvr>
                                      <p:to>
                                        <p:strVal val="hidden"/>
                                      </p:to>
                                    </p:set>
                                  </p:childTnLst>
                                </p:cTn>
                              </p:par>
                              <p:par>
                                <p:cTn id="24" presetID="2" presetClass="exit" presetSubtype="4" fill="hold" nodeType="withEffect">
                                  <p:stCondLst>
                                    <p:cond delay="0"/>
                                  </p:stCondLst>
                                  <p:childTnLst>
                                    <p:anim calcmode="lin" valueType="num">
                                      <p:cBhvr additive="base">
                                        <p:cTn id="25" dur="500"/>
                                        <p:tgtEl>
                                          <p:spTgt spid="698"/>
                                        </p:tgtEl>
                                        <p:attrNameLst>
                                          <p:attrName>ppt_y</p:attrName>
                                        </p:attrNameLst>
                                      </p:cBhvr>
                                      <p:tavLst>
                                        <p:tav tm="0" fmla="">
                                          <p:val>
                                            <p:strVal val="#ppt_y"/>
                                          </p:val>
                                        </p:tav>
                                        <p:tav tm="100000" fmla="">
                                          <p:val>
                                            <p:strVal val="#ppt_y+1"/>
                                          </p:val>
                                        </p:tav>
                                      </p:tavLst>
                                    </p:anim>
                                    <p:set>
                                      <p:cBhvr>
                                        <p:cTn id="26" dur="1" fill="hold">
                                          <p:stCondLst>
                                            <p:cond delay="500"/>
                                          </p:stCondLst>
                                        </p:cTn>
                                        <p:tgtEl>
                                          <p:spTgt spid="698"/>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704" name="Shape 704"/>
        <p:cNvGrpSpPr/>
        <p:nvPr/>
      </p:nvGrpSpPr>
      <p:grpSpPr>
        <a:xfrm>
          <a:off x="0" y="0"/>
          <a:ext cx="0" cy="0"/>
          <a:chOff x="0" y="0"/>
          <a:chExt cx="0" cy="0"/>
        </a:xfrm>
      </p:grpSpPr>
      <p:sp>
        <p:nvSpPr>
          <p:cNvPr id="705" name="Google Shape;705;p71"/>
          <p:cNvSpPr txBox="1"/>
          <p:nvPr/>
        </p:nvSpPr>
        <p:spPr>
          <a:xfrm>
            <a:off x="835308" y="179502"/>
            <a:ext cx="2772383" cy="4001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panose="020B0604020202020204"/>
              <a:buNone/>
            </a:pPr>
            <a:r>
              <a:rPr lang="zh-CN" sz="2000" b="1"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rPr>
              <a:t>三、评价管理</a:t>
            </a: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06" name="Google Shape;706;p71"/>
          <p:cNvSpPr/>
          <p:nvPr/>
        </p:nvSpPr>
        <p:spPr>
          <a:xfrm>
            <a:off x="314960" y="859066"/>
            <a:ext cx="11143332" cy="2569934"/>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Clr>
                <a:srgbClr val="000000"/>
              </a:buClr>
              <a:buSzPts val="1400"/>
              <a:buFont typeface="Arial" panose="020B0604020202020204"/>
              <a:buNone/>
            </a:pPr>
            <a:r>
              <a:rPr lang="zh-CN" sz="1400" b="1" i="0" u="none" strike="noStrike" cap="none">
                <a:solidFill>
                  <a:schemeClr val="dk1"/>
                </a:solidFill>
                <a:latin typeface="Arial" panose="020B0604020202020204"/>
                <a:ea typeface="Arial" panose="020B0604020202020204"/>
                <a:cs typeface="Arial" panose="020B0604020202020204"/>
                <a:sym typeface="Arial" panose="020B0604020202020204"/>
              </a:rPr>
              <a:t>1、查看订单评价以及回复买家评价</a:t>
            </a:r>
            <a:endParaRPr sz="1400" b="0" i="0" u="none" strike="noStrike" cap="none">
              <a:solidFill>
                <a:schemeClr val="dk1"/>
              </a:solidFill>
              <a:latin typeface="Arial" panose="020B0604020202020204"/>
              <a:ea typeface="Arial" panose="020B0604020202020204"/>
              <a:cs typeface="Arial" panose="020B0604020202020204"/>
              <a:sym typeface="Arial" panose="020B0604020202020204"/>
            </a:endParaRPr>
          </a:p>
          <a:p>
            <a:pPr marL="0" marR="0" lvl="0" indent="0" algn="just" rtl="0">
              <a:lnSpc>
                <a:spcPct val="150000"/>
              </a:lnSpc>
              <a:spcBef>
                <a:spcPts val="0"/>
              </a:spcBef>
              <a:spcAft>
                <a:spcPts val="0"/>
              </a:spcAft>
              <a:buClr>
                <a:srgbClr val="000000"/>
              </a:buClr>
              <a:buSzPts val="1400"/>
              <a:buFont typeface="Arial" panose="020B0604020202020204"/>
              <a:buNone/>
            </a:pPr>
            <a:r>
              <a:rPr lang="zh-CN" sz="1400" b="0" i="0" u="none" strike="noStrike" cap="none">
                <a:solidFill>
                  <a:schemeClr val="dk1"/>
                </a:solidFill>
                <a:latin typeface="Arial" panose="020B0604020202020204"/>
                <a:ea typeface="Arial" panose="020B0604020202020204"/>
                <a:cs typeface="Arial" panose="020B0604020202020204"/>
                <a:sym typeface="Arial" panose="020B0604020202020204"/>
              </a:rPr>
              <a:t>点击【商店设定】-【商店评价】即可查看所有买家已评价订单的评分，卖家点击【回复】买家的评价</a:t>
            </a:r>
            <a:endParaRPr sz="1400" b="0" i="0" u="none" strike="noStrike" cap="none">
              <a:solidFill>
                <a:schemeClr val="dk1"/>
              </a:solidFill>
              <a:latin typeface="Arial" panose="020B0604020202020204"/>
              <a:ea typeface="Arial" panose="020B0604020202020204"/>
              <a:cs typeface="Arial" panose="020B0604020202020204"/>
              <a:sym typeface="Arial" panose="020B0604020202020204"/>
            </a:endParaRPr>
          </a:p>
          <a:p>
            <a:pPr marL="0" marR="0" lvl="0" indent="0" algn="l" rtl="0">
              <a:lnSpc>
                <a:spcPct val="150000"/>
              </a:lnSpc>
              <a:spcBef>
                <a:spcPts val="0"/>
              </a:spcBef>
              <a:spcAft>
                <a:spcPts val="0"/>
              </a:spcAft>
              <a:buClr>
                <a:srgbClr val="000000"/>
              </a:buClr>
              <a:buSzPts val="1400"/>
              <a:buFont typeface="Arial" panose="020B0604020202020204"/>
              <a:buNone/>
            </a:pPr>
            <a:r>
              <a:rPr lang="zh-CN" sz="1400" b="1" i="0" u="none" strike="noStrike" cap="none">
                <a:solidFill>
                  <a:schemeClr val="dk1"/>
                </a:solidFill>
                <a:latin typeface="Arial" panose="020B0604020202020204"/>
                <a:ea typeface="Arial" panose="020B0604020202020204"/>
                <a:cs typeface="Arial" panose="020B0604020202020204"/>
                <a:sym typeface="Arial" panose="020B0604020202020204"/>
              </a:rPr>
              <a:t>2、评价时间</a:t>
            </a:r>
            <a:endParaRPr sz="1400" b="0" i="0" u="none" strike="noStrike" cap="none">
              <a:solidFill>
                <a:schemeClr val="dk1"/>
              </a:solidFill>
              <a:latin typeface="Arial" panose="020B0604020202020204"/>
              <a:ea typeface="Arial" panose="020B0604020202020204"/>
              <a:cs typeface="Arial" panose="020B0604020202020204"/>
              <a:sym typeface="Arial" panose="020B0604020202020204"/>
            </a:endParaRPr>
          </a:p>
          <a:p>
            <a:pPr marL="0" marR="0" lvl="0" indent="0" algn="l" rtl="0">
              <a:lnSpc>
                <a:spcPct val="150000"/>
              </a:lnSpc>
              <a:spcBef>
                <a:spcPts val="0"/>
              </a:spcBef>
              <a:spcAft>
                <a:spcPts val="0"/>
              </a:spcAft>
              <a:buClr>
                <a:srgbClr val="000000"/>
              </a:buClr>
              <a:buSzPts val="1400"/>
              <a:buFont typeface="Arial" panose="020B0604020202020204"/>
              <a:buNone/>
            </a:pPr>
            <a:r>
              <a:rPr lang="zh-CN" sz="1400" b="0" i="0" u="none" strike="noStrike" cap="none">
                <a:solidFill>
                  <a:schemeClr val="dk1"/>
                </a:solidFill>
                <a:latin typeface="Arial" panose="020B0604020202020204"/>
                <a:ea typeface="Arial" panose="020B0604020202020204"/>
                <a:cs typeface="Arial" panose="020B0604020202020204"/>
                <a:sym typeface="Arial" panose="020B0604020202020204"/>
              </a:rPr>
              <a:t>买家需在15天内进行订单评价，建议卖家在订单完成后及时鼓励买家给予好评;</a:t>
            </a:r>
            <a:endParaRPr sz="1400" b="0" i="0" u="none" strike="noStrike" cap="none">
              <a:solidFill>
                <a:schemeClr val="dk1"/>
              </a:solidFill>
              <a:latin typeface="Arial" panose="020B0604020202020204"/>
              <a:ea typeface="Arial" panose="020B0604020202020204"/>
              <a:cs typeface="Arial" panose="020B0604020202020204"/>
              <a:sym typeface="Arial" panose="020B0604020202020204"/>
            </a:endParaRPr>
          </a:p>
          <a:p>
            <a:pPr marL="0" marR="0" lvl="0" indent="0" algn="l" rtl="0">
              <a:lnSpc>
                <a:spcPct val="150000"/>
              </a:lnSpc>
              <a:spcBef>
                <a:spcPts val="0"/>
              </a:spcBef>
              <a:spcAft>
                <a:spcPts val="0"/>
              </a:spcAft>
              <a:buClr>
                <a:srgbClr val="000000"/>
              </a:buClr>
              <a:buSzPts val="1400"/>
              <a:buFont typeface="Arial" panose="020B0604020202020204"/>
              <a:buNone/>
            </a:pPr>
            <a:r>
              <a:rPr lang="zh-CN" sz="1400" b="1" i="0" u="none" strike="noStrike" cap="none">
                <a:solidFill>
                  <a:schemeClr val="dk1"/>
                </a:solidFill>
                <a:latin typeface="Arial" panose="020B0604020202020204"/>
                <a:ea typeface="Arial" panose="020B0604020202020204"/>
                <a:cs typeface="Arial" panose="020B0604020202020204"/>
                <a:sym typeface="Arial" panose="020B0604020202020204"/>
              </a:rPr>
              <a:t>3、买家修改评价</a:t>
            </a:r>
            <a:endParaRPr sz="1400" b="0" i="0" u="none" strike="noStrike" cap="none">
              <a:solidFill>
                <a:schemeClr val="dk1"/>
              </a:solidFill>
              <a:latin typeface="Arial" panose="020B0604020202020204"/>
              <a:ea typeface="Arial" panose="020B0604020202020204"/>
              <a:cs typeface="Arial" panose="020B0604020202020204"/>
              <a:sym typeface="Arial" panose="020B0604020202020204"/>
            </a:endParaRPr>
          </a:p>
          <a:p>
            <a:pPr marL="0" marR="0" lvl="0" indent="0" algn="l" rtl="0">
              <a:lnSpc>
                <a:spcPct val="150000"/>
              </a:lnSpc>
              <a:spcBef>
                <a:spcPts val="0"/>
              </a:spcBef>
              <a:spcAft>
                <a:spcPts val="0"/>
              </a:spcAft>
              <a:buClr>
                <a:srgbClr val="000000"/>
              </a:buClr>
              <a:buSzPts val="1400"/>
              <a:buFont typeface="Arial" panose="020B0604020202020204"/>
              <a:buNone/>
            </a:pPr>
            <a:r>
              <a:rPr lang="zh-CN" sz="1400" b="0" i="0" u="none" strike="noStrike" cap="none">
                <a:solidFill>
                  <a:schemeClr val="dk1"/>
                </a:solidFill>
                <a:latin typeface="Arial" panose="020B0604020202020204"/>
                <a:ea typeface="Arial" panose="020B0604020202020204"/>
                <a:cs typeface="Arial" panose="020B0604020202020204"/>
                <a:sym typeface="Arial" panose="020B0604020202020204"/>
              </a:rPr>
              <a:t>若有买家给予了差评，建议卖家及时与买家协商修改评价，评价后30天内有1次修改评价的机会'</a:t>
            </a: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a:p>
            <a:pPr marL="0" marR="0" lvl="0" indent="0" algn="l" rtl="0">
              <a:lnSpc>
                <a:spcPct val="150000"/>
              </a:lnSpc>
              <a:spcBef>
                <a:spcPts val="0"/>
              </a:spcBef>
              <a:spcAft>
                <a:spcPts val="0"/>
              </a:spcAft>
              <a:buClr>
                <a:srgbClr val="000000"/>
              </a:buClr>
              <a:buSzPts val="1400"/>
              <a:buFont typeface="Arial" panose="020B0604020202020204"/>
              <a:buNone/>
            </a:pPr>
            <a:r>
              <a:rPr lang="zh-CN" sz="1400" b="0" i="0" u="none" strike="noStrike" cap="none">
                <a:solidFill>
                  <a:schemeClr val="dk1"/>
                </a:solidFill>
                <a:latin typeface="Arial" panose="020B0604020202020204"/>
                <a:ea typeface="Arial" panose="020B0604020202020204"/>
                <a:cs typeface="Arial" panose="020B0604020202020204"/>
                <a:sym typeface="Arial" panose="020B0604020202020204"/>
              </a:rPr>
              <a:t>买家修改评价步骤步骤：【Me】&gt; 【My Purchase】&gt;找到对应订单【Shop Rating】&gt;【Change Rating】&gt;修改评价之后点击确定修改即可</a:t>
            </a: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a:p>
            <a:pPr marL="0" marR="0" lvl="0" indent="0" algn="just"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252525"/>
              </a:solidFill>
              <a:latin typeface="Arial" panose="020B0604020202020204"/>
              <a:ea typeface="Arial" panose="020B0604020202020204"/>
              <a:cs typeface="Arial" panose="020B0604020202020204"/>
              <a:sym typeface="Arial" panose="020B0604020202020204"/>
            </a:endParaRPr>
          </a:p>
        </p:txBody>
      </p:sp>
      <p:pic>
        <p:nvPicPr>
          <p:cNvPr id="2" name="图片 1"/>
          <p:cNvPicPr>
            <a:picLocks noChangeAspect="1"/>
          </p:cNvPicPr>
          <p:nvPr/>
        </p:nvPicPr>
        <p:blipFill>
          <a:blip r:embed="rId1"/>
          <a:stretch>
            <a:fillRect/>
          </a:stretch>
        </p:blipFill>
        <p:spPr>
          <a:xfrm>
            <a:off x="2712085" y="3644900"/>
            <a:ext cx="6981825" cy="2647950"/>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727" name="Shape 727"/>
        <p:cNvGrpSpPr/>
        <p:nvPr/>
      </p:nvGrpSpPr>
      <p:grpSpPr>
        <a:xfrm>
          <a:off x="0" y="0"/>
          <a:ext cx="0" cy="0"/>
          <a:chOff x="0" y="0"/>
          <a:chExt cx="0" cy="0"/>
        </a:xfrm>
      </p:grpSpPr>
      <p:pic>
        <p:nvPicPr>
          <p:cNvPr id="728" name="Google Shape;728;ge95529f647_0_0"/>
          <p:cNvPicPr preferRelativeResize="0"/>
          <p:nvPr/>
        </p:nvPicPr>
        <p:blipFill rotWithShape="1">
          <a:blip r:embed="rId1"/>
          <a:srcRect/>
          <a:stretch>
            <a:fillRect/>
          </a:stretch>
        </p:blipFill>
        <p:spPr>
          <a:xfrm>
            <a:off x="0" y="2272"/>
            <a:ext cx="12189608" cy="6857998"/>
          </a:xfrm>
          <a:prstGeom prst="rect">
            <a:avLst/>
          </a:prstGeom>
          <a:noFill/>
          <a:ln>
            <a:noFill/>
          </a:ln>
        </p:spPr>
      </p:pic>
      <p:pic>
        <p:nvPicPr>
          <p:cNvPr id="729" name="Google Shape;729;ge95529f647_0_0"/>
          <p:cNvPicPr preferRelativeResize="0"/>
          <p:nvPr/>
        </p:nvPicPr>
        <p:blipFill rotWithShape="1">
          <a:blip r:embed="rId2"/>
          <a:srcRect/>
          <a:stretch>
            <a:fillRect/>
          </a:stretch>
        </p:blipFill>
        <p:spPr>
          <a:xfrm>
            <a:off x="3977551" y="1728491"/>
            <a:ext cx="4056275" cy="1317915"/>
          </a:xfrm>
          <a:prstGeom prst="rect">
            <a:avLst/>
          </a:prstGeom>
          <a:noFill/>
          <a:ln>
            <a:noFill/>
          </a:ln>
        </p:spPr>
      </p:pic>
      <p:sp>
        <p:nvSpPr>
          <p:cNvPr id="730" name="Google Shape;730;ge95529f647_0_0"/>
          <p:cNvSpPr/>
          <p:nvPr/>
        </p:nvSpPr>
        <p:spPr>
          <a:xfrm>
            <a:off x="3373517" y="3135085"/>
            <a:ext cx="5444700" cy="45600"/>
          </a:xfrm>
          <a:prstGeom prst="rect">
            <a:avLst/>
          </a:prstGeom>
          <a:solidFill>
            <a:srgbClr val="F158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900"/>
              <a:buFont typeface="Arial" panose="020B0604020202020204"/>
              <a:buNone/>
            </a:pPr>
            <a:endParaRPr sz="19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731" name="Google Shape;731;ge95529f647_0_0"/>
          <p:cNvSpPr txBox="1"/>
          <p:nvPr/>
        </p:nvSpPr>
        <p:spPr>
          <a:xfrm>
            <a:off x="5452533" y="3677316"/>
            <a:ext cx="2494800" cy="6927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3700"/>
              <a:buFont typeface="Arial" panose="020B0604020202020204"/>
              <a:buNone/>
            </a:pPr>
            <a:r>
              <a:rPr lang="zh-CN" sz="3700" b="0" i="0" u="none" strike="noStrike" cap="none">
                <a:solidFill>
                  <a:srgbClr val="000000"/>
                </a:solidFill>
                <a:latin typeface="Arial" panose="020B0604020202020204"/>
                <a:ea typeface="Arial" panose="020B0604020202020204"/>
                <a:cs typeface="Arial" panose="020B0604020202020204"/>
                <a:sym typeface="Arial" panose="020B0604020202020204"/>
              </a:rPr>
              <a:t>谢谢！</a:t>
            </a:r>
            <a:endParaRPr sz="19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211" name="Shape 211"/>
        <p:cNvGrpSpPr/>
        <p:nvPr/>
      </p:nvGrpSpPr>
      <p:grpSpPr>
        <a:xfrm>
          <a:off x="0" y="0"/>
          <a:ext cx="0" cy="0"/>
          <a:chOff x="0" y="0"/>
          <a:chExt cx="0" cy="0"/>
        </a:xfrm>
      </p:grpSpPr>
      <p:sp>
        <p:nvSpPr>
          <p:cNvPr id="212" name="Google Shape;212;p53"/>
          <p:cNvSpPr txBox="1"/>
          <p:nvPr/>
        </p:nvSpPr>
        <p:spPr>
          <a:xfrm>
            <a:off x="835299" y="179500"/>
            <a:ext cx="3171300" cy="400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panose="020B0604020202020204"/>
              <a:buNone/>
            </a:pPr>
            <a:r>
              <a:rPr lang="zh-CN" sz="2000" b="1"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rPr>
              <a:t>物流设置（非台湾站点）</a:t>
            </a: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3" name="Google Shape;213;p53"/>
          <p:cNvSpPr/>
          <p:nvPr/>
        </p:nvSpPr>
        <p:spPr>
          <a:xfrm>
            <a:off x="152410" y="959245"/>
            <a:ext cx="12355200" cy="11568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chemeClr val="dk1"/>
              </a:buClr>
              <a:buSzPts val="1100"/>
              <a:buFont typeface="Arial" panose="020B0604020202020204"/>
              <a:buNone/>
            </a:pPr>
            <a:r>
              <a:rPr lang="zh-CN" sz="1600" b="0" i="0" u="none" strike="noStrike" cap="none">
                <a:solidFill>
                  <a:schemeClr val="dk1"/>
                </a:solidFill>
                <a:latin typeface="微软雅黑" panose="020B0503020204020204" charset="-122"/>
                <a:ea typeface="微软雅黑" panose="020B0503020204020204" charset="-122"/>
                <a:cs typeface="微软雅黑" panose="020B0503020204020204" charset="-122"/>
                <a:sym typeface="微软雅黑" panose="020B0503020204020204" charset="-122"/>
              </a:rPr>
              <a:t>1. 从</a:t>
            </a:r>
            <a:r>
              <a:rPr lang="zh-CN" sz="1600" b="0" i="0" u="none" strike="noStrike" cap="none">
                <a:solidFill>
                  <a:schemeClr val="dk1"/>
                </a:solidFill>
                <a:latin typeface="Arial" panose="020B0604020202020204"/>
                <a:ea typeface="Arial" panose="020B0604020202020204"/>
                <a:cs typeface="Arial" panose="020B0604020202020204"/>
                <a:sym typeface="Arial" panose="020B0604020202020204"/>
              </a:rPr>
              <a:t>Seller Center中</a:t>
            </a:r>
            <a:r>
              <a:rPr lang="zh-CN" sz="1600" b="0" i="0" u="none" strike="noStrike" cap="none">
                <a:solidFill>
                  <a:schemeClr val="dk1"/>
                </a:solidFill>
                <a:latin typeface="微软雅黑" panose="020B0503020204020204" charset="-122"/>
                <a:ea typeface="微软雅黑" panose="020B0503020204020204" charset="-122"/>
                <a:cs typeface="微软雅黑" panose="020B0503020204020204" charset="-122"/>
                <a:sym typeface="微软雅黑" panose="020B0503020204020204" charset="-122"/>
              </a:rPr>
              <a:t>【物流】进入【物流设置】</a:t>
            </a:r>
            <a:r>
              <a:rPr lang="zh-CN" sz="1400" b="0" i="0" u="none" strike="noStrike" cap="none">
                <a:solidFill>
                  <a:schemeClr val="dk1"/>
                </a:solidFill>
                <a:latin typeface="微软雅黑" panose="020B0503020204020204" charset="-122"/>
                <a:ea typeface="微软雅黑" panose="020B0503020204020204" charset="-122"/>
                <a:cs typeface="微软雅黑" panose="020B0503020204020204" charset="-122"/>
                <a:sym typeface="微软雅黑" panose="020B0503020204020204" charset="-122"/>
              </a:rPr>
              <a:t>，</a:t>
            </a:r>
            <a:r>
              <a:rPr lang="zh-CN" sz="1600" b="0" i="0" u="none" strike="noStrike" cap="none">
                <a:solidFill>
                  <a:schemeClr val="dk1"/>
                </a:solidFill>
                <a:latin typeface="微软雅黑" panose="020B0503020204020204" charset="-122"/>
                <a:ea typeface="微软雅黑" panose="020B0503020204020204" charset="-122"/>
                <a:cs typeface="微软雅黑" panose="020B0503020204020204" charset="-122"/>
                <a:sym typeface="微软雅黑" panose="020B0503020204020204" charset="-122"/>
              </a:rPr>
              <a:t>开启Standard Delivery(SLS) ，</a:t>
            </a:r>
            <a:endParaRPr sz="1600" b="0" i="0" u="none" strike="noStrike" cap="none">
              <a:solidFill>
                <a:schemeClr val="dk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0" marR="0" lvl="0" indent="0" algn="l" rtl="0">
              <a:lnSpc>
                <a:spcPct val="150000"/>
              </a:lnSpc>
              <a:spcBef>
                <a:spcPts val="0"/>
              </a:spcBef>
              <a:spcAft>
                <a:spcPts val="0"/>
              </a:spcAft>
              <a:buClr>
                <a:schemeClr val="dk1"/>
              </a:buClr>
              <a:buSzPts val="1100"/>
              <a:buFont typeface="Arial" panose="020B0604020202020204"/>
              <a:buNone/>
            </a:pPr>
            <a:r>
              <a:rPr lang="zh-CN" sz="1600" b="0" i="0" u="none" strike="noStrike" cap="none">
                <a:solidFill>
                  <a:schemeClr val="dk1"/>
                </a:solidFill>
                <a:latin typeface="微软雅黑" panose="020B0503020204020204" charset="-122"/>
                <a:ea typeface="微软雅黑" panose="020B0503020204020204" charset="-122"/>
                <a:cs typeface="微软雅黑" panose="020B0503020204020204" charset="-122"/>
                <a:sym typeface="微软雅黑" panose="020B0503020204020204" charset="-122"/>
              </a:rPr>
              <a:t>2. </a:t>
            </a:r>
            <a:r>
              <a:rPr lang="zh-CN" sz="1600" b="0" i="0" u="none" strike="noStrike" cap="none">
                <a:solidFill>
                  <a:srgbClr val="FF0000"/>
                </a:solidFill>
                <a:latin typeface="微软雅黑" panose="020B0503020204020204" charset="-122"/>
                <a:ea typeface="微软雅黑" panose="020B0503020204020204" charset="-122"/>
                <a:cs typeface="微软雅黑" panose="020B0503020204020204" charset="-122"/>
                <a:sym typeface="微软雅黑" panose="020B0503020204020204" charset="-122"/>
              </a:rPr>
              <a:t>点击【 Edit 】设置出货天数，</a:t>
            </a:r>
            <a:r>
              <a:rPr lang="zh-CN" sz="1600" b="1" i="0" u="none" strike="noStrike" cap="none">
                <a:solidFill>
                  <a:srgbClr val="FF0000"/>
                </a:solidFill>
                <a:latin typeface="微软雅黑" panose="020B0503020204020204" charset="-122"/>
                <a:ea typeface="微软雅黑" panose="020B0503020204020204" charset="-122"/>
                <a:cs typeface="微软雅黑" panose="020B0503020204020204" charset="-122"/>
                <a:sym typeface="微软雅黑" panose="020B0503020204020204" charset="-122"/>
              </a:rPr>
              <a:t>默认为3个工作日(现货模式）</a:t>
            </a:r>
            <a:r>
              <a:rPr lang="zh-CN" sz="1600" b="0" i="0" u="none" strike="noStrike" cap="none">
                <a:solidFill>
                  <a:srgbClr val="FF0000"/>
                </a:solidFill>
                <a:latin typeface="微软雅黑" panose="020B0503020204020204" charset="-122"/>
                <a:ea typeface="微软雅黑" panose="020B0503020204020204" charset="-122"/>
                <a:cs typeface="微软雅黑" panose="020B0503020204020204" charset="-122"/>
                <a:sym typeface="微软雅黑" panose="020B0503020204020204" charset="-122"/>
              </a:rPr>
              <a:t>或者设置出货天数5-10个工作日（预售模式</a:t>
            </a:r>
            <a:r>
              <a:rPr lang="zh-CN" sz="1600" b="0" i="0" u="none" strike="noStrike" cap="none">
                <a:solidFill>
                  <a:schemeClr val="dk1"/>
                </a:solidFill>
                <a:latin typeface="微软雅黑" panose="020B0503020204020204" charset="-122"/>
                <a:ea typeface="微软雅黑" panose="020B0503020204020204" charset="-122"/>
                <a:cs typeface="微软雅黑" panose="020B0503020204020204" charset="-122"/>
                <a:sym typeface="微软雅黑" panose="020B0503020204020204" charset="-122"/>
              </a:rPr>
              <a:t>）</a:t>
            </a:r>
            <a:endParaRPr sz="1600" b="0" i="0" u="none" strike="noStrike" cap="none">
              <a:solidFill>
                <a:schemeClr val="dk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214" name="Google Shape;214;p53"/>
          <p:cNvSpPr/>
          <p:nvPr/>
        </p:nvSpPr>
        <p:spPr>
          <a:xfrm>
            <a:off x="106161" y="6068973"/>
            <a:ext cx="11824582" cy="700576"/>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400"/>
              <a:buFont typeface="Arial" panose="020B0604020202020204"/>
              <a:buNone/>
            </a:pPr>
            <a:r>
              <a:rPr lang="zh-CN" sz="1400" b="1" i="0" u="none" strike="noStrike" cap="none">
                <a:solidFill>
                  <a:srgbClr val="FF0000"/>
                </a:solidFill>
                <a:latin typeface="微软雅黑" panose="020B0503020204020204" charset="-122"/>
                <a:ea typeface="微软雅黑" panose="020B0503020204020204" charset="-122"/>
                <a:cs typeface="微软雅黑" panose="020B0503020204020204" charset="-122"/>
                <a:sym typeface="微软雅黑" panose="020B0503020204020204" charset="-122"/>
              </a:rPr>
              <a:t>重点注意：</a:t>
            </a:r>
            <a:r>
              <a:rPr lang="zh-CN" sz="1400" b="0" i="0" u="none" strike="noStrike" cap="none">
                <a:solidFill>
                  <a:srgbClr val="000000"/>
                </a:solidFill>
                <a:latin typeface="Arial" panose="020B0604020202020204"/>
                <a:ea typeface="Arial" panose="020B0604020202020204"/>
                <a:cs typeface="Arial" panose="020B0604020202020204"/>
                <a:sym typeface="Arial" panose="020B0604020202020204"/>
              </a:rPr>
              <a:t>物流设置中该物流渠道打开不代表商品的物流渠道打开，</a:t>
            </a:r>
            <a:r>
              <a:rPr lang="zh-CN" sz="1400" b="1" i="0" u="none" strike="noStrike" cap="none">
                <a:solidFill>
                  <a:srgbClr val="FF0000"/>
                </a:solidFill>
                <a:latin typeface="Arial" panose="020B0604020202020204"/>
                <a:ea typeface="Arial" panose="020B0604020202020204"/>
                <a:cs typeface="Arial" panose="020B0604020202020204"/>
                <a:sym typeface="Arial" panose="020B0604020202020204"/>
              </a:rPr>
              <a:t>您还需要在所有的商品详情页面打开该物流渠道</a:t>
            </a:r>
            <a:r>
              <a:rPr lang="zh-CN" sz="1400" b="0" i="0" u="none" strike="noStrike" cap="none">
                <a:solidFill>
                  <a:srgbClr val="000000"/>
                </a:solidFill>
                <a:latin typeface="Arial" panose="020B0604020202020204"/>
                <a:ea typeface="Arial" panose="020B0604020202020204"/>
                <a:cs typeface="Arial" panose="020B0604020202020204"/>
                <a:sym typeface="Arial" panose="020B0604020202020204"/>
              </a:rPr>
              <a:t>，不然买家下单时还是无法选择该物流渠道。</a:t>
            </a:r>
            <a:endParaRPr sz="1400" b="0" i="0" u="none" strike="noStrike" cap="none">
              <a:solidFill>
                <a:schemeClr val="dk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pic>
        <p:nvPicPr>
          <p:cNvPr id="2" name="图片 1"/>
          <p:cNvPicPr>
            <a:picLocks noChangeAspect="1"/>
          </p:cNvPicPr>
          <p:nvPr/>
        </p:nvPicPr>
        <p:blipFill>
          <a:blip r:embed="rId1"/>
          <a:stretch>
            <a:fillRect/>
          </a:stretch>
        </p:blipFill>
        <p:spPr>
          <a:xfrm>
            <a:off x="1343660" y="1946275"/>
            <a:ext cx="9323705" cy="412242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219" name="Shape 219"/>
        <p:cNvGrpSpPr/>
        <p:nvPr/>
      </p:nvGrpSpPr>
      <p:grpSpPr>
        <a:xfrm>
          <a:off x="0" y="0"/>
          <a:ext cx="0" cy="0"/>
          <a:chOff x="0" y="0"/>
          <a:chExt cx="0" cy="0"/>
        </a:xfrm>
      </p:grpSpPr>
      <p:sp>
        <p:nvSpPr>
          <p:cNvPr id="220" name="Google Shape;220;p54"/>
          <p:cNvSpPr txBox="1"/>
          <p:nvPr/>
        </p:nvSpPr>
        <p:spPr>
          <a:xfrm>
            <a:off x="835300" y="179500"/>
            <a:ext cx="4203600" cy="400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panose="020B0604020202020204"/>
              <a:buNone/>
            </a:pPr>
            <a:r>
              <a:rPr lang="zh-CN" sz="2000" b="1"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rPr>
              <a:t>物流设置（台湾站点）</a:t>
            </a: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1" name="Google Shape;221;p54"/>
          <p:cNvSpPr/>
          <p:nvPr/>
        </p:nvSpPr>
        <p:spPr>
          <a:xfrm>
            <a:off x="2835" y="806795"/>
            <a:ext cx="12355107" cy="1200288"/>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600"/>
              <a:buFont typeface="Arial" panose="020B0604020202020204"/>
              <a:buNone/>
            </a:pPr>
            <a:r>
              <a:rPr lang="zh-CN" sz="1600" b="0" i="0" u="none" strike="noStrike" cap="none">
                <a:solidFill>
                  <a:schemeClr val="dk1"/>
                </a:solidFill>
                <a:latin typeface="微软雅黑" panose="020B0503020204020204" charset="-122"/>
                <a:ea typeface="微软雅黑" panose="020B0503020204020204" charset="-122"/>
                <a:cs typeface="微软雅黑" panose="020B0503020204020204" charset="-122"/>
                <a:sym typeface="微软雅黑" panose="020B0503020204020204" charset="-122"/>
              </a:rPr>
              <a:t>1. 从</a:t>
            </a:r>
            <a:r>
              <a:rPr lang="zh-CN" sz="1600" b="0" i="0" u="none" strike="noStrike" cap="none">
                <a:solidFill>
                  <a:srgbClr val="000000"/>
                </a:solidFill>
                <a:latin typeface="Arial" panose="020B0604020202020204"/>
                <a:ea typeface="Arial" panose="020B0604020202020204"/>
                <a:cs typeface="Arial" panose="020B0604020202020204"/>
                <a:sym typeface="Arial" panose="020B0604020202020204"/>
              </a:rPr>
              <a:t>Seller Center中</a:t>
            </a:r>
            <a:r>
              <a:rPr lang="zh-CN" sz="1600" b="0" i="0" u="none" strike="noStrike" cap="none">
                <a:solidFill>
                  <a:schemeClr val="dk1"/>
                </a:solidFill>
                <a:latin typeface="微软雅黑" panose="020B0503020204020204" charset="-122"/>
                <a:ea typeface="微软雅黑" panose="020B0503020204020204" charset="-122"/>
                <a:cs typeface="微软雅黑" panose="020B0503020204020204" charset="-122"/>
                <a:sym typeface="微软雅黑" panose="020B0503020204020204" charset="-122"/>
              </a:rPr>
              <a:t>【商店设定】进入【物流中心】</a:t>
            </a: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a:p>
            <a:pPr marL="0" marR="0" lvl="0" indent="0" algn="l" rtl="0">
              <a:lnSpc>
                <a:spcPct val="150000"/>
              </a:lnSpc>
              <a:spcBef>
                <a:spcPts val="0"/>
              </a:spcBef>
              <a:spcAft>
                <a:spcPts val="0"/>
              </a:spcAft>
              <a:buClr>
                <a:srgbClr val="000000"/>
              </a:buClr>
              <a:buSzPts val="1600"/>
              <a:buFont typeface="Arial" panose="020B0604020202020204"/>
              <a:buNone/>
            </a:pPr>
            <a:r>
              <a:rPr lang="zh-CN" sz="1600" b="0" i="0" u="none" strike="noStrike" cap="none">
                <a:solidFill>
                  <a:schemeClr val="dk1"/>
                </a:solidFill>
                <a:latin typeface="微软雅黑" panose="020B0503020204020204" charset="-122"/>
                <a:ea typeface="微软雅黑" panose="020B0503020204020204" charset="-122"/>
                <a:cs typeface="微软雅黑" panose="020B0503020204020204" charset="-122"/>
                <a:sym typeface="微软雅黑" panose="020B0503020204020204" charset="-122"/>
              </a:rPr>
              <a:t>2. 平台默认开启虾皮宅配、虾皮店配-711、虾皮店配-全家、虾皮店配-莱尔富</a:t>
            </a: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a:p>
            <a:pPr marL="0" marR="0" lvl="0" indent="0" algn="l" rtl="0">
              <a:lnSpc>
                <a:spcPct val="150000"/>
              </a:lnSpc>
              <a:spcBef>
                <a:spcPts val="0"/>
              </a:spcBef>
              <a:spcAft>
                <a:spcPts val="0"/>
              </a:spcAft>
              <a:buClr>
                <a:srgbClr val="000000"/>
              </a:buClr>
              <a:buSzPts val="1600"/>
              <a:buFont typeface="Arial" panose="020B0604020202020204"/>
              <a:buNone/>
            </a:pPr>
            <a:r>
              <a:rPr lang="zh-CN" sz="1600" b="0" i="0" u="none" strike="noStrike" cap="none">
                <a:solidFill>
                  <a:schemeClr val="dk1"/>
                </a:solidFill>
                <a:latin typeface="微软雅黑" panose="020B0503020204020204" charset="-122"/>
                <a:ea typeface="微软雅黑" panose="020B0503020204020204" charset="-122"/>
                <a:cs typeface="微软雅黑" panose="020B0503020204020204" charset="-122"/>
                <a:sym typeface="微软雅黑" panose="020B0503020204020204" charset="-122"/>
              </a:rPr>
              <a:t>3. </a:t>
            </a:r>
            <a:r>
              <a:rPr lang="zh-CN" sz="1600" b="0" i="0" u="none" strike="noStrike" cap="none">
                <a:solidFill>
                  <a:srgbClr val="FF0000"/>
                </a:solidFill>
                <a:latin typeface="微软雅黑" panose="020B0503020204020204" charset="-122"/>
                <a:ea typeface="微软雅黑" panose="020B0503020204020204" charset="-122"/>
                <a:cs typeface="微软雅黑" panose="020B0503020204020204" charset="-122"/>
                <a:sym typeface="微软雅黑" panose="020B0503020204020204" charset="-122"/>
              </a:rPr>
              <a:t>点击【 Edit 】设置出货天数，</a:t>
            </a:r>
            <a:r>
              <a:rPr lang="zh-CN" sz="1600" b="1" i="0" u="none" strike="noStrike" cap="none">
                <a:solidFill>
                  <a:srgbClr val="FF0000"/>
                </a:solidFill>
                <a:latin typeface="微软雅黑" panose="020B0503020204020204" charset="-122"/>
                <a:ea typeface="微软雅黑" panose="020B0503020204020204" charset="-122"/>
                <a:cs typeface="微软雅黑" panose="020B0503020204020204" charset="-122"/>
                <a:sym typeface="微软雅黑" panose="020B0503020204020204" charset="-122"/>
              </a:rPr>
              <a:t>默认为3个工作日(现货模式）</a:t>
            </a:r>
            <a:r>
              <a:rPr lang="zh-CN" sz="1600" b="0" i="0" u="none" strike="noStrike" cap="none">
                <a:solidFill>
                  <a:srgbClr val="FF0000"/>
                </a:solidFill>
                <a:latin typeface="微软雅黑" panose="020B0503020204020204" charset="-122"/>
                <a:ea typeface="微软雅黑" panose="020B0503020204020204" charset="-122"/>
                <a:cs typeface="微软雅黑" panose="020B0503020204020204" charset="-122"/>
                <a:sym typeface="微软雅黑" panose="020B0503020204020204" charset="-122"/>
              </a:rPr>
              <a:t>或者设置出货天数5-10个工作日（预售模式）</a:t>
            </a:r>
            <a:endParaRPr sz="1600" b="0" i="0" u="none" strike="noStrike" cap="none">
              <a:solidFill>
                <a:srgbClr val="FF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222" name="Google Shape;222;p54"/>
          <p:cNvSpPr/>
          <p:nvPr/>
        </p:nvSpPr>
        <p:spPr>
          <a:xfrm>
            <a:off x="106161" y="6068973"/>
            <a:ext cx="11824582" cy="700576"/>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400"/>
              <a:buFont typeface="Arial" panose="020B0604020202020204"/>
              <a:buNone/>
            </a:pPr>
            <a:r>
              <a:rPr lang="zh-CN" sz="1400" b="1" i="0" u="none" strike="noStrike" cap="none">
                <a:solidFill>
                  <a:srgbClr val="FF0000"/>
                </a:solidFill>
                <a:latin typeface="微软雅黑" panose="020B0503020204020204" charset="-122"/>
                <a:ea typeface="微软雅黑" panose="020B0503020204020204" charset="-122"/>
                <a:cs typeface="微软雅黑" panose="020B0503020204020204" charset="-122"/>
                <a:sym typeface="微软雅黑" panose="020B0503020204020204" charset="-122"/>
              </a:rPr>
              <a:t>重点注意：</a:t>
            </a:r>
            <a:r>
              <a:rPr lang="zh-CN" sz="1400" b="0" i="0" u="none" strike="noStrike" cap="none">
                <a:solidFill>
                  <a:srgbClr val="000000"/>
                </a:solidFill>
                <a:latin typeface="Arial" panose="020B0604020202020204"/>
                <a:ea typeface="Arial" panose="020B0604020202020204"/>
                <a:cs typeface="Arial" panose="020B0604020202020204"/>
                <a:sym typeface="Arial" panose="020B0604020202020204"/>
              </a:rPr>
              <a:t>物流设置中该物流渠道打开不代表商品的物流渠道打开，</a:t>
            </a:r>
            <a:r>
              <a:rPr lang="zh-CN" sz="1400" b="1" i="0" u="none" strike="noStrike" cap="none">
                <a:solidFill>
                  <a:srgbClr val="FF0000"/>
                </a:solidFill>
                <a:latin typeface="Arial" panose="020B0604020202020204"/>
                <a:ea typeface="Arial" panose="020B0604020202020204"/>
                <a:cs typeface="Arial" panose="020B0604020202020204"/>
                <a:sym typeface="Arial" panose="020B0604020202020204"/>
              </a:rPr>
              <a:t>您还需要在所有的商品详情页面打开该物流渠道</a:t>
            </a:r>
            <a:r>
              <a:rPr lang="zh-CN" sz="1400" b="0" i="0" u="none" strike="noStrike" cap="none">
                <a:solidFill>
                  <a:srgbClr val="000000"/>
                </a:solidFill>
                <a:latin typeface="Arial" panose="020B0604020202020204"/>
                <a:ea typeface="Arial" panose="020B0604020202020204"/>
                <a:cs typeface="Arial" panose="020B0604020202020204"/>
                <a:sym typeface="Arial" panose="020B0604020202020204"/>
              </a:rPr>
              <a:t>，不然买家下单时还是无法选择该物流渠道。</a:t>
            </a:r>
            <a:endParaRPr sz="1400" b="0" i="0" u="none" strike="noStrike" cap="none">
              <a:solidFill>
                <a:schemeClr val="dk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pic>
        <p:nvPicPr>
          <p:cNvPr id="223" name="Google Shape;223;p54"/>
          <p:cNvPicPr preferRelativeResize="0"/>
          <p:nvPr/>
        </p:nvPicPr>
        <p:blipFill rotWithShape="1">
          <a:blip r:embed="rId1"/>
          <a:srcRect/>
          <a:stretch>
            <a:fillRect/>
          </a:stretch>
        </p:blipFill>
        <p:spPr>
          <a:xfrm>
            <a:off x="2339700" y="2039850"/>
            <a:ext cx="6767417" cy="380052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227" name="Shape 227"/>
        <p:cNvGrpSpPr/>
        <p:nvPr/>
      </p:nvGrpSpPr>
      <p:grpSpPr>
        <a:xfrm>
          <a:off x="0" y="0"/>
          <a:ext cx="0" cy="0"/>
          <a:chOff x="0" y="0"/>
          <a:chExt cx="0" cy="0"/>
        </a:xfrm>
      </p:grpSpPr>
      <p:sp>
        <p:nvSpPr>
          <p:cNvPr id="228" name="Google Shape;228;p55"/>
          <p:cNvSpPr txBox="1"/>
          <p:nvPr/>
        </p:nvSpPr>
        <p:spPr>
          <a:xfrm>
            <a:off x="835308" y="179502"/>
            <a:ext cx="3285430" cy="42614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panose="020B0604020202020204"/>
              <a:buNone/>
            </a:pPr>
            <a:r>
              <a:rPr lang="zh-CN" sz="2000" b="1"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rPr>
              <a:t>DTS设置</a:t>
            </a: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9" name="Google Shape;229;p55"/>
          <p:cNvSpPr/>
          <p:nvPr/>
        </p:nvSpPr>
        <p:spPr>
          <a:xfrm>
            <a:off x="269174" y="1048289"/>
            <a:ext cx="11653652" cy="156962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50000"/>
              </a:lnSpc>
              <a:spcBef>
                <a:spcPts val="0"/>
              </a:spcBef>
              <a:spcAft>
                <a:spcPts val="0"/>
              </a:spcAft>
              <a:buClr>
                <a:srgbClr val="000000"/>
              </a:buClr>
              <a:buSzPts val="1600"/>
              <a:buFont typeface="Noto Sans Symbols"/>
              <a:buChar char="⮚"/>
            </a:pPr>
            <a:r>
              <a:rPr lang="zh-CN" sz="1600" b="0" i="0" u="none" strike="noStrike" cap="none">
                <a:solidFill>
                  <a:srgbClr val="080808"/>
                </a:solidFill>
                <a:latin typeface="微软雅黑" panose="020B0503020204020204" charset="-122"/>
                <a:ea typeface="微软雅黑" panose="020B0503020204020204" charset="-122"/>
                <a:cs typeface="微软雅黑" panose="020B0503020204020204" charset="-122"/>
                <a:sym typeface="微软雅黑" panose="020B0503020204020204" charset="-122"/>
              </a:rPr>
              <a:t>DTS：备货时间/出货天数（只计算工作日），指的是</a:t>
            </a:r>
            <a:r>
              <a:rPr lang="zh-CN" sz="1600" b="0" i="0" u="none" strike="noStrike" cap="none">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从</a:t>
            </a:r>
            <a:r>
              <a:rPr lang="zh-CN" sz="1600" b="0" i="0" u="none" strike="noStrike" cap="none">
                <a:solidFill>
                  <a:srgbClr val="E60000"/>
                </a:solidFill>
                <a:latin typeface="微软雅黑" panose="020B0503020204020204" charset="-122"/>
                <a:ea typeface="微软雅黑" panose="020B0503020204020204" charset="-122"/>
                <a:cs typeface="微软雅黑" panose="020B0503020204020204" charset="-122"/>
                <a:sym typeface="微软雅黑" panose="020B0503020204020204" charset="-122"/>
              </a:rPr>
              <a:t>买家付款后的第二天起</a:t>
            </a:r>
            <a:r>
              <a:rPr lang="zh-CN" sz="1600" b="0" i="0" u="none" strike="noStrike" cap="none">
                <a:solidFill>
                  <a:srgbClr val="080808"/>
                </a:solidFill>
                <a:latin typeface="微软雅黑" panose="020B0503020204020204" charset="-122"/>
                <a:ea typeface="微软雅黑" panose="020B0503020204020204" charset="-122"/>
                <a:cs typeface="微软雅黑" panose="020B0503020204020204" charset="-122"/>
                <a:sym typeface="微软雅黑" panose="020B0503020204020204" charset="-122"/>
              </a:rPr>
              <a:t>（后台生成了“待发货”状态的订单），</a:t>
            </a:r>
            <a:r>
              <a:rPr lang="zh-CN" sz="1600" b="0" i="0" u="none" strike="noStrike" cap="none">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到</a:t>
            </a:r>
            <a:r>
              <a:rPr lang="zh-CN" sz="1600" b="0" i="0" u="none" strike="noStrike" cap="none">
                <a:solidFill>
                  <a:srgbClr val="E60000"/>
                </a:solidFill>
                <a:latin typeface="微软雅黑" panose="020B0503020204020204" charset="-122"/>
                <a:ea typeface="微软雅黑" panose="020B0503020204020204" charset="-122"/>
                <a:cs typeface="微软雅黑" panose="020B0503020204020204" charset="-122"/>
                <a:sym typeface="微软雅黑" panose="020B0503020204020204" charset="-122"/>
              </a:rPr>
              <a:t>货物到仓被扫描</a:t>
            </a:r>
            <a:r>
              <a:rPr lang="zh-CN" sz="1600" b="0" i="0" u="none" strike="noStrike" cap="none">
                <a:solidFill>
                  <a:srgbClr val="080808"/>
                </a:solidFill>
                <a:latin typeface="微软雅黑" panose="020B0503020204020204" charset="-122"/>
                <a:ea typeface="微软雅黑" panose="020B0503020204020204" charset="-122"/>
                <a:cs typeface="微软雅黑" panose="020B0503020204020204" charset="-122"/>
                <a:sym typeface="微软雅黑" panose="020B0503020204020204" charset="-122"/>
              </a:rPr>
              <a:t>（货态变为“运送中”）的这段时间。</a:t>
            </a:r>
            <a:endParaRPr sz="1600" b="0" i="0" u="none" strike="noStrike" cap="none">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285750" marR="0" lvl="0" indent="-285750" algn="l" rtl="0">
              <a:lnSpc>
                <a:spcPct val="150000"/>
              </a:lnSpc>
              <a:spcBef>
                <a:spcPts val="0"/>
              </a:spcBef>
              <a:spcAft>
                <a:spcPts val="0"/>
              </a:spcAft>
              <a:buClr>
                <a:srgbClr val="000000"/>
              </a:buClr>
              <a:buSzPts val="1600"/>
              <a:buFont typeface="Noto Sans Symbols"/>
              <a:buChar char="⮚"/>
            </a:pPr>
            <a:r>
              <a:rPr lang="zh-CN" sz="1600" b="1" i="0" u="none" strike="noStrike" cap="none">
                <a:solidFill>
                  <a:srgbClr val="080808"/>
                </a:solidFill>
                <a:latin typeface="微软雅黑" panose="020B0503020204020204" charset="-122"/>
                <a:ea typeface="微软雅黑" panose="020B0503020204020204" charset="-122"/>
                <a:cs typeface="微软雅黑" panose="020B0503020204020204" charset="-122"/>
                <a:sym typeface="微软雅黑" panose="020B0503020204020204" charset="-122"/>
              </a:rPr>
              <a:t>现货模式</a:t>
            </a:r>
            <a:r>
              <a:rPr lang="zh-CN" sz="1600" b="1" i="0" u="none" strike="noStrike" cap="none">
                <a:solidFill>
                  <a:srgbClr val="FF0000"/>
                </a:solidFill>
                <a:latin typeface="微软雅黑" panose="020B0503020204020204" charset="-122"/>
                <a:ea typeface="微软雅黑" panose="020B0503020204020204" charset="-122"/>
                <a:cs typeface="微软雅黑" panose="020B0503020204020204" charset="-122"/>
                <a:sym typeface="微软雅黑" panose="020B0503020204020204" charset="-122"/>
              </a:rPr>
              <a:t>：</a:t>
            </a:r>
            <a:r>
              <a:rPr lang="zh-CN" sz="1600" b="0" i="0" u="none" strike="noStrike" cap="none">
                <a:solidFill>
                  <a:srgbClr val="FF0000"/>
                </a:solidFill>
                <a:latin typeface="微软雅黑" panose="020B0503020204020204" charset="-122"/>
                <a:ea typeface="微软雅黑" panose="020B0503020204020204" charset="-122"/>
                <a:cs typeface="微软雅黑" panose="020B0503020204020204" charset="-122"/>
                <a:sym typeface="微软雅黑" panose="020B0503020204020204" charset="-122"/>
              </a:rPr>
              <a:t>DTS默认是3个工作日</a:t>
            </a:r>
            <a:endParaRPr sz="1600" b="0" i="0" u="none" strike="noStrike" cap="none">
              <a:solidFill>
                <a:srgbClr val="FF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285750" marR="0" lvl="0" indent="-285750" algn="l" rtl="0">
              <a:lnSpc>
                <a:spcPct val="150000"/>
              </a:lnSpc>
              <a:spcBef>
                <a:spcPts val="0"/>
              </a:spcBef>
              <a:spcAft>
                <a:spcPts val="0"/>
              </a:spcAft>
              <a:buClr>
                <a:srgbClr val="000000"/>
              </a:buClr>
              <a:buSzPts val="1600"/>
              <a:buFont typeface="Noto Sans Symbols"/>
              <a:buChar char="⮚"/>
            </a:pPr>
            <a:r>
              <a:rPr lang="zh-CN" sz="1600" b="1" i="0" u="none" strike="noStrike" cap="none">
                <a:solidFill>
                  <a:srgbClr val="080808"/>
                </a:solidFill>
                <a:latin typeface="微软雅黑" panose="020B0503020204020204" charset="-122"/>
                <a:ea typeface="微软雅黑" panose="020B0503020204020204" charset="-122"/>
                <a:cs typeface="微软雅黑" panose="020B0503020204020204" charset="-122"/>
                <a:sym typeface="微软雅黑" panose="020B0503020204020204" charset="-122"/>
              </a:rPr>
              <a:t>预售模式：</a:t>
            </a:r>
            <a:r>
              <a:rPr lang="zh-CN" sz="1600" b="0" i="0" u="none" strike="noStrike" cap="none">
                <a:solidFill>
                  <a:srgbClr val="080808"/>
                </a:solidFill>
                <a:latin typeface="微软雅黑" panose="020B0503020204020204" charset="-122"/>
                <a:ea typeface="微软雅黑" panose="020B0503020204020204" charset="-122"/>
                <a:cs typeface="微软雅黑" panose="020B0503020204020204" charset="-122"/>
                <a:sym typeface="微软雅黑" panose="020B0503020204020204" charset="-122"/>
              </a:rPr>
              <a:t>DTS可以设置为5-10个工作日，每个站点对店铺预售商品的数量有限制，尽量不选择预售模式</a:t>
            </a:r>
            <a:endParaRPr sz="1600" b="0" i="0" u="none" strike="noStrike" cap="none">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aphicFrame>
        <p:nvGraphicFramePr>
          <p:cNvPr id="230" name="Google Shape;230;p55"/>
          <p:cNvGraphicFramePr/>
          <p:nvPr/>
        </p:nvGraphicFramePr>
        <p:xfrm>
          <a:off x="506535" y="3291914"/>
          <a:ext cx="11000500" cy="3386600"/>
        </p:xfrm>
        <a:graphic>
          <a:graphicData uri="http://schemas.openxmlformats.org/drawingml/2006/table">
            <a:tbl>
              <a:tblPr>
                <a:noFill/>
                <a:tableStyleId>{1BF99267-D096-4846-8363-C14EBADB67D9}</a:tableStyleId>
              </a:tblPr>
              <a:tblGrid>
                <a:gridCol w="2194250"/>
                <a:gridCol w="2194250"/>
                <a:gridCol w="2204000"/>
                <a:gridCol w="2204000"/>
                <a:gridCol w="2204000"/>
              </a:tblGrid>
              <a:tr h="1596150">
                <a:tc>
                  <a:txBody>
                    <a:bodyPr/>
                    <a:lstStyle/>
                    <a:p>
                      <a:pPr marL="0" marR="0" lvl="0" indent="0" algn="ctr" rtl="0">
                        <a:lnSpc>
                          <a:spcPct val="130000"/>
                        </a:lnSpc>
                        <a:spcBef>
                          <a:spcPts val="0"/>
                        </a:spcBef>
                        <a:spcAft>
                          <a:spcPts val="0"/>
                        </a:spcAft>
                        <a:buClr>
                          <a:srgbClr val="000000"/>
                        </a:buClr>
                        <a:buSzPts val="2000"/>
                        <a:buFont typeface="Arial" panose="020B0604020202020204"/>
                        <a:buNone/>
                      </a:pPr>
                      <a:r>
                        <a:rPr lang="zh-CN" sz="2000" b="1" u="none" strike="noStrike" cap="none">
                          <a:latin typeface="微软雅黑" panose="020B0503020204020204" charset="-122"/>
                          <a:ea typeface="微软雅黑" panose="020B0503020204020204" charset="-122"/>
                          <a:cs typeface="微软雅黑" panose="020B0503020204020204" charset="-122"/>
                          <a:sym typeface="微软雅黑" panose="020B0503020204020204" charset="-122"/>
                        </a:rPr>
                        <a:t>DTS设置</a:t>
                      </a:r>
                      <a:endParaRPr sz="2000" b="1" u="none" strike="noStrike" cap="none">
                        <a:latin typeface="微软雅黑" panose="020B0503020204020204" charset="-122"/>
                        <a:ea typeface="微软雅黑" panose="020B0503020204020204" charset="-122"/>
                        <a:cs typeface="微软雅黑" panose="020B0503020204020204" charset="-122"/>
                        <a:sym typeface="微软雅黑" panose="020B0503020204020204" charset="-122"/>
                      </a:endParaRPr>
                    </a:p>
                  </a:txBody>
                  <a:tcPr marL="25400" marR="25400" marT="2540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accent2"/>
                    </a:solidFill>
                  </a:tcPr>
                </a:tc>
                <a:tc>
                  <a:txBody>
                    <a:bodyPr/>
                    <a:lstStyle/>
                    <a:p>
                      <a:pPr marL="0" marR="0" lvl="0" indent="0" algn="ctr" rtl="0">
                        <a:lnSpc>
                          <a:spcPct val="130000"/>
                        </a:lnSpc>
                        <a:spcBef>
                          <a:spcPts val="0"/>
                        </a:spcBef>
                        <a:spcAft>
                          <a:spcPts val="0"/>
                        </a:spcAft>
                        <a:buClr>
                          <a:srgbClr val="000000"/>
                        </a:buClr>
                        <a:buSzPts val="2000"/>
                        <a:buFont typeface="Arial" panose="020B0604020202020204"/>
                        <a:buNone/>
                      </a:pPr>
                      <a:r>
                        <a:rPr lang="zh-CN" sz="2000" b="1" i="0" u="none" strike="noStrike" cap="none">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站点</a:t>
                      </a:r>
                      <a:endParaRPr sz="2000" b="1" i="0" u="none" strike="noStrike" cap="none">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txBody>
                  <a:tcPr marL="25400" marR="25400" marT="2540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accent2"/>
                    </a:solidFill>
                  </a:tcPr>
                </a:tc>
                <a:tc>
                  <a:txBody>
                    <a:bodyPr/>
                    <a:lstStyle/>
                    <a:p>
                      <a:pPr marL="0" marR="0" lvl="0" indent="0" algn="ctr" rtl="0">
                        <a:lnSpc>
                          <a:spcPct val="130000"/>
                        </a:lnSpc>
                        <a:spcBef>
                          <a:spcPts val="0"/>
                        </a:spcBef>
                        <a:spcAft>
                          <a:spcPts val="0"/>
                        </a:spcAft>
                        <a:buClr>
                          <a:srgbClr val="000000"/>
                        </a:buClr>
                        <a:buSzPts val="2000"/>
                        <a:buFont typeface="Arial" panose="020B0604020202020204"/>
                        <a:buNone/>
                      </a:pPr>
                      <a:r>
                        <a:rPr lang="zh-CN" sz="2000" b="1" i="0" u="none" strike="noStrike" cap="none">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迟发货计算逻辑</a:t>
                      </a:r>
                      <a:endParaRPr sz="2000" u="none" strike="noStrike" cap="none">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0" marR="0" lvl="0" indent="0" algn="ctr" rtl="0">
                        <a:lnSpc>
                          <a:spcPct val="130000"/>
                        </a:lnSpc>
                        <a:spcBef>
                          <a:spcPts val="0"/>
                        </a:spcBef>
                        <a:spcAft>
                          <a:spcPts val="0"/>
                        </a:spcAft>
                        <a:buClr>
                          <a:srgbClr val="000000"/>
                        </a:buClr>
                        <a:buSzPts val="2000"/>
                        <a:buFont typeface="Arial" panose="020B0604020202020204"/>
                        <a:buNone/>
                      </a:pPr>
                      <a:r>
                        <a:rPr lang="zh-CN" sz="2000" b="1" i="0" u="none" strike="noStrike" cap="none">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(首公里/到仓扫描)</a:t>
                      </a:r>
                      <a:endParaRPr sz="2000" u="none" strike="noStrike" cap="none">
                        <a:latin typeface="微软雅黑" panose="020B0503020204020204" charset="-122"/>
                        <a:ea typeface="微软雅黑" panose="020B0503020204020204" charset="-122"/>
                        <a:cs typeface="微软雅黑" panose="020B0503020204020204" charset="-122"/>
                        <a:sym typeface="微软雅黑" panose="020B0503020204020204" charset="-122"/>
                      </a:endParaRPr>
                    </a:p>
                  </a:txBody>
                  <a:tcPr marL="25400" marR="25400" marT="2540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accent2"/>
                    </a:solidFill>
                  </a:tcPr>
                </a:tc>
                <a:tc>
                  <a:txBody>
                    <a:bodyPr/>
                    <a:lstStyle/>
                    <a:p>
                      <a:pPr marL="0" marR="0" lvl="0" indent="0" algn="ctr" rtl="0">
                        <a:lnSpc>
                          <a:spcPct val="130000"/>
                        </a:lnSpc>
                        <a:spcBef>
                          <a:spcPts val="0"/>
                        </a:spcBef>
                        <a:spcAft>
                          <a:spcPts val="0"/>
                        </a:spcAft>
                        <a:buClr>
                          <a:srgbClr val="000000"/>
                        </a:buClr>
                        <a:buSzPts val="2000"/>
                        <a:buFont typeface="Arial" panose="020B0604020202020204"/>
                        <a:buNone/>
                      </a:pPr>
                      <a:r>
                        <a:rPr lang="zh-CN" sz="2000" b="1" u="none" strike="noStrike" cap="none">
                          <a:latin typeface="微软雅黑" panose="020B0503020204020204" charset="-122"/>
                          <a:ea typeface="微软雅黑" panose="020B0503020204020204" charset="-122"/>
                          <a:cs typeface="微软雅黑" panose="020B0503020204020204" charset="-122"/>
                          <a:sym typeface="微软雅黑" panose="020B0503020204020204" charset="-122"/>
                        </a:rPr>
                        <a:t>自动取消订单计算逻辑</a:t>
                      </a:r>
                      <a:endParaRPr sz="2000" b="1" u="none" strike="noStrike" cap="none">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0" marR="0" lvl="0" indent="0" algn="ctr" rtl="0">
                        <a:lnSpc>
                          <a:spcPct val="130000"/>
                        </a:lnSpc>
                        <a:spcBef>
                          <a:spcPts val="0"/>
                        </a:spcBef>
                        <a:spcAft>
                          <a:spcPts val="0"/>
                        </a:spcAft>
                        <a:buClr>
                          <a:srgbClr val="000000"/>
                        </a:buClr>
                        <a:buSzPts val="2000"/>
                        <a:buFont typeface="Arial" panose="020B0604020202020204"/>
                        <a:buNone/>
                      </a:pPr>
                      <a:r>
                        <a:rPr lang="zh-CN" sz="2000" b="1" u="none" strike="noStrike" cap="none">
                          <a:latin typeface="微软雅黑" panose="020B0503020204020204" charset="-122"/>
                          <a:ea typeface="微软雅黑" panose="020B0503020204020204" charset="-122"/>
                          <a:cs typeface="微软雅黑" panose="020B0503020204020204" charset="-122"/>
                          <a:sym typeface="微软雅黑" panose="020B0503020204020204" charset="-122"/>
                        </a:rPr>
                        <a:t>（点击发货）</a:t>
                      </a:r>
                      <a:endParaRPr sz="2000" b="1" u="none" strike="noStrike" cap="none">
                        <a:latin typeface="微软雅黑" panose="020B0503020204020204" charset="-122"/>
                        <a:ea typeface="微软雅黑" panose="020B0503020204020204" charset="-122"/>
                        <a:cs typeface="微软雅黑" panose="020B0503020204020204" charset="-122"/>
                        <a:sym typeface="微软雅黑" panose="020B0503020204020204" charset="-122"/>
                      </a:endParaRPr>
                    </a:p>
                  </a:txBody>
                  <a:tcPr marL="25400" marR="25400" marT="2540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accent2"/>
                    </a:solidFill>
                  </a:tcPr>
                </a:tc>
                <a:tc>
                  <a:txBody>
                    <a:bodyPr/>
                    <a:lstStyle/>
                    <a:p>
                      <a:pPr marL="0" marR="0" lvl="0" indent="0" algn="ctr" rtl="0">
                        <a:lnSpc>
                          <a:spcPct val="130000"/>
                        </a:lnSpc>
                        <a:spcBef>
                          <a:spcPts val="0"/>
                        </a:spcBef>
                        <a:spcAft>
                          <a:spcPts val="0"/>
                        </a:spcAft>
                        <a:buClr>
                          <a:srgbClr val="000000"/>
                        </a:buClr>
                        <a:buSzPts val="2000"/>
                        <a:buFont typeface="Arial" panose="020B0604020202020204"/>
                        <a:buNone/>
                      </a:pPr>
                      <a:r>
                        <a:rPr lang="zh-CN" sz="2000" b="1" i="0" u="none" strike="noStrike" cap="none">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自动取消订单计算逻辑</a:t>
                      </a:r>
                      <a:endParaRPr sz="2000" u="none" strike="noStrike" cap="none">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0" marR="0" lvl="0" indent="0" algn="ctr" rtl="0">
                        <a:lnSpc>
                          <a:spcPct val="130000"/>
                        </a:lnSpc>
                        <a:spcBef>
                          <a:spcPts val="0"/>
                        </a:spcBef>
                        <a:spcAft>
                          <a:spcPts val="0"/>
                        </a:spcAft>
                        <a:buClr>
                          <a:srgbClr val="000000"/>
                        </a:buClr>
                        <a:buSzPts val="2000"/>
                        <a:buFont typeface="Arial" panose="020B0604020202020204"/>
                        <a:buNone/>
                      </a:pPr>
                      <a:r>
                        <a:rPr lang="zh-CN" sz="2000" b="1" i="0" u="none" strike="noStrike" cap="none">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(到仓扫描)</a:t>
                      </a:r>
                      <a:endParaRPr sz="2000" u="none" strike="noStrike" cap="none">
                        <a:latin typeface="微软雅黑" panose="020B0503020204020204" charset="-122"/>
                        <a:ea typeface="微软雅黑" panose="020B0503020204020204" charset="-122"/>
                        <a:cs typeface="微软雅黑" panose="020B0503020204020204" charset="-122"/>
                        <a:sym typeface="微软雅黑" panose="020B0503020204020204" charset="-122"/>
                      </a:endParaRPr>
                    </a:p>
                  </a:txBody>
                  <a:tcPr marL="25400" marR="25400" marT="2540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accent2"/>
                    </a:solidFill>
                  </a:tcPr>
                </a:tc>
              </a:tr>
              <a:tr h="653400">
                <a:tc rowSpan="2">
                  <a:txBody>
                    <a:bodyPr/>
                    <a:lstStyle/>
                    <a:p>
                      <a:pPr marL="0" marR="0" lvl="0" indent="0" algn="ctr" rtl="0">
                        <a:lnSpc>
                          <a:spcPct val="130000"/>
                        </a:lnSpc>
                        <a:spcBef>
                          <a:spcPts val="0"/>
                        </a:spcBef>
                        <a:spcAft>
                          <a:spcPts val="0"/>
                        </a:spcAft>
                        <a:buClr>
                          <a:srgbClr val="000000"/>
                        </a:buClr>
                        <a:buSzPts val="2000"/>
                        <a:buFont typeface="Arial" panose="020B0604020202020204"/>
                        <a:buNone/>
                      </a:pPr>
                      <a:r>
                        <a:rPr lang="zh-CN" sz="2000" u="none" strike="noStrike" cap="none">
                          <a:solidFill>
                            <a:srgbClr val="FF0000"/>
                          </a:solidFill>
                          <a:latin typeface="微软雅黑" panose="020B0503020204020204" charset="-122"/>
                          <a:ea typeface="微软雅黑" panose="020B0503020204020204" charset="-122"/>
                          <a:cs typeface="微软雅黑" panose="020B0503020204020204" charset="-122"/>
                          <a:sym typeface="微软雅黑" panose="020B0503020204020204" charset="-122"/>
                        </a:rPr>
                        <a:t>3/5-10</a:t>
                      </a:r>
                      <a:endParaRPr sz="1400" u="none" strike="noStrike" cap="none"/>
                    </a:p>
                    <a:p>
                      <a:pPr marL="0" marR="0" lvl="0" indent="0" algn="ctr" rtl="0">
                        <a:lnSpc>
                          <a:spcPct val="130000"/>
                        </a:lnSpc>
                        <a:spcBef>
                          <a:spcPts val="0"/>
                        </a:spcBef>
                        <a:spcAft>
                          <a:spcPts val="0"/>
                        </a:spcAft>
                        <a:buClr>
                          <a:srgbClr val="000000"/>
                        </a:buClr>
                        <a:buSzPts val="2000"/>
                        <a:buFont typeface="Arial" panose="020B0604020202020204"/>
                        <a:buNone/>
                      </a:pPr>
                      <a:endParaRPr sz="2000" u="none" strike="noStrike" cap="none">
                        <a:solidFill>
                          <a:srgbClr val="FF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txBody>
                  <a:tcPr marL="25400" marR="25400" marT="2540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30000"/>
                        </a:lnSpc>
                        <a:spcBef>
                          <a:spcPts val="0"/>
                        </a:spcBef>
                        <a:spcAft>
                          <a:spcPts val="0"/>
                        </a:spcAft>
                        <a:buClr>
                          <a:srgbClr val="000000"/>
                        </a:buClr>
                        <a:buSzPts val="2000"/>
                        <a:buFont typeface="Arial" panose="020B0604020202020204"/>
                        <a:buNone/>
                      </a:pPr>
                      <a:r>
                        <a:rPr lang="zh-CN" sz="2000" b="0" i="0" u="none" strike="noStrike" cap="none">
                          <a:solidFill>
                            <a:srgbClr val="FF0000"/>
                          </a:solidFill>
                          <a:latin typeface="微软雅黑" panose="020B0503020204020204" charset="-122"/>
                          <a:ea typeface="微软雅黑" panose="020B0503020204020204" charset="-122"/>
                          <a:cs typeface="微软雅黑" panose="020B0503020204020204" charset="-122"/>
                          <a:sym typeface="微软雅黑" panose="020B0503020204020204" charset="-122"/>
                        </a:rPr>
                        <a:t>非巴西站点</a:t>
                      </a:r>
                      <a:endParaRPr sz="2000" u="none" strike="noStrike" cap="none">
                        <a:solidFill>
                          <a:srgbClr val="FF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txBody>
                  <a:tcPr marL="25400" marR="25400" marT="2540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30000"/>
                        </a:lnSpc>
                        <a:spcBef>
                          <a:spcPts val="0"/>
                        </a:spcBef>
                        <a:spcAft>
                          <a:spcPts val="0"/>
                        </a:spcAft>
                        <a:buClr>
                          <a:srgbClr val="000000"/>
                        </a:buClr>
                        <a:buSzPts val="2000"/>
                        <a:buFont typeface="Arial" panose="020B0604020202020204"/>
                        <a:buNone/>
                      </a:pPr>
                      <a:r>
                        <a:rPr lang="zh-CN" sz="2000" b="0" i="0" u="none" strike="noStrike" cap="none">
                          <a:solidFill>
                            <a:srgbClr val="FF0000"/>
                          </a:solidFill>
                          <a:latin typeface="微软雅黑" panose="020B0503020204020204" charset="-122"/>
                          <a:ea typeface="微软雅黑" panose="020B0503020204020204" charset="-122"/>
                          <a:cs typeface="微软雅黑" panose="020B0503020204020204" charset="-122"/>
                          <a:sym typeface="微软雅黑" panose="020B0503020204020204" charset="-122"/>
                        </a:rPr>
                        <a:t>DTS （工作日）</a:t>
                      </a:r>
                      <a:endParaRPr sz="2000" u="none" strike="noStrike" cap="none">
                        <a:solidFill>
                          <a:srgbClr val="FF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txBody>
                  <a:tcPr marL="25400" marR="25400" marT="2540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30000"/>
                        </a:lnSpc>
                        <a:spcBef>
                          <a:spcPts val="0"/>
                        </a:spcBef>
                        <a:spcAft>
                          <a:spcPts val="0"/>
                        </a:spcAft>
                        <a:buClr>
                          <a:schemeClr val="dk1"/>
                        </a:buClr>
                        <a:buSzPts val="2000"/>
                        <a:buFont typeface="Arial" panose="020B0604020202020204"/>
                        <a:buNone/>
                      </a:pPr>
                      <a:r>
                        <a:rPr lang="zh-CN" sz="2000" u="none" strike="noStrike" cap="none">
                          <a:solidFill>
                            <a:srgbClr val="FF0000"/>
                          </a:solidFill>
                          <a:latin typeface="微软雅黑" panose="020B0503020204020204" charset="-122"/>
                          <a:ea typeface="微软雅黑" panose="020B0503020204020204" charset="-122"/>
                          <a:cs typeface="微软雅黑" panose="020B0503020204020204" charset="-122"/>
                          <a:sym typeface="微软雅黑" panose="020B0503020204020204" charset="-122"/>
                        </a:rPr>
                        <a:t>DTS (工作日)</a:t>
                      </a:r>
                      <a:endParaRPr sz="2000" b="1" i="0" u="none" strike="noStrike" cap="none">
                        <a:solidFill>
                          <a:srgbClr val="FF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txBody>
                  <a:tcPr marL="25400" marR="25400" marT="2540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rowSpan="2">
                  <a:txBody>
                    <a:bodyPr/>
                    <a:lstStyle/>
                    <a:p>
                      <a:pPr marL="0" marR="0" lvl="0" indent="0" algn="ctr" rtl="0">
                        <a:lnSpc>
                          <a:spcPct val="130000"/>
                        </a:lnSpc>
                        <a:spcBef>
                          <a:spcPts val="0"/>
                        </a:spcBef>
                        <a:spcAft>
                          <a:spcPts val="0"/>
                        </a:spcAft>
                        <a:buClr>
                          <a:srgbClr val="000000"/>
                        </a:buClr>
                        <a:buSzPts val="2000"/>
                        <a:buFont typeface="Arial" panose="020B0604020202020204"/>
                        <a:buNone/>
                      </a:pPr>
                      <a:r>
                        <a:rPr lang="zh-CN" sz="2000" b="0" i="0" u="none" strike="noStrike" cap="none">
                          <a:solidFill>
                            <a:srgbClr val="FF0000"/>
                          </a:solidFill>
                          <a:latin typeface="微软雅黑" panose="020B0503020204020204" charset="-122"/>
                          <a:ea typeface="微软雅黑" panose="020B0503020204020204" charset="-122"/>
                          <a:cs typeface="微软雅黑" panose="020B0503020204020204" charset="-122"/>
                          <a:sym typeface="微软雅黑" panose="020B0503020204020204" charset="-122"/>
                        </a:rPr>
                        <a:t>DTS (工作日) +3(自然日)</a:t>
                      </a:r>
                      <a:endParaRPr sz="2000" u="none" strike="noStrike" cap="none">
                        <a:solidFill>
                          <a:srgbClr val="FF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txBody>
                  <a:tcPr marL="25400" marR="25400" marT="2540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r>
              <a:tr h="1137050">
                <a:tc vMerge="1">
                  <a:tcPr/>
                </a:tc>
                <a:tc>
                  <a:txBody>
                    <a:bodyPr/>
                    <a:lstStyle/>
                    <a:p>
                      <a:pPr marL="0" marR="0" lvl="0" indent="0" algn="ctr" rtl="0">
                        <a:lnSpc>
                          <a:spcPct val="130000"/>
                        </a:lnSpc>
                        <a:spcBef>
                          <a:spcPts val="0"/>
                        </a:spcBef>
                        <a:spcAft>
                          <a:spcPts val="0"/>
                        </a:spcAft>
                        <a:buClr>
                          <a:srgbClr val="000000"/>
                        </a:buClr>
                        <a:buSzPts val="2000"/>
                        <a:buFont typeface="Arial" panose="020B0604020202020204"/>
                        <a:buNone/>
                      </a:pPr>
                      <a:r>
                        <a:rPr lang="zh-CN" sz="2000" u="none" strike="noStrike" cap="none">
                          <a:solidFill>
                            <a:srgbClr val="FF0000"/>
                          </a:solidFill>
                          <a:latin typeface="微软雅黑" panose="020B0503020204020204" charset="-122"/>
                          <a:ea typeface="微软雅黑" panose="020B0503020204020204" charset="-122"/>
                          <a:cs typeface="微软雅黑" panose="020B0503020204020204" charset="-122"/>
                          <a:sym typeface="微软雅黑" panose="020B0503020204020204" charset="-122"/>
                        </a:rPr>
                        <a:t>巴西站点</a:t>
                      </a:r>
                      <a:endParaRPr sz="2000" u="none" strike="noStrike" cap="none">
                        <a:solidFill>
                          <a:srgbClr val="FF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txBody>
                  <a:tcPr marL="25400" marR="25400" marT="2540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30000"/>
                        </a:lnSpc>
                        <a:spcBef>
                          <a:spcPts val="0"/>
                        </a:spcBef>
                        <a:spcAft>
                          <a:spcPts val="0"/>
                        </a:spcAft>
                        <a:buClr>
                          <a:srgbClr val="000000"/>
                        </a:buClr>
                        <a:buSzPts val="2000"/>
                        <a:buFont typeface="Arial" panose="020B0604020202020204"/>
                        <a:buNone/>
                      </a:pPr>
                      <a:r>
                        <a:rPr lang="zh-CN" sz="2000" u="none" strike="noStrike" cap="none">
                          <a:solidFill>
                            <a:srgbClr val="FF0000"/>
                          </a:solidFill>
                          <a:latin typeface="微软雅黑" panose="020B0503020204020204" charset="-122"/>
                          <a:ea typeface="微软雅黑" panose="020B0503020204020204" charset="-122"/>
                          <a:cs typeface="微软雅黑" panose="020B0503020204020204" charset="-122"/>
                          <a:sym typeface="微软雅黑" panose="020B0503020204020204" charset="-122"/>
                        </a:rPr>
                        <a:t>DTS（工作日）+1个自然日</a:t>
                      </a:r>
                      <a:endParaRPr sz="2000" u="none" strike="noStrike" cap="none">
                        <a:solidFill>
                          <a:srgbClr val="FF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txBody>
                  <a:tcPr marL="25400" marR="25400" marT="2540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30000"/>
                        </a:lnSpc>
                        <a:spcBef>
                          <a:spcPts val="0"/>
                        </a:spcBef>
                        <a:spcAft>
                          <a:spcPts val="0"/>
                        </a:spcAft>
                        <a:buClr>
                          <a:schemeClr val="dk1"/>
                        </a:buClr>
                        <a:buSzPts val="2000"/>
                        <a:buFont typeface="Arial" panose="020B0604020202020204"/>
                        <a:buNone/>
                      </a:pPr>
                      <a:r>
                        <a:rPr lang="zh-CN" sz="2000" u="none" strike="noStrike" cap="none">
                          <a:solidFill>
                            <a:srgbClr val="FF0000"/>
                          </a:solidFill>
                          <a:latin typeface="微软雅黑" panose="020B0503020204020204" charset="-122"/>
                          <a:ea typeface="微软雅黑" panose="020B0503020204020204" charset="-122"/>
                          <a:cs typeface="微软雅黑" panose="020B0503020204020204" charset="-122"/>
                          <a:sym typeface="微软雅黑" panose="020B0503020204020204" charset="-122"/>
                        </a:rPr>
                        <a:t>DTS（工作日）+1个自然日</a:t>
                      </a:r>
                      <a:endParaRPr sz="1400" u="none" strike="noStrike" cap="none"/>
                    </a:p>
                    <a:p>
                      <a:pPr marL="0" marR="0" lvl="0" indent="0" algn="ctr" rtl="0">
                        <a:lnSpc>
                          <a:spcPct val="130000"/>
                        </a:lnSpc>
                        <a:spcBef>
                          <a:spcPts val="0"/>
                        </a:spcBef>
                        <a:spcAft>
                          <a:spcPts val="0"/>
                        </a:spcAft>
                        <a:buClr>
                          <a:schemeClr val="dk1"/>
                        </a:buClr>
                        <a:buSzPts val="2000"/>
                        <a:buFont typeface="Arial" panose="020B0604020202020204"/>
                        <a:buNone/>
                      </a:pPr>
                      <a:endParaRPr sz="2000" b="1" i="0" u="none" strike="noStrike" cap="none">
                        <a:solidFill>
                          <a:srgbClr val="FF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txBody>
                  <a:tcPr marL="25400" marR="25400" marT="2540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vMerge="1">
                  <a:tcPr/>
                </a:tc>
              </a:tr>
            </a:tbl>
          </a:graphicData>
        </a:graphic>
      </p:graphicFrame>
      <p:graphicFrame>
        <p:nvGraphicFramePr>
          <p:cNvPr id="231" name="Google Shape;231;p55"/>
          <p:cNvGraphicFramePr/>
          <p:nvPr/>
        </p:nvGraphicFramePr>
        <p:xfrm>
          <a:off x="260638" y="7329793"/>
          <a:ext cx="11988550" cy="3000000"/>
        </p:xfrm>
        <a:graphic>
          <a:graphicData uri="http://schemas.openxmlformats.org/drawingml/2006/table">
            <a:tbl>
              <a:tblPr>
                <a:noFill/>
                <a:tableStyleId>{1BF99267-D096-4846-8363-C14EBADB67D9}</a:tableStyleId>
              </a:tblPr>
              <a:tblGrid>
                <a:gridCol w="2137925"/>
                <a:gridCol w="3151450"/>
                <a:gridCol w="3231400"/>
                <a:gridCol w="3467775"/>
              </a:tblGrid>
              <a:tr h="228600">
                <a:tc>
                  <a:txBody>
                    <a:bodyPr/>
                    <a:lstStyle/>
                    <a:p>
                      <a:pPr marL="0" marR="0" lvl="0" indent="0" algn="ctr" rtl="0">
                        <a:lnSpc>
                          <a:spcPct val="100000"/>
                        </a:lnSpc>
                        <a:spcBef>
                          <a:spcPts val="0"/>
                        </a:spcBef>
                        <a:spcAft>
                          <a:spcPts val="0"/>
                        </a:spcAft>
                        <a:buClr>
                          <a:srgbClr val="000000"/>
                        </a:buClr>
                        <a:buSzPts val="1800"/>
                        <a:buFont typeface="Arial" panose="020B0604020202020204"/>
                        <a:buNone/>
                      </a:pPr>
                      <a:r>
                        <a:rPr lang="zh-CN" sz="1800" b="1" u="none" strike="noStrike" cap="none">
                          <a:solidFill>
                            <a:schemeClr val="dk1"/>
                          </a:solidFill>
                          <a:latin typeface="微软雅黑" panose="020B0503020204020204" charset="-122"/>
                          <a:ea typeface="微软雅黑" panose="020B0503020204020204" charset="-122"/>
                          <a:cs typeface="微软雅黑" panose="020B0503020204020204" charset="-122"/>
                          <a:sym typeface="微软雅黑" panose="020B0503020204020204" charset="-122"/>
                        </a:rPr>
                        <a:t>DTS设置</a:t>
                      </a:r>
                      <a:endParaRPr sz="1800" u="none" strike="noStrike" cap="none">
                        <a:solidFill>
                          <a:schemeClr val="dk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txBody>
                  <a:tcPr marL="0" marR="0" marT="29250" marB="29250" anchor="ctr">
                    <a:lnL w="12700" cap="flat" cmpd="sng">
                      <a:solidFill>
                        <a:schemeClr val="dk1"/>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8EAAD8"/>
                    </a:solidFill>
                  </a:tcPr>
                </a:tc>
                <a:tc>
                  <a:txBody>
                    <a:bodyPr/>
                    <a:lstStyle/>
                    <a:p>
                      <a:pPr marL="0" marR="0" lvl="0" indent="0" algn="ctr" rtl="0">
                        <a:lnSpc>
                          <a:spcPct val="130000"/>
                        </a:lnSpc>
                        <a:spcBef>
                          <a:spcPts val="0"/>
                        </a:spcBef>
                        <a:spcAft>
                          <a:spcPts val="0"/>
                        </a:spcAft>
                        <a:buClr>
                          <a:srgbClr val="000000"/>
                        </a:buClr>
                        <a:buSzPts val="1800"/>
                        <a:buFont typeface="Arial" panose="020B0604020202020204"/>
                        <a:buNone/>
                      </a:pPr>
                      <a:r>
                        <a:rPr lang="zh-CN" sz="1800" b="1" i="0" u="none" strike="noStrike" cap="none">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迟发货计算逻辑</a:t>
                      </a:r>
                      <a:endParaRPr sz="1800" u="none" strike="noStrike" cap="none">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0" marR="0" lvl="0" indent="0" algn="ctr" rtl="0">
                        <a:lnSpc>
                          <a:spcPct val="130000"/>
                        </a:lnSpc>
                        <a:spcBef>
                          <a:spcPts val="0"/>
                        </a:spcBef>
                        <a:spcAft>
                          <a:spcPts val="0"/>
                        </a:spcAft>
                        <a:buClr>
                          <a:srgbClr val="000000"/>
                        </a:buClr>
                        <a:buSzPts val="1800"/>
                        <a:buFont typeface="Arial" panose="020B0604020202020204"/>
                        <a:buNone/>
                      </a:pPr>
                      <a:r>
                        <a:rPr lang="zh-CN" sz="1800" b="1" i="0" u="none" strike="noStrike" cap="none">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(到仓扫描)</a:t>
                      </a:r>
                      <a:endParaRPr sz="1800" u="none" strike="noStrike" cap="none">
                        <a:latin typeface="微软雅黑" panose="020B0503020204020204" charset="-122"/>
                        <a:ea typeface="微软雅黑" panose="020B0503020204020204" charset="-122"/>
                        <a:cs typeface="微软雅黑" panose="020B0503020204020204" charset="-122"/>
                        <a:sym typeface="微软雅黑" panose="020B0503020204020204" charset="-122"/>
                      </a:endParaRPr>
                    </a:p>
                  </a:txBody>
                  <a:tcPr marL="25400" marR="25400" marT="2540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8EAAD8"/>
                    </a:solidFill>
                  </a:tcPr>
                </a:tc>
                <a:tc>
                  <a:txBody>
                    <a:bodyPr/>
                    <a:lstStyle/>
                    <a:p>
                      <a:pPr marL="0" marR="0" lvl="0" indent="0" algn="ctr" rtl="0">
                        <a:lnSpc>
                          <a:spcPct val="130000"/>
                        </a:lnSpc>
                        <a:spcBef>
                          <a:spcPts val="0"/>
                        </a:spcBef>
                        <a:spcAft>
                          <a:spcPts val="0"/>
                        </a:spcAft>
                        <a:buClr>
                          <a:srgbClr val="000000"/>
                        </a:buClr>
                        <a:buSzPts val="1800"/>
                        <a:buFont typeface="Arial" panose="020B0604020202020204"/>
                        <a:buNone/>
                      </a:pPr>
                      <a:r>
                        <a:rPr lang="zh-CN" sz="1800" b="1" u="none" strike="noStrike" cap="none">
                          <a:latin typeface="微软雅黑" panose="020B0503020204020204" charset="-122"/>
                          <a:ea typeface="微软雅黑" panose="020B0503020204020204" charset="-122"/>
                          <a:cs typeface="微软雅黑" panose="020B0503020204020204" charset="-122"/>
                          <a:sym typeface="微软雅黑" panose="020B0503020204020204" charset="-122"/>
                        </a:rPr>
                        <a:t>自动取消订单计算逻辑</a:t>
                      </a:r>
                      <a:endParaRPr sz="1800" b="1" u="none" strike="noStrike" cap="none">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0" marR="0" lvl="0" indent="0" algn="ctr" rtl="0">
                        <a:lnSpc>
                          <a:spcPct val="130000"/>
                        </a:lnSpc>
                        <a:spcBef>
                          <a:spcPts val="0"/>
                        </a:spcBef>
                        <a:spcAft>
                          <a:spcPts val="0"/>
                        </a:spcAft>
                        <a:buClr>
                          <a:srgbClr val="000000"/>
                        </a:buClr>
                        <a:buSzPts val="1800"/>
                        <a:buFont typeface="Arial" panose="020B0604020202020204"/>
                        <a:buNone/>
                      </a:pPr>
                      <a:r>
                        <a:rPr lang="zh-CN" sz="1800" b="1" u="none" strike="noStrike" cap="none">
                          <a:latin typeface="微软雅黑" panose="020B0503020204020204" charset="-122"/>
                          <a:ea typeface="微软雅黑" panose="020B0503020204020204" charset="-122"/>
                          <a:cs typeface="微软雅黑" panose="020B0503020204020204" charset="-122"/>
                          <a:sym typeface="微软雅黑" panose="020B0503020204020204" charset="-122"/>
                        </a:rPr>
                        <a:t>（点击发货）</a:t>
                      </a:r>
                      <a:endParaRPr sz="1800" b="1" u="none" strike="noStrike" cap="none">
                        <a:latin typeface="微软雅黑" panose="020B0503020204020204" charset="-122"/>
                        <a:ea typeface="微软雅黑" panose="020B0503020204020204" charset="-122"/>
                        <a:cs typeface="微软雅黑" panose="020B0503020204020204" charset="-122"/>
                        <a:sym typeface="微软雅黑" panose="020B0503020204020204" charset="-122"/>
                      </a:endParaRPr>
                    </a:p>
                  </a:txBody>
                  <a:tcPr marL="25400" marR="25400" marT="2540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8EAAD8"/>
                    </a:solidFill>
                  </a:tcPr>
                </a:tc>
                <a:tc>
                  <a:txBody>
                    <a:bodyPr/>
                    <a:lstStyle/>
                    <a:p>
                      <a:pPr marL="0" marR="0" lvl="0" indent="0" algn="ctr" rtl="0">
                        <a:lnSpc>
                          <a:spcPct val="130000"/>
                        </a:lnSpc>
                        <a:spcBef>
                          <a:spcPts val="0"/>
                        </a:spcBef>
                        <a:spcAft>
                          <a:spcPts val="0"/>
                        </a:spcAft>
                        <a:buClr>
                          <a:srgbClr val="000000"/>
                        </a:buClr>
                        <a:buSzPts val="1800"/>
                        <a:buFont typeface="Arial" panose="020B0604020202020204"/>
                        <a:buNone/>
                      </a:pPr>
                      <a:r>
                        <a:rPr lang="zh-CN" sz="1800" b="1" i="0" u="none" strike="noStrike" cap="none">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自动取消订单计算逻辑</a:t>
                      </a:r>
                      <a:endParaRPr sz="1800" u="none" strike="noStrike" cap="none">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0" marR="0" lvl="0" indent="0" algn="ctr" rtl="0">
                        <a:lnSpc>
                          <a:spcPct val="130000"/>
                        </a:lnSpc>
                        <a:spcBef>
                          <a:spcPts val="0"/>
                        </a:spcBef>
                        <a:spcAft>
                          <a:spcPts val="0"/>
                        </a:spcAft>
                        <a:buClr>
                          <a:srgbClr val="000000"/>
                        </a:buClr>
                        <a:buSzPts val="1800"/>
                        <a:buFont typeface="Arial" panose="020B0604020202020204"/>
                        <a:buNone/>
                      </a:pPr>
                      <a:r>
                        <a:rPr lang="zh-CN" sz="1800" b="1" i="0" u="none" strike="noStrike" cap="none">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(到仓扫描)</a:t>
                      </a:r>
                      <a:endParaRPr sz="1800" u="none" strike="noStrike" cap="none">
                        <a:latin typeface="微软雅黑" panose="020B0503020204020204" charset="-122"/>
                        <a:ea typeface="微软雅黑" panose="020B0503020204020204" charset="-122"/>
                        <a:cs typeface="微软雅黑" panose="020B0503020204020204" charset="-122"/>
                        <a:sym typeface="微软雅黑" panose="020B0503020204020204" charset="-122"/>
                      </a:endParaRPr>
                    </a:p>
                  </a:txBody>
                  <a:tcPr marL="25400" marR="25400" marT="2540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8EAAD8"/>
                    </a:solidFill>
                  </a:tcPr>
                </a:tc>
              </a:tr>
              <a:tr h="489600">
                <a:tc>
                  <a:txBody>
                    <a:bodyPr/>
                    <a:lstStyle/>
                    <a:p>
                      <a:pPr marL="0" marR="0" lvl="0" indent="0" algn="ctr" rtl="0">
                        <a:lnSpc>
                          <a:spcPct val="100000"/>
                        </a:lnSpc>
                        <a:spcBef>
                          <a:spcPts val="0"/>
                        </a:spcBef>
                        <a:spcAft>
                          <a:spcPts val="0"/>
                        </a:spcAft>
                        <a:buClr>
                          <a:srgbClr val="000000"/>
                        </a:buClr>
                        <a:buSzPts val="1800"/>
                        <a:buFont typeface="Arial" panose="020B0604020202020204"/>
                        <a:buNone/>
                      </a:pPr>
                      <a:r>
                        <a:rPr lang="zh-CN" sz="1800" u="none" strike="noStrike" cap="none">
                          <a:solidFill>
                            <a:srgbClr val="FF0000"/>
                          </a:solidFill>
                          <a:latin typeface="微软雅黑" panose="020B0503020204020204" charset="-122"/>
                          <a:ea typeface="微软雅黑" panose="020B0503020204020204" charset="-122"/>
                          <a:cs typeface="微软雅黑" panose="020B0503020204020204" charset="-122"/>
                          <a:sym typeface="微软雅黑" panose="020B0503020204020204" charset="-122"/>
                        </a:rPr>
                        <a:t>2天</a:t>
                      </a:r>
                      <a:endParaRPr sz="1800" u="none" strike="noStrike" cap="none">
                        <a:solidFill>
                          <a:srgbClr val="FF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0" marR="0" lvl="0" indent="0" algn="ctr" rtl="0">
                        <a:lnSpc>
                          <a:spcPct val="100000"/>
                        </a:lnSpc>
                        <a:spcBef>
                          <a:spcPts val="0"/>
                        </a:spcBef>
                        <a:spcAft>
                          <a:spcPts val="0"/>
                        </a:spcAft>
                        <a:buClr>
                          <a:srgbClr val="000000"/>
                        </a:buClr>
                        <a:buSzPts val="1800"/>
                        <a:buFont typeface="Arial" panose="020B0604020202020204"/>
                        <a:buNone/>
                      </a:pPr>
                      <a:r>
                        <a:rPr lang="zh-CN" sz="1800" u="none" strike="noStrike" cap="none">
                          <a:solidFill>
                            <a:srgbClr val="FF0000"/>
                          </a:solidFill>
                          <a:latin typeface="微软雅黑" panose="020B0503020204020204" charset="-122"/>
                          <a:ea typeface="微软雅黑" panose="020B0503020204020204" charset="-122"/>
                          <a:cs typeface="微软雅黑" panose="020B0503020204020204" charset="-122"/>
                          <a:sym typeface="微软雅黑" panose="020B0503020204020204" charset="-122"/>
                        </a:rPr>
                        <a:t>及</a:t>
                      </a:r>
                      <a:r>
                        <a:rPr lang="zh-CN" sz="1800" b="1" u="none" strike="noStrike" cap="none">
                          <a:solidFill>
                            <a:srgbClr val="FF0000"/>
                          </a:solidFill>
                          <a:latin typeface="微软雅黑" panose="020B0503020204020204" charset="-122"/>
                          <a:ea typeface="微软雅黑" panose="020B0503020204020204" charset="-122"/>
                          <a:cs typeface="微软雅黑" panose="020B0503020204020204" charset="-122"/>
                          <a:sym typeface="微软雅黑" panose="020B0503020204020204" charset="-122"/>
                        </a:rPr>
                        <a:t>5-10天</a:t>
                      </a:r>
                      <a:endParaRPr sz="1800" b="1" u="none" strike="noStrike" cap="none">
                        <a:solidFill>
                          <a:srgbClr val="FF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txBody>
                  <a:tcPr marL="0" marR="0" marT="29250" marB="29250">
                    <a:lnL w="12700" cap="flat" cmpd="sng">
                      <a:solidFill>
                        <a:schemeClr val="dk1"/>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ctr" rtl="0">
                        <a:lnSpc>
                          <a:spcPct val="130000"/>
                        </a:lnSpc>
                        <a:spcBef>
                          <a:spcPts val="0"/>
                        </a:spcBef>
                        <a:spcAft>
                          <a:spcPts val="0"/>
                        </a:spcAft>
                        <a:buClr>
                          <a:srgbClr val="000000"/>
                        </a:buClr>
                        <a:buSzPts val="1800"/>
                        <a:buFont typeface="Arial" panose="020B0604020202020204"/>
                        <a:buNone/>
                      </a:pPr>
                      <a:r>
                        <a:rPr lang="zh-CN" sz="1800" b="0" i="0" u="none" strike="noStrike" cap="none">
                          <a:solidFill>
                            <a:srgbClr val="FF0000"/>
                          </a:solidFill>
                          <a:latin typeface="微软雅黑" panose="020B0503020204020204" charset="-122"/>
                          <a:ea typeface="微软雅黑" panose="020B0503020204020204" charset="-122"/>
                          <a:cs typeface="微软雅黑" panose="020B0503020204020204" charset="-122"/>
                          <a:sym typeface="微软雅黑" panose="020B0503020204020204" charset="-122"/>
                        </a:rPr>
                        <a:t>DTS (工作日) +2 (自然日)</a:t>
                      </a:r>
                      <a:endParaRPr sz="1800" u="none" strike="noStrike" cap="none">
                        <a:solidFill>
                          <a:srgbClr val="FF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txBody>
                  <a:tcPr marL="25400" marR="25400" marT="2540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30000"/>
                        </a:lnSpc>
                        <a:spcBef>
                          <a:spcPts val="0"/>
                        </a:spcBef>
                        <a:spcAft>
                          <a:spcPts val="0"/>
                        </a:spcAft>
                        <a:buClr>
                          <a:srgbClr val="000000"/>
                        </a:buClr>
                        <a:buSzPts val="1800"/>
                        <a:buFont typeface="Arial" panose="020B0604020202020204"/>
                        <a:buNone/>
                      </a:pPr>
                      <a:r>
                        <a:rPr lang="zh-CN" sz="1800" u="none" strike="noStrike" cap="none">
                          <a:solidFill>
                            <a:srgbClr val="FF0000"/>
                          </a:solidFill>
                          <a:latin typeface="微软雅黑" panose="020B0503020204020204" charset="-122"/>
                          <a:ea typeface="微软雅黑" panose="020B0503020204020204" charset="-122"/>
                          <a:cs typeface="微软雅黑" panose="020B0503020204020204" charset="-122"/>
                          <a:sym typeface="微软雅黑" panose="020B0503020204020204" charset="-122"/>
                        </a:rPr>
                        <a:t>DTS (工作日) +</a:t>
                      </a:r>
                      <a:r>
                        <a:rPr lang="zh-CN" sz="1800" b="1" u="none" strike="noStrike" cap="none">
                          <a:solidFill>
                            <a:srgbClr val="FF0000"/>
                          </a:solidFill>
                          <a:latin typeface="微软雅黑" panose="020B0503020204020204" charset="-122"/>
                          <a:ea typeface="微软雅黑" panose="020B0503020204020204" charset="-122"/>
                          <a:cs typeface="微软雅黑" panose="020B0503020204020204" charset="-122"/>
                          <a:sym typeface="微软雅黑" panose="020B0503020204020204" charset="-122"/>
                        </a:rPr>
                        <a:t>1 (自然日)</a:t>
                      </a:r>
                      <a:endParaRPr sz="1800" b="1" i="0" u="none" strike="noStrike" cap="none">
                        <a:solidFill>
                          <a:srgbClr val="FF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txBody>
                  <a:tcPr marL="25400" marR="25400" marT="2540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30000"/>
                        </a:lnSpc>
                        <a:spcBef>
                          <a:spcPts val="0"/>
                        </a:spcBef>
                        <a:spcAft>
                          <a:spcPts val="0"/>
                        </a:spcAft>
                        <a:buClr>
                          <a:srgbClr val="000000"/>
                        </a:buClr>
                        <a:buSzPts val="1800"/>
                        <a:buFont typeface="Arial" panose="020B0604020202020204"/>
                        <a:buNone/>
                      </a:pPr>
                      <a:r>
                        <a:rPr lang="zh-CN" sz="1800" b="0" i="0" u="none" strike="noStrike" cap="none">
                          <a:solidFill>
                            <a:srgbClr val="FF0000"/>
                          </a:solidFill>
                          <a:latin typeface="微软雅黑" panose="020B0503020204020204" charset="-122"/>
                          <a:ea typeface="微软雅黑" panose="020B0503020204020204" charset="-122"/>
                          <a:cs typeface="微软雅黑" panose="020B0503020204020204" charset="-122"/>
                          <a:sym typeface="微软雅黑" panose="020B0503020204020204" charset="-122"/>
                        </a:rPr>
                        <a:t>DTS (工作日) +4 (自然日)</a:t>
                      </a:r>
                      <a:endParaRPr sz="1800" u="none" strike="noStrike" cap="none">
                        <a:solidFill>
                          <a:srgbClr val="FF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txBody>
                  <a:tcPr marL="25400" marR="25400" marT="2540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r>
            </a:tbl>
          </a:graphicData>
        </a:graphic>
      </p:graphicFrame>
      <p:sp>
        <p:nvSpPr>
          <p:cNvPr id="232" name="Google Shape;232;p55"/>
          <p:cNvSpPr txBox="1"/>
          <p:nvPr/>
        </p:nvSpPr>
        <p:spPr>
          <a:xfrm>
            <a:off x="506535" y="2950532"/>
            <a:ext cx="465063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panose="020B0604020202020204"/>
              <a:buNone/>
            </a:pPr>
            <a:r>
              <a:rPr lang="zh-CN" sz="1400" b="0" i="0" u="none" strike="noStrike" cap="none">
                <a:solidFill>
                  <a:srgbClr val="000000"/>
                </a:solidFill>
                <a:latin typeface="Arial" panose="020B0604020202020204"/>
                <a:ea typeface="Arial" panose="020B0604020202020204"/>
                <a:cs typeface="Arial" panose="020B0604020202020204"/>
                <a:sym typeface="Arial" panose="020B0604020202020204"/>
              </a:rPr>
              <a:t>新未完成订单率和迟发货率政策（2021年1月18日生效）</a:t>
            </a: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3" name="Google Shape;233;p55"/>
          <p:cNvSpPr txBox="1"/>
          <p:nvPr/>
        </p:nvSpPr>
        <p:spPr>
          <a:xfrm>
            <a:off x="604769" y="7175904"/>
            <a:ext cx="2698175"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panose="020B0604020202020204"/>
              <a:buNone/>
            </a:pPr>
            <a:r>
              <a:rPr lang="zh-CN" sz="1400" b="0" i="0" u="none" strike="noStrike" cap="none">
                <a:solidFill>
                  <a:srgbClr val="000000"/>
                </a:solidFill>
                <a:latin typeface="Arial" panose="020B0604020202020204"/>
                <a:ea typeface="Arial" panose="020B0604020202020204"/>
                <a:cs typeface="Arial" panose="020B0604020202020204"/>
                <a:sym typeface="Arial" panose="020B0604020202020204"/>
              </a:rPr>
              <a:t>原未完成订单率和迟发货率政策</a:t>
            </a: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237" name="Shape 237"/>
        <p:cNvGrpSpPr/>
        <p:nvPr/>
      </p:nvGrpSpPr>
      <p:grpSpPr>
        <a:xfrm>
          <a:off x="0" y="0"/>
          <a:ext cx="0" cy="0"/>
          <a:chOff x="0" y="0"/>
          <a:chExt cx="0" cy="0"/>
        </a:xfrm>
      </p:grpSpPr>
      <p:sp>
        <p:nvSpPr>
          <p:cNvPr id="238" name="Google Shape;238;p56"/>
          <p:cNvSpPr txBox="1"/>
          <p:nvPr/>
        </p:nvSpPr>
        <p:spPr>
          <a:xfrm>
            <a:off x="517600" y="209028"/>
            <a:ext cx="4085362" cy="31201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panose="020B0604020202020204"/>
              <a:buNone/>
            </a:pPr>
            <a:r>
              <a:rPr lang="zh-CN" sz="2000" b="1" i="0" u="none" strike="noStrike" cap="none">
                <a:solidFill>
                  <a:srgbClr val="3F3F3F"/>
                </a:solidFill>
                <a:latin typeface="微软雅黑" panose="020B0503020204020204" charset="-122"/>
                <a:ea typeface="微软雅黑" panose="020B0503020204020204" charset="-122"/>
                <a:cs typeface="微软雅黑" panose="020B0503020204020204" charset="-122"/>
                <a:sym typeface="微软雅黑" panose="020B0503020204020204" charset="-122"/>
              </a:rPr>
              <a:t>退货地址设定</a:t>
            </a: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9" name="Google Shape;239;p56"/>
          <p:cNvSpPr/>
          <p:nvPr/>
        </p:nvSpPr>
        <p:spPr>
          <a:xfrm>
            <a:off x="754921" y="1002261"/>
            <a:ext cx="1183337" cy="371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14"/>
              <a:buFont typeface="Arial" panose="020B0604020202020204"/>
              <a:buNone/>
            </a:pPr>
            <a:r>
              <a:rPr lang="zh-CN" sz="1815" b="0" i="0" u="none" strike="noStrike" cap="none">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卖家中心 </a:t>
            </a: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0" name="Google Shape;240;p56"/>
          <p:cNvSpPr txBox="1"/>
          <p:nvPr/>
        </p:nvSpPr>
        <p:spPr>
          <a:xfrm>
            <a:off x="6728249" y="6000606"/>
            <a:ext cx="131287" cy="234895"/>
          </a:xfrm>
          <a:prstGeom prst="rect">
            <a:avLst/>
          </a:prstGeom>
          <a:noFill/>
          <a:ln>
            <a:noFill/>
          </a:ln>
        </p:spPr>
        <p:txBody>
          <a:bodyPr spcFirstLastPara="1" wrap="square" lIns="0" tIns="11500" rIns="0" bIns="0" anchor="t" anchorCtr="0">
            <a:spAutoFit/>
          </a:bodyPr>
          <a:lstStyle/>
          <a:p>
            <a:pPr marL="11430" marR="0" lvl="0" indent="0" algn="l" rtl="0">
              <a:lnSpc>
                <a:spcPct val="100000"/>
              </a:lnSpc>
              <a:spcBef>
                <a:spcPts val="0"/>
              </a:spcBef>
              <a:spcAft>
                <a:spcPts val="0"/>
              </a:spcAft>
              <a:buClr>
                <a:srgbClr val="000000"/>
              </a:buClr>
              <a:buSzPts val="1451"/>
              <a:buFont typeface="Arial" panose="020B0604020202020204"/>
              <a:buNone/>
            </a:pPr>
            <a:r>
              <a:rPr lang="zh-CN" sz="1450" b="0" i="0" u="none" strike="noStrike" cap="none">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3</a:t>
            </a:r>
            <a:endParaRPr sz="1450" b="0" i="0" u="none" strike="noStrike" cap="none">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242" name="Google Shape;242;p56"/>
          <p:cNvSpPr/>
          <p:nvPr/>
        </p:nvSpPr>
        <p:spPr>
          <a:xfrm>
            <a:off x="3080158" y="2719243"/>
            <a:ext cx="277545" cy="277545"/>
          </a:xfrm>
          <a:custGeom>
            <a:avLst/>
            <a:gdLst/>
            <a:ahLst/>
            <a:cxnLst/>
            <a:rect l="l" t="t" r="r" b="b"/>
            <a:pathLst>
              <a:path w="306069" h="306069" extrusionOk="0">
                <a:moveTo>
                  <a:pt x="152996" y="0"/>
                </a:moveTo>
                <a:lnTo>
                  <a:pt x="104634" y="7799"/>
                </a:lnTo>
                <a:lnTo>
                  <a:pt x="62635" y="29517"/>
                </a:lnTo>
                <a:lnTo>
                  <a:pt x="29517" y="62635"/>
                </a:lnTo>
                <a:lnTo>
                  <a:pt x="7799" y="104634"/>
                </a:lnTo>
                <a:lnTo>
                  <a:pt x="0" y="152996"/>
                </a:lnTo>
                <a:lnTo>
                  <a:pt x="7799" y="201358"/>
                </a:lnTo>
                <a:lnTo>
                  <a:pt x="29517" y="243358"/>
                </a:lnTo>
                <a:lnTo>
                  <a:pt x="62635" y="276476"/>
                </a:lnTo>
                <a:lnTo>
                  <a:pt x="104634" y="298194"/>
                </a:lnTo>
                <a:lnTo>
                  <a:pt x="152996" y="305993"/>
                </a:lnTo>
                <a:lnTo>
                  <a:pt x="201353" y="298194"/>
                </a:lnTo>
                <a:lnTo>
                  <a:pt x="243352" y="276476"/>
                </a:lnTo>
                <a:lnTo>
                  <a:pt x="276472" y="243358"/>
                </a:lnTo>
                <a:lnTo>
                  <a:pt x="298193" y="201358"/>
                </a:lnTo>
                <a:lnTo>
                  <a:pt x="305993" y="152996"/>
                </a:lnTo>
                <a:lnTo>
                  <a:pt x="298193" y="104634"/>
                </a:lnTo>
                <a:lnTo>
                  <a:pt x="276472" y="62635"/>
                </a:lnTo>
                <a:lnTo>
                  <a:pt x="243352" y="29517"/>
                </a:lnTo>
                <a:lnTo>
                  <a:pt x="201353" y="7799"/>
                </a:lnTo>
                <a:lnTo>
                  <a:pt x="152996" y="0"/>
                </a:lnTo>
                <a:close/>
              </a:path>
            </a:pathLst>
          </a:custGeom>
          <a:solidFill>
            <a:srgbClr val="F15C39"/>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32"/>
              <a:buFont typeface="Arial" panose="020B0604020202020204"/>
              <a:buNone/>
            </a:pPr>
            <a:endParaRPr sz="163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43" name="Google Shape;243;p56"/>
          <p:cNvSpPr txBox="1"/>
          <p:nvPr/>
        </p:nvSpPr>
        <p:spPr>
          <a:xfrm>
            <a:off x="3153286" y="2740567"/>
            <a:ext cx="131287" cy="234895"/>
          </a:xfrm>
          <a:prstGeom prst="rect">
            <a:avLst/>
          </a:prstGeom>
          <a:noFill/>
          <a:ln>
            <a:noFill/>
          </a:ln>
        </p:spPr>
        <p:txBody>
          <a:bodyPr spcFirstLastPara="1" wrap="square" lIns="0" tIns="11500" rIns="0" bIns="0" anchor="t" anchorCtr="0">
            <a:spAutoFit/>
          </a:bodyPr>
          <a:lstStyle/>
          <a:p>
            <a:pPr marL="11430" marR="0" lvl="0" indent="0" algn="l" rtl="0">
              <a:lnSpc>
                <a:spcPct val="100000"/>
              </a:lnSpc>
              <a:spcBef>
                <a:spcPts val="0"/>
              </a:spcBef>
              <a:spcAft>
                <a:spcPts val="0"/>
              </a:spcAft>
              <a:buClr>
                <a:srgbClr val="000000"/>
              </a:buClr>
              <a:buSzPts val="1451"/>
              <a:buFont typeface="Arial" panose="020B0604020202020204"/>
              <a:buNone/>
            </a:pPr>
            <a:r>
              <a:rPr lang="zh-CN" sz="1450" b="0" i="0" u="none" strike="noStrike" cap="none">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1</a:t>
            </a:r>
            <a:endParaRPr sz="1450" b="0" i="0" u="none" strike="noStrike" cap="none">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244" name="Google Shape;244;p56"/>
          <p:cNvSpPr/>
          <p:nvPr/>
        </p:nvSpPr>
        <p:spPr>
          <a:xfrm>
            <a:off x="4920670" y="5590381"/>
            <a:ext cx="277545" cy="277545"/>
          </a:xfrm>
          <a:custGeom>
            <a:avLst/>
            <a:gdLst/>
            <a:ahLst/>
            <a:cxnLst/>
            <a:rect l="l" t="t" r="r" b="b"/>
            <a:pathLst>
              <a:path w="306069" h="306069" extrusionOk="0">
                <a:moveTo>
                  <a:pt x="152996" y="0"/>
                </a:moveTo>
                <a:lnTo>
                  <a:pt x="104634" y="7799"/>
                </a:lnTo>
                <a:lnTo>
                  <a:pt x="62635" y="29517"/>
                </a:lnTo>
                <a:lnTo>
                  <a:pt x="29517" y="62635"/>
                </a:lnTo>
                <a:lnTo>
                  <a:pt x="7799" y="104634"/>
                </a:lnTo>
                <a:lnTo>
                  <a:pt x="0" y="152996"/>
                </a:lnTo>
                <a:lnTo>
                  <a:pt x="7799" y="201358"/>
                </a:lnTo>
                <a:lnTo>
                  <a:pt x="29517" y="243358"/>
                </a:lnTo>
                <a:lnTo>
                  <a:pt x="62635" y="276476"/>
                </a:lnTo>
                <a:lnTo>
                  <a:pt x="104634" y="298194"/>
                </a:lnTo>
                <a:lnTo>
                  <a:pt x="152996" y="305993"/>
                </a:lnTo>
                <a:lnTo>
                  <a:pt x="201353" y="298194"/>
                </a:lnTo>
                <a:lnTo>
                  <a:pt x="243352" y="276476"/>
                </a:lnTo>
                <a:lnTo>
                  <a:pt x="276472" y="243358"/>
                </a:lnTo>
                <a:lnTo>
                  <a:pt x="298193" y="201358"/>
                </a:lnTo>
                <a:lnTo>
                  <a:pt x="305993" y="152996"/>
                </a:lnTo>
                <a:lnTo>
                  <a:pt x="298193" y="104634"/>
                </a:lnTo>
                <a:lnTo>
                  <a:pt x="276472" y="62635"/>
                </a:lnTo>
                <a:lnTo>
                  <a:pt x="243352" y="29517"/>
                </a:lnTo>
                <a:lnTo>
                  <a:pt x="201353" y="7799"/>
                </a:lnTo>
                <a:lnTo>
                  <a:pt x="152996" y="0"/>
                </a:lnTo>
                <a:close/>
              </a:path>
            </a:pathLst>
          </a:custGeom>
          <a:solidFill>
            <a:srgbClr val="F15C39"/>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32"/>
              <a:buFont typeface="Arial" panose="020B0604020202020204"/>
              <a:buNone/>
            </a:pPr>
            <a:endParaRPr sz="163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45" name="Google Shape;245;p56"/>
          <p:cNvSpPr txBox="1"/>
          <p:nvPr/>
        </p:nvSpPr>
        <p:spPr>
          <a:xfrm>
            <a:off x="4993798" y="5611705"/>
            <a:ext cx="131287" cy="234895"/>
          </a:xfrm>
          <a:prstGeom prst="rect">
            <a:avLst/>
          </a:prstGeom>
          <a:noFill/>
          <a:ln>
            <a:noFill/>
          </a:ln>
        </p:spPr>
        <p:txBody>
          <a:bodyPr spcFirstLastPara="1" wrap="square" lIns="0" tIns="11500" rIns="0" bIns="0" anchor="t" anchorCtr="0">
            <a:spAutoFit/>
          </a:bodyPr>
          <a:lstStyle/>
          <a:p>
            <a:pPr marL="11430" marR="0" lvl="0" indent="0" algn="l" rtl="0">
              <a:lnSpc>
                <a:spcPct val="100000"/>
              </a:lnSpc>
              <a:spcBef>
                <a:spcPts val="0"/>
              </a:spcBef>
              <a:spcAft>
                <a:spcPts val="0"/>
              </a:spcAft>
              <a:buClr>
                <a:srgbClr val="000000"/>
              </a:buClr>
              <a:buSzPts val="1451"/>
              <a:buFont typeface="Arial" panose="020B0604020202020204"/>
              <a:buNone/>
            </a:pPr>
            <a:r>
              <a:rPr lang="zh-CN" sz="1450" b="0" i="0" u="none" strike="noStrike" cap="none">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2</a:t>
            </a:r>
            <a:endParaRPr sz="1450" b="0" i="0" u="none" strike="noStrike" cap="none">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246" name="Google Shape;246;p56"/>
          <p:cNvSpPr/>
          <p:nvPr/>
        </p:nvSpPr>
        <p:spPr>
          <a:xfrm>
            <a:off x="304799" y="871573"/>
            <a:ext cx="11778343" cy="1156855"/>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600"/>
              <a:buFont typeface="Arial" panose="020B0604020202020204"/>
              <a:buNone/>
            </a:pPr>
            <a:r>
              <a:rPr lang="zh-CN" sz="1600" b="0" i="0" u="none" strike="noStrike" cap="none">
                <a:solidFill>
                  <a:schemeClr val="dk1"/>
                </a:solidFill>
                <a:latin typeface="微软雅黑" panose="020B0503020204020204" charset="-122"/>
                <a:ea typeface="微软雅黑" panose="020B0503020204020204" charset="-122"/>
                <a:cs typeface="微软雅黑" panose="020B0503020204020204" charset="-122"/>
                <a:sym typeface="微软雅黑" panose="020B0503020204020204" charset="-122"/>
              </a:rPr>
              <a:t>1、填写入口：“设置”--“我的地址”--“修改/新增地址”---设置为卖家退货地址</a:t>
            </a:r>
            <a:endParaRPr sz="1600" b="0" i="0" u="none" strike="noStrike" cap="none">
              <a:solidFill>
                <a:schemeClr val="dk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0" marR="0" lvl="0" indent="0" algn="l" rtl="0">
              <a:lnSpc>
                <a:spcPct val="150000"/>
              </a:lnSpc>
              <a:spcBef>
                <a:spcPts val="0"/>
              </a:spcBef>
              <a:spcAft>
                <a:spcPts val="0"/>
              </a:spcAft>
              <a:buClr>
                <a:srgbClr val="000000"/>
              </a:buClr>
              <a:buSzPts val="1600"/>
              <a:buFont typeface="Arial" panose="020B0604020202020204"/>
              <a:buNone/>
            </a:pPr>
            <a:r>
              <a:rPr lang="zh-CN" sz="1600" b="0" i="0" u="none" strike="noStrike" cap="none">
                <a:solidFill>
                  <a:schemeClr val="dk1"/>
                </a:solidFill>
                <a:latin typeface="微软雅黑" panose="020B0503020204020204" charset="-122"/>
                <a:ea typeface="微软雅黑" panose="020B0503020204020204" charset="-122"/>
                <a:cs typeface="微软雅黑" panose="020B0503020204020204" charset="-122"/>
                <a:sym typeface="微软雅黑" panose="020B0503020204020204" charset="-122"/>
              </a:rPr>
              <a:t>2、请填写姓名/公司名称、Country/Region、电话号码、收件地址（省、市、区、邮政编码）（</a:t>
            </a:r>
            <a:r>
              <a:rPr lang="zh-CN" sz="1600" b="1" i="0" u="none" strike="noStrike" cap="none">
                <a:solidFill>
                  <a:schemeClr val="dk1"/>
                </a:solidFill>
                <a:latin typeface="微软雅黑" panose="020B0503020204020204" charset="-122"/>
                <a:ea typeface="微软雅黑" panose="020B0503020204020204" charset="-122"/>
                <a:cs typeface="微软雅黑" panose="020B0503020204020204" charset="-122"/>
                <a:sym typeface="微软雅黑" panose="020B0503020204020204" charset="-122"/>
              </a:rPr>
              <a:t>均为必填项！</a:t>
            </a:r>
            <a:r>
              <a:rPr lang="zh-CN" sz="1600" b="0" i="0" u="none" strike="noStrike" cap="none">
                <a:solidFill>
                  <a:schemeClr val="dk1"/>
                </a:solidFill>
                <a:latin typeface="微软雅黑" panose="020B0503020204020204" charset="-122"/>
                <a:ea typeface="微软雅黑" panose="020B0503020204020204" charset="-122"/>
                <a:cs typeface="微软雅黑" panose="020B0503020204020204" charset="-122"/>
                <a:sym typeface="微软雅黑" panose="020B0503020204020204" charset="-122"/>
              </a:rPr>
              <a:t>），避免因缺少退货地址无法正常退件，而被仓库销毁。</a:t>
            </a: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pic>
        <p:nvPicPr>
          <p:cNvPr id="2" name="图片 1"/>
          <p:cNvPicPr>
            <a:picLocks noChangeAspect="1"/>
          </p:cNvPicPr>
          <p:nvPr/>
        </p:nvPicPr>
        <p:blipFill>
          <a:blip r:embed="rId1"/>
          <a:stretch>
            <a:fillRect/>
          </a:stretch>
        </p:blipFill>
        <p:spPr>
          <a:xfrm>
            <a:off x="1847850" y="2132965"/>
            <a:ext cx="8867140" cy="43643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43"/>
                                        </p:tgtEl>
                                        <p:attrNameLst>
                                          <p:attrName>ppt_y</p:attrName>
                                        </p:attrNameLst>
                                      </p:cBhvr>
                                      <p:tavLst>
                                        <p:tav tm="0" fmla="">
                                          <p:val>
                                            <p:strVal val="#ppt_y"/>
                                          </p:val>
                                        </p:tav>
                                        <p:tav tm="100000" fmla="">
                                          <p:val>
                                            <p:strVal val="#ppt_y+1"/>
                                          </p:val>
                                        </p:tav>
                                      </p:tavLst>
                                    </p:anim>
                                    <p:set>
                                      <p:cBhvr>
                                        <p:cTn id="7" dur="1" fill="hold">
                                          <p:stCondLst>
                                            <p:cond delay="500"/>
                                          </p:stCondLst>
                                        </p:cTn>
                                        <p:tgtEl>
                                          <p:spTgt spid="243"/>
                                        </p:tgtEl>
                                        <p:attrNameLst>
                                          <p:attrName>style.visibility</p:attrName>
                                        </p:attrNameLst>
                                      </p:cBhvr>
                                      <p:to>
                                        <p:strVal val="hidden"/>
                                      </p:to>
                                    </p:set>
                                  </p:childTnLst>
                                </p:cTn>
                              </p:par>
                              <p:par>
                                <p:cTn id="8" presetID="2" presetClass="exit" presetSubtype="4" fill="hold" nodeType="withEffect">
                                  <p:stCondLst>
                                    <p:cond delay="0"/>
                                  </p:stCondLst>
                                  <p:childTnLst>
                                    <p:anim calcmode="lin" valueType="num">
                                      <p:cBhvr additive="base">
                                        <p:cTn id="9" dur="500"/>
                                        <p:tgtEl>
                                          <p:spTgt spid="242"/>
                                        </p:tgtEl>
                                        <p:attrNameLst>
                                          <p:attrName>ppt_y</p:attrName>
                                        </p:attrNameLst>
                                      </p:cBhvr>
                                      <p:tavLst>
                                        <p:tav tm="0" fmla="">
                                          <p:val>
                                            <p:strVal val="#ppt_y"/>
                                          </p:val>
                                        </p:tav>
                                        <p:tav tm="100000" fmla="">
                                          <p:val>
                                            <p:strVal val="#ppt_y+1"/>
                                          </p:val>
                                        </p:tav>
                                      </p:tavLst>
                                    </p:anim>
                                    <p:set>
                                      <p:cBhvr>
                                        <p:cTn id="10" dur="1" fill="hold">
                                          <p:stCondLst>
                                            <p:cond delay="500"/>
                                          </p:stCondLst>
                                        </p:cTn>
                                        <p:tgtEl>
                                          <p:spTgt spid="24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 presetClass="exit" presetSubtype="4" fill="hold" nodeType="clickEffect">
                                  <p:stCondLst>
                                    <p:cond delay="0"/>
                                  </p:stCondLst>
                                  <p:childTnLst>
                                    <p:anim calcmode="lin" valueType="num">
                                      <p:cBhvr additive="base">
                                        <p:cTn id="14" dur="500"/>
                                        <p:tgtEl>
                                          <p:spTgt spid="245"/>
                                        </p:tgtEl>
                                        <p:attrNameLst>
                                          <p:attrName>ppt_y</p:attrName>
                                        </p:attrNameLst>
                                      </p:cBhvr>
                                      <p:tavLst>
                                        <p:tav tm="0" fmla="">
                                          <p:val>
                                            <p:strVal val="#ppt_y"/>
                                          </p:val>
                                        </p:tav>
                                        <p:tav tm="100000" fmla="">
                                          <p:val>
                                            <p:strVal val="#ppt_y+1"/>
                                          </p:val>
                                        </p:tav>
                                      </p:tavLst>
                                    </p:anim>
                                    <p:set>
                                      <p:cBhvr>
                                        <p:cTn id="15" dur="1" fill="hold">
                                          <p:stCondLst>
                                            <p:cond delay="500"/>
                                          </p:stCondLst>
                                        </p:cTn>
                                        <p:tgtEl>
                                          <p:spTgt spid="245"/>
                                        </p:tgtEl>
                                        <p:attrNameLst>
                                          <p:attrName>style.visibility</p:attrName>
                                        </p:attrNameLst>
                                      </p:cBhvr>
                                      <p:to>
                                        <p:strVal val="hidden"/>
                                      </p:to>
                                    </p:set>
                                  </p:childTnLst>
                                </p:cTn>
                              </p:par>
                              <p:par>
                                <p:cTn id="16" presetID="2" presetClass="exit" presetSubtype="4" fill="hold" nodeType="withEffect">
                                  <p:stCondLst>
                                    <p:cond delay="0"/>
                                  </p:stCondLst>
                                  <p:childTnLst>
                                    <p:anim calcmode="lin" valueType="num">
                                      <p:cBhvr additive="base">
                                        <p:cTn id="17" dur="500"/>
                                        <p:tgtEl>
                                          <p:spTgt spid="244"/>
                                        </p:tgtEl>
                                        <p:attrNameLst>
                                          <p:attrName>ppt_y</p:attrName>
                                        </p:attrNameLst>
                                      </p:cBhvr>
                                      <p:tavLst>
                                        <p:tav tm="0" fmla="">
                                          <p:val>
                                            <p:strVal val="#ppt_y"/>
                                          </p:val>
                                        </p:tav>
                                        <p:tav tm="100000" fmla="">
                                          <p:val>
                                            <p:strVal val="#ppt_y+1"/>
                                          </p:val>
                                        </p:tav>
                                      </p:tavLst>
                                    </p:anim>
                                    <p:set>
                                      <p:cBhvr>
                                        <p:cTn id="18" dur="1" fill="hold">
                                          <p:stCondLst>
                                            <p:cond delay="500"/>
                                          </p:stCondLst>
                                        </p:cTn>
                                        <p:tgtEl>
                                          <p:spTgt spid="244"/>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ags/tag1.xml><?xml version="1.0" encoding="utf-8"?>
<p:tagLst xmlns:p="http://schemas.openxmlformats.org/presentationml/2006/main">
  <p:tag name="KSO_WPP_MARK_KEY" val="3cdf2b33-0011-48c6-982c-4a1dc226abc9"/>
  <p:tag name="COMMONDATA" val="eyJoZGlkIjoiMzA0Mzc2NzJlMTcxOGQ2Njk4YzRiZGUxMThhMjY3NjkifQ=="/>
</p:tagLst>
</file>

<file path=ppt/theme/theme1.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6414</Words>
  <Application>WPS 演示</Application>
  <PresentationFormat/>
  <Paragraphs>733</Paragraphs>
  <Slides>53</Slides>
  <Notes>0</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53</vt:i4>
      </vt:variant>
    </vt:vector>
  </HeadingPairs>
  <TitlesOfParts>
    <vt:vector size="64" baseType="lpstr">
      <vt:lpstr>Arial</vt:lpstr>
      <vt:lpstr>宋体</vt:lpstr>
      <vt:lpstr>Wingdings</vt:lpstr>
      <vt:lpstr>Arial</vt:lpstr>
      <vt:lpstr>Helvetica Neue</vt:lpstr>
      <vt:lpstr>微软雅黑</vt:lpstr>
      <vt:lpstr>Noto Sans Symbols</vt:lpstr>
      <vt:lpstr>Noto Sans</vt:lpstr>
      <vt:lpstr>Calibri</vt:lpstr>
      <vt:lpstr>Arial Unicode MS</vt:lpstr>
      <vt:lpstr>Office 主题​​</vt:lpstr>
      <vt:lpstr>     订单管理发货以及客服设置</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订单管理发货以及客服设置</dc:title>
  <dc:creator>王锦</dc:creator>
  <cp:lastModifiedBy>Leo</cp:lastModifiedBy>
  <cp:revision>2</cp:revision>
  <dcterms:created xsi:type="dcterms:W3CDTF">2022-10-23T18:05:00Z</dcterms:created>
  <dcterms:modified xsi:type="dcterms:W3CDTF">2022-10-23T18:17:53Z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936F594E383240749F8C74C48FCB37D4</vt:lpwstr>
  </property>
  <property fmtid="{D5CDD505-2E9C-101B-9397-08002B2CF9AE}" pid="3" name="KSOProductBuildVer">
    <vt:lpwstr>2052-11.1.0.12598</vt:lpwstr>
  </property>
</Properties>
</file>