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298" r:id="rId5"/>
    <p:sldId id="257" r:id="rId6"/>
    <p:sldId id="297" r:id="rId7"/>
    <p:sldId id="258" r:id="rId8"/>
    <p:sldId id="259" r:id="rId9"/>
    <p:sldId id="260" r:id="rId10"/>
    <p:sldId id="261" r:id="rId11"/>
    <p:sldId id="262" r:id="rId12"/>
    <p:sldId id="263" r:id="rId13"/>
    <p:sldId id="264" r:id="rId14"/>
    <p:sldId id="265" r:id="rId15"/>
    <p:sldId id="274" r:id="rId16"/>
    <p:sldId id="275" r:id="rId17"/>
    <p:sldId id="273" r:id="rId18"/>
    <p:sldId id="266" r:id="rId19"/>
    <p:sldId id="277" r:id="rId20"/>
    <p:sldId id="278" r:id="rId21"/>
    <p:sldId id="279" r:id="rId22"/>
    <p:sldId id="280" r:id="rId23"/>
    <p:sldId id="276" r:id="rId24"/>
    <p:sldId id="268" r:id="rId25"/>
    <p:sldId id="269" r:id="rId26"/>
    <p:sldId id="27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71" r:id="rId44"/>
  </p:sldIdLst>
  <p:sldSz cx="12192000" cy="6858000"/>
  <p:notesSz cx="6858000" cy="9144000"/>
  <p:embeddedFontLst>
    <p:embeddedFont>
      <p:font typeface="Helvetica Neue" panose="020B0604020202020204"/>
      <p:regular r:id="rId49"/>
    </p:embeddedFont>
    <p:embeddedFont>
      <p:font typeface="微软雅黑" panose="020B0503020204020204" charset="-122"/>
      <p:regular r:id="rId50"/>
    </p:embeddedFont>
  </p:embeddedFontLst>
  <p:custDataLst>
    <p:tags r:id="rId5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9AAD361-9D46-4D49-8E67-CE72958A913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A2F89BD-935B-4879-8E70-75554A97BDBE}" styleName="Table_0">
    <a:wholeTbl>
      <a:tcTxStyle>
        <a:font>
          <a:latin typeface="Arial"/>
          <a:ea typeface="Arial"/>
          <a:cs typeface="Arial"/>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a:srgbClr val="FFFFFF"/>
      </a:tcTxStyle>
      <a:tcStyle>
        <a:tcBdr/>
        <a:fill>
          <a:solidFill>
            <a:srgbClr val="4472C4"/>
          </a:solidFill>
        </a:fill>
      </a:tcStyle>
    </a:lastCol>
    <a:firstCol>
      <a:tcTxStyle b="on">
        <a:srgbClr val="FFFFFF"/>
      </a:tcTxStyle>
      <a:tcStyle>
        <a:tcBdr/>
        <a:fill>
          <a:solidFill>
            <a:srgbClr val="4472C4"/>
          </a:solidFill>
        </a:fill>
      </a:tcStyle>
    </a:firstCol>
    <a:lastRow>
      <a:tcTxStyle b="on">
        <a:srgbClr val="FFFFFF"/>
      </a:tcTxStyle>
      <a:tcStyle>
        <a:tcBdr>
          <a:top>
            <a:ln w="38100" cap="flat" cmpd="sng">
              <a:solidFill>
                <a:srgbClr val="FFFFFF"/>
              </a:solidFill>
              <a:prstDash val="solid"/>
              <a:round/>
              <a:headEnd type="none" w="sm" len="sm"/>
              <a:tailEnd type="none" w="sm" len="sm"/>
            </a:ln>
          </a:top>
        </a:tcBdr>
        <a:fill>
          <a:solidFill>
            <a:srgbClr val="4472C4"/>
          </a:solidFill>
        </a:fill>
      </a:tcStyle>
    </a:lastRow>
    <a:seCell>
      <a:tcTxStyle/>
      <a:tcStyle>
        <a:tcBdr/>
      </a:tcStyle>
    </a:seCell>
    <a:swCell>
      <a:tcTxStyle/>
      <a:tcStyle>
        <a:tcBdr/>
      </a:tcStyle>
    </a:swCell>
    <a:firstRow>
      <a:tcTxStyle b="on">
        <a:srgbClr val="FFFFFF"/>
      </a:tcTxStyle>
      <a:tcStyle>
        <a:tcBdr>
          <a:bottom>
            <a:ln w="38100" cap="flat" cmpd="sng">
              <a:solidFill>
                <a:srgbClr val="FFFFFF"/>
              </a:solidFill>
              <a:prstDash val="solid"/>
              <a:round/>
              <a:headEnd type="none" w="sm" len="sm"/>
              <a:tailEnd type="none" w="sm" len="sm"/>
            </a:ln>
          </a:bottom>
        </a:tcBdr>
        <a:fill>
          <a:solidFill>
            <a:srgbClr val="4472C4"/>
          </a:solidFill>
        </a:fill>
      </a:tcStyle>
    </a:firstRow>
    <a:neCell>
      <a:tcTxStyle/>
      <a:tcStyle>
        <a:tcBdr/>
      </a:tcStyle>
    </a:neCell>
    <a:nwCell>
      <a:tcTxStyle/>
      <a:tcStyle>
        <a:tcBdr/>
      </a:tcStyle>
    </a:nwCell>
  </a:tblStyle>
  <a:tblStyle styleId="{EBB2BC52-0E53-4557-AC06-AFEA5E059286}"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1" Type="http://schemas.openxmlformats.org/officeDocument/2006/relationships/tags" Target="tags/tag1.xml"/><Relationship Id="rId50" Type="http://schemas.openxmlformats.org/officeDocument/2006/relationships/font" Target="fonts/font2.fntdata"/><Relationship Id="rId5" Type="http://schemas.openxmlformats.org/officeDocument/2006/relationships/slide" Target="slides/slide2.xml"/><Relationship Id="rId49" Type="http://schemas.openxmlformats.org/officeDocument/2006/relationships/font" Target="fonts/font1.fntdata"/><Relationship Id="rId48" Type="http://schemas.openxmlformats.org/officeDocument/2006/relationships/commentAuthors" Target="commentAuthors.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 name="Shape 2"/>
        <p:cNvGrpSpPr/>
        <p:nvPr/>
      </p:nvGrpSpPr>
      <p:grpSpPr>
        <a:xfrm>
          <a:off x="0" y="0"/>
          <a:ext cx="0" cy="0"/>
          <a:chOff x="0" y="0"/>
          <a:chExt cx="0" cy="0"/>
        </a:xfrm>
      </p:grpSpPr>
      <p:sp>
        <p:nvSpPr>
          <p:cNvPr id="3" name="Google Shape;3;n"/>
          <p:cNvSpPr txBox="1"/>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4" name="Google Shape;4;n"/>
          <p:cNvSpPr txBox="1"/>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5" name="Google Shape;5;n"/>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7" name="Google Shape;7;n"/>
          <p:cNvSpPr txBox="1"/>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8" name="Google Shape;8;n"/>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fld>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98" name="Shape 98"/>
        <p:cNvGrpSpPr/>
        <p:nvPr/>
      </p:nvGrpSpPr>
      <p:grpSpPr>
        <a:xfrm>
          <a:off x="0" y="0"/>
          <a:ext cx="0" cy="0"/>
          <a:chOff x="0" y="0"/>
          <a:chExt cx="0" cy="0"/>
        </a:xfrm>
      </p:grpSpPr>
      <p:sp>
        <p:nvSpPr>
          <p:cNvPr id="99" name="Google Shape;99;p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1: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zh-CN"/>
              <a:t>介绍台湾站点的物流渠道以及相关运费</a:t>
            </a:r>
            <a:endParaRPr lang="zh-CN"/>
          </a:p>
        </p:txBody>
      </p:sp>
      <p:sp>
        <p:nvSpPr>
          <p:cNvPr id="101" name="Google Shape;101;p1: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zh-CN"/>
            </a:fld>
            <a:endParaRPr 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402" name="Shape 402"/>
        <p:cNvGrpSpPr/>
        <p:nvPr/>
      </p:nvGrpSpPr>
      <p:grpSpPr>
        <a:xfrm>
          <a:off x="0" y="0"/>
          <a:ext cx="0" cy="0"/>
          <a:chOff x="0" y="0"/>
          <a:chExt cx="0" cy="0"/>
        </a:xfrm>
      </p:grpSpPr>
      <p:sp>
        <p:nvSpPr>
          <p:cNvPr id="403" name="Google Shape;403;p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p8: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zh-CN"/>
              <a:t>在您上架产品的时候，会选择是否是现货产品</a:t>
            </a:r>
            <a:endParaRPr lang="zh-CN"/>
          </a:p>
          <a:p>
            <a:pPr marL="0" lvl="0" indent="0" algn="l" rtl="0">
              <a:lnSpc>
                <a:spcPct val="100000"/>
              </a:lnSpc>
              <a:spcBef>
                <a:spcPts val="0"/>
              </a:spcBef>
              <a:spcAft>
                <a:spcPts val="0"/>
              </a:spcAft>
              <a:buSzPts val="1400"/>
              <a:buNone/>
            </a:pPr>
            <a:r>
              <a:rPr lang="zh-CN"/>
              <a:t>台湾站点的现货是指出货天数为三天</a:t>
            </a:r>
            <a:endParaRPr lang="zh-CN"/>
          </a:p>
          <a:p>
            <a:pPr marL="0" lvl="0" indent="0" algn="l" rtl="0">
              <a:lnSpc>
                <a:spcPct val="100000"/>
              </a:lnSpc>
              <a:spcBef>
                <a:spcPts val="0"/>
              </a:spcBef>
              <a:spcAft>
                <a:spcPts val="0"/>
              </a:spcAft>
              <a:buSzPts val="1400"/>
              <a:buNone/>
            </a:pPr>
            <a:r>
              <a:rPr lang="zh-CN"/>
              <a:t>出货天数是指工作日，订单下单当天不算</a:t>
            </a:r>
            <a:endParaRPr lang="zh-CN"/>
          </a:p>
        </p:txBody>
      </p:sp>
      <p:sp>
        <p:nvSpPr>
          <p:cNvPr id="405" name="Google Shape;405;p8: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zh-CN"/>
            </a:fld>
            <a:endParaRPr 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412" name="Shape 412"/>
        <p:cNvGrpSpPr/>
        <p:nvPr/>
      </p:nvGrpSpPr>
      <p:grpSpPr>
        <a:xfrm>
          <a:off x="0" y="0"/>
          <a:ext cx="0" cy="0"/>
          <a:chOff x="0" y="0"/>
          <a:chExt cx="0" cy="0"/>
        </a:xfrm>
      </p:grpSpPr>
      <p:sp>
        <p:nvSpPr>
          <p:cNvPr id="413" name="Google Shape;413;p9: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414" name="Google Shape;414;p9: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429" name="Shape 429"/>
        <p:cNvGrpSpPr/>
        <p:nvPr/>
      </p:nvGrpSpPr>
      <p:grpSpPr>
        <a:xfrm>
          <a:off x="0" y="0"/>
          <a:ext cx="0" cy="0"/>
          <a:chOff x="0" y="0"/>
          <a:chExt cx="0" cy="0"/>
        </a:xfrm>
      </p:grpSpPr>
      <p:sp>
        <p:nvSpPr>
          <p:cNvPr id="430" name="Google Shape;430;p10: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431" name="Google Shape;431;p1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3" name="Shape 183"/>
        <p:cNvGrpSpPr/>
        <p:nvPr/>
      </p:nvGrpSpPr>
      <p:grpSpPr>
        <a:xfrm>
          <a:off x="0" y="0"/>
          <a:ext cx="0" cy="0"/>
          <a:chOff x="0" y="0"/>
          <a:chExt cx="0" cy="0"/>
        </a:xfrm>
      </p:grpSpPr>
      <p:sp>
        <p:nvSpPr>
          <p:cNvPr id="184" name="Google Shape;184;p4: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85" name="Google Shape;185;p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8" name="Shape 158"/>
        <p:cNvGrpSpPr/>
        <p:nvPr/>
      </p:nvGrpSpPr>
      <p:grpSpPr>
        <a:xfrm>
          <a:off x="0" y="0"/>
          <a:ext cx="0" cy="0"/>
          <a:chOff x="0" y="0"/>
          <a:chExt cx="0" cy="0"/>
        </a:xfrm>
      </p:grpSpPr>
      <p:sp>
        <p:nvSpPr>
          <p:cNvPr id="159" name="Google Shape;159;p2: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60" name="Google Shape;160;p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429" name="Shape 429"/>
        <p:cNvGrpSpPr/>
        <p:nvPr/>
      </p:nvGrpSpPr>
      <p:grpSpPr>
        <a:xfrm>
          <a:off x="0" y="0"/>
          <a:ext cx="0" cy="0"/>
          <a:chOff x="0" y="0"/>
          <a:chExt cx="0" cy="0"/>
        </a:xfrm>
      </p:grpSpPr>
      <p:sp>
        <p:nvSpPr>
          <p:cNvPr id="430" name="Google Shape;430;p10: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431" name="Google Shape;431;p1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437" name="Shape 437"/>
        <p:cNvGrpSpPr/>
        <p:nvPr/>
      </p:nvGrpSpPr>
      <p:grpSpPr>
        <a:xfrm>
          <a:off x="0" y="0"/>
          <a:ext cx="0" cy="0"/>
          <a:chOff x="0" y="0"/>
          <a:chExt cx="0" cy="0"/>
        </a:xfrm>
      </p:grpSpPr>
      <p:sp>
        <p:nvSpPr>
          <p:cNvPr id="438" name="Google Shape;438;p1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p11: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zh-CN"/>
              <a:t>按照台湾的法律法规，部分产品是不可以跨境售卖的。</a:t>
            </a:r>
            <a:endParaRPr lang="zh-CN"/>
          </a:p>
          <a:p>
            <a:pPr marL="0" lvl="0" indent="0" algn="l" rtl="0">
              <a:lnSpc>
                <a:spcPct val="100000"/>
              </a:lnSpc>
              <a:spcBef>
                <a:spcPts val="0"/>
              </a:spcBef>
              <a:spcAft>
                <a:spcPts val="0"/>
              </a:spcAft>
              <a:buSzPts val="1400"/>
              <a:buNone/>
            </a:pPr>
          </a:p>
          <a:p>
            <a:pPr marL="0" lvl="0" indent="0" algn="l" rtl="0">
              <a:lnSpc>
                <a:spcPct val="100000"/>
              </a:lnSpc>
              <a:spcBef>
                <a:spcPts val="0"/>
              </a:spcBef>
              <a:spcAft>
                <a:spcPts val="0"/>
              </a:spcAft>
              <a:buSzPts val="1400"/>
              <a:buNone/>
            </a:pPr>
            <a:r>
              <a:rPr lang="zh-CN"/>
              <a:t>特别特别强调，常见于大牌服饰，大牌鞋包等等。</a:t>
            </a:r>
            <a:endParaRPr lang="zh-CN"/>
          </a:p>
          <a:p>
            <a:pPr marL="0" lvl="0" indent="0" algn="l" rtl="0">
              <a:lnSpc>
                <a:spcPct val="100000"/>
              </a:lnSpc>
              <a:spcBef>
                <a:spcPts val="0"/>
              </a:spcBef>
              <a:spcAft>
                <a:spcPts val="0"/>
              </a:spcAft>
              <a:buSzPts val="1400"/>
              <a:buNone/>
            </a:pPr>
            <a:r>
              <a:rPr lang="zh-CN"/>
              <a:t>在此建议各位卖家在上架产品前仔细查看 跨境物流指引手册的禁售品内容，以免上架之后被下架甚至冻结店铺</a:t>
            </a:r>
            <a:endParaRPr lang="zh-CN"/>
          </a:p>
        </p:txBody>
      </p:sp>
      <p:sp>
        <p:nvSpPr>
          <p:cNvPr id="440" name="Google Shape;440;p11: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zh-CN"/>
            </a:fld>
            <a:endParaRPr 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429" name="Shape 429"/>
        <p:cNvGrpSpPr/>
        <p:nvPr/>
      </p:nvGrpSpPr>
      <p:grpSpPr>
        <a:xfrm>
          <a:off x="0" y="0"/>
          <a:ext cx="0" cy="0"/>
          <a:chOff x="0" y="0"/>
          <a:chExt cx="0" cy="0"/>
        </a:xfrm>
      </p:grpSpPr>
      <p:sp>
        <p:nvSpPr>
          <p:cNvPr id="430" name="Google Shape;430;p10: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431" name="Google Shape;431;p1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9" name="Shape 199"/>
        <p:cNvGrpSpPr/>
        <p:nvPr/>
      </p:nvGrpSpPr>
      <p:grpSpPr>
        <a:xfrm>
          <a:off x="0" y="0"/>
          <a:ext cx="0" cy="0"/>
          <a:chOff x="0" y="0"/>
          <a:chExt cx="0" cy="0"/>
        </a:xfrm>
      </p:grpSpPr>
      <p:sp>
        <p:nvSpPr>
          <p:cNvPr id="200" name="Google Shape;200;p6: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01" name="Google Shape;201;p6: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7" name="Shape 207"/>
        <p:cNvGrpSpPr/>
        <p:nvPr/>
      </p:nvGrpSpPr>
      <p:grpSpPr>
        <a:xfrm>
          <a:off x="0" y="0"/>
          <a:ext cx="0" cy="0"/>
          <a:chOff x="0" y="0"/>
          <a:chExt cx="0" cy="0"/>
        </a:xfrm>
      </p:grpSpPr>
      <p:sp>
        <p:nvSpPr>
          <p:cNvPr id="208" name="Google Shape;208;p7: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09" name="Google Shape;209;p7: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1" name="Shape 171"/>
        <p:cNvGrpSpPr/>
        <p:nvPr/>
      </p:nvGrpSpPr>
      <p:grpSpPr>
        <a:xfrm>
          <a:off x="0" y="0"/>
          <a:ext cx="0" cy="0"/>
          <a:chOff x="0" y="0"/>
          <a:chExt cx="0" cy="0"/>
        </a:xfrm>
      </p:grpSpPr>
      <p:sp>
        <p:nvSpPr>
          <p:cNvPr id="172" name="Google Shape;172;p3:notes"/>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3:notes"/>
          <p:cNvSpPr txBox="1"/>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r>
              <a:rPr lang="zh-CN"/>
              <a:t>本次课程分为4个部分：</a:t>
            </a:r>
            <a:endParaRPr lang="zh-CN"/>
          </a:p>
        </p:txBody>
      </p:sp>
      <p:sp>
        <p:nvSpPr>
          <p:cNvPr id="174" name="Google Shape;174;p3:notes"/>
          <p:cNvSpPr txBox="1"/>
          <p:nvPr>
            <p:ph type="sldNum" idx="12"/>
          </p:nvPr>
        </p:nvSpPr>
        <p:spPr>
          <a:xfrm>
            <a:off x="3976333" y="8839014"/>
            <a:ext cx="3041968" cy="466911"/>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zh-CN"/>
            </a:fld>
            <a:endParaRPr 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8" name="Shape 158"/>
        <p:cNvGrpSpPr/>
        <p:nvPr/>
      </p:nvGrpSpPr>
      <p:grpSpPr>
        <a:xfrm>
          <a:off x="0" y="0"/>
          <a:ext cx="0" cy="0"/>
          <a:chOff x="0" y="0"/>
          <a:chExt cx="0" cy="0"/>
        </a:xfrm>
      </p:grpSpPr>
      <p:sp>
        <p:nvSpPr>
          <p:cNvPr id="159" name="Google Shape;159;p2: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60" name="Google Shape;160;p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445" name="Shape 445"/>
        <p:cNvGrpSpPr/>
        <p:nvPr/>
      </p:nvGrpSpPr>
      <p:grpSpPr>
        <a:xfrm>
          <a:off x="0" y="0"/>
          <a:ext cx="0" cy="0"/>
          <a:chOff x="0" y="0"/>
          <a:chExt cx="0" cy="0"/>
        </a:xfrm>
      </p:grpSpPr>
      <p:sp>
        <p:nvSpPr>
          <p:cNvPr id="446" name="Google Shape;446;p1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12: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zh-CN"/>
              <a:t>  卖家朋友十分关心的问题： 台湾站点物流费用是怎么算的</a:t>
            </a:r>
            <a:endParaRPr lang="zh-CN"/>
          </a:p>
        </p:txBody>
      </p:sp>
      <p:sp>
        <p:nvSpPr>
          <p:cNvPr id="448" name="Google Shape;448;p12: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zh-CN"/>
            </a:fld>
            <a:endParaRPr 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454" name="Shape 454"/>
        <p:cNvGrpSpPr/>
        <p:nvPr/>
      </p:nvGrpSpPr>
      <p:grpSpPr>
        <a:xfrm>
          <a:off x="0" y="0"/>
          <a:ext cx="0" cy="0"/>
          <a:chOff x="0" y="0"/>
          <a:chExt cx="0" cy="0"/>
        </a:xfrm>
      </p:grpSpPr>
      <p:sp>
        <p:nvSpPr>
          <p:cNvPr id="455" name="Google Shape;455;p1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p13: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zh-CN"/>
              <a:t>物流运费是这样计算的</a:t>
            </a:r>
            <a:endParaRPr lang="zh-CN"/>
          </a:p>
          <a:p>
            <a:pPr marL="0" lvl="0" indent="0" algn="l" rtl="0">
              <a:lnSpc>
                <a:spcPct val="100000"/>
              </a:lnSpc>
              <a:spcBef>
                <a:spcPts val="0"/>
              </a:spcBef>
              <a:spcAft>
                <a:spcPts val="0"/>
              </a:spcAft>
              <a:buSzPts val="1400"/>
              <a:buNone/>
            </a:pPr>
            <a:r>
              <a:rPr lang="zh-CN"/>
              <a:t>由卖家和买家共同承担，买家承担绝大部分首重，而续重全部是由卖家出的、所以您应该仔细计算产品的重量然后合理地在您产品的价格内加上运费成本，避免出货之后亏钱。</a:t>
            </a:r>
            <a:endParaRPr lang="zh-CN"/>
          </a:p>
          <a:p>
            <a:pPr marL="0" lvl="0" indent="0" algn="l" rtl="0">
              <a:lnSpc>
                <a:spcPct val="100000"/>
              </a:lnSpc>
              <a:spcBef>
                <a:spcPts val="0"/>
              </a:spcBef>
              <a:spcAft>
                <a:spcPts val="0"/>
              </a:spcAft>
              <a:buSzPts val="1400"/>
              <a:buNone/>
            </a:pPr>
            <a:r>
              <a:rPr lang="zh-CN"/>
              <a:t>因为普货和特货的首重价格不同，普及一下普货特货的区别;</a:t>
            </a:r>
            <a:endParaRPr lang="zh-CN"/>
          </a:p>
          <a:p>
            <a:pPr marL="0" lvl="0" indent="0" algn="l" rtl="0">
              <a:lnSpc>
                <a:spcPct val="100000"/>
              </a:lnSpc>
              <a:spcBef>
                <a:spcPts val="0"/>
              </a:spcBef>
              <a:spcAft>
                <a:spcPts val="0"/>
              </a:spcAft>
              <a:buSzPts val="1400"/>
              <a:buNone/>
            </a:pPr>
            <a:r>
              <a:rPr lang="zh-CN"/>
              <a:t>宅配和店配的首重都是.5KG，普货特货以及宅配店配不同，首重价格也不同。另外续重单位是0.5KG，711和全家的物流时效大约是4-8天</a:t>
            </a:r>
            <a:endParaRPr lang="zh-CN"/>
          </a:p>
        </p:txBody>
      </p:sp>
      <p:sp>
        <p:nvSpPr>
          <p:cNvPr id="457" name="Google Shape;457;p13: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zh-CN"/>
            </a:fld>
            <a:endParaRPr 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463" name="Shape 463"/>
        <p:cNvGrpSpPr/>
        <p:nvPr/>
      </p:nvGrpSpPr>
      <p:grpSpPr>
        <a:xfrm>
          <a:off x="0" y="0"/>
          <a:ext cx="0" cy="0"/>
          <a:chOff x="0" y="0"/>
          <a:chExt cx="0" cy="0"/>
        </a:xfrm>
      </p:grpSpPr>
      <p:sp>
        <p:nvSpPr>
          <p:cNvPr id="464" name="Google Shape;464;p1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14: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zh-CN"/>
              <a:t>店配莱尔富的计算逻辑和前面是一样的。相对运费会便宜一点，但是配送的时效相对会更长，大约是9-14天</a:t>
            </a:r>
            <a:endParaRPr lang="zh-CN"/>
          </a:p>
        </p:txBody>
      </p:sp>
      <p:sp>
        <p:nvSpPr>
          <p:cNvPr id="466" name="Google Shape;466;p14: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zh-CN"/>
            </a:fld>
            <a:endParaRPr 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472" name="Shape 472"/>
        <p:cNvGrpSpPr/>
        <p:nvPr/>
      </p:nvGrpSpPr>
      <p:grpSpPr>
        <a:xfrm>
          <a:off x="0" y="0"/>
          <a:ext cx="0" cy="0"/>
          <a:chOff x="0" y="0"/>
          <a:chExt cx="0" cy="0"/>
        </a:xfrm>
      </p:grpSpPr>
      <p:sp>
        <p:nvSpPr>
          <p:cNvPr id="473" name="Google Shape;473;p15: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474" name="Google Shape;474;p15: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445" name="Shape 445"/>
        <p:cNvGrpSpPr/>
        <p:nvPr/>
      </p:nvGrpSpPr>
      <p:grpSpPr>
        <a:xfrm>
          <a:off x="0" y="0"/>
          <a:ext cx="0" cy="0"/>
          <a:chOff x="0" y="0"/>
          <a:chExt cx="0" cy="0"/>
        </a:xfrm>
      </p:grpSpPr>
      <p:sp>
        <p:nvSpPr>
          <p:cNvPr id="446" name="Google Shape;446;p1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12: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zh-CN"/>
              <a:t>  卖家朋友十分关心的问题： 台湾站点物流费用是怎么算的</a:t>
            </a:r>
            <a:endParaRPr lang="zh-CN"/>
          </a:p>
        </p:txBody>
      </p:sp>
      <p:sp>
        <p:nvSpPr>
          <p:cNvPr id="448" name="Google Shape;448;p12: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zh-CN"/>
            </a:fld>
            <a:endParaRPr 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8" name="Shape 238"/>
        <p:cNvGrpSpPr/>
        <p:nvPr/>
      </p:nvGrpSpPr>
      <p:grpSpPr>
        <a:xfrm>
          <a:off x="0" y="0"/>
          <a:ext cx="0" cy="0"/>
          <a:chOff x="0" y="0"/>
          <a:chExt cx="0" cy="0"/>
        </a:xfrm>
      </p:grpSpPr>
      <p:sp>
        <p:nvSpPr>
          <p:cNvPr id="239" name="Google Shape;239;p11: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40" name="Google Shape;240;p1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7" name="Shape 247"/>
        <p:cNvGrpSpPr/>
        <p:nvPr/>
      </p:nvGrpSpPr>
      <p:grpSpPr>
        <a:xfrm>
          <a:off x="0" y="0"/>
          <a:ext cx="0" cy="0"/>
          <a:chOff x="0" y="0"/>
          <a:chExt cx="0" cy="0"/>
        </a:xfrm>
      </p:grpSpPr>
      <p:sp>
        <p:nvSpPr>
          <p:cNvPr id="248" name="Google Shape;248;p12: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49" name="Google Shape;249;p1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8" name="Shape 158"/>
        <p:cNvGrpSpPr/>
        <p:nvPr/>
      </p:nvGrpSpPr>
      <p:grpSpPr>
        <a:xfrm>
          <a:off x="0" y="0"/>
          <a:ext cx="0" cy="0"/>
          <a:chOff x="0" y="0"/>
          <a:chExt cx="0" cy="0"/>
        </a:xfrm>
      </p:grpSpPr>
      <p:sp>
        <p:nvSpPr>
          <p:cNvPr id="159" name="Google Shape;159;p2: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60" name="Google Shape;160;p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7" name="Shape 157"/>
        <p:cNvGrpSpPr/>
        <p:nvPr/>
      </p:nvGrpSpPr>
      <p:grpSpPr>
        <a:xfrm>
          <a:off x="0" y="0"/>
          <a:ext cx="0" cy="0"/>
          <a:chOff x="0" y="0"/>
          <a:chExt cx="0" cy="0"/>
        </a:xfrm>
      </p:grpSpPr>
      <p:sp>
        <p:nvSpPr>
          <p:cNvPr id="158" name="Google Shape;158;p2: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59" name="Google Shape;159;p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8" name="Shape 158"/>
        <p:cNvGrpSpPr/>
        <p:nvPr/>
      </p:nvGrpSpPr>
      <p:grpSpPr>
        <a:xfrm>
          <a:off x="0" y="0"/>
          <a:ext cx="0" cy="0"/>
          <a:chOff x="0" y="0"/>
          <a:chExt cx="0" cy="0"/>
        </a:xfrm>
      </p:grpSpPr>
      <p:sp>
        <p:nvSpPr>
          <p:cNvPr id="159" name="Google Shape;159;p2: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60" name="Google Shape;160;p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5" name="Shape 165"/>
        <p:cNvGrpSpPr/>
        <p:nvPr/>
      </p:nvGrpSpPr>
      <p:grpSpPr>
        <a:xfrm>
          <a:off x="0" y="0"/>
          <a:ext cx="0" cy="0"/>
          <a:chOff x="0" y="0"/>
          <a:chExt cx="0" cy="0"/>
        </a:xfrm>
      </p:grpSpPr>
      <p:sp>
        <p:nvSpPr>
          <p:cNvPr id="166" name="Google Shape;166;p3: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67" name="Google Shape;167;p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3" name="Shape 173"/>
        <p:cNvGrpSpPr/>
        <p:nvPr/>
      </p:nvGrpSpPr>
      <p:grpSpPr>
        <a:xfrm>
          <a:off x="0" y="0"/>
          <a:ext cx="0" cy="0"/>
          <a:chOff x="0" y="0"/>
          <a:chExt cx="0" cy="0"/>
        </a:xfrm>
      </p:grpSpPr>
      <p:sp>
        <p:nvSpPr>
          <p:cNvPr id="174" name="Google Shape;174;p4: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75" name="Google Shape;175;p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1" name="Shape 181"/>
        <p:cNvGrpSpPr/>
        <p:nvPr/>
      </p:nvGrpSpPr>
      <p:grpSpPr>
        <a:xfrm>
          <a:off x="0" y="0"/>
          <a:ext cx="0" cy="0"/>
          <a:chOff x="0" y="0"/>
          <a:chExt cx="0" cy="0"/>
        </a:xfrm>
      </p:grpSpPr>
      <p:sp>
        <p:nvSpPr>
          <p:cNvPr id="182" name="Google Shape;182;p5: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83" name="Google Shape;183;p5: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1" name="Shape 191"/>
        <p:cNvGrpSpPr/>
        <p:nvPr/>
      </p:nvGrpSpPr>
      <p:grpSpPr>
        <a:xfrm>
          <a:off x="0" y="0"/>
          <a:ext cx="0" cy="0"/>
          <a:chOff x="0" y="0"/>
          <a:chExt cx="0" cy="0"/>
        </a:xfrm>
      </p:grpSpPr>
      <p:sp>
        <p:nvSpPr>
          <p:cNvPr id="192" name="Google Shape;192;p6: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93" name="Google Shape;193;p6: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8" name="Shape 198"/>
        <p:cNvGrpSpPr/>
        <p:nvPr/>
      </p:nvGrpSpPr>
      <p:grpSpPr>
        <a:xfrm>
          <a:off x="0" y="0"/>
          <a:ext cx="0" cy="0"/>
          <a:chOff x="0" y="0"/>
          <a:chExt cx="0" cy="0"/>
        </a:xfrm>
      </p:grpSpPr>
      <p:sp>
        <p:nvSpPr>
          <p:cNvPr id="199" name="Google Shape;199;p7: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00" name="Google Shape;200;p7: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4" name="Shape 204"/>
        <p:cNvGrpSpPr/>
        <p:nvPr/>
      </p:nvGrpSpPr>
      <p:grpSpPr>
        <a:xfrm>
          <a:off x="0" y="0"/>
          <a:ext cx="0" cy="0"/>
          <a:chOff x="0" y="0"/>
          <a:chExt cx="0" cy="0"/>
        </a:xfrm>
      </p:grpSpPr>
      <p:sp>
        <p:nvSpPr>
          <p:cNvPr id="205" name="Google Shape;205;p8: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06" name="Google Shape;206;p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0" name="Shape 210"/>
        <p:cNvGrpSpPr/>
        <p:nvPr/>
      </p:nvGrpSpPr>
      <p:grpSpPr>
        <a:xfrm>
          <a:off x="0" y="0"/>
          <a:ext cx="0" cy="0"/>
          <a:chOff x="0" y="0"/>
          <a:chExt cx="0" cy="0"/>
        </a:xfrm>
      </p:grpSpPr>
      <p:sp>
        <p:nvSpPr>
          <p:cNvPr id="211" name="Google Shape;211;p9: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12" name="Google Shape;212;p9: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7" name="Shape 217"/>
        <p:cNvGrpSpPr/>
        <p:nvPr/>
      </p:nvGrpSpPr>
      <p:grpSpPr>
        <a:xfrm>
          <a:off x="0" y="0"/>
          <a:ext cx="0" cy="0"/>
          <a:chOff x="0" y="0"/>
          <a:chExt cx="0" cy="0"/>
        </a:xfrm>
      </p:grpSpPr>
      <p:sp>
        <p:nvSpPr>
          <p:cNvPr id="218" name="Google Shape;218;p10: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19" name="Google Shape;219;p1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PhAnim="0" showMasterSp="0">
  <p:cSld>
    <p:spTree>
      <p:nvGrpSpPr>
        <p:cNvPr id="223" name="Shape 223"/>
        <p:cNvGrpSpPr/>
        <p:nvPr/>
      </p:nvGrpSpPr>
      <p:grpSpPr>
        <a:xfrm>
          <a:off x="0" y="0"/>
          <a:ext cx="0" cy="0"/>
          <a:chOff x="0" y="0"/>
          <a:chExt cx="0" cy="0"/>
        </a:xfrm>
      </p:grpSpPr>
      <p:sp>
        <p:nvSpPr>
          <p:cNvPr id="224" name="Google Shape;224;p11: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25" name="Google Shape;225;p1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0" name="Shape 230"/>
        <p:cNvGrpSpPr/>
        <p:nvPr/>
      </p:nvGrpSpPr>
      <p:grpSpPr>
        <a:xfrm>
          <a:off x="0" y="0"/>
          <a:ext cx="0" cy="0"/>
          <a:chOff x="0" y="0"/>
          <a:chExt cx="0" cy="0"/>
        </a:xfrm>
      </p:grpSpPr>
      <p:sp>
        <p:nvSpPr>
          <p:cNvPr id="231" name="Google Shape;231;p12: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32" name="Google Shape;232;p1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8" name="Shape 158"/>
        <p:cNvGrpSpPr/>
        <p:nvPr/>
      </p:nvGrpSpPr>
      <p:grpSpPr>
        <a:xfrm>
          <a:off x="0" y="0"/>
          <a:ext cx="0" cy="0"/>
          <a:chOff x="0" y="0"/>
          <a:chExt cx="0" cy="0"/>
        </a:xfrm>
      </p:grpSpPr>
      <p:sp>
        <p:nvSpPr>
          <p:cNvPr id="159" name="Google Shape;159;p2: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60" name="Google Shape;160;p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8" name="Shape 238"/>
        <p:cNvGrpSpPr/>
        <p:nvPr/>
      </p:nvGrpSpPr>
      <p:grpSpPr>
        <a:xfrm>
          <a:off x="0" y="0"/>
          <a:ext cx="0" cy="0"/>
          <a:chOff x="0" y="0"/>
          <a:chExt cx="0" cy="0"/>
        </a:xfrm>
      </p:grpSpPr>
      <p:sp>
        <p:nvSpPr>
          <p:cNvPr id="239" name="Google Shape;239;p13: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40" name="Google Shape;240;p1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PhAnim="0" showMasterSp="0">
  <p:cSld>
    <p:spTree>
      <p:nvGrpSpPr>
        <p:cNvPr id="486" name="Shape 486"/>
        <p:cNvGrpSpPr/>
        <p:nvPr/>
      </p:nvGrpSpPr>
      <p:grpSpPr>
        <a:xfrm>
          <a:off x="0" y="0"/>
          <a:ext cx="0" cy="0"/>
          <a:chOff x="0" y="0"/>
          <a:chExt cx="0" cy="0"/>
        </a:xfrm>
      </p:grpSpPr>
      <p:sp>
        <p:nvSpPr>
          <p:cNvPr id="487" name="Google Shape;487;ge948418a2c_0_0:notes"/>
          <p:cNvSpPr txBox="1"/>
          <p:nvPr>
            <p:ph type="body" idx="1"/>
          </p:nvPr>
        </p:nvSpPr>
        <p:spPr>
          <a:xfrm>
            <a:off x="685800" y="4400550"/>
            <a:ext cx="5486400" cy="3600600"/>
          </a:xfrm>
          <a:prstGeom prst="rect">
            <a:avLst/>
          </a:prstGeom>
          <a:noFill/>
          <a:ln>
            <a:noFill/>
          </a:ln>
        </p:spPr>
        <p:txBody>
          <a:bodyPr spcFirstLastPara="1" wrap="square" lIns="93250" tIns="46600" rIns="93250" bIns="46600" anchor="t" anchorCtr="0">
            <a:noAutofit/>
          </a:bodyPr>
          <a:lstStyle/>
          <a:p>
            <a:pPr marL="0" lvl="0" indent="0" algn="l" rtl="0">
              <a:lnSpc>
                <a:spcPct val="100000"/>
              </a:lnSpc>
              <a:spcBef>
                <a:spcPts val="0"/>
              </a:spcBef>
              <a:spcAft>
                <a:spcPts val="0"/>
              </a:spcAft>
              <a:buClr>
                <a:schemeClr val="dk1"/>
              </a:buClr>
              <a:buSzPts val="1200"/>
              <a:buNone/>
            </a:pPr>
          </a:p>
          <a:p>
            <a:pPr marL="0" lvl="0" indent="0" algn="l" rtl="0">
              <a:lnSpc>
                <a:spcPct val="100000"/>
              </a:lnSpc>
              <a:spcBef>
                <a:spcPts val="0"/>
              </a:spcBef>
              <a:spcAft>
                <a:spcPts val="0"/>
              </a:spcAft>
              <a:buClr>
                <a:schemeClr val="dk1"/>
              </a:buClr>
              <a:buSzPts val="1200"/>
              <a:buNone/>
            </a:pPr>
          </a:p>
        </p:txBody>
      </p:sp>
      <p:sp>
        <p:nvSpPr>
          <p:cNvPr id="488" name="Google Shape;488;ge948418a2c_0_0:notes"/>
          <p:cNvSpPr/>
          <p:nvPr>
            <p:ph type="sldImg" idx="2"/>
          </p:nvPr>
        </p:nvSpPr>
        <p:spPr>
          <a:xfrm>
            <a:off x="1877703" y="1143518"/>
            <a:ext cx="3102600" cy="3085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6" name="Shape 166"/>
        <p:cNvGrpSpPr/>
        <p:nvPr/>
      </p:nvGrpSpPr>
      <p:grpSpPr>
        <a:xfrm>
          <a:off x="0" y="0"/>
          <a:ext cx="0" cy="0"/>
          <a:chOff x="0" y="0"/>
          <a:chExt cx="0" cy="0"/>
        </a:xfrm>
      </p:grpSpPr>
      <p:sp>
        <p:nvSpPr>
          <p:cNvPr id="167" name="Google Shape;167;p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3: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zh-CN"/>
              <a:t>在此之前，先了解一下您的包裹在shopee的整个流转过程</a:t>
            </a:r>
            <a:endParaRPr lang="zh-CN"/>
          </a:p>
          <a:p>
            <a:pPr marL="0" lvl="0" indent="0" algn="l" rtl="0">
              <a:lnSpc>
                <a:spcPct val="100000"/>
              </a:lnSpc>
              <a:spcBef>
                <a:spcPts val="0"/>
              </a:spcBef>
              <a:spcAft>
                <a:spcPts val="0"/>
              </a:spcAft>
              <a:buSzPts val="1400"/>
              <a:buNone/>
            </a:pPr>
            <a:r>
              <a:rPr lang="zh-CN"/>
              <a:t>1.买家在shopeePC端和APP端下单之后，卖家在后台可以看到订单详情，您需要根据订单进行打包发货—订单变成待出货</a:t>
            </a:r>
            <a:endParaRPr lang="zh-CN"/>
          </a:p>
          <a:p>
            <a:pPr marL="0" lvl="0" indent="0" algn="l" rtl="0">
              <a:lnSpc>
                <a:spcPct val="100000"/>
              </a:lnSpc>
              <a:spcBef>
                <a:spcPts val="0"/>
              </a:spcBef>
              <a:spcAft>
                <a:spcPts val="0"/>
              </a:spcAft>
              <a:buSzPts val="1400"/>
              <a:buNone/>
            </a:pPr>
            <a:r>
              <a:rPr lang="zh-CN"/>
              <a:t>2.Shopee中转仓库收到包裹之后，会---称重—第三方—运输清关-交由最后一公里的快递员进行派送-订单：运送中</a:t>
            </a:r>
            <a:endParaRPr lang="zh-CN"/>
          </a:p>
          <a:p>
            <a:pPr marL="0" lvl="0" indent="0" algn="l" rtl="0">
              <a:lnSpc>
                <a:spcPct val="100000"/>
              </a:lnSpc>
              <a:spcBef>
                <a:spcPts val="0"/>
              </a:spcBef>
              <a:spcAft>
                <a:spcPts val="0"/>
              </a:spcAft>
              <a:buSzPts val="1400"/>
              <a:buNone/>
            </a:pPr>
            <a:r>
              <a:rPr lang="zh-CN"/>
              <a:t>3.买家确认收货之后，变成已完成</a:t>
            </a:r>
            <a:endParaRPr lang="zh-CN"/>
          </a:p>
          <a:p>
            <a:pPr marL="0" lvl="0" indent="0" algn="l" rtl="0">
              <a:lnSpc>
                <a:spcPct val="100000"/>
              </a:lnSpc>
              <a:spcBef>
                <a:spcPts val="0"/>
              </a:spcBef>
              <a:spcAft>
                <a:spcPts val="0"/>
              </a:spcAft>
              <a:buSzPts val="1400"/>
              <a:buNone/>
            </a:pPr>
          </a:p>
          <a:p>
            <a:pPr marL="0" lvl="0" indent="0" algn="l" rtl="0">
              <a:lnSpc>
                <a:spcPct val="100000"/>
              </a:lnSpc>
              <a:spcBef>
                <a:spcPts val="0"/>
              </a:spcBef>
              <a:spcAft>
                <a:spcPts val="0"/>
              </a:spcAft>
              <a:buSzPts val="1400"/>
              <a:buNone/>
            </a:pPr>
          </a:p>
          <a:p>
            <a:pPr marL="0" lvl="0" indent="0" algn="l" rtl="0">
              <a:lnSpc>
                <a:spcPct val="100000"/>
              </a:lnSpc>
              <a:spcBef>
                <a:spcPts val="0"/>
              </a:spcBef>
              <a:spcAft>
                <a:spcPts val="0"/>
              </a:spcAft>
              <a:buSzPts val="1400"/>
              <a:buNone/>
            </a:pPr>
          </a:p>
        </p:txBody>
      </p:sp>
      <p:sp>
        <p:nvSpPr>
          <p:cNvPr id="169" name="Google Shape;169;p3: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zh-CN"/>
            </a:fld>
            <a:endParaRPr 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4" name="Shape 254"/>
        <p:cNvGrpSpPr/>
        <p:nvPr/>
      </p:nvGrpSpPr>
      <p:grpSpPr>
        <a:xfrm>
          <a:off x="0" y="0"/>
          <a:ext cx="0" cy="0"/>
          <a:chOff x="0" y="0"/>
          <a:chExt cx="0" cy="0"/>
        </a:xfrm>
      </p:grpSpPr>
      <p:sp>
        <p:nvSpPr>
          <p:cNvPr id="255" name="Google Shape;255;p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4: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zh-CN"/>
              <a:t>分为店配，宅配，大件物流一共三种</a:t>
            </a:r>
            <a:endParaRPr lang="zh-CN"/>
          </a:p>
          <a:p>
            <a:pPr marL="0" lvl="0" indent="0" algn="l" rtl="0">
              <a:lnSpc>
                <a:spcPct val="100000"/>
              </a:lnSpc>
              <a:spcBef>
                <a:spcPts val="0"/>
              </a:spcBef>
              <a:spcAft>
                <a:spcPts val="0"/>
              </a:spcAft>
              <a:buSzPts val="1400"/>
              <a:buNone/>
            </a:pPr>
            <a:r>
              <a:rPr lang="zh-CN"/>
              <a:t>店配又叫，结合台湾三大超商，买家在下单的时候可以选择自己想要取货的门店，当包裹到达台湾时候会运送到这些门店，买家凭借取货码</a:t>
            </a:r>
            <a:endParaRPr lang="zh-CN"/>
          </a:p>
          <a:p>
            <a:pPr marL="0" lvl="0" indent="0" algn="l" rtl="0">
              <a:lnSpc>
                <a:spcPct val="100000"/>
              </a:lnSpc>
              <a:spcBef>
                <a:spcPts val="0"/>
              </a:spcBef>
              <a:spcAft>
                <a:spcPts val="0"/>
              </a:spcAft>
              <a:buSzPts val="1400"/>
              <a:buNone/>
            </a:pPr>
            <a:r>
              <a:rPr lang="zh-CN"/>
              <a:t>同时提供宅配，我们选取的合作商是</a:t>
            </a:r>
            <a:endParaRPr lang="zh-CN"/>
          </a:p>
          <a:p>
            <a:pPr marL="0" lvl="0" indent="0" algn="l" rtl="0">
              <a:lnSpc>
                <a:spcPct val="100000"/>
              </a:lnSpc>
              <a:spcBef>
                <a:spcPts val="0"/>
              </a:spcBef>
              <a:spcAft>
                <a:spcPts val="0"/>
              </a:spcAft>
              <a:buSzPts val="1400"/>
              <a:buNone/>
            </a:pPr>
            <a:r>
              <a:rPr lang="zh-CN"/>
              <a:t>对于大件产品我们也提供了宅配大件物流渠道，方便买家购买大件物品</a:t>
            </a:r>
            <a:endParaRPr lang="zh-CN"/>
          </a:p>
        </p:txBody>
      </p:sp>
      <p:sp>
        <p:nvSpPr>
          <p:cNvPr id="257" name="Google Shape;257;p4: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zh-CN"/>
            </a:fld>
            <a:endParaRPr 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300" name="Shape 300"/>
        <p:cNvGrpSpPr/>
        <p:nvPr/>
      </p:nvGrpSpPr>
      <p:grpSpPr>
        <a:xfrm>
          <a:off x="0" y="0"/>
          <a:ext cx="0" cy="0"/>
          <a:chOff x="0" y="0"/>
          <a:chExt cx="0" cy="0"/>
        </a:xfrm>
      </p:grpSpPr>
      <p:sp>
        <p:nvSpPr>
          <p:cNvPr id="301" name="Google Shape;301;p5: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5: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zh-CN"/>
              <a:t>货到付款，付款拿走包裹</a:t>
            </a:r>
            <a:endParaRPr lang="zh-CN"/>
          </a:p>
          <a:p>
            <a:pPr marL="0" lvl="0" indent="0" algn="l" rtl="0">
              <a:lnSpc>
                <a:spcPct val="100000"/>
              </a:lnSpc>
              <a:spcBef>
                <a:spcPts val="0"/>
              </a:spcBef>
              <a:spcAft>
                <a:spcPts val="0"/>
              </a:spcAft>
              <a:buSzPts val="1400"/>
              <a:buNone/>
            </a:pPr>
            <a:r>
              <a:rPr lang="zh-CN"/>
              <a:t>除了货到付款，Shopee还支持银行转账，余额支付以及信用卡支付等，</a:t>
            </a:r>
            <a:endParaRPr lang="zh-CN"/>
          </a:p>
          <a:p>
            <a:pPr marL="0" lvl="0" indent="0" algn="l" rtl="0">
              <a:lnSpc>
                <a:spcPct val="100000"/>
              </a:lnSpc>
              <a:spcBef>
                <a:spcPts val="0"/>
              </a:spcBef>
              <a:spcAft>
                <a:spcPts val="0"/>
              </a:spcAft>
              <a:buSzPts val="1400"/>
              <a:buNone/>
            </a:pPr>
            <a:r>
              <a:rPr lang="zh-CN"/>
              <a:t>不过由于信用卡普及率的问题，绝大多数使用货到付款，请您不要关闭货到付款渠道</a:t>
            </a:r>
            <a:endParaRPr lang="zh-CN"/>
          </a:p>
        </p:txBody>
      </p:sp>
      <p:sp>
        <p:nvSpPr>
          <p:cNvPr id="303" name="Google Shape;303;p5: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zh-CN"/>
            </a:fld>
            <a:endParaRPr 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332" name="Shape 332"/>
        <p:cNvGrpSpPr/>
        <p:nvPr/>
      </p:nvGrpSpPr>
      <p:grpSpPr>
        <a:xfrm>
          <a:off x="0" y="0"/>
          <a:ext cx="0" cy="0"/>
          <a:chOff x="0" y="0"/>
          <a:chExt cx="0" cy="0"/>
        </a:xfrm>
      </p:grpSpPr>
      <p:sp>
        <p:nvSpPr>
          <p:cNvPr id="333" name="Google Shape;333;p6: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6: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zh-CN"/>
              <a:t>门店交付的，所以有限制</a:t>
            </a:r>
            <a:endParaRPr lang="zh-CN"/>
          </a:p>
          <a:p>
            <a:pPr marL="0" lvl="0" indent="0" algn="l" rtl="0">
              <a:lnSpc>
                <a:spcPct val="100000"/>
              </a:lnSpc>
              <a:spcBef>
                <a:spcPts val="0"/>
              </a:spcBef>
              <a:spcAft>
                <a:spcPts val="0"/>
              </a:spcAft>
              <a:buSzPts val="1400"/>
              <a:buNone/>
            </a:pPr>
            <a:r>
              <a:rPr lang="zh-CN"/>
              <a:t>店配：</a:t>
            </a:r>
            <a:endParaRPr lang="zh-CN"/>
          </a:p>
          <a:p>
            <a:pPr marL="0" lvl="0" indent="0" algn="l" rtl="0">
              <a:lnSpc>
                <a:spcPct val="100000"/>
              </a:lnSpc>
              <a:spcBef>
                <a:spcPts val="0"/>
              </a:spcBef>
              <a:spcAft>
                <a:spcPts val="0"/>
              </a:spcAft>
              <a:buSzPts val="1400"/>
              <a:buNone/>
            </a:pPr>
            <a:r>
              <a:rPr lang="zh-CN"/>
              <a:t>宅配：宽松一点</a:t>
            </a:r>
            <a:endParaRPr lang="zh-CN"/>
          </a:p>
          <a:p>
            <a:pPr marL="0" lvl="0" indent="0" algn="l" rtl="0">
              <a:lnSpc>
                <a:spcPct val="100000"/>
              </a:lnSpc>
              <a:spcBef>
                <a:spcPts val="0"/>
              </a:spcBef>
              <a:spcAft>
                <a:spcPts val="0"/>
              </a:spcAft>
              <a:buSzPts val="1400"/>
              <a:buNone/>
            </a:pPr>
            <a:r>
              <a:rPr lang="zh-CN"/>
              <a:t>提醒：超材包裹无法配送，所以请您在详情页上提醒买家，比如3件以上请使用宅配。如果是一件就已经超过店配限制的的产品，您可以在产品的编辑页面取消产品的店铺渠道，防止买家下单超材包裹</a:t>
            </a:r>
            <a:endParaRPr lang="zh-CN"/>
          </a:p>
        </p:txBody>
      </p:sp>
      <p:sp>
        <p:nvSpPr>
          <p:cNvPr id="335" name="Google Shape;335;p6: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zh-CN"/>
            </a:fld>
            <a:endParaRPr 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370" name="Shape 370"/>
        <p:cNvGrpSpPr/>
        <p:nvPr/>
      </p:nvGrpSpPr>
      <p:grpSpPr>
        <a:xfrm>
          <a:off x="0" y="0"/>
          <a:ext cx="0" cy="0"/>
          <a:chOff x="0" y="0"/>
          <a:chExt cx="0" cy="0"/>
        </a:xfrm>
      </p:grpSpPr>
      <p:sp>
        <p:nvSpPr>
          <p:cNvPr id="371" name="Google Shape;371;p7: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7: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373" name="Google Shape;373;p7: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zh-CN"/>
            </a:fld>
            <a:endParaRPr 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5" name="Shape 15"/>
        <p:cNvGrpSpPr/>
        <p:nvPr/>
      </p:nvGrpSpPr>
      <p:grpSpPr>
        <a:xfrm>
          <a:off x="0" y="0"/>
          <a:ext cx="0" cy="0"/>
          <a:chOff x="0" y="0"/>
          <a:chExt cx="0" cy="0"/>
        </a:xfrm>
      </p:grpSpPr>
      <p:sp>
        <p:nvSpPr>
          <p:cNvPr id="16" name="Google Shape;16;p18"/>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8"/>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8"/>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cxnSp>
        <p:nvCxnSpPr>
          <p:cNvPr id="19" name="Google Shape;19;p18"/>
          <p:cNvCxnSpPr/>
          <p:nvPr/>
        </p:nvCxnSpPr>
        <p:spPr>
          <a:xfrm>
            <a:off x="104882" y="711448"/>
            <a:ext cx="11689553" cy="0"/>
          </a:xfrm>
          <a:prstGeom prst="straightConnector1">
            <a:avLst/>
          </a:prstGeom>
          <a:noFill/>
          <a:ln w="9525" cap="flat" cmpd="sng">
            <a:solidFill>
              <a:srgbClr val="F98557"/>
            </a:solidFill>
            <a:prstDash val="solid"/>
            <a:miter lim="800000"/>
            <a:headEnd type="none" w="sm" len="sm"/>
            <a:tailEnd type="none" w="sm" len="sm"/>
          </a:ln>
        </p:spPr>
      </p:cxnSp>
      <p:sp>
        <p:nvSpPr>
          <p:cNvPr id="20" name="Google Shape;20;p18"/>
          <p:cNvSpPr/>
          <p:nvPr/>
        </p:nvSpPr>
        <p:spPr>
          <a:xfrm>
            <a:off x="-19446" y="0"/>
            <a:ext cx="437100" cy="726183"/>
          </a:xfrm>
          <a:prstGeom prst="rect">
            <a:avLst/>
          </a:prstGeom>
          <a:solidFill>
            <a:srgbClr val="F96A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nvGrpSpPr>
          <p:cNvPr id="21" name="Google Shape;21;p18"/>
          <p:cNvGrpSpPr/>
          <p:nvPr/>
        </p:nvGrpSpPr>
        <p:grpSpPr>
          <a:xfrm>
            <a:off x="10226675" y="139700"/>
            <a:ext cx="1570038" cy="496888"/>
            <a:chOff x="10226675" y="139700"/>
            <a:chExt cx="1570038" cy="496888"/>
          </a:xfrm>
        </p:grpSpPr>
        <p:sp>
          <p:nvSpPr>
            <p:cNvPr id="22" name="Google Shape;22;p18"/>
            <p:cNvSpPr/>
            <p:nvPr/>
          </p:nvSpPr>
          <p:spPr>
            <a:xfrm>
              <a:off x="10226675" y="139700"/>
              <a:ext cx="419100" cy="471488"/>
            </a:xfrm>
            <a:custGeom>
              <a:avLst/>
              <a:gdLst/>
              <a:ahLst/>
              <a:cxnLst/>
              <a:rect l="l" t="t" r="r" b="b"/>
              <a:pathLst>
                <a:path w="3522" h="3948" extrusionOk="0">
                  <a:moveTo>
                    <a:pt x="2410" y="2955"/>
                  </a:moveTo>
                  <a:lnTo>
                    <a:pt x="2410" y="2955"/>
                  </a:lnTo>
                  <a:cubicBezTo>
                    <a:pt x="2386" y="3146"/>
                    <a:pt x="2270" y="3299"/>
                    <a:pt x="2089" y="3375"/>
                  </a:cubicBezTo>
                  <a:cubicBezTo>
                    <a:pt x="1989" y="3418"/>
                    <a:pt x="1854" y="3441"/>
                    <a:pt x="1748" y="3434"/>
                  </a:cubicBezTo>
                  <a:cubicBezTo>
                    <a:pt x="1582" y="3427"/>
                    <a:pt x="1426" y="3387"/>
                    <a:pt x="1282" y="3314"/>
                  </a:cubicBezTo>
                  <a:cubicBezTo>
                    <a:pt x="1230" y="3287"/>
                    <a:pt x="1153" y="3235"/>
                    <a:pt x="1096" y="3187"/>
                  </a:cubicBezTo>
                  <a:cubicBezTo>
                    <a:pt x="1082" y="3176"/>
                    <a:pt x="1076" y="3166"/>
                    <a:pt x="1088" y="3148"/>
                  </a:cubicBezTo>
                  <a:cubicBezTo>
                    <a:pt x="1102" y="3128"/>
                    <a:pt x="1155" y="3050"/>
                    <a:pt x="1164" y="3038"/>
                  </a:cubicBezTo>
                  <a:cubicBezTo>
                    <a:pt x="1175" y="3020"/>
                    <a:pt x="1194" y="3020"/>
                    <a:pt x="1211" y="3033"/>
                  </a:cubicBezTo>
                  <a:cubicBezTo>
                    <a:pt x="1213" y="3035"/>
                    <a:pt x="1231" y="3048"/>
                    <a:pt x="1234" y="3051"/>
                  </a:cubicBezTo>
                  <a:cubicBezTo>
                    <a:pt x="1372" y="3158"/>
                    <a:pt x="1551" y="3239"/>
                    <a:pt x="1749" y="3247"/>
                  </a:cubicBezTo>
                  <a:cubicBezTo>
                    <a:pt x="1999" y="3243"/>
                    <a:pt x="2180" y="3132"/>
                    <a:pt x="2213" y="2960"/>
                  </a:cubicBezTo>
                  <a:cubicBezTo>
                    <a:pt x="2248" y="2770"/>
                    <a:pt x="2097" y="2607"/>
                    <a:pt x="1805" y="2516"/>
                  </a:cubicBezTo>
                  <a:cubicBezTo>
                    <a:pt x="1712" y="2487"/>
                    <a:pt x="1479" y="2394"/>
                    <a:pt x="1435" y="2369"/>
                  </a:cubicBezTo>
                  <a:cubicBezTo>
                    <a:pt x="1232" y="2251"/>
                    <a:pt x="1137" y="2095"/>
                    <a:pt x="1151" y="1904"/>
                  </a:cubicBezTo>
                  <a:cubicBezTo>
                    <a:pt x="1172" y="1639"/>
                    <a:pt x="1419" y="1440"/>
                    <a:pt x="1733" y="1439"/>
                  </a:cubicBezTo>
                  <a:cubicBezTo>
                    <a:pt x="1882" y="1438"/>
                    <a:pt x="2022" y="1471"/>
                    <a:pt x="2147" y="1523"/>
                  </a:cubicBezTo>
                  <a:cubicBezTo>
                    <a:pt x="2193" y="1542"/>
                    <a:pt x="2278" y="1588"/>
                    <a:pt x="2308" y="1611"/>
                  </a:cubicBezTo>
                  <a:cubicBezTo>
                    <a:pt x="2330" y="1626"/>
                    <a:pt x="2328" y="1644"/>
                    <a:pt x="2320" y="1657"/>
                  </a:cubicBezTo>
                  <a:cubicBezTo>
                    <a:pt x="2307" y="1678"/>
                    <a:pt x="2270" y="1735"/>
                    <a:pt x="2255" y="1759"/>
                  </a:cubicBezTo>
                  <a:cubicBezTo>
                    <a:pt x="2245" y="1775"/>
                    <a:pt x="2231" y="1777"/>
                    <a:pt x="2212" y="1765"/>
                  </a:cubicBezTo>
                  <a:cubicBezTo>
                    <a:pt x="2051" y="1658"/>
                    <a:pt x="1886" y="1622"/>
                    <a:pt x="1737" y="1619"/>
                  </a:cubicBezTo>
                  <a:cubicBezTo>
                    <a:pt x="1523" y="1623"/>
                    <a:pt x="1361" y="1750"/>
                    <a:pt x="1350" y="1923"/>
                  </a:cubicBezTo>
                  <a:cubicBezTo>
                    <a:pt x="1348" y="2080"/>
                    <a:pt x="1468" y="2194"/>
                    <a:pt x="1722" y="2281"/>
                  </a:cubicBezTo>
                  <a:cubicBezTo>
                    <a:pt x="2248" y="2449"/>
                    <a:pt x="2447" y="2646"/>
                    <a:pt x="2410" y="2955"/>
                  </a:cubicBezTo>
                  <a:close/>
                  <a:moveTo>
                    <a:pt x="1761" y="229"/>
                  </a:moveTo>
                  <a:lnTo>
                    <a:pt x="1761" y="229"/>
                  </a:lnTo>
                  <a:cubicBezTo>
                    <a:pt x="2101" y="229"/>
                    <a:pt x="2378" y="550"/>
                    <a:pt x="2391" y="952"/>
                  </a:cubicBezTo>
                  <a:lnTo>
                    <a:pt x="1130" y="952"/>
                  </a:lnTo>
                  <a:cubicBezTo>
                    <a:pt x="1143" y="550"/>
                    <a:pt x="1420" y="229"/>
                    <a:pt x="1761" y="229"/>
                  </a:cubicBezTo>
                  <a:close/>
                  <a:moveTo>
                    <a:pt x="3053" y="3948"/>
                  </a:moveTo>
                  <a:lnTo>
                    <a:pt x="3053" y="3948"/>
                  </a:lnTo>
                  <a:cubicBezTo>
                    <a:pt x="3233" y="3944"/>
                    <a:pt x="3378" y="3798"/>
                    <a:pt x="3394" y="3618"/>
                  </a:cubicBezTo>
                  <a:lnTo>
                    <a:pt x="3395" y="3597"/>
                  </a:lnTo>
                  <a:lnTo>
                    <a:pt x="3522" y="1031"/>
                  </a:lnTo>
                  <a:lnTo>
                    <a:pt x="3522" y="1031"/>
                  </a:lnTo>
                  <a:cubicBezTo>
                    <a:pt x="3522" y="1030"/>
                    <a:pt x="3522" y="1029"/>
                    <a:pt x="3522" y="1027"/>
                  </a:cubicBezTo>
                  <a:cubicBezTo>
                    <a:pt x="3522" y="986"/>
                    <a:pt x="3488" y="952"/>
                    <a:pt x="3447" y="952"/>
                  </a:cubicBezTo>
                  <a:cubicBezTo>
                    <a:pt x="3446" y="952"/>
                    <a:pt x="3446" y="952"/>
                    <a:pt x="3445" y="952"/>
                  </a:cubicBezTo>
                  <a:lnTo>
                    <a:pt x="2629" y="952"/>
                  </a:lnTo>
                  <a:cubicBezTo>
                    <a:pt x="2609" y="422"/>
                    <a:pt x="2228" y="0"/>
                    <a:pt x="1761" y="0"/>
                  </a:cubicBezTo>
                  <a:cubicBezTo>
                    <a:pt x="1294" y="0"/>
                    <a:pt x="913" y="422"/>
                    <a:pt x="892" y="952"/>
                  </a:cubicBezTo>
                  <a:lnTo>
                    <a:pt x="74" y="952"/>
                  </a:lnTo>
                  <a:lnTo>
                    <a:pt x="74" y="952"/>
                  </a:lnTo>
                  <a:cubicBezTo>
                    <a:pt x="33" y="952"/>
                    <a:pt x="0" y="986"/>
                    <a:pt x="0" y="1027"/>
                  </a:cubicBezTo>
                  <a:cubicBezTo>
                    <a:pt x="0" y="1029"/>
                    <a:pt x="0" y="1031"/>
                    <a:pt x="0" y="1033"/>
                  </a:cubicBezTo>
                  <a:lnTo>
                    <a:pt x="0" y="1033"/>
                  </a:lnTo>
                  <a:lnTo>
                    <a:pt x="116" y="3588"/>
                  </a:lnTo>
                  <a:lnTo>
                    <a:pt x="118" y="3620"/>
                  </a:lnTo>
                  <a:cubicBezTo>
                    <a:pt x="135" y="3798"/>
                    <a:pt x="265" y="3941"/>
                    <a:pt x="442" y="3948"/>
                  </a:cubicBezTo>
                  <a:lnTo>
                    <a:pt x="442" y="3948"/>
                  </a:lnTo>
                  <a:lnTo>
                    <a:pt x="3040" y="3948"/>
                  </a:lnTo>
                  <a:lnTo>
                    <a:pt x="3053" y="3948"/>
                  </a:lnTo>
                  <a:close/>
                </a:path>
              </a:pathLst>
            </a:custGeom>
            <a:solidFill>
              <a:srgbClr val="ED4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3" name="Google Shape;23;p18"/>
            <p:cNvSpPr/>
            <p:nvPr/>
          </p:nvSpPr>
          <p:spPr>
            <a:xfrm>
              <a:off x="10731500" y="303213"/>
              <a:ext cx="174625" cy="254000"/>
            </a:xfrm>
            <a:custGeom>
              <a:avLst/>
              <a:gdLst/>
              <a:ahLst/>
              <a:cxnLst/>
              <a:rect l="l" t="t" r="r" b="b"/>
              <a:pathLst>
                <a:path w="1471" h="2127" extrusionOk="0">
                  <a:moveTo>
                    <a:pt x="691" y="878"/>
                  </a:moveTo>
                  <a:lnTo>
                    <a:pt x="691" y="878"/>
                  </a:lnTo>
                  <a:cubicBezTo>
                    <a:pt x="434" y="796"/>
                    <a:pt x="316" y="687"/>
                    <a:pt x="316" y="538"/>
                  </a:cubicBezTo>
                  <a:cubicBezTo>
                    <a:pt x="323" y="372"/>
                    <a:pt x="478" y="247"/>
                    <a:pt x="689" y="239"/>
                  </a:cubicBezTo>
                  <a:cubicBezTo>
                    <a:pt x="860" y="239"/>
                    <a:pt x="1012" y="284"/>
                    <a:pt x="1161" y="380"/>
                  </a:cubicBezTo>
                  <a:cubicBezTo>
                    <a:pt x="1199" y="403"/>
                    <a:pt x="1218" y="394"/>
                    <a:pt x="1240" y="365"/>
                  </a:cubicBezTo>
                  <a:cubicBezTo>
                    <a:pt x="1242" y="361"/>
                    <a:pt x="1250" y="350"/>
                    <a:pt x="1277" y="311"/>
                  </a:cubicBezTo>
                  <a:lnTo>
                    <a:pt x="1277" y="311"/>
                  </a:lnTo>
                  <a:cubicBezTo>
                    <a:pt x="1303" y="274"/>
                    <a:pt x="1313" y="260"/>
                    <a:pt x="1315" y="256"/>
                  </a:cubicBezTo>
                  <a:cubicBezTo>
                    <a:pt x="1334" y="221"/>
                    <a:pt x="1334" y="203"/>
                    <a:pt x="1296" y="176"/>
                  </a:cubicBezTo>
                  <a:cubicBezTo>
                    <a:pt x="1263" y="152"/>
                    <a:pt x="1173" y="106"/>
                    <a:pt x="1121" y="85"/>
                  </a:cubicBezTo>
                  <a:cubicBezTo>
                    <a:pt x="978" y="28"/>
                    <a:pt x="829" y="0"/>
                    <a:pt x="680" y="3"/>
                  </a:cubicBezTo>
                  <a:cubicBezTo>
                    <a:pt x="341" y="10"/>
                    <a:pt x="76" y="230"/>
                    <a:pt x="59" y="519"/>
                  </a:cubicBezTo>
                  <a:cubicBezTo>
                    <a:pt x="48" y="728"/>
                    <a:pt x="154" y="896"/>
                    <a:pt x="376" y="1020"/>
                  </a:cubicBezTo>
                  <a:cubicBezTo>
                    <a:pt x="439" y="1053"/>
                    <a:pt x="664" y="1137"/>
                    <a:pt x="768" y="1167"/>
                  </a:cubicBezTo>
                  <a:cubicBezTo>
                    <a:pt x="1063" y="1253"/>
                    <a:pt x="1214" y="1410"/>
                    <a:pt x="1183" y="1593"/>
                  </a:cubicBezTo>
                  <a:cubicBezTo>
                    <a:pt x="1154" y="1759"/>
                    <a:pt x="978" y="1871"/>
                    <a:pt x="729" y="1879"/>
                  </a:cubicBezTo>
                  <a:cubicBezTo>
                    <a:pt x="546" y="1875"/>
                    <a:pt x="364" y="1808"/>
                    <a:pt x="205" y="1690"/>
                  </a:cubicBezTo>
                  <a:cubicBezTo>
                    <a:pt x="204" y="1689"/>
                    <a:pt x="200" y="1686"/>
                    <a:pt x="193" y="1681"/>
                  </a:cubicBezTo>
                  <a:cubicBezTo>
                    <a:pt x="184" y="1674"/>
                    <a:pt x="181" y="1672"/>
                    <a:pt x="181" y="1672"/>
                  </a:cubicBezTo>
                  <a:cubicBezTo>
                    <a:pt x="146" y="1648"/>
                    <a:pt x="121" y="1648"/>
                    <a:pt x="97" y="1684"/>
                  </a:cubicBezTo>
                  <a:cubicBezTo>
                    <a:pt x="96" y="1685"/>
                    <a:pt x="77" y="1714"/>
                    <a:pt x="57" y="1743"/>
                  </a:cubicBezTo>
                  <a:cubicBezTo>
                    <a:pt x="35" y="1777"/>
                    <a:pt x="25" y="1791"/>
                    <a:pt x="20" y="1800"/>
                  </a:cubicBezTo>
                  <a:cubicBezTo>
                    <a:pt x="0" y="1830"/>
                    <a:pt x="3" y="1846"/>
                    <a:pt x="33" y="1871"/>
                  </a:cubicBezTo>
                  <a:lnTo>
                    <a:pt x="33" y="1871"/>
                  </a:lnTo>
                  <a:cubicBezTo>
                    <a:pt x="97" y="1923"/>
                    <a:pt x="179" y="1976"/>
                    <a:pt x="235" y="2003"/>
                  </a:cubicBezTo>
                  <a:cubicBezTo>
                    <a:pt x="389" y="2078"/>
                    <a:pt x="555" y="2118"/>
                    <a:pt x="731" y="2122"/>
                  </a:cubicBezTo>
                  <a:cubicBezTo>
                    <a:pt x="846" y="2127"/>
                    <a:pt x="989" y="2100"/>
                    <a:pt x="1096" y="2053"/>
                  </a:cubicBezTo>
                  <a:cubicBezTo>
                    <a:pt x="1290" y="1967"/>
                    <a:pt x="1414" y="1798"/>
                    <a:pt x="1436" y="1591"/>
                  </a:cubicBezTo>
                  <a:cubicBezTo>
                    <a:pt x="1471" y="1255"/>
                    <a:pt x="1251" y="1046"/>
                    <a:pt x="691" y="878"/>
                  </a:cubicBezTo>
                  <a:close/>
                </a:path>
              </a:pathLst>
            </a:custGeom>
            <a:solidFill>
              <a:srgbClr val="ED4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4" name="Google Shape;24;p18"/>
            <p:cNvSpPr/>
            <p:nvPr/>
          </p:nvSpPr>
          <p:spPr>
            <a:xfrm>
              <a:off x="10925175" y="303213"/>
              <a:ext cx="149225" cy="252413"/>
            </a:xfrm>
            <a:custGeom>
              <a:avLst/>
              <a:gdLst/>
              <a:ahLst/>
              <a:cxnLst/>
              <a:rect l="l" t="t" r="r" b="b"/>
              <a:pathLst>
                <a:path w="1249" h="2112" extrusionOk="0">
                  <a:moveTo>
                    <a:pt x="625" y="792"/>
                  </a:moveTo>
                  <a:lnTo>
                    <a:pt x="625" y="792"/>
                  </a:lnTo>
                  <a:cubicBezTo>
                    <a:pt x="489" y="792"/>
                    <a:pt x="359" y="836"/>
                    <a:pt x="251" y="916"/>
                  </a:cubicBezTo>
                  <a:lnTo>
                    <a:pt x="251" y="47"/>
                  </a:lnTo>
                  <a:cubicBezTo>
                    <a:pt x="251" y="13"/>
                    <a:pt x="238" y="0"/>
                    <a:pt x="204" y="0"/>
                  </a:cubicBezTo>
                  <a:lnTo>
                    <a:pt x="47" y="0"/>
                  </a:lnTo>
                  <a:cubicBezTo>
                    <a:pt x="10" y="0"/>
                    <a:pt x="0" y="13"/>
                    <a:pt x="0" y="47"/>
                  </a:cubicBezTo>
                  <a:lnTo>
                    <a:pt x="0" y="2065"/>
                  </a:lnTo>
                  <a:cubicBezTo>
                    <a:pt x="0" y="2098"/>
                    <a:pt x="10" y="2112"/>
                    <a:pt x="47" y="2112"/>
                  </a:cubicBezTo>
                  <a:lnTo>
                    <a:pt x="204" y="2112"/>
                  </a:lnTo>
                  <a:cubicBezTo>
                    <a:pt x="238" y="2112"/>
                    <a:pt x="251" y="2098"/>
                    <a:pt x="251" y="2065"/>
                  </a:cubicBezTo>
                  <a:lnTo>
                    <a:pt x="251" y="1406"/>
                  </a:lnTo>
                  <a:cubicBezTo>
                    <a:pt x="253" y="1203"/>
                    <a:pt x="419" y="1039"/>
                    <a:pt x="625" y="1039"/>
                  </a:cubicBezTo>
                  <a:cubicBezTo>
                    <a:pt x="830" y="1039"/>
                    <a:pt x="997" y="1204"/>
                    <a:pt x="998" y="1407"/>
                  </a:cubicBezTo>
                  <a:lnTo>
                    <a:pt x="998" y="2065"/>
                  </a:lnTo>
                  <a:cubicBezTo>
                    <a:pt x="998" y="2103"/>
                    <a:pt x="1007" y="2112"/>
                    <a:pt x="1045" y="2112"/>
                  </a:cubicBezTo>
                  <a:lnTo>
                    <a:pt x="1202" y="2112"/>
                  </a:lnTo>
                  <a:cubicBezTo>
                    <a:pt x="1239" y="2112"/>
                    <a:pt x="1249" y="2103"/>
                    <a:pt x="1249" y="2065"/>
                  </a:cubicBezTo>
                  <a:lnTo>
                    <a:pt x="1249" y="1406"/>
                  </a:lnTo>
                  <a:cubicBezTo>
                    <a:pt x="1248" y="1068"/>
                    <a:pt x="966" y="792"/>
                    <a:pt x="625" y="792"/>
                  </a:cubicBezTo>
                  <a:close/>
                </a:path>
              </a:pathLst>
            </a:custGeom>
            <a:solidFill>
              <a:srgbClr val="ED4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5" name="Google Shape;25;p18"/>
            <p:cNvSpPr/>
            <p:nvPr/>
          </p:nvSpPr>
          <p:spPr>
            <a:xfrm>
              <a:off x="11098213" y="398463"/>
              <a:ext cx="160338" cy="157163"/>
            </a:xfrm>
            <a:custGeom>
              <a:avLst/>
              <a:gdLst/>
              <a:ahLst/>
              <a:cxnLst/>
              <a:rect l="l" t="t" r="r" b="b"/>
              <a:pathLst>
                <a:path w="1351" h="1324" extrusionOk="0">
                  <a:moveTo>
                    <a:pt x="675" y="1080"/>
                  </a:moveTo>
                  <a:lnTo>
                    <a:pt x="675" y="1080"/>
                  </a:lnTo>
                  <a:cubicBezTo>
                    <a:pt x="439" y="1080"/>
                    <a:pt x="247" y="893"/>
                    <a:pt x="247" y="662"/>
                  </a:cubicBezTo>
                  <a:cubicBezTo>
                    <a:pt x="247" y="430"/>
                    <a:pt x="439" y="243"/>
                    <a:pt x="675" y="243"/>
                  </a:cubicBezTo>
                  <a:cubicBezTo>
                    <a:pt x="911" y="243"/>
                    <a:pt x="1103" y="430"/>
                    <a:pt x="1103" y="662"/>
                  </a:cubicBezTo>
                  <a:cubicBezTo>
                    <a:pt x="1103" y="893"/>
                    <a:pt x="911" y="1080"/>
                    <a:pt x="675" y="1080"/>
                  </a:cubicBezTo>
                  <a:close/>
                  <a:moveTo>
                    <a:pt x="675" y="0"/>
                  </a:moveTo>
                  <a:lnTo>
                    <a:pt x="675" y="0"/>
                  </a:lnTo>
                  <a:cubicBezTo>
                    <a:pt x="302" y="0"/>
                    <a:pt x="0" y="296"/>
                    <a:pt x="0" y="662"/>
                  </a:cubicBezTo>
                  <a:cubicBezTo>
                    <a:pt x="0" y="1028"/>
                    <a:pt x="302" y="1324"/>
                    <a:pt x="675" y="1324"/>
                  </a:cubicBezTo>
                  <a:cubicBezTo>
                    <a:pt x="1048" y="1324"/>
                    <a:pt x="1351" y="1028"/>
                    <a:pt x="1351" y="662"/>
                  </a:cubicBezTo>
                  <a:cubicBezTo>
                    <a:pt x="1351" y="296"/>
                    <a:pt x="1048" y="0"/>
                    <a:pt x="675" y="0"/>
                  </a:cubicBezTo>
                  <a:close/>
                </a:path>
              </a:pathLst>
            </a:custGeom>
            <a:solidFill>
              <a:srgbClr val="ED4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6" name="Google Shape;26;p18"/>
            <p:cNvSpPr/>
            <p:nvPr/>
          </p:nvSpPr>
          <p:spPr>
            <a:xfrm>
              <a:off x="11644313" y="396875"/>
              <a:ext cx="152400" cy="160338"/>
            </a:xfrm>
            <a:custGeom>
              <a:avLst/>
              <a:gdLst/>
              <a:ahLst/>
              <a:cxnLst/>
              <a:rect l="l" t="t" r="r" b="b"/>
              <a:pathLst>
                <a:path w="1281" h="1341" extrusionOk="0">
                  <a:moveTo>
                    <a:pt x="270" y="509"/>
                  </a:moveTo>
                  <a:lnTo>
                    <a:pt x="270" y="509"/>
                  </a:lnTo>
                  <a:cubicBezTo>
                    <a:pt x="319" y="349"/>
                    <a:pt x="467" y="242"/>
                    <a:pt x="640" y="242"/>
                  </a:cubicBezTo>
                  <a:cubicBezTo>
                    <a:pt x="808" y="242"/>
                    <a:pt x="964" y="356"/>
                    <a:pt x="1018" y="509"/>
                  </a:cubicBezTo>
                  <a:lnTo>
                    <a:pt x="270" y="509"/>
                  </a:lnTo>
                  <a:close/>
                  <a:moveTo>
                    <a:pt x="1204" y="752"/>
                  </a:moveTo>
                  <a:lnTo>
                    <a:pt x="1204" y="752"/>
                  </a:lnTo>
                  <a:cubicBezTo>
                    <a:pt x="1205" y="752"/>
                    <a:pt x="1206" y="752"/>
                    <a:pt x="1207" y="752"/>
                  </a:cubicBezTo>
                  <a:cubicBezTo>
                    <a:pt x="1248" y="750"/>
                    <a:pt x="1281" y="715"/>
                    <a:pt x="1281" y="672"/>
                  </a:cubicBezTo>
                  <a:cubicBezTo>
                    <a:pt x="1281" y="670"/>
                    <a:pt x="1281" y="668"/>
                    <a:pt x="1281" y="667"/>
                  </a:cubicBezTo>
                  <a:cubicBezTo>
                    <a:pt x="1281" y="666"/>
                    <a:pt x="1281" y="665"/>
                    <a:pt x="1281" y="662"/>
                  </a:cubicBezTo>
                  <a:cubicBezTo>
                    <a:pt x="1281" y="296"/>
                    <a:pt x="994" y="0"/>
                    <a:pt x="640" y="0"/>
                  </a:cubicBezTo>
                  <a:cubicBezTo>
                    <a:pt x="287" y="0"/>
                    <a:pt x="0" y="296"/>
                    <a:pt x="0" y="662"/>
                  </a:cubicBezTo>
                  <a:cubicBezTo>
                    <a:pt x="0" y="689"/>
                    <a:pt x="1" y="716"/>
                    <a:pt x="5" y="743"/>
                  </a:cubicBezTo>
                  <a:lnTo>
                    <a:pt x="6" y="752"/>
                  </a:lnTo>
                  <a:lnTo>
                    <a:pt x="6" y="752"/>
                  </a:lnTo>
                  <a:cubicBezTo>
                    <a:pt x="23" y="884"/>
                    <a:pt x="80" y="1005"/>
                    <a:pt x="168" y="1102"/>
                  </a:cubicBezTo>
                  <a:cubicBezTo>
                    <a:pt x="168" y="1102"/>
                    <a:pt x="168" y="1102"/>
                    <a:pt x="169" y="1103"/>
                  </a:cubicBezTo>
                  <a:cubicBezTo>
                    <a:pt x="267" y="1210"/>
                    <a:pt x="400" y="1284"/>
                    <a:pt x="548" y="1312"/>
                  </a:cubicBezTo>
                  <a:lnTo>
                    <a:pt x="560" y="1314"/>
                  </a:lnTo>
                  <a:lnTo>
                    <a:pt x="560" y="1314"/>
                  </a:lnTo>
                  <a:cubicBezTo>
                    <a:pt x="565" y="1315"/>
                    <a:pt x="571" y="1316"/>
                    <a:pt x="577" y="1317"/>
                  </a:cubicBezTo>
                  <a:cubicBezTo>
                    <a:pt x="780" y="1341"/>
                    <a:pt x="951" y="1308"/>
                    <a:pt x="1090" y="1238"/>
                  </a:cubicBezTo>
                  <a:cubicBezTo>
                    <a:pt x="1127" y="1220"/>
                    <a:pt x="1159" y="1199"/>
                    <a:pt x="1186" y="1179"/>
                  </a:cubicBezTo>
                  <a:cubicBezTo>
                    <a:pt x="1196" y="1172"/>
                    <a:pt x="1204" y="1165"/>
                    <a:pt x="1210" y="1159"/>
                  </a:cubicBezTo>
                  <a:cubicBezTo>
                    <a:pt x="1215" y="1156"/>
                    <a:pt x="1217" y="1153"/>
                    <a:pt x="1219" y="1151"/>
                  </a:cubicBezTo>
                  <a:cubicBezTo>
                    <a:pt x="1255" y="1115"/>
                    <a:pt x="1256" y="1099"/>
                    <a:pt x="1235" y="1065"/>
                  </a:cubicBezTo>
                  <a:cubicBezTo>
                    <a:pt x="1185" y="986"/>
                    <a:pt x="1158" y="948"/>
                    <a:pt x="1158" y="948"/>
                  </a:cubicBezTo>
                  <a:cubicBezTo>
                    <a:pt x="1138" y="923"/>
                    <a:pt x="1121" y="918"/>
                    <a:pt x="1096" y="940"/>
                  </a:cubicBezTo>
                  <a:cubicBezTo>
                    <a:pt x="1092" y="944"/>
                    <a:pt x="1088" y="946"/>
                    <a:pt x="1085" y="948"/>
                  </a:cubicBezTo>
                  <a:cubicBezTo>
                    <a:pt x="938" y="1080"/>
                    <a:pt x="743" y="1106"/>
                    <a:pt x="574" y="1070"/>
                  </a:cubicBezTo>
                  <a:cubicBezTo>
                    <a:pt x="540" y="1061"/>
                    <a:pt x="507" y="1049"/>
                    <a:pt x="477" y="1035"/>
                  </a:cubicBezTo>
                  <a:cubicBezTo>
                    <a:pt x="362" y="977"/>
                    <a:pt x="278" y="873"/>
                    <a:pt x="254" y="752"/>
                  </a:cubicBezTo>
                  <a:lnTo>
                    <a:pt x="1201" y="752"/>
                  </a:lnTo>
                  <a:cubicBezTo>
                    <a:pt x="1201" y="752"/>
                    <a:pt x="1202" y="752"/>
                    <a:pt x="1204" y="752"/>
                  </a:cubicBezTo>
                  <a:close/>
                </a:path>
              </a:pathLst>
            </a:custGeom>
            <a:solidFill>
              <a:srgbClr val="ED4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7" name="Google Shape;27;p18"/>
            <p:cNvSpPr/>
            <p:nvPr/>
          </p:nvSpPr>
          <p:spPr>
            <a:xfrm>
              <a:off x="11283950" y="396875"/>
              <a:ext cx="158750" cy="239713"/>
            </a:xfrm>
            <a:custGeom>
              <a:avLst/>
              <a:gdLst/>
              <a:ahLst/>
              <a:cxnLst/>
              <a:rect l="l" t="t" r="r" b="b"/>
              <a:pathLst>
                <a:path w="1327" h="2000" extrusionOk="0">
                  <a:moveTo>
                    <a:pt x="663" y="1081"/>
                  </a:moveTo>
                  <a:lnTo>
                    <a:pt x="663" y="1081"/>
                  </a:lnTo>
                  <a:cubicBezTo>
                    <a:pt x="435" y="1081"/>
                    <a:pt x="249" y="900"/>
                    <a:pt x="243" y="673"/>
                  </a:cubicBezTo>
                  <a:lnTo>
                    <a:pt x="243" y="651"/>
                  </a:lnTo>
                  <a:cubicBezTo>
                    <a:pt x="249" y="425"/>
                    <a:pt x="435" y="243"/>
                    <a:pt x="663" y="243"/>
                  </a:cubicBezTo>
                  <a:cubicBezTo>
                    <a:pt x="895" y="243"/>
                    <a:pt x="1083" y="431"/>
                    <a:pt x="1083" y="662"/>
                  </a:cubicBezTo>
                  <a:cubicBezTo>
                    <a:pt x="1083" y="893"/>
                    <a:pt x="895" y="1081"/>
                    <a:pt x="663" y="1081"/>
                  </a:cubicBezTo>
                  <a:close/>
                  <a:moveTo>
                    <a:pt x="663" y="0"/>
                  </a:moveTo>
                  <a:lnTo>
                    <a:pt x="663" y="0"/>
                  </a:lnTo>
                  <a:cubicBezTo>
                    <a:pt x="508" y="0"/>
                    <a:pt x="361" y="54"/>
                    <a:pt x="243" y="150"/>
                  </a:cubicBezTo>
                  <a:lnTo>
                    <a:pt x="243" y="47"/>
                  </a:lnTo>
                  <a:cubicBezTo>
                    <a:pt x="243" y="12"/>
                    <a:pt x="234" y="0"/>
                    <a:pt x="196" y="0"/>
                  </a:cubicBezTo>
                  <a:lnTo>
                    <a:pt x="47" y="0"/>
                  </a:lnTo>
                  <a:cubicBezTo>
                    <a:pt x="9" y="0"/>
                    <a:pt x="0" y="11"/>
                    <a:pt x="0" y="47"/>
                  </a:cubicBezTo>
                  <a:lnTo>
                    <a:pt x="0" y="1952"/>
                  </a:lnTo>
                  <a:cubicBezTo>
                    <a:pt x="0" y="1987"/>
                    <a:pt x="9" y="2000"/>
                    <a:pt x="47" y="2000"/>
                  </a:cubicBezTo>
                  <a:lnTo>
                    <a:pt x="196" y="2000"/>
                  </a:lnTo>
                  <a:cubicBezTo>
                    <a:pt x="234" y="2000"/>
                    <a:pt x="243" y="1987"/>
                    <a:pt x="243" y="1952"/>
                  </a:cubicBezTo>
                  <a:lnTo>
                    <a:pt x="243" y="1175"/>
                  </a:lnTo>
                  <a:cubicBezTo>
                    <a:pt x="361" y="1271"/>
                    <a:pt x="508" y="1325"/>
                    <a:pt x="663" y="1325"/>
                  </a:cubicBezTo>
                  <a:cubicBezTo>
                    <a:pt x="1030" y="1325"/>
                    <a:pt x="1327" y="1028"/>
                    <a:pt x="1327" y="662"/>
                  </a:cubicBezTo>
                  <a:cubicBezTo>
                    <a:pt x="1327" y="297"/>
                    <a:pt x="1030" y="0"/>
                    <a:pt x="663" y="0"/>
                  </a:cubicBezTo>
                  <a:close/>
                </a:path>
              </a:pathLst>
            </a:custGeom>
            <a:solidFill>
              <a:srgbClr val="ED4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8" name="Google Shape;28;p18"/>
            <p:cNvSpPr/>
            <p:nvPr/>
          </p:nvSpPr>
          <p:spPr>
            <a:xfrm>
              <a:off x="11466513" y="396875"/>
              <a:ext cx="152400" cy="160338"/>
            </a:xfrm>
            <a:custGeom>
              <a:avLst/>
              <a:gdLst/>
              <a:ahLst/>
              <a:cxnLst/>
              <a:rect l="l" t="t" r="r" b="b"/>
              <a:pathLst>
                <a:path w="1281" h="1341" extrusionOk="0">
                  <a:moveTo>
                    <a:pt x="270" y="509"/>
                  </a:moveTo>
                  <a:lnTo>
                    <a:pt x="270" y="509"/>
                  </a:lnTo>
                  <a:cubicBezTo>
                    <a:pt x="319" y="349"/>
                    <a:pt x="467" y="242"/>
                    <a:pt x="641" y="242"/>
                  </a:cubicBezTo>
                  <a:cubicBezTo>
                    <a:pt x="808" y="242"/>
                    <a:pt x="964" y="356"/>
                    <a:pt x="1018" y="509"/>
                  </a:cubicBezTo>
                  <a:lnTo>
                    <a:pt x="270" y="509"/>
                  </a:lnTo>
                  <a:close/>
                  <a:moveTo>
                    <a:pt x="1281" y="662"/>
                  </a:moveTo>
                  <a:lnTo>
                    <a:pt x="1281" y="662"/>
                  </a:lnTo>
                  <a:cubicBezTo>
                    <a:pt x="1281" y="296"/>
                    <a:pt x="994" y="0"/>
                    <a:pt x="641" y="0"/>
                  </a:cubicBezTo>
                  <a:cubicBezTo>
                    <a:pt x="287" y="0"/>
                    <a:pt x="0" y="296"/>
                    <a:pt x="0" y="662"/>
                  </a:cubicBezTo>
                  <a:cubicBezTo>
                    <a:pt x="0" y="689"/>
                    <a:pt x="2" y="716"/>
                    <a:pt x="5" y="743"/>
                  </a:cubicBezTo>
                  <a:lnTo>
                    <a:pt x="6" y="752"/>
                  </a:lnTo>
                  <a:lnTo>
                    <a:pt x="6" y="752"/>
                  </a:lnTo>
                  <a:cubicBezTo>
                    <a:pt x="24" y="884"/>
                    <a:pt x="80" y="1005"/>
                    <a:pt x="168" y="1102"/>
                  </a:cubicBezTo>
                  <a:cubicBezTo>
                    <a:pt x="168" y="1102"/>
                    <a:pt x="168" y="1102"/>
                    <a:pt x="169" y="1103"/>
                  </a:cubicBezTo>
                  <a:cubicBezTo>
                    <a:pt x="267" y="1210"/>
                    <a:pt x="400" y="1284"/>
                    <a:pt x="549" y="1312"/>
                  </a:cubicBezTo>
                  <a:lnTo>
                    <a:pt x="560" y="1314"/>
                  </a:lnTo>
                  <a:lnTo>
                    <a:pt x="560" y="1314"/>
                  </a:lnTo>
                  <a:cubicBezTo>
                    <a:pt x="565" y="1315"/>
                    <a:pt x="571" y="1316"/>
                    <a:pt x="577" y="1317"/>
                  </a:cubicBezTo>
                  <a:cubicBezTo>
                    <a:pt x="780" y="1341"/>
                    <a:pt x="951" y="1308"/>
                    <a:pt x="1090" y="1238"/>
                  </a:cubicBezTo>
                  <a:cubicBezTo>
                    <a:pt x="1127" y="1220"/>
                    <a:pt x="1159" y="1199"/>
                    <a:pt x="1186" y="1179"/>
                  </a:cubicBezTo>
                  <a:cubicBezTo>
                    <a:pt x="1196" y="1172"/>
                    <a:pt x="1204" y="1165"/>
                    <a:pt x="1211" y="1159"/>
                  </a:cubicBezTo>
                  <a:cubicBezTo>
                    <a:pt x="1215" y="1156"/>
                    <a:pt x="1218" y="1153"/>
                    <a:pt x="1219" y="1151"/>
                  </a:cubicBezTo>
                  <a:cubicBezTo>
                    <a:pt x="1255" y="1115"/>
                    <a:pt x="1257" y="1099"/>
                    <a:pt x="1235" y="1065"/>
                  </a:cubicBezTo>
                  <a:cubicBezTo>
                    <a:pt x="1186" y="986"/>
                    <a:pt x="1158" y="948"/>
                    <a:pt x="1158" y="948"/>
                  </a:cubicBezTo>
                  <a:cubicBezTo>
                    <a:pt x="1138" y="923"/>
                    <a:pt x="1121" y="918"/>
                    <a:pt x="1096" y="940"/>
                  </a:cubicBezTo>
                  <a:cubicBezTo>
                    <a:pt x="1092" y="944"/>
                    <a:pt x="1088" y="946"/>
                    <a:pt x="1086" y="948"/>
                  </a:cubicBezTo>
                  <a:cubicBezTo>
                    <a:pt x="938" y="1080"/>
                    <a:pt x="744" y="1106"/>
                    <a:pt x="575" y="1070"/>
                  </a:cubicBezTo>
                  <a:cubicBezTo>
                    <a:pt x="540" y="1061"/>
                    <a:pt x="507" y="1049"/>
                    <a:pt x="477" y="1035"/>
                  </a:cubicBezTo>
                  <a:cubicBezTo>
                    <a:pt x="362" y="977"/>
                    <a:pt x="278" y="873"/>
                    <a:pt x="254" y="752"/>
                  </a:cubicBezTo>
                  <a:lnTo>
                    <a:pt x="1201" y="752"/>
                  </a:lnTo>
                  <a:cubicBezTo>
                    <a:pt x="1202" y="752"/>
                    <a:pt x="1203" y="752"/>
                    <a:pt x="1204" y="752"/>
                  </a:cubicBezTo>
                  <a:cubicBezTo>
                    <a:pt x="1205" y="752"/>
                    <a:pt x="1206" y="752"/>
                    <a:pt x="1207" y="752"/>
                  </a:cubicBezTo>
                  <a:cubicBezTo>
                    <a:pt x="1249" y="750"/>
                    <a:pt x="1281" y="715"/>
                    <a:pt x="1281" y="672"/>
                  </a:cubicBezTo>
                  <a:cubicBezTo>
                    <a:pt x="1281" y="670"/>
                    <a:pt x="1281" y="668"/>
                    <a:pt x="1281" y="667"/>
                  </a:cubicBezTo>
                  <a:cubicBezTo>
                    <a:pt x="1281" y="666"/>
                    <a:pt x="1281" y="665"/>
                    <a:pt x="1281" y="662"/>
                  </a:cubicBezTo>
                  <a:close/>
                </a:path>
              </a:pathLst>
            </a:custGeom>
            <a:solidFill>
              <a:srgbClr val="ED4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标题和竖排文字">
  <p:cSld name="VERTICAL_TEXT">
    <p:spTree>
      <p:nvGrpSpPr>
        <p:cNvPr id="81" name="Shape 81"/>
        <p:cNvGrpSpPr/>
        <p:nvPr/>
      </p:nvGrpSpPr>
      <p:grpSpPr>
        <a:xfrm>
          <a:off x="0" y="0"/>
          <a:ext cx="0" cy="0"/>
          <a:chOff x="0" y="0"/>
          <a:chExt cx="0" cy="0"/>
        </a:xfrm>
      </p:grpSpPr>
      <p:sp>
        <p:nvSpPr>
          <p:cNvPr id="82" name="Google Shape;82;p27"/>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7"/>
          <p:cNvSpPr txBox="1"/>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84" name="Google Shape;84;p27"/>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27"/>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27"/>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竖排标题与文本">
  <p:cSld name="VERTICAL_TITLE_AND_VERTICAL_TEXT">
    <p:spTree>
      <p:nvGrpSpPr>
        <p:cNvPr id="87" name="Shape 87"/>
        <p:cNvGrpSpPr/>
        <p:nvPr/>
      </p:nvGrpSpPr>
      <p:grpSpPr>
        <a:xfrm>
          <a:off x="0" y="0"/>
          <a:ext cx="0" cy="0"/>
          <a:chOff x="0" y="0"/>
          <a:chExt cx="0" cy="0"/>
        </a:xfrm>
      </p:grpSpPr>
      <p:sp>
        <p:nvSpPr>
          <p:cNvPr id="88" name="Google Shape;88;p28"/>
          <p:cNvSpPr txBox="1"/>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28"/>
          <p:cNvSpPr txBox="1"/>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90" name="Google Shape;90;p28"/>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28"/>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28"/>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空白2">
  <p:cSld name="TITLE_AND_BODY_2">
    <p:spTree>
      <p:nvGrpSpPr>
        <p:cNvPr id="93" name="Shape 93"/>
        <p:cNvGrpSpPr/>
        <p:nvPr/>
      </p:nvGrpSpPr>
      <p:grpSpPr>
        <a:xfrm>
          <a:off x="0" y="0"/>
          <a:ext cx="0" cy="0"/>
          <a:chOff x="0" y="0"/>
          <a:chExt cx="0" cy="0"/>
        </a:xfrm>
      </p:grpSpPr>
      <p:sp>
        <p:nvSpPr>
          <p:cNvPr id="94" name="Google Shape;94;ge948418a2c_0_81"/>
          <p:cNvSpPr txBox="1"/>
          <p:nvPr>
            <p:ph type="sldNum" idx="12"/>
          </p:nvPr>
        </p:nvSpPr>
        <p:spPr>
          <a:xfrm>
            <a:off x="5941077" y="6540500"/>
            <a:ext cx="303600" cy="321600"/>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000000"/>
              </a:buClr>
              <a:buSzPts val="900"/>
              <a:buFont typeface="Helvetica Neue" panose="020B0604020202020204"/>
              <a:buNone/>
              <a:defRPr sz="1200" b="0" i="0" u="none" strike="noStrike" cap="none">
                <a:solidFill>
                  <a:srgbClr val="888888"/>
                </a:solidFill>
                <a:latin typeface="Helvetica Neue" panose="020B0604020202020204"/>
                <a:ea typeface="Helvetica Neue" panose="020B0604020202020204"/>
                <a:cs typeface="Helvetica Neue" panose="020B0604020202020204"/>
                <a:sym typeface="Helvetica Neue" panose="020B0604020202020204"/>
              </a:defRPr>
            </a:lvl1pPr>
            <a:lvl2pPr marL="0" marR="0" lvl="1" indent="0" algn="ctr" rtl="0">
              <a:lnSpc>
                <a:spcPct val="100000"/>
              </a:lnSpc>
              <a:spcBef>
                <a:spcPts val="0"/>
              </a:spcBef>
              <a:spcAft>
                <a:spcPts val="0"/>
              </a:spcAft>
              <a:buClr>
                <a:srgbClr val="000000"/>
              </a:buClr>
              <a:buSzPts val="900"/>
              <a:buFont typeface="Helvetica Neue" panose="020B0604020202020204"/>
              <a:buNone/>
              <a:defRPr sz="1200" b="0" i="0" u="none" strike="noStrike" cap="none">
                <a:solidFill>
                  <a:srgbClr val="888888"/>
                </a:solidFill>
                <a:latin typeface="Helvetica Neue" panose="020B0604020202020204"/>
                <a:ea typeface="Helvetica Neue" panose="020B0604020202020204"/>
                <a:cs typeface="Helvetica Neue" panose="020B0604020202020204"/>
                <a:sym typeface="Helvetica Neue" panose="020B0604020202020204"/>
              </a:defRPr>
            </a:lvl2pPr>
            <a:lvl3pPr marL="0" marR="0" lvl="2" indent="0" algn="ctr" rtl="0">
              <a:lnSpc>
                <a:spcPct val="100000"/>
              </a:lnSpc>
              <a:spcBef>
                <a:spcPts val="0"/>
              </a:spcBef>
              <a:spcAft>
                <a:spcPts val="0"/>
              </a:spcAft>
              <a:buClr>
                <a:srgbClr val="000000"/>
              </a:buClr>
              <a:buSzPts val="900"/>
              <a:buFont typeface="Helvetica Neue" panose="020B0604020202020204"/>
              <a:buNone/>
              <a:defRPr sz="1200" b="0" i="0" u="none" strike="noStrike" cap="none">
                <a:solidFill>
                  <a:srgbClr val="888888"/>
                </a:solidFill>
                <a:latin typeface="Helvetica Neue" panose="020B0604020202020204"/>
                <a:ea typeface="Helvetica Neue" panose="020B0604020202020204"/>
                <a:cs typeface="Helvetica Neue" panose="020B0604020202020204"/>
                <a:sym typeface="Helvetica Neue" panose="020B0604020202020204"/>
              </a:defRPr>
            </a:lvl3pPr>
            <a:lvl4pPr marL="0" marR="0" lvl="3" indent="0" algn="ctr" rtl="0">
              <a:lnSpc>
                <a:spcPct val="100000"/>
              </a:lnSpc>
              <a:spcBef>
                <a:spcPts val="0"/>
              </a:spcBef>
              <a:spcAft>
                <a:spcPts val="0"/>
              </a:spcAft>
              <a:buClr>
                <a:srgbClr val="000000"/>
              </a:buClr>
              <a:buSzPts val="900"/>
              <a:buFont typeface="Helvetica Neue" panose="020B0604020202020204"/>
              <a:buNone/>
              <a:defRPr sz="1200" b="0" i="0" u="none" strike="noStrike" cap="none">
                <a:solidFill>
                  <a:srgbClr val="888888"/>
                </a:solidFill>
                <a:latin typeface="Helvetica Neue" panose="020B0604020202020204"/>
                <a:ea typeface="Helvetica Neue" panose="020B0604020202020204"/>
                <a:cs typeface="Helvetica Neue" panose="020B0604020202020204"/>
                <a:sym typeface="Helvetica Neue" panose="020B0604020202020204"/>
              </a:defRPr>
            </a:lvl4pPr>
            <a:lvl5pPr marL="0" marR="0" lvl="4" indent="0" algn="ctr" rtl="0">
              <a:lnSpc>
                <a:spcPct val="100000"/>
              </a:lnSpc>
              <a:spcBef>
                <a:spcPts val="0"/>
              </a:spcBef>
              <a:spcAft>
                <a:spcPts val="0"/>
              </a:spcAft>
              <a:buClr>
                <a:srgbClr val="000000"/>
              </a:buClr>
              <a:buSzPts val="900"/>
              <a:buFont typeface="Helvetica Neue" panose="020B0604020202020204"/>
              <a:buNone/>
              <a:defRPr sz="1200" b="0" i="0" u="none" strike="noStrike" cap="none">
                <a:solidFill>
                  <a:srgbClr val="888888"/>
                </a:solidFill>
                <a:latin typeface="Helvetica Neue" panose="020B0604020202020204"/>
                <a:ea typeface="Helvetica Neue" panose="020B0604020202020204"/>
                <a:cs typeface="Helvetica Neue" panose="020B0604020202020204"/>
                <a:sym typeface="Helvetica Neue" panose="020B0604020202020204"/>
              </a:defRPr>
            </a:lvl5pPr>
            <a:lvl6pPr marL="0" marR="0" lvl="5" indent="0" algn="ctr" rtl="0">
              <a:lnSpc>
                <a:spcPct val="100000"/>
              </a:lnSpc>
              <a:spcBef>
                <a:spcPts val="0"/>
              </a:spcBef>
              <a:spcAft>
                <a:spcPts val="0"/>
              </a:spcAft>
              <a:buClr>
                <a:srgbClr val="000000"/>
              </a:buClr>
              <a:buSzPts val="900"/>
              <a:buFont typeface="Helvetica Neue" panose="020B0604020202020204"/>
              <a:buNone/>
              <a:defRPr sz="1200" b="0" i="0" u="none" strike="noStrike" cap="none">
                <a:solidFill>
                  <a:srgbClr val="888888"/>
                </a:solidFill>
                <a:latin typeface="Helvetica Neue" panose="020B0604020202020204"/>
                <a:ea typeface="Helvetica Neue" panose="020B0604020202020204"/>
                <a:cs typeface="Helvetica Neue" panose="020B0604020202020204"/>
                <a:sym typeface="Helvetica Neue" panose="020B0604020202020204"/>
              </a:defRPr>
            </a:lvl6pPr>
            <a:lvl7pPr marL="0" marR="0" lvl="6" indent="0" algn="ctr" rtl="0">
              <a:lnSpc>
                <a:spcPct val="100000"/>
              </a:lnSpc>
              <a:spcBef>
                <a:spcPts val="0"/>
              </a:spcBef>
              <a:spcAft>
                <a:spcPts val="0"/>
              </a:spcAft>
              <a:buClr>
                <a:srgbClr val="000000"/>
              </a:buClr>
              <a:buSzPts val="900"/>
              <a:buFont typeface="Helvetica Neue" panose="020B0604020202020204"/>
              <a:buNone/>
              <a:defRPr sz="1200" b="0" i="0" u="none" strike="noStrike" cap="none">
                <a:solidFill>
                  <a:srgbClr val="888888"/>
                </a:solidFill>
                <a:latin typeface="Helvetica Neue" panose="020B0604020202020204"/>
                <a:ea typeface="Helvetica Neue" panose="020B0604020202020204"/>
                <a:cs typeface="Helvetica Neue" panose="020B0604020202020204"/>
                <a:sym typeface="Helvetica Neue" panose="020B0604020202020204"/>
              </a:defRPr>
            </a:lvl7pPr>
            <a:lvl8pPr marL="0" marR="0" lvl="7" indent="0" algn="ctr" rtl="0">
              <a:lnSpc>
                <a:spcPct val="100000"/>
              </a:lnSpc>
              <a:spcBef>
                <a:spcPts val="0"/>
              </a:spcBef>
              <a:spcAft>
                <a:spcPts val="0"/>
              </a:spcAft>
              <a:buClr>
                <a:srgbClr val="000000"/>
              </a:buClr>
              <a:buSzPts val="900"/>
              <a:buFont typeface="Helvetica Neue" panose="020B0604020202020204"/>
              <a:buNone/>
              <a:defRPr sz="1200" b="0" i="0" u="none" strike="noStrike" cap="none">
                <a:solidFill>
                  <a:srgbClr val="888888"/>
                </a:solidFill>
                <a:latin typeface="Helvetica Neue" panose="020B0604020202020204"/>
                <a:ea typeface="Helvetica Neue" panose="020B0604020202020204"/>
                <a:cs typeface="Helvetica Neue" panose="020B0604020202020204"/>
                <a:sym typeface="Helvetica Neue" panose="020B0604020202020204"/>
              </a:defRPr>
            </a:lvl8pPr>
            <a:lvl9pPr marL="0" marR="0" lvl="8" indent="0" algn="ctr" rtl="0">
              <a:lnSpc>
                <a:spcPct val="100000"/>
              </a:lnSpc>
              <a:spcBef>
                <a:spcPts val="0"/>
              </a:spcBef>
              <a:spcAft>
                <a:spcPts val="0"/>
              </a:spcAft>
              <a:buClr>
                <a:srgbClr val="000000"/>
              </a:buClr>
              <a:buSzPts val="900"/>
              <a:buFont typeface="Helvetica Neue" panose="020B0604020202020204"/>
              <a:buNone/>
              <a:defRPr sz="1200" b="0" i="0" u="none" strike="noStrike" cap="none">
                <a:solidFill>
                  <a:srgbClr val="888888"/>
                </a:solidFill>
                <a:latin typeface="Helvetica Neue" panose="020B0604020202020204"/>
                <a:ea typeface="Helvetica Neue" panose="020B0604020202020204"/>
                <a:cs typeface="Helvetica Neue" panose="020B0604020202020204"/>
                <a:sym typeface="Helvetica Neue" panose="020B0604020202020204"/>
              </a:defRPr>
            </a:lvl9pPr>
          </a:lstStyle>
          <a:p>
            <a:pPr marL="0" lvl="0" indent="0" algn="ctr" rtl="0">
              <a:spcBef>
                <a:spcPts val="0"/>
              </a:spcBef>
              <a:spcAft>
                <a:spcPts val="0"/>
              </a:spcAft>
              <a:buNone/>
            </a:pPr>
            <a:fld id="{00000000-1234-1234-1234-123412341234}" type="slidenum">
              <a:rPr lang="zh-CN"/>
            </a:fld>
            <a:endParaRPr lang="zh-CN"/>
          </a:p>
        </p:txBody>
      </p:sp>
      <p:sp>
        <p:nvSpPr>
          <p:cNvPr id="95" name="Google Shape;95;ge948418a2c_0_81"/>
          <p:cNvSpPr/>
          <p:nvPr/>
        </p:nvSpPr>
        <p:spPr>
          <a:xfrm>
            <a:off x="1" y="0"/>
            <a:ext cx="12192000" cy="13944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panose="020B0604020202020204"/>
              <a:buNone/>
            </a:pPr>
            <a:endParaRPr sz="13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96" name="Google Shape;96;ge948418a2c_0_81"/>
          <p:cNvSpPr/>
          <p:nvPr/>
        </p:nvSpPr>
        <p:spPr>
          <a:xfrm>
            <a:off x="-1" y="0"/>
            <a:ext cx="3530703" cy="1394237"/>
          </a:xfrm>
          <a:custGeom>
            <a:avLst/>
            <a:gdLst/>
            <a:ahLst/>
            <a:cxnLst/>
            <a:rect l="l" t="t" r="r" b="b"/>
            <a:pathLst>
              <a:path w="3269169" h="1394237" extrusionOk="0">
                <a:moveTo>
                  <a:pt x="0" y="0"/>
                </a:moveTo>
                <a:lnTo>
                  <a:pt x="3269169" y="0"/>
                </a:lnTo>
                <a:lnTo>
                  <a:pt x="2773869" y="1394237"/>
                </a:lnTo>
                <a:lnTo>
                  <a:pt x="0" y="1394237"/>
                </a:lnTo>
                <a:lnTo>
                  <a:pt x="0" y="0"/>
                </a:lnTo>
                <a:close/>
              </a:path>
            </a:pathLst>
          </a:custGeom>
          <a:solidFill>
            <a:srgbClr val="EE4D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panose="020B0604020202020204"/>
              <a:buNone/>
            </a:pPr>
            <a:endParaRPr sz="13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97" name="Google Shape;97;ge948418a2c_0_81"/>
          <p:cNvSpPr/>
          <p:nvPr/>
        </p:nvSpPr>
        <p:spPr>
          <a:xfrm>
            <a:off x="1357252" y="190925"/>
            <a:ext cx="426065" cy="479047"/>
          </a:xfrm>
          <a:custGeom>
            <a:avLst/>
            <a:gdLst/>
            <a:ahLst/>
            <a:cxnLst/>
            <a:rect l="l" t="t" r="r" b="b"/>
            <a:pathLst>
              <a:path w="951" h="1066" extrusionOk="0">
                <a:moveTo>
                  <a:pt x="825" y="1066"/>
                </a:moveTo>
                <a:cubicBezTo>
                  <a:pt x="873" y="1065"/>
                  <a:pt x="912" y="1026"/>
                  <a:pt x="917" y="977"/>
                </a:cubicBezTo>
                <a:cubicBezTo>
                  <a:pt x="917" y="971"/>
                  <a:pt x="917" y="971"/>
                  <a:pt x="917" y="971"/>
                </a:cubicBezTo>
                <a:cubicBezTo>
                  <a:pt x="951" y="279"/>
                  <a:pt x="951" y="279"/>
                  <a:pt x="951" y="279"/>
                </a:cubicBezTo>
                <a:cubicBezTo>
                  <a:pt x="951" y="279"/>
                  <a:pt x="951" y="279"/>
                  <a:pt x="951" y="279"/>
                </a:cubicBezTo>
                <a:cubicBezTo>
                  <a:pt x="951" y="278"/>
                  <a:pt x="951" y="278"/>
                  <a:pt x="951" y="278"/>
                </a:cubicBezTo>
                <a:cubicBezTo>
                  <a:pt x="951" y="266"/>
                  <a:pt x="942" y="257"/>
                  <a:pt x="931" y="257"/>
                </a:cubicBezTo>
                <a:cubicBezTo>
                  <a:pt x="931" y="257"/>
                  <a:pt x="931" y="257"/>
                  <a:pt x="931" y="257"/>
                </a:cubicBezTo>
                <a:cubicBezTo>
                  <a:pt x="710" y="257"/>
                  <a:pt x="710" y="257"/>
                  <a:pt x="710" y="257"/>
                </a:cubicBezTo>
                <a:cubicBezTo>
                  <a:pt x="705" y="114"/>
                  <a:pt x="602" y="0"/>
                  <a:pt x="476" y="0"/>
                </a:cubicBezTo>
                <a:cubicBezTo>
                  <a:pt x="350" y="0"/>
                  <a:pt x="247" y="114"/>
                  <a:pt x="241" y="257"/>
                </a:cubicBezTo>
                <a:cubicBezTo>
                  <a:pt x="20" y="257"/>
                  <a:pt x="20" y="257"/>
                  <a:pt x="20" y="257"/>
                </a:cubicBezTo>
                <a:cubicBezTo>
                  <a:pt x="9" y="258"/>
                  <a:pt x="0" y="267"/>
                  <a:pt x="0" y="278"/>
                </a:cubicBezTo>
                <a:cubicBezTo>
                  <a:pt x="0" y="278"/>
                  <a:pt x="0" y="279"/>
                  <a:pt x="0" y="279"/>
                </a:cubicBezTo>
                <a:cubicBezTo>
                  <a:pt x="0" y="279"/>
                  <a:pt x="0" y="279"/>
                  <a:pt x="0" y="279"/>
                </a:cubicBezTo>
                <a:cubicBezTo>
                  <a:pt x="32" y="969"/>
                  <a:pt x="32" y="969"/>
                  <a:pt x="32" y="969"/>
                </a:cubicBezTo>
                <a:cubicBezTo>
                  <a:pt x="32" y="978"/>
                  <a:pt x="32" y="978"/>
                  <a:pt x="32" y="978"/>
                </a:cubicBezTo>
                <a:cubicBezTo>
                  <a:pt x="37" y="1026"/>
                  <a:pt x="72" y="1064"/>
                  <a:pt x="120" y="1066"/>
                </a:cubicBezTo>
                <a:cubicBezTo>
                  <a:pt x="120" y="1066"/>
                  <a:pt x="120" y="1066"/>
                  <a:pt x="120" y="1066"/>
                </a:cubicBezTo>
                <a:cubicBezTo>
                  <a:pt x="821" y="1066"/>
                  <a:pt x="821" y="1066"/>
                  <a:pt x="821" y="1066"/>
                </a:cubicBezTo>
                <a:lnTo>
                  <a:pt x="825" y="1066"/>
                </a:lnTo>
                <a:close/>
                <a:moveTo>
                  <a:pt x="476" y="62"/>
                </a:moveTo>
                <a:cubicBezTo>
                  <a:pt x="568" y="62"/>
                  <a:pt x="642" y="149"/>
                  <a:pt x="646" y="257"/>
                </a:cubicBezTo>
                <a:cubicBezTo>
                  <a:pt x="305" y="257"/>
                  <a:pt x="305" y="257"/>
                  <a:pt x="305" y="257"/>
                </a:cubicBezTo>
                <a:cubicBezTo>
                  <a:pt x="309" y="149"/>
                  <a:pt x="384" y="62"/>
                  <a:pt x="476" y="62"/>
                </a:cubicBezTo>
                <a:close/>
                <a:moveTo>
                  <a:pt x="650" y="798"/>
                </a:moveTo>
                <a:cubicBezTo>
                  <a:pt x="644" y="849"/>
                  <a:pt x="612" y="890"/>
                  <a:pt x="564" y="911"/>
                </a:cubicBezTo>
                <a:cubicBezTo>
                  <a:pt x="537" y="922"/>
                  <a:pt x="501" y="928"/>
                  <a:pt x="472" y="926"/>
                </a:cubicBezTo>
                <a:cubicBezTo>
                  <a:pt x="428" y="925"/>
                  <a:pt x="386" y="914"/>
                  <a:pt x="347" y="894"/>
                </a:cubicBezTo>
                <a:cubicBezTo>
                  <a:pt x="333" y="887"/>
                  <a:pt x="312" y="873"/>
                  <a:pt x="297" y="860"/>
                </a:cubicBezTo>
                <a:cubicBezTo>
                  <a:pt x="293" y="857"/>
                  <a:pt x="292" y="854"/>
                  <a:pt x="295" y="851"/>
                </a:cubicBezTo>
                <a:cubicBezTo>
                  <a:pt x="296" y="849"/>
                  <a:pt x="299" y="845"/>
                  <a:pt x="305" y="836"/>
                </a:cubicBezTo>
                <a:cubicBezTo>
                  <a:pt x="313" y="824"/>
                  <a:pt x="314" y="822"/>
                  <a:pt x="315" y="821"/>
                </a:cubicBezTo>
                <a:cubicBezTo>
                  <a:pt x="318" y="817"/>
                  <a:pt x="322" y="816"/>
                  <a:pt x="327" y="820"/>
                </a:cubicBezTo>
                <a:cubicBezTo>
                  <a:pt x="327" y="820"/>
                  <a:pt x="327" y="820"/>
                  <a:pt x="327" y="820"/>
                </a:cubicBezTo>
                <a:cubicBezTo>
                  <a:pt x="328" y="821"/>
                  <a:pt x="328" y="821"/>
                  <a:pt x="330" y="822"/>
                </a:cubicBezTo>
                <a:cubicBezTo>
                  <a:pt x="332" y="824"/>
                  <a:pt x="333" y="824"/>
                  <a:pt x="333" y="825"/>
                </a:cubicBezTo>
                <a:cubicBezTo>
                  <a:pt x="375" y="857"/>
                  <a:pt x="423" y="876"/>
                  <a:pt x="472" y="878"/>
                </a:cubicBezTo>
                <a:cubicBezTo>
                  <a:pt x="541" y="877"/>
                  <a:pt x="590" y="846"/>
                  <a:pt x="599" y="800"/>
                </a:cubicBezTo>
                <a:cubicBezTo>
                  <a:pt x="608" y="748"/>
                  <a:pt x="567" y="704"/>
                  <a:pt x="488" y="679"/>
                </a:cubicBezTo>
                <a:cubicBezTo>
                  <a:pt x="463" y="671"/>
                  <a:pt x="400" y="646"/>
                  <a:pt x="388" y="639"/>
                </a:cubicBezTo>
                <a:cubicBezTo>
                  <a:pt x="334" y="607"/>
                  <a:pt x="308" y="566"/>
                  <a:pt x="312" y="514"/>
                </a:cubicBezTo>
                <a:cubicBezTo>
                  <a:pt x="317" y="443"/>
                  <a:pt x="384" y="390"/>
                  <a:pt x="468" y="390"/>
                </a:cubicBezTo>
                <a:cubicBezTo>
                  <a:pt x="506" y="389"/>
                  <a:pt x="543" y="397"/>
                  <a:pt x="580" y="412"/>
                </a:cubicBezTo>
                <a:cubicBezTo>
                  <a:pt x="592" y="418"/>
                  <a:pt x="615" y="430"/>
                  <a:pt x="623" y="436"/>
                </a:cubicBezTo>
                <a:cubicBezTo>
                  <a:pt x="628" y="439"/>
                  <a:pt x="628" y="443"/>
                  <a:pt x="626" y="447"/>
                </a:cubicBezTo>
                <a:cubicBezTo>
                  <a:pt x="624" y="450"/>
                  <a:pt x="622" y="453"/>
                  <a:pt x="617" y="461"/>
                </a:cubicBezTo>
                <a:cubicBezTo>
                  <a:pt x="617" y="462"/>
                  <a:pt x="617" y="462"/>
                  <a:pt x="617" y="462"/>
                </a:cubicBezTo>
                <a:cubicBezTo>
                  <a:pt x="610" y="472"/>
                  <a:pt x="610" y="472"/>
                  <a:pt x="608" y="475"/>
                </a:cubicBezTo>
                <a:cubicBezTo>
                  <a:pt x="606" y="479"/>
                  <a:pt x="603" y="479"/>
                  <a:pt x="598" y="476"/>
                </a:cubicBezTo>
                <a:cubicBezTo>
                  <a:pt x="559" y="450"/>
                  <a:pt x="517" y="437"/>
                  <a:pt x="469" y="436"/>
                </a:cubicBezTo>
                <a:cubicBezTo>
                  <a:pt x="411" y="438"/>
                  <a:pt x="367" y="472"/>
                  <a:pt x="364" y="519"/>
                </a:cubicBezTo>
                <a:cubicBezTo>
                  <a:pt x="363" y="562"/>
                  <a:pt x="395" y="593"/>
                  <a:pt x="465" y="617"/>
                </a:cubicBezTo>
                <a:cubicBezTo>
                  <a:pt x="606" y="662"/>
                  <a:pt x="660" y="715"/>
                  <a:pt x="650" y="79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panose="020B0604020202020204"/>
              <a:buNone/>
            </a:pPr>
            <a:endParaRPr sz="13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和内容">
  <p:cSld name="标题和内容">
    <p:spTree>
      <p:nvGrpSpPr>
        <p:cNvPr id="29" name="Shape 29"/>
        <p:cNvGrpSpPr/>
        <p:nvPr/>
      </p:nvGrpSpPr>
      <p:grpSpPr>
        <a:xfrm>
          <a:off x="0" y="0"/>
          <a:ext cx="0" cy="0"/>
          <a:chOff x="0" y="0"/>
          <a:chExt cx="0" cy="0"/>
        </a:xfrm>
      </p:grpSpPr>
      <p:sp>
        <p:nvSpPr>
          <p:cNvPr id="30" name="Google Shape;30;p19"/>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9"/>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9"/>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sp>
        <p:nvSpPr>
          <p:cNvPr id="33" name="Google Shape;33;p19"/>
          <p:cNvSpPr/>
          <p:nvPr/>
        </p:nvSpPr>
        <p:spPr>
          <a:xfrm>
            <a:off x="2692296" y="2567320"/>
            <a:ext cx="1476307" cy="1476307"/>
          </a:xfrm>
          <a:prstGeom prst="ellipse">
            <a:avLst/>
          </a:prstGeom>
          <a:solidFill>
            <a:srgbClr val="F9855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cxnSp>
        <p:nvCxnSpPr>
          <p:cNvPr id="34" name="Google Shape;34;p19"/>
          <p:cNvCxnSpPr/>
          <p:nvPr/>
        </p:nvCxnSpPr>
        <p:spPr>
          <a:xfrm>
            <a:off x="4365453" y="3314700"/>
            <a:ext cx="5331101" cy="0"/>
          </a:xfrm>
          <a:prstGeom prst="straightConnector1">
            <a:avLst/>
          </a:prstGeom>
          <a:noFill/>
          <a:ln w="19050" cap="flat" cmpd="sng">
            <a:solidFill>
              <a:srgbClr val="F98557"/>
            </a:solidFill>
            <a:prstDash val="solid"/>
            <a:miter lim="800000"/>
            <a:headEnd type="none" w="sm" len="sm"/>
            <a:tailEnd type="triangle" w="med" len="med"/>
          </a:ln>
        </p:spPr>
      </p:cxnSp>
      <p:sp>
        <p:nvSpPr>
          <p:cNvPr id="35" name="Google Shape;35;p19"/>
          <p:cNvSpPr/>
          <p:nvPr/>
        </p:nvSpPr>
        <p:spPr>
          <a:xfrm>
            <a:off x="2495446" y="2370470"/>
            <a:ext cx="1870007" cy="1870007"/>
          </a:xfrm>
          <a:prstGeom prst="ellipse">
            <a:avLst/>
          </a:prstGeom>
          <a:noFill/>
          <a:ln w="12700" cap="flat" cmpd="sng">
            <a:solidFill>
              <a:srgbClr val="F985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matchingName="节标题">
  <p:cSld name="SECTION_HEADER">
    <p:spTree>
      <p:nvGrpSpPr>
        <p:cNvPr id="36" name="Shape 36"/>
        <p:cNvGrpSpPr/>
        <p:nvPr/>
      </p:nvGrpSpPr>
      <p:grpSpPr>
        <a:xfrm>
          <a:off x="0" y="0"/>
          <a:ext cx="0" cy="0"/>
          <a:chOff x="0" y="0"/>
          <a:chExt cx="0" cy="0"/>
        </a:xfrm>
      </p:grpSpPr>
      <p:sp>
        <p:nvSpPr>
          <p:cNvPr id="37" name="Google Shape;37;p20"/>
          <p:cNvSpPr txBox="1"/>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panose="020B0604020202020204"/>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0"/>
          <p:cNvSpPr txBox="1"/>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p:txBody>
      </p:sp>
      <p:sp>
        <p:nvSpPr>
          <p:cNvPr id="39" name="Google Shape;39;p20"/>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0"/>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0"/>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matchingName="两栏内容">
  <p:cSld name="TWO_OBJECTS">
    <p:spTree>
      <p:nvGrpSpPr>
        <p:cNvPr id="42" name="Shape 42"/>
        <p:cNvGrpSpPr/>
        <p:nvPr/>
      </p:nvGrpSpPr>
      <p:grpSpPr>
        <a:xfrm>
          <a:off x="0" y="0"/>
          <a:ext cx="0" cy="0"/>
          <a:chOff x="0" y="0"/>
          <a:chExt cx="0" cy="0"/>
        </a:xfrm>
      </p:grpSpPr>
      <p:sp>
        <p:nvSpPr>
          <p:cNvPr id="43" name="Google Shape;43;p21"/>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1"/>
          <p:cNvSpPr txBox="1"/>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5" name="Google Shape;45;p21"/>
          <p:cNvSpPr txBox="1"/>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6" name="Google Shape;46;p21"/>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1"/>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1"/>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matchingName="比较">
  <p:cSld name="TWO_OBJECTS_WITH_TEXT">
    <p:spTree>
      <p:nvGrpSpPr>
        <p:cNvPr id="49" name="Shape 49"/>
        <p:cNvGrpSpPr/>
        <p:nvPr/>
      </p:nvGrpSpPr>
      <p:grpSpPr>
        <a:xfrm>
          <a:off x="0" y="0"/>
          <a:ext cx="0" cy="0"/>
          <a:chOff x="0" y="0"/>
          <a:chExt cx="0" cy="0"/>
        </a:xfrm>
      </p:grpSpPr>
      <p:sp>
        <p:nvSpPr>
          <p:cNvPr id="50" name="Google Shape;50;p22"/>
          <p:cNvSpPr txBox="1"/>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2"/>
          <p:cNvSpPr txBox="1"/>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52" name="Google Shape;52;p22"/>
          <p:cNvSpPr txBox="1"/>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53" name="Google Shape;53;p22"/>
          <p:cNvSpPr txBox="1"/>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54" name="Google Shape;54;p22"/>
          <p:cNvSpPr txBox="1"/>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55" name="Google Shape;55;p22"/>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2"/>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2"/>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matchingName="仅标题">
  <p:cSld name="TITLE_ONLY">
    <p:spTree>
      <p:nvGrpSpPr>
        <p:cNvPr id="58" name="Shape 58"/>
        <p:cNvGrpSpPr/>
        <p:nvPr/>
      </p:nvGrpSpPr>
      <p:grpSpPr>
        <a:xfrm>
          <a:off x="0" y="0"/>
          <a:ext cx="0" cy="0"/>
          <a:chOff x="0" y="0"/>
          <a:chExt cx="0" cy="0"/>
        </a:xfrm>
      </p:grpSpPr>
      <p:sp>
        <p:nvSpPr>
          <p:cNvPr id="59" name="Google Shape;59;p23"/>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3"/>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3"/>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3"/>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matchingName="空白">
  <p:cSld name="BLANK">
    <p:spTree>
      <p:nvGrpSpPr>
        <p:cNvPr id="63" name="Shape 63"/>
        <p:cNvGrpSpPr/>
        <p:nvPr/>
      </p:nvGrpSpPr>
      <p:grpSpPr>
        <a:xfrm>
          <a:off x="0" y="0"/>
          <a:ext cx="0" cy="0"/>
          <a:chOff x="0" y="0"/>
          <a:chExt cx="0" cy="0"/>
        </a:xfrm>
      </p:grpSpPr>
      <p:sp>
        <p:nvSpPr>
          <p:cNvPr id="64" name="Google Shape;64;p24"/>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4"/>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4"/>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内容与标题">
  <p:cSld name="OBJECT_WITH_CAPTION_TEXT">
    <p:spTree>
      <p:nvGrpSpPr>
        <p:cNvPr id="67" name="Shape 67"/>
        <p:cNvGrpSpPr/>
        <p:nvPr/>
      </p:nvGrpSpPr>
      <p:grpSpPr>
        <a:xfrm>
          <a:off x="0" y="0"/>
          <a:ext cx="0" cy="0"/>
          <a:chOff x="0" y="0"/>
          <a:chExt cx="0" cy="0"/>
        </a:xfrm>
      </p:grpSpPr>
      <p:sp>
        <p:nvSpPr>
          <p:cNvPr id="68" name="Google Shape;68;p25"/>
          <p:cNvSpPr txBox="1"/>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panose="020B060402020202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5"/>
          <p:cNvSpPr txBox="1"/>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p:txBody>
      </p:sp>
      <p:sp>
        <p:nvSpPr>
          <p:cNvPr id="70" name="Google Shape;70;p25"/>
          <p:cNvSpPr txBox="1"/>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71" name="Google Shape;71;p25"/>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5"/>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5"/>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图片与标题">
  <p:cSld name="PICTURE_WITH_CAPTION_TEXT">
    <p:spTree>
      <p:nvGrpSpPr>
        <p:cNvPr id="74" name="Shape 74"/>
        <p:cNvGrpSpPr/>
        <p:nvPr/>
      </p:nvGrpSpPr>
      <p:grpSpPr>
        <a:xfrm>
          <a:off x="0" y="0"/>
          <a:ext cx="0" cy="0"/>
          <a:chOff x="0" y="0"/>
          <a:chExt cx="0" cy="0"/>
        </a:xfrm>
      </p:grpSpPr>
      <p:sp>
        <p:nvSpPr>
          <p:cNvPr id="75" name="Google Shape;75;p26"/>
          <p:cNvSpPr txBox="1"/>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panose="020B060402020202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6"/>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panose="020B0604020202020204"/>
              <a:buNone/>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90000"/>
              </a:lnSpc>
              <a:spcBef>
                <a:spcPts val="50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90000"/>
              </a:lnSpc>
              <a:spcBef>
                <a:spcPts val="50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77" name="Google Shape;77;p26"/>
          <p:cNvSpPr txBox="1"/>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78" name="Google Shape;78;p26"/>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6"/>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6"/>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9" name="Shape 9"/>
        <p:cNvGrpSpPr/>
        <p:nvPr/>
      </p:nvGrpSpPr>
      <p:grpSpPr>
        <a:xfrm>
          <a:off x="0" y="0"/>
          <a:ext cx="0" cy="0"/>
          <a:chOff x="0" y="0"/>
          <a:chExt cx="0" cy="0"/>
        </a:xfrm>
      </p:grpSpPr>
      <p:sp>
        <p:nvSpPr>
          <p:cNvPr id="10" name="Google Shape;10;p17"/>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panose="020B0604020202020204"/>
              <a:buNone/>
              <a:defRPr sz="44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11" name="Google Shape;11;p17"/>
          <p:cNvSpPr txBox="1"/>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12" name="Google Shape;12;p17"/>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13" name="Google Shape;13;p17"/>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14" name="Google Shape;14;p17"/>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8.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9.pn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1.xml"/><Relationship Id="rId2" Type="http://schemas.openxmlformats.org/officeDocument/2006/relationships/image" Target="../media/image23.png"/><Relationship Id="rId1" Type="http://schemas.openxmlformats.org/officeDocument/2006/relationships/image" Target="../media/image22.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1.xml"/><Relationship Id="rId2" Type="http://schemas.openxmlformats.org/officeDocument/2006/relationships/image" Target="../media/image25.png"/><Relationship Id="rId1" Type="http://schemas.openxmlformats.org/officeDocument/2006/relationships/image" Target="../media/image24.jpeg"/></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image" Target="../media/image2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12.xml"/><Relationship Id="rId2" Type="http://schemas.openxmlformats.org/officeDocument/2006/relationships/image" Target="../media/image30.png"/><Relationship Id="rId1" Type="http://schemas.openxmlformats.org/officeDocument/2006/relationships/image" Target="../media/image29.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0.png"/><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5.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02" name="Shape 102"/>
        <p:cNvGrpSpPr/>
        <p:nvPr/>
      </p:nvGrpSpPr>
      <p:grpSpPr>
        <a:xfrm>
          <a:off x="0" y="0"/>
          <a:ext cx="0" cy="0"/>
          <a:chOff x="0" y="0"/>
          <a:chExt cx="0" cy="0"/>
        </a:xfrm>
      </p:grpSpPr>
      <p:sp>
        <p:nvSpPr>
          <p:cNvPr id="103" name="Google Shape;103;p1"/>
          <p:cNvSpPr/>
          <p:nvPr/>
        </p:nvSpPr>
        <p:spPr>
          <a:xfrm>
            <a:off x="0" y="1303"/>
            <a:ext cx="12209885" cy="6873118"/>
          </a:xfrm>
          <a:prstGeom prst="rect">
            <a:avLst/>
          </a:prstGeom>
          <a:solidFill>
            <a:srgbClr val="F96A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04" name="Google Shape;104;p1"/>
          <p:cNvSpPr/>
          <p:nvPr/>
        </p:nvSpPr>
        <p:spPr>
          <a:xfrm rot="-5926570">
            <a:off x="9399687" y="1418268"/>
            <a:ext cx="907704" cy="907704"/>
          </a:xfrm>
          <a:prstGeom prst="ellipse">
            <a:avLst/>
          </a:prstGeom>
          <a:gradFill>
            <a:gsLst>
              <a:gs pos="0">
                <a:srgbClr val="FF8F63"/>
              </a:gs>
              <a:gs pos="58000">
                <a:srgbClr val="FF7A57"/>
              </a:gs>
              <a:gs pos="100000">
                <a:srgbClr val="FF6A4D"/>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nvGrpSpPr>
          <p:cNvPr id="105" name="Google Shape;105;p1"/>
          <p:cNvGrpSpPr/>
          <p:nvPr/>
        </p:nvGrpSpPr>
        <p:grpSpPr>
          <a:xfrm>
            <a:off x="5798380" y="2261089"/>
            <a:ext cx="2239939" cy="3008078"/>
            <a:chOff x="5039783" y="1809750"/>
            <a:chExt cx="1361799" cy="1828799"/>
          </a:xfrm>
        </p:grpSpPr>
        <p:cxnSp>
          <p:nvCxnSpPr>
            <p:cNvPr id="106" name="Google Shape;106;p1"/>
            <p:cNvCxnSpPr/>
            <p:nvPr/>
          </p:nvCxnSpPr>
          <p:spPr>
            <a:xfrm>
              <a:off x="5393266" y="1809750"/>
              <a:ext cx="372534" cy="0"/>
            </a:xfrm>
            <a:prstGeom prst="straightConnector1">
              <a:avLst/>
            </a:prstGeom>
            <a:noFill/>
            <a:ln w="9525" cap="flat" cmpd="sng">
              <a:solidFill>
                <a:srgbClr val="FF875E"/>
              </a:solidFill>
              <a:prstDash val="solid"/>
              <a:miter lim="800000"/>
              <a:headEnd type="none" w="sm" len="sm"/>
              <a:tailEnd type="none" w="sm" len="sm"/>
            </a:ln>
          </p:spPr>
        </p:cxnSp>
        <p:cxnSp>
          <p:nvCxnSpPr>
            <p:cNvPr id="107" name="Google Shape;107;p1"/>
            <p:cNvCxnSpPr/>
            <p:nvPr/>
          </p:nvCxnSpPr>
          <p:spPr>
            <a:xfrm>
              <a:off x="5413099" y="1852084"/>
              <a:ext cx="439484" cy="0"/>
            </a:xfrm>
            <a:prstGeom prst="straightConnector1">
              <a:avLst/>
            </a:prstGeom>
            <a:noFill/>
            <a:ln w="9525" cap="flat" cmpd="sng">
              <a:solidFill>
                <a:srgbClr val="FF875E"/>
              </a:solidFill>
              <a:prstDash val="solid"/>
              <a:miter lim="800000"/>
              <a:headEnd type="none" w="sm" len="sm"/>
              <a:tailEnd type="none" w="sm" len="sm"/>
            </a:ln>
          </p:spPr>
        </p:cxnSp>
        <p:cxnSp>
          <p:nvCxnSpPr>
            <p:cNvPr id="108" name="Google Shape;108;p1"/>
            <p:cNvCxnSpPr/>
            <p:nvPr/>
          </p:nvCxnSpPr>
          <p:spPr>
            <a:xfrm>
              <a:off x="5458882" y="1890184"/>
              <a:ext cx="469901" cy="0"/>
            </a:xfrm>
            <a:prstGeom prst="straightConnector1">
              <a:avLst/>
            </a:prstGeom>
            <a:noFill/>
            <a:ln w="9525" cap="flat" cmpd="sng">
              <a:solidFill>
                <a:srgbClr val="FF875E"/>
              </a:solidFill>
              <a:prstDash val="solid"/>
              <a:miter lim="800000"/>
              <a:headEnd type="none" w="sm" len="sm"/>
              <a:tailEnd type="none" w="sm" len="sm"/>
            </a:ln>
          </p:spPr>
        </p:cxnSp>
        <p:cxnSp>
          <p:nvCxnSpPr>
            <p:cNvPr id="109" name="Google Shape;109;p1"/>
            <p:cNvCxnSpPr/>
            <p:nvPr/>
          </p:nvCxnSpPr>
          <p:spPr>
            <a:xfrm>
              <a:off x="5480049" y="1930400"/>
              <a:ext cx="501650" cy="0"/>
            </a:xfrm>
            <a:prstGeom prst="straightConnector1">
              <a:avLst/>
            </a:prstGeom>
            <a:noFill/>
            <a:ln w="9525" cap="flat" cmpd="sng">
              <a:solidFill>
                <a:srgbClr val="FF875E"/>
              </a:solidFill>
              <a:prstDash val="solid"/>
              <a:miter lim="800000"/>
              <a:headEnd type="none" w="sm" len="sm"/>
              <a:tailEnd type="none" w="sm" len="sm"/>
            </a:ln>
          </p:spPr>
        </p:cxnSp>
        <p:cxnSp>
          <p:nvCxnSpPr>
            <p:cNvPr id="110" name="Google Shape;110;p1"/>
            <p:cNvCxnSpPr/>
            <p:nvPr/>
          </p:nvCxnSpPr>
          <p:spPr>
            <a:xfrm>
              <a:off x="5393266" y="1970617"/>
              <a:ext cx="641349" cy="0"/>
            </a:xfrm>
            <a:prstGeom prst="straightConnector1">
              <a:avLst/>
            </a:prstGeom>
            <a:noFill/>
            <a:ln w="9525" cap="flat" cmpd="sng">
              <a:solidFill>
                <a:srgbClr val="FF875E"/>
              </a:solidFill>
              <a:prstDash val="solid"/>
              <a:miter lim="800000"/>
              <a:headEnd type="none" w="sm" len="sm"/>
              <a:tailEnd type="none" w="sm" len="sm"/>
            </a:ln>
          </p:spPr>
        </p:cxnSp>
        <p:cxnSp>
          <p:nvCxnSpPr>
            <p:cNvPr id="111" name="Google Shape;111;p1"/>
            <p:cNvCxnSpPr/>
            <p:nvPr/>
          </p:nvCxnSpPr>
          <p:spPr>
            <a:xfrm>
              <a:off x="5444066" y="2008717"/>
              <a:ext cx="641349" cy="0"/>
            </a:xfrm>
            <a:prstGeom prst="straightConnector1">
              <a:avLst/>
            </a:prstGeom>
            <a:noFill/>
            <a:ln w="9525" cap="flat" cmpd="sng">
              <a:solidFill>
                <a:srgbClr val="FF875E"/>
              </a:solidFill>
              <a:prstDash val="solid"/>
              <a:miter lim="800000"/>
              <a:headEnd type="none" w="sm" len="sm"/>
              <a:tailEnd type="none" w="sm" len="sm"/>
            </a:ln>
          </p:spPr>
        </p:cxnSp>
        <p:cxnSp>
          <p:nvCxnSpPr>
            <p:cNvPr id="112" name="Google Shape;112;p1"/>
            <p:cNvCxnSpPr/>
            <p:nvPr/>
          </p:nvCxnSpPr>
          <p:spPr>
            <a:xfrm>
              <a:off x="5480049" y="2051050"/>
              <a:ext cx="641349" cy="0"/>
            </a:xfrm>
            <a:prstGeom prst="straightConnector1">
              <a:avLst/>
            </a:prstGeom>
            <a:noFill/>
            <a:ln w="9525" cap="flat" cmpd="sng">
              <a:solidFill>
                <a:srgbClr val="FF875E"/>
              </a:solidFill>
              <a:prstDash val="solid"/>
              <a:miter lim="800000"/>
              <a:headEnd type="none" w="sm" len="sm"/>
              <a:tailEnd type="none" w="sm" len="sm"/>
            </a:ln>
          </p:spPr>
        </p:cxnSp>
        <p:cxnSp>
          <p:nvCxnSpPr>
            <p:cNvPr id="113" name="Google Shape;113;p1"/>
            <p:cNvCxnSpPr/>
            <p:nvPr/>
          </p:nvCxnSpPr>
          <p:spPr>
            <a:xfrm>
              <a:off x="5516033" y="2089150"/>
              <a:ext cx="641349" cy="0"/>
            </a:xfrm>
            <a:prstGeom prst="straightConnector1">
              <a:avLst/>
            </a:prstGeom>
            <a:noFill/>
            <a:ln w="9525" cap="flat" cmpd="sng">
              <a:solidFill>
                <a:srgbClr val="FF875E"/>
              </a:solidFill>
              <a:prstDash val="solid"/>
              <a:miter lim="800000"/>
              <a:headEnd type="none" w="sm" len="sm"/>
              <a:tailEnd type="none" w="sm" len="sm"/>
            </a:ln>
          </p:spPr>
        </p:cxnSp>
        <p:cxnSp>
          <p:nvCxnSpPr>
            <p:cNvPr id="114" name="Google Shape;114;p1"/>
            <p:cNvCxnSpPr/>
            <p:nvPr/>
          </p:nvCxnSpPr>
          <p:spPr>
            <a:xfrm>
              <a:off x="5552016" y="2127250"/>
              <a:ext cx="641349" cy="0"/>
            </a:xfrm>
            <a:prstGeom prst="straightConnector1">
              <a:avLst/>
            </a:prstGeom>
            <a:noFill/>
            <a:ln w="9525" cap="flat" cmpd="sng">
              <a:solidFill>
                <a:srgbClr val="FF875E"/>
              </a:solidFill>
              <a:prstDash val="solid"/>
              <a:miter lim="800000"/>
              <a:headEnd type="none" w="sm" len="sm"/>
              <a:tailEnd type="none" w="sm" len="sm"/>
            </a:ln>
          </p:spPr>
        </p:cxnSp>
        <p:cxnSp>
          <p:nvCxnSpPr>
            <p:cNvPr id="115" name="Google Shape;115;p1"/>
            <p:cNvCxnSpPr/>
            <p:nvPr/>
          </p:nvCxnSpPr>
          <p:spPr>
            <a:xfrm>
              <a:off x="5526616" y="2167467"/>
              <a:ext cx="696382" cy="0"/>
            </a:xfrm>
            <a:prstGeom prst="straightConnector1">
              <a:avLst/>
            </a:prstGeom>
            <a:noFill/>
            <a:ln w="9525" cap="flat" cmpd="sng">
              <a:solidFill>
                <a:srgbClr val="FF875E"/>
              </a:solidFill>
              <a:prstDash val="solid"/>
              <a:miter lim="800000"/>
              <a:headEnd type="none" w="sm" len="sm"/>
              <a:tailEnd type="none" w="sm" len="sm"/>
            </a:ln>
          </p:spPr>
        </p:cxnSp>
        <p:cxnSp>
          <p:nvCxnSpPr>
            <p:cNvPr id="116" name="Google Shape;116;p1"/>
            <p:cNvCxnSpPr/>
            <p:nvPr/>
          </p:nvCxnSpPr>
          <p:spPr>
            <a:xfrm>
              <a:off x="5540095" y="2207685"/>
              <a:ext cx="704070" cy="0"/>
            </a:xfrm>
            <a:prstGeom prst="straightConnector1">
              <a:avLst/>
            </a:prstGeom>
            <a:noFill/>
            <a:ln w="9525" cap="flat" cmpd="sng">
              <a:solidFill>
                <a:srgbClr val="FF875E"/>
              </a:solidFill>
              <a:prstDash val="solid"/>
              <a:miter lim="800000"/>
              <a:headEnd type="none" w="sm" len="sm"/>
              <a:tailEnd type="none" w="sm" len="sm"/>
            </a:ln>
          </p:spPr>
        </p:cxnSp>
        <p:cxnSp>
          <p:nvCxnSpPr>
            <p:cNvPr id="117" name="Google Shape;117;p1"/>
            <p:cNvCxnSpPr/>
            <p:nvPr/>
          </p:nvCxnSpPr>
          <p:spPr>
            <a:xfrm>
              <a:off x="5552016" y="2245784"/>
              <a:ext cx="717549" cy="0"/>
            </a:xfrm>
            <a:prstGeom prst="straightConnector1">
              <a:avLst/>
            </a:prstGeom>
            <a:noFill/>
            <a:ln w="9525" cap="flat" cmpd="sng">
              <a:solidFill>
                <a:srgbClr val="FF875E"/>
              </a:solidFill>
              <a:prstDash val="solid"/>
              <a:miter lim="800000"/>
              <a:headEnd type="none" w="sm" len="sm"/>
              <a:tailEnd type="none" w="sm" len="sm"/>
            </a:ln>
          </p:spPr>
        </p:cxnSp>
        <p:cxnSp>
          <p:nvCxnSpPr>
            <p:cNvPr id="118" name="Google Shape;118;p1"/>
            <p:cNvCxnSpPr/>
            <p:nvPr/>
          </p:nvCxnSpPr>
          <p:spPr>
            <a:xfrm>
              <a:off x="5540095" y="2286001"/>
              <a:ext cx="750636" cy="0"/>
            </a:xfrm>
            <a:prstGeom prst="straightConnector1">
              <a:avLst/>
            </a:prstGeom>
            <a:noFill/>
            <a:ln w="9525" cap="flat" cmpd="sng">
              <a:solidFill>
                <a:srgbClr val="FF875E"/>
              </a:solidFill>
              <a:prstDash val="solid"/>
              <a:miter lim="800000"/>
              <a:headEnd type="none" w="sm" len="sm"/>
              <a:tailEnd type="none" w="sm" len="sm"/>
            </a:ln>
          </p:spPr>
        </p:cxnSp>
        <p:cxnSp>
          <p:nvCxnSpPr>
            <p:cNvPr id="119" name="Google Shape;119;p1"/>
            <p:cNvCxnSpPr/>
            <p:nvPr/>
          </p:nvCxnSpPr>
          <p:spPr>
            <a:xfrm>
              <a:off x="5557306" y="2328334"/>
              <a:ext cx="756711" cy="0"/>
            </a:xfrm>
            <a:prstGeom prst="straightConnector1">
              <a:avLst/>
            </a:prstGeom>
            <a:noFill/>
            <a:ln w="9525" cap="flat" cmpd="sng">
              <a:solidFill>
                <a:srgbClr val="FF875E"/>
              </a:solidFill>
              <a:prstDash val="solid"/>
              <a:miter lim="800000"/>
              <a:headEnd type="none" w="sm" len="sm"/>
              <a:tailEnd type="none" w="sm" len="sm"/>
            </a:ln>
          </p:spPr>
        </p:cxnSp>
        <p:cxnSp>
          <p:nvCxnSpPr>
            <p:cNvPr id="120" name="Google Shape;120;p1"/>
            <p:cNvCxnSpPr/>
            <p:nvPr/>
          </p:nvCxnSpPr>
          <p:spPr>
            <a:xfrm>
              <a:off x="5581649" y="2368550"/>
              <a:ext cx="749300" cy="0"/>
            </a:xfrm>
            <a:prstGeom prst="straightConnector1">
              <a:avLst/>
            </a:prstGeom>
            <a:noFill/>
            <a:ln w="9525" cap="flat" cmpd="sng">
              <a:solidFill>
                <a:srgbClr val="FF875E"/>
              </a:solidFill>
              <a:prstDash val="solid"/>
              <a:miter lim="800000"/>
              <a:headEnd type="none" w="sm" len="sm"/>
              <a:tailEnd type="none" w="sm" len="sm"/>
            </a:ln>
          </p:spPr>
        </p:cxnSp>
        <p:cxnSp>
          <p:nvCxnSpPr>
            <p:cNvPr id="121" name="Google Shape;121;p1"/>
            <p:cNvCxnSpPr/>
            <p:nvPr/>
          </p:nvCxnSpPr>
          <p:spPr>
            <a:xfrm>
              <a:off x="5572906" y="2404534"/>
              <a:ext cx="774702" cy="0"/>
            </a:xfrm>
            <a:prstGeom prst="straightConnector1">
              <a:avLst/>
            </a:prstGeom>
            <a:noFill/>
            <a:ln w="9525" cap="flat" cmpd="sng">
              <a:solidFill>
                <a:srgbClr val="FF875E"/>
              </a:solidFill>
              <a:prstDash val="solid"/>
              <a:miter lim="800000"/>
              <a:headEnd type="none" w="sm" len="sm"/>
              <a:tailEnd type="none" w="sm" len="sm"/>
            </a:ln>
          </p:spPr>
        </p:cxnSp>
        <p:cxnSp>
          <p:nvCxnSpPr>
            <p:cNvPr id="122" name="Google Shape;122;p1"/>
            <p:cNvCxnSpPr/>
            <p:nvPr/>
          </p:nvCxnSpPr>
          <p:spPr>
            <a:xfrm>
              <a:off x="5581649" y="2446867"/>
              <a:ext cx="774424" cy="0"/>
            </a:xfrm>
            <a:prstGeom prst="straightConnector1">
              <a:avLst/>
            </a:prstGeom>
            <a:noFill/>
            <a:ln w="9525" cap="flat" cmpd="sng">
              <a:solidFill>
                <a:srgbClr val="FF875E"/>
              </a:solidFill>
              <a:prstDash val="solid"/>
              <a:miter lim="800000"/>
              <a:headEnd type="none" w="sm" len="sm"/>
              <a:tailEnd type="none" w="sm" len="sm"/>
            </a:ln>
          </p:spPr>
        </p:cxnSp>
        <p:cxnSp>
          <p:nvCxnSpPr>
            <p:cNvPr id="123" name="Google Shape;123;p1"/>
            <p:cNvCxnSpPr/>
            <p:nvPr/>
          </p:nvCxnSpPr>
          <p:spPr>
            <a:xfrm>
              <a:off x="5581649" y="2484967"/>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24" name="Google Shape;124;p1"/>
            <p:cNvCxnSpPr/>
            <p:nvPr/>
          </p:nvCxnSpPr>
          <p:spPr>
            <a:xfrm>
              <a:off x="5597688" y="2525184"/>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25" name="Google Shape;125;p1"/>
            <p:cNvCxnSpPr/>
            <p:nvPr/>
          </p:nvCxnSpPr>
          <p:spPr>
            <a:xfrm>
              <a:off x="5604038" y="2563284"/>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26" name="Google Shape;126;p1"/>
            <p:cNvCxnSpPr/>
            <p:nvPr/>
          </p:nvCxnSpPr>
          <p:spPr>
            <a:xfrm>
              <a:off x="5610388" y="2603501"/>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27" name="Google Shape;127;p1"/>
            <p:cNvCxnSpPr/>
            <p:nvPr/>
          </p:nvCxnSpPr>
          <p:spPr>
            <a:xfrm>
              <a:off x="5614621" y="2645834"/>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28" name="Google Shape;128;p1"/>
            <p:cNvCxnSpPr/>
            <p:nvPr/>
          </p:nvCxnSpPr>
          <p:spPr>
            <a:xfrm>
              <a:off x="5618415" y="2686051"/>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29" name="Google Shape;129;p1"/>
            <p:cNvCxnSpPr/>
            <p:nvPr/>
          </p:nvCxnSpPr>
          <p:spPr>
            <a:xfrm>
              <a:off x="5618415" y="2724151"/>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30" name="Google Shape;130;p1"/>
            <p:cNvCxnSpPr/>
            <p:nvPr/>
          </p:nvCxnSpPr>
          <p:spPr>
            <a:xfrm>
              <a:off x="5618415" y="2764367"/>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31" name="Google Shape;131;p1"/>
            <p:cNvCxnSpPr/>
            <p:nvPr/>
          </p:nvCxnSpPr>
          <p:spPr>
            <a:xfrm>
              <a:off x="5618414" y="2804584"/>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32" name="Google Shape;132;p1"/>
            <p:cNvCxnSpPr/>
            <p:nvPr/>
          </p:nvCxnSpPr>
          <p:spPr>
            <a:xfrm>
              <a:off x="5612062" y="2842684"/>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33" name="Google Shape;133;p1"/>
            <p:cNvCxnSpPr/>
            <p:nvPr/>
          </p:nvCxnSpPr>
          <p:spPr>
            <a:xfrm>
              <a:off x="5604038" y="2882901"/>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34" name="Google Shape;134;p1"/>
            <p:cNvCxnSpPr/>
            <p:nvPr/>
          </p:nvCxnSpPr>
          <p:spPr>
            <a:xfrm>
              <a:off x="5604037" y="2923118"/>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35" name="Google Shape;135;p1"/>
            <p:cNvCxnSpPr/>
            <p:nvPr/>
          </p:nvCxnSpPr>
          <p:spPr>
            <a:xfrm>
              <a:off x="5587884" y="2965451"/>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36" name="Google Shape;136;p1"/>
            <p:cNvCxnSpPr/>
            <p:nvPr/>
          </p:nvCxnSpPr>
          <p:spPr>
            <a:xfrm>
              <a:off x="5584431" y="3003551"/>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37" name="Google Shape;137;p1"/>
            <p:cNvCxnSpPr/>
            <p:nvPr/>
          </p:nvCxnSpPr>
          <p:spPr>
            <a:xfrm>
              <a:off x="5572906" y="3041651"/>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38" name="Google Shape;138;p1"/>
            <p:cNvCxnSpPr/>
            <p:nvPr/>
          </p:nvCxnSpPr>
          <p:spPr>
            <a:xfrm>
              <a:off x="5557306" y="3083984"/>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39" name="Google Shape;139;p1"/>
            <p:cNvCxnSpPr/>
            <p:nvPr/>
          </p:nvCxnSpPr>
          <p:spPr>
            <a:xfrm>
              <a:off x="5540095" y="3122084"/>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40" name="Google Shape;140;p1"/>
            <p:cNvCxnSpPr/>
            <p:nvPr/>
          </p:nvCxnSpPr>
          <p:spPr>
            <a:xfrm>
              <a:off x="5526616" y="3160184"/>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41" name="Google Shape;141;p1"/>
            <p:cNvCxnSpPr/>
            <p:nvPr/>
          </p:nvCxnSpPr>
          <p:spPr>
            <a:xfrm>
              <a:off x="5503333" y="3200400"/>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42" name="Google Shape;142;p1"/>
            <p:cNvCxnSpPr/>
            <p:nvPr/>
          </p:nvCxnSpPr>
          <p:spPr>
            <a:xfrm>
              <a:off x="5482166" y="3240617"/>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43" name="Google Shape;143;p1"/>
            <p:cNvCxnSpPr/>
            <p:nvPr/>
          </p:nvCxnSpPr>
          <p:spPr>
            <a:xfrm>
              <a:off x="5458882" y="3282950"/>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44" name="Google Shape;144;p1"/>
            <p:cNvCxnSpPr/>
            <p:nvPr/>
          </p:nvCxnSpPr>
          <p:spPr>
            <a:xfrm>
              <a:off x="5429249" y="3318933"/>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45" name="Google Shape;145;p1"/>
            <p:cNvCxnSpPr/>
            <p:nvPr/>
          </p:nvCxnSpPr>
          <p:spPr>
            <a:xfrm>
              <a:off x="5397499" y="3359149"/>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46" name="Google Shape;146;p1"/>
            <p:cNvCxnSpPr/>
            <p:nvPr/>
          </p:nvCxnSpPr>
          <p:spPr>
            <a:xfrm>
              <a:off x="5365749" y="3399365"/>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47" name="Google Shape;147;p1"/>
            <p:cNvCxnSpPr/>
            <p:nvPr/>
          </p:nvCxnSpPr>
          <p:spPr>
            <a:xfrm>
              <a:off x="5323416" y="3441699"/>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48" name="Google Shape;148;p1"/>
            <p:cNvCxnSpPr/>
            <p:nvPr/>
          </p:nvCxnSpPr>
          <p:spPr>
            <a:xfrm>
              <a:off x="5283199" y="3479799"/>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49" name="Google Shape;149;p1"/>
            <p:cNvCxnSpPr/>
            <p:nvPr/>
          </p:nvCxnSpPr>
          <p:spPr>
            <a:xfrm>
              <a:off x="5238749" y="3517899"/>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50" name="Google Shape;150;p1"/>
            <p:cNvCxnSpPr/>
            <p:nvPr/>
          </p:nvCxnSpPr>
          <p:spPr>
            <a:xfrm>
              <a:off x="5183716" y="3560232"/>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51" name="Google Shape;151;p1"/>
            <p:cNvCxnSpPr/>
            <p:nvPr/>
          </p:nvCxnSpPr>
          <p:spPr>
            <a:xfrm>
              <a:off x="5120216" y="3598332"/>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52" name="Google Shape;152;p1"/>
            <p:cNvCxnSpPr/>
            <p:nvPr/>
          </p:nvCxnSpPr>
          <p:spPr>
            <a:xfrm>
              <a:off x="5039783" y="3638549"/>
              <a:ext cx="783167" cy="0"/>
            </a:xfrm>
            <a:prstGeom prst="straightConnector1">
              <a:avLst/>
            </a:prstGeom>
            <a:noFill/>
            <a:ln w="9525" cap="flat" cmpd="sng">
              <a:solidFill>
                <a:srgbClr val="FF875E"/>
              </a:solidFill>
              <a:prstDash val="solid"/>
              <a:miter lim="800000"/>
              <a:headEnd type="none" w="sm" len="sm"/>
              <a:tailEnd type="none" w="sm" len="sm"/>
            </a:ln>
          </p:spPr>
        </p:cxnSp>
      </p:grpSp>
      <p:sp>
        <p:nvSpPr>
          <p:cNvPr id="153" name="Google Shape;153;p1"/>
          <p:cNvSpPr/>
          <p:nvPr/>
        </p:nvSpPr>
        <p:spPr>
          <a:xfrm>
            <a:off x="1519567" y="1065654"/>
            <a:ext cx="5446207" cy="5446207"/>
          </a:xfrm>
          <a:prstGeom prst="ellipse">
            <a:avLst/>
          </a:prstGeom>
          <a:gradFill>
            <a:gsLst>
              <a:gs pos="0">
                <a:srgbClr val="FF9064"/>
              </a:gs>
              <a:gs pos="38000">
                <a:srgbClr val="FF7C58"/>
              </a:gs>
              <a:gs pos="100000">
                <a:srgbClr val="FF674C"/>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54" name="Google Shape;154;p1"/>
          <p:cNvSpPr/>
          <p:nvPr/>
        </p:nvSpPr>
        <p:spPr>
          <a:xfrm>
            <a:off x="9832968" y="4406926"/>
            <a:ext cx="2359032" cy="2377812"/>
          </a:xfrm>
          <a:custGeom>
            <a:avLst/>
            <a:gdLst/>
            <a:ahLst/>
            <a:cxnLst/>
            <a:rect l="l" t="t" r="r" b="b"/>
            <a:pathLst>
              <a:path w="301" h="303" extrusionOk="0">
                <a:moveTo>
                  <a:pt x="301" y="88"/>
                </a:moveTo>
                <a:cubicBezTo>
                  <a:pt x="301" y="0"/>
                  <a:pt x="301" y="0"/>
                  <a:pt x="301" y="0"/>
                </a:cubicBezTo>
                <a:cubicBezTo>
                  <a:pt x="135" y="4"/>
                  <a:pt x="2" y="138"/>
                  <a:pt x="0" y="303"/>
                </a:cubicBezTo>
                <a:cubicBezTo>
                  <a:pt x="84" y="303"/>
                  <a:pt x="84" y="303"/>
                  <a:pt x="84" y="303"/>
                </a:cubicBezTo>
                <a:cubicBezTo>
                  <a:pt x="87" y="185"/>
                  <a:pt x="182" y="90"/>
                  <a:pt x="301" y="88"/>
                </a:cubicBezTo>
                <a:close/>
              </a:path>
            </a:pathLst>
          </a:custGeom>
          <a:gradFill>
            <a:gsLst>
              <a:gs pos="0">
                <a:srgbClr val="FF9165"/>
              </a:gs>
              <a:gs pos="44000">
                <a:srgbClr val="FF7353"/>
              </a:gs>
              <a:gs pos="100000">
                <a:srgbClr val="FF684C"/>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55" name="Google Shape;155;p1"/>
          <p:cNvSpPr txBox="1"/>
          <p:nvPr>
            <p:ph type="ctrTitle" idx="4294967295"/>
          </p:nvPr>
        </p:nvSpPr>
        <p:spPr>
          <a:xfrm>
            <a:off x="1857814" y="2625969"/>
            <a:ext cx="8354623" cy="2017200"/>
          </a:xfrm>
          <a:prstGeom prst="rect">
            <a:avLst/>
          </a:prstGeom>
          <a:noFill/>
          <a:ln>
            <a:noFill/>
          </a:ln>
        </p:spPr>
        <p:txBody>
          <a:bodyPr spcFirstLastPara="1" wrap="square" lIns="91425" tIns="91425" rIns="91425" bIns="91425" anchor="ctr" anchorCtr="0">
            <a:noAutofit/>
          </a:bodyPr>
          <a:lstStyle/>
          <a:p>
            <a:pPr marL="0" marR="0" lvl="0" indent="0" algn="l" rtl="0">
              <a:lnSpc>
                <a:spcPct val="150000"/>
              </a:lnSpc>
              <a:spcBef>
                <a:spcPts val="0"/>
              </a:spcBef>
              <a:spcAft>
                <a:spcPts val="0"/>
              </a:spcAft>
              <a:buClr>
                <a:schemeClr val="lt1"/>
              </a:buClr>
              <a:buSzPts val="4800"/>
              <a:buFont typeface="微软雅黑" panose="020B0503020204020204" charset="-122"/>
              <a:buNone/>
            </a:pPr>
            <a:r>
              <a:rPr lang="zh-CN" sz="48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Shopee物流介绍与运费</a:t>
            </a:r>
            <a:endParaRPr sz="48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r" rtl="0">
              <a:lnSpc>
                <a:spcPct val="150000"/>
              </a:lnSpc>
              <a:spcBef>
                <a:spcPts val="0"/>
              </a:spcBef>
              <a:spcAft>
                <a:spcPts val="0"/>
              </a:spcAft>
              <a:buClr>
                <a:schemeClr val="lt1"/>
              </a:buClr>
              <a:buSzPts val="4800"/>
              <a:buFont typeface="微软雅黑" panose="020B0503020204020204" charset="-122"/>
              <a:buNone/>
            </a:pPr>
            <a:r>
              <a:rPr lang="zh-CN" sz="4800" b="1">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——台湾站点</a:t>
            </a:r>
            <a:endParaRPr sz="4800" b="1">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156" name="Google Shape;156;p1"/>
          <p:cNvPicPr preferRelativeResize="0"/>
          <p:nvPr/>
        </p:nvPicPr>
        <p:blipFill rotWithShape="1">
          <a:blip r:embed="rId1"/>
          <a:srcRect/>
          <a:stretch>
            <a:fillRect/>
          </a:stretch>
        </p:blipFill>
        <p:spPr>
          <a:xfrm>
            <a:off x="392112" y="240436"/>
            <a:ext cx="2254910" cy="712077"/>
          </a:xfrm>
          <a:prstGeom prst="rect">
            <a:avLst/>
          </a:prstGeom>
          <a:noFill/>
          <a:ln>
            <a:noFill/>
          </a:ln>
        </p:spPr>
      </p:pic>
      <p:pic>
        <p:nvPicPr>
          <p:cNvPr id="157" name="Google Shape;157;p1"/>
          <p:cNvPicPr preferRelativeResize="0"/>
          <p:nvPr/>
        </p:nvPicPr>
        <p:blipFill rotWithShape="1">
          <a:blip r:embed="rId2"/>
          <a:srcRect/>
          <a:stretch>
            <a:fillRect/>
          </a:stretch>
        </p:blipFill>
        <p:spPr>
          <a:xfrm>
            <a:off x="11569700" y="6235700"/>
            <a:ext cx="406400" cy="406400"/>
          </a:xfrm>
          <a:prstGeom prst="rect">
            <a:avLst/>
          </a:prstGeom>
          <a:noFill/>
          <a:ln>
            <a:noFill/>
          </a:ln>
        </p:spPr>
      </p:pic>
      <p:pic>
        <p:nvPicPr>
          <p:cNvPr id="1" name="图片 0"/>
          <p:cNvPicPr>
            <a:picLocks noChangeAspect="1"/>
          </p:cNvPicPr>
          <p:nvPr/>
        </p:nvPicPr>
        <p:blipFill>
          <a:blip r:embed="rId3"/>
          <a:stretch>
            <a:fillRect/>
          </a:stretch>
        </p:blipFill>
        <p:spPr>
          <a:xfrm>
            <a:off x="-46990" y="-27940"/>
            <a:ext cx="12256770" cy="6920230"/>
          </a:xfrm>
          <a:prstGeom prst="rect">
            <a:avLst/>
          </a:prstGeom>
        </p:spPr>
      </p:pic>
      <p:pic>
        <p:nvPicPr>
          <p:cNvPr id="91" name="Google Shape;91;p1"/>
          <p:cNvPicPr preferRelativeResize="0"/>
          <p:nvPr/>
        </p:nvPicPr>
        <p:blipFill rotWithShape="1">
          <a:blip r:embed="rId4"/>
          <a:srcRect/>
          <a:stretch>
            <a:fillRect/>
          </a:stretch>
        </p:blipFill>
        <p:spPr>
          <a:xfrm>
            <a:off x="5798094" y="1196832"/>
            <a:ext cx="1071047" cy="1231168"/>
          </a:xfrm>
          <a:prstGeom prst="rect">
            <a:avLst/>
          </a:prstGeom>
          <a:noFill/>
          <a:ln>
            <a:noFill/>
          </a:ln>
        </p:spPr>
      </p:pic>
      <p:sp>
        <p:nvSpPr>
          <p:cNvPr id="90" name="Google Shape;90;p1"/>
          <p:cNvSpPr/>
          <p:nvPr/>
        </p:nvSpPr>
        <p:spPr>
          <a:xfrm>
            <a:off x="2804488" y="3135086"/>
            <a:ext cx="7058257" cy="1259205"/>
          </a:xfrm>
          <a:prstGeom prst="rect">
            <a:avLst/>
          </a:prstGeom>
          <a:noFill/>
          <a:ln>
            <a:noFill/>
          </a:ln>
        </p:spPr>
        <p:txBody>
          <a:bodyPr spcFirstLastPara="1" wrap="square" lIns="91425" tIns="45700" rIns="91425" bIns="45700" anchor="t" anchorCtr="0">
            <a:spAutoFit/>
          </a:bodyPr>
          <a:p>
            <a:pPr marL="0" marR="0" lvl="0" indent="0" algn="ctr" rtl="0">
              <a:lnSpc>
                <a:spcPct val="100000"/>
              </a:lnSpc>
              <a:spcBef>
                <a:spcPts val="0"/>
              </a:spcBef>
              <a:spcAft>
                <a:spcPts val="0"/>
              </a:spcAft>
              <a:buNone/>
            </a:pPr>
            <a:r>
              <a:rPr lang="zh-CN" sz="4800" b="1" i="0" u="none" strike="noStrike" cap="none">
                <a:solidFill>
                  <a:schemeClr val="lt1"/>
                </a:solidFill>
                <a:latin typeface="Arial" panose="020B0604020202020204"/>
                <a:ea typeface="Arial" panose="020B0604020202020204"/>
                <a:cs typeface="Arial" panose="020B0604020202020204"/>
                <a:sym typeface="Arial" panose="020B0604020202020204"/>
              </a:rPr>
              <a:t>S</a:t>
            </a:r>
            <a:r>
              <a:rPr lang="en-US" altLang="zh-CN" sz="4800" b="1" i="0" u="none" strike="noStrike" cap="none">
                <a:solidFill>
                  <a:schemeClr val="lt1"/>
                </a:solidFill>
                <a:latin typeface="Arial" panose="020B0604020202020204"/>
                <a:ea typeface="Arial" panose="020B0604020202020204"/>
                <a:cs typeface="Arial" panose="020B0604020202020204"/>
                <a:sym typeface="Arial" panose="020B0604020202020204"/>
              </a:rPr>
              <a:t>LS</a:t>
            </a:r>
            <a:r>
              <a:rPr lang="zh-CN" altLang="en-US" sz="4800" b="1" i="0" u="none" strike="noStrike" cap="none">
                <a:solidFill>
                  <a:schemeClr val="lt1"/>
                </a:solidFill>
                <a:latin typeface="Arial" panose="020B0604020202020204"/>
                <a:ea typeface="Arial" panose="020B0604020202020204"/>
                <a:cs typeface="Arial" panose="020B0604020202020204"/>
                <a:sym typeface="Arial" panose="020B0604020202020204"/>
              </a:rPr>
              <a:t>物流指引</a:t>
            </a:r>
            <a:endParaRPr lang="zh-CN" sz="48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None/>
            </a:pPr>
            <a:br>
              <a:rPr lang="zh-CN" sz="1400" b="0" i="0" u="none" strike="noStrike" cap="none">
                <a:solidFill>
                  <a:srgbClr val="000000"/>
                </a:solidFill>
                <a:latin typeface="Arial" panose="020B0604020202020204"/>
                <a:ea typeface="Arial" panose="020B0604020202020204"/>
                <a:cs typeface="Arial" panose="020B0604020202020204"/>
                <a:sym typeface="Arial" panose="020B0604020202020204"/>
              </a:rPr>
            </a:b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1"/>
                                        <p:tgtEl>
                                          <p:spTgt spid="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406" name="Shape 406"/>
        <p:cNvGrpSpPr/>
        <p:nvPr/>
      </p:nvGrpSpPr>
      <p:grpSpPr>
        <a:xfrm>
          <a:off x="0" y="0"/>
          <a:ext cx="0" cy="0"/>
          <a:chOff x="0" y="0"/>
          <a:chExt cx="0" cy="0"/>
        </a:xfrm>
      </p:grpSpPr>
      <p:sp>
        <p:nvSpPr>
          <p:cNvPr id="407" name="Google Shape;407;p8"/>
          <p:cNvSpPr txBox="1"/>
          <p:nvPr/>
        </p:nvSpPr>
        <p:spPr>
          <a:xfrm>
            <a:off x="588420" y="179502"/>
            <a:ext cx="3517236"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台湾站点现货/预售天数介绍</a:t>
            </a:r>
            <a:endParaRPr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08" name="Google Shape;408;p8"/>
          <p:cNvSpPr txBox="1"/>
          <p:nvPr/>
        </p:nvSpPr>
        <p:spPr>
          <a:xfrm>
            <a:off x="50861" y="844456"/>
            <a:ext cx="11210038" cy="14773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panose="020B0604020202020204"/>
              <a:buNone/>
            </a:pPr>
            <a:r>
              <a:rPr lang="zh-CN" sz="1800" b="0" i="0" u="none" strike="noStrike" cap="none">
                <a:solidFill>
                  <a:schemeClr val="dk1"/>
                </a:solidFill>
                <a:latin typeface="Arial" panose="020B0604020202020204"/>
                <a:ea typeface="Arial" panose="020B0604020202020204"/>
                <a:cs typeface="Arial" panose="020B0604020202020204"/>
                <a:sym typeface="Arial" panose="020B0604020202020204"/>
              </a:rPr>
              <a:t>      2021年1月25日起，未完成订单率和迟发货率政策计算逻辑都将变更。（查看过去7天数据，即从</a:t>
            </a:r>
            <a:r>
              <a:rPr lang="zh-CN" sz="1800" b="1" i="0" u="none" strike="noStrike" cap="none">
                <a:solidFill>
                  <a:schemeClr val="dk1"/>
                </a:solidFill>
                <a:latin typeface="Arial" panose="020B0604020202020204"/>
                <a:ea typeface="Arial" panose="020B0604020202020204"/>
                <a:cs typeface="Arial" panose="020B0604020202020204"/>
                <a:sym typeface="Arial" panose="020B0604020202020204"/>
              </a:rPr>
              <a:t>2021年1月18日起</a:t>
            </a:r>
            <a:r>
              <a:rPr lang="zh-CN" sz="1800" b="0" i="0" u="none" strike="noStrike" cap="none">
                <a:solidFill>
                  <a:schemeClr val="dk1"/>
                </a:solidFill>
                <a:latin typeface="Arial" panose="020B0604020202020204"/>
                <a:ea typeface="Arial" panose="020B0604020202020204"/>
                <a:cs typeface="Arial" panose="020B0604020202020204"/>
                <a:sym typeface="Arial" panose="020B0604020202020204"/>
              </a:rPr>
              <a:t>变更）*注：DTS=卖家备货时长</a:t>
            </a: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800"/>
              <a:buFont typeface="Arial" panose="020B0604020202020204"/>
              <a:buNone/>
            </a:pPr>
            <a:r>
              <a:rPr lang="zh-CN" sz="1800" b="0" i="0" u="none" strike="noStrike" cap="none">
                <a:solidFill>
                  <a:schemeClr val="dk1"/>
                </a:solidFill>
                <a:latin typeface="Arial" panose="020B0604020202020204"/>
                <a:ea typeface="Arial" panose="020B0604020202020204"/>
                <a:cs typeface="Arial" panose="020B0604020202020204"/>
                <a:sym typeface="Arial" panose="020B0604020202020204"/>
              </a:rPr>
              <a:t>     台湾站点主要变更：</a:t>
            </a: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285750" marR="0" lvl="0" indent="-285750" algn="l" rtl="0">
              <a:lnSpc>
                <a:spcPct val="100000"/>
              </a:lnSpc>
              <a:spcBef>
                <a:spcPts val="0"/>
              </a:spcBef>
              <a:spcAft>
                <a:spcPts val="0"/>
              </a:spcAft>
              <a:buClr>
                <a:schemeClr val="dk1"/>
              </a:buClr>
              <a:buSzPts val="1800"/>
              <a:buFont typeface="Arial" panose="020B0604020202020204"/>
              <a:buChar char="•"/>
            </a:pPr>
            <a:r>
              <a:rPr lang="zh-CN" sz="1800" b="0" i="0" u="none" strike="noStrike" cap="none">
                <a:solidFill>
                  <a:schemeClr val="dk1"/>
                </a:solidFill>
                <a:latin typeface="Arial" panose="020B0604020202020204"/>
                <a:ea typeface="Arial" panose="020B0604020202020204"/>
                <a:cs typeface="Arial" panose="020B0604020202020204"/>
                <a:sym typeface="Arial" panose="020B0604020202020204"/>
              </a:rPr>
              <a:t>若卖家成功使用首公里追踪功能，迟发货计算逻辑将以首公里扫描时间为准；否则以仓库扫描时间为准</a:t>
            </a: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285750" marR="0" lvl="0" indent="-285750" algn="l" rtl="0">
              <a:lnSpc>
                <a:spcPct val="100000"/>
              </a:lnSpc>
              <a:spcBef>
                <a:spcPts val="0"/>
              </a:spcBef>
              <a:spcAft>
                <a:spcPts val="0"/>
              </a:spcAft>
              <a:buClr>
                <a:schemeClr val="dk1"/>
              </a:buClr>
              <a:buSzPts val="1800"/>
              <a:buFont typeface="Arial" panose="020B0604020202020204"/>
              <a:buChar char="•"/>
            </a:pPr>
            <a:r>
              <a:rPr lang="zh-CN" sz="1800" b="0" i="0" u="none" strike="noStrike" cap="none">
                <a:solidFill>
                  <a:schemeClr val="dk1"/>
                </a:solidFill>
                <a:latin typeface="Arial" panose="020B0604020202020204"/>
                <a:ea typeface="Arial" panose="020B0604020202020204"/>
                <a:cs typeface="Arial" panose="020B0604020202020204"/>
                <a:sym typeface="Arial" panose="020B0604020202020204"/>
              </a:rPr>
              <a:t>各站点迟发货和自动取消时长变更</a:t>
            </a: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aphicFrame>
        <p:nvGraphicFramePr>
          <p:cNvPr id="409" name="Google Shape;409;p8"/>
          <p:cNvGraphicFramePr/>
          <p:nvPr/>
        </p:nvGraphicFramePr>
        <p:xfrm>
          <a:off x="50861" y="3474636"/>
          <a:ext cx="12090300" cy="3000000"/>
        </p:xfrm>
        <a:graphic>
          <a:graphicData uri="http://schemas.openxmlformats.org/drawingml/2006/table">
            <a:tbl>
              <a:tblPr>
                <a:noFill/>
                <a:tableStyleId>{F9AAD361-9D46-4D49-8E67-CE72958A9137}</a:tableStyleId>
              </a:tblPr>
              <a:tblGrid>
                <a:gridCol w="2156075"/>
                <a:gridCol w="3178200"/>
                <a:gridCol w="3258825"/>
                <a:gridCol w="3497200"/>
              </a:tblGrid>
              <a:tr h="747700">
                <a:tc>
                  <a:txBody>
                    <a:bodyPr/>
                    <a:lstStyle/>
                    <a:p>
                      <a:pPr marL="0" marR="0" lvl="0" indent="0" algn="ctr" rtl="0">
                        <a:lnSpc>
                          <a:spcPct val="100000"/>
                        </a:lnSpc>
                        <a:spcBef>
                          <a:spcPts val="0"/>
                        </a:spcBef>
                        <a:spcAft>
                          <a:spcPts val="0"/>
                        </a:spcAft>
                        <a:buClr>
                          <a:srgbClr val="000000"/>
                        </a:buClr>
                        <a:buSzPts val="1800"/>
                        <a:buFont typeface="Arial" panose="020B0604020202020204"/>
                        <a:buNone/>
                      </a:pPr>
                      <a:r>
                        <a:rPr lang="zh-CN" sz="1800" b="1"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DTS设置</a:t>
                      </a:r>
                      <a:endParaRPr sz="18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0" marR="0" marT="29250" marB="292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F582B"/>
                    </a:solidFill>
                  </a:tcPr>
                </a:tc>
                <a:tc>
                  <a:txBody>
                    <a:bodyPr/>
                    <a:lstStyle/>
                    <a:p>
                      <a:pPr marL="0" marR="0" lvl="0" indent="0" algn="ctr" rtl="0">
                        <a:lnSpc>
                          <a:spcPct val="100000"/>
                        </a:lnSpc>
                        <a:spcBef>
                          <a:spcPts val="0"/>
                        </a:spcBef>
                        <a:spcAft>
                          <a:spcPts val="0"/>
                        </a:spcAft>
                        <a:buClr>
                          <a:srgbClr val="000000"/>
                        </a:buClr>
                        <a:buSzPts val="1800"/>
                        <a:buFont typeface="Arial" panose="020B0604020202020204"/>
                        <a:buNone/>
                      </a:pPr>
                      <a:r>
                        <a:rPr lang="zh-CN" sz="1800" b="1"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迟发货计算逻辑</a:t>
                      </a:r>
                      <a:endParaRPr sz="1800" b="1"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0000"/>
                        </a:lnSpc>
                        <a:spcBef>
                          <a:spcPts val="0"/>
                        </a:spcBef>
                        <a:spcAft>
                          <a:spcPts val="0"/>
                        </a:spcAft>
                        <a:buClr>
                          <a:srgbClr val="000000"/>
                        </a:buClr>
                        <a:buSzPts val="1800"/>
                        <a:buFont typeface="Arial" panose="020B0604020202020204"/>
                        <a:buNone/>
                      </a:pPr>
                      <a:r>
                        <a:rPr lang="zh-CN" sz="1800" b="1"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（首公里/到仓扫描）</a:t>
                      </a:r>
                      <a:endParaRPr sz="18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0" marR="0" marT="29250" marB="292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F582B"/>
                    </a:solidFill>
                  </a:tcPr>
                </a:tc>
                <a:tc>
                  <a:txBody>
                    <a:bodyPr/>
                    <a:lstStyle/>
                    <a:p>
                      <a:pPr marL="0" marR="0" lvl="0" indent="0" algn="ctr" rtl="0">
                        <a:lnSpc>
                          <a:spcPct val="100000"/>
                        </a:lnSpc>
                        <a:spcBef>
                          <a:spcPts val="0"/>
                        </a:spcBef>
                        <a:spcAft>
                          <a:spcPts val="0"/>
                        </a:spcAft>
                        <a:buClr>
                          <a:srgbClr val="000000"/>
                        </a:buClr>
                        <a:buSzPts val="1800"/>
                        <a:buFont typeface="Arial" panose="020B0604020202020204"/>
                        <a:buNone/>
                      </a:pPr>
                      <a:r>
                        <a:rPr lang="zh-CN" sz="1800" b="1"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自动取消订单计算逻辑</a:t>
                      </a:r>
                      <a:endParaRPr sz="1800" b="1"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0000"/>
                        </a:lnSpc>
                        <a:spcBef>
                          <a:spcPts val="0"/>
                        </a:spcBef>
                        <a:spcAft>
                          <a:spcPts val="0"/>
                        </a:spcAft>
                        <a:buClr>
                          <a:srgbClr val="000000"/>
                        </a:buClr>
                        <a:buSzPts val="1800"/>
                        <a:buFont typeface="Arial" panose="020B0604020202020204"/>
                        <a:buNone/>
                      </a:pPr>
                      <a:r>
                        <a:rPr lang="zh-CN" sz="1800" b="1"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（没点击发货）</a:t>
                      </a:r>
                      <a:endParaRPr sz="18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0" marR="0" marT="29250" marB="292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F582B"/>
                    </a:solidFill>
                  </a:tcPr>
                </a:tc>
                <a:tc>
                  <a:txBody>
                    <a:bodyPr/>
                    <a:lstStyle/>
                    <a:p>
                      <a:pPr marL="0" marR="0" lvl="0" indent="0" algn="ctr" rtl="0">
                        <a:lnSpc>
                          <a:spcPct val="100000"/>
                        </a:lnSpc>
                        <a:spcBef>
                          <a:spcPts val="0"/>
                        </a:spcBef>
                        <a:spcAft>
                          <a:spcPts val="0"/>
                        </a:spcAft>
                        <a:buClr>
                          <a:srgbClr val="000000"/>
                        </a:buClr>
                        <a:buSzPts val="1800"/>
                        <a:buFont typeface="Arial" panose="020B0604020202020204"/>
                        <a:buNone/>
                      </a:pPr>
                      <a:r>
                        <a:rPr lang="zh-CN" sz="1800" b="1"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自动取消订单计算逻辑</a:t>
                      </a:r>
                      <a:endParaRPr sz="1800" b="1"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0000"/>
                        </a:lnSpc>
                        <a:spcBef>
                          <a:spcPts val="0"/>
                        </a:spcBef>
                        <a:spcAft>
                          <a:spcPts val="0"/>
                        </a:spcAft>
                        <a:buClr>
                          <a:srgbClr val="000000"/>
                        </a:buClr>
                        <a:buSzPts val="1800"/>
                        <a:buFont typeface="Arial" panose="020B0604020202020204"/>
                        <a:buNone/>
                      </a:pPr>
                      <a:r>
                        <a:rPr lang="zh-CN" sz="1800" b="1"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（到仓扫描）</a:t>
                      </a:r>
                      <a:endParaRPr sz="18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0" marR="0" marT="29250" marB="292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F582B"/>
                    </a:solidFill>
                  </a:tcPr>
                </a:tc>
              </a:tr>
              <a:tr h="585050">
                <a:tc>
                  <a:txBody>
                    <a:bodyPr/>
                    <a:lstStyle/>
                    <a:p>
                      <a:pPr marL="0" marR="0" lvl="0" indent="0" algn="ctr" rtl="0">
                        <a:lnSpc>
                          <a:spcPct val="100000"/>
                        </a:lnSpc>
                        <a:spcBef>
                          <a:spcPts val="0"/>
                        </a:spcBef>
                        <a:spcAft>
                          <a:spcPts val="0"/>
                        </a:spcAft>
                        <a:buClr>
                          <a:srgbClr val="000000"/>
                        </a:buClr>
                        <a:buSzPts val="1800"/>
                        <a:buFont typeface="Arial" panose="020B0604020202020204"/>
                        <a:buNone/>
                      </a:pPr>
                      <a:r>
                        <a:rPr lang="zh-CN" sz="18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现货：3个工作日</a:t>
                      </a:r>
                      <a:endParaRPr sz="18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0000"/>
                        </a:lnSpc>
                        <a:spcBef>
                          <a:spcPts val="0"/>
                        </a:spcBef>
                        <a:spcAft>
                          <a:spcPts val="0"/>
                        </a:spcAft>
                        <a:buClr>
                          <a:srgbClr val="000000"/>
                        </a:buClr>
                        <a:buSzPts val="1800"/>
                        <a:buFont typeface="Arial" panose="020B0604020202020204"/>
                        <a:buNone/>
                      </a:pPr>
                      <a:r>
                        <a:rPr lang="zh-CN" sz="1800" b="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预售：5-10个工作日</a:t>
                      </a:r>
                      <a:endParaRPr sz="1800" b="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0" marR="0" marT="29250" marB="292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800"/>
                        <a:buFont typeface="Arial" panose="020B0604020202020204"/>
                        <a:buNone/>
                      </a:pPr>
                      <a:r>
                        <a:rPr lang="zh-CN" sz="18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DTS（工作日）</a:t>
                      </a:r>
                      <a:endParaRPr sz="1400" u="none" strike="noStrike" cap="none"/>
                    </a:p>
                  </a:txBody>
                  <a:tcPr marL="0" marR="0" marT="29250" marB="292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800"/>
                        <a:buFont typeface="Arial" panose="020B0604020202020204"/>
                        <a:buNone/>
                      </a:pPr>
                      <a:r>
                        <a:rPr lang="zh-CN" sz="18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DTS（工作日）</a:t>
                      </a:r>
                      <a:endParaRPr sz="1400" u="none" strike="noStrike" cap="none"/>
                    </a:p>
                  </a:txBody>
                  <a:tcPr marL="0" marR="0" marT="29250" marB="292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800"/>
                        <a:buFont typeface="Arial" panose="020B0604020202020204"/>
                        <a:buNone/>
                      </a:pPr>
                      <a:r>
                        <a:rPr lang="zh-CN" sz="18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DTS（工作日）+3个自然日</a:t>
                      </a:r>
                      <a:endParaRPr sz="1400" u="none" strike="noStrike" cap="none"/>
                    </a:p>
                  </a:txBody>
                  <a:tcPr marL="0" marR="0" marT="29250" marB="292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r>
            </a:tbl>
          </a:graphicData>
        </a:graphic>
      </p:graphicFrame>
      <p:sp>
        <p:nvSpPr>
          <p:cNvPr id="410" name="Google Shape;410;p8"/>
          <p:cNvSpPr txBox="1"/>
          <p:nvPr/>
        </p:nvSpPr>
        <p:spPr>
          <a:xfrm>
            <a:off x="0" y="3044811"/>
            <a:ext cx="667909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panose="020B0604020202020204"/>
              <a:buNone/>
            </a:pPr>
            <a:r>
              <a:rPr lang="zh-CN" sz="1600" b="1" i="0" u="none" strike="noStrike" cap="none">
                <a:solidFill>
                  <a:schemeClr val="dk1"/>
                </a:solidFill>
                <a:latin typeface="Arial" panose="020B0604020202020204"/>
                <a:ea typeface="Arial" panose="020B0604020202020204"/>
                <a:cs typeface="Arial" panose="020B0604020202020204"/>
                <a:sym typeface="Arial" panose="020B0604020202020204"/>
              </a:rPr>
              <a:t>新未完成订单率和迟发货率政策（2021年1月18日生效）</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11" name="Google Shape;411;p8"/>
          <p:cNvPicPr preferRelativeResize="0"/>
          <p:nvPr/>
        </p:nvPicPr>
        <p:blipFill rotWithShape="1">
          <a:blip r:embed="rId1"/>
          <a:srcRect/>
          <a:stretch>
            <a:fillRect/>
          </a:stretch>
        </p:blipFill>
        <p:spPr>
          <a:xfrm>
            <a:off x="11569700" y="6235700"/>
            <a:ext cx="406400" cy="40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1"/>
                                        </p:tgtEl>
                                        <p:attrNameLst>
                                          <p:attrName>style.visibility</p:attrName>
                                        </p:attrNameLst>
                                      </p:cBhvr>
                                      <p:to>
                                        <p:strVal val="visible"/>
                                      </p:to>
                                    </p:set>
                                    <p:animEffect transition="in" filter="fade">
                                      <p:cBhvr>
                                        <p:cTn id="7" dur="1"/>
                                        <p:tgtEl>
                                          <p:spTgt spid="4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415" name="Shape 415"/>
        <p:cNvGrpSpPr/>
        <p:nvPr/>
      </p:nvGrpSpPr>
      <p:grpSpPr>
        <a:xfrm>
          <a:off x="0" y="0"/>
          <a:ext cx="0" cy="0"/>
          <a:chOff x="0" y="0"/>
          <a:chExt cx="0" cy="0"/>
        </a:xfrm>
      </p:grpSpPr>
      <p:pic>
        <p:nvPicPr>
          <p:cNvPr id="416" name="Google Shape;416;p9"/>
          <p:cNvPicPr preferRelativeResize="0"/>
          <p:nvPr/>
        </p:nvPicPr>
        <p:blipFill rotWithShape="1">
          <a:blip r:embed="rId1"/>
          <a:srcRect t="10379"/>
          <a:stretch>
            <a:fillRect/>
          </a:stretch>
        </p:blipFill>
        <p:spPr>
          <a:xfrm>
            <a:off x="110272" y="1772292"/>
            <a:ext cx="6050709" cy="4825786"/>
          </a:xfrm>
          <a:prstGeom prst="rect">
            <a:avLst/>
          </a:prstGeom>
          <a:noFill/>
          <a:ln>
            <a:noFill/>
          </a:ln>
        </p:spPr>
      </p:pic>
      <p:sp>
        <p:nvSpPr>
          <p:cNvPr id="417" name="Google Shape;417;p9"/>
          <p:cNvSpPr txBox="1"/>
          <p:nvPr/>
        </p:nvSpPr>
        <p:spPr>
          <a:xfrm>
            <a:off x="588420" y="179502"/>
            <a:ext cx="3517236"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台湾站点现货/预售天数介绍</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18" name="Google Shape;418;p9"/>
          <p:cNvSpPr/>
          <p:nvPr/>
        </p:nvSpPr>
        <p:spPr>
          <a:xfrm>
            <a:off x="303457" y="3370422"/>
            <a:ext cx="569925" cy="582931"/>
          </a:xfrm>
          <a:prstGeom prst="rect">
            <a:avLst/>
          </a:prstGeom>
          <a:no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419" name="Google Shape;419;p9"/>
          <p:cNvSpPr/>
          <p:nvPr/>
        </p:nvSpPr>
        <p:spPr>
          <a:xfrm>
            <a:off x="1265800" y="3370422"/>
            <a:ext cx="2143321" cy="582931"/>
          </a:xfrm>
          <a:prstGeom prst="rect">
            <a:avLst/>
          </a:prstGeom>
          <a:no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420" name="Google Shape;420;p9"/>
          <p:cNvSpPr/>
          <p:nvPr/>
        </p:nvSpPr>
        <p:spPr>
          <a:xfrm>
            <a:off x="3616960" y="4185185"/>
            <a:ext cx="660023" cy="627119"/>
          </a:xfrm>
          <a:prstGeom prst="rect">
            <a:avLst/>
          </a:prstGeom>
          <a:no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421" name="Google Shape;421;p9"/>
          <p:cNvSpPr/>
          <p:nvPr/>
        </p:nvSpPr>
        <p:spPr>
          <a:xfrm>
            <a:off x="1941271" y="2603882"/>
            <a:ext cx="1300411" cy="486783"/>
          </a:xfrm>
          <a:prstGeom prst="wedgeRectCallout">
            <a:avLst>
              <a:gd name="adj1" fmla="val -20833"/>
              <a:gd name="adj2" fmla="val 100069"/>
            </a:avLst>
          </a:prstGeom>
          <a:gradFill>
            <a:gsLst>
              <a:gs pos="0">
                <a:srgbClr val="A6B6DE"/>
              </a:gs>
              <a:gs pos="50000">
                <a:srgbClr val="98AAD9"/>
              </a:gs>
              <a:gs pos="100000">
                <a:srgbClr val="859CD7"/>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panose="020B0604020202020204"/>
              <a:buNone/>
            </a:pPr>
            <a:r>
              <a:rPr lang="zh-CN" sz="16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备货工作日（DTS）</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22" name="Google Shape;422;p9"/>
          <p:cNvSpPr/>
          <p:nvPr/>
        </p:nvSpPr>
        <p:spPr>
          <a:xfrm>
            <a:off x="470220" y="4985171"/>
            <a:ext cx="2044380" cy="700942"/>
          </a:xfrm>
          <a:prstGeom prst="rect">
            <a:avLst/>
          </a:prstGeom>
          <a:no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423" name="Google Shape;423;p9"/>
          <p:cNvSpPr/>
          <p:nvPr/>
        </p:nvSpPr>
        <p:spPr>
          <a:xfrm>
            <a:off x="1291065" y="4308507"/>
            <a:ext cx="1300411" cy="486783"/>
          </a:xfrm>
          <a:prstGeom prst="wedgeRectCallout">
            <a:avLst>
              <a:gd name="adj1" fmla="val -21529"/>
              <a:gd name="adj2" fmla="val 88910"/>
            </a:avLst>
          </a:prstGeom>
          <a:solidFill>
            <a:srgbClr val="F7CAAC"/>
          </a:soli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panose="020B0604020202020204"/>
              <a:buNone/>
            </a:pPr>
            <a:r>
              <a:rPr lang="zh-CN" sz="16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备货工作日</a:t>
            </a:r>
            <a:endParaRPr sz="16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0000"/>
              </a:lnSpc>
              <a:spcBef>
                <a:spcPts val="0"/>
              </a:spcBef>
              <a:spcAft>
                <a:spcPts val="0"/>
              </a:spcAft>
              <a:buClr>
                <a:srgbClr val="000000"/>
              </a:buClr>
              <a:buSzPts val="1600"/>
              <a:buFont typeface="Arial" panose="020B0604020202020204"/>
              <a:buNone/>
            </a:pPr>
            <a:r>
              <a:rPr lang="zh-CN" sz="16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（DTS）</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24" name="Google Shape;424;p9"/>
          <p:cNvSpPr/>
          <p:nvPr/>
        </p:nvSpPr>
        <p:spPr>
          <a:xfrm>
            <a:off x="156322" y="2505721"/>
            <a:ext cx="1300411" cy="486783"/>
          </a:xfrm>
          <a:prstGeom prst="wedgeRectCallout">
            <a:avLst>
              <a:gd name="adj1" fmla="val -20833"/>
              <a:gd name="adj2" fmla="val 100069"/>
            </a:avLst>
          </a:prstGeom>
          <a:gradFill>
            <a:gsLst>
              <a:gs pos="0">
                <a:srgbClr val="A6B6DE"/>
              </a:gs>
              <a:gs pos="50000">
                <a:srgbClr val="98AAD9"/>
              </a:gs>
              <a:gs pos="100000">
                <a:srgbClr val="859CD7"/>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panose="020B0604020202020204"/>
              <a:buNone/>
            </a:pPr>
            <a:r>
              <a:rPr lang="zh-CN" sz="16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下单当天</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25" name="Google Shape;425;p9"/>
          <p:cNvSpPr/>
          <p:nvPr/>
        </p:nvSpPr>
        <p:spPr>
          <a:xfrm>
            <a:off x="4307449" y="3661887"/>
            <a:ext cx="1256237" cy="486783"/>
          </a:xfrm>
          <a:prstGeom prst="wedgeRectCallout">
            <a:avLst>
              <a:gd name="adj1" fmla="val -68871"/>
              <a:gd name="adj2" fmla="val 47993"/>
            </a:avLst>
          </a:prstGeom>
          <a:solidFill>
            <a:srgbClr val="F7CAAC"/>
          </a:soli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panose="020B0604020202020204"/>
              <a:buNone/>
            </a:pPr>
            <a:r>
              <a:rPr lang="zh-CN" sz="16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下单当天</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26" name="Google Shape;426;p9"/>
          <p:cNvSpPr/>
          <p:nvPr/>
        </p:nvSpPr>
        <p:spPr>
          <a:xfrm>
            <a:off x="158776" y="811003"/>
            <a:ext cx="6337082" cy="96128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000"/>
              <a:buFont typeface="Arial" panose="020B0604020202020204"/>
              <a:buNone/>
            </a:pPr>
            <a:r>
              <a:rPr lang="zh-CN" sz="20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订单当天不算出货天数，出货天数是工作日，</a:t>
            </a:r>
            <a:endParaRPr sz="20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rgbClr val="000000"/>
              </a:buClr>
              <a:buSzPts val="2000"/>
              <a:buFont typeface="Arial" panose="020B0604020202020204"/>
              <a:buNone/>
            </a:pPr>
            <a:r>
              <a:rPr lang="zh-CN" sz="20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仓库扫描时效24小时，实际出货时间以扫描入仓为准；</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27" name="Google Shape;427;p9"/>
          <p:cNvSpPr txBox="1"/>
          <p:nvPr/>
        </p:nvSpPr>
        <p:spPr>
          <a:xfrm>
            <a:off x="6937513" y="1093304"/>
            <a:ext cx="4949687" cy="39703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panose="020B0604020202020204"/>
              <a:buNone/>
            </a:pPr>
            <a:r>
              <a:rPr lang="zh-CN" sz="1800" b="0" i="0" u="none" strike="noStrike" cap="none">
                <a:solidFill>
                  <a:schemeClr val="dk1"/>
                </a:solidFill>
                <a:latin typeface="Arial" panose="020B0604020202020204"/>
                <a:ea typeface="Arial" panose="020B0604020202020204"/>
                <a:cs typeface="Arial" panose="020B0604020202020204"/>
                <a:sym typeface="Arial" panose="020B0604020202020204"/>
              </a:rPr>
              <a:t>对于现货产品</a:t>
            </a: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800"/>
              <a:buFont typeface="Arial" panose="020B0604020202020204"/>
              <a:buNone/>
            </a:pPr>
            <a:r>
              <a:rPr lang="zh-CN" sz="1800" b="0" i="0" u="none" strike="noStrike" cap="none">
                <a:solidFill>
                  <a:schemeClr val="dk1"/>
                </a:solidFill>
                <a:latin typeface="Arial" panose="020B0604020202020204"/>
                <a:ea typeface="Arial" panose="020B0604020202020204"/>
                <a:cs typeface="Arial" panose="020B0604020202020204"/>
                <a:sym typeface="Arial" panose="020B0604020202020204"/>
              </a:rPr>
              <a:t>1.假设订单是4号产生的，那么需要在7号24点之前进行首公里扫描或到仓库扫描即可</a:t>
            </a: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800"/>
              <a:buFont typeface="Arial" panose="020B0604020202020204"/>
              <a:buNone/>
            </a:pPr>
            <a:r>
              <a:rPr lang="zh-CN" sz="1800" b="0" i="0" u="none" strike="noStrike" cap="none">
                <a:solidFill>
                  <a:schemeClr val="dk1"/>
                </a:solidFill>
                <a:latin typeface="Arial" panose="020B0604020202020204"/>
                <a:ea typeface="Arial" panose="020B0604020202020204"/>
                <a:cs typeface="Arial" panose="020B0604020202020204"/>
                <a:sym typeface="Arial" panose="020B0604020202020204"/>
              </a:rPr>
              <a:t>2.假设订单是15号产生的，由于16-17是非工作日，所以订单只需在20日24点前进行首公里扫描或到仓库扫描即可</a:t>
            </a: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800"/>
              <a:buFont typeface="Arial" panose="020B0604020202020204"/>
              <a:buNone/>
            </a:pPr>
            <a:r>
              <a:rPr lang="zh-CN" sz="1800" b="0" i="0" u="none" strike="noStrike" cap="none">
                <a:solidFill>
                  <a:schemeClr val="dk1"/>
                </a:solidFill>
                <a:latin typeface="Arial" panose="020B0604020202020204"/>
                <a:ea typeface="Arial" panose="020B0604020202020204"/>
                <a:cs typeface="Arial" panose="020B0604020202020204"/>
                <a:sym typeface="Arial" panose="020B0604020202020204"/>
              </a:rPr>
              <a:t>同理，</a:t>
            </a: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800"/>
              <a:buFont typeface="Arial" panose="020B0604020202020204"/>
              <a:buNone/>
            </a:pPr>
            <a:r>
              <a:rPr lang="zh-CN" sz="1800" b="0" i="0" u="none" strike="noStrike" cap="none">
                <a:solidFill>
                  <a:schemeClr val="dk1"/>
                </a:solidFill>
                <a:latin typeface="Arial" panose="020B0604020202020204"/>
                <a:ea typeface="Arial" panose="020B0604020202020204"/>
                <a:cs typeface="Arial" panose="020B0604020202020204"/>
                <a:sym typeface="Arial" panose="020B0604020202020204"/>
              </a:rPr>
              <a:t>如果在DTS内，卖家未对订单点击发货，那么订单则会被自动取消。</a:t>
            </a: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800"/>
              <a:buFont typeface="Arial" panose="020B0604020202020204"/>
              <a:buNone/>
            </a:pPr>
            <a:r>
              <a:rPr lang="zh-CN" sz="1800" b="0" i="0" u="none" strike="noStrike" cap="none">
                <a:solidFill>
                  <a:schemeClr val="dk1"/>
                </a:solidFill>
                <a:latin typeface="Arial" panose="020B0604020202020204"/>
                <a:ea typeface="Arial" panose="020B0604020202020204"/>
                <a:cs typeface="Arial" panose="020B0604020202020204"/>
                <a:sym typeface="Arial" panose="020B0604020202020204"/>
              </a:rPr>
              <a:t>如果在DTS+3个自然日内点击出货但是未到仓扫描的订单，则会被自动取消</a:t>
            </a: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pic>
        <p:nvPicPr>
          <p:cNvPr id="428" name="Google Shape;428;p9"/>
          <p:cNvPicPr preferRelativeResize="0"/>
          <p:nvPr/>
        </p:nvPicPr>
        <p:blipFill rotWithShape="1">
          <a:blip r:embed="rId2"/>
          <a:srcRect/>
          <a:stretch>
            <a:fillRect/>
          </a:stretch>
        </p:blipFill>
        <p:spPr>
          <a:xfrm>
            <a:off x="11569700" y="6235700"/>
            <a:ext cx="406400" cy="40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8"/>
                                        </p:tgtEl>
                                        <p:attrNameLst>
                                          <p:attrName>style.visibility</p:attrName>
                                        </p:attrNameLst>
                                      </p:cBhvr>
                                      <p:to>
                                        <p:strVal val="visible"/>
                                      </p:to>
                                    </p:set>
                                    <p:animEffect transition="in" filter="fade">
                                      <p:cBhvr>
                                        <p:cTn id="7" dur="1"/>
                                        <p:tgtEl>
                                          <p:spTgt spid="42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18"/>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2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1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2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20"/>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42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23"/>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4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432" name="Shape 432"/>
        <p:cNvGrpSpPr/>
        <p:nvPr/>
      </p:nvGrpSpPr>
      <p:grpSpPr>
        <a:xfrm>
          <a:off x="0" y="0"/>
          <a:ext cx="0" cy="0"/>
          <a:chOff x="0" y="0"/>
          <a:chExt cx="0" cy="0"/>
        </a:xfrm>
      </p:grpSpPr>
      <p:sp>
        <p:nvSpPr>
          <p:cNvPr id="433" name="Google Shape;433;p10"/>
          <p:cNvSpPr txBox="1"/>
          <p:nvPr/>
        </p:nvSpPr>
        <p:spPr>
          <a:xfrm>
            <a:off x="3221160" y="2958393"/>
            <a:ext cx="708887" cy="118528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3600"/>
              <a:buFont typeface="微软雅黑" panose="020B0503020204020204" charset="-122"/>
              <a:buNone/>
            </a:pPr>
            <a:r>
              <a:rPr lang="zh-CN" sz="36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2</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34" name="Google Shape;434;p10"/>
          <p:cNvSpPr txBox="1"/>
          <p:nvPr/>
        </p:nvSpPr>
        <p:spPr>
          <a:xfrm>
            <a:off x="5722943" y="2567320"/>
            <a:ext cx="2197021" cy="74738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7353"/>
              </a:buClr>
              <a:buSzPts val="3600"/>
              <a:buFont typeface="微软雅黑" panose="020B0503020204020204" charset="-122"/>
              <a:buNone/>
            </a:pPr>
            <a:r>
              <a:rPr lang="zh-CN" sz="3600" b="1" i="0" u="none" strike="noStrike" cap="none">
                <a:solidFill>
                  <a:srgbClr val="FF7353"/>
                </a:solidFill>
                <a:latin typeface="微软雅黑" panose="020B0503020204020204" charset="-122"/>
                <a:ea typeface="微软雅黑" panose="020B0503020204020204" charset="-122"/>
                <a:cs typeface="微软雅黑" panose="020B0503020204020204" charset="-122"/>
                <a:sym typeface="微软雅黑" panose="020B0503020204020204" charset="-122"/>
              </a:rPr>
              <a:t>PART 2</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35" name="Google Shape;435;p10"/>
          <p:cNvSpPr txBox="1"/>
          <p:nvPr/>
        </p:nvSpPr>
        <p:spPr>
          <a:xfrm>
            <a:off x="4728038" y="3499762"/>
            <a:ext cx="5300688" cy="6438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panose="020B0604020202020204"/>
              <a:buNone/>
            </a:pPr>
            <a:r>
              <a:rPr lang="zh-CN" sz="3600" b="1">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东南亚站点物流渠道介绍</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36" name="Google Shape;436;p10"/>
          <p:cNvPicPr preferRelativeResize="0"/>
          <p:nvPr/>
        </p:nvPicPr>
        <p:blipFill rotWithShape="1">
          <a:blip r:embed="rId1"/>
          <a:srcRect/>
          <a:stretch>
            <a:fillRect/>
          </a:stretch>
        </p:blipFill>
        <p:spPr>
          <a:xfrm>
            <a:off x="11569700" y="6235700"/>
            <a:ext cx="406400" cy="40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6"/>
                                        </p:tgtEl>
                                        <p:attrNameLst>
                                          <p:attrName>style.visibility</p:attrName>
                                        </p:attrNameLst>
                                      </p:cBhvr>
                                      <p:to>
                                        <p:strVal val="visible"/>
                                      </p:to>
                                    </p:set>
                                    <p:animEffect transition="in" filter="fade">
                                      <p:cBhvr>
                                        <p:cTn id="7" dur="1"/>
                                        <p:tgtEl>
                                          <p:spTgt spid="4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86" name="Shape 186"/>
        <p:cNvGrpSpPr/>
        <p:nvPr/>
      </p:nvGrpSpPr>
      <p:grpSpPr>
        <a:xfrm>
          <a:off x="0" y="0"/>
          <a:ext cx="0" cy="0"/>
          <a:chOff x="0" y="0"/>
          <a:chExt cx="0" cy="0"/>
        </a:xfrm>
      </p:grpSpPr>
      <p:sp>
        <p:nvSpPr>
          <p:cNvPr id="187" name="Google Shape;187;p4"/>
          <p:cNvSpPr txBox="1"/>
          <p:nvPr/>
        </p:nvSpPr>
        <p:spPr>
          <a:xfrm>
            <a:off x="588420" y="179502"/>
            <a:ext cx="3517236"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en-US"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各站点物流渠道</a:t>
            </a:r>
            <a:endParaRPr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88" name="Google Shape;188;p4"/>
          <p:cNvSpPr/>
          <p:nvPr/>
        </p:nvSpPr>
        <p:spPr>
          <a:xfrm>
            <a:off x="489360" y="810125"/>
            <a:ext cx="10105566" cy="73862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400"/>
              <a:buFont typeface="Arial" panose="020B0604020202020204"/>
              <a:buNone/>
            </a:pPr>
            <a:r>
              <a:rPr lang="en-US"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Shopee Logistics Service 简称SLS，是负责Shopee平台跨境业务的物流体系，于2016年底开始搭建并投入运营，并通过不断的优化和完善，持续为平台客户提供优质、高效的物流支持服务。</a:t>
            </a:r>
            <a:endParaRPr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89" name="Google Shape;189;p4"/>
          <p:cNvSpPr/>
          <p:nvPr/>
        </p:nvSpPr>
        <p:spPr>
          <a:xfrm>
            <a:off x="389460" y="5468591"/>
            <a:ext cx="11413080" cy="7386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400"/>
              <a:buFont typeface="Arial" panose="020B0604020202020204"/>
              <a:buNone/>
            </a:pPr>
            <a:r>
              <a:rPr lang="en-US" sz="14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渠道使用</a:t>
            </a:r>
            <a:endParaRPr sz="14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rgbClr val="000000"/>
              </a:buClr>
              <a:buSzPts val="1400"/>
              <a:buFont typeface="Arial" panose="020B0604020202020204"/>
              <a:buNone/>
            </a:pPr>
            <a:r>
              <a:rPr lang="en-US"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如使用SLS物流，后台点击Standard Express开启，无需重新开通物流账户。卖家直接与平台结算物流费用，在订单状态完成后的打款里扣除。 </a:t>
            </a:r>
            <a:endParaRPr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90" name="Google Shape;190;p4"/>
          <p:cNvSpPr/>
          <p:nvPr/>
        </p:nvSpPr>
        <p:spPr>
          <a:xfrm>
            <a:off x="738018" y="1775143"/>
            <a:ext cx="904094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panose="020B0604020202020204"/>
              <a:buNone/>
            </a:pPr>
            <a:r>
              <a:rPr lang="en-US" sz="14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注： 最新费率以Shopee大学——卖家公告栏和平台规则为准！（网址：http://shopee.cn）</a:t>
            </a:r>
            <a:endParaRPr sz="14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191" name="Google Shape;191;p4"/>
          <p:cNvPicPr preferRelativeResize="0"/>
          <p:nvPr/>
        </p:nvPicPr>
        <p:blipFill rotWithShape="1">
          <a:blip r:embed="rId1"/>
          <a:srcRect/>
          <a:stretch>
            <a:fillRect/>
          </a:stretch>
        </p:blipFill>
        <p:spPr>
          <a:xfrm>
            <a:off x="786100" y="2190150"/>
            <a:ext cx="8185175" cy="3070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61" name="Shape 161"/>
        <p:cNvGrpSpPr/>
        <p:nvPr/>
      </p:nvGrpSpPr>
      <p:grpSpPr>
        <a:xfrm>
          <a:off x="0" y="0"/>
          <a:ext cx="0" cy="0"/>
          <a:chOff x="0" y="0"/>
          <a:chExt cx="0" cy="0"/>
        </a:xfrm>
      </p:grpSpPr>
      <p:sp>
        <p:nvSpPr>
          <p:cNvPr id="162" name="Google Shape;162;p2"/>
          <p:cNvSpPr txBox="1"/>
          <p:nvPr/>
        </p:nvSpPr>
        <p:spPr>
          <a:xfrm>
            <a:off x="3221160" y="2958393"/>
            <a:ext cx="708887" cy="118528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3600"/>
              <a:buFont typeface="微软雅黑" panose="020B0503020204020204" charset="-122"/>
              <a:buNone/>
            </a:pPr>
            <a:r>
              <a:rPr lang="zh-CN" sz="36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1</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3" name="Google Shape;163;p2"/>
          <p:cNvSpPr txBox="1"/>
          <p:nvPr/>
        </p:nvSpPr>
        <p:spPr>
          <a:xfrm>
            <a:off x="5722943" y="2567320"/>
            <a:ext cx="2197021" cy="74738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7353"/>
              </a:buClr>
              <a:buSzPts val="3600"/>
              <a:buFont typeface="微软雅黑" panose="020B0503020204020204" charset="-122"/>
              <a:buNone/>
            </a:pPr>
            <a:r>
              <a:rPr lang="zh-CN" sz="3600" b="1" i="0" u="none" strike="noStrike" cap="none">
                <a:solidFill>
                  <a:srgbClr val="FF7353"/>
                </a:solidFill>
                <a:latin typeface="微软雅黑" panose="020B0503020204020204" charset="-122"/>
                <a:ea typeface="微软雅黑" panose="020B0503020204020204" charset="-122"/>
                <a:cs typeface="微软雅黑" panose="020B0503020204020204" charset="-122"/>
                <a:sym typeface="微软雅黑" panose="020B0503020204020204" charset="-122"/>
              </a:rPr>
              <a:t>PART 1</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4" name="Google Shape;164;p2"/>
          <p:cNvSpPr txBox="1"/>
          <p:nvPr/>
        </p:nvSpPr>
        <p:spPr>
          <a:xfrm>
            <a:off x="3873569" y="3451861"/>
            <a:ext cx="610024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panose="020B0604020202020204"/>
              <a:buNone/>
            </a:pPr>
            <a:r>
              <a:rPr lang="zh-CN" sz="36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物流渠道介绍&amp;限制</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165" name="Google Shape;165;p2"/>
          <p:cNvPicPr preferRelativeResize="0"/>
          <p:nvPr/>
        </p:nvPicPr>
        <p:blipFill rotWithShape="1">
          <a:blip r:embed="rId1"/>
          <a:srcRect/>
          <a:stretch>
            <a:fillRect/>
          </a:stretch>
        </p:blipFill>
        <p:spPr>
          <a:xfrm>
            <a:off x="11569700" y="6235700"/>
            <a:ext cx="406400" cy="406400"/>
          </a:xfrm>
          <a:prstGeom prst="rect">
            <a:avLst/>
          </a:prstGeom>
          <a:noFill/>
          <a:ln>
            <a:noFill/>
          </a:ln>
        </p:spPr>
      </p:pic>
      <p:pic>
        <p:nvPicPr>
          <p:cNvPr id="1" name="图片 0"/>
          <p:cNvPicPr>
            <a:picLocks noChangeAspect="1"/>
          </p:cNvPicPr>
          <p:nvPr/>
        </p:nvPicPr>
        <p:blipFill>
          <a:blip r:embed="rId2"/>
          <a:stretch>
            <a:fillRect/>
          </a:stretch>
        </p:blipFill>
        <p:spPr>
          <a:xfrm>
            <a:off x="-24765" y="-27305"/>
            <a:ext cx="12251055" cy="6922770"/>
          </a:xfrm>
          <a:prstGeom prst="rect">
            <a:avLst/>
          </a:prstGeom>
        </p:spPr>
      </p:pic>
      <p:pic>
        <p:nvPicPr>
          <p:cNvPr id="463" name="Google Shape;463;p6"/>
          <p:cNvPicPr preferRelativeResize="0"/>
          <p:nvPr/>
        </p:nvPicPr>
        <p:blipFill rotWithShape="1">
          <a:blip r:embed="rId3"/>
          <a:srcRect r="72004"/>
          <a:stretch>
            <a:fillRect/>
          </a:stretch>
        </p:blipFill>
        <p:spPr>
          <a:xfrm>
            <a:off x="2351405" y="1844675"/>
            <a:ext cx="965200" cy="1050290"/>
          </a:xfrm>
          <a:prstGeom prst="rect">
            <a:avLst/>
          </a:prstGeom>
          <a:noFill/>
          <a:ln>
            <a:noFill/>
          </a:ln>
        </p:spPr>
      </p:pic>
      <p:sp>
        <p:nvSpPr>
          <p:cNvPr id="464" name="Google Shape;464;p6"/>
          <p:cNvSpPr/>
          <p:nvPr/>
        </p:nvSpPr>
        <p:spPr>
          <a:xfrm>
            <a:off x="2135250" y="3429040"/>
            <a:ext cx="7376615" cy="1320800"/>
          </a:xfrm>
          <a:prstGeom prst="rect">
            <a:avLst/>
          </a:prstGeom>
          <a:noFill/>
          <a:ln>
            <a:noFill/>
          </a:ln>
        </p:spPr>
        <p:txBody>
          <a:bodyPr spcFirstLastPara="1" wrap="square" lIns="91425" tIns="45700" rIns="91425" bIns="45700" anchor="t" anchorCtr="0">
            <a:spAutoFit/>
          </a:bodyPr>
          <a:p>
            <a:pPr marL="0" marR="0" lvl="0" indent="0" algn="l" rtl="0">
              <a:lnSpc>
                <a:spcPct val="100000"/>
              </a:lnSpc>
              <a:spcBef>
                <a:spcPts val="0"/>
              </a:spcBef>
              <a:spcAft>
                <a:spcPts val="0"/>
              </a:spcAft>
              <a:buNone/>
            </a:pPr>
            <a:r>
              <a:rPr lang="zh-CN" altLang="en-US" sz="4400" b="1" i="0" u="none" strike="noStrike" cap="none">
                <a:solidFill>
                  <a:schemeClr val="lt1"/>
                </a:solidFill>
                <a:latin typeface="Arial" panose="020B0604020202020204"/>
                <a:ea typeface="Arial" panose="020B0604020202020204"/>
                <a:cs typeface="Arial" panose="020B0604020202020204"/>
                <a:sym typeface="Arial" panose="020B0604020202020204"/>
              </a:rPr>
              <a:t>物流渠道限制与规定</a:t>
            </a:r>
            <a:br>
              <a:rPr lang="zh-CN" sz="3600" b="0" i="0" u="none" strike="noStrike" cap="none">
                <a:solidFill>
                  <a:schemeClr val="lt1"/>
                </a:solidFill>
                <a:latin typeface="Arial" panose="020B0604020202020204"/>
                <a:ea typeface="Arial" panose="020B0604020202020204"/>
                <a:cs typeface="Arial" panose="020B0604020202020204"/>
                <a:sym typeface="Arial" panose="020B0604020202020204"/>
              </a:rPr>
            </a:br>
            <a:endParaRPr sz="36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1"/>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432" name="Shape 432"/>
        <p:cNvGrpSpPr/>
        <p:nvPr/>
      </p:nvGrpSpPr>
      <p:grpSpPr>
        <a:xfrm>
          <a:off x="0" y="0"/>
          <a:ext cx="0" cy="0"/>
          <a:chOff x="0" y="0"/>
          <a:chExt cx="0" cy="0"/>
        </a:xfrm>
      </p:grpSpPr>
      <p:sp>
        <p:nvSpPr>
          <p:cNvPr id="433" name="Google Shape;433;p10"/>
          <p:cNvSpPr txBox="1"/>
          <p:nvPr/>
        </p:nvSpPr>
        <p:spPr>
          <a:xfrm>
            <a:off x="3221160" y="2958393"/>
            <a:ext cx="708887" cy="118528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3600"/>
              <a:buFont typeface="微软雅黑" panose="020B0503020204020204" charset="-122"/>
              <a:buNone/>
            </a:pPr>
            <a:r>
              <a:rPr lang="zh-CN" sz="36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2</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34" name="Google Shape;434;p10"/>
          <p:cNvSpPr txBox="1"/>
          <p:nvPr/>
        </p:nvSpPr>
        <p:spPr>
          <a:xfrm>
            <a:off x="5722943" y="2567320"/>
            <a:ext cx="2197021" cy="74738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7353"/>
              </a:buClr>
              <a:buSzPts val="3600"/>
              <a:buFont typeface="微软雅黑" panose="020B0503020204020204" charset="-122"/>
              <a:buNone/>
            </a:pPr>
            <a:r>
              <a:rPr lang="zh-CN" sz="3600" b="1" i="0" u="none" strike="noStrike" cap="none">
                <a:solidFill>
                  <a:srgbClr val="FF7353"/>
                </a:solidFill>
                <a:latin typeface="微软雅黑" panose="020B0503020204020204" charset="-122"/>
                <a:ea typeface="微软雅黑" panose="020B0503020204020204" charset="-122"/>
                <a:cs typeface="微软雅黑" panose="020B0503020204020204" charset="-122"/>
                <a:sym typeface="微软雅黑" panose="020B0503020204020204" charset="-122"/>
              </a:rPr>
              <a:t>PART </a:t>
            </a:r>
            <a:r>
              <a:rPr lang="en-US" altLang="zh-CN" sz="3600" b="1" i="0" u="none" strike="noStrike" cap="none">
                <a:solidFill>
                  <a:srgbClr val="FF7353"/>
                </a:solidFill>
                <a:latin typeface="微软雅黑" panose="020B0503020204020204" charset="-122"/>
                <a:ea typeface="微软雅黑" panose="020B0503020204020204" charset="-122"/>
                <a:cs typeface="微软雅黑" panose="020B0503020204020204" charset="-122"/>
                <a:sym typeface="微软雅黑" panose="020B0503020204020204" charset="-122"/>
              </a:rPr>
              <a:t>1</a:t>
            </a:r>
            <a:endParaRPr lang="en-US" altLang="zh-CN" sz="3600" b="1" i="0" u="none" strike="noStrike" cap="none">
              <a:solidFill>
                <a:srgbClr val="FF735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35" name="Google Shape;435;p10"/>
          <p:cNvSpPr txBox="1"/>
          <p:nvPr/>
        </p:nvSpPr>
        <p:spPr>
          <a:xfrm>
            <a:off x="4900123" y="3426737"/>
            <a:ext cx="5300688" cy="6438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zh-CN" sz="36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台湾物流渠道产品限制</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36" name="Google Shape;436;p10"/>
          <p:cNvPicPr preferRelativeResize="0"/>
          <p:nvPr/>
        </p:nvPicPr>
        <p:blipFill rotWithShape="1">
          <a:blip r:embed="rId1"/>
          <a:srcRect/>
          <a:stretch>
            <a:fillRect/>
          </a:stretch>
        </p:blipFill>
        <p:spPr>
          <a:xfrm>
            <a:off x="11569700" y="6235700"/>
            <a:ext cx="406400" cy="40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6"/>
                                        </p:tgtEl>
                                        <p:attrNameLst>
                                          <p:attrName>style.visibility</p:attrName>
                                        </p:attrNameLst>
                                      </p:cBhvr>
                                      <p:to>
                                        <p:strVal val="visible"/>
                                      </p:to>
                                    </p:set>
                                    <p:animEffect transition="in" filter="fade">
                                      <p:cBhvr>
                                        <p:cTn id="7" dur="1"/>
                                        <p:tgtEl>
                                          <p:spTgt spid="4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441" name="Shape 441"/>
        <p:cNvGrpSpPr/>
        <p:nvPr/>
      </p:nvGrpSpPr>
      <p:grpSpPr>
        <a:xfrm>
          <a:off x="0" y="0"/>
          <a:ext cx="0" cy="0"/>
          <a:chOff x="0" y="0"/>
          <a:chExt cx="0" cy="0"/>
        </a:xfrm>
      </p:grpSpPr>
      <p:sp>
        <p:nvSpPr>
          <p:cNvPr id="442" name="Google Shape;442;p11"/>
          <p:cNvSpPr txBox="1"/>
          <p:nvPr/>
        </p:nvSpPr>
        <p:spPr>
          <a:xfrm>
            <a:off x="835308" y="179502"/>
            <a:ext cx="3517236"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台湾站点物流渠道产品限制</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43" name="Google Shape;443;p11"/>
          <p:cNvSpPr/>
          <p:nvPr/>
        </p:nvSpPr>
        <p:spPr>
          <a:xfrm>
            <a:off x="441854" y="1328516"/>
            <a:ext cx="11308291" cy="5254772"/>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Clr>
                <a:srgbClr val="000000"/>
              </a:buClr>
              <a:buSzPts val="2000"/>
              <a:buFont typeface="Arial" panose="020B0604020202020204"/>
              <a:buNone/>
            </a:pPr>
            <a:r>
              <a:rPr lang="zh-CN" sz="20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根据最新台湾站点相关法律法规，以下商品将禁止寄送：所有生鲜类和未经加工的</a:t>
            </a:r>
            <a:r>
              <a:rPr lang="zh-CN" sz="2000" b="1" i="0" u="none" strike="noStrike" cap="none">
                <a:solidFill>
                  <a:srgbClr val="FF5F2B"/>
                </a:solidFill>
                <a:latin typeface="微软雅黑" panose="020B0503020204020204" charset="-122"/>
                <a:ea typeface="微软雅黑" panose="020B0503020204020204" charset="-122"/>
                <a:cs typeface="微软雅黑" panose="020B0503020204020204" charset="-122"/>
                <a:sym typeface="微软雅黑" panose="020B0503020204020204" charset="-122"/>
              </a:rPr>
              <a:t>食品</a:t>
            </a:r>
            <a:r>
              <a:rPr lang="zh-CN" sz="20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、肉类及肉制品食品、花生、莲子、银杏、香菇、有药用价值或治疗功能的食品、药品、</a:t>
            </a:r>
            <a:r>
              <a:rPr lang="zh-CN" sz="2000" b="1" i="0" u="none" strike="noStrike" cap="none">
                <a:solidFill>
                  <a:srgbClr val="FF5F2B"/>
                </a:solidFill>
                <a:latin typeface="微软雅黑" panose="020B0503020204020204" charset="-122"/>
                <a:ea typeface="微软雅黑" panose="020B0503020204020204" charset="-122"/>
                <a:cs typeface="微软雅黑" panose="020B0503020204020204" charset="-122"/>
                <a:sym typeface="微软雅黑" panose="020B0503020204020204" charset="-122"/>
              </a:rPr>
              <a:t>医疗器械</a:t>
            </a:r>
            <a:r>
              <a:rPr lang="zh-CN" sz="20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r>
              <a:rPr lang="zh-CN" sz="2000" b="1" i="0" u="none" strike="noStrike" cap="none">
                <a:solidFill>
                  <a:srgbClr val="FF5F2B"/>
                </a:solidFill>
                <a:latin typeface="微软雅黑" panose="020B0503020204020204" charset="-122"/>
                <a:ea typeface="微软雅黑" panose="020B0503020204020204" charset="-122"/>
                <a:cs typeface="微软雅黑" panose="020B0503020204020204" charset="-122"/>
                <a:sym typeface="微软雅黑" panose="020B0503020204020204" charset="-122"/>
              </a:rPr>
              <a:t>电子烟</a:t>
            </a:r>
            <a:r>
              <a:rPr lang="zh-CN" sz="20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、货币、易燃易爆物品（如指甲油等含酒精类的产品、精油、压缩气体）、香水（含酒精）等</a:t>
            </a:r>
            <a:r>
              <a:rPr lang="zh-CN" sz="2000" b="1" i="0" u="none" strike="noStrike" cap="none">
                <a:solidFill>
                  <a:srgbClr val="FF5F2B"/>
                </a:solidFill>
                <a:latin typeface="微软雅黑" panose="020B0503020204020204" charset="-122"/>
                <a:ea typeface="微软雅黑" panose="020B0503020204020204" charset="-122"/>
                <a:cs typeface="微软雅黑" panose="020B0503020204020204" charset="-122"/>
                <a:sym typeface="微软雅黑" panose="020B0503020204020204" charset="-122"/>
              </a:rPr>
              <a:t>纯液体产品</a:t>
            </a:r>
            <a:r>
              <a:rPr lang="zh-CN" sz="20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、与</a:t>
            </a:r>
            <a:r>
              <a:rPr lang="zh-CN" sz="2000" b="1" i="0" u="none" strike="noStrike" cap="none">
                <a:solidFill>
                  <a:srgbClr val="FF5F2B"/>
                </a:solidFill>
                <a:latin typeface="微软雅黑" panose="020B0503020204020204" charset="-122"/>
                <a:ea typeface="微软雅黑" panose="020B0503020204020204" charset="-122"/>
                <a:cs typeface="微软雅黑" panose="020B0503020204020204" charset="-122"/>
                <a:sym typeface="微软雅黑" panose="020B0503020204020204" charset="-122"/>
              </a:rPr>
              <a:t>武器</a:t>
            </a:r>
            <a:r>
              <a:rPr lang="zh-CN" sz="20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有关的物品（如瞄准具、模型枪械、弹药类等）及有攻击性的物品（如铁手撑、警棍、刀斧、匕首、弹弓、剑等物品）、</a:t>
            </a:r>
            <a:r>
              <a:rPr lang="zh-CN" sz="2000" b="1" i="0" u="none" strike="noStrike" cap="none">
                <a:solidFill>
                  <a:srgbClr val="FF5F2B"/>
                </a:solidFill>
                <a:latin typeface="微软雅黑" panose="020B0503020204020204" charset="-122"/>
                <a:ea typeface="微软雅黑" panose="020B0503020204020204" charset="-122"/>
                <a:cs typeface="微软雅黑" panose="020B0503020204020204" charset="-122"/>
                <a:sym typeface="微软雅黑" panose="020B0503020204020204" charset="-122"/>
              </a:rPr>
              <a:t>手机</a:t>
            </a:r>
            <a:r>
              <a:rPr lang="zh-CN" sz="20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r>
              <a:rPr lang="zh-CN" sz="2000" b="1" i="0" u="none" strike="noStrike" cap="none">
                <a:solidFill>
                  <a:srgbClr val="FF5F2B"/>
                </a:solidFill>
                <a:latin typeface="微软雅黑" panose="020B0503020204020204" charset="-122"/>
                <a:ea typeface="微软雅黑" panose="020B0503020204020204" charset="-122"/>
                <a:cs typeface="微软雅黑" panose="020B0503020204020204" charset="-122"/>
                <a:sym typeface="微软雅黑" panose="020B0503020204020204" charset="-122"/>
              </a:rPr>
              <a:t>平板及笔记本电脑</a:t>
            </a:r>
            <a:r>
              <a:rPr lang="zh-CN" sz="20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r>
              <a:rPr lang="zh-CN" sz="2000" b="1" i="0" u="none" strike="noStrike" cap="none">
                <a:solidFill>
                  <a:srgbClr val="FF5F2B"/>
                </a:solidFill>
                <a:latin typeface="微软雅黑" panose="020B0503020204020204" charset="-122"/>
                <a:ea typeface="微软雅黑" panose="020B0503020204020204" charset="-122"/>
                <a:cs typeface="微软雅黑" panose="020B0503020204020204" charset="-122"/>
                <a:sym typeface="微软雅黑" panose="020B0503020204020204" charset="-122"/>
              </a:rPr>
              <a:t>充电宝</a:t>
            </a:r>
            <a:r>
              <a:rPr lang="zh-CN" sz="20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r>
              <a:rPr lang="zh-CN" sz="2000" b="1" i="0" u="none" strike="noStrike" cap="none">
                <a:solidFill>
                  <a:srgbClr val="FF5F2B"/>
                </a:solidFill>
                <a:latin typeface="微软雅黑" panose="020B0503020204020204" charset="-122"/>
                <a:ea typeface="微软雅黑" panose="020B0503020204020204" charset="-122"/>
                <a:cs typeface="微软雅黑" panose="020B0503020204020204" charset="-122"/>
                <a:sym typeface="微软雅黑" panose="020B0503020204020204" charset="-122"/>
              </a:rPr>
              <a:t>充电头</a:t>
            </a:r>
            <a:r>
              <a:rPr lang="zh-CN" sz="20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r>
              <a:rPr lang="zh-CN" sz="2000" b="1" i="0" u="none" strike="noStrike" cap="none">
                <a:solidFill>
                  <a:srgbClr val="FF5F2B"/>
                </a:solidFill>
                <a:latin typeface="微软雅黑" panose="020B0503020204020204" charset="-122"/>
                <a:ea typeface="微软雅黑" panose="020B0503020204020204" charset="-122"/>
                <a:cs typeface="微软雅黑" panose="020B0503020204020204" charset="-122"/>
                <a:sym typeface="微软雅黑" panose="020B0503020204020204" charset="-122"/>
              </a:rPr>
              <a:t>蓝牙产品</a:t>
            </a:r>
            <a:r>
              <a:rPr lang="zh-CN" sz="20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（如无线鼠标、蓝牙耳机/音箱）、</a:t>
            </a:r>
            <a:r>
              <a:rPr lang="zh-CN" sz="2000" b="1" i="0" u="none" strike="noStrike" cap="none">
                <a:solidFill>
                  <a:srgbClr val="FF5F2B"/>
                </a:solidFill>
                <a:latin typeface="微软雅黑" panose="020B0503020204020204" charset="-122"/>
                <a:ea typeface="微软雅黑" panose="020B0503020204020204" charset="-122"/>
                <a:cs typeface="微软雅黑" panose="020B0503020204020204" charset="-122"/>
                <a:sym typeface="微软雅黑" panose="020B0503020204020204" charset="-122"/>
              </a:rPr>
              <a:t>智能穿戴设备</a:t>
            </a:r>
            <a:r>
              <a:rPr lang="zh-CN" sz="20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r>
              <a:rPr lang="zh-CN" sz="2000" b="1" i="0" u="none" strike="noStrike" cap="none">
                <a:solidFill>
                  <a:srgbClr val="FF5F2B"/>
                </a:solidFill>
                <a:latin typeface="微软雅黑" panose="020B0503020204020204" charset="-122"/>
                <a:ea typeface="微软雅黑" panose="020B0503020204020204" charset="-122"/>
                <a:cs typeface="微软雅黑" panose="020B0503020204020204" charset="-122"/>
                <a:sym typeface="微软雅黑" panose="020B0503020204020204" charset="-122"/>
              </a:rPr>
              <a:t>无线通信</a:t>
            </a:r>
            <a:r>
              <a:rPr lang="zh-CN" sz="20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产品（如收音机、遥控器、路由器、电视盒）、儿童座椅、汽车安全座椅、手推车、除蚤用品、</a:t>
            </a:r>
            <a:r>
              <a:rPr lang="zh-CN" sz="2000" b="1" i="0" u="none" strike="noStrike" cap="none">
                <a:solidFill>
                  <a:srgbClr val="FF5F2B"/>
                </a:solidFill>
                <a:latin typeface="微软雅黑" panose="020B0503020204020204" charset="-122"/>
                <a:ea typeface="微软雅黑" panose="020B0503020204020204" charset="-122"/>
                <a:cs typeface="微软雅黑" panose="020B0503020204020204" charset="-122"/>
                <a:sym typeface="微软雅黑" panose="020B0503020204020204" charset="-122"/>
              </a:rPr>
              <a:t>强磁/纯磁/动圈式麦克风</a:t>
            </a:r>
            <a:r>
              <a:rPr lang="zh-CN" sz="20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、动植物产品、平衡车等电池不可拆卸的产品、在运输途中意外开启并导致发光、发热以及发出声响产品、同赌博有关的产品（如麻将、扑克牌、骰子等）、所有图书及出版物、</a:t>
            </a:r>
            <a:r>
              <a:rPr lang="zh-CN" sz="2000" b="1" i="0" u="none" strike="noStrike" cap="none">
                <a:solidFill>
                  <a:srgbClr val="FF5F2B"/>
                </a:solidFill>
                <a:latin typeface="微软雅黑" panose="020B0503020204020204" charset="-122"/>
                <a:ea typeface="微软雅黑" panose="020B0503020204020204" charset="-122"/>
                <a:cs typeface="微软雅黑" panose="020B0503020204020204" charset="-122"/>
                <a:sym typeface="微软雅黑" panose="020B0503020204020204" charset="-122"/>
              </a:rPr>
              <a:t>环境用药（如防蚊贴）、按摩枪/经络枪、侵权及无品牌授权</a:t>
            </a:r>
            <a:r>
              <a:rPr lang="zh-CN" sz="20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的产品</a:t>
            </a:r>
            <a:r>
              <a:rPr lang="zh-CN" sz="2000" b="1" i="0" u="none" strike="noStrike" cap="none">
                <a:solidFill>
                  <a:srgbClr val="FF5F2B"/>
                </a:solidFill>
                <a:latin typeface="微软雅黑" panose="020B0503020204020204" charset="-122"/>
                <a:ea typeface="微软雅黑" panose="020B0503020204020204" charset="-122"/>
                <a:cs typeface="微软雅黑" panose="020B0503020204020204" charset="-122"/>
                <a:sym typeface="微软雅黑" panose="020B0503020204020204" charset="-122"/>
              </a:rPr>
              <a:t>均不可寄送</a:t>
            </a:r>
            <a:r>
              <a:rPr lang="zh-CN" sz="2000" b="0" i="0" u="none" strike="noStrike" cap="none">
                <a:solidFill>
                  <a:srgbClr val="FF5F2B"/>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r>
              <a:rPr lang="zh-CN" sz="20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其他特殊品类限制要求请以平台政策为准。</a:t>
            </a:r>
            <a:endParaRPr sz="20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30000"/>
              </a:lnSpc>
              <a:spcBef>
                <a:spcPts val="0"/>
              </a:spcBef>
              <a:spcAft>
                <a:spcPts val="0"/>
              </a:spcAft>
              <a:buClr>
                <a:srgbClr val="000000"/>
              </a:buClr>
              <a:buSzPts val="2000"/>
              <a:buFont typeface="Arial" panose="020B0604020202020204"/>
              <a:buNone/>
            </a:pPr>
            <a:endParaRPr sz="20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30000"/>
              </a:lnSpc>
              <a:spcBef>
                <a:spcPts val="0"/>
              </a:spcBef>
              <a:spcAft>
                <a:spcPts val="0"/>
              </a:spcAft>
              <a:buClr>
                <a:srgbClr val="000000"/>
              </a:buClr>
              <a:buSzPts val="2000"/>
              <a:buFont typeface="Arial" panose="020B0604020202020204"/>
              <a:buNone/>
            </a:pPr>
            <a:r>
              <a:rPr lang="zh-CN" sz="20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注：普通红外遥控产品（须注明）、麦克风造型玩具、mini麦克风、车充/点烟器、磁吸支架、冰箱贴</a:t>
            </a:r>
            <a:r>
              <a:rPr lang="zh-CN" sz="2000" b="1" i="0" u="none" strike="noStrike" cap="none">
                <a:solidFill>
                  <a:srgbClr val="FF5F2B"/>
                </a:solidFill>
                <a:latin typeface="微软雅黑" panose="020B0503020204020204" charset="-122"/>
                <a:ea typeface="微软雅黑" panose="020B0503020204020204" charset="-122"/>
                <a:cs typeface="微软雅黑" panose="020B0503020204020204" charset="-122"/>
                <a:sym typeface="微软雅黑" panose="020B0503020204020204" charset="-122"/>
              </a:rPr>
              <a:t>可售</a:t>
            </a:r>
            <a:r>
              <a:rPr lang="zh-CN" sz="20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；教师用的小蜜蜂扩音器、电脑音箱</a:t>
            </a:r>
            <a:r>
              <a:rPr lang="zh-CN" sz="2000" b="1" i="0" u="none" strike="noStrike" cap="none">
                <a:solidFill>
                  <a:srgbClr val="FF5F2B"/>
                </a:solidFill>
                <a:latin typeface="微软雅黑" panose="020B0503020204020204" charset="-122"/>
                <a:ea typeface="微软雅黑" panose="020B0503020204020204" charset="-122"/>
                <a:cs typeface="微软雅黑" panose="020B0503020204020204" charset="-122"/>
                <a:sym typeface="微软雅黑" panose="020B0503020204020204" charset="-122"/>
              </a:rPr>
              <a:t>不可售；</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44" name="Google Shape;444;p11"/>
          <p:cNvPicPr preferRelativeResize="0"/>
          <p:nvPr/>
        </p:nvPicPr>
        <p:blipFill rotWithShape="1">
          <a:blip r:embed="rId1"/>
          <a:srcRect/>
          <a:stretch>
            <a:fillRect/>
          </a:stretch>
        </p:blipFill>
        <p:spPr>
          <a:xfrm>
            <a:off x="11569700" y="6235700"/>
            <a:ext cx="406400" cy="40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4"/>
                                        </p:tgtEl>
                                        <p:attrNameLst>
                                          <p:attrName>style.visibility</p:attrName>
                                        </p:attrNameLst>
                                      </p:cBhvr>
                                      <p:to>
                                        <p:strVal val="visible"/>
                                      </p:to>
                                    </p:set>
                                    <p:animEffect transition="in" filter="fade">
                                      <p:cBhvr>
                                        <p:cTn id="7" dur="1"/>
                                        <p:tgtEl>
                                          <p:spTgt spid="4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432" name="Shape 432"/>
        <p:cNvGrpSpPr/>
        <p:nvPr/>
      </p:nvGrpSpPr>
      <p:grpSpPr>
        <a:xfrm>
          <a:off x="0" y="0"/>
          <a:ext cx="0" cy="0"/>
          <a:chOff x="0" y="0"/>
          <a:chExt cx="0" cy="0"/>
        </a:xfrm>
      </p:grpSpPr>
      <p:sp>
        <p:nvSpPr>
          <p:cNvPr id="433" name="Google Shape;433;p10"/>
          <p:cNvSpPr txBox="1"/>
          <p:nvPr/>
        </p:nvSpPr>
        <p:spPr>
          <a:xfrm>
            <a:off x="3221160" y="2958393"/>
            <a:ext cx="708887" cy="118528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3600"/>
              <a:buFont typeface="微软雅黑" panose="020B0503020204020204" charset="-122"/>
              <a:buNone/>
            </a:pPr>
            <a:r>
              <a:rPr lang="zh-CN" sz="36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2</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34" name="Google Shape;434;p10"/>
          <p:cNvSpPr txBox="1"/>
          <p:nvPr/>
        </p:nvSpPr>
        <p:spPr>
          <a:xfrm>
            <a:off x="5722943" y="2567320"/>
            <a:ext cx="2197021" cy="74738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7353"/>
              </a:buClr>
              <a:buSzPts val="3600"/>
              <a:buFont typeface="微软雅黑" panose="020B0503020204020204" charset="-122"/>
              <a:buNone/>
            </a:pPr>
            <a:r>
              <a:rPr lang="zh-CN" sz="3600" b="1" i="0" u="none" strike="noStrike" cap="none">
                <a:solidFill>
                  <a:srgbClr val="FF7353"/>
                </a:solidFill>
                <a:latin typeface="微软雅黑" panose="020B0503020204020204" charset="-122"/>
                <a:ea typeface="微软雅黑" panose="020B0503020204020204" charset="-122"/>
                <a:cs typeface="微软雅黑" panose="020B0503020204020204" charset="-122"/>
                <a:sym typeface="微软雅黑" panose="020B0503020204020204" charset="-122"/>
              </a:rPr>
              <a:t>PART </a:t>
            </a:r>
            <a:r>
              <a:rPr lang="en-US" altLang="zh-CN" sz="3600" b="1" i="0" u="none" strike="noStrike" cap="none">
                <a:solidFill>
                  <a:srgbClr val="FF7353"/>
                </a:solidFill>
                <a:latin typeface="微软雅黑" panose="020B0503020204020204" charset="-122"/>
                <a:ea typeface="微软雅黑" panose="020B0503020204020204" charset="-122"/>
                <a:cs typeface="微软雅黑" panose="020B0503020204020204" charset="-122"/>
                <a:sym typeface="微软雅黑" panose="020B0503020204020204" charset="-122"/>
              </a:rPr>
              <a:t>2</a:t>
            </a:r>
            <a:endParaRPr lang="en-US" altLang="zh-CN" sz="3600" b="1" i="0" u="none" strike="noStrike" cap="none">
              <a:solidFill>
                <a:srgbClr val="FF735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35" name="Google Shape;435;p10"/>
          <p:cNvSpPr txBox="1"/>
          <p:nvPr/>
        </p:nvSpPr>
        <p:spPr>
          <a:xfrm>
            <a:off x="4900123" y="3426737"/>
            <a:ext cx="5300688" cy="6438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zh-CN" sz="36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东南亚物流渠道产品限制</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36" name="Google Shape;436;p10"/>
          <p:cNvPicPr preferRelativeResize="0"/>
          <p:nvPr/>
        </p:nvPicPr>
        <p:blipFill rotWithShape="1">
          <a:blip r:embed="rId1"/>
          <a:srcRect/>
          <a:stretch>
            <a:fillRect/>
          </a:stretch>
        </p:blipFill>
        <p:spPr>
          <a:xfrm>
            <a:off x="11569700" y="6235700"/>
            <a:ext cx="406400" cy="40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6"/>
                                        </p:tgtEl>
                                        <p:attrNameLst>
                                          <p:attrName>style.visibility</p:attrName>
                                        </p:attrNameLst>
                                      </p:cBhvr>
                                      <p:to>
                                        <p:strVal val="visible"/>
                                      </p:to>
                                    </p:set>
                                    <p:animEffect transition="in" filter="fade">
                                      <p:cBhvr>
                                        <p:cTn id="7" dur="1"/>
                                        <p:tgtEl>
                                          <p:spTgt spid="4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202" name="Shape 202"/>
        <p:cNvGrpSpPr/>
        <p:nvPr/>
      </p:nvGrpSpPr>
      <p:grpSpPr>
        <a:xfrm>
          <a:off x="0" y="0"/>
          <a:ext cx="0" cy="0"/>
          <a:chOff x="0" y="0"/>
          <a:chExt cx="0" cy="0"/>
        </a:xfrm>
      </p:grpSpPr>
      <p:sp>
        <p:nvSpPr>
          <p:cNvPr id="203" name="Google Shape;203;p6"/>
          <p:cNvSpPr txBox="1"/>
          <p:nvPr/>
        </p:nvSpPr>
        <p:spPr>
          <a:xfrm>
            <a:off x="835307" y="179502"/>
            <a:ext cx="4989759"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en-US"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物流渠道限制及规定——马来/巴西市场</a:t>
            </a:r>
            <a:endParaRPr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04" name="Google Shape;204;p6"/>
          <p:cNvSpPr txBox="1"/>
          <p:nvPr/>
        </p:nvSpPr>
        <p:spPr>
          <a:xfrm>
            <a:off x="576073" y="6370721"/>
            <a:ext cx="875674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panose="020B0604020202020204"/>
              <a:buNone/>
            </a:pPr>
            <a:r>
              <a:rPr lang="en-US"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除上述规定外，各地区海关明令禁止的货品皆不可运送。详细情况参见Shopee大学《物流指导手册》</a:t>
            </a:r>
            <a:endParaRPr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05" name="Google Shape;205;p6"/>
          <p:cNvSpPr/>
          <p:nvPr/>
        </p:nvSpPr>
        <p:spPr>
          <a:xfrm>
            <a:off x="635547" y="784072"/>
            <a:ext cx="9040942" cy="3067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panose="020B0604020202020204"/>
              <a:buNone/>
            </a:pPr>
            <a:r>
              <a:rPr lang="en-US" sz="14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注： 最新政策以Shopee大学——卖家公告栏和平台规则为准！（网址：http://shopee.cn）</a:t>
            </a:r>
            <a:endParaRPr sz="14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aphicFrame>
        <p:nvGraphicFramePr>
          <p:cNvPr id="206" name="Google Shape;206;p6"/>
          <p:cNvGraphicFramePr/>
          <p:nvPr/>
        </p:nvGraphicFramePr>
        <p:xfrm>
          <a:off x="1022350" y="1096538"/>
          <a:ext cx="10147275" cy="4279800"/>
        </p:xfrm>
        <a:graphic>
          <a:graphicData uri="http://schemas.openxmlformats.org/drawingml/2006/table">
            <a:tbl>
              <a:tblPr firstRow="1" bandRow="1">
                <a:noFill/>
                <a:tableStyleId>{7A2F89BD-935B-4879-8E70-75554A97BDBE}</a:tableStyleId>
              </a:tblPr>
              <a:tblGrid>
                <a:gridCol w="1680625"/>
                <a:gridCol w="4106325"/>
                <a:gridCol w="4360325"/>
              </a:tblGrid>
              <a:tr h="216350">
                <a:tc gridSpan="3">
                  <a:txBody>
                    <a:bodyPr/>
                    <a:lstStyle/>
                    <a:p>
                      <a:pPr marL="0" marR="0" lvl="0" indent="0" algn="ctr" rtl="0">
                        <a:lnSpc>
                          <a:spcPct val="107000"/>
                        </a:lnSpc>
                        <a:spcBef>
                          <a:spcPts val="0"/>
                        </a:spcBef>
                        <a:spcAft>
                          <a:spcPts val="0"/>
                        </a:spcAft>
                        <a:buClr>
                          <a:srgbClr val="000000"/>
                        </a:buClr>
                        <a:buSzPts val="1200"/>
                        <a:buFont typeface="Arial" panose="020B0604020202020204"/>
                        <a:buNone/>
                      </a:pPr>
                      <a:r>
                        <a:rPr lang="en-US" sz="1400" b="1"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SLS渠道信息快速指引表</a:t>
                      </a:r>
                      <a:endParaRPr sz="140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91450" marR="91450" marT="45725" marB="45725">
                    <a:lnB w="12700" cap="flat" cmpd="sng">
                      <a:solidFill>
                        <a:schemeClr val="dk1"/>
                      </a:solidFill>
                      <a:prstDash val="solid"/>
                      <a:round/>
                      <a:headEnd type="none" w="sm" len="sm"/>
                      <a:tailEnd type="none" w="sm" len="sm"/>
                    </a:lnB>
                    <a:solidFill>
                      <a:srgbClr val="F15C39"/>
                    </a:solidFill>
                  </a:tcPr>
                </a:tc>
                <a:tc hMerge="1">
                  <a:tcPr/>
                </a:tc>
                <a:tc hMerge="1">
                  <a:tcPr/>
                </a:tc>
              </a:tr>
              <a:tr h="216225">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en-US" sz="1400" b="1" u="none" strike="noStrike" cap="none"/>
                        <a:t>马来市场</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en-US" sz="1400" b="1" u="none" strike="noStrike" cap="none"/>
                        <a:t>巴西市场</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r>
              <a:tr h="310900">
                <a:tc>
                  <a:txBody>
                    <a:bodyPr/>
                    <a:lstStyle/>
                    <a:p>
                      <a:pPr marL="0" marR="0" lvl="0" indent="0" algn="ctr" rtl="0">
                        <a:lnSpc>
                          <a:spcPct val="107000"/>
                        </a:lnSpc>
                        <a:spcBef>
                          <a:spcPts val="0"/>
                        </a:spcBef>
                        <a:spcAft>
                          <a:spcPts val="0"/>
                        </a:spcAft>
                        <a:buClr>
                          <a:srgbClr val="000000"/>
                        </a:buClr>
                        <a:buSzPts val="800"/>
                        <a:buFont typeface="Arial" panose="020B0604020202020204"/>
                        <a:buNone/>
                      </a:pPr>
                      <a:r>
                        <a:rPr lang="en-US" sz="11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上门取件条件</a:t>
                      </a:r>
                      <a:endParaRPr sz="11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6225" marR="6225" marT="62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gridSpan="2">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US"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华南地区上月日均SLS出货量超过200单，华东地区上月日均SLS出货量超过100单</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cPr/>
                </a:tc>
              </a:tr>
              <a:tr h="288575">
                <a:tc>
                  <a:txBody>
                    <a:bodyPr/>
                    <a:lstStyle/>
                    <a:p>
                      <a:pPr marL="0" marR="0" lvl="0" indent="0" algn="ctr" rtl="0">
                        <a:lnSpc>
                          <a:spcPct val="107000"/>
                        </a:lnSpc>
                        <a:spcBef>
                          <a:spcPts val="0"/>
                        </a:spcBef>
                        <a:spcAft>
                          <a:spcPts val="0"/>
                        </a:spcAft>
                        <a:buClr>
                          <a:srgbClr val="000000"/>
                        </a:buClr>
                        <a:buSzPts val="800"/>
                        <a:buFont typeface="Arial" panose="020B0604020202020204"/>
                        <a:buNone/>
                      </a:pPr>
                      <a:r>
                        <a:rPr lang="en-US" sz="11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尺寸限制</a:t>
                      </a:r>
                      <a:endParaRPr sz="11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6225" marR="6225" marT="62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7000"/>
                        </a:lnSpc>
                        <a:spcBef>
                          <a:spcPts val="0"/>
                        </a:spcBef>
                        <a:spcAft>
                          <a:spcPts val="0"/>
                        </a:spcAft>
                        <a:buClr>
                          <a:srgbClr val="000000"/>
                        </a:buClr>
                        <a:buSzPts val="1000"/>
                        <a:buFont typeface="Arial" panose="020B0604020202020204"/>
                        <a:buNone/>
                      </a:pPr>
                      <a:r>
                        <a:rPr lang="en-US"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单边＜1.5M</a:t>
                      </a:r>
                      <a:endParaRPr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7000"/>
                        </a:lnSpc>
                        <a:spcBef>
                          <a:spcPts val="0"/>
                        </a:spcBef>
                        <a:spcAft>
                          <a:spcPts val="0"/>
                        </a:spcAft>
                        <a:buClr>
                          <a:srgbClr val="000000"/>
                        </a:buClr>
                        <a:buSzPts val="1000"/>
                        <a:buFont typeface="Arial" panose="020B0604020202020204"/>
                        <a:buNone/>
                      </a:pPr>
                      <a:r>
                        <a:rPr lang="en-US"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单边&lt;0.9M</a:t>
                      </a:r>
                      <a:endParaRPr sz="1400" u="none" strike="noStrike" cap="none"/>
                    </a:p>
                    <a:p>
                      <a:pPr marL="0" marR="0" lvl="0" indent="0" algn="ctr" rtl="0">
                        <a:lnSpc>
                          <a:spcPct val="107000"/>
                        </a:lnSpc>
                        <a:spcBef>
                          <a:spcPts val="0"/>
                        </a:spcBef>
                        <a:spcAft>
                          <a:spcPts val="0"/>
                        </a:spcAft>
                        <a:buClr>
                          <a:srgbClr val="000000"/>
                        </a:buClr>
                        <a:buSzPts val="1000"/>
                        <a:buFont typeface="Arial" panose="020B0604020202020204"/>
                        <a:buNone/>
                      </a:pPr>
                      <a:r>
                        <a:rPr lang="en-US"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三边和&lt;0.9M</a:t>
                      </a:r>
                      <a:endParaRPr sz="11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r>
              <a:tr h="182875">
                <a:tc>
                  <a:txBody>
                    <a:bodyPr/>
                    <a:lstStyle/>
                    <a:p>
                      <a:pPr marL="0" marR="0" lvl="0" indent="0" algn="ctr" rtl="0">
                        <a:lnSpc>
                          <a:spcPct val="107000"/>
                        </a:lnSpc>
                        <a:spcBef>
                          <a:spcPts val="0"/>
                        </a:spcBef>
                        <a:spcAft>
                          <a:spcPts val="0"/>
                        </a:spcAft>
                        <a:buClr>
                          <a:srgbClr val="000000"/>
                        </a:buClr>
                        <a:buSzPts val="800"/>
                        <a:buFont typeface="Arial" panose="020B0604020202020204"/>
                        <a:buNone/>
                      </a:pPr>
                      <a:r>
                        <a:rPr lang="en-US" sz="11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重量限制</a:t>
                      </a:r>
                      <a:endParaRPr sz="11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6225" marR="6225" marT="62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7000"/>
                        </a:lnSpc>
                        <a:spcBef>
                          <a:spcPts val="0"/>
                        </a:spcBef>
                        <a:spcAft>
                          <a:spcPts val="0"/>
                        </a:spcAft>
                        <a:buClr>
                          <a:srgbClr val="000000"/>
                        </a:buClr>
                        <a:buSzPts val="1000"/>
                        <a:buFont typeface="Arial" panose="020B0604020202020204"/>
                        <a:buNone/>
                      </a:pPr>
                      <a:r>
                        <a:rPr lang="en-US"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&lt;=</a:t>
                      </a:r>
                      <a:r>
                        <a:rPr lang="en-US" sz="11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30</a:t>
                      </a:r>
                      <a:r>
                        <a:rPr lang="en-US"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KG</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US"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&lt;=5KG</a:t>
                      </a:r>
                      <a:endParaRPr sz="11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r>
              <a:tr h="3064875">
                <a:tc>
                  <a:txBody>
                    <a:bodyPr/>
                    <a:lstStyle/>
                    <a:p>
                      <a:pPr marL="0" marR="0" lvl="0" indent="0" algn="ctr" rtl="0">
                        <a:lnSpc>
                          <a:spcPct val="107000"/>
                        </a:lnSpc>
                        <a:spcBef>
                          <a:spcPts val="0"/>
                        </a:spcBef>
                        <a:spcAft>
                          <a:spcPts val="0"/>
                        </a:spcAft>
                        <a:buClr>
                          <a:srgbClr val="000000"/>
                        </a:buClr>
                        <a:buSzPts val="800"/>
                        <a:buFont typeface="Arial" panose="020B0604020202020204"/>
                        <a:buNone/>
                      </a:pPr>
                      <a:r>
                        <a:rPr lang="en-US" sz="11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渠道限制及注意事项</a:t>
                      </a:r>
                      <a:endParaRPr sz="11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6225" marR="6225" marT="62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Clr>
                          <a:srgbClr val="000000"/>
                        </a:buClr>
                        <a:buSzPts val="800"/>
                        <a:buFont typeface="Arial" panose="020B0604020202020204"/>
                        <a:buNone/>
                      </a:pPr>
                      <a:r>
                        <a:rPr lang="en-US" sz="10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1.不可发药品、生鲜食品、宠物食品、货币、假币、邮票、信用卡和借记卡、彩票、打印机、投影 仪、性用品、纯电池，例如移动电源，充电宝等、单独的纽扣电池、容量大于 8000mAh 的电池、 电动平衡车、电子烟及配件、香烟、骨灰盒、证件、带气体的商品（如救生衣）、易发光发声商 品、医疗用品和医疗辅助工具、染发剂、头盔 </a:t>
                      </a:r>
                      <a:endParaRPr sz="10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10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2.不可发与枪械有关的物品（如瞄准具、模型枪械、弹药类等）及有攻击性的物品（如铁手撑、警 棍、刀斧、匕首、弹弓、剑等物品） </a:t>
                      </a:r>
                      <a:endParaRPr sz="10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10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3.不可发易燃易爆物品（如指甲油等含酒精的产品、牙粉、打火机、喷雾等）和带磁性的产品（如 磁铁等） </a:t>
                      </a:r>
                      <a:endParaRPr sz="10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10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4.不可发受华盛顿公约下规管的活的动植物，需进行动植物检疫的种子和植物提取物等 </a:t>
                      </a:r>
                      <a:endParaRPr sz="10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10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5.马来西亚可发手机、平板电脑，每个包裹不超过 2 台 </a:t>
                      </a:r>
                      <a:endParaRPr sz="10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10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6.不可发毒品、放射性物品、感染性物品、化学物品（如硫酸、乙醇等） </a:t>
                      </a:r>
                      <a:endParaRPr sz="10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10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7.不可发同赌有关的产品（如扑克牌、骰子等） </a:t>
                      </a:r>
                      <a:endParaRPr sz="10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10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8.不可发含液体（不含酒精和喷雾）超过 200ml 的包裹 </a:t>
                      </a:r>
                      <a:endParaRPr sz="10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10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9. 其他特殊品类限制要求请以平台政策为准 </a:t>
                      </a:r>
                      <a:endParaRPr sz="10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10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10.马来西亚个人包裹免税额度为 500MYR，品类若超此额度将会根据商品被海关征税</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Clr>
                          <a:srgbClr val="000000"/>
                        </a:buClr>
                        <a:buSzPts val="800"/>
                        <a:buFont typeface="Arial" panose="020B0604020202020204"/>
                        <a:buNone/>
                      </a:pPr>
                      <a:r>
                        <a:rPr lang="en-US" sz="10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1.不可发食品（包括宠物食品）和药品（有目的国许可证的除外）、医疗用品/器械、电子烟及电 子烟配件、烟草、骨灰盒、带气体的产品（如皮球、篮球等） </a:t>
                      </a:r>
                      <a:endParaRPr sz="10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10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2.不可发货币、假币、邮票、信用卡和借记卡、彩票、证件 </a:t>
                      </a:r>
                      <a:endParaRPr sz="10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10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3.不可发受华盛顿公约限制的动植物活体及制品、需进行动植物检疫的种子和植物提取物等</a:t>
                      </a:r>
                      <a:endParaRPr sz="10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10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4.不可发任何武器或疑似武器物品（如瞄准具、枪支弹药、子弹型/枪型物品等）及有攻击性的物 品（如铁手撑、警棍、电击器、刀斧、匕首、弹弓、剑等） </a:t>
                      </a:r>
                      <a:endParaRPr sz="10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10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5.不可发易燃易爆物品（如指甲油等含酒精的易燃液体、牙粉、打火机及压缩气体/液体/固体）和 强磁性的产品（如磁铁等） </a:t>
                      </a:r>
                      <a:endParaRPr sz="10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10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6.不可发假冒/侵权商品，如果被海关扣货，产生的罚款和费用将由卖家承担 </a:t>
                      </a:r>
                      <a:endParaRPr sz="10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10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7.不可发毒品、放射性物品、腐蚀性物品、化学物品（如硫酸、乙醇等） </a:t>
                      </a:r>
                      <a:endParaRPr sz="10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10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8.不可发整包寄递的批量纽扣电池，任何可重复使用的充电电池（如笔记本长电池、蓄电池），所 有外置电池，任何会导致自动发光、发热、发声的内置电池，非拆卸且大于 100Wh 的内置电池 </a:t>
                      </a:r>
                      <a:endParaRPr sz="10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10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9.不可发含液体（不含酒精和喷雾）超过 30ml 的包裹 </a:t>
                      </a:r>
                      <a:endParaRPr sz="10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10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10.其他特殊品类限制要求请以平台政策为准 11.巴西可发手机、平板电脑，每个包裹不超过 1 台 12.巴西海关会对 CIF 价值超过 50 USD 的包裹征收 60%以上的税金 </a:t>
                      </a:r>
                      <a:endParaRPr sz="10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210" name="Shape 210"/>
        <p:cNvGrpSpPr/>
        <p:nvPr/>
      </p:nvGrpSpPr>
      <p:grpSpPr>
        <a:xfrm>
          <a:off x="0" y="0"/>
          <a:ext cx="0" cy="0"/>
          <a:chOff x="0" y="0"/>
          <a:chExt cx="0" cy="0"/>
        </a:xfrm>
      </p:grpSpPr>
      <p:sp>
        <p:nvSpPr>
          <p:cNvPr id="211" name="Google Shape;211;p7"/>
          <p:cNvSpPr txBox="1"/>
          <p:nvPr/>
        </p:nvSpPr>
        <p:spPr>
          <a:xfrm>
            <a:off x="734695" y="222250"/>
            <a:ext cx="5997575" cy="3987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en-US"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物流渠道限制及规定——东南亚六个市场</a:t>
            </a:r>
            <a:endParaRPr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12" name="Google Shape;212;p7"/>
          <p:cNvSpPr txBox="1"/>
          <p:nvPr/>
        </p:nvSpPr>
        <p:spPr>
          <a:xfrm>
            <a:off x="257256" y="6593403"/>
            <a:ext cx="8756748" cy="2755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panose="020B0604020202020204"/>
              <a:buNone/>
            </a:pPr>
            <a:r>
              <a:rPr lang="en-US" sz="12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除上述规定外，各地区海关明令禁止的货品皆不可运送。详细情况参见Shopee大学《物流指导手册》</a:t>
            </a:r>
            <a:endParaRPr sz="12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aphicFrame>
        <p:nvGraphicFramePr>
          <p:cNvPr id="213" name="Google Shape;213;p7"/>
          <p:cNvGraphicFramePr/>
          <p:nvPr/>
        </p:nvGraphicFramePr>
        <p:xfrm>
          <a:off x="0" y="802870"/>
          <a:ext cx="12192000" cy="5608875"/>
        </p:xfrm>
        <a:graphic>
          <a:graphicData uri="http://schemas.openxmlformats.org/drawingml/2006/table">
            <a:tbl>
              <a:tblPr>
                <a:noFill/>
                <a:tableStyleId>{EBB2BC52-0E53-4557-AC06-AFEA5E059286}</a:tableStyleId>
              </a:tblPr>
              <a:tblGrid>
                <a:gridCol w="985525"/>
                <a:gridCol w="1649100"/>
                <a:gridCol w="1841500"/>
                <a:gridCol w="2145900"/>
                <a:gridCol w="1623850"/>
                <a:gridCol w="1703825"/>
                <a:gridCol w="2242300"/>
              </a:tblGrid>
              <a:tr h="248925">
                <a:tc gridSpan="7">
                  <a:txBody>
                    <a:bodyPr/>
                    <a:lstStyle/>
                    <a:p>
                      <a:pPr marL="0" marR="0" lvl="0" indent="0" algn="ctr" rtl="0">
                        <a:lnSpc>
                          <a:spcPct val="107000"/>
                        </a:lnSpc>
                        <a:spcBef>
                          <a:spcPts val="0"/>
                        </a:spcBef>
                        <a:spcAft>
                          <a:spcPts val="0"/>
                        </a:spcAft>
                        <a:buClr>
                          <a:srgbClr val="000000"/>
                        </a:buClr>
                        <a:buSzPts val="1200"/>
                        <a:buFont typeface="Arial" panose="020B0604020202020204"/>
                        <a:buNone/>
                      </a:pPr>
                      <a:r>
                        <a:rPr lang="en-US" sz="1200" b="1"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SLS渠道信息快速指引表</a:t>
                      </a:r>
                      <a:endParaRPr sz="12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22175" marR="22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15C39"/>
                    </a:solidFill>
                  </a:tcPr>
                </a:tc>
                <a:tc hMerge="1">
                  <a:tcPr/>
                </a:tc>
                <a:tc hMerge="1">
                  <a:tcPr/>
                </a:tc>
                <a:tc hMerge="1">
                  <a:tcPr/>
                </a:tc>
                <a:tc hMerge="1">
                  <a:tcPr/>
                </a:tc>
                <a:tc hMerge="1">
                  <a:tcPr/>
                </a:tc>
                <a:tc hMerge="1">
                  <a:tcPr/>
                </a:tc>
              </a:tr>
              <a:tr h="238125">
                <a:tc>
                  <a:txBody>
                    <a:bodyPr/>
                    <a:lstStyle/>
                    <a:p>
                      <a:pPr marL="0" marR="0" lvl="0" indent="0" algn="ctr" rtl="0">
                        <a:lnSpc>
                          <a:spcPct val="107000"/>
                        </a:lnSpc>
                        <a:spcBef>
                          <a:spcPts val="0"/>
                        </a:spcBef>
                        <a:spcAft>
                          <a:spcPts val="0"/>
                        </a:spcAft>
                        <a:buClr>
                          <a:srgbClr val="000000"/>
                        </a:buClr>
                        <a:buSzPts val="1000"/>
                        <a:buFont typeface="Arial" panose="020B0604020202020204"/>
                        <a:buNone/>
                      </a:pPr>
                      <a:endParaRPr sz="10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22175" marR="22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panose="020B0604020202020204"/>
                        <a:buNone/>
                      </a:pPr>
                      <a:r>
                        <a:rPr lang="en-US" sz="1200" b="1"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新加坡市场</a:t>
                      </a:r>
                      <a:endParaRPr sz="1200" b="1"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22175" marR="22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panose="020B0604020202020204"/>
                        <a:buNone/>
                      </a:pPr>
                      <a:r>
                        <a:rPr lang="en-US" sz="1200" b="1"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印尼市场</a:t>
                      </a:r>
                      <a:endParaRPr sz="1200" b="1"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22175" marR="22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panose="020B0604020202020204"/>
                        <a:buNone/>
                      </a:pPr>
                      <a:r>
                        <a:rPr lang="en-US" sz="1200" b="1"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泰国市场</a:t>
                      </a:r>
                      <a:endParaRPr sz="1200" b="1"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22175" marR="22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panose="020B0604020202020204"/>
                        <a:buNone/>
                      </a:pPr>
                      <a:r>
                        <a:rPr lang="en-US" sz="1200" b="1"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菲律宾市场</a:t>
                      </a:r>
                      <a:endParaRPr sz="1200" b="1"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22175" marR="22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panose="020B0604020202020204"/>
                        <a:buNone/>
                      </a:pPr>
                      <a:r>
                        <a:rPr lang="en-US" sz="1200" b="1"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越南市场</a:t>
                      </a:r>
                      <a:endParaRPr sz="1200" b="1"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22175" marR="22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200"/>
                        <a:buFont typeface="Arial" panose="020B0604020202020204"/>
                        <a:buNone/>
                      </a:pPr>
                      <a:r>
                        <a:rPr lang="en-US" sz="1200" b="1"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台湾市场</a:t>
                      </a:r>
                      <a:endParaRPr sz="1200" b="1"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22175" marR="22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228600">
                <a:tc>
                  <a:txBody>
                    <a:bodyPr/>
                    <a:lstStyle/>
                    <a:p>
                      <a:pPr marL="0" marR="0" lvl="0" indent="0" algn="ctr" rtl="0">
                        <a:lnSpc>
                          <a:spcPct val="107000"/>
                        </a:lnSpc>
                        <a:spcBef>
                          <a:spcPts val="0"/>
                        </a:spcBef>
                        <a:spcAft>
                          <a:spcPts val="0"/>
                        </a:spcAft>
                        <a:buClr>
                          <a:srgbClr val="000000"/>
                        </a:buClr>
                        <a:buSzPts val="800"/>
                        <a:buFont typeface="Arial" panose="020B0604020202020204"/>
                        <a:buNone/>
                      </a:pPr>
                      <a:r>
                        <a:rPr lang="en-US" sz="800" b="1"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上门取件条件</a:t>
                      </a:r>
                      <a:endParaRPr sz="800" b="1"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22175" marR="22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6">
                  <a:txBody>
                    <a:bodyPr/>
                    <a:lstStyle/>
                    <a:p>
                      <a:pPr marL="0" marR="0" lvl="0" indent="0" algn="ctr" rtl="0">
                        <a:lnSpc>
                          <a:spcPct val="107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华南地区上月日均SLS出货量超过200单，华东地区上月日均SLS出货量超过100单</a:t>
                      </a:r>
                      <a:endParaRPr sz="10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22175" marR="22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cPr/>
                </a:tc>
                <a:tc hMerge="1">
                  <a:tcPr/>
                </a:tc>
                <a:tc hMerge="1">
                  <a:tcPr/>
                </a:tc>
                <a:tc hMerge="1">
                  <a:tcPr/>
                </a:tc>
                <a:tc hMerge="1">
                  <a:tcPr/>
                </a:tc>
              </a:tr>
              <a:tr h="354700">
                <a:tc>
                  <a:txBody>
                    <a:bodyPr/>
                    <a:lstStyle/>
                    <a:p>
                      <a:pPr marL="0" marR="0" lvl="0" indent="0" algn="ctr" rtl="0">
                        <a:lnSpc>
                          <a:spcPct val="107000"/>
                        </a:lnSpc>
                        <a:spcBef>
                          <a:spcPts val="0"/>
                        </a:spcBef>
                        <a:spcAft>
                          <a:spcPts val="0"/>
                        </a:spcAft>
                        <a:buClr>
                          <a:srgbClr val="000000"/>
                        </a:buClr>
                        <a:buSzPts val="800"/>
                        <a:buFont typeface="Arial" panose="020B0604020202020204"/>
                        <a:buNone/>
                      </a:pPr>
                      <a:r>
                        <a:rPr lang="en-US" sz="800" b="1"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尺寸限制</a:t>
                      </a:r>
                      <a:endParaRPr sz="800" b="1"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22175" marR="22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单边&lt;1.2M，</a:t>
                      </a:r>
                      <a:endParaRPr sz="10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7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三边和&lt;2.4M</a:t>
                      </a:r>
                      <a:endParaRPr sz="10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22175" marR="22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单边&lt;1.2M，</a:t>
                      </a:r>
                      <a:endParaRPr sz="10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7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三边和&lt;1.8M</a:t>
                      </a:r>
                      <a:endParaRPr sz="10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22175" marR="22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单边&lt;1M，</a:t>
                      </a:r>
                      <a:endParaRPr sz="10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7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三边和&lt;1.8M</a:t>
                      </a:r>
                      <a:endParaRPr sz="10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22175" marR="22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单边＜＝1M</a:t>
                      </a:r>
                      <a:endParaRPr sz="10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22175" marR="22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单边&lt;=0.6M</a:t>
                      </a:r>
                      <a:endParaRPr sz="10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22175" marR="22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000"/>
                        <a:buFont typeface="微软雅黑" panose="020B0503020204020204" charset="-122"/>
                        <a:buNone/>
                      </a:pPr>
                      <a:r>
                        <a:rPr lang="en-US" sz="10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店配：45*30*30CM,</a:t>
                      </a:r>
                      <a:endParaRPr sz="10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7000"/>
                        </a:lnSpc>
                        <a:spcBef>
                          <a:spcPts val="0"/>
                        </a:spcBef>
                        <a:spcAft>
                          <a:spcPts val="0"/>
                        </a:spcAft>
                        <a:buClr>
                          <a:srgbClr val="000000"/>
                        </a:buClr>
                        <a:buSzPts val="1000"/>
                        <a:buFont typeface="微软雅黑" panose="020B0503020204020204" charset="-122"/>
                        <a:buNone/>
                      </a:pPr>
                      <a:r>
                        <a:rPr lang="en-US" sz="10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宅配：三边合&lt;150CM</a:t>
                      </a:r>
                      <a:endParaRPr sz="10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22175" marR="22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249100">
                <a:tc>
                  <a:txBody>
                    <a:bodyPr/>
                    <a:lstStyle/>
                    <a:p>
                      <a:pPr marL="0" marR="0" lvl="0" indent="0" algn="ctr" rtl="0">
                        <a:lnSpc>
                          <a:spcPct val="107000"/>
                        </a:lnSpc>
                        <a:spcBef>
                          <a:spcPts val="0"/>
                        </a:spcBef>
                        <a:spcAft>
                          <a:spcPts val="0"/>
                        </a:spcAft>
                        <a:buClr>
                          <a:srgbClr val="000000"/>
                        </a:buClr>
                        <a:buSzPts val="800"/>
                        <a:buFont typeface="Arial" panose="020B0604020202020204"/>
                        <a:buNone/>
                      </a:pPr>
                      <a:r>
                        <a:rPr lang="en-US" sz="800" b="1"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重量限制</a:t>
                      </a:r>
                      <a:endParaRPr sz="800" b="1"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22175" marR="22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&lt;=20KG</a:t>
                      </a:r>
                      <a:endParaRPr sz="10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22175" marR="22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&lt;=30KG</a:t>
                      </a:r>
                      <a:endParaRPr sz="10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22175" marR="22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&lt;=20KG</a:t>
                      </a:r>
                      <a:endParaRPr sz="10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22175" marR="22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&lt;=20KG</a:t>
                      </a:r>
                      <a:endParaRPr sz="10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22175" marR="22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&lt;=15KG</a:t>
                      </a:r>
                      <a:endParaRPr sz="10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22175" marR="22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000"/>
                        <a:buFont typeface="微软雅黑" panose="020B0503020204020204" charset="-122"/>
                        <a:buNone/>
                      </a:pPr>
                      <a:r>
                        <a:rPr lang="en-US" sz="10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&lt;=10KG(店配);&lt;=20KG(宅配)</a:t>
                      </a:r>
                      <a:endParaRPr sz="10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22175" marR="22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4289425">
                <a:tc>
                  <a:txBody>
                    <a:bodyPr/>
                    <a:lstStyle/>
                    <a:p>
                      <a:pPr marL="0" marR="0" lvl="0" indent="0" algn="ctr" rtl="0">
                        <a:lnSpc>
                          <a:spcPct val="107000"/>
                        </a:lnSpc>
                        <a:spcBef>
                          <a:spcPts val="0"/>
                        </a:spcBef>
                        <a:spcAft>
                          <a:spcPts val="0"/>
                        </a:spcAft>
                        <a:buClr>
                          <a:srgbClr val="000000"/>
                        </a:buClr>
                        <a:buSzPts val="800"/>
                        <a:buFont typeface="Arial" panose="020B0604020202020204"/>
                        <a:buNone/>
                      </a:pPr>
                      <a:r>
                        <a:rPr lang="en-US" sz="800" b="1"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渠道限制及注意事项</a:t>
                      </a:r>
                      <a:endParaRPr sz="800" b="1"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22175" marR="22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1.</a:t>
                      </a:r>
                      <a:r>
                        <a:rPr lang="en-US" sz="800" b="1" u="sng"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不可发</a:t>
                      </a: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生鲜食品、药品、医疗用品、货币、假币、邮票、信用卡和借记卡、彩票、成人用</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品、膏状物品、电子烟及配件、香烟、电动平衡车、骨灰盒、证件、纯电池产品、充电宝以及</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带压力的物品</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2.</a:t>
                      </a:r>
                      <a:r>
                        <a:rPr lang="en-US" sz="800" b="1" u="sng"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不可发</a:t>
                      </a: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假冒无品牌授权的商品</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3.</a:t>
                      </a:r>
                      <a:r>
                        <a:rPr lang="en-US" sz="800" b="1" u="sng"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不可发</a:t>
                      </a: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与枪械有关的物品（如瞄准具、模型枪械、弹药类等）及有攻击性的物品（如铁手</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撑、警棍、刀斧、弹弓、剑等物品）</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4.</a:t>
                      </a:r>
                      <a:r>
                        <a:rPr lang="en-US" sz="800" b="1" u="sng"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不可发</a:t>
                      </a: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易燃易爆物品（如指甲油等含酒精的产品、牙粉、打火机等）、带磁性的产品（如磁</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铁等）、带气体的产品（如皮球、篮球等）</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5.</a:t>
                      </a:r>
                      <a:r>
                        <a:rPr lang="en-US" sz="800" b="1" u="sng"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不可发</a:t>
                      </a: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受华盛顿公约下规管的活的动植物，需进行动植物检疫的种子和植物提取物等</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6.</a:t>
                      </a:r>
                      <a:r>
                        <a:rPr lang="en-US" sz="800" b="1" u="sng"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不可发</a:t>
                      </a: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毒品、放射性物品、化学物品（如硫酸、乙醇等）</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7.</a:t>
                      </a:r>
                      <a:r>
                        <a:rPr lang="en-US" sz="800" b="1" u="sng"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不可发</a:t>
                      </a: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同赌有关的产品（如麻将、扑克牌、骰子等）</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8.</a:t>
                      </a:r>
                      <a:r>
                        <a:rPr lang="en-US" sz="800" b="1" u="sng"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不可发</a:t>
                      </a: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含液体（不含酒精和喷雾）超过 200ml 的包裹</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t>9. 其他特殊品类限制要求请以平台政策为准</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10.新加坡会对 CIF 价值超过 </a:t>
                      </a:r>
                      <a:r>
                        <a:rPr lang="en-US" sz="800" b="1"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400 SGD</a:t>
                      </a: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 的包裹征收 </a:t>
                      </a:r>
                      <a:r>
                        <a:rPr lang="en-US" sz="800" b="1"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7%</a:t>
                      </a: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的 GST</a:t>
                      </a:r>
                      <a:endParaRPr sz="1400" u="none" strike="noStrike" cap="none"/>
                    </a:p>
                    <a:p>
                      <a:pPr marL="0" marR="0" lvl="0" indent="0" algn="l" rtl="0">
                        <a:lnSpc>
                          <a:spcPct val="107000"/>
                        </a:lnSpc>
                        <a:spcBef>
                          <a:spcPts val="0"/>
                        </a:spcBef>
                        <a:spcAft>
                          <a:spcPts val="0"/>
                        </a:spcAft>
                        <a:buClr>
                          <a:srgbClr val="000000"/>
                        </a:buClr>
                        <a:buSzPts val="800"/>
                        <a:buFont typeface="Arial" panose="020B0604020202020204"/>
                        <a:buNone/>
                      </a:pP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22175" marR="221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1.</a:t>
                      </a:r>
                      <a:r>
                        <a:rPr lang="en-US" sz="800" b="1" u="sng"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不可发</a:t>
                      </a: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纯电池、充电宝、电动平衡车、电子烟及配件、香烟、货币、电子书、信用卡和借记</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卡、彩票、证件、骨灰盒、性用品、生鲜食品、药品、医疗用品和医疗辅助工具（如助听器）</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以及受航空管制的各类危险物品</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2.</a:t>
                      </a:r>
                      <a:r>
                        <a:rPr lang="en-US" sz="800" b="1" u="sng"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不可发</a:t>
                      </a: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与枪械有关的物品（如瞄准具、模型枪械、弹药等）及有攻击性的物品（如铁手撑、</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警棍、电击器、刀斧、匕首、弹弓、剑等）</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3.</a:t>
                      </a:r>
                      <a:r>
                        <a:rPr lang="en-US" sz="800" b="1" u="sng"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不可发</a:t>
                      </a: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易燃物品（如指甲油等含酒精的产品、牙粉、打火机等）、带磁性的产品（如磁铁</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等）、带气体的产品（如压缩气体、足球等）</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4.</a:t>
                      </a:r>
                      <a:r>
                        <a:rPr lang="en-US" sz="800" b="1" u="sng"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不可发</a:t>
                      </a: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受华盛顿公约下规管的活的动植物，需进行动植物检疫的种子和植物提取物等</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5.</a:t>
                      </a:r>
                      <a:r>
                        <a:rPr lang="en-US" sz="800" b="1" u="sng"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不可发</a:t>
                      </a: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液体（不含酒精和喷雾）超过 200ml 的包裹</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6.</a:t>
                      </a:r>
                      <a:r>
                        <a:rPr lang="en-US" sz="800" b="1" u="sng"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不可发</a:t>
                      </a: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毒品、放射性物品、感染性物品、化学物品</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7.</a:t>
                      </a:r>
                      <a:r>
                        <a:rPr lang="en-US" sz="800" b="1" u="sng"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不可发</a:t>
                      </a: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同赌有关的产品（如扑克牌、骰子等）</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8. 印度尼西亚手机、电脑等通讯器材可发，每个订单不超过</a:t>
                      </a:r>
                      <a:r>
                        <a:rPr lang="en-US" sz="800" b="1"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 2</a:t>
                      </a: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 台</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9.印度尼西亚个人包裹海关免税额为 </a:t>
                      </a:r>
                      <a:r>
                        <a:rPr lang="en-US" sz="800" b="1"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75USD</a:t>
                      </a: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，若超过需交</a:t>
                      </a:r>
                      <a:r>
                        <a:rPr lang="en-US" sz="800" b="1"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 40%</a:t>
                      </a: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以上的关税，同时单包裹金额不</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可超过 </a:t>
                      </a:r>
                      <a:r>
                        <a:rPr lang="en-US" sz="800" b="1"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1500USD</a:t>
                      </a: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，否则无法寄送。</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22175" marR="221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1.总额超过 </a:t>
                      </a:r>
                      <a:r>
                        <a:rPr lang="en-US" sz="800" b="1"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1500 THB</a:t>
                      </a: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 的包裹可能会被海关额外征税，将由卖家承担</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2.应泰国政府要求，需进行</a:t>
                      </a:r>
                      <a:r>
                        <a:rPr lang="en-US" sz="800" b="1"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 TISI 认证</a:t>
                      </a: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的产品必须提供相应认证证明。</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3.</a:t>
                      </a:r>
                      <a:r>
                        <a:rPr lang="en-US" sz="800" b="1" u="sng"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不可发</a:t>
                      </a: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易燃易爆品和危险品(如指甲油等含酒精产品、香水、牙粉、打火机、火药)、带气体</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的产品（如皮球等）、货币、钞票、证件、电子烟及配件、香烟、骨灰盒、电视机、电视机顶</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盒、电视棒、电子称、磁性橡皮泥、手机、平板电脑、台式机、电脑整机、无人机、对讲机、</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电动平衡车、纯电池产品、和性有关的产品（包括含 Massage 敏感词的产品）</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4.</a:t>
                      </a:r>
                      <a:r>
                        <a:rPr lang="en-US" sz="800" b="1" u="sng"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不可发</a:t>
                      </a: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同赌有关的产品（如骰子，但不包括棋类）</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5.</a:t>
                      </a:r>
                      <a:r>
                        <a:rPr lang="en-US" sz="800" b="1" u="sng"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不可发</a:t>
                      </a: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涉嫌侵权的产品（如品牌产品以及未经授权使用他人版权的产品，带有卡通图案玩具</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需要得到图案版权方授权）</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6.</a:t>
                      </a:r>
                      <a:r>
                        <a:rPr lang="en-US" sz="800" b="1" u="sng"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不可发</a:t>
                      </a: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与枪械有关的物品（如瞄准具、模型枪械、弹药类等）及有攻击性的物品（如铁手</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撑、警棍、刀斧、匕首、弹弓、剑等物品）、</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7.</a:t>
                      </a:r>
                      <a:r>
                        <a:rPr lang="en-US" sz="800" b="1" u="sng"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不可发</a:t>
                      </a: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受华盛顿公约下规管的活的动植物，需进行动植物检疫的种子和植物提取物</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8.</a:t>
                      </a:r>
                      <a:r>
                        <a:rPr lang="en-US" sz="800" b="1" u="sng"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不可发</a:t>
                      </a: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食品、药品、保健品、医疗器械（如温度计/血压计、使用激光/针进行美容的产品、</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背背佳）等</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9.</a:t>
                      </a:r>
                      <a:r>
                        <a:rPr lang="en-US" sz="800" b="1" u="sng"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不可发</a:t>
                      </a: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毒品、放射性物品、感染性物品、化学物品（如硫酸、乙醇等）</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10.</a:t>
                      </a:r>
                      <a:r>
                        <a:rPr lang="en-US" sz="800" b="1" u="sng"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不可发</a:t>
                      </a: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含液体（不含酒精和喷雾）超过 200ml 的包裹）</a:t>
                      </a:r>
                      <a:endParaRPr sz="10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22175" marR="221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1.</a:t>
                      </a:r>
                      <a:r>
                        <a:rPr lang="en-US" sz="800" b="1" u="sng"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不可发</a:t>
                      </a: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药品、生鲜食品、充电宝及纯电类产品、无人机、电动平衡车、电子烟及配件、香</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烟、证件、骨灰盒</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2.</a:t>
                      </a:r>
                      <a:r>
                        <a:rPr lang="en-US" sz="800" b="1" u="sng"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不可发</a:t>
                      </a: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货币、假币、邮票、信用卡、借记卡、彩票、具有货币价值的纪念币和硬币</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3.</a:t>
                      </a:r>
                      <a:r>
                        <a:rPr lang="en-US" sz="800" b="1" u="sng"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不可发</a:t>
                      </a: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与枪械有关的物品（如瞄准具、模型枪械、弹药类等）及有攻击性的物品（如铁手</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撑、警棍、刀斧、匕首、弹弓、剑等物品）</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4.</a:t>
                      </a:r>
                      <a:r>
                        <a:rPr lang="en-US" sz="800" b="1" u="sng"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不可发</a:t>
                      </a: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受华盛顿公约下规管的活的动植物，需进行动植物检疫的种子和植物提取物</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5.</a:t>
                      </a:r>
                      <a:r>
                        <a:rPr lang="en-US" sz="800" b="1" u="sng"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不可发</a:t>
                      </a: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假冒及涉及侵权的产品</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6.</a:t>
                      </a:r>
                      <a:r>
                        <a:rPr lang="en-US" sz="800" b="1" u="sng"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不可发</a:t>
                      </a: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易燃易爆物品（如指甲油等含酒精的产品、香水、牙粉等）、带磁性的产品（如磁铁</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等）、带气体的产品（如皮球、足球等）</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7.</a:t>
                      </a:r>
                      <a:r>
                        <a:rPr lang="en-US" sz="800" b="1" u="sng"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不可发</a:t>
                      </a: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毒品、放射性物品、感染性物品、化学物品（如硫酸、乙醇等）</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8.CIF 价值超过 </a:t>
                      </a:r>
                      <a:r>
                        <a:rPr lang="en-US" sz="800" b="1"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200 USD</a:t>
                      </a: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 的包裹可能会被征税</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9.</a:t>
                      </a:r>
                      <a:r>
                        <a:rPr lang="en-US" sz="800" b="1" u="sng"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不可发</a:t>
                      </a: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含液体（不含酒精和喷雾）超过 200ml 的包裹</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t>10.其他特殊品类限制要求请以平台政策为准 </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22175" marR="221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1.</a:t>
                      </a:r>
                      <a:r>
                        <a:rPr lang="en-US" sz="800" b="1" u="sng"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不可发</a:t>
                      </a: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食品、药品、保健品、生物、武器、弹药、毒品、放射性物品、感染性物品、化学物</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品（如硫酸、乙醇等）</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2.</a:t>
                      </a:r>
                      <a:r>
                        <a:rPr lang="en-US" sz="800" b="1" u="sng"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不可发</a:t>
                      </a: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货币、外币、贵重金属、宝石、防狼电击产品、手机、平板电脑、电动平衡车、电子</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烟及配件、香烟、证件、骨灰盒、地图、所有的图书及出版物、政府或警察相关物品</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3.</a:t>
                      </a:r>
                      <a:r>
                        <a:rPr lang="en-US" sz="800" b="1" u="sng"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不可发</a:t>
                      </a: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与枪械有关的物品（如瞄准具、模型枪械、弹药类等）及有攻击性的物品（如铁手</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撑、警棍、刀斧、匕首、弹弓、剑等物品）</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4.</a:t>
                      </a:r>
                      <a:r>
                        <a:rPr lang="en-US" sz="800" b="1" u="sng"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不可发</a:t>
                      </a: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易燃易爆物品（如香水等含酒精的产品、牙粉、打火机等）、带磁性的产品（如磁</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铁、磁性橡皮泥等）、带气体的产品（如皮球、足球等）</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5.</a:t>
                      </a:r>
                      <a:r>
                        <a:rPr lang="en-US" sz="800" b="1" u="sng"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不可发</a:t>
                      </a: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受华盛顿公约下规管的活的动植物，需进行动植物检疫种子和植物提取物</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6.</a:t>
                      </a:r>
                      <a:r>
                        <a:rPr lang="en-US" sz="800" b="1" u="sng"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不可发</a:t>
                      </a: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含液体（不含酒精和喷雾）超过 200ml 的包裹</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7.单个 SKU 价值超过 </a:t>
                      </a:r>
                      <a:r>
                        <a:rPr lang="en-US" sz="800" b="1"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100 万越南盾</a:t>
                      </a:r>
                      <a:r>
                        <a:rPr lang="en-US"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会被海关额外征税，税费由卖家承担</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Arial" panose="020B0604020202020204"/>
                        <a:buNone/>
                      </a:pPr>
                      <a:r>
                        <a:rPr lang="en-US" sz="800" u="none" strike="noStrike" cap="none"/>
                        <a:t>8.越南可运单个容量在 20000mAh 以下的充电宝，且单包裹数量不超过 2 个；可运香水，每个包裹 香水容量不得超过 500ml</a:t>
                      </a:r>
                      <a:endParaRPr sz="80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22175" marR="221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800"/>
                        <a:buFont typeface="微软雅黑" panose="020B0503020204020204" charset="-122"/>
                        <a:buNone/>
                      </a:pPr>
                      <a:r>
                        <a:rPr lang="en-US" sz="8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1.</a:t>
                      </a:r>
                      <a:r>
                        <a:rPr lang="en-US" sz="800" b="1" u="sng"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不可发</a:t>
                      </a:r>
                      <a:r>
                        <a:rPr lang="en-US" sz="8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生鲜类和未经加工的食品、肉类及肉制品食品、花生、莲子、银杏（白果）、香菇、</a:t>
                      </a:r>
                      <a:endParaRPr sz="8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微软雅黑" panose="020B0503020204020204" charset="-122"/>
                        <a:buNone/>
                      </a:pPr>
                      <a:r>
                        <a:rPr lang="en-US" sz="8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有药用价值或治疗功能的食品、药品、保健品、医疗器械、电子烟及配件、香烟、货币、易燃</a:t>
                      </a:r>
                      <a:endParaRPr sz="8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微软雅黑" panose="020B0503020204020204" charset="-122"/>
                        <a:buNone/>
                      </a:pPr>
                      <a:r>
                        <a:rPr lang="en-US" sz="8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易爆物品（如指甲油等含酒精类的产品、精油、压缩气体、粉末）、发胶、香水等纯液体产品</a:t>
                      </a:r>
                      <a:endParaRPr sz="8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微软雅黑" panose="020B0503020204020204" charset="-122"/>
                        <a:buNone/>
                      </a:pPr>
                      <a:r>
                        <a:rPr lang="en-US" sz="8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2.</a:t>
                      </a:r>
                      <a:r>
                        <a:rPr lang="en-US" sz="800" b="1" u="sng"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不可发</a:t>
                      </a:r>
                      <a:r>
                        <a:rPr lang="en-US" sz="8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与武器有关的物品（如瞄准具、模型枪械、弹药类等）及有攻击性的物品（如铁手</a:t>
                      </a:r>
                      <a:endParaRPr sz="8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微软雅黑" panose="020B0503020204020204" charset="-122"/>
                        <a:buNone/>
                      </a:pPr>
                      <a:r>
                        <a:rPr lang="en-US" sz="8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撑、警棍、刀斧、匕首、弹弓、剑等物品）</a:t>
                      </a:r>
                      <a:endParaRPr sz="8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微软雅黑" panose="020B0503020204020204" charset="-122"/>
                        <a:buNone/>
                      </a:pPr>
                      <a:r>
                        <a:rPr lang="en-US" sz="8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3.</a:t>
                      </a:r>
                      <a:r>
                        <a:rPr lang="en-US" sz="800" b="1" u="sng"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不可发</a:t>
                      </a:r>
                      <a:r>
                        <a:rPr lang="en-US" sz="8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手机、平板及笔记本电脑、蓝牙产品（如无线鼠标、蓝牙耳机、蓝牙音箱）、智能穿</a:t>
                      </a:r>
                      <a:endParaRPr sz="8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微软雅黑" panose="020B0503020204020204" charset="-122"/>
                        <a:buNone/>
                      </a:pPr>
                      <a:r>
                        <a:rPr lang="en-US" sz="8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戴设备、无线通信产品（如收音机、遥控器、路由器、电视盒）、儿童座椅、汽车安全座椅、</a:t>
                      </a:r>
                      <a:endParaRPr sz="8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微软雅黑" panose="020B0503020204020204" charset="-122"/>
                        <a:buNone/>
                      </a:pPr>
                      <a:r>
                        <a:rPr lang="en-US" sz="8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手推车、除蚤用品、强磁产品（如喇叭、麦克风）、按摩枪/经络枪</a:t>
                      </a:r>
                      <a:endParaRPr sz="8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微软雅黑" panose="020B0503020204020204" charset="-122"/>
                        <a:buNone/>
                      </a:pPr>
                      <a:r>
                        <a:rPr lang="en-US" sz="8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4.</a:t>
                      </a:r>
                      <a:r>
                        <a:rPr lang="en-US" sz="800" b="1" u="sng"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不可发</a:t>
                      </a:r>
                      <a:r>
                        <a:rPr lang="en-US" sz="8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受华盛顿公约所限制或需要动植物检疫证明的动植物产品</a:t>
                      </a:r>
                      <a:endParaRPr sz="8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微软雅黑" panose="020B0503020204020204" charset="-122"/>
                        <a:buNone/>
                      </a:pPr>
                      <a:r>
                        <a:rPr lang="en-US" sz="8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5.</a:t>
                      </a:r>
                      <a:r>
                        <a:rPr lang="en-US" sz="800" b="1" u="sng"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不可发</a:t>
                      </a:r>
                      <a:r>
                        <a:rPr lang="en-US" sz="8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充电宝、移动电源（能够给其他设备充电的产品）等纯电类产品、平衡车等电池不可</a:t>
                      </a:r>
                      <a:endParaRPr sz="8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微软雅黑" panose="020B0503020204020204" charset="-122"/>
                        <a:buNone/>
                      </a:pPr>
                      <a:r>
                        <a:rPr lang="en-US" sz="8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拆卸的产品、易发光、发热以及发出声响的带电产品</a:t>
                      </a:r>
                      <a:endParaRPr sz="8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微软雅黑" panose="020B0503020204020204" charset="-122"/>
                        <a:buNone/>
                      </a:pPr>
                      <a:r>
                        <a:rPr lang="en-US" sz="8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6.</a:t>
                      </a:r>
                      <a:r>
                        <a:rPr lang="en-US" sz="800" b="1" u="sng"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不可发</a:t>
                      </a:r>
                      <a:r>
                        <a:rPr lang="en-US" sz="8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侵权及无品牌授权的产品等</a:t>
                      </a:r>
                      <a:endParaRPr sz="8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微软雅黑" panose="020B0503020204020204" charset="-122"/>
                        <a:buNone/>
                      </a:pPr>
                      <a:r>
                        <a:rPr lang="en-US" sz="8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7.</a:t>
                      </a:r>
                      <a:r>
                        <a:rPr lang="en-US" sz="800" b="1" u="sng"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不可发</a:t>
                      </a:r>
                      <a:r>
                        <a:rPr lang="en-US" sz="8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同赌博有关的产品（如麻将、扑克牌、骰子等）</a:t>
                      </a:r>
                      <a:endParaRPr sz="8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微软雅黑" panose="020B0503020204020204" charset="-122"/>
                        <a:buNone/>
                      </a:pPr>
                      <a:r>
                        <a:rPr lang="en-US" sz="8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7.台湾市场店配包裹总价值不可超过 </a:t>
                      </a:r>
                      <a:r>
                        <a:rPr lang="en-US" sz="800" b="1"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20000NTD</a:t>
                      </a:r>
                      <a:r>
                        <a:rPr lang="en-US" sz="8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，若超过将不予配送。</a:t>
                      </a:r>
                      <a:endParaRPr sz="8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微软雅黑" panose="020B0503020204020204" charset="-122"/>
                        <a:buNone/>
                      </a:pPr>
                      <a:r>
                        <a:rPr lang="en-US" sz="8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8. 收货人申报姓名必须填写中文姓名，且电话号码需为台湾市场有效电话号码，否则将会影响</a:t>
                      </a:r>
                      <a:endParaRPr sz="8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7000"/>
                        </a:lnSpc>
                        <a:spcBef>
                          <a:spcPts val="0"/>
                        </a:spcBef>
                        <a:spcAft>
                          <a:spcPts val="0"/>
                        </a:spcAft>
                        <a:buClr>
                          <a:srgbClr val="000000"/>
                        </a:buClr>
                        <a:buSzPts val="800"/>
                        <a:buFont typeface="微软雅黑" panose="020B0503020204020204" charset="-122"/>
                        <a:buNone/>
                      </a:pPr>
                      <a:r>
                        <a:rPr lang="en-US" sz="8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货物正常清关。</a:t>
                      </a:r>
                      <a:endParaRPr sz="8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22175" marR="221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75" name="Shape 175"/>
        <p:cNvGrpSpPr/>
        <p:nvPr/>
      </p:nvGrpSpPr>
      <p:grpSpPr>
        <a:xfrm>
          <a:off x="0" y="0"/>
          <a:ext cx="0" cy="0"/>
          <a:chOff x="0" y="0"/>
          <a:chExt cx="0" cy="0"/>
        </a:xfrm>
      </p:grpSpPr>
      <p:sp>
        <p:nvSpPr>
          <p:cNvPr id="178" name="Google Shape;178;p3"/>
          <p:cNvSpPr/>
          <p:nvPr/>
        </p:nvSpPr>
        <p:spPr>
          <a:xfrm>
            <a:off x="9391834" y="5807833"/>
            <a:ext cx="2157383" cy="1050167"/>
          </a:xfrm>
          <a:custGeom>
            <a:avLst/>
            <a:gdLst/>
            <a:ahLst/>
            <a:cxnLst/>
            <a:rect l="l" t="t" r="r" b="b"/>
            <a:pathLst>
              <a:path w="328" h="158" extrusionOk="0">
                <a:moveTo>
                  <a:pt x="164" y="81"/>
                </a:moveTo>
                <a:cubicBezTo>
                  <a:pt x="208" y="81"/>
                  <a:pt x="244" y="115"/>
                  <a:pt x="247" y="158"/>
                </a:cubicBezTo>
                <a:cubicBezTo>
                  <a:pt x="328" y="158"/>
                  <a:pt x="328" y="158"/>
                  <a:pt x="328" y="158"/>
                </a:cubicBezTo>
                <a:cubicBezTo>
                  <a:pt x="325" y="70"/>
                  <a:pt x="252" y="0"/>
                  <a:pt x="164" y="0"/>
                </a:cubicBezTo>
                <a:cubicBezTo>
                  <a:pt x="75" y="0"/>
                  <a:pt x="3" y="70"/>
                  <a:pt x="0" y="158"/>
                </a:cubicBezTo>
                <a:cubicBezTo>
                  <a:pt x="80" y="158"/>
                  <a:pt x="80" y="158"/>
                  <a:pt x="80" y="158"/>
                </a:cubicBezTo>
                <a:cubicBezTo>
                  <a:pt x="84" y="115"/>
                  <a:pt x="120" y="81"/>
                  <a:pt x="164" y="81"/>
                </a:cubicBezTo>
                <a:close/>
              </a:path>
            </a:pathLst>
          </a:custGeom>
          <a:gradFill>
            <a:gsLst>
              <a:gs pos="0">
                <a:srgbClr val="FD6B52"/>
              </a:gs>
              <a:gs pos="100000">
                <a:srgbClr val="F6955B"/>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79" name="Google Shape;179;p3"/>
          <p:cNvSpPr txBox="1"/>
          <p:nvPr/>
        </p:nvSpPr>
        <p:spPr>
          <a:xfrm>
            <a:off x="1091025" y="1679295"/>
            <a:ext cx="4054584" cy="72394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4000"/>
              <a:buFont typeface="微软雅黑" panose="020B0503020204020204" charset="-122"/>
              <a:buNone/>
            </a:pPr>
            <a:r>
              <a:rPr lang="zh-CN" sz="40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Contents</a:t>
            </a:r>
            <a:endParaRPr sz="40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80" name="Google Shape;180;p3"/>
          <p:cNvSpPr/>
          <p:nvPr/>
        </p:nvSpPr>
        <p:spPr>
          <a:xfrm rot="-2700000">
            <a:off x="5188898" y="1073713"/>
            <a:ext cx="777096" cy="777096"/>
          </a:xfrm>
          <a:prstGeom prst="roundRect">
            <a:avLst>
              <a:gd name="adj" fmla="val 16667"/>
            </a:avLst>
          </a:prstGeom>
          <a:noFill/>
          <a:ln w="28575" cap="flat" cmpd="sng">
            <a:solidFill>
              <a:srgbClr val="ED4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81" name="Google Shape;181;p3"/>
          <p:cNvSpPr txBox="1"/>
          <p:nvPr/>
        </p:nvSpPr>
        <p:spPr>
          <a:xfrm>
            <a:off x="5341762" y="1117788"/>
            <a:ext cx="416070" cy="69568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ED4D2D"/>
              </a:buClr>
              <a:buSzPts val="3600"/>
              <a:buFont typeface="微软雅黑" panose="020B0503020204020204" charset="-122"/>
              <a:buNone/>
            </a:pPr>
            <a:r>
              <a:rPr lang="zh-CN" sz="36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1</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2" name="Google Shape;182;p3"/>
          <p:cNvSpPr txBox="1"/>
          <p:nvPr/>
        </p:nvSpPr>
        <p:spPr>
          <a:xfrm>
            <a:off x="6312457" y="1283253"/>
            <a:ext cx="3292757" cy="3975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物流概况</a:t>
            </a:r>
            <a:endPar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83" name="Google Shape;183;p3"/>
          <p:cNvSpPr/>
          <p:nvPr/>
        </p:nvSpPr>
        <p:spPr>
          <a:xfrm rot="-2700000">
            <a:off x="5188898" y="2383467"/>
            <a:ext cx="777096" cy="777096"/>
          </a:xfrm>
          <a:prstGeom prst="roundRect">
            <a:avLst>
              <a:gd name="adj" fmla="val 16667"/>
            </a:avLst>
          </a:prstGeom>
          <a:noFill/>
          <a:ln w="28575" cap="flat" cmpd="sng">
            <a:solidFill>
              <a:srgbClr val="ED4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84" name="Google Shape;184;p3"/>
          <p:cNvSpPr txBox="1"/>
          <p:nvPr/>
        </p:nvSpPr>
        <p:spPr>
          <a:xfrm>
            <a:off x="5341762" y="2427542"/>
            <a:ext cx="416070" cy="69568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ED4D2D"/>
              </a:buClr>
              <a:buSzPts val="3600"/>
              <a:buFont typeface="微软雅黑" panose="020B0503020204020204" charset="-122"/>
              <a:buNone/>
            </a:pPr>
            <a:r>
              <a:rPr lang="zh-CN" sz="36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2</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5" name="Google Shape;185;p3"/>
          <p:cNvSpPr txBox="1"/>
          <p:nvPr/>
        </p:nvSpPr>
        <p:spPr>
          <a:xfrm>
            <a:off x="6312458" y="2593007"/>
            <a:ext cx="3292756" cy="3975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物流渠道限制与规定</a:t>
            </a:r>
            <a:endPar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86" name="Google Shape;186;p3"/>
          <p:cNvSpPr/>
          <p:nvPr/>
        </p:nvSpPr>
        <p:spPr>
          <a:xfrm rot="-2700000">
            <a:off x="5188898" y="3687464"/>
            <a:ext cx="777096" cy="777096"/>
          </a:xfrm>
          <a:prstGeom prst="roundRect">
            <a:avLst>
              <a:gd name="adj" fmla="val 16667"/>
            </a:avLst>
          </a:prstGeom>
          <a:noFill/>
          <a:ln w="28575" cap="flat" cmpd="sng">
            <a:solidFill>
              <a:srgbClr val="ED4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87" name="Google Shape;187;p3"/>
          <p:cNvSpPr txBox="1"/>
          <p:nvPr/>
        </p:nvSpPr>
        <p:spPr>
          <a:xfrm>
            <a:off x="5341762" y="3731539"/>
            <a:ext cx="416070" cy="69568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ED4D2D"/>
              </a:buClr>
              <a:buSzPts val="3600"/>
              <a:buFont typeface="微软雅黑" panose="020B0503020204020204" charset="-122"/>
              <a:buNone/>
            </a:pPr>
            <a:r>
              <a:rPr lang="zh-CN" sz="36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3</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8" name="Google Shape;188;p3"/>
          <p:cNvSpPr txBox="1"/>
          <p:nvPr/>
        </p:nvSpPr>
        <p:spPr>
          <a:xfrm>
            <a:off x="6312458" y="3897004"/>
            <a:ext cx="3292756" cy="3975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物流渠道运费计算</a:t>
            </a:r>
            <a:endPar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89" name="Google Shape;189;p3"/>
          <p:cNvSpPr/>
          <p:nvPr/>
        </p:nvSpPr>
        <p:spPr>
          <a:xfrm rot="-2700000">
            <a:off x="5188898" y="5101806"/>
            <a:ext cx="777096" cy="777096"/>
          </a:xfrm>
          <a:prstGeom prst="roundRect">
            <a:avLst>
              <a:gd name="adj" fmla="val 16667"/>
            </a:avLst>
          </a:prstGeom>
          <a:noFill/>
          <a:ln w="28575" cap="flat" cmpd="sng">
            <a:solidFill>
              <a:srgbClr val="ED4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90" name="Google Shape;190;p3"/>
          <p:cNvSpPr txBox="1"/>
          <p:nvPr/>
        </p:nvSpPr>
        <p:spPr>
          <a:xfrm>
            <a:off x="5341762" y="5163026"/>
            <a:ext cx="416070" cy="69568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ED4D2D"/>
              </a:buClr>
              <a:buSzPts val="3600"/>
              <a:buFont typeface="微软雅黑" panose="020B0503020204020204" charset="-122"/>
              <a:buNone/>
            </a:pPr>
            <a:r>
              <a:rPr lang="zh-CN" sz="36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4</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1" name="Google Shape;191;p3"/>
          <p:cNvSpPr txBox="1"/>
          <p:nvPr/>
        </p:nvSpPr>
        <p:spPr>
          <a:xfrm>
            <a:off x="6312457" y="5252106"/>
            <a:ext cx="3292756" cy="3975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商品售价计算</a:t>
            </a:r>
            <a:endPar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nvGrpSpPr>
          <p:cNvPr id="459" name="Google Shape;459;p6"/>
          <p:cNvGrpSpPr/>
          <p:nvPr/>
        </p:nvGrpSpPr>
        <p:grpSpPr>
          <a:xfrm>
            <a:off x="0" y="0"/>
            <a:ext cx="3644265" cy="6857365"/>
            <a:chOff x="1917642" y="0"/>
            <a:chExt cx="2165582" cy="5151117"/>
          </a:xfrm>
        </p:grpSpPr>
        <p:sp>
          <p:nvSpPr>
            <p:cNvPr id="460" name="Google Shape;460;p6"/>
            <p:cNvSpPr/>
            <p:nvPr/>
          </p:nvSpPr>
          <p:spPr>
            <a:xfrm>
              <a:off x="2254095" y="0"/>
              <a:ext cx="1829129" cy="5145921"/>
            </a:xfrm>
            <a:custGeom>
              <a:avLst/>
              <a:gdLst/>
              <a:ahLst/>
              <a:cxnLst/>
              <a:rect l="l" t="t" r="r" b="b"/>
              <a:pathLst>
                <a:path w="3770149" h="5145921" extrusionOk="0">
                  <a:moveTo>
                    <a:pt x="0" y="0"/>
                  </a:moveTo>
                  <a:lnTo>
                    <a:pt x="3562963" y="0"/>
                  </a:lnTo>
                  <a:cubicBezTo>
                    <a:pt x="3562963" y="0"/>
                    <a:pt x="4228243" y="398058"/>
                    <a:pt x="3174528" y="2392520"/>
                  </a:cubicBezTo>
                  <a:cubicBezTo>
                    <a:pt x="2120813" y="4386982"/>
                    <a:pt x="3111013" y="5145921"/>
                    <a:pt x="3111013" y="5145921"/>
                  </a:cubicBezTo>
                  <a:lnTo>
                    <a:pt x="0" y="5145921"/>
                  </a:lnTo>
                  <a:lnTo>
                    <a:pt x="0" y="0"/>
                  </a:lnTo>
                  <a:close/>
                </a:path>
              </a:pathLst>
            </a:custGeom>
            <a:solidFill>
              <a:srgbClr val="26A595"/>
            </a:solidFill>
            <a:ln>
              <a:noFill/>
            </a:ln>
          </p:spPr>
          <p:txBody>
            <a:bodyPr spcFirstLastPara="1" wrap="square" lIns="91425" tIns="45700" rIns="91425" bIns="45700" anchor="ctr" anchorCtr="0">
              <a:noAutofit/>
            </a:bodyPr>
            <a:p>
              <a:pPr marL="0" marR="0" lvl="0" indent="0" algn="l" rtl="0">
                <a:lnSpc>
                  <a:spcPct val="100000"/>
                </a:lnSpc>
                <a:spcBef>
                  <a:spcPts val="0"/>
                </a:spcBef>
                <a:spcAft>
                  <a:spcPts val="0"/>
                </a:spcAft>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61" name="Google Shape;461;p6"/>
            <p:cNvSpPr/>
            <p:nvPr/>
          </p:nvSpPr>
          <p:spPr>
            <a:xfrm>
              <a:off x="2424755" y="0"/>
              <a:ext cx="1594284" cy="5151117"/>
            </a:xfrm>
            <a:custGeom>
              <a:avLst/>
              <a:gdLst/>
              <a:ahLst/>
              <a:cxnLst/>
              <a:rect l="l" t="t" r="r" b="b"/>
              <a:pathLst>
                <a:path w="4592041" h="5151117" extrusionOk="0">
                  <a:moveTo>
                    <a:pt x="4592041" y="5151117"/>
                  </a:moveTo>
                  <a:cubicBezTo>
                    <a:pt x="4592041" y="5151117"/>
                    <a:pt x="3151130" y="4831190"/>
                    <a:pt x="3368566" y="2928385"/>
                  </a:cubicBezTo>
                  <a:cubicBezTo>
                    <a:pt x="3586002" y="1025580"/>
                    <a:pt x="2989404" y="0"/>
                    <a:pt x="2989404" y="0"/>
                  </a:cubicBezTo>
                  <a:lnTo>
                    <a:pt x="0" y="0"/>
                  </a:lnTo>
                  <a:lnTo>
                    <a:pt x="0" y="5145921"/>
                  </a:lnTo>
                  <a:lnTo>
                    <a:pt x="4592041" y="5151117"/>
                  </a:lnTo>
                  <a:close/>
                </a:path>
              </a:pathLst>
            </a:custGeom>
            <a:solidFill>
              <a:srgbClr val="FFBB00"/>
            </a:solidFill>
            <a:ln>
              <a:noFill/>
            </a:ln>
          </p:spPr>
          <p:txBody>
            <a:bodyPr spcFirstLastPara="1" wrap="square" lIns="91425" tIns="45700" rIns="91425" bIns="45700" anchor="ctr" anchorCtr="0">
              <a:noAutofit/>
            </a:bodyPr>
            <a:p>
              <a:pPr marL="0" marR="0" lvl="0" indent="0" algn="l" rtl="0">
                <a:lnSpc>
                  <a:spcPct val="100000"/>
                </a:lnSpc>
                <a:spcBef>
                  <a:spcPts val="0"/>
                </a:spcBef>
                <a:spcAft>
                  <a:spcPts val="0"/>
                </a:spcAft>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62" name="Google Shape;462;p6"/>
            <p:cNvSpPr/>
            <p:nvPr/>
          </p:nvSpPr>
          <p:spPr>
            <a:xfrm>
              <a:off x="1917642" y="0"/>
              <a:ext cx="1818375" cy="5145920"/>
            </a:xfrm>
            <a:custGeom>
              <a:avLst/>
              <a:gdLst/>
              <a:ahLst/>
              <a:cxnLst/>
              <a:rect l="l" t="t" r="r" b="b"/>
              <a:pathLst>
                <a:path w="3747986" h="5145920" extrusionOk="0">
                  <a:moveTo>
                    <a:pt x="0" y="0"/>
                  </a:moveTo>
                  <a:lnTo>
                    <a:pt x="3562963" y="0"/>
                  </a:lnTo>
                  <a:cubicBezTo>
                    <a:pt x="3562963" y="0"/>
                    <a:pt x="4032257" y="1286480"/>
                    <a:pt x="3476042" y="2787374"/>
                  </a:cubicBezTo>
                  <a:cubicBezTo>
                    <a:pt x="2919827" y="4288267"/>
                    <a:pt x="3111013" y="5145921"/>
                    <a:pt x="3111013" y="5145921"/>
                  </a:cubicBezTo>
                  <a:lnTo>
                    <a:pt x="0" y="5145921"/>
                  </a:lnTo>
                  <a:lnTo>
                    <a:pt x="0" y="0"/>
                  </a:lnTo>
                  <a:close/>
                </a:path>
              </a:pathLst>
            </a:custGeom>
            <a:solidFill>
              <a:srgbClr val="EF4D2D"/>
            </a:solidFill>
            <a:ln>
              <a:noFill/>
            </a:ln>
          </p:spPr>
          <p:txBody>
            <a:bodyPr spcFirstLastPara="1" wrap="square" lIns="91425" tIns="45700" rIns="91425" bIns="45700" anchor="ctr" anchorCtr="0">
              <a:noAutofit/>
            </a:bodyPr>
            <a:p>
              <a:pPr marL="0" marR="0" lvl="0" indent="0" algn="l" rtl="0">
                <a:lnSpc>
                  <a:spcPct val="100000"/>
                </a:lnSpc>
                <a:spcBef>
                  <a:spcPts val="0"/>
                </a:spcBef>
                <a:spcAft>
                  <a:spcPts val="0"/>
                </a:spcAft>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61" name="Shape 161"/>
        <p:cNvGrpSpPr/>
        <p:nvPr/>
      </p:nvGrpSpPr>
      <p:grpSpPr>
        <a:xfrm>
          <a:off x="0" y="0"/>
          <a:ext cx="0" cy="0"/>
          <a:chOff x="0" y="0"/>
          <a:chExt cx="0" cy="0"/>
        </a:xfrm>
      </p:grpSpPr>
      <p:sp>
        <p:nvSpPr>
          <p:cNvPr id="162" name="Google Shape;162;p2"/>
          <p:cNvSpPr txBox="1"/>
          <p:nvPr/>
        </p:nvSpPr>
        <p:spPr>
          <a:xfrm>
            <a:off x="3221160" y="2958393"/>
            <a:ext cx="708887" cy="118528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3600"/>
              <a:buFont typeface="微软雅黑" panose="020B0503020204020204" charset="-122"/>
              <a:buNone/>
            </a:pPr>
            <a:r>
              <a:rPr lang="zh-CN" sz="36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1</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3" name="Google Shape;163;p2"/>
          <p:cNvSpPr txBox="1"/>
          <p:nvPr/>
        </p:nvSpPr>
        <p:spPr>
          <a:xfrm>
            <a:off x="5722943" y="2567320"/>
            <a:ext cx="2197021" cy="74738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7353"/>
              </a:buClr>
              <a:buSzPts val="3600"/>
              <a:buFont typeface="微软雅黑" panose="020B0503020204020204" charset="-122"/>
              <a:buNone/>
            </a:pPr>
            <a:r>
              <a:rPr lang="zh-CN" sz="3600" b="1" i="0" u="none" strike="noStrike" cap="none">
                <a:solidFill>
                  <a:srgbClr val="FF7353"/>
                </a:solidFill>
                <a:latin typeface="微软雅黑" panose="020B0503020204020204" charset="-122"/>
                <a:ea typeface="微软雅黑" panose="020B0503020204020204" charset="-122"/>
                <a:cs typeface="微软雅黑" panose="020B0503020204020204" charset="-122"/>
                <a:sym typeface="微软雅黑" panose="020B0503020204020204" charset="-122"/>
              </a:rPr>
              <a:t>PART 1</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4" name="Google Shape;164;p2"/>
          <p:cNvSpPr txBox="1"/>
          <p:nvPr/>
        </p:nvSpPr>
        <p:spPr>
          <a:xfrm>
            <a:off x="3873569" y="3451861"/>
            <a:ext cx="610024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panose="020B0604020202020204"/>
              <a:buNone/>
            </a:pPr>
            <a:r>
              <a:rPr lang="zh-CN" sz="36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物流渠道介绍&amp;限制</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165" name="Google Shape;165;p2"/>
          <p:cNvPicPr preferRelativeResize="0"/>
          <p:nvPr/>
        </p:nvPicPr>
        <p:blipFill rotWithShape="1">
          <a:blip r:embed="rId1"/>
          <a:srcRect/>
          <a:stretch>
            <a:fillRect/>
          </a:stretch>
        </p:blipFill>
        <p:spPr>
          <a:xfrm>
            <a:off x="11569700" y="6235700"/>
            <a:ext cx="406400" cy="406400"/>
          </a:xfrm>
          <a:prstGeom prst="rect">
            <a:avLst/>
          </a:prstGeom>
          <a:noFill/>
          <a:ln>
            <a:noFill/>
          </a:ln>
        </p:spPr>
      </p:pic>
      <p:pic>
        <p:nvPicPr>
          <p:cNvPr id="1" name="图片 0"/>
          <p:cNvPicPr>
            <a:picLocks noChangeAspect="1"/>
          </p:cNvPicPr>
          <p:nvPr/>
        </p:nvPicPr>
        <p:blipFill>
          <a:blip r:embed="rId2"/>
          <a:stretch>
            <a:fillRect/>
          </a:stretch>
        </p:blipFill>
        <p:spPr>
          <a:xfrm>
            <a:off x="-24765" y="-27305"/>
            <a:ext cx="12251055" cy="6922770"/>
          </a:xfrm>
          <a:prstGeom prst="rect">
            <a:avLst/>
          </a:prstGeom>
        </p:spPr>
      </p:pic>
      <p:pic>
        <p:nvPicPr>
          <p:cNvPr id="463" name="Google Shape;463;p6"/>
          <p:cNvPicPr preferRelativeResize="0"/>
          <p:nvPr/>
        </p:nvPicPr>
        <p:blipFill rotWithShape="1">
          <a:blip r:embed="rId3"/>
          <a:srcRect r="72004"/>
          <a:stretch>
            <a:fillRect/>
          </a:stretch>
        </p:blipFill>
        <p:spPr>
          <a:xfrm>
            <a:off x="2351405" y="1844675"/>
            <a:ext cx="965200" cy="1050290"/>
          </a:xfrm>
          <a:prstGeom prst="rect">
            <a:avLst/>
          </a:prstGeom>
          <a:noFill/>
          <a:ln>
            <a:noFill/>
          </a:ln>
        </p:spPr>
      </p:pic>
      <p:sp>
        <p:nvSpPr>
          <p:cNvPr id="464" name="Google Shape;464;p6"/>
          <p:cNvSpPr/>
          <p:nvPr/>
        </p:nvSpPr>
        <p:spPr>
          <a:xfrm>
            <a:off x="2135250" y="3429040"/>
            <a:ext cx="7376615" cy="767080"/>
          </a:xfrm>
          <a:prstGeom prst="rect">
            <a:avLst/>
          </a:prstGeom>
          <a:noFill/>
          <a:ln>
            <a:noFill/>
          </a:ln>
        </p:spPr>
        <p:txBody>
          <a:bodyPr spcFirstLastPara="1" wrap="square" lIns="91425" tIns="45700" rIns="91425" bIns="45700" anchor="t" anchorCtr="0">
            <a:spAutoFit/>
          </a:bodyPr>
          <a:p>
            <a:pPr marL="0" marR="0" lvl="0" indent="0" algn="l" rtl="0">
              <a:lnSpc>
                <a:spcPct val="100000"/>
              </a:lnSpc>
              <a:spcBef>
                <a:spcPts val="0"/>
              </a:spcBef>
              <a:spcAft>
                <a:spcPts val="0"/>
              </a:spcAft>
              <a:buNone/>
            </a:pPr>
            <a:r>
              <a:rPr lang="zh-CN" altLang="en-US" sz="4400" b="1" i="0" u="none" strike="noStrike" cap="none">
                <a:solidFill>
                  <a:schemeClr val="lt1"/>
                </a:solidFill>
                <a:latin typeface="Arial" panose="020B0604020202020204"/>
                <a:ea typeface="Arial" panose="020B0604020202020204"/>
                <a:cs typeface="Arial" panose="020B0604020202020204"/>
                <a:sym typeface="Arial" panose="020B0604020202020204"/>
              </a:rPr>
              <a:t>物流渠道运费</a:t>
            </a:r>
            <a:r>
              <a:rPr lang="zh-CN" altLang="en-US" sz="4400" b="1" i="0" u="none" strike="noStrike" cap="none">
                <a:solidFill>
                  <a:schemeClr val="lt1"/>
                </a:solidFill>
                <a:latin typeface="Arial" panose="020B0604020202020204"/>
                <a:ea typeface="Arial" panose="020B0604020202020204"/>
                <a:cs typeface="Arial" panose="020B0604020202020204"/>
                <a:sym typeface="Arial" panose="020B0604020202020204"/>
              </a:rPr>
              <a:t>计算</a:t>
            </a:r>
            <a:endParaRPr lang="zh-CN" altLang="en-US" sz="44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1"/>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449" name="Shape 449"/>
        <p:cNvGrpSpPr/>
        <p:nvPr/>
      </p:nvGrpSpPr>
      <p:grpSpPr>
        <a:xfrm>
          <a:off x="0" y="0"/>
          <a:ext cx="0" cy="0"/>
          <a:chOff x="0" y="0"/>
          <a:chExt cx="0" cy="0"/>
        </a:xfrm>
      </p:grpSpPr>
      <p:sp>
        <p:nvSpPr>
          <p:cNvPr id="450" name="Google Shape;450;p12"/>
          <p:cNvSpPr txBox="1"/>
          <p:nvPr/>
        </p:nvSpPr>
        <p:spPr>
          <a:xfrm>
            <a:off x="3221160" y="2958393"/>
            <a:ext cx="708887" cy="118528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3600"/>
              <a:buFont typeface="微软雅黑" panose="020B0503020204020204" charset="-122"/>
              <a:buNone/>
            </a:pPr>
            <a:r>
              <a:rPr lang="zh-CN" sz="36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3</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51" name="Google Shape;451;p12"/>
          <p:cNvSpPr txBox="1"/>
          <p:nvPr/>
        </p:nvSpPr>
        <p:spPr>
          <a:xfrm>
            <a:off x="5722943" y="2567320"/>
            <a:ext cx="2197021" cy="74738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7353"/>
              </a:buClr>
              <a:buSzPts val="3600"/>
              <a:buFont typeface="微软雅黑" panose="020B0503020204020204" charset="-122"/>
              <a:buNone/>
            </a:pPr>
            <a:r>
              <a:rPr lang="zh-CN" sz="3600" b="1" i="0" u="none" strike="noStrike" cap="none">
                <a:solidFill>
                  <a:srgbClr val="FF7353"/>
                </a:solidFill>
                <a:latin typeface="微软雅黑" panose="020B0503020204020204" charset="-122"/>
                <a:ea typeface="微软雅黑" panose="020B0503020204020204" charset="-122"/>
                <a:cs typeface="微软雅黑" panose="020B0503020204020204" charset="-122"/>
                <a:sym typeface="微软雅黑" panose="020B0503020204020204" charset="-122"/>
              </a:rPr>
              <a:t>PART </a:t>
            </a:r>
            <a:r>
              <a:rPr lang="en-US" altLang="zh-CN" sz="3600" b="1" i="0" u="none" strike="noStrike" cap="none">
                <a:solidFill>
                  <a:srgbClr val="FF7353"/>
                </a:solidFill>
                <a:latin typeface="微软雅黑" panose="020B0503020204020204" charset="-122"/>
                <a:ea typeface="微软雅黑" panose="020B0503020204020204" charset="-122"/>
                <a:cs typeface="微软雅黑" panose="020B0503020204020204" charset="-122"/>
                <a:sym typeface="微软雅黑" panose="020B0503020204020204" charset="-122"/>
              </a:rPr>
              <a:t>1</a:t>
            </a:r>
            <a:endParaRPr lang="en-US" altLang="zh-CN" sz="3600" b="1" i="0" u="none" strike="noStrike" cap="none">
              <a:solidFill>
                <a:srgbClr val="FF735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52" name="Google Shape;452;p12"/>
          <p:cNvSpPr txBox="1"/>
          <p:nvPr/>
        </p:nvSpPr>
        <p:spPr>
          <a:xfrm>
            <a:off x="4495584" y="3479055"/>
            <a:ext cx="587676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zh-CN" sz="36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台湾站点物流费用计算</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53" name="Google Shape;453;p12"/>
          <p:cNvPicPr preferRelativeResize="0"/>
          <p:nvPr/>
        </p:nvPicPr>
        <p:blipFill rotWithShape="1">
          <a:blip r:embed="rId1"/>
          <a:srcRect/>
          <a:stretch>
            <a:fillRect/>
          </a:stretch>
        </p:blipFill>
        <p:spPr>
          <a:xfrm>
            <a:off x="11569700" y="6235700"/>
            <a:ext cx="406400" cy="40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3"/>
                                        </p:tgtEl>
                                        <p:attrNameLst>
                                          <p:attrName>style.visibility</p:attrName>
                                        </p:attrNameLst>
                                      </p:cBhvr>
                                      <p:to>
                                        <p:strVal val="visible"/>
                                      </p:to>
                                    </p:set>
                                    <p:animEffect transition="in" filter="fade">
                                      <p:cBhvr>
                                        <p:cTn id="7" dur="1"/>
                                        <p:tgtEl>
                                          <p:spTgt spid="4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458" name="Shape 458"/>
        <p:cNvGrpSpPr/>
        <p:nvPr/>
      </p:nvGrpSpPr>
      <p:grpSpPr>
        <a:xfrm>
          <a:off x="0" y="0"/>
          <a:ext cx="0" cy="0"/>
          <a:chOff x="0" y="0"/>
          <a:chExt cx="0" cy="0"/>
        </a:xfrm>
      </p:grpSpPr>
      <p:sp>
        <p:nvSpPr>
          <p:cNvPr id="459" name="Google Shape;459;p13"/>
          <p:cNvSpPr txBox="1"/>
          <p:nvPr/>
        </p:nvSpPr>
        <p:spPr>
          <a:xfrm>
            <a:off x="524412" y="179502"/>
            <a:ext cx="640978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台湾站点物流费用计算</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60" name="Google Shape;460;p13" descr="手机屏幕截图&#10;&#10;描述已自动生成"/>
          <p:cNvPicPr preferRelativeResize="0"/>
          <p:nvPr/>
        </p:nvPicPr>
        <p:blipFill rotWithShape="1">
          <a:blip r:embed="rId1"/>
          <a:srcRect/>
          <a:stretch>
            <a:fillRect/>
          </a:stretch>
        </p:blipFill>
        <p:spPr>
          <a:xfrm>
            <a:off x="648595" y="1149131"/>
            <a:ext cx="10677525" cy="4324350"/>
          </a:xfrm>
          <a:prstGeom prst="rect">
            <a:avLst/>
          </a:prstGeom>
          <a:noFill/>
          <a:ln>
            <a:noFill/>
          </a:ln>
        </p:spPr>
      </p:pic>
      <p:sp>
        <p:nvSpPr>
          <p:cNvPr id="461" name="Google Shape;461;p13"/>
          <p:cNvSpPr/>
          <p:nvPr/>
        </p:nvSpPr>
        <p:spPr>
          <a:xfrm>
            <a:off x="648595" y="5605796"/>
            <a:ext cx="9585660" cy="87440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Arial" panose="020B0604020202020204"/>
              <a:buNone/>
            </a:pPr>
            <a:r>
              <a:rPr lang="zh-CN"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普货包括：鞋靴、配饰、服装、运动器材、包包、母婴、家居收纳等；</a:t>
            </a:r>
            <a:endParaRPr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rgbClr val="000000"/>
              </a:buClr>
              <a:buSzPts val="1800"/>
              <a:buFont typeface="Arial" panose="020B0604020202020204"/>
              <a:buNone/>
            </a:pPr>
            <a:r>
              <a:rPr lang="zh-CN"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特货包括：化妆品、手表、性用品、带电类产品、喇叭、灯饰、其他类目等；</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62" name="Google Shape;462;p13"/>
          <p:cNvPicPr preferRelativeResize="0"/>
          <p:nvPr/>
        </p:nvPicPr>
        <p:blipFill rotWithShape="1">
          <a:blip r:embed="rId2"/>
          <a:srcRect/>
          <a:stretch>
            <a:fillRect/>
          </a:stretch>
        </p:blipFill>
        <p:spPr>
          <a:xfrm>
            <a:off x="11569700" y="6235700"/>
            <a:ext cx="406400" cy="40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62"/>
                                        </p:tgtEl>
                                        <p:attrNameLst>
                                          <p:attrName>style.visibility</p:attrName>
                                        </p:attrNameLst>
                                      </p:cBhvr>
                                      <p:to>
                                        <p:strVal val="visible"/>
                                      </p:to>
                                    </p:set>
                                    <p:animEffect transition="in" filter="fade">
                                      <p:cBhvr>
                                        <p:cTn id="7" dur="1"/>
                                        <p:tgtEl>
                                          <p:spTgt spid="4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467" name="Shape 467"/>
        <p:cNvGrpSpPr/>
        <p:nvPr/>
      </p:nvGrpSpPr>
      <p:grpSpPr>
        <a:xfrm>
          <a:off x="0" y="0"/>
          <a:ext cx="0" cy="0"/>
          <a:chOff x="0" y="0"/>
          <a:chExt cx="0" cy="0"/>
        </a:xfrm>
      </p:grpSpPr>
      <p:sp>
        <p:nvSpPr>
          <p:cNvPr id="468" name="Google Shape;468;p14"/>
          <p:cNvSpPr txBox="1"/>
          <p:nvPr/>
        </p:nvSpPr>
        <p:spPr>
          <a:xfrm>
            <a:off x="524412" y="179502"/>
            <a:ext cx="640978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台湾站点物流费用计算</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69" name="Google Shape;469;p14"/>
          <p:cNvSpPr txBox="1"/>
          <p:nvPr/>
        </p:nvSpPr>
        <p:spPr>
          <a:xfrm>
            <a:off x="718454" y="5568887"/>
            <a:ext cx="916387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panose="020B0604020202020204"/>
              <a:buNone/>
            </a:pPr>
            <a:r>
              <a:rPr lang="zh-CN" sz="1800" b="0" i="0" u="none" strike="noStrike" cap="none">
                <a:solidFill>
                  <a:schemeClr val="dk1"/>
                </a:solidFill>
                <a:latin typeface="Arial" panose="020B0604020202020204"/>
                <a:ea typeface="Arial" panose="020B0604020202020204"/>
                <a:cs typeface="Arial" panose="020B0604020202020204"/>
                <a:sym typeface="Arial" panose="020B0604020202020204"/>
              </a:rPr>
              <a:t>注：1. 以上费用仅包含运输及清关服务费，具体征收的关税以海关最新政策为准 </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70" name="Google Shape;470;p14"/>
          <p:cNvPicPr preferRelativeResize="0"/>
          <p:nvPr/>
        </p:nvPicPr>
        <p:blipFill rotWithShape="1">
          <a:blip r:embed="rId1"/>
          <a:srcRect/>
          <a:stretch>
            <a:fillRect/>
          </a:stretch>
        </p:blipFill>
        <p:spPr>
          <a:xfrm>
            <a:off x="199741" y="987158"/>
            <a:ext cx="11498208" cy="4316362"/>
          </a:xfrm>
          <a:prstGeom prst="rect">
            <a:avLst/>
          </a:prstGeom>
          <a:noFill/>
          <a:ln>
            <a:noFill/>
          </a:ln>
        </p:spPr>
      </p:pic>
      <p:pic>
        <p:nvPicPr>
          <p:cNvPr id="471" name="Google Shape;471;p14"/>
          <p:cNvPicPr preferRelativeResize="0"/>
          <p:nvPr/>
        </p:nvPicPr>
        <p:blipFill rotWithShape="1">
          <a:blip r:embed="rId2"/>
          <a:srcRect/>
          <a:stretch>
            <a:fillRect/>
          </a:stretch>
        </p:blipFill>
        <p:spPr>
          <a:xfrm>
            <a:off x="11569700" y="6235700"/>
            <a:ext cx="406400" cy="40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71"/>
                                        </p:tgtEl>
                                        <p:attrNameLst>
                                          <p:attrName>style.visibility</p:attrName>
                                        </p:attrNameLst>
                                      </p:cBhvr>
                                      <p:to>
                                        <p:strVal val="visible"/>
                                      </p:to>
                                    </p:set>
                                    <p:animEffect transition="in" filter="fade">
                                      <p:cBhvr>
                                        <p:cTn id="7" dur="1"/>
                                        <p:tgtEl>
                                          <p:spTgt spid="4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475" name="Shape 475"/>
        <p:cNvGrpSpPr/>
        <p:nvPr/>
      </p:nvGrpSpPr>
      <p:grpSpPr>
        <a:xfrm>
          <a:off x="0" y="0"/>
          <a:ext cx="0" cy="0"/>
          <a:chOff x="0" y="0"/>
          <a:chExt cx="0" cy="0"/>
        </a:xfrm>
      </p:grpSpPr>
      <p:sp>
        <p:nvSpPr>
          <p:cNvPr id="476" name="Google Shape;476;p15"/>
          <p:cNvSpPr txBox="1"/>
          <p:nvPr/>
        </p:nvSpPr>
        <p:spPr>
          <a:xfrm>
            <a:off x="524412" y="179502"/>
            <a:ext cx="640978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台湾站点物流费用计算</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77" name="Google Shape;477;p15"/>
          <p:cNvPicPr preferRelativeResize="0"/>
          <p:nvPr/>
        </p:nvPicPr>
        <p:blipFill rotWithShape="1">
          <a:blip r:embed="rId1"/>
          <a:srcRect l="-1024" r="1"/>
          <a:stretch>
            <a:fillRect/>
          </a:stretch>
        </p:blipFill>
        <p:spPr>
          <a:xfrm>
            <a:off x="-738736" y="3105529"/>
            <a:ext cx="4104456" cy="3969946"/>
          </a:xfrm>
          <a:prstGeom prst="flowChartDecision">
            <a:avLst/>
          </a:prstGeom>
          <a:noFill/>
          <a:ln>
            <a:noFill/>
          </a:ln>
        </p:spPr>
      </p:pic>
      <p:pic>
        <p:nvPicPr>
          <p:cNvPr id="478" name="Google Shape;478;p15"/>
          <p:cNvPicPr preferRelativeResize="0"/>
          <p:nvPr/>
        </p:nvPicPr>
        <p:blipFill rotWithShape="1">
          <a:blip r:embed="rId2"/>
          <a:srcRect l="21705" r="17877"/>
          <a:stretch>
            <a:fillRect/>
          </a:stretch>
        </p:blipFill>
        <p:spPr>
          <a:xfrm>
            <a:off x="8814319" y="1186003"/>
            <a:ext cx="3377681" cy="5590515"/>
          </a:xfrm>
          <a:prstGeom prst="rect">
            <a:avLst/>
          </a:prstGeom>
          <a:noFill/>
          <a:ln>
            <a:noFill/>
          </a:ln>
        </p:spPr>
      </p:pic>
      <p:grpSp>
        <p:nvGrpSpPr>
          <p:cNvPr id="479" name="Google Shape;479;p15"/>
          <p:cNvGrpSpPr/>
          <p:nvPr/>
        </p:nvGrpSpPr>
        <p:grpSpPr>
          <a:xfrm>
            <a:off x="4701110" y="823865"/>
            <a:ext cx="4128869" cy="2489703"/>
            <a:chOff x="4275598" y="1186003"/>
            <a:chExt cx="4128869" cy="2815629"/>
          </a:xfrm>
        </p:grpSpPr>
        <p:sp>
          <p:nvSpPr>
            <p:cNvPr id="480" name="Google Shape;480;p15"/>
            <p:cNvSpPr/>
            <p:nvPr/>
          </p:nvSpPr>
          <p:spPr>
            <a:xfrm>
              <a:off x="4275598" y="1186003"/>
              <a:ext cx="4104456" cy="2815629"/>
            </a:xfrm>
            <a:prstGeom prst="wedgeEllipseCallout">
              <a:avLst>
                <a:gd name="adj1" fmla="val 51592"/>
                <a:gd name="adj2" fmla="val 33929"/>
              </a:avLst>
            </a:prstGeom>
            <a:gradFill>
              <a:gsLst>
                <a:gs pos="0">
                  <a:srgbClr val="A6B6DE"/>
                </a:gs>
                <a:gs pos="50000">
                  <a:srgbClr val="98AAD9"/>
                </a:gs>
                <a:gs pos="100000">
                  <a:srgbClr val="859CD7"/>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481" name="Google Shape;481;p15"/>
            <p:cNvSpPr/>
            <p:nvPr/>
          </p:nvSpPr>
          <p:spPr>
            <a:xfrm>
              <a:off x="4671041" y="1462298"/>
              <a:ext cx="3733426" cy="203539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000"/>
                <a:buFont typeface="Arial" panose="020B0604020202020204"/>
                <a:buNone/>
              </a:pPr>
              <a:r>
                <a:rPr lang="zh-CN" sz="2000" b="1" i="0" u="none" strike="noStrike" cap="none">
                  <a:solidFill>
                    <a:schemeClr val="dk1"/>
                  </a:solidFill>
                  <a:latin typeface="Arial" panose="020B0604020202020204"/>
                  <a:ea typeface="Arial" panose="020B0604020202020204"/>
                  <a:cs typeface="Arial" panose="020B0604020202020204"/>
                  <a:sym typeface="Arial" panose="020B0604020202020204"/>
                </a:rPr>
                <a:t>王先生购买了</a:t>
              </a:r>
              <a:r>
                <a:rPr lang="zh-CN" sz="2800" b="1" i="0" u="none" strike="noStrike" cap="none">
                  <a:solidFill>
                    <a:srgbClr val="ED4D22"/>
                  </a:solidFill>
                  <a:latin typeface="Arial" panose="020B0604020202020204"/>
                  <a:ea typeface="Arial" panose="020B0604020202020204"/>
                  <a:cs typeface="Arial" panose="020B0604020202020204"/>
                  <a:sym typeface="Arial" panose="020B0604020202020204"/>
                </a:rPr>
                <a:t>1.9KG</a:t>
              </a:r>
              <a:r>
                <a:rPr lang="zh-CN" sz="2000" b="1" i="0" u="none" strike="noStrike" cap="none">
                  <a:solidFill>
                    <a:schemeClr val="dk1"/>
                  </a:solidFill>
                  <a:latin typeface="Arial" panose="020B0604020202020204"/>
                  <a:ea typeface="Arial" panose="020B0604020202020204"/>
                  <a:cs typeface="Arial" panose="020B0604020202020204"/>
                  <a:sym typeface="Arial" panose="020B0604020202020204"/>
                </a:rPr>
                <a:t>的毛衣，</a:t>
              </a:r>
              <a:endParaRPr sz="2000" b="1"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50000"/>
                </a:lnSpc>
                <a:spcBef>
                  <a:spcPts val="0"/>
                </a:spcBef>
                <a:spcAft>
                  <a:spcPts val="0"/>
                </a:spcAft>
                <a:buClr>
                  <a:srgbClr val="000000"/>
                </a:buClr>
                <a:buSzPts val="2000"/>
                <a:buFont typeface="Arial" panose="020B0604020202020204"/>
                <a:buNone/>
              </a:pPr>
              <a:r>
                <a:rPr lang="zh-CN" sz="2000" b="1" i="0" u="none" strike="noStrike" cap="none">
                  <a:solidFill>
                    <a:schemeClr val="dk1"/>
                  </a:solidFill>
                  <a:latin typeface="Arial" panose="020B0604020202020204"/>
                  <a:ea typeface="Arial" panose="020B0604020202020204"/>
                  <a:cs typeface="Arial" panose="020B0604020202020204"/>
                  <a:sym typeface="Arial" panose="020B0604020202020204"/>
                </a:rPr>
                <a:t>选择使用</a:t>
              </a:r>
              <a:r>
                <a:rPr lang="zh-CN" sz="2800" b="1" i="0" u="none" strike="noStrike" cap="none">
                  <a:solidFill>
                    <a:srgbClr val="ED4D22"/>
                  </a:solidFill>
                  <a:latin typeface="Arial" panose="020B0604020202020204"/>
                  <a:ea typeface="Arial" panose="020B0604020202020204"/>
                  <a:cs typeface="Arial" panose="020B0604020202020204"/>
                  <a:sym typeface="Arial" panose="020B0604020202020204"/>
                </a:rPr>
                <a:t>711-店配</a:t>
              </a:r>
              <a:r>
                <a:rPr lang="zh-CN" sz="2000" b="1" i="0" u="none" strike="noStrike" cap="none">
                  <a:solidFill>
                    <a:schemeClr val="dk1"/>
                  </a:solidFill>
                  <a:latin typeface="Arial" panose="020B0604020202020204"/>
                  <a:ea typeface="Arial" panose="020B0604020202020204"/>
                  <a:cs typeface="Arial" panose="020B0604020202020204"/>
                  <a:sym typeface="Arial" panose="020B0604020202020204"/>
                </a:rPr>
                <a:t>寄出，</a:t>
              </a:r>
              <a:endParaRPr sz="2000" b="1"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50000"/>
                </a:lnSpc>
                <a:spcBef>
                  <a:spcPts val="0"/>
                </a:spcBef>
                <a:spcAft>
                  <a:spcPts val="0"/>
                </a:spcAft>
                <a:buClr>
                  <a:srgbClr val="000000"/>
                </a:buClr>
                <a:buSzPts val="2000"/>
                <a:buFont typeface="Arial" panose="020B0604020202020204"/>
                <a:buNone/>
              </a:pPr>
              <a:r>
                <a:rPr lang="zh-CN" sz="2000" b="1" i="0" u="none" strike="noStrike" cap="none">
                  <a:solidFill>
                    <a:schemeClr val="dk1"/>
                  </a:solidFill>
                  <a:latin typeface="Arial" panose="020B0604020202020204"/>
                  <a:ea typeface="Arial" panose="020B0604020202020204"/>
                  <a:cs typeface="Arial" panose="020B0604020202020204"/>
                  <a:sym typeface="Arial" panose="020B0604020202020204"/>
                </a:rPr>
                <a:t>双方应该支付多少运费呢？</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482" name="Google Shape;482;p15"/>
          <p:cNvGrpSpPr/>
          <p:nvPr/>
        </p:nvGrpSpPr>
        <p:grpSpPr>
          <a:xfrm>
            <a:off x="3044325" y="3715945"/>
            <a:ext cx="4234662" cy="2633029"/>
            <a:chOff x="3044325" y="3715945"/>
            <a:chExt cx="4234662" cy="2633029"/>
          </a:xfrm>
        </p:grpSpPr>
        <p:sp>
          <p:nvSpPr>
            <p:cNvPr id="483" name="Google Shape;483;p15"/>
            <p:cNvSpPr/>
            <p:nvPr/>
          </p:nvSpPr>
          <p:spPr>
            <a:xfrm>
              <a:off x="3044325" y="3715945"/>
              <a:ext cx="4234662" cy="2489703"/>
            </a:xfrm>
            <a:prstGeom prst="wedgeRoundRectCallout">
              <a:avLst>
                <a:gd name="adj1" fmla="val -64002"/>
                <a:gd name="adj2" fmla="val 31958"/>
                <a:gd name="adj3" fmla="val 16667"/>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484" name="Google Shape;484;p15"/>
            <p:cNvSpPr/>
            <p:nvPr/>
          </p:nvSpPr>
          <p:spPr>
            <a:xfrm>
              <a:off x="3220285" y="3855984"/>
              <a:ext cx="3928495"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zh-CN" sz="2000" b="1" i="0" u="none" strike="noStrike" cap="none">
                  <a:solidFill>
                    <a:schemeClr val="dk1"/>
                  </a:solidFill>
                  <a:latin typeface="Arial" panose="020B0604020202020204"/>
                  <a:ea typeface="Arial" panose="020B0604020202020204"/>
                  <a:cs typeface="Arial" panose="020B0604020202020204"/>
                  <a:sym typeface="Arial" panose="020B0604020202020204"/>
                </a:rPr>
                <a:t>这题小虾我会！</a:t>
              </a:r>
              <a:endParaRPr sz="2000" b="1"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2000"/>
                <a:buFont typeface="Arial" panose="020B0604020202020204"/>
                <a:buNone/>
              </a:pPr>
              <a:r>
                <a:rPr lang="zh-CN" sz="2000" b="1" i="0" u="none" strike="noStrike" cap="none">
                  <a:solidFill>
                    <a:schemeClr val="dk1"/>
                  </a:solidFill>
                  <a:latin typeface="Arial" panose="020B0604020202020204"/>
                  <a:ea typeface="Arial" panose="020B0604020202020204"/>
                  <a:cs typeface="Arial" panose="020B0604020202020204"/>
                  <a:sym typeface="Arial" panose="020B0604020202020204"/>
                </a:rPr>
                <a:t>毛衣是</a:t>
              </a:r>
              <a:r>
                <a:rPr lang="zh-CN" sz="2800" b="1" i="0" u="none" strike="noStrike" cap="none">
                  <a:solidFill>
                    <a:srgbClr val="ED4D22"/>
                  </a:solidFill>
                  <a:latin typeface="Arial" panose="020B0604020202020204"/>
                  <a:ea typeface="Arial" panose="020B0604020202020204"/>
                  <a:cs typeface="Arial" panose="020B0604020202020204"/>
                  <a:sym typeface="Arial" panose="020B0604020202020204"/>
                </a:rPr>
                <a:t>普货</a:t>
              </a:r>
              <a:r>
                <a:rPr lang="zh-CN" sz="2000" b="1" i="0" u="none" strike="noStrike" cap="none">
                  <a:solidFill>
                    <a:schemeClr val="dk1"/>
                  </a:solidFill>
                  <a:latin typeface="Arial" panose="020B0604020202020204"/>
                  <a:ea typeface="Arial" panose="020B0604020202020204"/>
                  <a:cs typeface="Arial" panose="020B0604020202020204"/>
                  <a:sym typeface="Arial" panose="020B0604020202020204"/>
                </a:rPr>
                <a:t>，</a:t>
              </a:r>
              <a:r>
                <a:rPr lang="zh-CN" sz="2800" b="1" i="0" u="none" strike="noStrike" cap="none">
                  <a:solidFill>
                    <a:srgbClr val="ED4D22"/>
                  </a:solidFill>
                  <a:latin typeface="Arial" panose="020B0604020202020204"/>
                  <a:ea typeface="Arial" panose="020B0604020202020204"/>
                  <a:cs typeface="Arial" panose="020B0604020202020204"/>
                  <a:sym typeface="Arial" panose="020B0604020202020204"/>
                </a:rPr>
                <a:t>首重</a:t>
              </a:r>
              <a:r>
                <a:rPr lang="zh-CN" sz="2000" b="1" i="0" u="none" strike="noStrike" cap="none">
                  <a:solidFill>
                    <a:schemeClr val="dk1"/>
                  </a:solidFill>
                  <a:latin typeface="Arial" panose="020B0604020202020204"/>
                  <a:ea typeface="Arial" panose="020B0604020202020204"/>
                  <a:cs typeface="Arial" panose="020B0604020202020204"/>
                  <a:sym typeface="Arial" panose="020B0604020202020204"/>
                </a:rPr>
                <a:t>0.5Kg，</a:t>
              </a:r>
              <a:endParaRPr sz="2000" b="1"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2000"/>
                <a:buFont typeface="Arial" panose="020B0604020202020204"/>
                <a:buNone/>
              </a:pPr>
              <a:r>
                <a:rPr lang="zh-CN" sz="2000" b="1" i="0" u="none" strike="noStrike" cap="none">
                  <a:solidFill>
                    <a:schemeClr val="dk1"/>
                  </a:solidFill>
                  <a:latin typeface="Arial" panose="020B0604020202020204"/>
                  <a:ea typeface="Arial" panose="020B0604020202020204"/>
                  <a:cs typeface="Arial" panose="020B0604020202020204"/>
                  <a:sym typeface="Arial" panose="020B0604020202020204"/>
                </a:rPr>
                <a:t>续重1.5Kg，共计3个</a:t>
              </a:r>
              <a:r>
                <a:rPr lang="zh-CN" sz="2800" b="1" i="0" u="none" strike="noStrike" cap="none">
                  <a:solidFill>
                    <a:srgbClr val="ED4D22"/>
                  </a:solidFill>
                  <a:latin typeface="Arial" panose="020B0604020202020204"/>
                  <a:ea typeface="Arial" panose="020B0604020202020204"/>
                  <a:cs typeface="Arial" panose="020B0604020202020204"/>
                  <a:sym typeface="Arial" panose="020B0604020202020204"/>
                </a:rPr>
                <a:t>续重单位</a:t>
              </a:r>
              <a:r>
                <a:rPr lang="zh-CN" sz="2000" b="1" i="0" u="none" strike="noStrike" cap="none">
                  <a:solidFill>
                    <a:schemeClr val="dk1"/>
                  </a:solidFill>
                  <a:latin typeface="Arial" panose="020B0604020202020204"/>
                  <a:ea typeface="Arial" panose="020B0604020202020204"/>
                  <a:cs typeface="Arial" panose="020B0604020202020204"/>
                  <a:sym typeface="Arial" panose="020B0604020202020204"/>
                </a:rPr>
                <a:t>；</a:t>
              </a:r>
              <a:endParaRPr sz="2000" b="1"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2000"/>
                <a:buFont typeface="Arial" panose="020B0604020202020204"/>
                <a:buNone/>
              </a:pPr>
              <a:r>
                <a:rPr lang="zh-CN" sz="2000" b="1" i="0" u="none" strike="noStrike" cap="none">
                  <a:solidFill>
                    <a:schemeClr val="dk1"/>
                  </a:solidFill>
                  <a:latin typeface="Arial" panose="020B0604020202020204"/>
                  <a:ea typeface="Arial" panose="020B0604020202020204"/>
                  <a:cs typeface="Arial" panose="020B0604020202020204"/>
                  <a:sym typeface="Arial" panose="020B0604020202020204"/>
                </a:rPr>
                <a:t>买家需要承担60台币首重，</a:t>
              </a:r>
              <a:endParaRPr sz="2000" b="1"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2000"/>
                <a:buFont typeface="Arial" panose="020B0604020202020204"/>
                <a:buNone/>
              </a:pPr>
              <a:r>
                <a:rPr lang="zh-CN" sz="2000" b="1" i="0" u="none" strike="noStrike" cap="none">
                  <a:solidFill>
                    <a:schemeClr val="dk1"/>
                  </a:solidFill>
                  <a:latin typeface="Arial" panose="020B0604020202020204"/>
                  <a:ea typeface="Arial" panose="020B0604020202020204"/>
                  <a:cs typeface="Arial" panose="020B0604020202020204"/>
                  <a:sym typeface="Arial" panose="020B0604020202020204"/>
                </a:rPr>
                <a:t>卖家需要承担15台币首重，</a:t>
              </a:r>
              <a:endParaRPr sz="2000" b="1"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2000"/>
                <a:buFont typeface="Arial" panose="020B0604020202020204"/>
                <a:buNone/>
              </a:pPr>
              <a:r>
                <a:rPr lang="zh-CN" sz="2000" b="1" i="0" u="none" strike="noStrike" cap="none">
                  <a:solidFill>
                    <a:schemeClr val="dk1"/>
                  </a:solidFill>
                  <a:latin typeface="Arial" panose="020B0604020202020204"/>
                  <a:ea typeface="Arial" panose="020B0604020202020204"/>
                  <a:cs typeface="Arial" panose="020B0604020202020204"/>
                  <a:sym typeface="Arial" panose="020B0604020202020204"/>
                </a:rPr>
                <a:t>还有90台币续重，共计105台币~</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2000"/>
                <a:buFont typeface="Arial" panose="020B0604020202020204"/>
                <a:buNone/>
              </a:pPr>
              <a:endParaRPr sz="2000" b="1"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pic>
        <p:nvPicPr>
          <p:cNvPr id="485" name="Google Shape;485;p15"/>
          <p:cNvPicPr preferRelativeResize="0"/>
          <p:nvPr/>
        </p:nvPicPr>
        <p:blipFill rotWithShape="1">
          <a:blip r:embed="rId3"/>
          <a:srcRect/>
          <a:stretch>
            <a:fillRect/>
          </a:stretch>
        </p:blipFill>
        <p:spPr>
          <a:xfrm>
            <a:off x="11569700" y="6235700"/>
            <a:ext cx="406400" cy="40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85"/>
                                        </p:tgtEl>
                                        <p:attrNameLst>
                                          <p:attrName>style.visibility</p:attrName>
                                        </p:attrNameLst>
                                      </p:cBhvr>
                                      <p:to>
                                        <p:strVal val="visible"/>
                                      </p:to>
                                    </p:set>
                                    <p:animEffect transition="in" filter="fade">
                                      <p:cBhvr>
                                        <p:cTn id="7" dur="1"/>
                                        <p:tgtEl>
                                          <p:spTgt spid="48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77"/>
                                        </p:tgtEl>
                                        <p:attrNameLst>
                                          <p:attrName>style.visibility</p:attrName>
                                        </p:attrNameLst>
                                      </p:cBhvr>
                                      <p:to>
                                        <p:strVal val="visible"/>
                                      </p:to>
                                    </p:set>
                                    <p:anim calcmode="lin" valueType="num">
                                      <p:cBhvr additive="base">
                                        <p:cTn id="12" dur="500"/>
                                        <p:tgtEl>
                                          <p:spTgt spid="477"/>
                                        </p:tgtEl>
                                        <p:attrNameLst>
                                          <p:attrName>ppt_x</p:attrName>
                                        </p:attrNameLst>
                                      </p:cBhvr>
                                      <p:tavLst>
                                        <p:tav tm="0" fmla="">
                                          <p:val>
                                            <p:strVal val="#ppt_x-1"/>
                                          </p:val>
                                        </p:tav>
                                        <p:tav tm="100000" fmla="">
                                          <p:val>
                                            <p:strVal val="#ppt_x"/>
                                          </p:val>
                                        </p:tav>
                                      </p:tavLst>
                                    </p:anim>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482"/>
                                        </p:tgtEl>
                                        <p:attrNameLst>
                                          <p:attrName>style.visibility</p:attrName>
                                        </p:attrNameLst>
                                      </p:cBhvr>
                                      <p:to>
                                        <p:strVal val="visible"/>
                                      </p:to>
                                    </p:set>
                                    <p:anim calcmode="lin" valueType="num">
                                      <p:cBhvr additive="base">
                                        <p:cTn id="16" dur="500"/>
                                        <p:tgtEl>
                                          <p:spTgt spid="482"/>
                                        </p:tgtEl>
                                        <p:attrNameLst>
                                          <p:attrName>ppt_x</p:attrName>
                                        </p:attrNameLst>
                                      </p:cBhvr>
                                      <p:tavLst>
                                        <p:tav tm="0" fmla="">
                                          <p:val>
                                            <p:strVal val="#ppt_x-1"/>
                                          </p:val>
                                        </p:tav>
                                        <p:tav tm="100000" fmla="">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449" name="Shape 449"/>
        <p:cNvGrpSpPr/>
        <p:nvPr/>
      </p:nvGrpSpPr>
      <p:grpSpPr>
        <a:xfrm>
          <a:off x="0" y="0"/>
          <a:ext cx="0" cy="0"/>
          <a:chOff x="0" y="0"/>
          <a:chExt cx="0" cy="0"/>
        </a:xfrm>
      </p:grpSpPr>
      <p:sp>
        <p:nvSpPr>
          <p:cNvPr id="450" name="Google Shape;450;p12"/>
          <p:cNvSpPr txBox="1"/>
          <p:nvPr/>
        </p:nvSpPr>
        <p:spPr>
          <a:xfrm>
            <a:off x="3221160" y="2958393"/>
            <a:ext cx="708887" cy="118528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3600"/>
              <a:buFont typeface="微软雅黑" panose="020B0503020204020204" charset="-122"/>
              <a:buNone/>
            </a:pPr>
            <a:r>
              <a:rPr lang="zh-CN" sz="36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3</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51" name="Google Shape;451;p12"/>
          <p:cNvSpPr txBox="1"/>
          <p:nvPr/>
        </p:nvSpPr>
        <p:spPr>
          <a:xfrm>
            <a:off x="5722943" y="2567320"/>
            <a:ext cx="2197021" cy="74738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7353"/>
              </a:buClr>
              <a:buSzPts val="3600"/>
              <a:buFont typeface="微软雅黑" panose="020B0503020204020204" charset="-122"/>
              <a:buNone/>
            </a:pPr>
            <a:r>
              <a:rPr lang="zh-CN" sz="3600" b="1" i="0" u="none" strike="noStrike" cap="none">
                <a:solidFill>
                  <a:srgbClr val="FF7353"/>
                </a:solidFill>
                <a:latin typeface="微软雅黑" panose="020B0503020204020204" charset="-122"/>
                <a:ea typeface="微软雅黑" panose="020B0503020204020204" charset="-122"/>
                <a:cs typeface="微软雅黑" panose="020B0503020204020204" charset="-122"/>
                <a:sym typeface="微软雅黑" panose="020B0503020204020204" charset="-122"/>
              </a:rPr>
              <a:t>PART </a:t>
            </a:r>
            <a:r>
              <a:rPr lang="en-US" altLang="zh-CN" sz="3600" b="1" i="0" u="none" strike="noStrike" cap="none">
                <a:solidFill>
                  <a:srgbClr val="FF7353"/>
                </a:solidFill>
                <a:latin typeface="微软雅黑" panose="020B0503020204020204" charset="-122"/>
                <a:ea typeface="微软雅黑" panose="020B0503020204020204" charset="-122"/>
                <a:cs typeface="微软雅黑" panose="020B0503020204020204" charset="-122"/>
                <a:sym typeface="微软雅黑" panose="020B0503020204020204" charset="-122"/>
              </a:rPr>
              <a:t>2</a:t>
            </a:r>
            <a:endParaRPr lang="en-US" altLang="zh-CN" sz="3600" b="1" i="0" u="none" strike="noStrike" cap="none">
              <a:solidFill>
                <a:srgbClr val="FF735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52" name="Google Shape;452;p12"/>
          <p:cNvSpPr txBox="1"/>
          <p:nvPr/>
        </p:nvSpPr>
        <p:spPr>
          <a:xfrm>
            <a:off x="4495584" y="3479055"/>
            <a:ext cx="5876760" cy="6438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zh-CN" sz="36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东南亚站点物流费用计算</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53" name="Google Shape;453;p12"/>
          <p:cNvPicPr preferRelativeResize="0"/>
          <p:nvPr/>
        </p:nvPicPr>
        <p:blipFill rotWithShape="1">
          <a:blip r:embed="rId1"/>
          <a:srcRect/>
          <a:stretch>
            <a:fillRect/>
          </a:stretch>
        </p:blipFill>
        <p:spPr>
          <a:xfrm>
            <a:off x="11569700" y="6235700"/>
            <a:ext cx="406400" cy="40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3"/>
                                        </p:tgtEl>
                                        <p:attrNameLst>
                                          <p:attrName>style.visibility</p:attrName>
                                        </p:attrNameLst>
                                      </p:cBhvr>
                                      <p:to>
                                        <p:strVal val="visible"/>
                                      </p:to>
                                    </p:set>
                                    <p:animEffect transition="in" filter="fade">
                                      <p:cBhvr>
                                        <p:cTn id="7" dur="1"/>
                                        <p:tgtEl>
                                          <p:spTgt spid="4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241" name="Shape 241"/>
        <p:cNvGrpSpPr/>
        <p:nvPr/>
      </p:nvGrpSpPr>
      <p:grpSpPr>
        <a:xfrm>
          <a:off x="0" y="0"/>
          <a:ext cx="0" cy="0"/>
          <a:chOff x="0" y="0"/>
          <a:chExt cx="0" cy="0"/>
        </a:xfrm>
      </p:grpSpPr>
      <p:sp>
        <p:nvSpPr>
          <p:cNvPr id="242" name="Google Shape;242;p11"/>
          <p:cNvSpPr txBox="1"/>
          <p:nvPr/>
        </p:nvSpPr>
        <p:spPr>
          <a:xfrm>
            <a:off x="478692" y="197790"/>
            <a:ext cx="828430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en-US"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基于SLS物流的商品售价计算——马来西亚市场</a:t>
            </a:r>
            <a:endParaRPr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43" name="Google Shape;243;p11"/>
          <p:cNvSpPr txBox="1"/>
          <p:nvPr/>
        </p:nvSpPr>
        <p:spPr>
          <a:xfrm>
            <a:off x="478700" y="864496"/>
            <a:ext cx="9189300" cy="1628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panose="020B0604020202020204"/>
              <a:buNone/>
            </a:pPr>
            <a:r>
              <a:rPr lang="en-US" sz="16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概念理解</a:t>
            </a:r>
            <a:endParaRPr sz="16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rgbClr val="000000"/>
              </a:buClr>
              <a:buSzPts val="1400"/>
              <a:buFont typeface="Arial" panose="020B0604020202020204"/>
              <a:buNone/>
            </a:pPr>
            <a:r>
              <a:rPr lang="en-US"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1. 实际运费（Shopee代付）：从Shopee转运仓运送到买家手里的费用，订单完成后平台统一与卖家结算</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50000"/>
              </a:lnSpc>
              <a:spcBef>
                <a:spcPts val="0"/>
              </a:spcBef>
              <a:spcAft>
                <a:spcPts val="0"/>
              </a:spcAft>
              <a:buClr>
                <a:srgbClr val="000000"/>
              </a:buClr>
              <a:buSzPts val="1400"/>
              <a:buFont typeface="Arial" panose="020B0604020202020204"/>
              <a:buNone/>
            </a:pPr>
            <a:r>
              <a:rPr lang="en-US"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2. 卖家订单收入：含成本、利润、国内快递费等</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50000"/>
              </a:lnSpc>
              <a:spcBef>
                <a:spcPts val="0"/>
              </a:spcBef>
              <a:spcAft>
                <a:spcPts val="0"/>
              </a:spcAft>
              <a:buClr>
                <a:srgbClr val="000000"/>
              </a:buClr>
              <a:buSzPts val="1400"/>
              <a:buFont typeface="Arial" panose="020B0604020202020204"/>
              <a:buNone/>
            </a:pPr>
            <a:r>
              <a:rPr lang="en-US"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3. 商品售价：商品打折后，售卖给消费者的价格</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50000"/>
              </a:lnSpc>
              <a:spcBef>
                <a:spcPts val="0"/>
              </a:spcBef>
              <a:spcAft>
                <a:spcPts val="0"/>
              </a:spcAft>
              <a:buClr>
                <a:srgbClr val="000000"/>
              </a:buClr>
              <a:buSzPts val="1400"/>
              <a:buFont typeface="Arial" panose="020B0604020202020204"/>
              <a:buNone/>
            </a:pPr>
            <a:r>
              <a:rPr lang="en-US"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4. 平台规则：买家会支付部分运费，实际运费减买家支付，卖家将剩下的部分藏入商品价格，即“藏价”</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44" name="Google Shape;244;p11"/>
          <p:cNvSpPr/>
          <p:nvPr/>
        </p:nvSpPr>
        <p:spPr>
          <a:xfrm>
            <a:off x="761053" y="6506857"/>
            <a:ext cx="9040800" cy="306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panose="020B0604020202020204"/>
              <a:buNone/>
            </a:pPr>
            <a:r>
              <a:rPr lang="en-US" sz="14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注： 最新费率以Shopee大学——卖家公告栏和平台规则为准！（网址：http://shopee.cn）</a:t>
            </a:r>
            <a:endParaRPr sz="14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245" name="Google Shape;245;p11"/>
          <p:cNvPicPr preferRelativeResize="0"/>
          <p:nvPr/>
        </p:nvPicPr>
        <p:blipFill rotWithShape="1">
          <a:blip r:embed="rId1"/>
          <a:srcRect/>
          <a:stretch>
            <a:fillRect/>
          </a:stretch>
        </p:blipFill>
        <p:spPr>
          <a:xfrm>
            <a:off x="1386401" y="2493271"/>
            <a:ext cx="6686545" cy="1457324"/>
          </a:xfrm>
          <a:prstGeom prst="rect">
            <a:avLst/>
          </a:prstGeom>
          <a:noFill/>
          <a:ln>
            <a:noFill/>
          </a:ln>
        </p:spPr>
      </p:pic>
      <p:pic>
        <p:nvPicPr>
          <p:cNvPr id="246" name="Google Shape;246;p11"/>
          <p:cNvPicPr preferRelativeResize="0"/>
          <p:nvPr/>
        </p:nvPicPr>
        <p:blipFill rotWithShape="1">
          <a:blip r:embed="rId2"/>
          <a:srcRect/>
          <a:stretch>
            <a:fillRect/>
          </a:stretch>
        </p:blipFill>
        <p:spPr>
          <a:xfrm>
            <a:off x="1386401" y="4075846"/>
            <a:ext cx="6685582" cy="232495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250" name="Shape 250"/>
        <p:cNvGrpSpPr/>
        <p:nvPr/>
      </p:nvGrpSpPr>
      <p:grpSpPr>
        <a:xfrm>
          <a:off x="0" y="0"/>
          <a:ext cx="0" cy="0"/>
          <a:chOff x="0" y="0"/>
          <a:chExt cx="0" cy="0"/>
        </a:xfrm>
      </p:grpSpPr>
      <p:sp>
        <p:nvSpPr>
          <p:cNvPr id="251" name="Google Shape;251;p12"/>
          <p:cNvSpPr txBox="1"/>
          <p:nvPr/>
        </p:nvSpPr>
        <p:spPr>
          <a:xfrm>
            <a:off x="478700" y="3625626"/>
            <a:ext cx="9459600" cy="13208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600"/>
              <a:buFont typeface="Arial" panose="020B0604020202020204"/>
              <a:buNone/>
            </a:pPr>
            <a:r>
              <a:rPr lang="en-US" sz="16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举例</a:t>
            </a:r>
            <a:endParaRPr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rgbClr val="000000"/>
              </a:buClr>
              <a:buSzPts val="1400"/>
              <a:buFont typeface="Arial" panose="020B0604020202020204"/>
              <a:buNone/>
            </a:pPr>
            <a:r>
              <a:rPr lang="en-US"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    售往KV区的包裹，打包后重量0.5KG，卖家该藏入多少价格？</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50000"/>
              </a:lnSpc>
              <a:spcBef>
                <a:spcPts val="0"/>
              </a:spcBef>
              <a:spcAft>
                <a:spcPts val="0"/>
              </a:spcAft>
              <a:buClr>
                <a:srgbClr val="000000"/>
              </a:buClr>
              <a:buSzPts val="1400"/>
              <a:buFont typeface="Arial" panose="020B0604020202020204"/>
              <a:buNone/>
            </a:pPr>
            <a:r>
              <a:rPr lang="en-US"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    藏价=</a:t>
            </a:r>
            <a:r>
              <a:rPr lang="en-US" sz="1400" b="1"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重量/0.01*0.15马币</a:t>
            </a:r>
            <a:r>
              <a:rPr lang="en-US"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 =0.5/0.01*0.15=7.5RM</a:t>
            </a:r>
            <a:endParaRPr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52" name="Google Shape;252;p12"/>
          <p:cNvSpPr/>
          <p:nvPr/>
        </p:nvSpPr>
        <p:spPr>
          <a:xfrm>
            <a:off x="177770" y="811944"/>
            <a:ext cx="10156800" cy="1069800"/>
          </a:xfrm>
          <a:prstGeom prst="rect">
            <a:avLst/>
          </a:prstGeom>
          <a:noFill/>
          <a:ln>
            <a:noFill/>
          </a:ln>
        </p:spPr>
        <p:txBody>
          <a:bodyPr spcFirstLastPara="1" wrap="square" lIns="91425" tIns="45700" rIns="91425" bIns="45700" anchor="t" anchorCtr="0">
            <a:noAutofit/>
          </a:bodyPr>
          <a:lstStyle/>
          <a:p>
            <a:pPr marL="203200" marR="0" lvl="0" indent="0" algn="l" rtl="0">
              <a:lnSpc>
                <a:spcPct val="150000"/>
              </a:lnSpc>
              <a:spcBef>
                <a:spcPts val="0"/>
              </a:spcBef>
              <a:spcAft>
                <a:spcPts val="0"/>
              </a:spcAft>
              <a:buClr>
                <a:srgbClr val="000000"/>
              </a:buClr>
              <a:buSzPts val="1600"/>
              <a:buFont typeface="Arial" panose="020B0604020202020204"/>
              <a:buNone/>
            </a:pPr>
            <a:r>
              <a:rPr lang="en-US" sz="16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计算公式</a:t>
            </a:r>
            <a:endParaRPr sz="16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03200" marR="0" lvl="0" indent="0" algn="l" rtl="0">
              <a:lnSpc>
                <a:spcPct val="150000"/>
              </a:lnSpc>
              <a:spcBef>
                <a:spcPts val="0"/>
              </a:spcBef>
              <a:spcAft>
                <a:spcPts val="0"/>
              </a:spcAft>
              <a:buClr>
                <a:srgbClr val="000000"/>
              </a:buClr>
              <a:buSzPts val="1400"/>
              <a:buFont typeface="Arial" panose="020B0604020202020204"/>
              <a:buNone/>
            </a:pPr>
            <a:r>
              <a:rPr lang="en-US"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商品售价=</a:t>
            </a:r>
            <a:r>
              <a:rPr lang="en-US" sz="1400" b="1" i="0" u="none" strike="noStrike" cap="none">
                <a:solidFill>
                  <a:schemeClr val="accent2"/>
                </a:solidFill>
                <a:latin typeface="微软雅黑" panose="020B0503020204020204" charset="-122"/>
                <a:ea typeface="微软雅黑" panose="020B0503020204020204" charset="-122"/>
                <a:cs typeface="微软雅黑" panose="020B0503020204020204" charset="-122"/>
                <a:sym typeface="微软雅黑" panose="020B0503020204020204" charset="-122"/>
              </a:rPr>
              <a:t>卖家订单收入</a:t>
            </a:r>
            <a:r>
              <a:rPr lang="en-US"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+实际运费（Shopee代付）-</a:t>
            </a:r>
            <a:r>
              <a:rPr lang="en-US" sz="1400" b="1" i="0" u="none" strike="noStrike" cap="none">
                <a:solidFill>
                  <a:srgbClr val="C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买家支付运费（含附加费）</a:t>
            </a:r>
            <a:endParaRPr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03200" marR="0" lvl="0" indent="0" algn="l" rtl="0">
              <a:lnSpc>
                <a:spcPct val="150000"/>
              </a:lnSpc>
              <a:spcBef>
                <a:spcPts val="0"/>
              </a:spcBef>
              <a:spcAft>
                <a:spcPts val="0"/>
              </a:spcAft>
              <a:buClr>
                <a:srgbClr val="000000"/>
              </a:buClr>
              <a:buSzPts val="1400"/>
              <a:buFont typeface="Arial" panose="020B0604020202020204"/>
              <a:buNone/>
            </a:pPr>
            <a:r>
              <a:rPr lang="en-US"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r>
              <a:rPr lang="en-US" sz="1400" b="1" i="0" u="none" strike="noStrike" cap="none">
                <a:solidFill>
                  <a:schemeClr val="accent2"/>
                </a:solidFill>
                <a:latin typeface="微软雅黑" panose="020B0503020204020204" charset="-122"/>
                <a:ea typeface="微软雅黑" panose="020B0503020204020204" charset="-122"/>
                <a:cs typeface="微软雅黑" panose="020B0503020204020204" charset="-122"/>
                <a:sym typeface="微软雅黑" panose="020B0503020204020204" charset="-122"/>
              </a:rPr>
              <a:t>卖家订单收入</a:t>
            </a:r>
            <a:r>
              <a:rPr lang="en-US"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r>
              <a:rPr lang="en-US" sz="1400" b="1" i="0" u="none" strike="noStrike" cap="none">
                <a:solidFill>
                  <a:schemeClr val="accent6"/>
                </a:solidFill>
                <a:latin typeface="微软雅黑" panose="020B0503020204020204" charset="-122"/>
                <a:ea typeface="微软雅黑" panose="020B0503020204020204" charset="-122"/>
                <a:cs typeface="微软雅黑" panose="020B0503020204020204" charset="-122"/>
                <a:sym typeface="微软雅黑" panose="020B0503020204020204" charset="-122"/>
              </a:rPr>
              <a:t>首重价格</a:t>
            </a:r>
            <a:r>
              <a:rPr lang="en-US"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+（重量-首重）/续重单位*每续重单位价格+</a:t>
            </a:r>
            <a:r>
              <a:rPr lang="en-US" sz="1400" b="1" i="0" u="none" strike="noStrike" cap="none">
                <a:solidFill>
                  <a:schemeClr val="accent6"/>
                </a:solidFill>
                <a:latin typeface="微软雅黑" panose="020B0503020204020204" charset="-122"/>
                <a:ea typeface="微软雅黑" panose="020B0503020204020204" charset="-122"/>
                <a:cs typeface="微软雅黑" panose="020B0503020204020204" charset="-122"/>
                <a:sym typeface="微软雅黑" panose="020B0503020204020204" charset="-122"/>
              </a:rPr>
              <a:t>超0.8KG附加费</a:t>
            </a:r>
            <a:r>
              <a:rPr lang="en-US"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r>
              <a:rPr lang="en-US" sz="1400" b="1" i="0" u="none" strike="noStrike" cap="none">
                <a:solidFill>
                  <a:srgbClr val="C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买家支付运费（含附加费）</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53" name="Google Shape;253;p12"/>
          <p:cNvSpPr/>
          <p:nvPr/>
        </p:nvSpPr>
        <p:spPr>
          <a:xfrm>
            <a:off x="177770" y="2338959"/>
            <a:ext cx="10156800" cy="1428750"/>
          </a:xfrm>
          <a:prstGeom prst="rect">
            <a:avLst/>
          </a:prstGeom>
          <a:noFill/>
          <a:ln>
            <a:noFill/>
          </a:ln>
        </p:spPr>
        <p:txBody>
          <a:bodyPr spcFirstLastPara="1" wrap="square" lIns="91425" tIns="45700" rIns="91425" bIns="45700" anchor="t" anchorCtr="0">
            <a:spAutoFit/>
          </a:bodyPr>
          <a:lstStyle/>
          <a:p>
            <a:pPr marL="203200" marR="0" lvl="0" indent="0" algn="l" rtl="0">
              <a:lnSpc>
                <a:spcPct val="150000"/>
              </a:lnSpc>
              <a:spcBef>
                <a:spcPts val="0"/>
              </a:spcBef>
              <a:spcAft>
                <a:spcPts val="0"/>
              </a:spcAft>
              <a:buClr>
                <a:srgbClr val="000000"/>
              </a:buClr>
              <a:buSzPts val="1600"/>
              <a:buFont typeface="Arial" panose="020B0604020202020204"/>
              <a:buNone/>
            </a:pPr>
            <a:r>
              <a:rPr lang="en-US" sz="16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公式得出</a:t>
            </a:r>
            <a:endParaRPr sz="16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rgbClr val="000000"/>
              </a:buClr>
              <a:buSzPts val="1400"/>
              <a:buFont typeface="Arial" panose="020B0604020202020204"/>
              <a:buNone/>
            </a:pPr>
            <a:r>
              <a:rPr lang="en-US"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    商品售价=卖家订单收入+</a:t>
            </a:r>
            <a:r>
              <a:rPr lang="en-US" sz="1400" b="1"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重量/0.01*0.15马币</a:t>
            </a:r>
            <a:r>
              <a:rPr lang="en-US"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 ，重量单位KG</a:t>
            </a:r>
            <a:endParaRPr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rgbClr val="000000"/>
              </a:buClr>
              <a:buSzPts val="1400"/>
              <a:buFont typeface="Arial" panose="020B0604020202020204"/>
              <a:buNone/>
            </a:pPr>
            <a:r>
              <a:rPr lang="en-US"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    藏价=</a:t>
            </a:r>
            <a:r>
              <a:rPr lang="en-US" sz="1400" b="1"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重量/0.01*0.15马币</a:t>
            </a:r>
            <a:r>
              <a:rPr lang="en-US"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 ，重量单位KG</a:t>
            </a:r>
            <a:endParaRPr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rgbClr val="000000"/>
              </a:buClr>
              <a:buSzPts val="1400"/>
              <a:buFont typeface="Arial" panose="020B0604020202020204"/>
              <a:buNone/>
            </a:pPr>
            <a:r>
              <a:rPr lang="en-US"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    注：商品重量每10g，卖家要在商品售价中加0.15马币的运费差价；上传产品时填写包装后重量</a:t>
            </a:r>
            <a:endParaRPr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54" name="Google Shape;254;p12"/>
          <p:cNvSpPr txBox="1"/>
          <p:nvPr/>
        </p:nvSpPr>
        <p:spPr>
          <a:xfrm>
            <a:off x="478692" y="197790"/>
            <a:ext cx="828430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en-US"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基于SLS物流的商品售价计算——马来西亚市场</a:t>
            </a:r>
            <a:endParaRPr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55" name="Google Shape;255;p12"/>
          <p:cNvSpPr txBox="1"/>
          <p:nvPr/>
        </p:nvSpPr>
        <p:spPr>
          <a:xfrm>
            <a:off x="9518956" y="1926852"/>
            <a:ext cx="2495100" cy="40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r>
              <a:rPr lang="en-US" sz="1400" b="1" i="0" u="none" strike="noStrike" cap="none">
                <a:solidFill>
                  <a:srgbClr val="000000"/>
                </a:solidFill>
                <a:latin typeface="Arial" panose="020B0604020202020204"/>
                <a:ea typeface="Arial" panose="020B0604020202020204"/>
                <a:cs typeface="Arial" panose="020B0604020202020204"/>
                <a:sym typeface="Arial" panose="020B0604020202020204"/>
              </a:rPr>
              <a:t>定价工具请扫描下方二维码</a:t>
            </a:r>
            <a:endParaRPr sz="1400" b="1"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400"/>
              <a:buFont typeface="Arial" panose="020B0604020202020204"/>
              <a:buNone/>
            </a:pPr>
            <a:endParaRPr sz="1400" b="1"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256" name="Google Shape;256;p12" descr="图片包含 游戏机, 画&#10;&#10;描述已自动生成"/>
          <p:cNvPicPr preferRelativeResize="0"/>
          <p:nvPr/>
        </p:nvPicPr>
        <p:blipFill rotWithShape="1">
          <a:blip r:embed="rId1"/>
          <a:srcRect/>
          <a:stretch>
            <a:fillRect/>
          </a:stretch>
        </p:blipFill>
        <p:spPr>
          <a:xfrm>
            <a:off x="9672450" y="2334944"/>
            <a:ext cx="2188112" cy="2188112"/>
          </a:xfrm>
          <a:prstGeom prst="rect">
            <a:avLst/>
          </a:prstGeom>
          <a:noFill/>
          <a:ln>
            <a:noFill/>
          </a:ln>
        </p:spPr>
      </p:pic>
      <p:pic>
        <p:nvPicPr>
          <p:cNvPr id="257" name="Google Shape;257;p12"/>
          <p:cNvPicPr preferRelativeResize="0"/>
          <p:nvPr/>
        </p:nvPicPr>
        <p:blipFill rotWithShape="1">
          <a:blip r:embed="rId2"/>
          <a:srcRect/>
          <a:stretch>
            <a:fillRect/>
          </a:stretch>
        </p:blipFill>
        <p:spPr>
          <a:xfrm>
            <a:off x="0" y="5043079"/>
            <a:ext cx="12192001" cy="142720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61" name="Shape 161"/>
        <p:cNvGrpSpPr/>
        <p:nvPr/>
      </p:nvGrpSpPr>
      <p:grpSpPr>
        <a:xfrm>
          <a:off x="0" y="0"/>
          <a:ext cx="0" cy="0"/>
          <a:chOff x="0" y="0"/>
          <a:chExt cx="0" cy="0"/>
        </a:xfrm>
      </p:grpSpPr>
      <p:sp>
        <p:nvSpPr>
          <p:cNvPr id="162" name="Google Shape;162;p2"/>
          <p:cNvSpPr txBox="1"/>
          <p:nvPr/>
        </p:nvSpPr>
        <p:spPr>
          <a:xfrm>
            <a:off x="3221160" y="2958393"/>
            <a:ext cx="708887" cy="118528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3600"/>
              <a:buFont typeface="微软雅黑" panose="020B0503020204020204" charset="-122"/>
              <a:buNone/>
            </a:pPr>
            <a:r>
              <a:rPr lang="zh-CN" sz="36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1</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3" name="Google Shape;163;p2"/>
          <p:cNvSpPr txBox="1"/>
          <p:nvPr/>
        </p:nvSpPr>
        <p:spPr>
          <a:xfrm>
            <a:off x="5722943" y="2567320"/>
            <a:ext cx="2197021" cy="74738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7353"/>
              </a:buClr>
              <a:buSzPts val="3600"/>
              <a:buFont typeface="微软雅黑" panose="020B0503020204020204" charset="-122"/>
              <a:buNone/>
            </a:pPr>
            <a:r>
              <a:rPr lang="zh-CN" sz="3600" b="1" i="0" u="none" strike="noStrike" cap="none">
                <a:solidFill>
                  <a:srgbClr val="FF7353"/>
                </a:solidFill>
                <a:latin typeface="微软雅黑" panose="020B0503020204020204" charset="-122"/>
                <a:ea typeface="微软雅黑" panose="020B0503020204020204" charset="-122"/>
                <a:cs typeface="微软雅黑" panose="020B0503020204020204" charset="-122"/>
                <a:sym typeface="微软雅黑" panose="020B0503020204020204" charset="-122"/>
              </a:rPr>
              <a:t>PART 1</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4" name="Google Shape;164;p2"/>
          <p:cNvSpPr txBox="1"/>
          <p:nvPr/>
        </p:nvSpPr>
        <p:spPr>
          <a:xfrm>
            <a:off x="3873569" y="3451861"/>
            <a:ext cx="610024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panose="020B0604020202020204"/>
              <a:buNone/>
            </a:pPr>
            <a:r>
              <a:rPr lang="zh-CN" sz="36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物流渠道介绍&amp;限制</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165" name="Google Shape;165;p2"/>
          <p:cNvPicPr preferRelativeResize="0"/>
          <p:nvPr/>
        </p:nvPicPr>
        <p:blipFill rotWithShape="1">
          <a:blip r:embed="rId1"/>
          <a:srcRect/>
          <a:stretch>
            <a:fillRect/>
          </a:stretch>
        </p:blipFill>
        <p:spPr>
          <a:xfrm>
            <a:off x="11569700" y="6235700"/>
            <a:ext cx="406400" cy="406400"/>
          </a:xfrm>
          <a:prstGeom prst="rect">
            <a:avLst/>
          </a:prstGeom>
          <a:noFill/>
          <a:ln>
            <a:noFill/>
          </a:ln>
        </p:spPr>
      </p:pic>
      <p:pic>
        <p:nvPicPr>
          <p:cNvPr id="1" name="图片 0"/>
          <p:cNvPicPr>
            <a:picLocks noChangeAspect="1"/>
          </p:cNvPicPr>
          <p:nvPr/>
        </p:nvPicPr>
        <p:blipFill>
          <a:blip r:embed="rId2"/>
          <a:stretch>
            <a:fillRect/>
          </a:stretch>
        </p:blipFill>
        <p:spPr>
          <a:xfrm>
            <a:off x="-24765" y="-27305"/>
            <a:ext cx="12251055" cy="6922770"/>
          </a:xfrm>
          <a:prstGeom prst="rect">
            <a:avLst/>
          </a:prstGeom>
        </p:spPr>
      </p:pic>
      <p:pic>
        <p:nvPicPr>
          <p:cNvPr id="463" name="Google Shape;463;p6"/>
          <p:cNvPicPr preferRelativeResize="0"/>
          <p:nvPr/>
        </p:nvPicPr>
        <p:blipFill rotWithShape="1">
          <a:blip r:embed="rId3"/>
          <a:srcRect r="72004"/>
          <a:stretch>
            <a:fillRect/>
          </a:stretch>
        </p:blipFill>
        <p:spPr>
          <a:xfrm>
            <a:off x="2351405" y="1844675"/>
            <a:ext cx="965200" cy="1050290"/>
          </a:xfrm>
          <a:prstGeom prst="rect">
            <a:avLst/>
          </a:prstGeom>
          <a:noFill/>
          <a:ln>
            <a:noFill/>
          </a:ln>
        </p:spPr>
      </p:pic>
      <p:sp>
        <p:nvSpPr>
          <p:cNvPr id="464" name="Google Shape;464;p6"/>
          <p:cNvSpPr/>
          <p:nvPr/>
        </p:nvSpPr>
        <p:spPr>
          <a:xfrm>
            <a:off x="2135250" y="3429040"/>
            <a:ext cx="7376615" cy="767080"/>
          </a:xfrm>
          <a:prstGeom prst="rect">
            <a:avLst/>
          </a:prstGeom>
          <a:noFill/>
          <a:ln>
            <a:noFill/>
          </a:ln>
        </p:spPr>
        <p:txBody>
          <a:bodyPr spcFirstLastPara="1" wrap="square" lIns="91425" tIns="45700" rIns="91425" bIns="45700" anchor="t" anchorCtr="0">
            <a:spAutoFit/>
          </a:bodyPr>
          <a:p>
            <a:pPr marL="0" marR="0" lvl="0" indent="0" algn="l" rtl="0">
              <a:lnSpc>
                <a:spcPct val="100000"/>
              </a:lnSpc>
              <a:spcBef>
                <a:spcPts val="0"/>
              </a:spcBef>
              <a:spcAft>
                <a:spcPts val="0"/>
              </a:spcAft>
              <a:buNone/>
            </a:pPr>
            <a:r>
              <a:rPr lang="zh-CN" altLang="en-US" sz="4400" b="1" i="0" u="none" strike="noStrike" cap="none">
                <a:solidFill>
                  <a:schemeClr val="lt1"/>
                </a:solidFill>
                <a:latin typeface="Arial" panose="020B0604020202020204"/>
                <a:ea typeface="Arial" panose="020B0604020202020204"/>
                <a:cs typeface="Arial" panose="020B0604020202020204"/>
                <a:sym typeface="Arial" panose="020B0604020202020204"/>
              </a:rPr>
              <a:t>商品定价进阶</a:t>
            </a:r>
            <a:r>
              <a:rPr lang="zh-CN" altLang="en-US" sz="4400" b="1" i="0" u="none" strike="noStrike" cap="none">
                <a:solidFill>
                  <a:schemeClr val="lt1"/>
                </a:solidFill>
                <a:latin typeface="Arial" panose="020B0604020202020204"/>
                <a:ea typeface="Arial" panose="020B0604020202020204"/>
                <a:cs typeface="Arial" panose="020B0604020202020204"/>
                <a:sym typeface="Arial" panose="020B0604020202020204"/>
              </a:rPr>
              <a:t>详解</a:t>
            </a:r>
            <a:endParaRPr lang="zh-CN" altLang="en-US" sz="44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1"/>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60" name="Shape 160"/>
        <p:cNvGrpSpPr/>
        <p:nvPr/>
      </p:nvGrpSpPr>
      <p:grpSpPr>
        <a:xfrm>
          <a:off x="0" y="0"/>
          <a:ext cx="0" cy="0"/>
          <a:chOff x="0" y="0"/>
          <a:chExt cx="0" cy="0"/>
        </a:xfrm>
      </p:grpSpPr>
      <p:sp>
        <p:nvSpPr>
          <p:cNvPr id="161" name="Google Shape;161;p2"/>
          <p:cNvSpPr txBox="1"/>
          <p:nvPr/>
        </p:nvSpPr>
        <p:spPr>
          <a:xfrm>
            <a:off x="3221160" y="2958393"/>
            <a:ext cx="708887" cy="118528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3600"/>
              <a:buFont typeface="微软雅黑" panose="020B0503020204020204" charset="-122"/>
              <a:buNone/>
            </a:pPr>
            <a:r>
              <a:rPr lang="zh-CN" sz="36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1</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2" name="Google Shape;162;p2"/>
          <p:cNvSpPr txBox="1"/>
          <p:nvPr/>
        </p:nvSpPr>
        <p:spPr>
          <a:xfrm>
            <a:off x="5722943" y="2567320"/>
            <a:ext cx="2197021" cy="74738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7353"/>
              </a:buClr>
              <a:buSzPts val="3600"/>
              <a:buFont typeface="微软雅黑" panose="020B0503020204020204" charset="-122"/>
              <a:buNone/>
            </a:pPr>
            <a:r>
              <a:rPr lang="zh-CN" sz="3600" b="1" i="0" u="none" strike="noStrike" cap="none">
                <a:solidFill>
                  <a:srgbClr val="FF7353"/>
                </a:solidFill>
                <a:latin typeface="微软雅黑" panose="020B0503020204020204" charset="-122"/>
                <a:ea typeface="微软雅黑" panose="020B0503020204020204" charset="-122"/>
                <a:cs typeface="微软雅黑" panose="020B0503020204020204" charset="-122"/>
                <a:sym typeface="微软雅黑" panose="020B0503020204020204" charset="-122"/>
              </a:rPr>
              <a:t>PART 1</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3" name="Google Shape;163;p2"/>
          <p:cNvSpPr/>
          <p:nvPr/>
        </p:nvSpPr>
        <p:spPr>
          <a:xfrm>
            <a:off x="5136953" y="3486754"/>
            <a:ext cx="60960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zh-CN" sz="36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如何看订单详情</a:t>
            </a:r>
            <a:br>
              <a:rPr lang="zh-CN" sz="1800" b="0" i="0" u="none" strike="noStrike" cap="none">
                <a:solidFill>
                  <a:schemeClr val="dk1"/>
                </a:solidFill>
                <a:latin typeface="Arial" panose="020B0604020202020204"/>
                <a:ea typeface="Arial" panose="020B0604020202020204"/>
                <a:cs typeface="Arial" panose="020B0604020202020204"/>
                <a:sym typeface="Arial" panose="020B0604020202020204"/>
              </a:rPr>
            </a:b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pic>
        <p:nvPicPr>
          <p:cNvPr id="164" name="Google Shape;164;p2"/>
          <p:cNvPicPr preferRelativeResize="0"/>
          <p:nvPr/>
        </p:nvPicPr>
        <p:blipFill rotWithShape="1">
          <a:blip r:embed="rId1"/>
          <a:srcRect/>
          <a:stretch>
            <a:fillRect/>
          </a:stretch>
        </p:blipFill>
        <p:spPr>
          <a:xfrm>
            <a:off x="11569700" y="6235700"/>
            <a:ext cx="406400" cy="40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1"/>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61" name="Shape 161"/>
        <p:cNvGrpSpPr/>
        <p:nvPr/>
      </p:nvGrpSpPr>
      <p:grpSpPr>
        <a:xfrm>
          <a:off x="0" y="0"/>
          <a:ext cx="0" cy="0"/>
          <a:chOff x="0" y="0"/>
          <a:chExt cx="0" cy="0"/>
        </a:xfrm>
      </p:grpSpPr>
      <p:sp>
        <p:nvSpPr>
          <p:cNvPr id="162" name="Google Shape;162;p2"/>
          <p:cNvSpPr txBox="1"/>
          <p:nvPr/>
        </p:nvSpPr>
        <p:spPr>
          <a:xfrm>
            <a:off x="3221160" y="2958393"/>
            <a:ext cx="708887" cy="118528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3600"/>
              <a:buFont typeface="微软雅黑" panose="020B0503020204020204" charset="-122"/>
              <a:buNone/>
            </a:pPr>
            <a:r>
              <a:rPr lang="zh-CN" sz="36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1</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3" name="Google Shape;163;p2"/>
          <p:cNvSpPr txBox="1"/>
          <p:nvPr/>
        </p:nvSpPr>
        <p:spPr>
          <a:xfrm>
            <a:off x="5722943" y="2567320"/>
            <a:ext cx="2197021" cy="74738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7353"/>
              </a:buClr>
              <a:buSzPts val="3600"/>
              <a:buFont typeface="微软雅黑" panose="020B0503020204020204" charset="-122"/>
              <a:buNone/>
            </a:pPr>
            <a:r>
              <a:rPr lang="zh-CN" sz="3600" b="1" i="0" u="none" strike="noStrike" cap="none">
                <a:solidFill>
                  <a:srgbClr val="FF7353"/>
                </a:solidFill>
                <a:latin typeface="微软雅黑" panose="020B0503020204020204" charset="-122"/>
                <a:ea typeface="微软雅黑" panose="020B0503020204020204" charset="-122"/>
                <a:cs typeface="微软雅黑" panose="020B0503020204020204" charset="-122"/>
                <a:sym typeface="微软雅黑" panose="020B0503020204020204" charset="-122"/>
              </a:rPr>
              <a:t>PART 1</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4" name="Google Shape;164;p2"/>
          <p:cNvSpPr txBox="1"/>
          <p:nvPr/>
        </p:nvSpPr>
        <p:spPr>
          <a:xfrm>
            <a:off x="3873569" y="3451861"/>
            <a:ext cx="610024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panose="020B0604020202020204"/>
              <a:buNone/>
            </a:pPr>
            <a:r>
              <a:rPr lang="zh-CN" sz="36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物流渠道介绍&amp;限制</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165" name="Google Shape;165;p2"/>
          <p:cNvPicPr preferRelativeResize="0"/>
          <p:nvPr/>
        </p:nvPicPr>
        <p:blipFill rotWithShape="1">
          <a:blip r:embed="rId1"/>
          <a:srcRect/>
          <a:stretch>
            <a:fillRect/>
          </a:stretch>
        </p:blipFill>
        <p:spPr>
          <a:xfrm>
            <a:off x="11569700" y="6235700"/>
            <a:ext cx="406400" cy="406400"/>
          </a:xfrm>
          <a:prstGeom prst="rect">
            <a:avLst/>
          </a:prstGeom>
          <a:noFill/>
          <a:ln>
            <a:noFill/>
          </a:ln>
        </p:spPr>
      </p:pic>
      <p:pic>
        <p:nvPicPr>
          <p:cNvPr id="1" name="图片 0"/>
          <p:cNvPicPr>
            <a:picLocks noChangeAspect="1"/>
          </p:cNvPicPr>
          <p:nvPr/>
        </p:nvPicPr>
        <p:blipFill>
          <a:blip r:embed="rId2"/>
          <a:stretch>
            <a:fillRect/>
          </a:stretch>
        </p:blipFill>
        <p:spPr>
          <a:xfrm>
            <a:off x="-24765" y="-27305"/>
            <a:ext cx="12251055" cy="6922770"/>
          </a:xfrm>
          <a:prstGeom prst="rect">
            <a:avLst/>
          </a:prstGeom>
        </p:spPr>
      </p:pic>
      <p:pic>
        <p:nvPicPr>
          <p:cNvPr id="463" name="Google Shape;463;p6"/>
          <p:cNvPicPr preferRelativeResize="0"/>
          <p:nvPr/>
        </p:nvPicPr>
        <p:blipFill rotWithShape="1">
          <a:blip r:embed="rId3"/>
          <a:srcRect r="72004"/>
          <a:stretch>
            <a:fillRect/>
          </a:stretch>
        </p:blipFill>
        <p:spPr>
          <a:xfrm>
            <a:off x="2351405" y="1844675"/>
            <a:ext cx="965200" cy="1050290"/>
          </a:xfrm>
          <a:prstGeom prst="rect">
            <a:avLst/>
          </a:prstGeom>
          <a:noFill/>
          <a:ln>
            <a:noFill/>
          </a:ln>
        </p:spPr>
      </p:pic>
      <p:sp>
        <p:nvSpPr>
          <p:cNvPr id="464" name="Google Shape;464;p6"/>
          <p:cNvSpPr/>
          <p:nvPr/>
        </p:nvSpPr>
        <p:spPr>
          <a:xfrm>
            <a:off x="2135250" y="3429040"/>
            <a:ext cx="7376615" cy="1320800"/>
          </a:xfrm>
          <a:prstGeom prst="rect">
            <a:avLst/>
          </a:prstGeom>
          <a:noFill/>
          <a:ln>
            <a:noFill/>
          </a:ln>
        </p:spPr>
        <p:txBody>
          <a:bodyPr spcFirstLastPara="1" wrap="square" lIns="91425" tIns="45700" rIns="91425" bIns="45700" anchor="t" anchorCtr="0">
            <a:spAutoFit/>
          </a:bodyPr>
          <a:p>
            <a:pPr marL="0" marR="0" lvl="0" indent="0" algn="l" rtl="0">
              <a:lnSpc>
                <a:spcPct val="100000"/>
              </a:lnSpc>
              <a:spcBef>
                <a:spcPts val="0"/>
              </a:spcBef>
              <a:spcAft>
                <a:spcPts val="0"/>
              </a:spcAft>
              <a:buNone/>
            </a:pPr>
            <a:r>
              <a:rPr lang="zh-CN" altLang="en-US" sz="4400" b="1" i="0" u="none" strike="noStrike" cap="none">
                <a:solidFill>
                  <a:schemeClr val="lt1"/>
                </a:solidFill>
                <a:latin typeface="Arial" panose="020B0604020202020204"/>
                <a:ea typeface="Arial" panose="020B0604020202020204"/>
                <a:cs typeface="Arial" panose="020B0604020202020204"/>
                <a:sym typeface="Arial" panose="020B0604020202020204"/>
              </a:rPr>
              <a:t>物流概况</a:t>
            </a:r>
            <a:br>
              <a:rPr lang="zh-CN" sz="3600" b="0" i="0" u="none" strike="noStrike" cap="none">
                <a:solidFill>
                  <a:schemeClr val="lt1"/>
                </a:solidFill>
                <a:latin typeface="Arial" panose="020B0604020202020204"/>
                <a:ea typeface="Arial" panose="020B0604020202020204"/>
                <a:cs typeface="Arial" panose="020B0604020202020204"/>
                <a:sym typeface="Arial" panose="020B0604020202020204"/>
              </a:rPr>
            </a:br>
            <a:endParaRPr sz="36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1"/>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68" name="Shape 168"/>
        <p:cNvGrpSpPr/>
        <p:nvPr/>
      </p:nvGrpSpPr>
      <p:grpSpPr>
        <a:xfrm>
          <a:off x="0" y="0"/>
          <a:ext cx="0" cy="0"/>
          <a:chOff x="0" y="0"/>
          <a:chExt cx="0" cy="0"/>
        </a:xfrm>
      </p:grpSpPr>
      <p:sp>
        <p:nvSpPr>
          <p:cNvPr id="169" name="Google Shape;169;p3"/>
          <p:cNvSpPr txBox="1"/>
          <p:nvPr/>
        </p:nvSpPr>
        <p:spPr>
          <a:xfrm>
            <a:off x="630836" y="158533"/>
            <a:ext cx="565446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panose="020B0604020202020204"/>
              <a:buNone/>
            </a:pPr>
            <a:r>
              <a:rPr lang="zh-CN" sz="24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怎么看订单详情（已完成的订单为准）</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0" name="Google Shape;170;p3"/>
          <p:cNvSpPr txBox="1"/>
          <p:nvPr/>
        </p:nvSpPr>
        <p:spPr>
          <a:xfrm>
            <a:off x="934483" y="739636"/>
            <a:ext cx="10021861" cy="119757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600"/>
              <a:buFont typeface="Arial" panose="020B0604020202020204"/>
              <a:buNone/>
            </a:pPr>
            <a:r>
              <a:rPr lang="zh-CN" sz="16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订单金额=即商品的总价格</a:t>
            </a:r>
            <a:endParaRPr sz="16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rgbClr val="000000"/>
              </a:buClr>
              <a:buSzPts val="1600"/>
              <a:buFont typeface="Arial" panose="020B0604020202020204"/>
              <a:buNone/>
            </a:pPr>
            <a:r>
              <a:rPr lang="zh-CN" sz="16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运费总支付=卖家需要支付物流的费用（之前已学习如何藏进价格中）</a:t>
            </a:r>
            <a:endParaRPr sz="16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rgbClr val="000000"/>
              </a:buClr>
              <a:buSzPts val="1600"/>
              <a:buFont typeface="Arial" panose="020B0604020202020204"/>
              <a:buNone/>
            </a:pPr>
            <a:r>
              <a:rPr lang="zh-CN" sz="16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成交&amp;信用卡手续费=佣金（新卖家前三个月免佣）+ 活动佣金（免运活动等）+ 交易手续费</a:t>
            </a:r>
            <a:endParaRPr sz="16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171" name="Google Shape;171;p3" descr="手机屏幕截图&#10;&#10;描述已自动生成"/>
          <p:cNvPicPr preferRelativeResize="0"/>
          <p:nvPr/>
        </p:nvPicPr>
        <p:blipFill rotWithShape="1">
          <a:blip r:embed="rId1"/>
          <a:srcRect l="-3892" t="45227" r="3892" b="-2133"/>
          <a:stretch>
            <a:fillRect/>
          </a:stretch>
        </p:blipFill>
        <p:spPr>
          <a:xfrm>
            <a:off x="1235656" y="1937208"/>
            <a:ext cx="9111996" cy="4762259"/>
          </a:xfrm>
          <a:prstGeom prst="rect">
            <a:avLst/>
          </a:prstGeom>
          <a:noFill/>
          <a:ln>
            <a:noFill/>
          </a:ln>
        </p:spPr>
      </p:pic>
      <p:pic>
        <p:nvPicPr>
          <p:cNvPr id="172" name="Google Shape;172;p3"/>
          <p:cNvPicPr preferRelativeResize="0"/>
          <p:nvPr/>
        </p:nvPicPr>
        <p:blipFill rotWithShape="1">
          <a:blip r:embed="rId2"/>
          <a:srcRect/>
          <a:stretch>
            <a:fillRect/>
          </a:stretch>
        </p:blipFill>
        <p:spPr>
          <a:xfrm>
            <a:off x="11569700" y="6235700"/>
            <a:ext cx="406400" cy="40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1"/>
                                        <p:tgtEl>
                                          <p:spTgt spid="1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76" name="Shape 176"/>
        <p:cNvGrpSpPr/>
        <p:nvPr/>
      </p:nvGrpSpPr>
      <p:grpSpPr>
        <a:xfrm>
          <a:off x="0" y="0"/>
          <a:ext cx="0" cy="0"/>
          <a:chOff x="0" y="0"/>
          <a:chExt cx="0" cy="0"/>
        </a:xfrm>
      </p:grpSpPr>
      <p:sp>
        <p:nvSpPr>
          <p:cNvPr id="177" name="Google Shape;177;p4"/>
          <p:cNvSpPr txBox="1"/>
          <p:nvPr/>
        </p:nvSpPr>
        <p:spPr>
          <a:xfrm>
            <a:off x="3164682" y="2941010"/>
            <a:ext cx="708887" cy="118528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3600"/>
              <a:buFont typeface="微软雅黑" panose="020B0503020204020204" charset="-122"/>
              <a:buNone/>
            </a:pPr>
            <a:r>
              <a:rPr lang="zh-CN" sz="36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2</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8" name="Google Shape;178;p4"/>
          <p:cNvSpPr txBox="1"/>
          <p:nvPr/>
        </p:nvSpPr>
        <p:spPr>
          <a:xfrm>
            <a:off x="5722943" y="2567320"/>
            <a:ext cx="2197021" cy="74738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7353"/>
              </a:buClr>
              <a:buSzPts val="3600"/>
              <a:buFont typeface="微软雅黑" panose="020B0503020204020204" charset="-122"/>
              <a:buNone/>
            </a:pPr>
            <a:r>
              <a:rPr lang="zh-CN" sz="3600" b="1" i="0" u="none" strike="noStrike" cap="none">
                <a:solidFill>
                  <a:srgbClr val="FF7353"/>
                </a:solidFill>
                <a:latin typeface="微软雅黑" panose="020B0503020204020204" charset="-122"/>
                <a:ea typeface="微软雅黑" panose="020B0503020204020204" charset="-122"/>
                <a:cs typeface="微软雅黑" panose="020B0503020204020204" charset="-122"/>
                <a:sym typeface="微软雅黑" panose="020B0503020204020204" charset="-122"/>
              </a:rPr>
              <a:t>PART 2</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9" name="Google Shape;179;p4"/>
          <p:cNvSpPr txBox="1"/>
          <p:nvPr/>
        </p:nvSpPr>
        <p:spPr>
          <a:xfrm>
            <a:off x="3873569" y="3451861"/>
            <a:ext cx="610024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panose="020B0604020202020204"/>
              <a:buNone/>
            </a:pPr>
            <a:r>
              <a:rPr lang="zh-CN" sz="36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佣金和交易手续费</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180" name="Google Shape;180;p4"/>
          <p:cNvPicPr preferRelativeResize="0"/>
          <p:nvPr/>
        </p:nvPicPr>
        <p:blipFill rotWithShape="1">
          <a:blip r:embed="rId1"/>
          <a:srcRect/>
          <a:stretch>
            <a:fillRect/>
          </a:stretch>
        </p:blipFill>
        <p:spPr>
          <a:xfrm>
            <a:off x="11569700" y="6235700"/>
            <a:ext cx="406400" cy="40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fade">
                                      <p:cBhvr>
                                        <p:cTn id="7" dur="1"/>
                                        <p:tgtEl>
                                          <p:spTgt spid="1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84" name="Shape 184"/>
        <p:cNvGrpSpPr/>
        <p:nvPr/>
      </p:nvGrpSpPr>
      <p:grpSpPr>
        <a:xfrm>
          <a:off x="0" y="0"/>
          <a:ext cx="0" cy="0"/>
          <a:chOff x="0" y="0"/>
          <a:chExt cx="0" cy="0"/>
        </a:xfrm>
      </p:grpSpPr>
      <p:sp>
        <p:nvSpPr>
          <p:cNvPr id="185" name="Google Shape;185;p5"/>
          <p:cNvSpPr txBox="1"/>
          <p:nvPr/>
        </p:nvSpPr>
        <p:spPr>
          <a:xfrm>
            <a:off x="688589" y="139283"/>
            <a:ext cx="2064236"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panose="020B0604020202020204"/>
              <a:buNone/>
            </a:pPr>
            <a:r>
              <a:rPr lang="zh-CN" sz="24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佣金规则</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6" name="Google Shape;186;p5"/>
          <p:cNvSpPr/>
          <p:nvPr/>
        </p:nvSpPr>
        <p:spPr>
          <a:xfrm>
            <a:off x="813717" y="883212"/>
            <a:ext cx="60960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panose="020B0604020202020204"/>
              <a:buNone/>
            </a:pPr>
            <a:r>
              <a:rPr lang="zh-CN" sz="24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Shopee平台佣金收取政策</a:t>
            </a:r>
            <a:endParaRPr sz="24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87" name="Google Shape;187;p5"/>
          <p:cNvSpPr/>
          <p:nvPr/>
        </p:nvSpPr>
        <p:spPr>
          <a:xfrm>
            <a:off x="640462" y="4921043"/>
            <a:ext cx="10138690" cy="2031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panose="020B0604020202020204"/>
              <a:buNone/>
            </a:pPr>
            <a:r>
              <a:rPr lang="zh-CN" sz="1800" b="1" i="0" u="none" strike="noStrike" cap="none">
                <a:solidFill>
                  <a:srgbClr val="192537"/>
                </a:solidFill>
                <a:latin typeface="Arial" panose="020B0604020202020204"/>
                <a:ea typeface="Arial" panose="020B0604020202020204"/>
                <a:cs typeface="Arial" panose="020B0604020202020204"/>
                <a:sym typeface="Arial" panose="020B0604020202020204"/>
              </a:rPr>
              <a:t>收取佣金的订单：</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800"/>
              <a:buFont typeface="Arial" panose="020B0604020202020204"/>
              <a:buNone/>
            </a:pPr>
            <a:r>
              <a:rPr lang="zh-CN" sz="1800" b="1" i="0" u="none" strike="noStrike" cap="none">
                <a:solidFill>
                  <a:srgbClr val="192537"/>
                </a:solidFill>
                <a:latin typeface="Arial" panose="020B0604020202020204"/>
                <a:ea typeface="Arial" panose="020B0604020202020204"/>
                <a:cs typeface="Arial" panose="020B0604020202020204"/>
                <a:sym typeface="Arial" panose="020B0604020202020204"/>
              </a:rPr>
              <a:t>（</a:t>
            </a:r>
            <a:r>
              <a:rPr lang="zh-CN" sz="1800" b="0" i="0" u="none" strike="noStrike" cap="none">
                <a:solidFill>
                  <a:srgbClr val="192537"/>
                </a:solidFill>
                <a:latin typeface="Arial" panose="020B0604020202020204"/>
                <a:ea typeface="Arial" panose="020B0604020202020204"/>
                <a:cs typeface="Arial" panose="020B0604020202020204"/>
                <a:sym typeface="Arial" panose="020B0604020202020204"/>
              </a:rPr>
              <a:t>1）</a:t>
            </a:r>
            <a:r>
              <a:rPr lang="zh-CN" sz="1800" b="1" i="0" u="none" strike="noStrike" cap="none">
                <a:solidFill>
                  <a:srgbClr val="192537"/>
                </a:solidFill>
                <a:latin typeface="Arial" panose="020B0604020202020204"/>
                <a:ea typeface="Arial" panose="020B0604020202020204"/>
                <a:cs typeface="Arial" panose="020B0604020202020204"/>
                <a:sym typeface="Arial" panose="020B0604020202020204"/>
              </a:rPr>
              <a:t>只针对完成的订单收取交易佣金</a:t>
            </a:r>
            <a:r>
              <a:rPr lang="zh-CN" sz="1800" b="0" i="0" u="none" strike="noStrike" cap="none">
                <a:solidFill>
                  <a:srgbClr val="192537"/>
                </a:solidFill>
                <a:latin typeface="Arial" panose="020B0604020202020204"/>
                <a:ea typeface="Arial" panose="020B0604020202020204"/>
                <a:cs typeface="Arial" panose="020B0604020202020204"/>
                <a:sym typeface="Arial" panose="020B06040202020202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800"/>
              <a:buFont typeface="Arial" panose="020B0604020202020204"/>
              <a:buNone/>
            </a:pPr>
            <a:r>
              <a:rPr lang="zh-CN" sz="1800" b="0" i="0" u="none" strike="noStrike" cap="none">
                <a:solidFill>
                  <a:srgbClr val="192537"/>
                </a:solidFill>
                <a:latin typeface="Arial" panose="020B0604020202020204"/>
                <a:ea typeface="Arial" panose="020B0604020202020204"/>
                <a:cs typeface="Arial" panose="020B0604020202020204"/>
                <a:sym typeface="Arial" panose="020B0604020202020204"/>
              </a:rPr>
              <a:t>（2）如果订单取消将不收交易佣金；</a:t>
            </a:r>
            <a:endParaRPr sz="1800" b="0" i="0" u="none" strike="noStrike" cap="none">
              <a:solidFill>
                <a:srgbClr val="192537"/>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800"/>
              <a:buFont typeface="Arial" panose="020B0604020202020204"/>
              <a:buNone/>
            </a:pPr>
            <a:r>
              <a:rPr lang="zh-CN" sz="1800" b="0" i="0" u="none" strike="noStrike" cap="none">
                <a:solidFill>
                  <a:srgbClr val="192537"/>
                </a:solidFill>
                <a:latin typeface="Arial" panose="020B0604020202020204"/>
                <a:ea typeface="Arial" panose="020B0604020202020204"/>
                <a:cs typeface="Arial" panose="020B0604020202020204"/>
                <a:sym typeface="Arial" panose="020B0604020202020204"/>
              </a:rPr>
              <a:t>注：Shopee平台保留最终解释权，不排除收费项目和标准的调整，当前版本费率适用至Shopee平台发布新佣金费率时。</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800"/>
              <a:buFont typeface="Arial" panose="020B0604020202020204"/>
              <a:buNone/>
            </a:pPr>
            <a:br>
              <a:rPr lang="zh-CN" sz="1800" b="0" i="0" u="none" strike="noStrike" cap="none">
                <a:solidFill>
                  <a:srgbClr val="192537"/>
                </a:solidFill>
                <a:latin typeface="Arial" panose="020B0604020202020204"/>
                <a:ea typeface="Arial" panose="020B0604020202020204"/>
                <a:cs typeface="Arial" panose="020B0604020202020204"/>
                <a:sym typeface="Arial" panose="020B0604020202020204"/>
              </a:rPr>
            </a:br>
            <a:endParaRPr sz="1800" b="0" i="0" u="none" strike="noStrike" cap="none">
              <a:solidFill>
                <a:srgbClr val="192537"/>
              </a:solidFill>
              <a:latin typeface="Arial" panose="020B0604020202020204"/>
              <a:ea typeface="Arial" panose="020B0604020202020204"/>
              <a:cs typeface="Arial" panose="020B0604020202020204"/>
              <a:sym typeface="Arial" panose="020B0604020202020204"/>
            </a:endParaRPr>
          </a:p>
        </p:txBody>
      </p:sp>
      <p:pic>
        <p:nvPicPr>
          <p:cNvPr id="188" name="Google Shape;188;p5"/>
          <p:cNvPicPr preferRelativeResize="0"/>
          <p:nvPr/>
        </p:nvPicPr>
        <p:blipFill rotWithShape="1">
          <a:blip r:embed="rId1"/>
          <a:srcRect/>
          <a:stretch>
            <a:fillRect/>
          </a:stretch>
        </p:blipFill>
        <p:spPr>
          <a:xfrm>
            <a:off x="1051774" y="1627141"/>
            <a:ext cx="10088451" cy="2540000"/>
          </a:xfrm>
          <a:prstGeom prst="rect">
            <a:avLst/>
          </a:prstGeom>
          <a:noFill/>
          <a:ln>
            <a:noFill/>
          </a:ln>
        </p:spPr>
      </p:pic>
      <p:sp>
        <p:nvSpPr>
          <p:cNvPr id="189" name="Google Shape;189;p5"/>
          <p:cNvSpPr txBox="1"/>
          <p:nvPr/>
        </p:nvSpPr>
        <p:spPr>
          <a:xfrm>
            <a:off x="640462" y="4167141"/>
            <a:ext cx="1049976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panose="020B0604020202020204"/>
              <a:buNone/>
            </a:pPr>
            <a:r>
              <a:rPr lang="zh-CN" sz="1800" b="1" i="0" u="none" strike="noStrike" cap="none">
                <a:solidFill>
                  <a:schemeClr val="dk1"/>
                </a:solidFill>
                <a:latin typeface="Arial" panose="020B0604020202020204"/>
                <a:ea typeface="Arial" panose="020B0604020202020204"/>
                <a:cs typeface="Arial" panose="020B0604020202020204"/>
                <a:sym typeface="Arial" panose="020B0604020202020204"/>
              </a:rPr>
              <a:t>示例：</a:t>
            </a:r>
            <a:r>
              <a:rPr lang="zh-CN" sz="1800" b="0" i="0" u="none" strike="noStrike" cap="none">
                <a:solidFill>
                  <a:schemeClr val="dk1"/>
                </a:solidFill>
                <a:latin typeface="Arial" panose="020B0604020202020204"/>
                <a:ea typeface="Arial" panose="020B0604020202020204"/>
                <a:cs typeface="Arial" panose="020B0604020202020204"/>
                <a:sym typeface="Arial" panose="020B0604020202020204"/>
              </a:rPr>
              <a:t>卖家A在2020年12月1号-2020年12月31日已完成订单总金额为120万美金，则2021年1月16日-2021年2月15日的佣金费率为5.5%。</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190" name="Google Shape;190;p5"/>
          <p:cNvPicPr preferRelativeResize="0"/>
          <p:nvPr/>
        </p:nvPicPr>
        <p:blipFill rotWithShape="1">
          <a:blip r:embed="rId2"/>
          <a:srcRect/>
          <a:stretch>
            <a:fillRect/>
          </a:stretch>
        </p:blipFill>
        <p:spPr>
          <a:xfrm>
            <a:off x="11569700" y="6235700"/>
            <a:ext cx="406400" cy="40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fade">
                                      <p:cBhvr>
                                        <p:cTn id="7" dur="1"/>
                                        <p:tgtEl>
                                          <p:spTgt spid="1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94" name="Shape 194"/>
        <p:cNvGrpSpPr/>
        <p:nvPr/>
      </p:nvGrpSpPr>
      <p:grpSpPr>
        <a:xfrm>
          <a:off x="0" y="0"/>
          <a:ext cx="0" cy="0"/>
          <a:chOff x="0" y="0"/>
          <a:chExt cx="0" cy="0"/>
        </a:xfrm>
      </p:grpSpPr>
      <p:sp>
        <p:nvSpPr>
          <p:cNvPr id="195" name="Google Shape;195;p6"/>
          <p:cNvSpPr txBox="1"/>
          <p:nvPr/>
        </p:nvSpPr>
        <p:spPr>
          <a:xfrm>
            <a:off x="688589" y="139283"/>
            <a:ext cx="2064236"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panose="020B0604020202020204"/>
              <a:buNone/>
            </a:pPr>
            <a:r>
              <a:rPr lang="zh-CN" sz="24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佣金规则</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6" name="Google Shape;196;p6"/>
          <p:cNvSpPr/>
          <p:nvPr/>
        </p:nvSpPr>
        <p:spPr>
          <a:xfrm>
            <a:off x="688589" y="999461"/>
            <a:ext cx="10622378" cy="475239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Arial" panose="020B0604020202020204"/>
              <a:buNone/>
            </a:pPr>
            <a:r>
              <a:rPr lang="zh-CN" sz="18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Shopee平台新卖家免佣期计算规则：</a:t>
            </a:r>
            <a:endParaRPr sz="1800" b="1"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800"/>
              <a:buFont typeface="Arial" panose="020B0604020202020204"/>
              <a:buNone/>
            </a:pPr>
            <a:r>
              <a:rPr lang="zh-CN" sz="1800" b="1" i="0" u="none" strike="noStrike" cap="none">
                <a:solidFill>
                  <a:schemeClr val="dk1"/>
                </a:solidFill>
                <a:latin typeface="Arial" panose="020B0604020202020204"/>
                <a:ea typeface="Arial" panose="020B0604020202020204"/>
                <a:cs typeface="Arial" panose="020B0604020202020204"/>
                <a:sym typeface="Arial" panose="020B0604020202020204"/>
              </a:rPr>
              <a:t>*</a:t>
            </a:r>
            <a:r>
              <a:rPr lang="zh-CN" sz="1600" b="1" i="0" u="none" strike="noStrike" cap="none">
                <a:solidFill>
                  <a:schemeClr val="dk1"/>
                </a:solidFill>
                <a:latin typeface="Arial" panose="020B0604020202020204"/>
                <a:ea typeface="Arial" panose="020B0604020202020204"/>
                <a:cs typeface="Arial" panose="020B0604020202020204"/>
                <a:sym typeface="Arial" panose="020B0604020202020204"/>
              </a:rPr>
              <a:t>2021年Shopee平台新卖家免佣政策调整</a:t>
            </a:r>
            <a:endParaRPr sz="1600" b="1"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600"/>
              <a:buFont typeface="Arial" panose="020B0604020202020204"/>
              <a:buNone/>
            </a:pPr>
            <a:endParaRPr sz="1600" b="1"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600"/>
              <a:buFont typeface="Arial" panose="020B0604020202020204"/>
              <a:buNone/>
            </a:pPr>
            <a:endParaRPr sz="16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2000"/>
              <a:buFont typeface="Arial" panose="020B0604020202020204"/>
              <a:buNone/>
            </a:pPr>
            <a:r>
              <a:rPr lang="zh-CN" sz="2000" b="0" i="0" u="none" strike="noStrike" cap="none">
                <a:solidFill>
                  <a:schemeClr val="dk1"/>
                </a:solidFill>
                <a:latin typeface="Arial" panose="020B0604020202020204"/>
                <a:ea typeface="Arial" panose="020B0604020202020204"/>
                <a:cs typeface="Arial" panose="020B0604020202020204"/>
                <a:sym typeface="Arial" panose="020B0604020202020204"/>
              </a:rPr>
              <a:t>       为了鼓励卖家入驻Shopee，</a:t>
            </a:r>
            <a:r>
              <a:rPr lang="zh-CN" sz="2000" b="1" i="0" u="none" strike="noStrike" cap="none">
                <a:solidFill>
                  <a:schemeClr val="dk1"/>
                </a:solidFill>
                <a:latin typeface="Arial" panose="020B0604020202020204"/>
                <a:ea typeface="Arial" panose="020B0604020202020204"/>
                <a:cs typeface="Arial" panose="020B0604020202020204"/>
                <a:sym typeface="Arial" panose="020B0604020202020204"/>
              </a:rPr>
              <a:t>卖家在平台首次开店后的前三个月</a:t>
            </a:r>
            <a:r>
              <a:rPr lang="zh-CN" sz="2000" b="0" i="0" u="none" strike="noStrike" cap="none">
                <a:solidFill>
                  <a:schemeClr val="dk1"/>
                </a:solidFill>
                <a:latin typeface="Arial" panose="020B0604020202020204"/>
                <a:ea typeface="Arial" panose="020B0604020202020204"/>
                <a:cs typeface="Arial" panose="020B0604020202020204"/>
                <a:sym typeface="Arial" panose="020B0604020202020204"/>
              </a:rPr>
              <a:t>，Shopee将免收该卖家的佣金。免佣期从</a:t>
            </a:r>
            <a:r>
              <a:rPr lang="zh-CN" sz="2000" b="1" i="0" u="none" strike="noStrike" cap="none">
                <a:solidFill>
                  <a:schemeClr val="dk1"/>
                </a:solidFill>
                <a:latin typeface="Arial" panose="020B0604020202020204"/>
                <a:ea typeface="Arial" panose="020B0604020202020204"/>
                <a:cs typeface="Arial" panose="020B0604020202020204"/>
                <a:sym typeface="Arial" panose="020B0604020202020204"/>
              </a:rPr>
              <a:t>卖家在平台开设首个店铺的日期</a:t>
            </a:r>
            <a:r>
              <a:rPr lang="zh-CN" sz="2000" b="0" i="0" u="none" strike="noStrike" cap="none">
                <a:solidFill>
                  <a:schemeClr val="dk1"/>
                </a:solidFill>
                <a:latin typeface="Arial" panose="020B0604020202020204"/>
                <a:ea typeface="Arial" panose="020B0604020202020204"/>
                <a:cs typeface="Arial" panose="020B0604020202020204"/>
                <a:sym typeface="Arial" panose="020B0604020202020204"/>
              </a:rPr>
              <a:t>开始计算，为期3个月。</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800"/>
              <a:buFont typeface="Arial" panose="020B0604020202020204"/>
              <a:buNone/>
            </a:pPr>
            <a:br>
              <a:rPr lang="zh-CN" sz="1800" b="0" i="0" u="none" strike="noStrike" cap="none">
                <a:solidFill>
                  <a:schemeClr val="dk1"/>
                </a:solidFill>
                <a:latin typeface="Arial" panose="020B0604020202020204"/>
                <a:ea typeface="Arial" panose="020B0604020202020204"/>
                <a:cs typeface="Arial" panose="020B0604020202020204"/>
                <a:sym typeface="Arial" panose="020B0604020202020204"/>
              </a:rPr>
            </a:b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800"/>
              <a:buFont typeface="Arial" panose="020B0604020202020204"/>
              <a:buNone/>
            </a:pPr>
            <a:r>
              <a:rPr lang="zh-CN" sz="1800" b="1" i="0" u="none" strike="noStrike" cap="none">
                <a:solidFill>
                  <a:schemeClr val="dk1"/>
                </a:solidFill>
                <a:latin typeface="Arial" panose="020B0604020202020204"/>
                <a:ea typeface="Arial" panose="020B0604020202020204"/>
                <a:cs typeface="Arial" panose="020B0604020202020204"/>
                <a:sym typeface="Arial" panose="020B0604020202020204"/>
              </a:rPr>
              <a:t>        示例：</a:t>
            </a:r>
            <a:r>
              <a:rPr lang="zh-CN" sz="1800" b="0" i="0" u="none" strike="noStrike" cap="none">
                <a:solidFill>
                  <a:schemeClr val="dk1"/>
                </a:solidFill>
                <a:latin typeface="Arial" panose="020B0604020202020204"/>
                <a:ea typeface="Arial" panose="020B0604020202020204"/>
                <a:cs typeface="Arial" panose="020B0604020202020204"/>
                <a:sym typeface="Arial" panose="020B0604020202020204"/>
              </a:rPr>
              <a:t>卖家B于2021年1月1日在马来站点开设了第一家店铺，那么该卖家在</a:t>
            </a:r>
            <a:r>
              <a:rPr lang="zh-CN" sz="1800" b="1" i="0" u="none" strike="noStrike" cap="none">
                <a:solidFill>
                  <a:schemeClr val="dk1"/>
                </a:solidFill>
                <a:latin typeface="Arial" panose="020B0604020202020204"/>
                <a:ea typeface="Arial" panose="020B0604020202020204"/>
                <a:cs typeface="Arial" panose="020B0604020202020204"/>
                <a:sym typeface="Arial" panose="020B0604020202020204"/>
              </a:rPr>
              <a:t>马来和其余站点</a:t>
            </a:r>
            <a:r>
              <a:rPr lang="zh-CN" sz="1800" b="0" i="0" u="none" strike="noStrike" cap="none">
                <a:solidFill>
                  <a:schemeClr val="dk1"/>
                </a:solidFill>
                <a:latin typeface="Arial" panose="020B0604020202020204"/>
                <a:ea typeface="Arial" panose="020B0604020202020204"/>
                <a:cs typeface="Arial" panose="020B0604020202020204"/>
                <a:sym typeface="Arial" panose="020B0604020202020204"/>
              </a:rPr>
              <a:t>的所有店铺会于2021年4月1日开始被收取佣金。</a:t>
            </a: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50000"/>
              </a:lnSpc>
              <a:spcBef>
                <a:spcPts val="0"/>
              </a:spcBef>
              <a:spcAft>
                <a:spcPts val="0"/>
              </a:spcAft>
              <a:buClr>
                <a:srgbClr val="000000"/>
              </a:buClr>
              <a:buSzPts val="1800"/>
              <a:buFont typeface="Arial" panose="020B0604020202020204"/>
              <a:buNone/>
            </a:pPr>
            <a:endParaRPr sz="18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197" name="Google Shape;197;p6"/>
          <p:cNvPicPr preferRelativeResize="0"/>
          <p:nvPr/>
        </p:nvPicPr>
        <p:blipFill rotWithShape="1">
          <a:blip r:embed="rId1"/>
          <a:srcRect/>
          <a:stretch>
            <a:fillRect/>
          </a:stretch>
        </p:blipFill>
        <p:spPr>
          <a:xfrm>
            <a:off x="5242619" y="4541305"/>
            <a:ext cx="6372225" cy="10668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201" name="Shape 201"/>
        <p:cNvGrpSpPr/>
        <p:nvPr/>
      </p:nvGrpSpPr>
      <p:grpSpPr>
        <a:xfrm>
          <a:off x="0" y="0"/>
          <a:ext cx="0" cy="0"/>
          <a:chOff x="0" y="0"/>
          <a:chExt cx="0" cy="0"/>
        </a:xfrm>
      </p:grpSpPr>
      <p:sp>
        <p:nvSpPr>
          <p:cNvPr id="202" name="Google Shape;202;p7"/>
          <p:cNvSpPr txBox="1"/>
          <p:nvPr/>
        </p:nvSpPr>
        <p:spPr>
          <a:xfrm>
            <a:off x="688589" y="139283"/>
            <a:ext cx="2064236"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panose="020B0604020202020204"/>
              <a:buNone/>
            </a:pPr>
            <a:r>
              <a:rPr lang="zh-CN" sz="24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手续费规则</a:t>
            </a:r>
            <a:endParaRPr sz="24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03" name="Google Shape;203;p7"/>
          <p:cNvSpPr/>
          <p:nvPr/>
        </p:nvSpPr>
        <p:spPr>
          <a:xfrm>
            <a:off x="1201479" y="1254642"/>
            <a:ext cx="9487376" cy="49552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交易手续费收取标准</a:t>
            </a:r>
            <a:endParaRPr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2000"/>
              <a:buFont typeface="Arial" panose="020B0604020202020204"/>
              <a:buNone/>
            </a:pPr>
            <a:endParaRPr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2000"/>
              <a:buFont typeface="Arial" panose="020B0604020202020204"/>
              <a:buNone/>
            </a:pPr>
            <a:r>
              <a:rPr lang="zh-CN" sz="20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Shopee平台于2019年1月1日开始对卖家收取2%的交易手续费，该费用实际为需要支付给交易清算服务商的手续费，此前该部分费用一直由Shopee承担。</a:t>
            </a:r>
            <a:endParaRPr sz="20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2000"/>
              <a:buFont typeface="Arial" panose="020B0604020202020204"/>
              <a:buNone/>
            </a:pPr>
            <a:r>
              <a:rPr lang="zh-CN" sz="2000" b="0" i="0" u="none" strike="noStrike" cap="none">
                <a:solidFill>
                  <a:schemeClr val="dk1"/>
                </a:solidFill>
                <a:latin typeface="Arial" panose="020B0604020202020204"/>
                <a:ea typeface="Arial" panose="020B0604020202020204"/>
                <a:cs typeface="Arial" panose="020B0604020202020204"/>
                <a:sym typeface="Arial" panose="020B0604020202020204"/>
              </a:rPr>
              <a:t>例如，您收到了一笔100美元的订单付款。</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2000"/>
              <a:buFont typeface="Arial" panose="020B0604020202020204"/>
              <a:buNone/>
            </a:pPr>
            <a:r>
              <a:rPr lang="zh-CN" sz="2000" b="0" i="0" u="none" strike="noStrike" cap="none">
                <a:solidFill>
                  <a:schemeClr val="dk1"/>
                </a:solidFill>
                <a:latin typeface="Arial" panose="020B0604020202020204"/>
                <a:ea typeface="Arial" panose="020B0604020202020204"/>
                <a:cs typeface="Arial" panose="020B0604020202020204"/>
                <a:sym typeface="Arial" panose="020B0604020202020204"/>
              </a:rPr>
              <a:t>订单总付款：$100</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2000"/>
              <a:buFont typeface="Arial" panose="020B0604020202020204"/>
              <a:buNone/>
            </a:pPr>
            <a:r>
              <a:rPr lang="zh-CN" sz="2000" b="0" i="0" u="none" strike="noStrike" cap="none">
                <a:solidFill>
                  <a:schemeClr val="dk1"/>
                </a:solidFill>
                <a:latin typeface="Arial" panose="020B0604020202020204"/>
                <a:ea typeface="Arial" panose="020B0604020202020204"/>
                <a:cs typeface="Arial" panose="020B0604020202020204"/>
                <a:sym typeface="Arial" panose="020B0604020202020204"/>
              </a:rPr>
              <a:t>交易手续费用：$100 x 2% = $2</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2000"/>
              <a:buFont typeface="Arial" panose="020B0604020202020204"/>
              <a:buNone/>
            </a:pPr>
            <a:endParaRPr sz="20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2000"/>
              <a:buFont typeface="Arial" panose="020B0604020202020204"/>
              <a:buNone/>
            </a:pPr>
            <a:endParaRPr sz="20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2000"/>
              <a:buFont typeface="Arial" panose="020B0604020202020204"/>
              <a:buNone/>
            </a:pPr>
            <a:r>
              <a:rPr lang="zh-CN" sz="20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交易手续费收取标准：</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2000"/>
              <a:buFont typeface="Arial" panose="020B0604020202020204"/>
              <a:buNone/>
            </a:pPr>
            <a:r>
              <a:rPr lang="zh-CN" sz="20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（1）</a:t>
            </a:r>
            <a:r>
              <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手续费收取比例为2%；</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2000"/>
              <a:buFont typeface="Arial" panose="020B0604020202020204"/>
              <a:buNone/>
            </a:pPr>
            <a:r>
              <a:rPr lang="zh-CN" sz="20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（2）针对已完成订单（货到付款以及非货到付款订单均会被收取）；</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2000"/>
              <a:buFont typeface="Arial" panose="020B0604020202020204"/>
              <a:buNone/>
            </a:pPr>
            <a:r>
              <a:rPr lang="zh-CN" sz="20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（3）</a:t>
            </a:r>
            <a:r>
              <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针对订单金额（包括买家支付运费）收取手续费；</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2000"/>
              <a:buFont typeface="Arial" panose="020B0604020202020204"/>
              <a:buNone/>
            </a:pPr>
            <a:r>
              <a:rPr lang="zh-CN" sz="20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（4）该手续费与平台佣金相互独立。</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207" name="Shape 207"/>
        <p:cNvGrpSpPr/>
        <p:nvPr/>
      </p:nvGrpSpPr>
      <p:grpSpPr>
        <a:xfrm>
          <a:off x="0" y="0"/>
          <a:ext cx="0" cy="0"/>
          <a:chOff x="0" y="0"/>
          <a:chExt cx="0" cy="0"/>
        </a:xfrm>
      </p:grpSpPr>
      <p:sp>
        <p:nvSpPr>
          <p:cNvPr id="208" name="Google Shape;208;p8"/>
          <p:cNvSpPr txBox="1"/>
          <p:nvPr/>
        </p:nvSpPr>
        <p:spPr>
          <a:xfrm>
            <a:off x="688589" y="139283"/>
            <a:ext cx="386416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panose="020B0604020202020204"/>
              <a:buNone/>
            </a:pPr>
            <a:r>
              <a:rPr lang="zh-CN" sz="24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佣金和交易手续费重点！</a:t>
            </a:r>
            <a:endParaRPr sz="24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09" name="Google Shape;209;p8"/>
          <p:cNvSpPr/>
          <p:nvPr/>
        </p:nvSpPr>
        <p:spPr>
          <a:xfrm>
            <a:off x="507922" y="1091477"/>
            <a:ext cx="10840263" cy="4535985"/>
          </a:xfrm>
          <a:prstGeom prst="rect">
            <a:avLst/>
          </a:prstGeom>
          <a:noFill/>
          <a:ln>
            <a:noFill/>
          </a:ln>
        </p:spPr>
        <p:txBody>
          <a:bodyPr spcFirstLastPara="1" wrap="square" lIns="91425" tIns="45700" rIns="91425" bIns="45700" anchor="t" anchorCtr="0">
            <a:spAutoFit/>
          </a:bodyPr>
          <a:lstStyle/>
          <a:p>
            <a:pPr marL="0" marR="0" lvl="0" indent="0" algn="ctr" rtl="0">
              <a:lnSpc>
                <a:spcPct val="200000"/>
              </a:lnSpc>
              <a:spcBef>
                <a:spcPts val="0"/>
              </a:spcBef>
              <a:spcAft>
                <a:spcPts val="0"/>
              </a:spcAft>
              <a:buClr>
                <a:srgbClr val="000000"/>
              </a:buClr>
              <a:buSzPts val="2800"/>
              <a:buFont typeface="Arial" panose="020B0604020202020204"/>
              <a:buNone/>
            </a:pPr>
            <a:r>
              <a:rPr lang="zh-CN" sz="2800" b="1"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划重点！</a:t>
            </a:r>
            <a:endParaRPr sz="2800" b="1"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200000"/>
              </a:lnSpc>
              <a:spcBef>
                <a:spcPts val="0"/>
              </a:spcBef>
              <a:spcAft>
                <a:spcPts val="0"/>
              </a:spcAft>
              <a:buClr>
                <a:srgbClr val="000000"/>
              </a:buClr>
              <a:buSzPts val="2000"/>
              <a:buFont typeface="Arial" panose="020B0604020202020204"/>
              <a:buNone/>
            </a:pPr>
            <a:r>
              <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佣金的收取基数为商品价格</a:t>
            </a:r>
            <a:endParaRPr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200000"/>
              </a:lnSpc>
              <a:spcBef>
                <a:spcPts val="0"/>
              </a:spcBef>
              <a:spcAft>
                <a:spcPts val="0"/>
              </a:spcAft>
              <a:buClr>
                <a:srgbClr val="000000"/>
              </a:buClr>
              <a:buSzPts val="2000"/>
              <a:buFont typeface="Arial" panose="020B0604020202020204"/>
              <a:buNone/>
            </a:pPr>
            <a:r>
              <a:rPr lang="zh-CN" sz="2000" b="1"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即佣金=商品价格*6%</a:t>
            </a:r>
            <a:endParaRPr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200000"/>
              </a:lnSpc>
              <a:spcBef>
                <a:spcPts val="0"/>
              </a:spcBef>
              <a:spcAft>
                <a:spcPts val="0"/>
              </a:spcAft>
              <a:buClr>
                <a:srgbClr val="000000"/>
              </a:buClr>
              <a:buSzPts val="2000"/>
              <a:buFont typeface="Arial" panose="020B0604020202020204"/>
              <a:buNone/>
            </a:pPr>
            <a:r>
              <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交易手续费收取基数针对订单金额（包括买家支付运费），</a:t>
            </a:r>
            <a:endParaRPr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200000"/>
              </a:lnSpc>
              <a:spcBef>
                <a:spcPts val="0"/>
              </a:spcBef>
              <a:spcAft>
                <a:spcPts val="0"/>
              </a:spcAft>
              <a:buClr>
                <a:srgbClr val="000000"/>
              </a:buClr>
              <a:buSzPts val="2000"/>
              <a:buFont typeface="Arial" panose="020B0604020202020204"/>
              <a:buNone/>
            </a:pPr>
            <a:r>
              <a:rPr lang="zh-CN" sz="2000" b="1"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即交易手续费=（商品价格+买家支付运费）*2%</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ctr" rtl="0">
              <a:lnSpc>
                <a:spcPct val="200000"/>
              </a:lnSpc>
              <a:spcBef>
                <a:spcPts val="0"/>
              </a:spcBef>
              <a:spcAft>
                <a:spcPts val="0"/>
              </a:spcAft>
              <a:buClr>
                <a:srgbClr val="000000"/>
              </a:buClr>
              <a:buSzPts val="2000"/>
              <a:buFont typeface="Arial" panose="020B0604020202020204"/>
              <a:buNone/>
            </a:pPr>
            <a:endParaRPr sz="2000" b="1"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200000"/>
              </a:lnSpc>
              <a:spcBef>
                <a:spcPts val="0"/>
              </a:spcBef>
              <a:spcAft>
                <a:spcPts val="0"/>
              </a:spcAft>
              <a:buClr>
                <a:srgbClr val="000000"/>
              </a:buClr>
              <a:buSzPts val="2000"/>
              <a:buFont typeface="Arial" panose="020B0604020202020204"/>
              <a:buNone/>
            </a:pPr>
            <a:r>
              <a:rPr lang="zh-CN" sz="20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*商品价格=成本+利润+国内途运费+SLS运费（卖家承担）</a:t>
            </a:r>
            <a:endParaRPr sz="20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213" name="Shape 213"/>
        <p:cNvGrpSpPr/>
        <p:nvPr/>
      </p:nvGrpSpPr>
      <p:grpSpPr>
        <a:xfrm>
          <a:off x="0" y="0"/>
          <a:ext cx="0" cy="0"/>
          <a:chOff x="0" y="0"/>
          <a:chExt cx="0" cy="0"/>
        </a:xfrm>
      </p:grpSpPr>
      <p:sp>
        <p:nvSpPr>
          <p:cNvPr id="214" name="Google Shape;214;p9"/>
          <p:cNvSpPr txBox="1"/>
          <p:nvPr/>
        </p:nvSpPr>
        <p:spPr>
          <a:xfrm>
            <a:off x="3164682" y="2941010"/>
            <a:ext cx="708887" cy="118528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3600"/>
              <a:buFont typeface="微软雅黑" panose="020B0503020204020204" charset="-122"/>
              <a:buNone/>
            </a:pPr>
            <a:r>
              <a:rPr lang="zh-CN" sz="36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3</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5" name="Google Shape;215;p9"/>
          <p:cNvSpPr txBox="1"/>
          <p:nvPr/>
        </p:nvSpPr>
        <p:spPr>
          <a:xfrm>
            <a:off x="5722943" y="2567320"/>
            <a:ext cx="2197021" cy="74738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7353"/>
              </a:buClr>
              <a:buSzPts val="3600"/>
              <a:buFont typeface="微软雅黑" panose="020B0503020204020204" charset="-122"/>
              <a:buNone/>
            </a:pPr>
            <a:r>
              <a:rPr lang="zh-CN" sz="3600" b="1" i="0" u="none" strike="noStrike" cap="none">
                <a:solidFill>
                  <a:srgbClr val="FF7353"/>
                </a:solidFill>
                <a:latin typeface="微软雅黑" panose="020B0503020204020204" charset="-122"/>
                <a:ea typeface="微软雅黑" panose="020B0503020204020204" charset="-122"/>
                <a:cs typeface="微软雅黑" panose="020B0503020204020204" charset="-122"/>
                <a:sym typeface="微软雅黑" panose="020B0503020204020204" charset="-122"/>
              </a:rPr>
              <a:t>PART 3</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6" name="Google Shape;216;p9"/>
          <p:cNvSpPr txBox="1"/>
          <p:nvPr/>
        </p:nvSpPr>
        <p:spPr>
          <a:xfrm>
            <a:off x="3700314" y="3479960"/>
            <a:ext cx="610024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panose="020B0604020202020204"/>
              <a:buNone/>
            </a:pPr>
            <a:r>
              <a:rPr lang="zh-CN" sz="36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最终定价拆解</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220" name="Shape 220"/>
        <p:cNvGrpSpPr/>
        <p:nvPr/>
      </p:nvGrpSpPr>
      <p:grpSpPr>
        <a:xfrm>
          <a:off x="0" y="0"/>
          <a:ext cx="0" cy="0"/>
          <a:chOff x="0" y="0"/>
          <a:chExt cx="0" cy="0"/>
        </a:xfrm>
      </p:grpSpPr>
      <p:sp>
        <p:nvSpPr>
          <p:cNvPr id="221" name="Google Shape;221;p10"/>
          <p:cNvSpPr txBox="1"/>
          <p:nvPr/>
        </p:nvSpPr>
        <p:spPr>
          <a:xfrm>
            <a:off x="1025473" y="1418534"/>
            <a:ext cx="11602872" cy="781380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800"/>
              <a:buFont typeface="Arial" panose="020B0604020202020204"/>
              <a:buNone/>
            </a:pPr>
            <a:r>
              <a:rPr lang="zh-CN" sz="2800" b="1"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如果想要了解商品最终定价逻辑</a:t>
            </a:r>
            <a:endParaRPr sz="2800" b="1"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rgbClr val="000000"/>
              </a:buClr>
              <a:buSzPts val="2000"/>
              <a:buFont typeface="Arial" panose="020B0604020202020204"/>
              <a:buNone/>
            </a:pPr>
            <a:r>
              <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就要搞清楚所谓</a:t>
            </a:r>
            <a:r>
              <a:rPr lang="zh-CN" sz="2400" b="1"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SLS运费（卖家承担）</a:t>
            </a:r>
            <a:r>
              <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的意义</a:t>
            </a:r>
            <a:endParaRPr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rgbClr val="000000"/>
              </a:buClr>
              <a:buSzPts val="2000"/>
              <a:buFont typeface="Arial" panose="020B0604020202020204"/>
              <a:buNone/>
            </a:pPr>
            <a:endParaRPr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2000"/>
              <a:buFont typeface="Arial" panose="020B0604020202020204"/>
              <a:buNone/>
            </a:pPr>
            <a:r>
              <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SLS渠道的订单，买家每一单无论多重，买了多少件，只会给其中一部分固定的运费</a:t>
            </a:r>
            <a:endParaRPr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2000"/>
              <a:buFont typeface="Arial" panose="020B0604020202020204"/>
              <a:buNone/>
            </a:pPr>
            <a:r>
              <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（有些站点，如马来站点超出重量买家会需要额外付附加费，基本上重量不大只需要付首重价格）</a:t>
            </a:r>
            <a:endParaRPr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2000"/>
              <a:buFont typeface="Arial" panose="020B0604020202020204"/>
              <a:buNone/>
            </a:pPr>
            <a:endParaRPr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2000"/>
              <a:buFont typeface="Arial" panose="020B0604020202020204"/>
              <a:buNone/>
            </a:pPr>
            <a:r>
              <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但物流商跟卖家收取是按重量实收的，两者会有差价。</a:t>
            </a:r>
            <a:endParaRPr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2000"/>
              <a:buFont typeface="Arial" panose="020B0604020202020204"/>
              <a:buNone/>
            </a:pPr>
            <a:r>
              <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如果不把运费差价藏入产品售价中去，那么这部分差价实际是由卖家支付的。</a:t>
            </a:r>
            <a:endParaRPr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2000"/>
              <a:buFont typeface="Arial" panose="020B0604020202020204"/>
              <a:buNone/>
            </a:pPr>
            <a:endParaRPr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2000"/>
              <a:buFont typeface="Arial" panose="020B0604020202020204"/>
              <a:buNone/>
            </a:pPr>
            <a:r>
              <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所以涉及的差价，我们需要算进价格中藏起来，以下我们公式中</a:t>
            </a:r>
            <a:endParaRPr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2000"/>
              <a:buFont typeface="Arial" panose="020B0604020202020204"/>
              <a:buNone/>
            </a:pPr>
            <a:r>
              <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把</a:t>
            </a:r>
            <a:r>
              <a:rPr lang="zh-CN" sz="2400" b="1"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差价</a:t>
            </a:r>
            <a:r>
              <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称作为</a:t>
            </a:r>
            <a:r>
              <a:rPr lang="zh-CN" sz="2400" b="1"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SLS运费（卖家承担）</a:t>
            </a:r>
            <a:r>
              <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进行计算</a:t>
            </a:r>
            <a:endParaRPr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2000"/>
              <a:buFont typeface="Arial" panose="020B0604020202020204"/>
              <a:buNone/>
            </a:pPr>
            <a:endParaRPr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2000"/>
              <a:buFont typeface="Arial" panose="020B0604020202020204"/>
              <a:buNone/>
            </a:pPr>
            <a:endParaRPr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2000"/>
              <a:buFont typeface="Arial" panose="020B0604020202020204"/>
              <a:buNone/>
            </a:pPr>
            <a:endParaRPr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rgbClr val="000000"/>
              </a:buClr>
              <a:buSzPts val="2000"/>
              <a:buFont typeface="Arial" panose="020B0604020202020204"/>
              <a:buNone/>
            </a:pPr>
            <a:endParaRPr sz="2000" b="1" i="0" u="none" strike="noStrike" cap="none">
              <a:solidFill>
                <a:schemeClr val="accent6"/>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rgbClr val="000000"/>
              </a:buClr>
              <a:buSzPts val="2400"/>
              <a:buFont typeface="Arial" panose="020B0604020202020204"/>
              <a:buNone/>
            </a:pPr>
            <a:endParaRPr sz="2400" b="1" i="0" u="none" strike="noStrike" cap="none">
              <a:solidFill>
                <a:schemeClr val="accent6"/>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rgbClr val="000000"/>
              </a:buClr>
              <a:buSzPts val="2400"/>
              <a:buFont typeface="Arial" panose="020B0604020202020204"/>
              <a:buNone/>
            </a:pPr>
            <a:endParaRPr sz="2400" b="1" i="0" u="none" strike="noStrike" cap="none">
              <a:solidFill>
                <a:schemeClr val="accent6"/>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rgbClr val="000000"/>
              </a:buClr>
              <a:buSzPts val="2400"/>
              <a:buFont typeface="Arial" panose="020B0604020202020204"/>
              <a:buNone/>
            </a:pPr>
            <a:endParaRPr sz="2400" b="1"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rgbClr val="000000"/>
              </a:buClr>
              <a:buSzPts val="2400"/>
              <a:buFont typeface="Arial" panose="020B0604020202020204"/>
              <a:buNone/>
            </a:pPr>
            <a:endParaRPr sz="24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22" name="Google Shape;222;p10"/>
          <p:cNvSpPr txBox="1"/>
          <p:nvPr/>
        </p:nvSpPr>
        <p:spPr>
          <a:xfrm>
            <a:off x="688589" y="139283"/>
            <a:ext cx="2064236"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panose="020B0604020202020204"/>
              <a:buNone/>
            </a:pPr>
            <a:r>
              <a:rPr lang="zh-CN" sz="24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藏价概念复习</a:t>
            </a:r>
            <a:endParaRPr sz="24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226" name="Shape 226"/>
        <p:cNvGrpSpPr/>
        <p:nvPr/>
      </p:nvGrpSpPr>
      <p:grpSpPr>
        <a:xfrm>
          <a:off x="0" y="0"/>
          <a:ext cx="0" cy="0"/>
          <a:chOff x="0" y="0"/>
          <a:chExt cx="0" cy="0"/>
        </a:xfrm>
      </p:grpSpPr>
      <p:sp>
        <p:nvSpPr>
          <p:cNvPr id="227" name="Google Shape;227;p11"/>
          <p:cNvSpPr txBox="1"/>
          <p:nvPr/>
        </p:nvSpPr>
        <p:spPr>
          <a:xfrm>
            <a:off x="1012638" y="1216404"/>
            <a:ext cx="11679874" cy="131972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3200"/>
              <a:buFont typeface="Arial" panose="020B0604020202020204"/>
              <a:buNone/>
            </a:pPr>
            <a:r>
              <a:rPr lang="zh-CN" sz="3200" b="1"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商品最终定价逻辑</a:t>
            </a:r>
            <a:r>
              <a:rPr lang="zh-CN" sz="24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50000"/>
              </a:lnSpc>
              <a:spcBef>
                <a:spcPts val="0"/>
              </a:spcBef>
              <a:spcAft>
                <a:spcPts val="0"/>
              </a:spcAft>
              <a:buClr>
                <a:srgbClr val="000000"/>
              </a:buClr>
              <a:buSzPts val="2400"/>
              <a:buFont typeface="Arial" panose="020B0604020202020204"/>
              <a:buNone/>
            </a:pPr>
            <a:r>
              <a:rPr lang="zh-CN" sz="24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=成本+利润+国内途运费+SLS运费（卖家承担）+交易手续费+佣金</a:t>
            </a:r>
            <a:endParaRPr sz="24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28" name="Google Shape;228;p11"/>
          <p:cNvSpPr txBox="1"/>
          <p:nvPr/>
        </p:nvSpPr>
        <p:spPr>
          <a:xfrm>
            <a:off x="688589" y="139283"/>
            <a:ext cx="2064236"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panose="020B0604020202020204"/>
              <a:buNone/>
            </a:pPr>
            <a:r>
              <a:rPr lang="zh-CN" sz="24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最终定价拆解</a:t>
            </a:r>
            <a:endParaRPr sz="24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29" name="Google Shape;229;p11"/>
          <p:cNvSpPr txBox="1"/>
          <p:nvPr/>
        </p:nvSpPr>
        <p:spPr>
          <a:xfrm>
            <a:off x="1012638" y="3674999"/>
            <a:ext cx="11018941" cy="179228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800"/>
              <a:buFont typeface="Arial" panose="020B0604020202020204"/>
              <a:buNone/>
            </a:pPr>
            <a:r>
              <a:rPr lang="zh-CN" sz="2800" b="1"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商品最终定价计算公式</a:t>
            </a:r>
            <a:endParaRPr sz="2800" b="1"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rgbClr val="000000"/>
              </a:buClr>
              <a:buSzPts val="2800"/>
              <a:buFont typeface="Arial" panose="020B0604020202020204"/>
              <a:buNone/>
            </a:pPr>
            <a:r>
              <a:rPr lang="zh-CN" sz="2800" b="1"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商品最终定价</a:t>
            </a:r>
            <a:r>
              <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50000"/>
              </a:lnSpc>
              <a:spcBef>
                <a:spcPts val="0"/>
              </a:spcBef>
              <a:spcAft>
                <a:spcPts val="0"/>
              </a:spcAft>
              <a:buClr>
                <a:srgbClr val="000000"/>
              </a:buClr>
              <a:buSzPts val="2000"/>
              <a:buFont typeface="Arial" panose="020B0604020202020204"/>
              <a:buNone/>
            </a:pPr>
            <a:r>
              <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【成本+利润+国内途运费+SLS运费（卖家承担）】*（100%+6%+2%）+ 买家运费*2%</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233" name="Shape 233"/>
        <p:cNvGrpSpPr/>
        <p:nvPr/>
      </p:nvGrpSpPr>
      <p:grpSpPr>
        <a:xfrm>
          <a:off x="0" y="0"/>
          <a:ext cx="0" cy="0"/>
          <a:chOff x="0" y="0"/>
          <a:chExt cx="0" cy="0"/>
        </a:xfrm>
      </p:grpSpPr>
      <p:sp>
        <p:nvSpPr>
          <p:cNvPr id="234" name="Google Shape;234;p12"/>
          <p:cNvSpPr txBox="1"/>
          <p:nvPr/>
        </p:nvSpPr>
        <p:spPr>
          <a:xfrm>
            <a:off x="688589" y="139283"/>
            <a:ext cx="2064236"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panose="020B0604020202020204"/>
              <a:buNone/>
            </a:pPr>
            <a:r>
              <a:rPr lang="zh-CN" sz="24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最终定价拆解</a:t>
            </a:r>
            <a:endParaRPr sz="24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35" name="Google Shape;235;p12"/>
          <p:cNvSpPr/>
          <p:nvPr/>
        </p:nvSpPr>
        <p:spPr>
          <a:xfrm>
            <a:off x="839383" y="2745140"/>
            <a:ext cx="11338560" cy="44319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panose="020B0604020202020204"/>
              <a:buNone/>
            </a:pPr>
            <a:r>
              <a:rPr lang="zh-CN" sz="1800" b="1"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举例-以马来站点为例</a:t>
            </a:r>
            <a:endParaRPr sz="1800" b="1"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800"/>
              <a:buFont typeface="Arial" panose="020B0604020202020204"/>
              <a:buNone/>
            </a:pPr>
            <a:r>
              <a:rPr lang="zh-CN" sz="1800" b="1" i="0" u="none" strike="noStrike" cap="none">
                <a:solidFill>
                  <a:srgbClr val="262626"/>
                </a:solidFill>
                <a:latin typeface="微软雅黑" panose="020B0503020204020204" charset="-122"/>
                <a:ea typeface="微软雅黑" panose="020B0503020204020204" charset="-122"/>
                <a:cs typeface="微软雅黑" panose="020B0503020204020204" charset="-122"/>
                <a:sym typeface="微软雅黑" panose="020B0503020204020204" charset="-122"/>
              </a:rPr>
              <a:t>手机壳（售往KV区的包裹，打包后100g），成本价：3RM、利润：2RM、国内运费1RM，</a:t>
            </a:r>
            <a:endParaRPr sz="1800" b="1" i="0" u="none" strike="noStrike" cap="none">
              <a:solidFill>
                <a:srgbClr val="262626"/>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800"/>
              <a:buFont typeface="Arial" panose="020B0604020202020204"/>
              <a:buNone/>
            </a:pPr>
            <a:r>
              <a:rPr lang="zh-CN" sz="1800" b="1" i="0" u="none" strike="noStrike" cap="none">
                <a:solidFill>
                  <a:srgbClr val="262626"/>
                </a:solidFill>
                <a:latin typeface="微软雅黑" panose="020B0503020204020204" charset="-122"/>
                <a:ea typeface="微软雅黑" panose="020B0503020204020204" charset="-122"/>
                <a:cs typeface="微软雅黑" panose="020B0503020204020204" charset="-122"/>
                <a:sym typeface="微软雅黑" panose="020B0503020204020204" charset="-122"/>
              </a:rPr>
              <a:t>需要如何定价呢？</a:t>
            </a:r>
            <a:endParaRPr sz="1800" b="1" i="0" u="none" strike="noStrike" cap="none">
              <a:solidFill>
                <a:srgbClr val="262626"/>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262626"/>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800"/>
              <a:buFont typeface="Arial" panose="020B0604020202020204"/>
              <a:buNone/>
            </a:pPr>
            <a:r>
              <a:rPr lang="zh-CN" sz="1800" b="1" i="0" u="none" strike="noStrike" cap="none">
                <a:solidFill>
                  <a:srgbClr val="262626"/>
                </a:solidFill>
                <a:latin typeface="微软雅黑" panose="020B0503020204020204" charset="-122"/>
                <a:ea typeface="微软雅黑" panose="020B0503020204020204" charset="-122"/>
                <a:cs typeface="微软雅黑" panose="020B0503020204020204" charset="-122"/>
                <a:sym typeface="微软雅黑" panose="020B0503020204020204" charset="-122"/>
              </a:rPr>
              <a:t>首先，卖家需要承担运费=重量/0.01*0.15RM ，重量单位KG </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800"/>
              <a:buFont typeface="Arial" panose="020B0604020202020204"/>
              <a:buNone/>
            </a:pPr>
            <a:r>
              <a:rPr lang="zh-CN" sz="1800" b="1" i="0" u="none" strike="noStrike" cap="none">
                <a:solidFill>
                  <a:srgbClr val="262626"/>
                </a:solidFill>
                <a:latin typeface="微软雅黑" panose="020B0503020204020204" charset="-122"/>
                <a:ea typeface="微软雅黑" panose="020B0503020204020204" charset="-122"/>
                <a:cs typeface="微软雅黑" panose="020B0503020204020204" charset="-122"/>
                <a:sym typeface="微软雅黑" panose="020B0503020204020204" charset="-122"/>
              </a:rPr>
              <a:t>即</a:t>
            </a:r>
            <a:r>
              <a:rPr lang="zh-CN" sz="1800" b="1" i="0" u="none" strike="noStrike" cap="none">
                <a:solidFill>
                  <a:srgbClr val="262626"/>
                </a:solidFill>
                <a:latin typeface="微软雅黑" panose="020B0503020204020204" charset="-122"/>
                <a:ea typeface="微软雅黑" panose="020B0503020204020204" charset="-122"/>
                <a:cs typeface="微软雅黑" panose="020B0503020204020204" charset="-122"/>
                <a:sym typeface="微软雅黑" panose="020B0503020204020204" charset="-122"/>
              </a:rPr>
              <a:t>SLS运费（卖家承担)</a:t>
            </a:r>
            <a:r>
              <a:rPr lang="zh-CN" sz="1800" b="1" i="0" u="none" strike="noStrike" cap="none">
                <a:solidFill>
                  <a:srgbClr val="262626"/>
                </a:solidFill>
                <a:latin typeface="微软雅黑" panose="020B0503020204020204" charset="-122"/>
                <a:ea typeface="微软雅黑" panose="020B0503020204020204" charset="-122"/>
                <a:cs typeface="微软雅黑" panose="020B0503020204020204" charset="-122"/>
                <a:sym typeface="微软雅黑" panose="020B0503020204020204" charset="-122"/>
              </a:rPr>
              <a:t>= 0.1/0.01*0.15=1.5RM</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800"/>
              <a:buFont typeface="Arial" panose="020B0604020202020204"/>
              <a:buNone/>
            </a:pPr>
            <a:endParaRPr sz="18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800"/>
              <a:buFont typeface="Arial" panose="020B0604020202020204"/>
              <a:buNone/>
            </a:pPr>
            <a:r>
              <a:rPr lang="zh-CN" sz="18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利用</a:t>
            </a:r>
            <a:r>
              <a:rPr lang="zh-CN" sz="1800" b="1"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商品最终定价公式=</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800"/>
              <a:buFont typeface="Arial" panose="020B0604020202020204"/>
              <a:buNone/>
            </a:pPr>
            <a:r>
              <a:rPr lang="zh-CN" sz="18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【成本+利润+国内途运费+SLS运费（卖家承担）*（100%+6%+2%）+买家运费*2%</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800"/>
              <a:buFont typeface="Arial" panose="020B0604020202020204"/>
              <a:buNone/>
            </a:pPr>
            <a:endParaRPr sz="18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800"/>
              <a:buFont typeface="Arial" panose="020B0604020202020204"/>
              <a:buNone/>
            </a:pPr>
            <a:r>
              <a:rPr lang="zh-CN" sz="18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即最终定价=（3+2+1+1.5）*（100%+6%+2）+3.8*2% ≈ </a:t>
            </a:r>
            <a:r>
              <a:rPr lang="zh-CN" sz="1800" b="1"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8.2RM </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800"/>
              <a:buFont typeface="Arial" panose="020B0604020202020204"/>
              <a:buNone/>
            </a:pPr>
            <a:endParaRPr sz="18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800"/>
              <a:buFont typeface="Arial" panose="020B0604020202020204"/>
              <a:buNone/>
            </a:pPr>
            <a:endParaRPr sz="18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600"/>
              <a:buFont typeface="Arial" panose="020B0604020202020204"/>
              <a:buNone/>
            </a:pPr>
            <a:endParaRPr sz="1600" b="1"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600"/>
              <a:buFont typeface="Arial" panose="020B0604020202020204"/>
              <a:buNone/>
            </a:pPr>
            <a:br>
              <a:rPr lang="zh-CN" sz="1600" b="1" i="0" u="none" strike="noStrike" cap="none">
                <a:solidFill>
                  <a:schemeClr val="dk1"/>
                </a:solidFill>
                <a:latin typeface="Arial" panose="020B0604020202020204"/>
                <a:ea typeface="Arial" panose="020B0604020202020204"/>
                <a:cs typeface="Arial" panose="020B0604020202020204"/>
                <a:sym typeface="Arial" panose="020B0604020202020204"/>
              </a:rPr>
            </a:br>
            <a:endParaRPr sz="1600" b="1"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36" name="Google Shape;236;p12"/>
          <p:cNvSpPr txBox="1"/>
          <p:nvPr/>
        </p:nvSpPr>
        <p:spPr>
          <a:xfrm>
            <a:off x="839383" y="743505"/>
            <a:ext cx="11679874" cy="160762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400"/>
              <a:buFont typeface="Arial" panose="020B0604020202020204"/>
              <a:buNone/>
            </a:pPr>
            <a:r>
              <a:rPr lang="zh-CN" sz="2400" b="1"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商品品最终定价计算公式</a:t>
            </a:r>
            <a:endParaRPr sz="2400" b="1"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rgbClr val="000000"/>
              </a:buClr>
              <a:buSzPts val="2400"/>
              <a:buFont typeface="Arial" panose="020B0604020202020204"/>
              <a:buNone/>
            </a:pPr>
            <a:r>
              <a:rPr lang="zh-CN" sz="2400" b="1"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商品最终定价</a:t>
            </a:r>
            <a:r>
              <a:rPr lang="zh-CN" sz="18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50000"/>
              </a:lnSpc>
              <a:spcBef>
                <a:spcPts val="0"/>
              </a:spcBef>
              <a:spcAft>
                <a:spcPts val="0"/>
              </a:spcAft>
              <a:buClr>
                <a:srgbClr val="000000"/>
              </a:buClr>
              <a:buSzPts val="1800"/>
              <a:buFont typeface="Arial" panose="020B0604020202020204"/>
              <a:buNone/>
            </a:pPr>
            <a:r>
              <a:rPr lang="zh-CN" sz="18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【成本+利润+国内途运费+SLS运费（卖家承担）*（100%+6%+2%）+买家运费*2%</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7" name="Google Shape;237;p12"/>
          <p:cNvSpPr/>
          <p:nvPr/>
        </p:nvSpPr>
        <p:spPr>
          <a:xfrm>
            <a:off x="540694" y="6114495"/>
            <a:ext cx="11935938" cy="8925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panose="020B0604020202020204"/>
              <a:buNone/>
            </a:pPr>
            <a:r>
              <a:rPr lang="zh-CN" sz="16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此处计算运费版本：2020/04月版，最新费率以Shopee大学——卖家公告栏和平台规则为准！（网址：http://shopee.cn）</a:t>
            </a:r>
            <a:endParaRPr sz="16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800"/>
              <a:buFont typeface="Arial" panose="020B0604020202020204"/>
              <a:buNone/>
            </a:pPr>
            <a:br>
              <a:rPr lang="zh-CN" sz="1800" b="0" i="0" u="none" strike="noStrike" cap="none">
                <a:solidFill>
                  <a:schemeClr val="dk1"/>
                </a:solidFill>
                <a:latin typeface="Arial" panose="020B0604020202020204"/>
                <a:ea typeface="Arial" panose="020B0604020202020204"/>
                <a:cs typeface="Arial" panose="020B0604020202020204"/>
                <a:sym typeface="Arial" panose="020B0604020202020204"/>
              </a:rPr>
            </a:b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61" name="Shape 161"/>
        <p:cNvGrpSpPr/>
        <p:nvPr/>
      </p:nvGrpSpPr>
      <p:grpSpPr>
        <a:xfrm>
          <a:off x="0" y="0"/>
          <a:ext cx="0" cy="0"/>
          <a:chOff x="0" y="0"/>
          <a:chExt cx="0" cy="0"/>
        </a:xfrm>
      </p:grpSpPr>
      <p:sp>
        <p:nvSpPr>
          <p:cNvPr id="162" name="Google Shape;162;p2"/>
          <p:cNvSpPr txBox="1"/>
          <p:nvPr/>
        </p:nvSpPr>
        <p:spPr>
          <a:xfrm>
            <a:off x="3221160" y="2958393"/>
            <a:ext cx="708887" cy="118528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3600"/>
              <a:buFont typeface="微软雅黑" panose="020B0503020204020204" charset="-122"/>
              <a:buNone/>
            </a:pPr>
            <a:r>
              <a:rPr lang="zh-CN" sz="36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1</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3" name="Google Shape;163;p2"/>
          <p:cNvSpPr txBox="1"/>
          <p:nvPr/>
        </p:nvSpPr>
        <p:spPr>
          <a:xfrm>
            <a:off x="5722943" y="2567320"/>
            <a:ext cx="2197021" cy="74738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7353"/>
              </a:buClr>
              <a:buSzPts val="3600"/>
              <a:buFont typeface="微软雅黑" panose="020B0503020204020204" charset="-122"/>
              <a:buNone/>
            </a:pPr>
            <a:r>
              <a:rPr lang="zh-CN" sz="3600" b="1" i="0" u="none" strike="noStrike" cap="none">
                <a:solidFill>
                  <a:srgbClr val="FF7353"/>
                </a:solidFill>
                <a:latin typeface="微软雅黑" panose="020B0503020204020204" charset="-122"/>
                <a:ea typeface="微软雅黑" panose="020B0503020204020204" charset="-122"/>
                <a:cs typeface="微软雅黑" panose="020B0503020204020204" charset="-122"/>
                <a:sym typeface="微软雅黑" panose="020B0503020204020204" charset="-122"/>
              </a:rPr>
              <a:t>PART 1</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4" name="Google Shape;164;p2"/>
          <p:cNvSpPr txBox="1"/>
          <p:nvPr/>
        </p:nvSpPr>
        <p:spPr>
          <a:xfrm>
            <a:off x="3873569" y="3451861"/>
            <a:ext cx="6100249" cy="6438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panose="020B0604020202020204"/>
              <a:buNone/>
            </a:pPr>
            <a:r>
              <a:rPr lang="zh-CN" sz="36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台湾</a:t>
            </a:r>
            <a:r>
              <a:rPr lang="zh-CN" sz="36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站点物流渠道介绍</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165" name="Google Shape;165;p2"/>
          <p:cNvPicPr preferRelativeResize="0"/>
          <p:nvPr/>
        </p:nvPicPr>
        <p:blipFill rotWithShape="1">
          <a:blip r:embed="rId1"/>
          <a:srcRect/>
          <a:stretch>
            <a:fillRect/>
          </a:stretch>
        </p:blipFill>
        <p:spPr>
          <a:xfrm>
            <a:off x="11569700" y="6235700"/>
            <a:ext cx="406400" cy="40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1"/>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241" name="Shape 241"/>
        <p:cNvGrpSpPr/>
        <p:nvPr/>
      </p:nvGrpSpPr>
      <p:grpSpPr>
        <a:xfrm>
          <a:off x="0" y="0"/>
          <a:ext cx="0" cy="0"/>
          <a:chOff x="0" y="0"/>
          <a:chExt cx="0" cy="0"/>
        </a:xfrm>
      </p:grpSpPr>
      <p:sp>
        <p:nvSpPr>
          <p:cNvPr id="242" name="Google Shape;242;p13"/>
          <p:cNvSpPr txBox="1"/>
          <p:nvPr/>
        </p:nvSpPr>
        <p:spPr>
          <a:xfrm>
            <a:off x="688589" y="139283"/>
            <a:ext cx="2064236"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panose="020B0604020202020204"/>
              <a:buNone/>
            </a:pPr>
            <a:r>
              <a:rPr lang="zh-CN" sz="24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定价小贴士</a:t>
            </a:r>
            <a:endParaRPr sz="24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43" name="Google Shape;243;p13"/>
          <p:cNvSpPr/>
          <p:nvPr/>
        </p:nvSpPr>
        <p:spPr>
          <a:xfrm>
            <a:off x="426720" y="1265055"/>
            <a:ext cx="11338560" cy="48936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panose="020B0604020202020204"/>
              <a:buNone/>
            </a:pPr>
            <a:r>
              <a:rPr lang="zh-CN" sz="18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1.  利用商品定价公式得出的价格为</a:t>
            </a:r>
            <a:r>
              <a:rPr lang="zh-CN" sz="2400" b="1"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折后价</a:t>
            </a:r>
            <a:r>
              <a:rPr lang="zh-CN" sz="18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，所以要预留一定的折扣空间</a:t>
            </a:r>
            <a:endParaRPr sz="18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800"/>
              <a:buFont typeface="Arial" panose="020B0604020202020204"/>
              <a:buNone/>
            </a:pPr>
            <a:endParaRPr sz="18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800"/>
              <a:buFont typeface="Arial" panose="020B0604020202020204"/>
              <a:buNone/>
            </a:pPr>
            <a:r>
              <a:rPr lang="zh-CN" sz="18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     如果上图所示的手机壳需要</a:t>
            </a:r>
            <a:r>
              <a:rPr lang="zh-CN" sz="2400" b="1"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打8折</a:t>
            </a:r>
            <a:r>
              <a:rPr lang="zh-CN" sz="18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，则商品的</a:t>
            </a:r>
            <a:r>
              <a:rPr lang="zh-CN" sz="2400" b="1"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原价为8.2/0.8=10.25RM</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2400"/>
              <a:buFont typeface="Arial" panose="020B0604020202020204"/>
              <a:buNone/>
            </a:pPr>
            <a:endParaRPr sz="2400" b="1"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800"/>
              <a:buFont typeface="Arial" panose="020B0604020202020204"/>
              <a:buNone/>
            </a:pPr>
            <a:br>
              <a:rPr lang="zh-CN" sz="1800" b="1" i="0" u="none" strike="noStrike" cap="none">
                <a:solidFill>
                  <a:schemeClr val="dk1"/>
                </a:solidFill>
                <a:latin typeface="Arial" panose="020B0604020202020204"/>
                <a:ea typeface="Arial" panose="020B0604020202020204"/>
                <a:cs typeface="Arial" panose="020B0604020202020204"/>
                <a:sym typeface="Arial" panose="020B0604020202020204"/>
              </a:rPr>
            </a:br>
            <a:r>
              <a:rPr lang="zh-CN" sz="18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2.新卖家开店前三个月不收取佣金，可以适当</a:t>
            </a:r>
            <a:r>
              <a:rPr lang="zh-CN" sz="2400" b="1"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降低产品定价获得有竞争力的价格！</a:t>
            </a:r>
            <a:endParaRPr sz="2400" b="1"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2400"/>
              <a:buFont typeface="Arial" panose="020B0604020202020204"/>
              <a:buNone/>
            </a:pPr>
            <a:endParaRPr sz="2400" b="1"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800"/>
              <a:buFont typeface="Arial" panose="020B0604020202020204"/>
              <a:buNone/>
            </a:pPr>
            <a:r>
              <a:rPr lang="zh-CN" sz="1800" b="1" i="0" u="none" strike="noStrike" cap="none">
                <a:solidFill>
                  <a:srgbClr val="262626"/>
                </a:solidFill>
                <a:latin typeface="微软雅黑" panose="020B0503020204020204" charset="-122"/>
                <a:ea typeface="微软雅黑" panose="020B0503020204020204" charset="-122"/>
                <a:cs typeface="微软雅黑" panose="020B0503020204020204" charset="-122"/>
                <a:sym typeface="微软雅黑" panose="020B0503020204020204" charset="-122"/>
              </a:rPr>
              <a:t>3.定价之前请参考同品类的热卖品，如果发现定价高，争取</a:t>
            </a:r>
            <a:r>
              <a:rPr lang="zh-CN" sz="2400" b="1"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寻求低成本货源、目标利润降低，获得竞争力！</a:t>
            </a:r>
            <a:endParaRPr sz="2400" b="1"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800"/>
              <a:buFont typeface="Arial" panose="020B0604020202020204"/>
              <a:buNone/>
            </a:pPr>
            <a:endParaRPr sz="1800" b="1"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800"/>
              <a:buFont typeface="Arial" panose="020B0604020202020204"/>
              <a:buNone/>
            </a:pPr>
            <a:r>
              <a:rPr lang="zh-CN" sz="18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4.合理定价设置</a:t>
            </a:r>
            <a:r>
              <a:rPr lang="zh-CN" sz="2400" b="1"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引流款及主推款</a:t>
            </a:r>
            <a:r>
              <a:rPr lang="zh-CN" sz="18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，保证</a:t>
            </a:r>
            <a:r>
              <a:rPr lang="zh-CN" sz="2400" b="1"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流量的持续输入</a:t>
            </a:r>
            <a:r>
              <a:rPr lang="zh-CN" sz="18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endParaRPr sz="18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800"/>
              <a:buFont typeface="Arial" panose="020B0604020202020204"/>
              <a:buNone/>
            </a:pPr>
            <a:endParaRPr sz="1800" b="1"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800"/>
              <a:buFont typeface="Arial" panose="020B0604020202020204"/>
              <a:buNone/>
            </a:pPr>
            <a:r>
              <a:rPr lang="zh-CN" sz="18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5.马来站点如果您的价格具有竞争力，系统会</a:t>
            </a:r>
            <a:r>
              <a:rPr lang="zh-CN" sz="2400" b="1"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自动打上Lowest Price Guaranteed（低价保证），获得专属页面曝光！</a:t>
            </a:r>
            <a:endParaRPr sz="1800" b="1"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489" name="Shape 489"/>
        <p:cNvGrpSpPr/>
        <p:nvPr/>
      </p:nvGrpSpPr>
      <p:grpSpPr>
        <a:xfrm>
          <a:off x="0" y="0"/>
          <a:ext cx="0" cy="0"/>
          <a:chOff x="0" y="0"/>
          <a:chExt cx="0" cy="0"/>
        </a:xfrm>
      </p:grpSpPr>
      <p:pic>
        <p:nvPicPr>
          <p:cNvPr id="490" name="Google Shape;490;ge948418a2c_0_0"/>
          <p:cNvPicPr preferRelativeResize="0"/>
          <p:nvPr/>
        </p:nvPicPr>
        <p:blipFill rotWithShape="1">
          <a:blip r:embed="rId1"/>
          <a:srcRect/>
          <a:stretch>
            <a:fillRect/>
          </a:stretch>
        </p:blipFill>
        <p:spPr>
          <a:xfrm>
            <a:off x="0" y="2272"/>
            <a:ext cx="12189608" cy="6857998"/>
          </a:xfrm>
          <a:prstGeom prst="rect">
            <a:avLst/>
          </a:prstGeom>
          <a:noFill/>
          <a:ln>
            <a:noFill/>
          </a:ln>
        </p:spPr>
      </p:pic>
      <p:pic>
        <p:nvPicPr>
          <p:cNvPr id="491" name="Google Shape;491;ge948418a2c_0_0"/>
          <p:cNvPicPr preferRelativeResize="0"/>
          <p:nvPr/>
        </p:nvPicPr>
        <p:blipFill rotWithShape="1">
          <a:blip r:embed="rId2"/>
          <a:srcRect/>
          <a:stretch>
            <a:fillRect/>
          </a:stretch>
        </p:blipFill>
        <p:spPr>
          <a:xfrm>
            <a:off x="3977551" y="1728491"/>
            <a:ext cx="4056275" cy="1317915"/>
          </a:xfrm>
          <a:prstGeom prst="rect">
            <a:avLst/>
          </a:prstGeom>
          <a:noFill/>
          <a:ln>
            <a:noFill/>
          </a:ln>
        </p:spPr>
      </p:pic>
      <p:sp>
        <p:nvSpPr>
          <p:cNvPr id="492" name="Google Shape;492;ge948418a2c_0_0"/>
          <p:cNvSpPr/>
          <p:nvPr/>
        </p:nvSpPr>
        <p:spPr>
          <a:xfrm>
            <a:off x="3373517" y="3135085"/>
            <a:ext cx="5444700" cy="45600"/>
          </a:xfrm>
          <a:prstGeom prst="rect">
            <a:avLst/>
          </a:prstGeom>
          <a:solidFill>
            <a:srgbClr val="F158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900"/>
              <a:buFont typeface="Arial" panose="020B0604020202020204"/>
              <a:buNone/>
            </a:pPr>
            <a:endParaRPr sz="19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493" name="Google Shape;493;ge948418a2c_0_0"/>
          <p:cNvSpPr txBox="1"/>
          <p:nvPr/>
        </p:nvSpPr>
        <p:spPr>
          <a:xfrm>
            <a:off x="5452533" y="3677316"/>
            <a:ext cx="2494800" cy="692700"/>
          </a:xfrm>
          <a:prstGeom prst="rect">
            <a:avLst/>
          </a:prstGeom>
          <a:noFill/>
          <a:ln>
            <a:noFill/>
          </a:ln>
        </p:spPr>
        <p:txBody>
          <a:bodyPr spcFirstLastPara="1" wrap="square" lIns="121900" tIns="60925" rIns="121900" bIns="60925" anchor="t" anchorCtr="0">
            <a:spAutoFit/>
          </a:bodyPr>
          <a:lstStyle/>
          <a:p>
            <a:pPr marL="0" marR="0" lvl="0" indent="0" algn="l" rtl="0">
              <a:lnSpc>
                <a:spcPct val="100000"/>
              </a:lnSpc>
              <a:spcBef>
                <a:spcPts val="0"/>
              </a:spcBef>
              <a:spcAft>
                <a:spcPts val="0"/>
              </a:spcAft>
              <a:buClr>
                <a:srgbClr val="000000"/>
              </a:buClr>
              <a:buSzPts val="3700"/>
              <a:buFont typeface="Arial" panose="020B0604020202020204"/>
              <a:buNone/>
            </a:pPr>
            <a:r>
              <a:rPr lang="zh-CN" sz="3700" b="0" i="0" u="none" strike="noStrike" cap="none">
                <a:solidFill>
                  <a:srgbClr val="000000"/>
                </a:solidFill>
                <a:latin typeface="Arial" panose="020B0604020202020204"/>
                <a:ea typeface="Arial" panose="020B0604020202020204"/>
                <a:cs typeface="Arial" panose="020B0604020202020204"/>
                <a:sym typeface="Arial" panose="020B0604020202020204"/>
              </a:rPr>
              <a:t>谢谢！</a:t>
            </a:r>
            <a:endParaRPr sz="19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70" name="Shape 170"/>
        <p:cNvGrpSpPr/>
        <p:nvPr/>
      </p:nvGrpSpPr>
      <p:grpSpPr>
        <a:xfrm>
          <a:off x="0" y="0"/>
          <a:ext cx="0" cy="0"/>
          <a:chOff x="0" y="0"/>
          <a:chExt cx="0" cy="0"/>
        </a:xfrm>
      </p:grpSpPr>
      <p:sp>
        <p:nvSpPr>
          <p:cNvPr id="171" name="Google Shape;171;p3"/>
          <p:cNvSpPr txBox="1"/>
          <p:nvPr/>
        </p:nvSpPr>
        <p:spPr>
          <a:xfrm>
            <a:off x="588420" y="179502"/>
            <a:ext cx="3517236"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台湾站点物流渠道介绍</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72" name="Google Shape;172;p3"/>
          <p:cNvGrpSpPr/>
          <p:nvPr/>
        </p:nvGrpSpPr>
        <p:grpSpPr>
          <a:xfrm>
            <a:off x="227601" y="2990005"/>
            <a:ext cx="1312446" cy="1374177"/>
            <a:chOff x="608013" y="2470156"/>
            <a:chExt cx="641350" cy="671513"/>
          </a:xfrm>
        </p:grpSpPr>
        <p:sp>
          <p:nvSpPr>
            <p:cNvPr id="173" name="Google Shape;173;p3"/>
            <p:cNvSpPr/>
            <p:nvPr/>
          </p:nvSpPr>
          <p:spPr>
            <a:xfrm>
              <a:off x="709613" y="2698756"/>
              <a:ext cx="539750" cy="296862"/>
            </a:xfrm>
            <a:custGeom>
              <a:avLst/>
              <a:gdLst/>
              <a:ahLst/>
              <a:cxnLst/>
              <a:rect l="l" t="t" r="r" b="b"/>
              <a:pathLst>
                <a:path w="144" h="79" extrusionOk="0">
                  <a:moveTo>
                    <a:pt x="97" y="79"/>
                  </a:moveTo>
                  <a:cubicBezTo>
                    <a:pt x="99" y="79"/>
                    <a:pt x="100" y="78"/>
                    <a:pt x="102" y="77"/>
                  </a:cubicBezTo>
                  <a:cubicBezTo>
                    <a:pt x="104" y="76"/>
                    <a:pt x="144" y="42"/>
                    <a:pt x="144" y="9"/>
                  </a:cubicBezTo>
                  <a:cubicBezTo>
                    <a:pt x="144" y="4"/>
                    <a:pt x="140" y="0"/>
                    <a:pt x="136" y="0"/>
                  </a:cubicBezTo>
                  <a:cubicBezTo>
                    <a:pt x="9" y="0"/>
                    <a:pt x="9" y="0"/>
                    <a:pt x="9" y="0"/>
                  </a:cubicBezTo>
                  <a:cubicBezTo>
                    <a:pt x="6" y="0"/>
                    <a:pt x="4" y="1"/>
                    <a:pt x="2" y="3"/>
                  </a:cubicBezTo>
                  <a:cubicBezTo>
                    <a:pt x="1" y="5"/>
                    <a:pt x="0" y="7"/>
                    <a:pt x="0" y="10"/>
                  </a:cubicBezTo>
                  <a:cubicBezTo>
                    <a:pt x="8" y="72"/>
                    <a:pt x="8" y="72"/>
                    <a:pt x="8" y="72"/>
                  </a:cubicBezTo>
                  <a:cubicBezTo>
                    <a:pt x="9" y="76"/>
                    <a:pt x="12" y="79"/>
                    <a:pt x="16" y="79"/>
                  </a:cubicBezTo>
                  <a:lnTo>
                    <a:pt x="97" y="79"/>
                  </a:lnTo>
                  <a:close/>
                  <a:moveTo>
                    <a:pt x="84" y="62"/>
                  </a:moveTo>
                  <a:cubicBezTo>
                    <a:pt x="69" y="62"/>
                    <a:pt x="69" y="62"/>
                    <a:pt x="69" y="62"/>
                  </a:cubicBezTo>
                  <a:cubicBezTo>
                    <a:pt x="69" y="17"/>
                    <a:pt x="69" y="17"/>
                    <a:pt x="69" y="17"/>
                  </a:cubicBezTo>
                  <a:cubicBezTo>
                    <a:pt x="84" y="17"/>
                    <a:pt x="84" y="17"/>
                    <a:pt x="84" y="17"/>
                  </a:cubicBezTo>
                  <a:lnTo>
                    <a:pt x="84" y="62"/>
                  </a:lnTo>
                  <a:close/>
                  <a:moveTo>
                    <a:pt x="58" y="62"/>
                  </a:moveTo>
                  <a:cubicBezTo>
                    <a:pt x="44" y="62"/>
                    <a:pt x="44" y="62"/>
                    <a:pt x="44" y="62"/>
                  </a:cubicBezTo>
                  <a:cubicBezTo>
                    <a:pt x="44" y="17"/>
                    <a:pt x="44" y="17"/>
                    <a:pt x="44" y="17"/>
                  </a:cubicBezTo>
                  <a:cubicBezTo>
                    <a:pt x="58" y="17"/>
                    <a:pt x="58" y="17"/>
                    <a:pt x="58" y="17"/>
                  </a:cubicBezTo>
                  <a:lnTo>
                    <a:pt x="58" y="62"/>
                  </a:lnTo>
                  <a:close/>
                  <a:moveTo>
                    <a:pt x="95" y="61"/>
                  </a:moveTo>
                  <a:cubicBezTo>
                    <a:pt x="95" y="17"/>
                    <a:pt x="95" y="17"/>
                    <a:pt x="95" y="17"/>
                  </a:cubicBezTo>
                  <a:cubicBezTo>
                    <a:pt x="110" y="17"/>
                    <a:pt x="110" y="17"/>
                    <a:pt x="110" y="17"/>
                  </a:cubicBezTo>
                  <a:cubicBezTo>
                    <a:pt x="110" y="45"/>
                    <a:pt x="110" y="45"/>
                    <a:pt x="110" y="45"/>
                  </a:cubicBezTo>
                  <a:cubicBezTo>
                    <a:pt x="105" y="51"/>
                    <a:pt x="100" y="57"/>
                    <a:pt x="95" y="61"/>
                  </a:cubicBezTo>
                  <a:close/>
                  <a:moveTo>
                    <a:pt x="121" y="29"/>
                  </a:moveTo>
                  <a:cubicBezTo>
                    <a:pt x="121" y="17"/>
                    <a:pt x="121" y="17"/>
                    <a:pt x="121" y="17"/>
                  </a:cubicBezTo>
                  <a:cubicBezTo>
                    <a:pt x="126" y="17"/>
                    <a:pt x="126" y="17"/>
                    <a:pt x="126" y="17"/>
                  </a:cubicBezTo>
                  <a:cubicBezTo>
                    <a:pt x="125" y="21"/>
                    <a:pt x="123" y="25"/>
                    <a:pt x="121" y="29"/>
                  </a:cubicBezTo>
                  <a:close/>
                  <a:moveTo>
                    <a:pt x="33" y="17"/>
                  </a:moveTo>
                  <a:cubicBezTo>
                    <a:pt x="33" y="62"/>
                    <a:pt x="33" y="62"/>
                    <a:pt x="33" y="62"/>
                  </a:cubicBezTo>
                  <a:cubicBezTo>
                    <a:pt x="24" y="62"/>
                    <a:pt x="24" y="62"/>
                    <a:pt x="24" y="62"/>
                  </a:cubicBezTo>
                  <a:cubicBezTo>
                    <a:pt x="18" y="17"/>
                    <a:pt x="18" y="17"/>
                    <a:pt x="18" y="17"/>
                  </a:cubicBezTo>
                  <a:lnTo>
                    <a:pt x="33" y="17"/>
                  </a:lnTo>
                  <a:close/>
                </a:path>
              </a:pathLst>
            </a:custGeom>
            <a:solidFill>
              <a:srgbClr val="EE4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74" name="Google Shape;174;p3"/>
            <p:cNvSpPr/>
            <p:nvPr/>
          </p:nvSpPr>
          <p:spPr>
            <a:xfrm>
              <a:off x="608013" y="2601919"/>
              <a:ext cx="179388" cy="58737"/>
            </a:xfrm>
            <a:custGeom>
              <a:avLst/>
              <a:gdLst/>
              <a:ahLst/>
              <a:cxnLst/>
              <a:rect l="l" t="t" r="r" b="b"/>
              <a:pathLst>
                <a:path w="48" h="16" extrusionOk="0">
                  <a:moveTo>
                    <a:pt x="48" y="8"/>
                  </a:moveTo>
                  <a:cubicBezTo>
                    <a:pt x="48" y="3"/>
                    <a:pt x="44" y="0"/>
                    <a:pt x="40" y="0"/>
                  </a:cubicBezTo>
                  <a:cubicBezTo>
                    <a:pt x="8" y="0"/>
                    <a:pt x="8" y="0"/>
                    <a:pt x="8" y="0"/>
                  </a:cubicBezTo>
                  <a:cubicBezTo>
                    <a:pt x="4" y="0"/>
                    <a:pt x="0" y="3"/>
                    <a:pt x="0" y="8"/>
                  </a:cubicBezTo>
                  <a:cubicBezTo>
                    <a:pt x="0" y="13"/>
                    <a:pt x="4" y="16"/>
                    <a:pt x="8" y="16"/>
                  </a:cubicBezTo>
                  <a:cubicBezTo>
                    <a:pt x="40" y="16"/>
                    <a:pt x="40" y="16"/>
                    <a:pt x="40" y="16"/>
                  </a:cubicBezTo>
                  <a:cubicBezTo>
                    <a:pt x="44" y="16"/>
                    <a:pt x="48" y="13"/>
                    <a:pt x="48" y="8"/>
                  </a:cubicBezTo>
                  <a:close/>
                </a:path>
              </a:pathLst>
            </a:custGeom>
            <a:solidFill>
              <a:srgbClr val="EE4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75" name="Google Shape;175;p3"/>
            <p:cNvSpPr/>
            <p:nvPr/>
          </p:nvSpPr>
          <p:spPr>
            <a:xfrm>
              <a:off x="750888" y="3021019"/>
              <a:ext cx="119063" cy="120650"/>
            </a:xfrm>
            <a:prstGeom prst="ellipse">
              <a:avLst/>
            </a:prstGeom>
            <a:solidFill>
              <a:srgbClr val="EE4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76" name="Google Shape;176;p3"/>
            <p:cNvSpPr/>
            <p:nvPr/>
          </p:nvSpPr>
          <p:spPr>
            <a:xfrm>
              <a:off x="1023938" y="3021019"/>
              <a:ext cx="120650" cy="120650"/>
            </a:xfrm>
            <a:prstGeom prst="ellipse">
              <a:avLst/>
            </a:prstGeom>
            <a:solidFill>
              <a:srgbClr val="EE4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77" name="Google Shape;177;p3"/>
            <p:cNvSpPr/>
            <p:nvPr/>
          </p:nvSpPr>
          <p:spPr>
            <a:xfrm>
              <a:off x="933450" y="2563819"/>
              <a:ext cx="153988" cy="109537"/>
            </a:xfrm>
            <a:custGeom>
              <a:avLst/>
              <a:gdLst/>
              <a:ahLst/>
              <a:cxnLst/>
              <a:rect l="l" t="t" r="r" b="b"/>
              <a:pathLst>
                <a:path w="41" h="29" extrusionOk="0">
                  <a:moveTo>
                    <a:pt x="20" y="29"/>
                  </a:moveTo>
                  <a:cubicBezTo>
                    <a:pt x="17" y="29"/>
                    <a:pt x="0" y="5"/>
                    <a:pt x="0" y="3"/>
                  </a:cubicBezTo>
                  <a:cubicBezTo>
                    <a:pt x="0" y="0"/>
                    <a:pt x="2" y="1"/>
                    <a:pt x="5" y="1"/>
                  </a:cubicBezTo>
                  <a:cubicBezTo>
                    <a:pt x="35" y="1"/>
                    <a:pt x="35" y="1"/>
                    <a:pt x="35" y="1"/>
                  </a:cubicBezTo>
                  <a:cubicBezTo>
                    <a:pt x="38" y="1"/>
                    <a:pt x="41" y="0"/>
                    <a:pt x="41" y="3"/>
                  </a:cubicBezTo>
                  <a:cubicBezTo>
                    <a:pt x="41" y="5"/>
                    <a:pt x="23" y="29"/>
                    <a:pt x="20" y="29"/>
                  </a:cubicBezTo>
                  <a:close/>
                </a:path>
              </a:pathLst>
            </a:custGeom>
            <a:solidFill>
              <a:srgbClr val="EE4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78" name="Google Shape;178;p3"/>
            <p:cNvSpPr/>
            <p:nvPr/>
          </p:nvSpPr>
          <p:spPr>
            <a:xfrm>
              <a:off x="985838" y="2470156"/>
              <a:ext cx="49213" cy="112712"/>
            </a:xfrm>
            <a:custGeom>
              <a:avLst/>
              <a:gdLst/>
              <a:ahLst/>
              <a:cxnLst/>
              <a:rect l="l" t="t" r="r" b="b"/>
              <a:pathLst>
                <a:path w="13" h="30" extrusionOk="0">
                  <a:moveTo>
                    <a:pt x="13" y="26"/>
                  </a:moveTo>
                  <a:cubicBezTo>
                    <a:pt x="13" y="28"/>
                    <a:pt x="10" y="30"/>
                    <a:pt x="6" y="30"/>
                  </a:cubicBezTo>
                  <a:cubicBezTo>
                    <a:pt x="6" y="30"/>
                    <a:pt x="6" y="30"/>
                    <a:pt x="6" y="30"/>
                  </a:cubicBezTo>
                  <a:cubicBezTo>
                    <a:pt x="3" y="30"/>
                    <a:pt x="0" y="28"/>
                    <a:pt x="0" y="26"/>
                  </a:cubicBezTo>
                  <a:cubicBezTo>
                    <a:pt x="0" y="4"/>
                    <a:pt x="0" y="4"/>
                    <a:pt x="0" y="4"/>
                  </a:cubicBezTo>
                  <a:cubicBezTo>
                    <a:pt x="0" y="2"/>
                    <a:pt x="3" y="0"/>
                    <a:pt x="6" y="0"/>
                  </a:cubicBezTo>
                  <a:cubicBezTo>
                    <a:pt x="6" y="0"/>
                    <a:pt x="6" y="0"/>
                    <a:pt x="6" y="0"/>
                  </a:cubicBezTo>
                  <a:cubicBezTo>
                    <a:pt x="10" y="0"/>
                    <a:pt x="13" y="2"/>
                    <a:pt x="13" y="4"/>
                  </a:cubicBezTo>
                  <a:lnTo>
                    <a:pt x="13" y="26"/>
                  </a:lnTo>
                  <a:close/>
                </a:path>
              </a:pathLst>
            </a:custGeom>
            <a:solidFill>
              <a:srgbClr val="EE4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grpSp>
        <p:nvGrpSpPr>
          <p:cNvPr id="179" name="Google Shape;179;p3"/>
          <p:cNvGrpSpPr/>
          <p:nvPr/>
        </p:nvGrpSpPr>
        <p:grpSpPr>
          <a:xfrm>
            <a:off x="2082298" y="2928015"/>
            <a:ext cx="1604112" cy="1599172"/>
            <a:chOff x="1992312" y="1589"/>
            <a:chExt cx="5156201" cy="5140327"/>
          </a:xfrm>
        </p:grpSpPr>
        <p:sp>
          <p:nvSpPr>
            <p:cNvPr id="180" name="Google Shape;180;p3"/>
            <p:cNvSpPr/>
            <p:nvPr/>
          </p:nvSpPr>
          <p:spPr>
            <a:xfrm>
              <a:off x="1992312" y="1589"/>
              <a:ext cx="5156201" cy="5140327"/>
            </a:xfrm>
            <a:custGeom>
              <a:avLst/>
              <a:gdLst/>
              <a:ahLst/>
              <a:cxnLst/>
              <a:rect l="l" t="t" r="r" b="b"/>
              <a:pathLst>
                <a:path w="3248" h="3238" extrusionOk="0">
                  <a:moveTo>
                    <a:pt x="3248" y="810"/>
                  </a:moveTo>
                  <a:lnTo>
                    <a:pt x="3248" y="810"/>
                  </a:lnTo>
                  <a:lnTo>
                    <a:pt x="1624" y="0"/>
                  </a:lnTo>
                  <a:lnTo>
                    <a:pt x="3" y="808"/>
                  </a:lnTo>
                  <a:lnTo>
                    <a:pt x="0" y="808"/>
                  </a:lnTo>
                  <a:lnTo>
                    <a:pt x="0" y="2428"/>
                  </a:lnTo>
                  <a:lnTo>
                    <a:pt x="1624" y="3238"/>
                  </a:lnTo>
                  <a:lnTo>
                    <a:pt x="3248" y="2428"/>
                  </a:lnTo>
                  <a:lnTo>
                    <a:pt x="3248" y="810"/>
                  </a:lnTo>
                  <a:lnTo>
                    <a:pt x="3248" y="810"/>
                  </a:lnTo>
                  <a:close/>
                </a:path>
              </a:pathLst>
            </a:custGeom>
            <a:solidFill>
              <a:srgbClr val="EE4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81" name="Google Shape;181;p3"/>
            <p:cNvSpPr/>
            <p:nvPr/>
          </p:nvSpPr>
          <p:spPr>
            <a:xfrm>
              <a:off x="3822700" y="312738"/>
              <a:ext cx="2686050" cy="1339850"/>
            </a:xfrm>
            <a:custGeom>
              <a:avLst/>
              <a:gdLst/>
              <a:ahLst/>
              <a:cxnLst/>
              <a:rect l="l" t="t" r="r" b="b"/>
              <a:pathLst>
                <a:path w="1692" h="844" extrusionOk="0">
                  <a:moveTo>
                    <a:pt x="471" y="0"/>
                  </a:moveTo>
                  <a:lnTo>
                    <a:pt x="1692" y="611"/>
                  </a:lnTo>
                  <a:lnTo>
                    <a:pt x="1227" y="844"/>
                  </a:lnTo>
                  <a:lnTo>
                    <a:pt x="0" y="235"/>
                  </a:lnTo>
                  <a:lnTo>
                    <a:pt x="471"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82" name="Google Shape;182;p3"/>
            <p:cNvSpPr/>
            <p:nvPr/>
          </p:nvSpPr>
          <p:spPr>
            <a:xfrm>
              <a:off x="2632075" y="869950"/>
              <a:ext cx="2825750" cy="1374775"/>
            </a:xfrm>
            <a:custGeom>
              <a:avLst/>
              <a:gdLst/>
              <a:ahLst/>
              <a:cxnLst/>
              <a:rect l="l" t="t" r="r" b="b"/>
              <a:pathLst>
                <a:path w="1780" h="866" extrusionOk="0">
                  <a:moveTo>
                    <a:pt x="538" y="0"/>
                  </a:moveTo>
                  <a:lnTo>
                    <a:pt x="1780" y="597"/>
                  </a:lnTo>
                  <a:lnTo>
                    <a:pt x="1221" y="866"/>
                  </a:lnTo>
                  <a:lnTo>
                    <a:pt x="0" y="263"/>
                  </a:lnTo>
                  <a:lnTo>
                    <a:pt x="53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83" name="Google Shape;183;p3"/>
            <p:cNvSpPr/>
            <p:nvPr/>
          </p:nvSpPr>
          <p:spPr>
            <a:xfrm>
              <a:off x="2314575" y="1447800"/>
              <a:ext cx="2093913" cy="3292475"/>
            </a:xfrm>
            <a:custGeom>
              <a:avLst/>
              <a:gdLst/>
              <a:ahLst/>
              <a:cxnLst/>
              <a:rect l="l" t="t" r="r" b="b"/>
              <a:pathLst>
                <a:path w="1319" h="2074" extrusionOk="0">
                  <a:moveTo>
                    <a:pt x="0" y="103"/>
                  </a:moveTo>
                  <a:lnTo>
                    <a:pt x="65" y="103"/>
                  </a:lnTo>
                  <a:lnTo>
                    <a:pt x="0" y="101"/>
                  </a:lnTo>
                  <a:lnTo>
                    <a:pt x="0" y="0"/>
                  </a:lnTo>
                  <a:lnTo>
                    <a:pt x="1319" y="657"/>
                  </a:lnTo>
                  <a:lnTo>
                    <a:pt x="1319" y="2074"/>
                  </a:lnTo>
                  <a:lnTo>
                    <a:pt x="0" y="1416"/>
                  </a:lnTo>
                  <a:lnTo>
                    <a:pt x="0" y="103"/>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84" name="Google Shape;184;p3"/>
            <p:cNvSpPr/>
            <p:nvPr/>
          </p:nvSpPr>
          <p:spPr>
            <a:xfrm>
              <a:off x="4730750" y="1447800"/>
              <a:ext cx="2095500" cy="3292475"/>
            </a:xfrm>
            <a:custGeom>
              <a:avLst/>
              <a:gdLst/>
              <a:ahLst/>
              <a:cxnLst/>
              <a:rect l="l" t="t" r="r" b="b"/>
              <a:pathLst>
                <a:path w="1320" h="2074" extrusionOk="0">
                  <a:moveTo>
                    <a:pt x="1320" y="202"/>
                  </a:moveTo>
                  <a:lnTo>
                    <a:pt x="1320" y="1416"/>
                  </a:lnTo>
                  <a:lnTo>
                    <a:pt x="0" y="2074"/>
                  </a:lnTo>
                  <a:lnTo>
                    <a:pt x="0" y="657"/>
                  </a:lnTo>
                  <a:lnTo>
                    <a:pt x="1320" y="0"/>
                  </a:lnTo>
                  <a:lnTo>
                    <a:pt x="1320" y="20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grpSp>
        <p:nvGrpSpPr>
          <p:cNvPr id="185" name="Google Shape;185;p3"/>
          <p:cNvGrpSpPr/>
          <p:nvPr/>
        </p:nvGrpSpPr>
        <p:grpSpPr>
          <a:xfrm>
            <a:off x="4228661" y="2850491"/>
            <a:ext cx="1899518" cy="1556977"/>
            <a:chOff x="969737" y="2991141"/>
            <a:chExt cx="583307" cy="478119"/>
          </a:xfrm>
        </p:grpSpPr>
        <p:sp>
          <p:nvSpPr>
            <p:cNvPr id="186" name="Google Shape;186;p3"/>
            <p:cNvSpPr/>
            <p:nvPr/>
          </p:nvSpPr>
          <p:spPr>
            <a:xfrm>
              <a:off x="1446795" y="3357699"/>
              <a:ext cx="41437" cy="17000"/>
            </a:xfrm>
            <a:custGeom>
              <a:avLst/>
              <a:gdLst/>
              <a:ahLst/>
              <a:cxnLst/>
              <a:rect l="l" t="t" r="r" b="b"/>
              <a:pathLst>
                <a:path w="193" h="82" extrusionOk="0">
                  <a:moveTo>
                    <a:pt x="23" y="82"/>
                  </a:moveTo>
                  <a:cubicBezTo>
                    <a:pt x="0" y="82"/>
                    <a:pt x="15" y="63"/>
                    <a:pt x="56" y="41"/>
                  </a:cubicBezTo>
                  <a:cubicBezTo>
                    <a:pt x="97" y="18"/>
                    <a:pt x="148" y="0"/>
                    <a:pt x="171" y="0"/>
                  </a:cubicBezTo>
                  <a:cubicBezTo>
                    <a:pt x="193" y="0"/>
                    <a:pt x="179" y="18"/>
                    <a:pt x="138" y="41"/>
                  </a:cubicBezTo>
                  <a:cubicBezTo>
                    <a:pt x="97" y="63"/>
                    <a:pt x="46" y="82"/>
                    <a:pt x="23" y="82"/>
                  </a:cubicBezTo>
                  <a:close/>
                </a:path>
              </a:pathLst>
            </a:custGeom>
            <a:solidFill>
              <a:srgbClr val="EE4D2D"/>
            </a:solidFill>
            <a:ln w="9525" cap="flat" cmpd="sng">
              <a:solidFill>
                <a:srgbClr val="FF572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87" name="Google Shape;187;p3"/>
            <p:cNvSpPr/>
            <p:nvPr/>
          </p:nvSpPr>
          <p:spPr>
            <a:xfrm>
              <a:off x="969737" y="2991141"/>
              <a:ext cx="491933" cy="478119"/>
            </a:xfrm>
            <a:custGeom>
              <a:avLst/>
              <a:gdLst/>
              <a:ahLst/>
              <a:cxnLst/>
              <a:rect l="l" t="t" r="r" b="b"/>
              <a:pathLst>
                <a:path w="2315" h="2251" extrusionOk="0">
                  <a:moveTo>
                    <a:pt x="1135" y="0"/>
                  </a:moveTo>
                  <a:lnTo>
                    <a:pt x="2315" y="791"/>
                  </a:lnTo>
                  <a:lnTo>
                    <a:pt x="2283" y="910"/>
                  </a:lnTo>
                  <a:lnTo>
                    <a:pt x="2088" y="910"/>
                  </a:lnTo>
                  <a:cubicBezTo>
                    <a:pt x="2088" y="962"/>
                    <a:pt x="2140" y="1065"/>
                    <a:pt x="2088" y="1065"/>
                  </a:cubicBezTo>
                  <a:lnTo>
                    <a:pt x="1387" y="1066"/>
                  </a:lnTo>
                  <a:lnTo>
                    <a:pt x="1387" y="1218"/>
                  </a:lnTo>
                  <a:lnTo>
                    <a:pt x="1204" y="1219"/>
                  </a:lnTo>
                  <a:lnTo>
                    <a:pt x="1204" y="1065"/>
                  </a:lnTo>
                  <a:lnTo>
                    <a:pt x="1033" y="1065"/>
                  </a:lnTo>
                  <a:cubicBezTo>
                    <a:pt x="1033" y="1402"/>
                    <a:pt x="1033" y="1738"/>
                    <a:pt x="1033" y="2074"/>
                  </a:cubicBezTo>
                  <a:lnTo>
                    <a:pt x="1033" y="2251"/>
                  </a:lnTo>
                  <a:lnTo>
                    <a:pt x="256" y="2251"/>
                  </a:lnTo>
                  <a:lnTo>
                    <a:pt x="256" y="910"/>
                  </a:lnTo>
                  <a:lnTo>
                    <a:pt x="20" y="910"/>
                  </a:lnTo>
                  <a:lnTo>
                    <a:pt x="0" y="806"/>
                  </a:lnTo>
                  <a:lnTo>
                    <a:pt x="1135" y="0"/>
                  </a:lnTo>
                  <a:close/>
                  <a:moveTo>
                    <a:pt x="1257" y="1172"/>
                  </a:moveTo>
                  <a:lnTo>
                    <a:pt x="1271" y="1170"/>
                  </a:lnTo>
                  <a:cubicBezTo>
                    <a:pt x="1273" y="1177"/>
                    <a:pt x="1275" y="1182"/>
                    <a:pt x="1278" y="1186"/>
                  </a:cubicBezTo>
                  <a:cubicBezTo>
                    <a:pt x="1282" y="1189"/>
                    <a:pt x="1287" y="1190"/>
                    <a:pt x="1292" y="1190"/>
                  </a:cubicBezTo>
                  <a:cubicBezTo>
                    <a:pt x="1297" y="1190"/>
                    <a:pt x="1301" y="1189"/>
                    <a:pt x="1305" y="1187"/>
                  </a:cubicBezTo>
                  <a:cubicBezTo>
                    <a:pt x="1308" y="1185"/>
                    <a:pt x="1311" y="1182"/>
                    <a:pt x="1313" y="1178"/>
                  </a:cubicBezTo>
                  <a:cubicBezTo>
                    <a:pt x="1316" y="1175"/>
                    <a:pt x="1317" y="1170"/>
                    <a:pt x="1319" y="1164"/>
                  </a:cubicBezTo>
                  <a:cubicBezTo>
                    <a:pt x="1321" y="1157"/>
                    <a:pt x="1321" y="1151"/>
                    <a:pt x="1321" y="1145"/>
                  </a:cubicBezTo>
                  <a:cubicBezTo>
                    <a:pt x="1321" y="1144"/>
                    <a:pt x="1321" y="1143"/>
                    <a:pt x="1321" y="1142"/>
                  </a:cubicBezTo>
                  <a:cubicBezTo>
                    <a:pt x="1318" y="1147"/>
                    <a:pt x="1314" y="1151"/>
                    <a:pt x="1309" y="1154"/>
                  </a:cubicBezTo>
                  <a:cubicBezTo>
                    <a:pt x="1303" y="1157"/>
                    <a:pt x="1298" y="1158"/>
                    <a:pt x="1291" y="1158"/>
                  </a:cubicBezTo>
                  <a:cubicBezTo>
                    <a:pt x="1281" y="1158"/>
                    <a:pt x="1272" y="1154"/>
                    <a:pt x="1265" y="1147"/>
                  </a:cubicBezTo>
                  <a:cubicBezTo>
                    <a:pt x="1258" y="1139"/>
                    <a:pt x="1254" y="1129"/>
                    <a:pt x="1254" y="1117"/>
                  </a:cubicBezTo>
                  <a:cubicBezTo>
                    <a:pt x="1254" y="1104"/>
                    <a:pt x="1258" y="1094"/>
                    <a:pt x="1266" y="1086"/>
                  </a:cubicBezTo>
                  <a:cubicBezTo>
                    <a:pt x="1273" y="1079"/>
                    <a:pt x="1282" y="1075"/>
                    <a:pt x="1294" y="1075"/>
                  </a:cubicBezTo>
                  <a:cubicBezTo>
                    <a:pt x="1302" y="1075"/>
                    <a:pt x="1309" y="1077"/>
                    <a:pt x="1316" y="1081"/>
                  </a:cubicBezTo>
                  <a:cubicBezTo>
                    <a:pt x="1323" y="1086"/>
                    <a:pt x="1328" y="1092"/>
                    <a:pt x="1331" y="1100"/>
                  </a:cubicBezTo>
                  <a:cubicBezTo>
                    <a:pt x="1335" y="1108"/>
                    <a:pt x="1337" y="1120"/>
                    <a:pt x="1337" y="1135"/>
                  </a:cubicBezTo>
                  <a:cubicBezTo>
                    <a:pt x="1337" y="1151"/>
                    <a:pt x="1335" y="1164"/>
                    <a:pt x="1331" y="1174"/>
                  </a:cubicBezTo>
                  <a:cubicBezTo>
                    <a:pt x="1328" y="1183"/>
                    <a:pt x="1323" y="1190"/>
                    <a:pt x="1316" y="1195"/>
                  </a:cubicBezTo>
                  <a:cubicBezTo>
                    <a:pt x="1309" y="1200"/>
                    <a:pt x="1301" y="1203"/>
                    <a:pt x="1292" y="1203"/>
                  </a:cubicBezTo>
                  <a:cubicBezTo>
                    <a:pt x="1282" y="1203"/>
                    <a:pt x="1274" y="1200"/>
                    <a:pt x="1268" y="1195"/>
                  </a:cubicBezTo>
                  <a:cubicBezTo>
                    <a:pt x="1262" y="1189"/>
                    <a:pt x="1258" y="1182"/>
                    <a:pt x="1257" y="1172"/>
                  </a:cubicBezTo>
                  <a:close/>
                  <a:moveTo>
                    <a:pt x="1320" y="1116"/>
                  </a:moveTo>
                  <a:cubicBezTo>
                    <a:pt x="1320" y="1107"/>
                    <a:pt x="1317" y="1100"/>
                    <a:pt x="1312" y="1095"/>
                  </a:cubicBezTo>
                  <a:cubicBezTo>
                    <a:pt x="1308" y="1090"/>
                    <a:pt x="1302" y="1087"/>
                    <a:pt x="1296" y="1087"/>
                  </a:cubicBezTo>
                  <a:cubicBezTo>
                    <a:pt x="1289" y="1087"/>
                    <a:pt x="1283" y="1090"/>
                    <a:pt x="1278" y="1096"/>
                  </a:cubicBezTo>
                  <a:cubicBezTo>
                    <a:pt x="1273" y="1101"/>
                    <a:pt x="1270" y="1109"/>
                    <a:pt x="1270" y="1118"/>
                  </a:cubicBezTo>
                  <a:cubicBezTo>
                    <a:pt x="1270" y="1126"/>
                    <a:pt x="1272" y="1132"/>
                    <a:pt x="1277" y="1137"/>
                  </a:cubicBezTo>
                  <a:cubicBezTo>
                    <a:pt x="1282" y="1142"/>
                    <a:pt x="1288" y="1145"/>
                    <a:pt x="1295" y="1145"/>
                  </a:cubicBezTo>
                  <a:cubicBezTo>
                    <a:pt x="1302" y="1145"/>
                    <a:pt x="1308" y="1142"/>
                    <a:pt x="1313" y="1137"/>
                  </a:cubicBezTo>
                  <a:cubicBezTo>
                    <a:pt x="1317" y="1132"/>
                    <a:pt x="1320" y="1125"/>
                    <a:pt x="1320" y="1116"/>
                  </a:cubicBezTo>
                  <a:close/>
                  <a:moveTo>
                    <a:pt x="447" y="1218"/>
                  </a:moveTo>
                  <a:lnTo>
                    <a:pt x="447" y="1218"/>
                  </a:lnTo>
                  <a:lnTo>
                    <a:pt x="447" y="1963"/>
                  </a:lnTo>
                  <a:lnTo>
                    <a:pt x="1033" y="1963"/>
                  </a:lnTo>
                  <a:lnTo>
                    <a:pt x="1033" y="1218"/>
                  </a:lnTo>
                  <a:lnTo>
                    <a:pt x="447" y="1218"/>
                  </a:lnTo>
                  <a:close/>
                </a:path>
              </a:pathLst>
            </a:custGeom>
            <a:solidFill>
              <a:srgbClr val="EE4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88" name="Google Shape;188;p3"/>
            <p:cNvSpPr/>
            <p:nvPr/>
          </p:nvSpPr>
          <p:spPr>
            <a:xfrm>
              <a:off x="1434045" y="3323700"/>
              <a:ext cx="35062" cy="39312"/>
            </a:xfrm>
            <a:custGeom>
              <a:avLst/>
              <a:gdLst/>
              <a:ahLst/>
              <a:cxnLst/>
              <a:rect l="l" t="t" r="r" b="b"/>
              <a:pathLst>
                <a:path w="167" h="186" extrusionOk="0">
                  <a:moveTo>
                    <a:pt x="126" y="137"/>
                  </a:moveTo>
                  <a:lnTo>
                    <a:pt x="92" y="137"/>
                  </a:lnTo>
                  <a:lnTo>
                    <a:pt x="92" y="153"/>
                  </a:lnTo>
                  <a:lnTo>
                    <a:pt x="53" y="153"/>
                  </a:lnTo>
                  <a:lnTo>
                    <a:pt x="53" y="137"/>
                  </a:lnTo>
                  <a:lnTo>
                    <a:pt x="22" y="137"/>
                  </a:lnTo>
                  <a:lnTo>
                    <a:pt x="0" y="186"/>
                  </a:lnTo>
                  <a:lnTo>
                    <a:pt x="141" y="186"/>
                  </a:lnTo>
                  <a:lnTo>
                    <a:pt x="126" y="137"/>
                  </a:lnTo>
                  <a:close/>
                  <a:moveTo>
                    <a:pt x="140" y="69"/>
                  </a:moveTo>
                  <a:lnTo>
                    <a:pt x="140" y="69"/>
                  </a:lnTo>
                  <a:lnTo>
                    <a:pt x="167" y="69"/>
                  </a:lnTo>
                  <a:lnTo>
                    <a:pt x="167" y="54"/>
                  </a:lnTo>
                  <a:lnTo>
                    <a:pt x="138" y="51"/>
                  </a:lnTo>
                  <a:cubicBezTo>
                    <a:pt x="131" y="22"/>
                    <a:pt x="104" y="0"/>
                    <a:pt x="73" y="0"/>
                  </a:cubicBezTo>
                  <a:cubicBezTo>
                    <a:pt x="36" y="0"/>
                    <a:pt x="6" y="30"/>
                    <a:pt x="6" y="67"/>
                  </a:cubicBezTo>
                  <a:cubicBezTo>
                    <a:pt x="6" y="68"/>
                    <a:pt x="6" y="69"/>
                    <a:pt x="6" y="69"/>
                  </a:cubicBezTo>
                  <a:lnTo>
                    <a:pt x="15" y="69"/>
                  </a:lnTo>
                  <a:cubicBezTo>
                    <a:pt x="15" y="85"/>
                    <a:pt x="22" y="99"/>
                    <a:pt x="32" y="110"/>
                  </a:cubicBezTo>
                  <a:cubicBezTo>
                    <a:pt x="43" y="121"/>
                    <a:pt x="58" y="127"/>
                    <a:pt x="75" y="127"/>
                  </a:cubicBezTo>
                  <a:cubicBezTo>
                    <a:pt x="91" y="127"/>
                    <a:pt x="106" y="121"/>
                    <a:pt x="117" y="110"/>
                  </a:cubicBezTo>
                  <a:cubicBezTo>
                    <a:pt x="128" y="99"/>
                    <a:pt x="134" y="85"/>
                    <a:pt x="135" y="69"/>
                  </a:cubicBezTo>
                  <a:lnTo>
                    <a:pt x="140" y="69"/>
                  </a:lnTo>
                  <a:close/>
                  <a:moveTo>
                    <a:pt x="32" y="69"/>
                  </a:moveTo>
                  <a:lnTo>
                    <a:pt x="32" y="69"/>
                  </a:lnTo>
                  <a:lnTo>
                    <a:pt x="87" y="69"/>
                  </a:lnTo>
                  <a:lnTo>
                    <a:pt x="117" y="69"/>
                  </a:lnTo>
                  <a:cubicBezTo>
                    <a:pt x="117" y="80"/>
                    <a:pt x="112" y="90"/>
                    <a:pt x="105" y="98"/>
                  </a:cubicBezTo>
                  <a:cubicBezTo>
                    <a:pt x="97" y="105"/>
                    <a:pt x="86" y="110"/>
                    <a:pt x="75" y="110"/>
                  </a:cubicBezTo>
                  <a:cubicBezTo>
                    <a:pt x="63" y="110"/>
                    <a:pt x="52" y="105"/>
                    <a:pt x="44" y="98"/>
                  </a:cubicBezTo>
                  <a:cubicBezTo>
                    <a:pt x="37" y="90"/>
                    <a:pt x="32" y="80"/>
                    <a:pt x="32" y="69"/>
                  </a:cubicBezTo>
                  <a:close/>
                </a:path>
              </a:pathLst>
            </a:custGeom>
            <a:solidFill>
              <a:srgbClr val="EE4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89" name="Google Shape;189;p3"/>
            <p:cNvSpPr/>
            <p:nvPr/>
          </p:nvSpPr>
          <p:spPr>
            <a:xfrm>
              <a:off x="1189672" y="3282262"/>
              <a:ext cx="363372" cy="186998"/>
            </a:xfrm>
            <a:custGeom>
              <a:avLst/>
              <a:gdLst/>
              <a:ahLst/>
              <a:cxnLst/>
              <a:rect l="l" t="t" r="r" b="b"/>
              <a:pathLst>
                <a:path w="1708" h="877" extrusionOk="0">
                  <a:moveTo>
                    <a:pt x="1608" y="389"/>
                  </a:moveTo>
                  <a:cubicBezTo>
                    <a:pt x="1616" y="404"/>
                    <a:pt x="1623" y="419"/>
                    <a:pt x="1629" y="434"/>
                  </a:cubicBezTo>
                  <a:lnTo>
                    <a:pt x="1586" y="434"/>
                  </a:lnTo>
                  <a:lnTo>
                    <a:pt x="1586" y="509"/>
                  </a:lnTo>
                  <a:lnTo>
                    <a:pt x="1652" y="509"/>
                  </a:lnTo>
                  <a:cubicBezTo>
                    <a:pt x="1656" y="525"/>
                    <a:pt x="1660" y="544"/>
                    <a:pt x="1661" y="555"/>
                  </a:cubicBezTo>
                  <a:cubicBezTo>
                    <a:pt x="1676" y="559"/>
                    <a:pt x="1696" y="555"/>
                    <a:pt x="1700" y="570"/>
                  </a:cubicBezTo>
                  <a:cubicBezTo>
                    <a:pt x="1708" y="601"/>
                    <a:pt x="1700" y="673"/>
                    <a:pt x="1694" y="703"/>
                  </a:cubicBezTo>
                  <a:lnTo>
                    <a:pt x="1648" y="728"/>
                  </a:lnTo>
                  <a:cubicBezTo>
                    <a:pt x="1649" y="726"/>
                    <a:pt x="1649" y="725"/>
                    <a:pt x="1649" y="723"/>
                  </a:cubicBezTo>
                  <a:cubicBezTo>
                    <a:pt x="1649" y="617"/>
                    <a:pt x="1565" y="530"/>
                    <a:pt x="1461" y="530"/>
                  </a:cubicBezTo>
                  <a:cubicBezTo>
                    <a:pt x="1358" y="530"/>
                    <a:pt x="1274" y="617"/>
                    <a:pt x="1274" y="723"/>
                  </a:cubicBezTo>
                  <a:cubicBezTo>
                    <a:pt x="1274" y="733"/>
                    <a:pt x="1275" y="744"/>
                    <a:pt x="1276" y="753"/>
                  </a:cubicBezTo>
                  <a:lnTo>
                    <a:pt x="1007" y="753"/>
                  </a:lnTo>
                  <a:lnTo>
                    <a:pt x="982" y="809"/>
                  </a:lnTo>
                  <a:lnTo>
                    <a:pt x="584" y="809"/>
                  </a:lnTo>
                  <a:lnTo>
                    <a:pt x="463" y="809"/>
                  </a:lnTo>
                  <a:cubicBezTo>
                    <a:pt x="498" y="749"/>
                    <a:pt x="479" y="667"/>
                    <a:pt x="465" y="638"/>
                  </a:cubicBezTo>
                  <a:lnTo>
                    <a:pt x="1006" y="638"/>
                  </a:lnTo>
                  <a:lnTo>
                    <a:pt x="1030" y="113"/>
                  </a:lnTo>
                  <a:cubicBezTo>
                    <a:pt x="1174" y="116"/>
                    <a:pt x="1295" y="122"/>
                    <a:pt x="1356" y="131"/>
                  </a:cubicBezTo>
                  <a:lnTo>
                    <a:pt x="1510" y="355"/>
                  </a:lnTo>
                  <a:lnTo>
                    <a:pt x="1608" y="389"/>
                  </a:lnTo>
                  <a:close/>
                  <a:moveTo>
                    <a:pt x="45" y="395"/>
                  </a:moveTo>
                  <a:lnTo>
                    <a:pt x="45" y="204"/>
                  </a:lnTo>
                  <a:lnTo>
                    <a:pt x="45" y="88"/>
                  </a:lnTo>
                  <a:lnTo>
                    <a:pt x="45" y="40"/>
                  </a:lnTo>
                  <a:cubicBezTo>
                    <a:pt x="45" y="18"/>
                    <a:pt x="63" y="0"/>
                    <a:pt x="84" y="0"/>
                  </a:cubicBezTo>
                  <a:lnTo>
                    <a:pt x="940" y="0"/>
                  </a:lnTo>
                  <a:lnTo>
                    <a:pt x="940" y="0"/>
                  </a:lnTo>
                  <a:cubicBezTo>
                    <a:pt x="962" y="0"/>
                    <a:pt x="980" y="18"/>
                    <a:pt x="979" y="40"/>
                  </a:cubicBezTo>
                  <a:lnTo>
                    <a:pt x="955" y="557"/>
                  </a:lnTo>
                  <a:cubicBezTo>
                    <a:pt x="954" y="579"/>
                    <a:pt x="937" y="597"/>
                    <a:pt x="916" y="597"/>
                  </a:cubicBezTo>
                  <a:lnTo>
                    <a:pt x="431" y="597"/>
                  </a:lnTo>
                  <a:cubicBezTo>
                    <a:pt x="397" y="559"/>
                    <a:pt x="349" y="535"/>
                    <a:pt x="295" y="535"/>
                  </a:cubicBezTo>
                  <a:cubicBezTo>
                    <a:pt x="241" y="535"/>
                    <a:pt x="193" y="559"/>
                    <a:pt x="159" y="597"/>
                  </a:cubicBezTo>
                  <a:lnTo>
                    <a:pt x="84" y="597"/>
                  </a:lnTo>
                  <a:cubicBezTo>
                    <a:pt x="63" y="597"/>
                    <a:pt x="45" y="579"/>
                    <a:pt x="45" y="557"/>
                  </a:cubicBezTo>
                  <a:lnTo>
                    <a:pt x="45" y="508"/>
                  </a:lnTo>
                  <a:lnTo>
                    <a:pt x="45" y="395"/>
                  </a:lnTo>
                  <a:close/>
                  <a:moveTo>
                    <a:pt x="295" y="570"/>
                  </a:moveTo>
                  <a:lnTo>
                    <a:pt x="295" y="570"/>
                  </a:lnTo>
                  <a:cubicBezTo>
                    <a:pt x="212" y="570"/>
                    <a:pt x="145" y="639"/>
                    <a:pt x="145" y="724"/>
                  </a:cubicBezTo>
                  <a:cubicBezTo>
                    <a:pt x="145" y="808"/>
                    <a:pt x="212" y="877"/>
                    <a:pt x="295" y="877"/>
                  </a:cubicBezTo>
                  <a:cubicBezTo>
                    <a:pt x="378" y="877"/>
                    <a:pt x="445" y="808"/>
                    <a:pt x="445" y="724"/>
                  </a:cubicBezTo>
                  <a:cubicBezTo>
                    <a:pt x="445" y="639"/>
                    <a:pt x="378" y="570"/>
                    <a:pt x="295" y="570"/>
                  </a:cubicBezTo>
                  <a:close/>
                  <a:moveTo>
                    <a:pt x="295" y="639"/>
                  </a:moveTo>
                  <a:lnTo>
                    <a:pt x="295" y="639"/>
                  </a:lnTo>
                  <a:cubicBezTo>
                    <a:pt x="340" y="639"/>
                    <a:pt x="377" y="677"/>
                    <a:pt x="377" y="724"/>
                  </a:cubicBezTo>
                  <a:cubicBezTo>
                    <a:pt x="377" y="770"/>
                    <a:pt x="340" y="808"/>
                    <a:pt x="295" y="808"/>
                  </a:cubicBezTo>
                  <a:cubicBezTo>
                    <a:pt x="250" y="808"/>
                    <a:pt x="213" y="770"/>
                    <a:pt x="213" y="724"/>
                  </a:cubicBezTo>
                  <a:cubicBezTo>
                    <a:pt x="213" y="677"/>
                    <a:pt x="250" y="639"/>
                    <a:pt x="295" y="639"/>
                  </a:cubicBezTo>
                  <a:close/>
                  <a:moveTo>
                    <a:pt x="129" y="638"/>
                  </a:moveTo>
                  <a:lnTo>
                    <a:pt x="129" y="638"/>
                  </a:lnTo>
                  <a:cubicBezTo>
                    <a:pt x="117" y="663"/>
                    <a:pt x="110" y="692"/>
                    <a:pt x="110" y="723"/>
                  </a:cubicBezTo>
                  <a:cubicBezTo>
                    <a:pt x="110" y="733"/>
                    <a:pt x="111" y="744"/>
                    <a:pt x="112" y="753"/>
                  </a:cubicBezTo>
                  <a:lnTo>
                    <a:pt x="88" y="753"/>
                  </a:lnTo>
                  <a:cubicBezTo>
                    <a:pt x="60" y="745"/>
                    <a:pt x="31" y="737"/>
                    <a:pt x="3" y="728"/>
                  </a:cubicBezTo>
                  <a:cubicBezTo>
                    <a:pt x="2" y="698"/>
                    <a:pt x="1" y="668"/>
                    <a:pt x="0" y="638"/>
                  </a:cubicBezTo>
                  <a:lnTo>
                    <a:pt x="129" y="638"/>
                  </a:lnTo>
                  <a:close/>
                  <a:moveTo>
                    <a:pt x="1283" y="788"/>
                  </a:moveTo>
                  <a:lnTo>
                    <a:pt x="1283" y="788"/>
                  </a:lnTo>
                  <a:lnTo>
                    <a:pt x="1031" y="788"/>
                  </a:lnTo>
                  <a:lnTo>
                    <a:pt x="1016" y="822"/>
                  </a:lnTo>
                  <a:lnTo>
                    <a:pt x="1283" y="822"/>
                  </a:lnTo>
                  <a:lnTo>
                    <a:pt x="1283" y="788"/>
                  </a:lnTo>
                  <a:close/>
                  <a:moveTo>
                    <a:pt x="1461" y="569"/>
                  </a:moveTo>
                  <a:lnTo>
                    <a:pt x="1461" y="569"/>
                  </a:lnTo>
                  <a:cubicBezTo>
                    <a:pt x="1379" y="569"/>
                    <a:pt x="1312" y="638"/>
                    <a:pt x="1312" y="723"/>
                  </a:cubicBezTo>
                  <a:cubicBezTo>
                    <a:pt x="1312" y="808"/>
                    <a:pt x="1379" y="877"/>
                    <a:pt x="1461" y="877"/>
                  </a:cubicBezTo>
                  <a:cubicBezTo>
                    <a:pt x="1544" y="877"/>
                    <a:pt x="1611" y="808"/>
                    <a:pt x="1611" y="723"/>
                  </a:cubicBezTo>
                  <a:cubicBezTo>
                    <a:pt x="1611" y="638"/>
                    <a:pt x="1544" y="569"/>
                    <a:pt x="1461" y="569"/>
                  </a:cubicBezTo>
                  <a:close/>
                  <a:moveTo>
                    <a:pt x="1461" y="639"/>
                  </a:moveTo>
                  <a:lnTo>
                    <a:pt x="1461" y="639"/>
                  </a:lnTo>
                  <a:cubicBezTo>
                    <a:pt x="1416" y="639"/>
                    <a:pt x="1379" y="676"/>
                    <a:pt x="1379" y="723"/>
                  </a:cubicBezTo>
                  <a:cubicBezTo>
                    <a:pt x="1379" y="769"/>
                    <a:pt x="1416" y="807"/>
                    <a:pt x="1461" y="807"/>
                  </a:cubicBezTo>
                  <a:cubicBezTo>
                    <a:pt x="1506" y="807"/>
                    <a:pt x="1543" y="769"/>
                    <a:pt x="1543" y="723"/>
                  </a:cubicBezTo>
                  <a:cubicBezTo>
                    <a:pt x="1543" y="676"/>
                    <a:pt x="1506" y="639"/>
                    <a:pt x="1461" y="639"/>
                  </a:cubicBezTo>
                  <a:close/>
                  <a:moveTo>
                    <a:pt x="1096" y="392"/>
                  </a:moveTo>
                  <a:lnTo>
                    <a:pt x="1096" y="392"/>
                  </a:lnTo>
                  <a:lnTo>
                    <a:pt x="1094" y="431"/>
                  </a:lnTo>
                  <a:cubicBezTo>
                    <a:pt x="1094" y="431"/>
                    <a:pt x="1175" y="430"/>
                    <a:pt x="1188" y="419"/>
                  </a:cubicBezTo>
                  <a:cubicBezTo>
                    <a:pt x="1201" y="408"/>
                    <a:pt x="1195" y="397"/>
                    <a:pt x="1195" y="397"/>
                  </a:cubicBezTo>
                  <a:lnTo>
                    <a:pt x="1096" y="392"/>
                  </a:lnTo>
                  <a:close/>
                  <a:moveTo>
                    <a:pt x="1439" y="391"/>
                  </a:moveTo>
                  <a:lnTo>
                    <a:pt x="1439" y="391"/>
                  </a:lnTo>
                  <a:cubicBezTo>
                    <a:pt x="1413" y="338"/>
                    <a:pt x="1342" y="226"/>
                    <a:pt x="1313" y="181"/>
                  </a:cubicBezTo>
                  <a:cubicBezTo>
                    <a:pt x="1255" y="174"/>
                    <a:pt x="1180" y="174"/>
                    <a:pt x="1101" y="171"/>
                  </a:cubicBezTo>
                  <a:cubicBezTo>
                    <a:pt x="1100" y="231"/>
                    <a:pt x="1099" y="291"/>
                    <a:pt x="1098" y="351"/>
                  </a:cubicBezTo>
                  <a:lnTo>
                    <a:pt x="1303" y="357"/>
                  </a:lnTo>
                  <a:lnTo>
                    <a:pt x="1324" y="387"/>
                  </a:lnTo>
                  <a:lnTo>
                    <a:pt x="1439" y="391"/>
                  </a:lnTo>
                  <a:close/>
                </a:path>
              </a:pathLst>
            </a:custGeom>
            <a:solidFill>
              <a:srgbClr val="EE4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90" name="Google Shape;190;p3"/>
            <p:cNvSpPr/>
            <p:nvPr/>
          </p:nvSpPr>
          <p:spPr>
            <a:xfrm>
              <a:off x="1530732" y="3374699"/>
              <a:ext cx="9562" cy="15938"/>
            </a:xfrm>
            <a:custGeom>
              <a:avLst/>
              <a:gdLst/>
              <a:ahLst/>
              <a:cxnLst/>
              <a:rect l="l" t="t" r="r" b="b"/>
              <a:pathLst>
                <a:path w="46" h="75" extrusionOk="0">
                  <a:moveTo>
                    <a:pt x="0" y="0"/>
                  </a:moveTo>
                  <a:lnTo>
                    <a:pt x="23" y="0"/>
                  </a:lnTo>
                  <a:lnTo>
                    <a:pt x="46" y="75"/>
                  </a:lnTo>
                  <a:lnTo>
                    <a:pt x="23" y="75"/>
                  </a:lnTo>
                  <a:lnTo>
                    <a:pt x="0" y="0"/>
                  </a:lnTo>
                  <a:close/>
                </a:path>
              </a:pathLst>
            </a:custGeom>
            <a:solidFill>
              <a:srgbClr val="EE4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91" name="Google Shape;191;p3"/>
            <p:cNvSpPr/>
            <p:nvPr/>
          </p:nvSpPr>
          <p:spPr>
            <a:xfrm>
              <a:off x="1248110" y="3432073"/>
              <a:ext cx="8500" cy="7438"/>
            </a:xfrm>
            <a:prstGeom prst="ellipse">
              <a:avLst/>
            </a:prstGeom>
            <a:solidFill>
              <a:srgbClr val="EE4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92" name="Google Shape;192;p3"/>
            <p:cNvSpPr/>
            <p:nvPr/>
          </p:nvSpPr>
          <p:spPr>
            <a:xfrm>
              <a:off x="1496732" y="3432073"/>
              <a:ext cx="7437" cy="7438"/>
            </a:xfrm>
            <a:prstGeom prst="ellipse">
              <a:avLst/>
            </a:prstGeom>
            <a:solidFill>
              <a:srgbClr val="EE4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93" name="Google Shape;193;p3"/>
            <p:cNvSpPr/>
            <p:nvPr/>
          </p:nvSpPr>
          <p:spPr>
            <a:xfrm>
              <a:off x="1074923" y="3287575"/>
              <a:ext cx="107311" cy="127498"/>
            </a:xfrm>
            <a:custGeom>
              <a:avLst/>
              <a:gdLst/>
              <a:ahLst/>
              <a:cxnLst/>
              <a:rect l="l" t="t" r="r" b="b"/>
              <a:pathLst>
                <a:path w="507" h="601" extrusionOk="0">
                  <a:moveTo>
                    <a:pt x="19" y="502"/>
                  </a:moveTo>
                  <a:lnTo>
                    <a:pt x="19" y="502"/>
                  </a:lnTo>
                  <a:lnTo>
                    <a:pt x="488" y="502"/>
                  </a:lnTo>
                  <a:lnTo>
                    <a:pt x="507" y="521"/>
                  </a:lnTo>
                  <a:lnTo>
                    <a:pt x="507" y="582"/>
                  </a:lnTo>
                  <a:lnTo>
                    <a:pt x="488" y="601"/>
                  </a:lnTo>
                  <a:lnTo>
                    <a:pt x="19" y="601"/>
                  </a:lnTo>
                  <a:lnTo>
                    <a:pt x="0" y="601"/>
                  </a:lnTo>
                  <a:lnTo>
                    <a:pt x="0" y="582"/>
                  </a:lnTo>
                  <a:lnTo>
                    <a:pt x="0" y="521"/>
                  </a:lnTo>
                  <a:lnTo>
                    <a:pt x="0" y="502"/>
                  </a:lnTo>
                  <a:lnTo>
                    <a:pt x="19" y="502"/>
                  </a:lnTo>
                  <a:close/>
                  <a:moveTo>
                    <a:pt x="264" y="540"/>
                  </a:moveTo>
                  <a:lnTo>
                    <a:pt x="264" y="540"/>
                  </a:lnTo>
                  <a:lnTo>
                    <a:pt x="264" y="563"/>
                  </a:lnTo>
                  <a:lnTo>
                    <a:pt x="469" y="563"/>
                  </a:lnTo>
                  <a:lnTo>
                    <a:pt x="469" y="540"/>
                  </a:lnTo>
                  <a:lnTo>
                    <a:pt x="264" y="540"/>
                  </a:lnTo>
                  <a:close/>
                  <a:moveTo>
                    <a:pt x="231" y="563"/>
                  </a:moveTo>
                  <a:lnTo>
                    <a:pt x="231" y="563"/>
                  </a:lnTo>
                  <a:lnTo>
                    <a:pt x="231" y="540"/>
                  </a:lnTo>
                  <a:lnTo>
                    <a:pt x="37" y="540"/>
                  </a:lnTo>
                  <a:lnTo>
                    <a:pt x="37" y="563"/>
                  </a:lnTo>
                  <a:lnTo>
                    <a:pt x="231" y="563"/>
                  </a:lnTo>
                  <a:close/>
                  <a:moveTo>
                    <a:pt x="369" y="0"/>
                  </a:moveTo>
                  <a:lnTo>
                    <a:pt x="369" y="0"/>
                  </a:lnTo>
                  <a:lnTo>
                    <a:pt x="118" y="0"/>
                  </a:lnTo>
                  <a:lnTo>
                    <a:pt x="96" y="0"/>
                  </a:lnTo>
                  <a:lnTo>
                    <a:pt x="96" y="21"/>
                  </a:lnTo>
                  <a:lnTo>
                    <a:pt x="96" y="209"/>
                  </a:lnTo>
                  <a:lnTo>
                    <a:pt x="96" y="231"/>
                  </a:lnTo>
                  <a:lnTo>
                    <a:pt x="118" y="231"/>
                  </a:lnTo>
                  <a:lnTo>
                    <a:pt x="369" y="231"/>
                  </a:lnTo>
                  <a:lnTo>
                    <a:pt x="391" y="231"/>
                  </a:lnTo>
                  <a:lnTo>
                    <a:pt x="391" y="209"/>
                  </a:lnTo>
                  <a:lnTo>
                    <a:pt x="391" y="21"/>
                  </a:lnTo>
                  <a:lnTo>
                    <a:pt x="391" y="0"/>
                  </a:lnTo>
                  <a:lnTo>
                    <a:pt x="369" y="0"/>
                  </a:lnTo>
                  <a:close/>
                  <a:moveTo>
                    <a:pt x="300" y="43"/>
                  </a:moveTo>
                  <a:lnTo>
                    <a:pt x="300" y="43"/>
                  </a:lnTo>
                  <a:lnTo>
                    <a:pt x="347" y="184"/>
                  </a:lnTo>
                  <a:lnTo>
                    <a:pt x="347" y="188"/>
                  </a:lnTo>
                  <a:lnTo>
                    <a:pt x="323" y="188"/>
                  </a:lnTo>
                  <a:lnTo>
                    <a:pt x="275" y="43"/>
                  </a:lnTo>
                  <a:lnTo>
                    <a:pt x="300" y="43"/>
                  </a:lnTo>
                  <a:close/>
                  <a:moveTo>
                    <a:pt x="347" y="116"/>
                  </a:moveTo>
                  <a:lnTo>
                    <a:pt x="347" y="116"/>
                  </a:lnTo>
                  <a:lnTo>
                    <a:pt x="323" y="43"/>
                  </a:lnTo>
                  <a:lnTo>
                    <a:pt x="347" y="43"/>
                  </a:lnTo>
                  <a:lnTo>
                    <a:pt x="347" y="116"/>
                  </a:lnTo>
                  <a:close/>
                  <a:moveTo>
                    <a:pt x="155" y="43"/>
                  </a:moveTo>
                  <a:lnTo>
                    <a:pt x="155" y="43"/>
                  </a:lnTo>
                  <a:lnTo>
                    <a:pt x="203" y="188"/>
                  </a:lnTo>
                  <a:lnTo>
                    <a:pt x="178" y="188"/>
                  </a:lnTo>
                  <a:lnTo>
                    <a:pt x="139" y="72"/>
                  </a:lnTo>
                  <a:lnTo>
                    <a:pt x="139" y="43"/>
                  </a:lnTo>
                  <a:lnTo>
                    <a:pt x="155" y="43"/>
                  </a:lnTo>
                  <a:close/>
                  <a:moveTo>
                    <a:pt x="226" y="188"/>
                  </a:moveTo>
                  <a:lnTo>
                    <a:pt x="226" y="188"/>
                  </a:lnTo>
                  <a:lnTo>
                    <a:pt x="178" y="43"/>
                  </a:lnTo>
                  <a:lnTo>
                    <a:pt x="204" y="43"/>
                  </a:lnTo>
                  <a:lnTo>
                    <a:pt x="252" y="188"/>
                  </a:lnTo>
                  <a:lnTo>
                    <a:pt x="226" y="188"/>
                  </a:lnTo>
                  <a:close/>
                  <a:moveTo>
                    <a:pt x="275" y="188"/>
                  </a:moveTo>
                  <a:lnTo>
                    <a:pt x="275" y="188"/>
                  </a:lnTo>
                  <a:lnTo>
                    <a:pt x="226" y="43"/>
                  </a:lnTo>
                  <a:lnTo>
                    <a:pt x="252" y="43"/>
                  </a:lnTo>
                  <a:lnTo>
                    <a:pt x="300" y="188"/>
                  </a:lnTo>
                  <a:lnTo>
                    <a:pt x="275" y="188"/>
                  </a:lnTo>
                  <a:close/>
                  <a:moveTo>
                    <a:pt x="139" y="141"/>
                  </a:moveTo>
                  <a:lnTo>
                    <a:pt x="139" y="141"/>
                  </a:lnTo>
                  <a:lnTo>
                    <a:pt x="155" y="188"/>
                  </a:lnTo>
                  <a:lnTo>
                    <a:pt x="139" y="188"/>
                  </a:lnTo>
                  <a:lnTo>
                    <a:pt x="139" y="141"/>
                  </a:lnTo>
                  <a:close/>
                  <a:moveTo>
                    <a:pt x="369" y="255"/>
                  </a:moveTo>
                  <a:lnTo>
                    <a:pt x="369" y="255"/>
                  </a:lnTo>
                  <a:lnTo>
                    <a:pt x="118" y="255"/>
                  </a:lnTo>
                  <a:lnTo>
                    <a:pt x="96" y="255"/>
                  </a:lnTo>
                  <a:lnTo>
                    <a:pt x="96" y="277"/>
                  </a:lnTo>
                  <a:lnTo>
                    <a:pt x="96" y="465"/>
                  </a:lnTo>
                  <a:lnTo>
                    <a:pt x="96" y="487"/>
                  </a:lnTo>
                  <a:lnTo>
                    <a:pt x="118" y="487"/>
                  </a:lnTo>
                  <a:lnTo>
                    <a:pt x="369" y="487"/>
                  </a:lnTo>
                  <a:lnTo>
                    <a:pt x="391" y="487"/>
                  </a:lnTo>
                  <a:lnTo>
                    <a:pt x="391" y="465"/>
                  </a:lnTo>
                  <a:lnTo>
                    <a:pt x="391" y="277"/>
                  </a:lnTo>
                  <a:lnTo>
                    <a:pt x="391" y="255"/>
                  </a:lnTo>
                  <a:lnTo>
                    <a:pt x="369" y="255"/>
                  </a:lnTo>
                  <a:close/>
                  <a:moveTo>
                    <a:pt x="300" y="299"/>
                  </a:moveTo>
                  <a:lnTo>
                    <a:pt x="300" y="299"/>
                  </a:lnTo>
                  <a:lnTo>
                    <a:pt x="347" y="440"/>
                  </a:lnTo>
                  <a:lnTo>
                    <a:pt x="347" y="443"/>
                  </a:lnTo>
                  <a:lnTo>
                    <a:pt x="323" y="443"/>
                  </a:lnTo>
                  <a:lnTo>
                    <a:pt x="275" y="299"/>
                  </a:lnTo>
                  <a:lnTo>
                    <a:pt x="300" y="299"/>
                  </a:lnTo>
                  <a:close/>
                  <a:moveTo>
                    <a:pt x="347" y="371"/>
                  </a:moveTo>
                  <a:lnTo>
                    <a:pt x="347" y="371"/>
                  </a:lnTo>
                  <a:lnTo>
                    <a:pt x="323" y="299"/>
                  </a:lnTo>
                  <a:lnTo>
                    <a:pt x="347" y="299"/>
                  </a:lnTo>
                  <a:lnTo>
                    <a:pt x="347" y="371"/>
                  </a:lnTo>
                  <a:close/>
                  <a:moveTo>
                    <a:pt x="155" y="299"/>
                  </a:moveTo>
                  <a:lnTo>
                    <a:pt x="155" y="299"/>
                  </a:lnTo>
                  <a:lnTo>
                    <a:pt x="203" y="443"/>
                  </a:lnTo>
                  <a:lnTo>
                    <a:pt x="178" y="443"/>
                  </a:lnTo>
                  <a:lnTo>
                    <a:pt x="139" y="328"/>
                  </a:lnTo>
                  <a:lnTo>
                    <a:pt x="139" y="299"/>
                  </a:lnTo>
                  <a:lnTo>
                    <a:pt x="155" y="299"/>
                  </a:lnTo>
                  <a:close/>
                  <a:moveTo>
                    <a:pt x="226" y="443"/>
                  </a:moveTo>
                  <a:lnTo>
                    <a:pt x="226" y="443"/>
                  </a:lnTo>
                  <a:lnTo>
                    <a:pt x="178" y="299"/>
                  </a:lnTo>
                  <a:lnTo>
                    <a:pt x="204" y="299"/>
                  </a:lnTo>
                  <a:lnTo>
                    <a:pt x="252" y="443"/>
                  </a:lnTo>
                  <a:lnTo>
                    <a:pt x="226" y="443"/>
                  </a:lnTo>
                  <a:close/>
                  <a:moveTo>
                    <a:pt x="275" y="443"/>
                  </a:moveTo>
                  <a:lnTo>
                    <a:pt x="275" y="443"/>
                  </a:lnTo>
                  <a:lnTo>
                    <a:pt x="226" y="299"/>
                  </a:lnTo>
                  <a:lnTo>
                    <a:pt x="252" y="299"/>
                  </a:lnTo>
                  <a:lnTo>
                    <a:pt x="300" y="443"/>
                  </a:lnTo>
                  <a:lnTo>
                    <a:pt x="275" y="443"/>
                  </a:lnTo>
                  <a:close/>
                  <a:moveTo>
                    <a:pt x="139" y="396"/>
                  </a:moveTo>
                  <a:lnTo>
                    <a:pt x="139" y="396"/>
                  </a:lnTo>
                  <a:lnTo>
                    <a:pt x="155" y="443"/>
                  </a:lnTo>
                  <a:lnTo>
                    <a:pt x="139" y="443"/>
                  </a:lnTo>
                  <a:lnTo>
                    <a:pt x="139" y="396"/>
                  </a:lnTo>
                  <a:close/>
                </a:path>
              </a:pathLst>
            </a:custGeom>
            <a:solidFill>
              <a:srgbClr val="EE4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nvGrpSpPr>
            <p:cNvPr id="194" name="Google Shape;194;p3"/>
            <p:cNvGrpSpPr/>
            <p:nvPr/>
          </p:nvGrpSpPr>
          <p:grpSpPr>
            <a:xfrm>
              <a:off x="1124866" y="3099515"/>
              <a:ext cx="166812" cy="38250"/>
              <a:chOff x="1081088" y="3033713"/>
              <a:chExt cx="249237" cy="57150"/>
            </a:xfrm>
          </p:grpSpPr>
          <p:sp>
            <p:nvSpPr>
              <p:cNvPr id="195" name="Google Shape;195;p3"/>
              <p:cNvSpPr/>
              <p:nvPr/>
            </p:nvSpPr>
            <p:spPr>
              <a:xfrm>
                <a:off x="1122363" y="3033713"/>
                <a:ext cx="55562" cy="47625"/>
              </a:xfrm>
              <a:custGeom>
                <a:avLst/>
                <a:gdLst/>
                <a:ahLst/>
                <a:cxnLst/>
                <a:rect l="l" t="t" r="r" b="b"/>
                <a:pathLst>
                  <a:path w="177" h="153" extrusionOk="0">
                    <a:moveTo>
                      <a:pt x="51" y="153"/>
                    </a:moveTo>
                    <a:cubicBezTo>
                      <a:pt x="26" y="153"/>
                      <a:pt x="0" y="148"/>
                      <a:pt x="11" y="105"/>
                    </a:cubicBezTo>
                    <a:lnTo>
                      <a:pt x="39" y="0"/>
                    </a:lnTo>
                    <a:lnTo>
                      <a:pt x="80" y="0"/>
                    </a:lnTo>
                    <a:lnTo>
                      <a:pt x="52" y="107"/>
                    </a:lnTo>
                    <a:cubicBezTo>
                      <a:pt x="48" y="122"/>
                      <a:pt x="57" y="124"/>
                      <a:pt x="67" y="124"/>
                    </a:cubicBezTo>
                    <a:lnTo>
                      <a:pt x="103" y="124"/>
                    </a:lnTo>
                    <a:lnTo>
                      <a:pt x="136" y="0"/>
                    </a:lnTo>
                    <a:lnTo>
                      <a:pt x="177" y="0"/>
                    </a:lnTo>
                    <a:lnTo>
                      <a:pt x="136" y="153"/>
                    </a:lnTo>
                    <a:lnTo>
                      <a:pt x="51" y="153"/>
                    </a:lnTo>
                    <a:close/>
                  </a:path>
                </a:pathLst>
              </a:custGeom>
              <a:solidFill>
                <a:srgbClr val="EE4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96" name="Google Shape;196;p3"/>
              <p:cNvSpPr/>
              <p:nvPr/>
            </p:nvSpPr>
            <p:spPr>
              <a:xfrm>
                <a:off x="1171575" y="3033713"/>
                <a:ext cx="57150" cy="47625"/>
              </a:xfrm>
              <a:custGeom>
                <a:avLst/>
                <a:gdLst/>
                <a:ahLst/>
                <a:cxnLst/>
                <a:rect l="l" t="t" r="r" b="b"/>
                <a:pathLst>
                  <a:path w="184" h="153" extrusionOk="0">
                    <a:moveTo>
                      <a:pt x="92" y="124"/>
                    </a:moveTo>
                    <a:cubicBezTo>
                      <a:pt x="108" y="124"/>
                      <a:pt x="116" y="119"/>
                      <a:pt x="119" y="110"/>
                    </a:cubicBezTo>
                    <a:cubicBezTo>
                      <a:pt x="122" y="99"/>
                      <a:pt x="118" y="90"/>
                      <a:pt x="103" y="90"/>
                    </a:cubicBezTo>
                    <a:lnTo>
                      <a:pt x="75" y="90"/>
                    </a:lnTo>
                    <a:cubicBezTo>
                      <a:pt x="65" y="90"/>
                      <a:pt x="55" y="89"/>
                      <a:pt x="47" y="85"/>
                    </a:cubicBezTo>
                    <a:cubicBezTo>
                      <a:pt x="32" y="79"/>
                      <a:pt x="24" y="64"/>
                      <a:pt x="28" y="45"/>
                    </a:cubicBezTo>
                    <a:cubicBezTo>
                      <a:pt x="35" y="17"/>
                      <a:pt x="58" y="0"/>
                      <a:pt x="95" y="0"/>
                    </a:cubicBezTo>
                    <a:lnTo>
                      <a:pt x="184" y="0"/>
                    </a:lnTo>
                    <a:lnTo>
                      <a:pt x="176" y="29"/>
                    </a:lnTo>
                    <a:lnTo>
                      <a:pt x="95" y="29"/>
                    </a:lnTo>
                    <a:cubicBezTo>
                      <a:pt x="82" y="29"/>
                      <a:pt x="71" y="34"/>
                      <a:pt x="69" y="46"/>
                    </a:cubicBezTo>
                    <a:cubicBezTo>
                      <a:pt x="67" y="55"/>
                      <a:pt x="74" y="62"/>
                      <a:pt x="82" y="62"/>
                    </a:cubicBezTo>
                    <a:lnTo>
                      <a:pt x="108" y="62"/>
                    </a:lnTo>
                    <a:cubicBezTo>
                      <a:pt x="151" y="62"/>
                      <a:pt x="165" y="86"/>
                      <a:pt x="161" y="108"/>
                    </a:cubicBezTo>
                    <a:cubicBezTo>
                      <a:pt x="156" y="134"/>
                      <a:pt x="138" y="153"/>
                      <a:pt x="91" y="153"/>
                    </a:cubicBezTo>
                    <a:lnTo>
                      <a:pt x="0" y="153"/>
                    </a:lnTo>
                    <a:lnTo>
                      <a:pt x="7" y="124"/>
                    </a:lnTo>
                    <a:lnTo>
                      <a:pt x="92" y="124"/>
                    </a:lnTo>
                    <a:close/>
                  </a:path>
                </a:pathLst>
              </a:custGeom>
              <a:solidFill>
                <a:srgbClr val="EE4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97" name="Google Shape;197;p3"/>
              <p:cNvSpPr/>
              <p:nvPr/>
            </p:nvSpPr>
            <p:spPr>
              <a:xfrm>
                <a:off x="1222375" y="3033713"/>
                <a:ext cx="26987" cy="47625"/>
              </a:xfrm>
              <a:custGeom>
                <a:avLst/>
                <a:gdLst/>
                <a:ahLst/>
                <a:cxnLst/>
                <a:rect l="l" t="t" r="r" b="b"/>
                <a:pathLst>
                  <a:path w="82" h="153" extrusionOk="0">
                    <a:moveTo>
                      <a:pt x="41" y="153"/>
                    </a:moveTo>
                    <a:lnTo>
                      <a:pt x="82" y="0"/>
                    </a:lnTo>
                    <a:lnTo>
                      <a:pt x="41" y="0"/>
                    </a:lnTo>
                    <a:lnTo>
                      <a:pt x="0" y="153"/>
                    </a:lnTo>
                    <a:lnTo>
                      <a:pt x="41" y="153"/>
                    </a:lnTo>
                    <a:close/>
                  </a:path>
                </a:pathLst>
              </a:custGeom>
              <a:solidFill>
                <a:srgbClr val="EE4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98" name="Google Shape;198;p3"/>
              <p:cNvSpPr/>
              <p:nvPr/>
            </p:nvSpPr>
            <p:spPr>
              <a:xfrm>
                <a:off x="1273175" y="3033713"/>
                <a:ext cx="57150" cy="47625"/>
              </a:xfrm>
              <a:custGeom>
                <a:avLst/>
                <a:gdLst/>
                <a:ahLst/>
                <a:cxnLst/>
                <a:rect l="l" t="t" r="r" b="b"/>
                <a:pathLst>
                  <a:path w="182" h="153" extrusionOk="0">
                    <a:moveTo>
                      <a:pt x="126" y="0"/>
                    </a:moveTo>
                    <a:lnTo>
                      <a:pt x="54" y="0"/>
                    </a:lnTo>
                    <a:lnTo>
                      <a:pt x="46" y="28"/>
                    </a:lnTo>
                    <a:lnTo>
                      <a:pt x="109" y="28"/>
                    </a:lnTo>
                    <a:cubicBezTo>
                      <a:pt x="133" y="28"/>
                      <a:pt x="138" y="36"/>
                      <a:pt x="132" y="56"/>
                    </a:cubicBezTo>
                    <a:lnTo>
                      <a:pt x="130" y="62"/>
                    </a:lnTo>
                    <a:lnTo>
                      <a:pt x="75" y="62"/>
                    </a:lnTo>
                    <a:cubicBezTo>
                      <a:pt x="62" y="62"/>
                      <a:pt x="52" y="62"/>
                      <a:pt x="42" y="66"/>
                    </a:cubicBezTo>
                    <a:cubicBezTo>
                      <a:pt x="42" y="66"/>
                      <a:pt x="52" y="87"/>
                      <a:pt x="34" y="103"/>
                    </a:cubicBezTo>
                    <a:cubicBezTo>
                      <a:pt x="28" y="109"/>
                      <a:pt x="0" y="127"/>
                      <a:pt x="0" y="127"/>
                    </a:cubicBezTo>
                    <a:lnTo>
                      <a:pt x="0" y="130"/>
                    </a:lnTo>
                    <a:cubicBezTo>
                      <a:pt x="2" y="145"/>
                      <a:pt x="15" y="153"/>
                      <a:pt x="37" y="153"/>
                    </a:cubicBezTo>
                    <a:lnTo>
                      <a:pt x="146" y="153"/>
                    </a:lnTo>
                    <a:lnTo>
                      <a:pt x="172" y="57"/>
                    </a:lnTo>
                    <a:cubicBezTo>
                      <a:pt x="182" y="22"/>
                      <a:pt x="169" y="0"/>
                      <a:pt x="126" y="0"/>
                    </a:cubicBezTo>
                    <a:close/>
                    <a:moveTo>
                      <a:pt x="113" y="124"/>
                    </a:moveTo>
                    <a:lnTo>
                      <a:pt x="62" y="124"/>
                    </a:lnTo>
                    <a:cubicBezTo>
                      <a:pt x="53" y="124"/>
                      <a:pt x="40" y="120"/>
                      <a:pt x="43" y="108"/>
                    </a:cubicBezTo>
                    <a:cubicBezTo>
                      <a:pt x="46" y="96"/>
                      <a:pt x="56" y="90"/>
                      <a:pt x="73" y="90"/>
                    </a:cubicBezTo>
                    <a:lnTo>
                      <a:pt x="122" y="90"/>
                    </a:lnTo>
                    <a:lnTo>
                      <a:pt x="113" y="124"/>
                    </a:lnTo>
                    <a:close/>
                  </a:path>
                </a:pathLst>
              </a:custGeom>
              <a:solidFill>
                <a:srgbClr val="EE4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99" name="Google Shape;199;p3"/>
              <p:cNvSpPr/>
              <p:nvPr/>
            </p:nvSpPr>
            <p:spPr>
              <a:xfrm>
                <a:off x="1235075" y="3033713"/>
                <a:ext cx="49212" cy="47625"/>
              </a:xfrm>
              <a:custGeom>
                <a:avLst/>
                <a:gdLst/>
                <a:ahLst/>
                <a:cxnLst/>
                <a:rect l="l" t="t" r="r" b="b"/>
                <a:pathLst>
                  <a:path w="157" h="153" extrusionOk="0">
                    <a:moveTo>
                      <a:pt x="93" y="0"/>
                    </a:moveTo>
                    <a:lnTo>
                      <a:pt x="43" y="0"/>
                    </a:lnTo>
                    <a:lnTo>
                      <a:pt x="118" y="77"/>
                    </a:lnTo>
                    <a:lnTo>
                      <a:pt x="0" y="153"/>
                    </a:lnTo>
                    <a:lnTo>
                      <a:pt x="66" y="153"/>
                    </a:lnTo>
                    <a:cubicBezTo>
                      <a:pt x="66" y="153"/>
                      <a:pt x="137" y="107"/>
                      <a:pt x="143" y="103"/>
                    </a:cubicBezTo>
                    <a:lnTo>
                      <a:pt x="143" y="103"/>
                    </a:lnTo>
                    <a:cubicBezTo>
                      <a:pt x="152" y="97"/>
                      <a:pt x="157" y="88"/>
                      <a:pt x="157" y="78"/>
                    </a:cubicBezTo>
                    <a:lnTo>
                      <a:pt x="157" y="78"/>
                    </a:lnTo>
                    <a:cubicBezTo>
                      <a:pt x="157" y="68"/>
                      <a:pt x="153" y="61"/>
                      <a:pt x="141" y="49"/>
                    </a:cubicBezTo>
                    <a:lnTo>
                      <a:pt x="141" y="49"/>
                    </a:lnTo>
                    <a:lnTo>
                      <a:pt x="93" y="0"/>
                    </a:lnTo>
                    <a:close/>
                  </a:path>
                </a:pathLst>
              </a:custGeom>
              <a:solidFill>
                <a:srgbClr val="EE4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00" name="Google Shape;200;p3"/>
              <p:cNvSpPr/>
              <p:nvPr/>
            </p:nvSpPr>
            <p:spPr>
              <a:xfrm>
                <a:off x="1081088" y="3033713"/>
                <a:ext cx="46037" cy="57150"/>
              </a:xfrm>
              <a:custGeom>
                <a:avLst/>
                <a:gdLst/>
                <a:ahLst/>
                <a:cxnLst/>
                <a:rect l="l" t="t" r="r" b="b"/>
                <a:pathLst>
                  <a:path w="149" h="182" extrusionOk="0">
                    <a:moveTo>
                      <a:pt x="108" y="0"/>
                    </a:moveTo>
                    <a:lnTo>
                      <a:pt x="93" y="57"/>
                    </a:lnTo>
                    <a:lnTo>
                      <a:pt x="81" y="101"/>
                    </a:lnTo>
                    <a:cubicBezTo>
                      <a:pt x="74" y="127"/>
                      <a:pt x="68" y="136"/>
                      <a:pt x="58" y="144"/>
                    </a:cubicBezTo>
                    <a:cubicBezTo>
                      <a:pt x="49" y="151"/>
                      <a:pt x="40" y="153"/>
                      <a:pt x="16" y="153"/>
                    </a:cubicBezTo>
                    <a:lnTo>
                      <a:pt x="7" y="153"/>
                    </a:lnTo>
                    <a:lnTo>
                      <a:pt x="3" y="168"/>
                    </a:lnTo>
                    <a:lnTo>
                      <a:pt x="0" y="182"/>
                    </a:lnTo>
                    <a:lnTo>
                      <a:pt x="13" y="182"/>
                    </a:lnTo>
                    <a:cubicBezTo>
                      <a:pt x="19" y="182"/>
                      <a:pt x="34" y="182"/>
                      <a:pt x="49" y="181"/>
                    </a:cubicBezTo>
                    <a:cubicBezTo>
                      <a:pt x="51" y="181"/>
                      <a:pt x="54" y="180"/>
                      <a:pt x="56" y="180"/>
                    </a:cubicBezTo>
                    <a:cubicBezTo>
                      <a:pt x="79" y="176"/>
                      <a:pt x="99" y="161"/>
                      <a:pt x="109" y="140"/>
                    </a:cubicBezTo>
                    <a:cubicBezTo>
                      <a:pt x="110" y="138"/>
                      <a:pt x="111" y="136"/>
                      <a:pt x="112" y="134"/>
                    </a:cubicBezTo>
                    <a:cubicBezTo>
                      <a:pt x="115" y="125"/>
                      <a:pt x="119" y="114"/>
                      <a:pt x="122" y="101"/>
                    </a:cubicBezTo>
                    <a:lnTo>
                      <a:pt x="149" y="0"/>
                    </a:lnTo>
                    <a:lnTo>
                      <a:pt x="108" y="0"/>
                    </a:lnTo>
                    <a:close/>
                  </a:path>
                </a:pathLst>
              </a:custGeom>
              <a:solidFill>
                <a:srgbClr val="EE4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grpSp>
          <p:nvGrpSpPr>
            <p:cNvPr id="201" name="Google Shape;201;p3"/>
            <p:cNvGrpSpPr/>
            <p:nvPr/>
          </p:nvGrpSpPr>
          <p:grpSpPr>
            <a:xfrm>
              <a:off x="1214115" y="3327950"/>
              <a:ext cx="167874" cy="38250"/>
              <a:chOff x="1214438" y="3375026"/>
              <a:chExt cx="250824" cy="57150"/>
            </a:xfrm>
          </p:grpSpPr>
          <p:sp>
            <p:nvSpPr>
              <p:cNvPr id="202" name="Google Shape;202;p3"/>
              <p:cNvSpPr/>
              <p:nvPr/>
            </p:nvSpPr>
            <p:spPr>
              <a:xfrm>
                <a:off x="1255713" y="3375026"/>
                <a:ext cx="55562" cy="47625"/>
              </a:xfrm>
              <a:custGeom>
                <a:avLst/>
                <a:gdLst/>
                <a:ahLst/>
                <a:cxnLst/>
                <a:rect l="l" t="t" r="r" b="b"/>
                <a:pathLst>
                  <a:path w="177" h="153" extrusionOk="0">
                    <a:moveTo>
                      <a:pt x="51" y="153"/>
                    </a:moveTo>
                    <a:cubicBezTo>
                      <a:pt x="26" y="153"/>
                      <a:pt x="0" y="148"/>
                      <a:pt x="11" y="105"/>
                    </a:cubicBezTo>
                    <a:lnTo>
                      <a:pt x="39" y="0"/>
                    </a:lnTo>
                    <a:lnTo>
                      <a:pt x="80" y="0"/>
                    </a:lnTo>
                    <a:lnTo>
                      <a:pt x="52" y="107"/>
                    </a:lnTo>
                    <a:cubicBezTo>
                      <a:pt x="48" y="122"/>
                      <a:pt x="57" y="124"/>
                      <a:pt x="67" y="124"/>
                    </a:cubicBezTo>
                    <a:lnTo>
                      <a:pt x="103" y="124"/>
                    </a:lnTo>
                    <a:lnTo>
                      <a:pt x="136" y="0"/>
                    </a:lnTo>
                    <a:lnTo>
                      <a:pt x="177" y="0"/>
                    </a:lnTo>
                    <a:lnTo>
                      <a:pt x="136" y="153"/>
                    </a:lnTo>
                    <a:lnTo>
                      <a:pt x="51" y="153"/>
                    </a:lnTo>
                    <a:close/>
                  </a:path>
                </a:pathLst>
              </a:custGeom>
              <a:solidFill>
                <a:srgbClr val="EE4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03" name="Google Shape;203;p3"/>
              <p:cNvSpPr/>
              <p:nvPr/>
            </p:nvSpPr>
            <p:spPr>
              <a:xfrm>
                <a:off x="1304925" y="3375026"/>
                <a:ext cx="58737" cy="47625"/>
              </a:xfrm>
              <a:custGeom>
                <a:avLst/>
                <a:gdLst/>
                <a:ahLst/>
                <a:cxnLst/>
                <a:rect l="l" t="t" r="r" b="b"/>
                <a:pathLst>
                  <a:path w="184" h="153" extrusionOk="0">
                    <a:moveTo>
                      <a:pt x="92" y="124"/>
                    </a:moveTo>
                    <a:cubicBezTo>
                      <a:pt x="108" y="124"/>
                      <a:pt x="117" y="119"/>
                      <a:pt x="119" y="110"/>
                    </a:cubicBezTo>
                    <a:cubicBezTo>
                      <a:pt x="123" y="99"/>
                      <a:pt x="118" y="90"/>
                      <a:pt x="103" y="90"/>
                    </a:cubicBezTo>
                    <a:lnTo>
                      <a:pt x="75" y="90"/>
                    </a:lnTo>
                    <a:cubicBezTo>
                      <a:pt x="65" y="90"/>
                      <a:pt x="55" y="89"/>
                      <a:pt x="47" y="85"/>
                    </a:cubicBezTo>
                    <a:cubicBezTo>
                      <a:pt x="33" y="79"/>
                      <a:pt x="24" y="64"/>
                      <a:pt x="29" y="45"/>
                    </a:cubicBezTo>
                    <a:cubicBezTo>
                      <a:pt x="35" y="17"/>
                      <a:pt x="58" y="0"/>
                      <a:pt x="95" y="0"/>
                    </a:cubicBezTo>
                    <a:lnTo>
                      <a:pt x="184" y="0"/>
                    </a:lnTo>
                    <a:lnTo>
                      <a:pt x="176" y="29"/>
                    </a:lnTo>
                    <a:lnTo>
                      <a:pt x="95" y="29"/>
                    </a:lnTo>
                    <a:cubicBezTo>
                      <a:pt x="82" y="29"/>
                      <a:pt x="72" y="34"/>
                      <a:pt x="69" y="46"/>
                    </a:cubicBezTo>
                    <a:cubicBezTo>
                      <a:pt x="67" y="55"/>
                      <a:pt x="74" y="62"/>
                      <a:pt x="82" y="62"/>
                    </a:cubicBezTo>
                    <a:lnTo>
                      <a:pt x="108" y="62"/>
                    </a:lnTo>
                    <a:cubicBezTo>
                      <a:pt x="151" y="62"/>
                      <a:pt x="165" y="86"/>
                      <a:pt x="161" y="108"/>
                    </a:cubicBezTo>
                    <a:cubicBezTo>
                      <a:pt x="156" y="134"/>
                      <a:pt x="138" y="153"/>
                      <a:pt x="91" y="153"/>
                    </a:cubicBezTo>
                    <a:lnTo>
                      <a:pt x="0" y="153"/>
                    </a:lnTo>
                    <a:lnTo>
                      <a:pt x="7" y="124"/>
                    </a:lnTo>
                    <a:lnTo>
                      <a:pt x="92" y="124"/>
                    </a:lnTo>
                    <a:close/>
                  </a:path>
                </a:pathLst>
              </a:custGeom>
              <a:solidFill>
                <a:srgbClr val="EE4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04" name="Google Shape;204;p3"/>
              <p:cNvSpPr/>
              <p:nvPr/>
            </p:nvSpPr>
            <p:spPr>
              <a:xfrm>
                <a:off x="1355725" y="3375026"/>
                <a:ext cx="26987" cy="47625"/>
              </a:xfrm>
              <a:custGeom>
                <a:avLst/>
                <a:gdLst/>
                <a:ahLst/>
                <a:cxnLst/>
                <a:rect l="l" t="t" r="r" b="b"/>
                <a:pathLst>
                  <a:path w="82" h="153" extrusionOk="0">
                    <a:moveTo>
                      <a:pt x="41" y="153"/>
                    </a:moveTo>
                    <a:lnTo>
                      <a:pt x="82" y="0"/>
                    </a:lnTo>
                    <a:lnTo>
                      <a:pt x="41" y="0"/>
                    </a:lnTo>
                    <a:lnTo>
                      <a:pt x="0" y="153"/>
                    </a:lnTo>
                    <a:lnTo>
                      <a:pt x="41" y="153"/>
                    </a:lnTo>
                    <a:close/>
                  </a:path>
                </a:pathLst>
              </a:custGeom>
              <a:solidFill>
                <a:srgbClr val="EE4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05" name="Google Shape;205;p3"/>
              <p:cNvSpPr/>
              <p:nvPr/>
            </p:nvSpPr>
            <p:spPr>
              <a:xfrm>
                <a:off x="1406525" y="3375026"/>
                <a:ext cx="58737" cy="47625"/>
              </a:xfrm>
              <a:custGeom>
                <a:avLst/>
                <a:gdLst/>
                <a:ahLst/>
                <a:cxnLst/>
                <a:rect l="l" t="t" r="r" b="b"/>
                <a:pathLst>
                  <a:path w="182" h="153" extrusionOk="0">
                    <a:moveTo>
                      <a:pt x="126" y="0"/>
                    </a:moveTo>
                    <a:lnTo>
                      <a:pt x="54" y="0"/>
                    </a:lnTo>
                    <a:lnTo>
                      <a:pt x="46" y="28"/>
                    </a:lnTo>
                    <a:lnTo>
                      <a:pt x="109" y="28"/>
                    </a:lnTo>
                    <a:cubicBezTo>
                      <a:pt x="133" y="28"/>
                      <a:pt x="138" y="36"/>
                      <a:pt x="132" y="56"/>
                    </a:cubicBezTo>
                    <a:lnTo>
                      <a:pt x="130" y="62"/>
                    </a:lnTo>
                    <a:lnTo>
                      <a:pt x="75" y="62"/>
                    </a:lnTo>
                    <a:cubicBezTo>
                      <a:pt x="62" y="62"/>
                      <a:pt x="53" y="62"/>
                      <a:pt x="42" y="66"/>
                    </a:cubicBezTo>
                    <a:cubicBezTo>
                      <a:pt x="42" y="66"/>
                      <a:pt x="52" y="87"/>
                      <a:pt x="34" y="103"/>
                    </a:cubicBezTo>
                    <a:cubicBezTo>
                      <a:pt x="28" y="109"/>
                      <a:pt x="0" y="127"/>
                      <a:pt x="0" y="127"/>
                    </a:cubicBezTo>
                    <a:lnTo>
                      <a:pt x="0" y="130"/>
                    </a:lnTo>
                    <a:cubicBezTo>
                      <a:pt x="2" y="145"/>
                      <a:pt x="15" y="153"/>
                      <a:pt x="37" y="153"/>
                    </a:cubicBezTo>
                    <a:lnTo>
                      <a:pt x="146" y="153"/>
                    </a:lnTo>
                    <a:lnTo>
                      <a:pt x="172" y="57"/>
                    </a:lnTo>
                    <a:cubicBezTo>
                      <a:pt x="182" y="22"/>
                      <a:pt x="169" y="0"/>
                      <a:pt x="126" y="0"/>
                    </a:cubicBezTo>
                    <a:close/>
                    <a:moveTo>
                      <a:pt x="114" y="124"/>
                    </a:moveTo>
                    <a:lnTo>
                      <a:pt x="62" y="124"/>
                    </a:lnTo>
                    <a:cubicBezTo>
                      <a:pt x="53" y="124"/>
                      <a:pt x="41" y="120"/>
                      <a:pt x="44" y="108"/>
                    </a:cubicBezTo>
                    <a:cubicBezTo>
                      <a:pt x="46" y="96"/>
                      <a:pt x="56" y="90"/>
                      <a:pt x="73" y="90"/>
                    </a:cubicBezTo>
                    <a:lnTo>
                      <a:pt x="123" y="90"/>
                    </a:lnTo>
                    <a:lnTo>
                      <a:pt x="114" y="124"/>
                    </a:lnTo>
                    <a:close/>
                  </a:path>
                </a:pathLst>
              </a:custGeom>
              <a:solidFill>
                <a:srgbClr val="EE4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06" name="Google Shape;206;p3"/>
              <p:cNvSpPr/>
              <p:nvPr/>
            </p:nvSpPr>
            <p:spPr>
              <a:xfrm>
                <a:off x="1368425" y="3375026"/>
                <a:ext cx="50800" cy="47625"/>
              </a:xfrm>
              <a:custGeom>
                <a:avLst/>
                <a:gdLst/>
                <a:ahLst/>
                <a:cxnLst/>
                <a:rect l="l" t="t" r="r" b="b"/>
                <a:pathLst>
                  <a:path w="158" h="153" extrusionOk="0">
                    <a:moveTo>
                      <a:pt x="93" y="0"/>
                    </a:moveTo>
                    <a:lnTo>
                      <a:pt x="43" y="0"/>
                    </a:lnTo>
                    <a:lnTo>
                      <a:pt x="118" y="77"/>
                    </a:lnTo>
                    <a:lnTo>
                      <a:pt x="0" y="153"/>
                    </a:lnTo>
                    <a:lnTo>
                      <a:pt x="67" y="153"/>
                    </a:lnTo>
                    <a:cubicBezTo>
                      <a:pt x="67" y="153"/>
                      <a:pt x="137" y="107"/>
                      <a:pt x="143" y="103"/>
                    </a:cubicBezTo>
                    <a:lnTo>
                      <a:pt x="143" y="103"/>
                    </a:lnTo>
                    <a:cubicBezTo>
                      <a:pt x="153" y="97"/>
                      <a:pt x="158" y="88"/>
                      <a:pt x="158" y="77"/>
                    </a:cubicBezTo>
                    <a:lnTo>
                      <a:pt x="158" y="77"/>
                    </a:lnTo>
                    <a:cubicBezTo>
                      <a:pt x="158" y="68"/>
                      <a:pt x="153" y="61"/>
                      <a:pt x="141" y="49"/>
                    </a:cubicBezTo>
                    <a:lnTo>
                      <a:pt x="141" y="49"/>
                    </a:lnTo>
                    <a:lnTo>
                      <a:pt x="93" y="0"/>
                    </a:lnTo>
                    <a:close/>
                  </a:path>
                </a:pathLst>
              </a:custGeom>
              <a:solidFill>
                <a:srgbClr val="EE4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07" name="Google Shape;207;p3"/>
              <p:cNvSpPr/>
              <p:nvPr/>
            </p:nvSpPr>
            <p:spPr>
              <a:xfrm>
                <a:off x="1214438" y="3375026"/>
                <a:ext cx="47625" cy="57150"/>
              </a:xfrm>
              <a:custGeom>
                <a:avLst/>
                <a:gdLst/>
                <a:ahLst/>
                <a:cxnLst/>
                <a:rect l="l" t="t" r="r" b="b"/>
                <a:pathLst>
                  <a:path w="149" h="182" extrusionOk="0">
                    <a:moveTo>
                      <a:pt x="108" y="0"/>
                    </a:moveTo>
                    <a:lnTo>
                      <a:pt x="93" y="57"/>
                    </a:lnTo>
                    <a:lnTo>
                      <a:pt x="81" y="101"/>
                    </a:lnTo>
                    <a:cubicBezTo>
                      <a:pt x="74" y="127"/>
                      <a:pt x="68" y="136"/>
                      <a:pt x="58" y="144"/>
                    </a:cubicBezTo>
                    <a:cubicBezTo>
                      <a:pt x="49" y="151"/>
                      <a:pt x="40" y="153"/>
                      <a:pt x="16" y="153"/>
                    </a:cubicBezTo>
                    <a:lnTo>
                      <a:pt x="8" y="153"/>
                    </a:lnTo>
                    <a:lnTo>
                      <a:pt x="3" y="168"/>
                    </a:lnTo>
                    <a:lnTo>
                      <a:pt x="0" y="182"/>
                    </a:lnTo>
                    <a:lnTo>
                      <a:pt x="13" y="182"/>
                    </a:lnTo>
                    <a:cubicBezTo>
                      <a:pt x="19" y="182"/>
                      <a:pt x="34" y="182"/>
                      <a:pt x="49" y="181"/>
                    </a:cubicBezTo>
                    <a:cubicBezTo>
                      <a:pt x="51" y="181"/>
                      <a:pt x="54" y="180"/>
                      <a:pt x="56" y="180"/>
                    </a:cubicBezTo>
                    <a:cubicBezTo>
                      <a:pt x="80" y="176"/>
                      <a:pt x="99" y="161"/>
                      <a:pt x="109" y="140"/>
                    </a:cubicBezTo>
                    <a:cubicBezTo>
                      <a:pt x="110" y="138"/>
                      <a:pt x="111" y="136"/>
                      <a:pt x="112" y="134"/>
                    </a:cubicBezTo>
                    <a:cubicBezTo>
                      <a:pt x="115" y="125"/>
                      <a:pt x="119" y="114"/>
                      <a:pt x="122" y="101"/>
                    </a:cubicBezTo>
                    <a:lnTo>
                      <a:pt x="149" y="0"/>
                    </a:lnTo>
                    <a:lnTo>
                      <a:pt x="108" y="0"/>
                    </a:lnTo>
                    <a:close/>
                  </a:path>
                </a:pathLst>
              </a:custGeom>
              <a:solidFill>
                <a:srgbClr val="EE4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sp>
          <p:nvSpPr>
            <p:cNvPr id="208" name="Google Shape;208;p3"/>
            <p:cNvSpPr/>
            <p:nvPr/>
          </p:nvSpPr>
          <p:spPr>
            <a:xfrm>
              <a:off x="1226327" y="3178969"/>
              <a:ext cx="45719" cy="71438"/>
            </a:xfrm>
            <a:prstGeom prst="rect">
              <a:avLst/>
            </a:prstGeom>
            <a:solidFill>
              <a:srgbClr val="EE4D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grpSp>
        <p:nvGrpSpPr>
          <p:cNvPr id="209" name="Google Shape;209;p3"/>
          <p:cNvGrpSpPr/>
          <p:nvPr/>
        </p:nvGrpSpPr>
        <p:grpSpPr>
          <a:xfrm>
            <a:off x="6293905" y="3046088"/>
            <a:ext cx="1943525" cy="1251041"/>
            <a:chOff x="769376" y="1020655"/>
            <a:chExt cx="736641" cy="474173"/>
          </a:xfrm>
        </p:grpSpPr>
        <p:sp>
          <p:nvSpPr>
            <p:cNvPr id="210" name="Google Shape;210;p3"/>
            <p:cNvSpPr/>
            <p:nvPr/>
          </p:nvSpPr>
          <p:spPr>
            <a:xfrm>
              <a:off x="893282" y="1468230"/>
              <a:ext cx="521547" cy="26598"/>
            </a:xfrm>
            <a:custGeom>
              <a:avLst/>
              <a:gdLst/>
              <a:ahLst/>
              <a:cxnLst/>
              <a:rect l="l" t="t" r="r" b="b"/>
              <a:pathLst>
                <a:path w="5664758" h="288890" extrusionOk="0">
                  <a:moveTo>
                    <a:pt x="5595677" y="33474"/>
                  </a:moveTo>
                  <a:cubicBezTo>
                    <a:pt x="5574575" y="21290"/>
                    <a:pt x="5550961" y="15198"/>
                    <a:pt x="5527411" y="15198"/>
                  </a:cubicBezTo>
                  <a:lnTo>
                    <a:pt x="5527411" y="4710"/>
                  </a:lnTo>
                  <a:lnTo>
                    <a:pt x="141179" y="4710"/>
                  </a:lnTo>
                  <a:lnTo>
                    <a:pt x="141179" y="15198"/>
                  </a:lnTo>
                  <a:cubicBezTo>
                    <a:pt x="65817" y="15198"/>
                    <a:pt x="4710" y="76304"/>
                    <a:pt x="4710" y="151667"/>
                  </a:cubicBezTo>
                  <a:cubicBezTo>
                    <a:pt x="4710" y="227030"/>
                    <a:pt x="65817" y="288137"/>
                    <a:pt x="141179" y="288137"/>
                  </a:cubicBezTo>
                  <a:lnTo>
                    <a:pt x="141179" y="288137"/>
                  </a:lnTo>
                  <a:lnTo>
                    <a:pt x="5527159" y="288137"/>
                  </a:lnTo>
                  <a:cubicBezTo>
                    <a:pt x="5550773" y="288199"/>
                    <a:pt x="5574449" y="282107"/>
                    <a:pt x="5595677" y="269861"/>
                  </a:cubicBezTo>
                  <a:cubicBezTo>
                    <a:pt x="5637879" y="245494"/>
                    <a:pt x="5663942" y="200402"/>
                    <a:pt x="5663942" y="151667"/>
                  </a:cubicBezTo>
                  <a:cubicBezTo>
                    <a:pt x="5663942" y="102870"/>
                    <a:pt x="5637942" y="57841"/>
                    <a:pt x="5595677" y="33474"/>
                  </a:cubicBezTo>
                  <a:close/>
                </a:path>
              </a:pathLst>
            </a:custGeom>
            <a:solidFill>
              <a:srgbClr val="EE4D2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11" name="Google Shape;211;p3"/>
            <p:cNvSpPr/>
            <p:nvPr/>
          </p:nvSpPr>
          <p:spPr>
            <a:xfrm>
              <a:off x="769376" y="1020655"/>
              <a:ext cx="736641" cy="396075"/>
            </a:xfrm>
            <a:custGeom>
              <a:avLst/>
              <a:gdLst/>
              <a:ahLst/>
              <a:cxnLst/>
              <a:rect l="l" t="t" r="r" b="b"/>
              <a:pathLst>
                <a:path w="8001000" h="4301950" extrusionOk="0">
                  <a:moveTo>
                    <a:pt x="6946759" y="2619103"/>
                  </a:moveTo>
                  <a:cubicBezTo>
                    <a:pt x="6946759" y="2619103"/>
                    <a:pt x="6852241" y="2629591"/>
                    <a:pt x="6810290" y="2629591"/>
                  </a:cubicBezTo>
                  <a:lnTo>
                    <a:pt x="5046302" y="2629591"/>
                  </a:lnTo>
                  <a:lnTo>
                    <a:pt x="3534401" y="666143"/>
                  </a:lnTo>
                  <a:cubicBezTo>
                    <a:pt x="3408420" y="477171"/>
                    <a:pt x="3313902" y="330151"/>
                    <a:pt x="3219385" y="151667"/>
                  </a:cubicBezTo>
                  <a:cubicBezTo>
                    <a:pt x="3166945" y="67701"/>
                    <a:pt x="3072428" y="4710"/>
                    <a:pt x="2967423" y="4710"/>
                  </a:cubicBezTo>
                  <a:lnTo>
                    <a:pt x="2484474" y="204233"/>
                  </a:lnTo>
                  <a:cubicBezTo>
                    <a:pt x="2274463" y="267223"/>
                    <a:pt x="2190497" y="340702"/>
                    <a:pt x="2190497" y="498210"/>
                  </a:cubicBezTo>
                  <a:lnTo>
                    <a:pt x="2946447" y="2640079"/>
                  </a:lnTo>
                  <a:lnTo>
                    <a:pt x="1686509" y="2640079"/>
                  </a:lnTo>
                  <a:lnTo>
                    <a:pt x="846530" y="1579664"/>
                  </a:lnTo>
                  <a:cubicBezTo>
                    <a:pt x="741587" y="1443195"/>
                    <a:pt x="657558" y="1422156"/>
                    <a:pt x="605055" y="1422156"/>
                  </a:cubicBezTo>
                  <a:cubicBezTo>
                    <a:pt x="573529" y="1422156"/>
                    <a:pt x="552553" y="1432644"/>
                    <a:pt x="552553" y="1432644"/>
                  </a:cubicBezTo>
                  <a:lnTo>
                    <a:pt x="174546" y="1590152"/>
                  </a:lnTo>
                  <a:cubicBezTo>
                    <a:pt x="27589" y="1684606"/>
                    <a:pt x="-3938" y="1716133"/>
                    <a:pt x="6550" y="1789611"/>
                  </a:cubicBezTo>
                  <a:cubicBezTo>
                    <a:pt x="6550" y="1789611"/>
                    <a:pt x="143019" y="2703070"/>
                    <a:pt x="258513" y="2934056"/>
                  </a:cubicBezTo>
                  <a:cubicBezTo>
                    <a:pt x="342542" y="3060037"/>
                    <a:pt x="1161546" y="4298999"/>
                    <a:pt x="1518513" y="4298999"/>
                  </a:cubicBezTo>
                  <a:lnTo>
                    <a:pt x="6978286" y="4298999"/>
                  </a:lnTo>
                  <a:cubicBezTo>
                    <a:pt x="7324765" y="4298999"/>
                    <a:pt x="7996748" y="4015510"/>
                    <a:pt x="7996748" y="3469570"/>
                  </a:cubicBezTo>
                  <a:cubicBezTo>
                    <a:pt x="7996686" y="2955032"/>
                    <a:pt x="7293239" y="2619103"/>
                    <a:pt x="6946759" y="2619103"/>
                  </a:cubicBezTo>
                  <a:close/>
                  <a:moveTo>
                    <a:pt x="6967735" y="3984046"/>
                  </a:moveTo>
                  <a:lnTo>
                    <a:pt x="1529001" y="3984046"/>
                  </a:lnTo>
                  <a:cubicBezTo>
                    <a:pt x="1381981" y="3910567"/>
                    <a:pt x="972511" y="3459082"/>
                    <a:pt x="531577" y="2776611"/>
                  </a:cubicBezTo>
                  <a:cubicBezTo>
                    <a:pt x="479074" y="2650630"/>
                    <a:pt x="395107" y="2220183"/>
                    <a:pt x="332054" y="1842177"/>
                  </a:cubicBezTo>
                  <a:lnTo>
                    <a:pt x="584079" y="1737172"/>
                  </a:lnTo>
                  <a:lnTo>
                    <a:pt x="605055" y="1758148"/>
                  </a:lnTo>
                  <a:lnTo>
                    <a:pt x="1455523" y="2818626"/>
                  </a:lnTo>
                  <a:cubicBezTo>
                    <a:pt x="1518513" y="2892104"/>
                    <a:pt x="1602543" y="2934119"/>
                    <a:pt x="1696997" y="2934119"/>
                  </a:cubicBezTo>
                  <a:lnTo>
                    <a:pt x="2956935" y="2934119"/>
                  </a:lnTo>
                  <a:cubicBezTo>
                    <a:pt x="3061940" y="2934119"/>
                    <a:pt x="3156458" y="2881616"/>
                    <a:pt x="3219448" y="2797650"/>
                  </a:cubicBezTo>
                  <a:cubicBezTo>
                    <a:pt x="3282439" y="2713620"/>
                    <a:pt x="3292927" y="2608678"/>
                    <a:pt x="3261463" y="2514160"/>
                  </a:cubicBezTo>
                  <a:lnTo>
                    <a:pt x="2536977" y="519186"/>
                  </a:lnTo>
                  <a:cubicBezTo>
                    <a:pt x="2547465" y="519186"/>
                    <a:pt x="2557952" y="508698"/>
                    <a:pt x="2578991" y="508698"/>
                  </a:cubicBezTo>
                  <a:cubicBezTo>
                    <a:pt x="2589479" y="508698"/>
                    <a:pt x="2599967" y="498210"/>
                    <a:pt x="2599967" y="498210"/>
                  </a:cubicBezTo>
                  <a:lnTo>
                    <a:pt x="2967423" y="340702"/>
                  </a:lnTo>
                  <a:cubicBezTo>
                    <a:pt x="3061940" y="498210"/>
                    <a:pt x="3145907" y="645167"/>
                    <a:pt x="3282439" y="834139"/>
                  </a:cubicBezTo>
                  <a:lnTo>
                    <a:pt x="3292927" y="844627"/>
                  </a:lnTo>
                  <a:lnTo>
                    <a:pt x="4804890" y="2818500"/>
                  </a:lnTo>
                  <a:cubicBezTo>
                    <a:pt x="4867880" y="2891978"/>
                    <a:pt x="4951910" y="2944481"/>
                    <a:pt x="5056852" y="2944481"/>
                  </a:cubicBezTo>
                  <a:lnTo>
                    <a:pt x="6810290" y="2944481"/>
                  </a:lnTo>
                  <a:cubicBezTo>
                    <a:pt x="6852304" y="2944481"/>
                    <a:pt x="6925783" y="2944481"/>
                    <a:pt x="6946759" y="2933993"/>
                  </a:cubicBezTo>
                  <a:cubicBezTo>
                    <a:pt x="7188233" y="2944481"/>
                    <a:pt x="7671245" y="3186018"/>
                    <a:pt x="7671245" y="3469508"/>
                  </a:cubicBezTo>
                  <a:cubicBezTo>
                    <a:pt x="7671182" y="3795012"/>
                    <a:pt x="7188233" y="3984046"/>
                    <a:pt x="6967735" y="3984046"/>
                  </a:cubicBezTo>
                  <a:close/>
                </a:path>
              </a:pathLst>
            </a:custGeom>
            <a:solidFill>
              <a:srgbClr val="EE4D2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sp>
        <p:nvSpPr>
          <p:cNvPr id="212" name="Google Shape;212;p3"/>
          <p:cNvSpPr/>
          <p:nvPr/>
        </p:nvSpPr>
        <p:spPr>
          <a:xfrm>
            <a:off x="8833473" y="2944470"/>
            <a:ext cx="1053491" cy="1556977"/>
          </a:xfrm>
          <a:custGeom>
            <a:avLst/>
            <a:gdLst/>
            <a:ahLst/>
            <a:cxnLst/>
            <a:rect l="l" t="t" r="r" b="b"/>
            <a:pathLst>
              <a:path w="1927" h="2848" extrusionOk="0">
                <a:moveTo>
                  <a:pt x="1432" y="564"/>
                </a:moveTo>
                <a:cubicBezTo>
                  <a:pt x="1432" y="564"/>
                  <a:pt x="1050" y="439"/>
                  <a:pt x="1051" y="439"/>
                </a:cubicBezTo>
                <a:cubicBezTo>
                  <a:pt x="1052" y="439"/>
                  <a:pt x="1025" y="104"/>
                  <a:pt x="712" y="45"/>
                </a:cubicBezTo>
                <a:cubicBezTo>
                  <a:pt x="515" y="16"/>
                  <a:pt x="464" y="51"/>
                  <a:pt x="434" y="60"/>
                </a:cubicBezTo>
                <a:cubicBezTo>
                  <a:pt x="416" y="66"/>
                  <a:pt x="418" y="0"/>
                  <a:pt x="348" y="23"/>
                </a:cubicBezTo>
                <a:cubicBezTo>
                  <a:pt x="300" y="36"/>
                  <a:pt x="301" y="92"/>
                  <a:pt x="311" y="103"/>
                </a:cubicBezTo>
                <a:cubicBezTo>
                  <a:pt x="326" y="113"/>
                  <a:pt x="80" y="192"/>
                  <a:pt x="114" y="509"/>
                </a:cubicBezTo>
                <a:cubicBezTo>
                  <a:pt x="132" y="605"/>
                  <a:pt x="145" y="655"/>
                  <a:pt x="145" y="655"/>
                </a:cubicBezTo>
                <a:cubicBezTo>
                  <a:pt x="145" y="655"/>
                  <a:pt x="45" y="680"/>
                  <a:pt x="131" y="842"/>
                </a:cubicBezTo>
                <a:cubicBezTo>
                  <a:pt x="207" y="1001"/>
                  <a:pt x="247" y="997"/>
                  <a:pt x="266" y="990"/>
                </a:cubicBezTo>
                <a:cubicBezTo>
                  <a:pt x="285" y="984"/>
                  <a:pt x="297" y="1131"/>
                  <a:pt x="470" y="1185"/>
                </a:cubicBezTo>
                <a:cubicBezTo>
                  <a:pt x="354" y="1275"/>
                  <a:pt x="405" y="1409"/>
                  <a:pt x="485" y="1500"/>
                </a:cubicBezTo>
                <a:cubicBezTo>
                  <a:pt x="443" y="1550"/>
                  <a:pt x="515" y="1597"/>
                  <a:pt x="530" y="1646"/>
                </a:cubicBezTo>
                <a:cubicBezTo>
                  <a:pt x="576" y="1876"/>
                  <a:pt x="474" y="1875"/>
                  <a:pt x="536" y="1993"/>
                </a:cubicBezTo>
                <a:cubicBezTo>
                  <a:pt x="597" y="2130"/>
                  <a:pt x="595" y="2196"/>
                  <a:pt x="597" y="2222"/>
                </a:cubicBezTo>
                <a:cubicBezTo>
                  <a:pt x="552" y="2309"/>
                  <a:pt x="538" y="2280"/>
                  <a:pt x="466" y="2292"/>
                </a:cubicBezTo>
                <a:cubicBezTo>
                  <a:pt x="320" y="2284"/>
                  <a:pt x="0" y="2225"/>
                  <a:pt x="7" y="2325"/>
                </a:cubicBezTo>
                <a:lnTo>
                  <a:pt x="29" y="2639"/>
                </a:lnTo>
                <a:cubicBezTo>
                  <a:pt x="38" y="2760"/>
                  <a:pt x="136" y="2848"/>
                  <a:pt x="244" y="2770"/>
                </a:cubicBezTo>
                <a:cubicBezTo>
                  <a:pt x="278" y="2746"/>
                  <a:pt x="183" y="2578"/>
                  <a:pt x="274" y="2555"/>
                </a:cubicBezTo>
                <a:lnTo>
                  <a:pt x="521" y="2493"/>
                </a:lnTo>
                <a:cubicBezTo>
                  <a:pt x="631" y="2467"/>
                  <a:pt x="851" y="2486"/>
                  <a:pt x="851" y="2373"/>
                </a:cubicBezTo>
                <a:lnTo>
                  <a:pt x="851" y="2044"/>
                </a:lnTo>
                <a:cubicBezTo>
                  <a:pt x="953" y="2069"/>
                  <a:pt x="1129" y="2036"/>
                  <a:pt x="1190" y="2121"/>
                </a:cubicBezTo>
                <a:cubicBezTo>
                  <a:pt x="1218" y="2161"/>
                  <a:pt x="1235" y="2191"/>
                  <a:pt x="1241" y="2239"/>
                </a:cubicBezTo>
                <a:lnTo>
                  <a:pt x="1296" y="2669"/>
                </a:lnTo>
                <a:cubicBezTo>
                  <a:pt x="1368" y="2700"/>
                  <a:pt x="1809" y="2631"/>
                  <a:pt x="1868" y="2506"/>
                </a:cubicBezTo>
                <a:cubicBezTo>
                  <a:pt x="1927" y="2285"/>
                  <a:pt x="1564" y="2376"/>
                  <a:pt x="1564" y="2376"/>
                </a:cubicBezTo>
                <a:cubicBezTo>
                  <a:pt x="1506" y="2209"/>
                  <a:pt x="1445" y="2146"/>
                  <a:pt x="1385" y="1952"/>
                </a:cubicBezTo>
                <a:lnTo>
                  <a:pt x="1229" y="1845"/>
                </a:lnTo>
                <a:cubicBezTo>
                  <a:pt x="1313" y="1819"/>
                  <a:pt x="1349" y="1812"/>
                  <a:pt x="1533" y="1825"/>
                </a:cubicBezTo>
                <a:cubicBezTo>
                  <a:pt x="1547" y="1801"/>
                  <a:pt x="1589" y="1811"/>
                  <a:pt x="1603" y="1792"/>
                </a:cubicBezTo>
                <a:cubicBezTo>
                  <a:pt x="1614" y="1776"/>
                  <a:pt x="1611" y="1752"/>
                  <a:pt x="1605" y="1732"/>
                </a:cubicBezTo>
                <a:lnTo>
                  <a:pt x="1587" y="1669"/>
                </a:lnTo>
                <a:cubicBezTo>
                  <a:pt x="1574" y="1626"/>
                  <a:pt x="1503" y="1631"/>
                  <a:pt x="1458" y="1632"/>
                </a:cubicBezTo>
                <a:cubicBezTo>
                  <a:pt x="1400" y="1632"/>
                  <a:pt x="1346" y="1659"/>
                  <a:pt x="1289" y="1672"/>
                </a:cubicBezTo>
                <a:cubicBezTo>
                  <a:pt x="1289" y="1672"/>
                  <a:pt x="1137" y="1408"/>
                  <a:pt x="1124" y="1366"/>
                </a:cubicBezTo>
                <a:cubicBezTo>
                  <a:pt x="1112" y="1324"/>
                  <a:pt x="1006" y="1205"/>
                  <a:pt x="1006" y="1205"/>
                </a:cubicBezTo>
                <a:lnTo>
                  <a:pt x="904" y="1158"/>
                </a:lnTo>
                <a:cubicBezTo>
                  <a:pt x="904" y="1158"/>
                  <a:pt x="1082" y="1052"/>
                  <a:pt x="1086" y="946"/>
                </a:cubicBezTo>
                <a:cubicBezTo>
                  <a:pt x="1090" y="841"/>
                  <a:pt x="1095" y="713"/>
                  <a:pt x="1095" y="713"/>
                </a:cubicBezTo>
                <a:cubicBezTo>
                  <a:pt x="1095" y="713"/>
                  <a:pt x="1360" y="695"/>
                  <a:pt x="1436" y="576"/>
                </a:cubicBezTo>
                <a:cubicBezTo>
                  <a:pt x="1442" y="566"/>
                  <a:pt x="1432" y="564"/>
                  <a:pt x="1432" y="564"/>
                </a:cubicBezTo>
                <a:close/>
              </a:path>
            </a:pathLst>
          </a:custGeom>
          <a:solidFill>
            <a:srgbClr val="EE4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nvGrpSpPr>
          <p:cNvPr id="213" name="Google Shape;213;p3"/>
          <p:cNvGrpSpPr/>
          <p:nvPr/>
        </p:nvGrpSpPr>
        <p:grpSpPr>
          <a:xfrm>
            <a:off x="10751949" y="2949297"/>
            <a:ext cx="1184315" cy="1490967"/>
            <a:chOff x="3260118" y="3933077"/>
            <a:chExt cx="393243" cy="495065"/>
          </a:xfrm>
        </p:grpSpPr>
        <p:sp>
          <p:nvSpPr>
            <p:cNvPr id="214" name="Google Shape;214;p3"/>
            <p:cNvSpPr/>
            <p:nvPr/>
          </p:nvSpPr>
          <p:spPr>
            <a:xfrm>
              <a:off x="3260118" y="3933077"/>
              <a:ext cx="393243" cy="495065"/>
            </a:xfrm>
            <a:custGeom>
              <a:avLst/>
              <a:gdLst/>
              <a:ahLst/>
              <a:cxnLst/>
              <a:rect l="l" t="t" r="r" b="b"/>
              <a:pathLst>
                <a:path w="336" h="423" extrusionOk="0">
                  <a:moveTo>
                    <a:pt x="19" y="33"/>
                  </a:moveTo>
                  <a:lnTo>
                    <a:pt x="88" y="33"/>
                  </a:lnTo>
                  <a:lnTo>
                    <a:pt x="88" y="71"/>
                  </a:lnTo>
                  <a:lnTo>
                    <a:pt x="40" y="71"/>
                  </a:lnTo>
                  <a:lnTo>
                    <a:pt x="40" y="383"/>
                  </a:lnTo>
                  <a:lnTo>
                    <a:pt x="298" y="383"/>
                  </a:lnTo>
                  <a:lnTo>
                    <a:pt x="298" y="71"/>
                  </a:lnTo>
                  <a:lnTo>
                    <a:pt x="241" y="71"/>
                  </a:lnTo>
                  <a:lnTo>
                    <a:pt x="241" y="88"/>
                  </a:lnTo>
                  <a:lnTo>
                    <a:pt x="88" y="88"/>
                  </a:lnTo>
                  <a:lnTo>
                    <a:pt x="88" y="17"/>
                  </a:lnTo>
                  <a:lnTo>
                    <a:pt x="118" y="17"/>
                  </a:lnTo>
                  <a:lnTo>
                    <a:pt x="118" y="0"/>
                  </a:lnTo>
                  <a:lnTo>
                    <a:pt x="213" y="0"/>
                  </a:lnTo>
                  <a:lnTo>
                    <a:pt x="213" y="17"/>
                  </a:lnTo>
                  <a:lnTo>
                    <a:pt x="241" y="17"/>
                  </a:lnTo>
                  <a:lnTo>
                    <a:pt x="241" y="33"/>
                  </a:lnTo>
                  <a:lnTo>
                    <a:pt x="336" y="33"/>
                  </a:lnTo>
                  <a:lnTo>
                    <a:pt x="336" y="423"/>
                  </a:lnTo>
                  <a:lnTo>
                    <a:pt x="0" y="423"/>
                  </a:lnTo>
                  <a:lnTo>
                    <a:pt x="0" y="33"/>
                  </a:lnTo>
                  <a:lnTo>
                    <a:pt x="19" y="33"/>
                  </a:lnTo>
                  <a:lnTo>
                    <a:pt x="19" y="33"/>
                  </a:lnTo>
                  <a:close/>
                </a:path>
              </a:pathLst>
            </a:custGeom>
            <a:solidFill>
              <a:srgbClr val="EE4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15" name="Google Shape;215;p3"/>
            <p:cNvSpPr/>
            <p:nvPr/>
          </p:nvSpPr>
          <p:spPr>
            <a:xfrm>
              <a:off x="3377155" y="3985743"/>
              <a:ext cx="154488" cy="5851"/>
            </a:xfrm>
            <a:prstGeom prst="rect">
              <a:avLst/>
            </a:prstGeom>
            <a:solidFill>
              <a:srgbClr val="EE4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16" name="Google Shape;216;p3"/>
            <p:cNvSpPr/>
            <p:nvPr/>
          </p:nvSpPr>
          <p:spPr>
            <a:xfrm>
              <a:off x="3385347" y="4135550"/>
              <a:ext cx="146296" cy="148636"/>
            </a:xfrm>
            <a:prstGeom prst="rect">
              <a:avLst/>
            </a:prstGeom>
            <a:solidFill>
              <a:srgbClr val="EE4D2D"/>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17" name="Google Shape;217;p3"/>
            <p:cNvSpPr/>
            <p:nvPr/>
          </p:nvSpPr>
          <p:spPr>
            <a:xfrm>
              <a:off x="3343214" y="4066499"/>
              <a:ext cx="227051" cy="231733"/>
            </a:xfrm>
            <a:custGeom>
              <a:avLst/>
              <a:gdLst/>
              <a:ahLst/>
              <a:cxnLst/>
              <a:rect l="l" t="t" r="r" b="b"/>
              <a:pathLst>
                <a:path w="82" h="84" extrusionOk="0">
                  <a:moveTo>
                    <a:pt x="0" y="41"/>
                  </a:moveTo>
                  <a:cubicBezTo>
                    <a:pt x="36" y="81"/>
                    <a:pt x="9" y="50"/>
                    <a:pt x="38" y="84"/>
                  </a:cubicBezTo>
                  <a:cubicBezTo>
                    <a:pt x="46" y="83"/>
                    <a:pt x="46" y="83"/>
                    <a:pt x="46" y="83"/>
                  </a:cubicBezTo>
                  <a:cubicBezTo>
                    <a:pt x="55" y="63"/>
                    <a:pt x="67" y="36"/>
                    <a:pt x="82" y="4"/>
                  </a:cubicBezTo>
                  <a:cubicBezTo>
                    <a:pt x="74" y="0"/>
                    <a:pt x="74" y="0"/>
                    <a:pt x="74" y="0"/>
                  </a:cubicBezTo>
                  <a:cubicBezTo>
                    <a:pt x="40" y="56"/>
                    <a:pt x="40" y="56"/>
                    <a:pt x="40" y="56"/>
                  </a:cubicBezTo>
                  <a:cubicBezTo>
                    <a:pt x="5" y="35"/>
                    <a:pt x="5" y="35"/>
                    <a:pt x="5" y="35"/>
                  </a:cubicBezTo>
                  <a:cubicBezTo>
                    <a:pt x="0" y="41"/>
                    <a:pt x="0" y="41"/>
                    <a:pt x="0" y="41"/>
                  </a:cubicBezTo>
                  <a:close/>
                </a:path>
              </a:pathLst>
            </a:custGeom>
            <a:solidFill>
              <a:srgbClr val="EE4D2D"/>
            </a:solidFill>
            <a:ln w="9525" cap="flat" cmpd="sng">
              <a:solidFill>
                <a:srgbClr val="FFFF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18" name="Google Shape;218;p3"/>
            <p:cNvSpPr/>
            <p:nvPr/>
          </p:nvSpPr>
          <p:spPr>
            <a:xfrm>
              <a:off x="3363110" y="4002128"/>
              <a:ext cx="179066" cy="16385"/>
            </a:xfrm>
            <a:custGeom>
              <a:avLst/>
              <a:gdLst/>
              <a:ahLst/>
              <a:cxnLst/>
              <a:rect l="l" t="t" r="r" b="b"/>
              <a:pathLst>
                <a:path w="153" h="14" extrusionOk="0">
                  <a:moveTo>
                    <a:pt x="144" y="0"/>
                  </a:moveTo>
                  <a:lnTo>
                    <a:pt x="153" y="0"/>
                  </a:lnTo>
                  <a:lnTo>
                    <a:pt x="153" y="7"/>
                  </a:lnTo>
                  <a:lnTo>
                    <a:pt x="153" y="7"/>
                  </a:lnTo>
                  <a:lnTo>
                    <a:pt x="153" y="14"/>
                  </a:lnTo>
                  <a:lnTo>
                    <a:pt x="0" y="14"/>
                  </a:lnTo>
                  <a:lnTo>
                    <a:pt x="0" y="7"/>
                  </a:lnTo>
                  <a:lnTo>
                    <a:pt x="0" y="7"/>
                  </a:lnTo>
                  <a:lnTo>
                    <a:pt x="0" y="0"/>
                  </a:lnTo>
                  <a:lnTo>
                    <a:pt x="9" y="0"/>
                  </a:lnTo>
                  <a:lnTo>
                    <a:pt x="9" y="7"/>
                  </a:lnTo>
                  <a:lnTo>
                    <a:pt x="144" y="7"/>
                  </a:lnTo>
                  <a:lnTo>
                    <a:pt x="144" y="0"/>
                  </a:lnTo>
                  <a:close/>
                </a:path>
              </a:pathLst>
            </a:custGeom>
            <a:solidFill>
              <a:srgbClr val="EE4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grpSp>
        <p:nvGrpSpPr>
          <p:cNvPr id="219" name="Google Shape;219;p3"/>
          <p:cNvGrpSpPr/>
          <p:nvPr/>
        </p:nvGrpSpPr>
        <p:grpSpPr>
          <a:xfrm>
            <a:off x="227816" y="1809200"/>
            <a:ext cx="11782197" cy="864711"/>
            <a:chOff x="215" y="164216"/>
            <a:chExt cx="11782197" cy="864711"/>
          </a:xfrm>
        </p:grpSpPr>
        <p:sp>
          <p:nvSpPr>
            <p:cNvPr id="220" name="Google Shape;220;p3"/>
            <p:cNvSpPr/>
            <p:nvPr/>
          </p:nvSpPr>
          <p:spPr>
            <a:xfrm>
              <a:off x="215" y="164216"/>
              <a:ext cx="1441185" cy="864711"/>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21" name="Google Shape;221;p3"/>
            <p:cNvSpPr txBox="1"/>
            <p:nvPr/>
          </p:nvSpPr>
          <p:spPr>
            <a:xfrm>
              <a:off x="25542" y="189543"/>
              <a:ext cx="1390531" cy="814057"/>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lt1"/>
                </a:buClr>
                <a:buSzPts val="2300"/>
                <a:buFont typeface="微软雅黑" panose="020B0503020204020204" charset="-122"/>
                <a:buNone/>
              </a:pPr>
              <a:r>
                <a:rPr lang="zh-CN" sz="2300" b="0"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买家下单</a:t>
              </a:r>
              <a:endParaRPr sz="2300" b="0"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22" name="Google Shape;222;p3"/>
            <p:cNvSpPr/>
            <p:nvPr/>
          </p:nvSpPr>
          <p:spPr>
            <a:xfrm>
              <a:off x="1585519" y="417865"/>
              <a:ext cx="305531" cy="357414"/>
            </a:xfrm>
            <a:prstGeom prst="rightArrow">
              <a:avLst>
                <a:gd name="adj1" fmla="val 60000"/>
                <a:gd name="adj2" fmla="val 5000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23" name="Google Shape;223;p3"/>
            <p:cNvSpPr txBox="1"/>
            <p:nvPr/>
          </p:nvSpPr>
          <p:spPr>
            <a:xfrm>
              <a:off x="1585519" y="489348"/>
              <a:ext cx="213872" cy="21444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300"/>
                <a:buFont typeface="Arial" panose="020B0604020202020204"/>
                <a:buNone/>
              </a:pPr>
              <a:endParaRPr sz="13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24" name="Google Shape;224;p3"/>
            <p:cNvSpPr/>
            <p:nvPr/>
          </p:nvSpPr>
          <p:spPr>
            <a:xfrm>
              <a:off x="2017875" y="164216"/>
              <a:ext cx="1441185" cy="864711"/>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25" name="Google Shape;225;p3"/>
            <p:cNvSpPr txBox="1"/>
            <p:nvPr/>
          </p:nvSpPr>
          <p:spPr>
            <a:xfrm>
              <a:off x="2043202" y="189543"/>
              <a:ext cx="1390531" cy="814057"/>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lt1"/>
                </a:buClr>
                <a:buSzPts val="2300"/>
                <a:buFont typeface="微软雅黑" panose="020B0503020204020204" charset="-122"/>
                <a:buNone/>
              </a:pPr>
              <a:r>
                <a:rPr lang="zh-CN" sz="2300" b="0"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卖家发货</a:t>
              </a:r>
              <a:endParaRPr sz="2300" b="0"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26" name="Google Shape;226;p3"/>
            <p:cNvSpPr/>
            <p:nvPr/>
          </p:nvSpPr>
          <p:spPr>
            <a:xfrm>
              <a:off x="3603179" y="417865"/>
              <a:ext cx="305531" cy="357414"/>
            </a:xfrm>
            <a:prstGeom prst="rightArrow">
              <a:avLst>
                <a:gd name="adj1" fmla="val 60000"/>
                <a:gd name="adj2" fmla="val 5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27" name="Google Shape;227;p3"/>
            <p:cNvSpPr txBox="1"/>
            <p:nvPr/>
          </p:nvSpPr>
          <p:spPr>
            <a:xfrm>
              <a:off x="3603179" y="489348"/>
              <a:ext cx="213872" cy="21444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300"/>
                <a:buFont typeface="Arial" panose="020B0604020202020204"/>
                <a:buNone/>
              </a:pPr>
              <a:endParaRPr sz="13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28" name="Google Shape;228;p3"/>
            <p:cNvSpPr/>
            <p:nvPr/>
          </p:nvSpPr>
          <p:spPr>
            <a:xfrm>
              <a:off x="4035535" y="164216"/>
              <a:ext cx="1441185" cy="864711"/>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29" name="Google Shape;229;p3"/>
            <p:cNvSpPr txBox="1"/>
            <p:nvPr/>
          </p:nvSpPr>
          <p:spPr>
            <a:xfrm>
              <a:off x="4060862" y="189543"/>
              <a:ext cx="1390531" cy="814057"/>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lt1"/>
                </a:buClr>
                <a:buSzPts val="2300"/>
                <a:buFont typeface="微软雅黑" panose="020B0503020204020204" charset="-122"/>
                <a:buNone/>
              </a:pPr>
              <a:r>
                <a:rPr lang="zh-CN" sz="2300" b="0"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仓库称重</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0" name="Google Shape;230;p3"/>
            <p:cNvSpPr/>
            <p:nvPr/>
          </p:nvSpPr>
          <p:spPr>
            <a:xfrm>
              <a:off x="5620839" y="417865"/>
              <a:ext cx="305531" cy="357414"/>
            </a:xfrm>
            <a:prstGeom prst="rightArrow">
              <a:avLst>
                <a:gd name="adj1" fmla="val 60000"/>
                <a:gd name="adj2" fmla="val 50000"/>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1" name="Google Shape;231;p3"/>
            <p:cNvSpPr txBox="1"/>
            <p:nvPr/>
          </p:nvSpPr>
          <p:spPr>
            <a:xfrm>
              <a:off x="5620839" y="489348"/>
              <a:ext cx="213872" cy="21444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300"/>
                <a:buFont typeface="Arial" panose="020B0604020202020204"/>
                <a:buNone/>
              </a:pPr>
              <a:endParaRPr sz="13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32" name="Google Shape;232;p3"/>
            <p:cNvSpPr/>
            <p:nvPr/>
          </p:nvSpPr>
          <p:spPr>
            <a:xfrm>
              <a:off x="6053195" y="164216"/>
              <a:ext cx="1693897" cy="864711"/>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3" name="Google Shape;233;p3"/>
            <p:cNvSpPr txBox="1"/>
            <p:nvPr/>
          </p:nvSpPr>
          <p:spPr>
            <a:xfrm>
              <a:off x="6078522" y="189543"/>
              <a:ext cx="1643243" cy="814057"/>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lt1"/>
                </a:buClr>
                <a:buSzPts val="2300"/>
                <a:buFont typeface="微软雅黑" panose="020B0503020204020204" charset="-122"/>
                <a:buNone/>
              </a:pPr>
              <a:r>
                <a:rPr lang="zh-CN" sz="2300" b="0"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物流运输</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4" name="Google Shape;234;p3"/>
            <p:cNvSpPr/>
            <p:nvPr/>
          </p:nvSpPr>
          <p:spPr>
            <a:xfrm>
              <a:off x="7891212" y="417865"/>
              <a:ext cx="305531" cy="357414"/>
            </a:xfrm>
            <a:prstGeom prst="rightArrow">
              <a:avLst>
                <a:gd name="adj1" fmla="val 60000"/>
                <a:gd name="adj2" fmla="val 50000"/>
              </a:avLst>
            </a:prstGeom>
            <a:solidFill>
              <a:srgbClr val="599B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5" name="Google Shape;235;p3"/>
            <p:cNvSpPr txBox="1"/>
            <p:nvPr/>
          </p:nvSpPr>
          <p:spPr>
            <a:xfrm>
              <a:off x="7891212" y="489348"/>
              <a:ext cx="213872" cy="21444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300"/>
                <a:buFont typeface="Arial" panose="020B0604020202020204"/>
                <a:buNone/>
              </a:pPr>
              <a:endParaRPr sz="13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36" name="Google Shape;236;p3"/>
            <p:cNvSpPr/>
            <p:nvPr/>
          </p:nvSpPr>
          <p:spPr>
            <a:xfrm>
              <a:off x="8323567" y="164216"/>
              <a:ext cx="1441185" cy="864711"/>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7" name="Google Shape;237;p3"/>
            <p:cNvSpPr txBox="1"/>
            <p:nvPr/>
          </p:nvSpPr>
          <p:spPr>
            <a:xfrm>
              <a:off x="8348894" y="189543"/>
              <a:ext cx="1390531" cy="814057"/>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lt1"/>
                </a:buClr>
                <a:buSzPts val="2300"/>
                <a:buFont typeface="微软雅黑" panose="020B0503020204020204" charset="-122"/>
                <a:buNone/>
              </a:pPr>
              <a:r>
                <a:rPr lang="zh-CN" sz="2300" b="0"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快递派送</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8" name="Google Shape;238;p3"/>
            <p:cNvSpPr/>
            <p:nvPr/>
          </p:nvSpPr>
          <p:spPr>
            <a:xfrm>
              <a:off x="9908872" y="417865"/>
              <a:ext cx="305531" cy="357414"/>
            </a:xfrm>
            <a:prstGeom prst="rightArrow">
              <a:avLst>
                <a:gd name="adj1" fmla="val 60000"/>
                <a:gd name="adj2" fmla="val 50000"/>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9" name="Google Shape;239;p3"/>
            <p:cNvSpPr txBox="1"/>
            <p:nvPr/>
          </p:nvSpPr>
          <p:spPr>
            <a:xfrm>
              <a:off x="9908872" y="489348"/>
              <a:ext cx="213872" cy="21444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300"/>
                <a:buFont typeface="Arial" panose="020B0604020202020204"/>
                <a:buNone/>
              </a:pPr>
              <a:endParaRPr sz="13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40" name="Google Shape;240;p3"/>
            <p:cNvSpPr/>
            <p:nvPr/>
          </p:nvSpPr>
          <p:spPr>
            <a:xfrm>
              <a:off x="10341227" y="164216"/>
              <a:ext cx="1441185" cy="864711"/>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41" name="Google Shape;241;p3"/>
            <p:cNvSpPr txBox="1"/>
            <p:nvPr/>
          </p:nvSpPr>
          <p:spPr>
            <a:xfrm>
              <a:off x="10366554" y="189543"/>
              <a:ext cx="1390531" cy="814057"/>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lt1"/>
                </a:buClr>
                <a:buSzPts val="2300"/>
                <a:buFont typeface="微软雅黑" panose="020B0503020204020204" charset="-122"/>
                <a:buNone/>
              </a:pPr>
              <a:r>
                <a:rPr lang="zh-CN" sz="2300" b="0"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确认收货</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42" name="Google Shape;242;p3"/>
          <p:cNvGrpSpPr/>
          <p:nvPr/>
        </p:nvGrpSpPr>
        <p:grpSpPr>
          <a:xfrm>
            <a:off x="239518" y="4918606"/>
            <a:ext cx="11777319" cy="742167"/>
            <a:chOff x="2654" y="225488"/>
            <a:chExt cx="11777319" cy="742167"/>
          </a:xfrm>
        </p:grpSpPr>
        <p:sp>
          <p:nvSpPr>
            <p:cNvPr id="243" name="Google Shape;243;p3"/>
            <p:cNvSpPr/>
            <p:nvPr/>
          </p:nvSpPr>
          <p:spPr>
            <a:xfrm>
              <a:off x="2654" y="225488"/>
              <a:ext cx="3391915" cy="742167"/>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44" name="Google Shape;244;p3"/>
            <p:cNvSpPr txBox="1"/>
            <p:nvPr/>
          </p:nvSpPr>
          <p:spPr>
            <a:xfrm>
              <a:off x="24391" y="247225"/>
              <a:ext cx="3348441" cy="698693"/>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chemeClr val="lt1"/>
                </a:buClr>
                <a:buSzPts val="2500"/>
                <a:buFont typeface="微软雅黑" panose="020B0503020204020204" charset="-122"/>
                <a:buNone/>
              </a:pPr>
              <a:r>
                <a:rPr lang="zh-CN" sz="2500" b="0"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待出货</a:t>
              </a:r>
              <a:endParaRPr sz="2500" b="0"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45" name="Google Shape;245;p3"/>
            <p:cNvSpPr/>
            <p:nvPr/>
          </p:nvSpPr>
          <p:spPr>
            <a:xfrm>
              <a:off x="3518264" y="443191"/>
              <a:ext cx="262232" cy="306762"/>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46" name="Google Shape;246;p3"/>
            <p:cNvSpPr txBox="1"/>
            <p:nvPr/>
          </p:nvSpPr>
          <p:spPr>
            <a:xfrm>
              <a:off x="3518264" y="504543"/>
              <a:ext cx="183562" cy="18405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Arial" panose="020B0604020202020204"/>
                <a:buNone/>
              </a:pPr>
              <a:endParaRPr sz="11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47" name="Google Shape;247;p3"/>
            <p:cNvSpPr/>
            <p:nvPr/>
          </p:nvSpPr>
          <p:spPr>
            <a:xfrm>
              <a:off x="3889348" y="225488"/>
              <a:ext cx="6158902" cy="742167"/>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48" name="Google Shape;248;p3"/>
            <p:cNvSpPr txBox="1"/>
            <p:nvPr/>
          </p:nvSpPr>
          <p:spPr>
            <a:xfrm>
              <a:off x="3911085" y="247225"/>
              <a:ext cx="6115428" cy="698693"/>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chemeClr val="lt1"/>
                </a:buClr>
                <a:buSzPts val="2500"/>
                <a:buFont typeface="微软雅黑" panose="020B0503020204020204" charset="-122"/>
                <a:buNone/>
              </a:pPr>
              <a:r>
                <a:rPr lang="zh-CN" sz="2500" b="0"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运送中</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49" name="Google Shape;249;p3"/>
            <p:cNvSpPr/>
            <p:nvPr/>
          </p:nvSpPr>
          <p:spPr>
            <a:xfrm>
              <a:off x="10171945" y="443191"/>
              <a:ext cx="262232" cy="306762"/>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50" name="Google Shape;250;p3"/>
            <p:cNvSpPr txBox="1"/>
            <p:nvPr/>
          </p:nvSpPr>
          <p:spPr>
            <a:xfrm>
              <a:off x="10171945" y="504543"/>
              <a:ext cx="183562" cy="18405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Arial" panose="020B0604020202020204"/>
                <a:buNone/>
              </a:pPr>
              <a:endParaRPr sz="11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51" name="Google Shape;251;p3"/>
            <p:cNvSpPr/>
            <p:nvPr/>
          </p:nvSpPr>
          <p:spPr>
            <a:xfrm>
              <a:off x="10543028" y="225488"/>
              <a:ext cx="1236945" cy="742167"/>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52" name="Google Shape;252;p3"/>
            <p:cNvSpPr txBox="1"/>
            <p:nvPr/>
          </p:nvSpPr>
          <p:spPr>
            <a:xfrm>
              <a:off x="10564765" y="247225"/>
              <a:ext cx="1193471" cy="698693"/>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chemeClr val="lt1"/>
                </a:buClr>
                <a:buSzPts val="2500"/>
                <a:buFont typeface="微软雅黑" panose="020B0503020204020204" charset="-122"/>
                <a:buNone/>
              </a:pPr>
              <a:r>
                <a:rPr lang="zh-CN" sz="2500" b="0"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已完成</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pic>
        <p:nvPicPr>
          <p:cNvPr id="253" name="Google Shape;253;p3"/>
          <p:cNvPicPr preferRelativeResize="0"/>
          <p:nvPr/>
        </p:nvPicPr>
        <p:blipFill rotWithShape="1">
          <a:blip r:embed="rId1"/>
          <a:srcRect/>
          <a:stretch>
            <a:fillRect/>
          </a:stretch>
        </p:blipFill>
        <p:spPr>
          <a:xfrm>
            <a:off x="11569700" y="6235700"/>
            <a:ext cx="406400" cy="40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3"/>
                                        </p:tgtEl>
                                        <p:attrNameLst>
                                          <p:attrName>style.visibility</p:attrName>
                                        </p:attrNameLst>
                                      </p:cBhvr>
                                      <p:to>
                                        <p:strVal val="visible"/>
                                      </p:to>
                                    </p:set>
                                    <p:animEffect transition="in" filter="fade">
                                      <p:cBhvr>
                                        <p:cTn id="7" dur="1"/>
                                        <p:tgtEl>
                                          <p:spTgt spid="25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7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7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8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0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1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258" name="Shape 258"/>
        <p:cNvGrpSpPr/>
        <p:nvPr/>
      </p:nvGrpSpPr>
      <p:grpSpPr>
        <a:xfrm>
          <a:off x="0" y="0"/>
          <a:ext cx="0" cy="0"/>
          <a:chOff x="0" y="0"/>
          <a:chExt cx="0" cy="0"/>
        </a:xfrm>
      </p:grpSpPr>
      <p:sp>
        <p:nvSpPr>
          <p:cNvPr id="259" name="Google Shape;259;p4"/>
          <p:cNvSpPr txBox="1"/>
          <p:nvPr/>
        </p:nvSpPr>
        <p:spPr>
          <a:xfrm>
            <a:off x="588420" y="179502"/>
            <a:ext cx="3517236"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台湾站点物流渠道介绍</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260" name="Google Shape;260;p4"/>
          <p:cNvGrpSpPr/>
          <p:nvPr/>
        </p:nvGrpSpPr>
        <p:grpSpPr>
          <a:xfrm>
            <a:off x="589786" y="818147"/>
            <a:ext cx="7194601" cy="4817524"/>
            <a:chOff x="1366" y="0"/>
            <a:chExt cx="7194601" cy="4817524"/>
          </a:xfrm>
        </p:grpSpPr>
        <p:sp>
          <p:nvSpPr>
            <p:cNvPr id="261" name="Google Shape;261;p4"/>
            <p:cNvSpPr/>
            <p:nvPr/>
          </p:nvSpPr>
          <p:spPr>
            <a:xfrm>
              <a:off x="1366" y="2395478"/>
              <a:ext cx="1430648" cy="1293391"/>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62" name="Google Shape;262;p4"/>
            <p:cNvSpPr txBox="1"/>
            <p:nvPr/>
          </p:nvSpPr>
          <p:spPr>
            <a:xfrm>
              <a:off x="39248" y="2433360"/>
              <a:ext cx="1354884" cy="1217627"/>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微软雅黑" panose="020B0503020204020204" charset="-122"/>
                <a:buNone/>
              </a:pPr>
              <a:r>
                <a:rPr lang="zh-CN" sz="20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物流渠道</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63" name="Google Shape;263;p4"/>
            <p:cNvSpPr/>
            <p:nvPr/>
          </p:nvSpPr>
          <p:spPr>
            <a:xfrm rot="-4401486">
              <a:off x="701172" y="2049489"/>
              <a:ext cx="2048292" cy="22873"/>
            </a:xfrm>
            <a:custGeom>
              <a:avLst/>
              <a:gdLst/>
              <a:ahLst/>
              <a:cxnLst/>
              <a:rect l="l" t="t" r="r" b="b"/>
              <a:pathLst>
                <a:path w="120000" h="120000" extrusionOk="0">
                  <a:moveTo>
                    <a:pt x="0" y="59997"/>
                  </a:moveTo>
                  <a:lnTo>
                    <a:pt x="120000" y="59997"/>
                  </a:lnTo>
                </a:path>
              </a:pathLst>
            </a:custGeom>
            <a:no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64" name="Google Shape;264;p4"/>
            <p:cNvSpPr txBox="1"/>
            <p:nvPr/>
          </p:nvSpPr>
          <p:spPr>
            <a:xfrm rot="-4401486">
              <a:off x="1674111" y="2009718"/>
              <a:ext cx="102414" cy="102414"/>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300"/>
                <a:buFont typeface="Arial" panose="020B0604020202020204"/>
                <a:buNone/>
              </a:pPr>
              <a:endParaRPr sz="300" b="1"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65" name="Google Shape;265;p4"/>
            <p:cNvSpPr/>
            <p:nvPr/>
          </p:nvSpPr>
          <p:spPr>
            <a:xfrm>
              <a:off x="2018623" y="764745"/>
              <a:ext cx="3172548" cy="629864"/>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66" name="Google Shape;266;p4"/>
            <p:cNvSpPr txBox="1"/>
            <p:nvPr/>
          </p:nvSpPr>
          <p:spPr>
            <a:xfrm>
              <a:off x="2037071" y="783193"/>
              <a:ext cx="3135652" cy="592968"/>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微软雅黑" panose="020B0503020204020204" charset="-122"/>
                <a:buNone/>
              </a:pPr>
              <a:r>
                <a:rPr lang="zh-CN" sz="20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店配（超商自取）</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67" name="Google Shape;267;p4"/>
            <p:cNvSpPr/>
            <p:nvPr/>
          </p:nvSpPr>
          <p:spPr>
            <a:xfrm rot="-3191200">
              <a:off x="5010444" y="707233"/>
              <a:ext cx="901852" cy="22873"/>
            </a:xfrm>
            <a:custGeom>
              <a:avLst/>
              <a:gdLst/>
              <a:ahLst/>
              <a:cxnLst/>
              <a:rect l="l" t="t" r="r" b="b"/>
              <a:pathLst>
                <a:path w="120000" h="120000" extrusionOk="0">
                  <a:moveTo>
                    <a:pt x="0" y="59997"/>
                  </a:moveTo>
                  <a:lnTo>
                    <a:pt x="120000" y="59997"/>
                  </a:lnTo>
                </a:path>
              </a:pathLst>
            </a:custGeom>
            <a:no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68" name="Google Shape;268;p4"/>
            <p:cNvSpPr txBox="1"/>
            <p:nvPr/>
          </p:nvSpPr>
          <p:spPr>
            <a:xfrm rot="-3191200">
              <a:off x="5438824" y="696123"/>
              <a:ext cx="45092" cy="450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200"/>
                <a:buFont typeface="Arial" panose="020B0604020202020204"/>
                <a:buNone/>
              </a:pPr>
              <a:endParaRPr sz="200" b="1"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69" name="Google Shape;269;p4"/>
            <p:cNvSpPr/>
            <p:nvPr/>
          </p:nvSpPr>
          <p:spPr>
            <a:xfrm>
              <a:off x="5731570" y="0"/>
              <a:ext cx="1409374" cy="715324"/>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70" name="Google Shape;270;p4"/>
            <p:cNvSpPr txBox="1"/>
            <p:nvPr/>
          </p:nvSpPr>
          <p:spPr>
            <a:xfrm>
              <a:off x="5752521" y="20951"/>
              <a:ext cx="1367472" cy="673422"/>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微软雅黑" panose="020B0503020204020204" charset="-122"/>
                <a:buNone/>
              </a:pPr>
              <a:r>
                <a:rPr lang="zh-CN" sz="20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711</a:t>
              </a:r>
              <a:endParaRPr sz="20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71" name="Google Shape;271;p4"/>
            <p:cNvSpPr/>
            <p:nvPr/>
          </p:nvSpPr>
          <p:spPr>
            <a:xfrm rot="363149">
              <a:off x="5189578" y="1098363"/>
              <a:ext cx="571366" cy="22873"/>
            </a:xfrm>
            <a:custGeom>
              <a:avLst/>
              <a:gdLst/>
              <a:ahLst/>
              <a:cxnLst/>
              <a:rect l="l" t="t" r="r" b="b"/>
              <a:pathLst>
                <a:path w="120000" h="120000" extrusionOk="0">
                  <a:moveTo>
                    <a:pt x="0" y="59997"/>
                  </a:moveTo>
                  <a:lnTo>
                    <a:pt x="120000" y="59997"/>
                  </a:lnTo>
                </a:path>
              </a:pathLst>
            </a:custGeom>
            <a:no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72" name="Google Shape;272;p4"/>
            <p:cNvSpPr txBox="1"/>
            <p:nvPr/>
          </p:nvSpPr>
          <p:spPr>
            <a:xfrm rot="363149">
              <a:off x="5460978" y="1095515"/>
              <a:ext cx="28568" cy="2856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200"/>
                <a:buFont typeface="Arial" panose="020B0604020202020204"/>
                <a:buNone/>
              </a:pPr>
              <a:endParaRPr sz="200" b="1"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73" name="Google Shape;273;p4"/>
            <p:cNvSpPr/>
            <p:nvPr/>
          </p:nvSpPr>
          <p:spPr>
            <a:xfrm>
              <a:off x="5759353" y="782260"/>
              <a:ext cx="1430648" cy="715324"/>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74" name="Google Shape;274;p4"/>
            <p:cNvSpPr txBox="1"/>
            <p:nvPr/>
          </p:nvSpPr>
          <p:spPr>
            <a:xfrm>
              <a:off x="5780304" y="803211"/>
              <a:ext cx="1388746" cy="673422"/>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微软雅黑" panose="020B0503020204020204" charset="-122"/>
                <a:buNone/>
              </a:pPr>
              <a:r>
                <a:rPr lang="zh-CN" sz="20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全家</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75" name="Google Shape;275;p4"/>
            <p:cNvSpPr/>
            <p:nvPr/>
          </p:nvSpPr>
          <p:spPr>
            <a:xfrm rot="3305547">
              <a:off x="4982964" y="1467416"/>
              <a:ext cx="973508" cy="22873"/>
            </a:xfrm>
            <a:custGeom>
              <a:avLst/>
              <a:gdLst/>
              <a:ahLst/>
              <a:cxnLst/>
              <a:rect l="l" t="t" r="r" b="b"/>
              <a:pathLst>
                <a:path w="120000" h="120000" extrusionOk="0">
                  <a:moveTo>
                    <a:pt x="0" y="59997"/>
                  </a:moveTo>
                  <a:lnTo>
                    <a:pt x="120000" y="59997"/>
                  </a:lnTo>
                </a:path>
              </a:pathLst>
            </a:custGeom>
            <a:no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76" name="Google Shape;276;p4"/>
            <p:cNvSpPr txBox="1"/>
            <p:nvPr/>
          </p:nvSpPr>
          <p:spPr>
            <a:xfrm rot="3305547">
              <a:off x="5445380" y="1454515"/>
              <a:ext cx="48675" cy="486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panose="020B0604020202020204"/>
                <a:buNone/>
              </a:pPr>
              <a:endParaRPr sz="5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77" name="Google Shape;277;p4"/>
            <p:cNvSpPr/>
            <p:nvPr/>
          </p:nvSpPr>
          <p:spPr>
            <a:xfrm>
              <a:off x="5748265" y="1520367"/>
              <a:ext cx="1430648" cy="715324"/>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78" name="Google Shape;278;p4"/>
            <p:cNvSpPr txBox="1"/>
            <p:nvPr/>
          </p:nvSpPr>
          <p:spPr>
            <a:xfrm>
              <a:off x="5769216" y="1541318"/>
              <a:ext cx="1388746" cy="673422"/>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微软雅黑" panose="020B0503020204020204" charset="-122"/>
                <a:buNone/>
              </a:pPr>
              <a:r>
                <a:rPr lang="zh-CN" sz="20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莱尔富</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79" name="Google Shape;279;p4"/>
            <p:cNvSpPr/>
            <p:nvPr/>
          </p:nvSpPr>
          <p:spPr>
            <a:xfrm rot="-19447">
              <a:off x="1432008" y="3028550"/>
              <a:ext cx="773578" cy="22873"/>
            </a:xfrm>
            <a:custGeom>
              <a:avLst/>
              <a:gdLst/>
              <a:ahLst/>
              <a:cxnLst/>
              <a:rect l="l" t="t" r="r" b="b"/>
              <a:pathLst>
                <a:path w="120000" h="120000" extrusionOk="0">
                  <a:moveTo>
                    <a:pt x="0" y="59997"/>
                  </a:moveTo>
                  <a:lnTo>
                    <a:pt x="120000" y="59997"/>
                  </a:lnTo>
                </a:path>
              </a:pathLst>
            </a:custGeom>
            <a:no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80" name="Google Shape;280;p4"/>
            <p:cNvSpPr txBox="1"/>
            <p:nvPr/>
          </p:nvSpPr>
          <p:spPr>
            <a:xfrm rot="-19447">
              <a:off x="1799458" y="3020647"/>
              <a:ext cx="38678" cy="3867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panose="020B0604020202020204"/>
                <a:buNone/>
              </a:pPr>
              <a:endParaRPr sz="5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81" name="Google Shape;281;p4"/>
            <p:cNvSpPr/>
            <p:nvPr/>
          </p:nvSpPr>
          <p:spPr>
            <a:xfrm>
              <a:off x="2205580" y="2680136"/>
              <a:ext cx="3007594" cy="715324"/>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82" name="Google Shape;282;p4"/>
            <p:cNvSpPr txBox="1"/>
            <p:nvPr/>
          </p:nvSpPr>
          <p:spPr>
            <a:xfrm>
              <a:off x="2226531" y="2701087"/>
              <a:ext cx="2965692" cy="673422"/>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微软雅黑" panose="020B0503020204020204" charset="-122"/>
                <a:buNone/>
              </a:pPr>
              <a:r>
                <a:rPr lang="zh-CN" sz="20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 宅配（送货上门）</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83" name="Google Shape;283;p4"/>
            <p:cNvSpPr/>
            <p:nvPr/>
          </p:nvSpPr>
          <p:spPr>
            <a:xfrm rot="53034">
              <a:off x="5213142" y="3030560"/>
              <a:ext cx="544383" cy="22873"/>
            </a:xfrm>
            <a:custGeom>
              <a:avLst/>
              <a:gdLst/>
              <a:ahLst/>
              <a:cxnLst/>
              <a:rect l="l" t="t" r="r" b="b"/>
              <a:pathLst>
                <a:path w="120000" h="120000" extrusionOk="0">
                  <a:moveTo>
                    <a:pt x="0" y="59997"/>
                  </a:moveTo>
                  <a:lnTo>
                    <a:pt x="120000" y="59997"/>
                  </a:lnTo>
                </a:path>
              </a:pathLst>
            </a:custGeom>
            <a:no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84" name="Google Shape;284;p4"/>
            <p:cNvSpPr txBox="1"/>
            <p:nvPr/>
          </p:nvSpPr>
          <p:spPr>
            <a:xfrm rot="53034">
              <a:off x="5471724" y="3028387"/>
              <a:ext cx="27219" cy="2721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panose="020B0604020202020204"/>
                <a:buNone/>
              </a:pPr>
              <a:endParaRPr sz="5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85" name="Google Shape;285;p4"/>
            <p:cNvSpPr/>
            <p:nvPr/>
          </p:nvSpPr>
          <p:spPr>
            <a:xfrm>
              <a:off x="5757493" y="2688534"/>
              <a:ext cx="1430648" cy="715324"/>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86" name="Google Shape;286;p4"/>
            <p:cNvSpPr txBox="1"/>
            <p:nvPr/>
          </p:nvSpPr>
          <p:spPr>
            <a:xfrm>
              <a:off x="5778444" y="2709485"/>
              <a:ext cx="1388746" cy="673422"/>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2400"/>
                <a:buFont typeface="Arial" panose="020B0604020202020204"/>
                <a:buNone/>
              </a:pPr>
              <a:r>
                <a:rPr lang="zh-CN" sz="2400" b="1" i="0" u="none" strike="noStrike" cap="none">
                  <a:solidFill>
                    <a:schemeClr val="lt1"/>
                  </a:solidFill>
                  <a:latin typeface="Arial" panose="020B0604020202020204"/>
                  <a:ea typeface="Arial" panose="020B0604020202020204"/>
                  <a:cs typeface="Arial" panose="020B0604020202020204"/>
                  <a:sym typeface="Arial" panose="020B0604020202020204"/>
                </a:rPr>
                <a:t>黑猫</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87" name="Google Shape;287;p4"/>
            <p:cNvSpPr/>
            <p:nvPr/>
          </p:nvSpPr>
          <p:spPr>
            <a:xfrm rot="3691088">
              <a:off x="1013010" y="3734768"/>
              <a:ext cx="1601946" cy="22873"/>
            </a:xfrm>
            <a:custGeom>
              <a:avLst/>
              <a:gdLst/>
              <a:ahLst/>
              <a:cxnLst/>
              <a:rect l="l" t="t" r="r" b="b"/>
              <a:pathLst>
                <a:path w="120000" h="120000" extrusionOk="0">
                  <a:moveTo>
                    <a:pt x="0" y="59997"/>
                  </a:moveTo>
                  <a:lnTo>
                    <a:pt x="120000" y="59997"/>
                  </a:lnTo>
                </a:path>
              </a:pathLst>
            </a:custGeom>
            <a:no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88" name="Google Shape;288;p4"/>
            <p:cNvSpPr txBox="1"/>
            <p:nvPr/>
          </p:nvSpPr>
          <p:spPr>
            <a:xfrm rot="3691088">
              <a:off x="1773934" y="3706155"/>
              <a:ext cx="80097" cy="8009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panose="020B0604020202020204"/>
                <a:buNone/>
              </a:pPr>
              <a:endParaRPr sz="5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89" name="Google Shape;289;p4"/>
            <p:cNvSpPr/>
            <p:nvPr/>
          </p:nvSpPr>
          <p:spPr>
            <a:xfrm>
              <a:off x="2195952" y="4092572"/>
              <a:ext cx="2971270" cy="715324"/>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90" name="Google Shape;290;p4"/>
            <p:cNvSpPr txBox="1"/>
            <p:nvPr/>
          </p:nvSpPr>
          <p:spPr>
            <a:xfrm>
              <a:off x="2216903" y="4113523"/>
              <a:ext cx="2929368" cy="673422"/>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微软雅黑" panose="020B0503020204020204" charset="-122"/>
                <a:buNone/>
              </a:pPr>
              <a:r>
                <a:rPr lang="zh-CN" sz="20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宅配大件物流</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91" name="Google Shape;291;p4"/>
            <p:cNvSpPr/>
            <p:nvPr/>
          </p:nvSpPr>
          <p:spPr>
            <a:xfrm rot="55337">
              <a:off x="5167183" y="4443612"/>
              <a:ext cx="598174" cy="22873"/>
            </a:xfrm>
            <a:custGeom>
              <a:avLst/>
              <a:gdLst/>
              <a:ahLst/>
              <a:cxnLst/>
              <a:rect l="l" t="t" r="r" b="b"/>
              <a:pathLst>
                <a:path w="120000" h="120000" extrusionOk="0">
                  <a:moveTo>
                    <a:pt x="0" y="59997"/>
                  </a:moveTo>
                  <a:lnTo>
                    <a:pt x="120000" y="59997"/>
                  </a:lnTo>
                </a:path>
              </a:pathLst>
            </a:custGeom>
            <a:no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92" name="Google Shape;292;p4"/>
            <p:cNvSpPr txBox="1"/>
            <p:nvPr/>
          </p:nvSpPr>
          <p:spPr>
            <a:xfrm rot="55337">
              <a:off x="5451316" y="4440094"/>
              <a:ext cx="29908" cy="2990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panose="020B0604020202020204"/>
                <a:buNone/>
              </a:pPr>
              <a:endParaRPr sz="5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93" name="Google Shape;293;p4"/>
            <p:cNvSpPr/>
            <p:nvPr/>
          </p:nvSpPr>
          <p:spPr>
            <a:xfrm>
              <a:off x="5765319" y="4102200"/>
              <a:ext cx="1430648" cy="715324"/>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94" name="Google Shape;294;p4"/>
            <p:cNvSpPr txBox="1"/>
            <p:nvPr/>
          </p:nvSpPr>
          <p:spPr>
            <a:xfrm>
              <a:off x="5786270" y="4123151"/>
              <a:ext cx="1388746" cy="673422"/>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FFFFFF"/>
                </a:buClr>
                <a:buSzPts val="2400"/>
                <a:buFont typeface="Arial" panose="020B0604020202020204"/>
                <a:buNone/>
              </a:pPr>
              <a:r>
                <a:rPr lang="zh-CN" sz="2400" b="1" i="0" u="none" strike="noStrike" cap="none">
                  <a:solidFill>
                    <a:srgbClr val="FFFFFF"/>
                  </a:solidFill>
                  <a:latin typeface="Arial" panose="020B0604020202020204"/>
                  <a:ea typeface="Arial" panose="020B0604020202020204"/>
                  <a:cs typeface="Arial" panose="020B0604020202020204"/>
                  <a:sym typeface="Arial" panose="020B0604020202020204"/>
                </a:rPr>
                <a:t>网通</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pic>
        <p:nvPicPr>
          <p:cNvPr id="295" name="Google Shape;295;p4" descr="Image result for 711logo"/>
          <p:cNvPicPr preferRelativeResize="0"/>
          <p:nvPr/>
        </p:nvPicPr>
        <p:blipFill rotWithShape="1">
          <a:blip r:embed="rId1"/>
          <a:srcRect/>
          <a:stretch>
            <a:fillRect/>
          </a:stretch>
        </p:blipFill>
        <p:spPr>
          <a:xfrm>
            <a:off x="8334635" y="909407"/>
            <a:ext cx="2718887" cy="472973"/>
          </a:xfrm>
          <a:prstGeom prst="rect">
            <a:avLst/>
          </a:prstGeom>
          <a:noFill/>
          <a:ln>
            <a:noFill/>
          </a:ln>
        </p:spPr>
      </p:pic>
      <p:pic>
        <p:nvPicPr>
          <p:cNvPr id="296" name="Google Shape;296;p4" descr="Image result for å¨å®¶logo"/>
          <p:cNvPicPr preferRelativeResize="0"/>
          <p:nvPr/>
        </p:nvPicPr>
        <p:blipFill rotWithShape="1">
          <a:blip r:embed="rId2"/>
          <a:srcRect/>
          <a:stretch>
            <a:fillRect/>
          </a:stretch>
        </p:blipFill>
        <p:spPr>
          <a:xfrm>
            <a:off x="8214582" y="1670306"/>
            <a:ext cx="2958992" cy="575521"/>
          </a:xfrm>
          <a:prstGeom prst="rect">
            <a:avLst/>
          </a:prstGeom>
          <a:noFill/>
          <a:ln>
            <a:noFill/>
          </a:ln>
        </p:spPr>
      </p:pic>
      <p:pic>
        <p:nvPicPr>
          <p:cNvPr id="297" name="Google Shape;297;p4" descr="Image result for é»è²logo"/>
          <p:cNvPicPr preferRelativeResize="0"/>
          <p:nvPr/>
        </p:nvPicPr>
        <p:blipFill rotWithShape="1">
          <a:blip r:embed="rId3"/>
          <a:srcRect/>
          <a:stretch>
            <a:fillRect/>
          </a:stretch>
        </p:blipFill>
        <p:spPr>
          <a:xfrm>
            <a:off x="8334635" y="3429000"/>
            <a:ext cx="2718887" cy="793008"/>
          </a:xfrm>
          <a:prstGeom prst="rect">
            <a:avLst/>
          </a:prstGeom>
          <a:noFill/>
          <a:ln>
            <a:noFill/>
          </a:ln>
        </p:spPr>
      </p:pic>
      <p:pic>
        <p:nvPicPr>
          <p:cNvPr id="298" name="Google Shape;298;p4"/>
          <p:cNvPicPr preferRelativeResize="0"/>
          <p:nvPr/>
        </p:nvPicPr>
        <p:blipFill rotWithShape="1">
          <a:blip r:embed="rId4"/>
          <a:srcRect/>
          <a:stretch>
            <a:fillRect/>
          </a:stretch>
        </p:blipFill>
        <p:spPr>
          <a:xfrm>
            <a:off x="9020643" y="2338513"/>
            <a:ext cx="1596022" cy="964263"/>
          </a:xfrm>
          <a:prstGeom prst="rect">
            <a:avLst/>
          </a:prstGeom>
          <a:noFill/>
          <a:ln>
            <a:noFill/>
          </a:ln>
        </p:spPr>
      </p:pic>
      <p:pic>
        <p:nvPicPr>
          <p:cNvPr id="299" name="Google Shape;299;p4"/>
          <p:cNvPicPr preferRelativeResize="0"/>
          <p:nvPr/>
        </p:nvPicPr>
        <p:blipFill rotWithShape="1">
          <a:blip r:embed="rId5"/>
          <a:srcRect/>
          <a:stretch>
            <a:fillRect/>
          </a:stretch>
        </p:blipFill>
        <p:spPr>
          <a:xfrm>
            <a:off x="11569700" y="6235700"/>
            <a:ext cx="406400" cy="40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9"/>
                                        </p:tgtEl>
                                        <p:attrNameLst>
                                          <p:attrName>style.visibility</p:attrName>
                                        </p:attrNameLst>
                                      </p:cBhvr>
                                      <p:to>
                                        <p:strVal val="visible"/>
                                      </p:to>
                                    </p:set>
                                    <p:animEffect transition="in" filter="fade">
                                      <p:cBhvr>
                                        <p:cTn id="7" dur="1"/>
                                        <p:tgtEl>
                                          <p:spTgt spid="2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95"/>
                                        </p:tgtEl>
                                        <p:attrNameLst>
                                          <p:attrName>style.visibility</p:attrName>
                                        </p:attrNameLst>
                                      </p:cBhvr>
                                      <p:to>
                                        <p:strVal val="visible"/>
                                      </p:to>
                                    </p:set>
                                    <p:anim calcmode="lin" valueType="num">
                                      <p:cBhvr additive="base">
                                        <p:cTn id="12" dur="500"/>
                                        <p:tgtEl>
                                          <p:spTgt spid="295"/>
                                        </p:tgtEl>
                                        <p:attrNameLst>
                                          <p:attrName>ppt_y</p:attrName>
                                        </p:attrNameLst>
                                      </p:cBhvr>
                                      <p:tavLst>
                                        <p:tav tm="0" fmla="">
                                          <p:val>
                                            <p:strVal val="#ppt_y+1"/>
                                          </p:val>
                                        </p:tav>
                                        <p:tav tm="100000" fmla="">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96"/>
                                        </p:tgtEl>
                                        <p:attrNameLst>
                                          <p:attrName>style.visibility</p:attrName>
                                        </p:attrNameLst>
                                      </p:cBhvr>
                                      <p:to>
                                        <p:strVal val="visible"/>
                                      </p:to>
                                    </p:set>
                                    <p:anim calcmode="lin" valueType="num">
                                      <p:cBhvr additive="base">
                                        <p:cTn id="15" dur="500"/>
                                        <p:tgtEl>
                                          <p:spTgt spid="296"/>
                                        </p:tgtEl>
                                        <p:attrNameLst>
                                          <p:attrName>ppt_y</p:attrName>
                                        </p:attrNameLst>
                                      </p:cBhvr>
                                      <p:tavLst>
                                        <p:tav tm="0" fmla="">
                                          <p:val>
                                            <p:strVal val="#ppt_y+1"/>
                                          </p:val>
                                        </p:tav>
                                        <p:tav tm="100000" fmla="">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97"/>
                                        </p:tgtEl>
                                        <p:attrNameLst>
                                          <p:attrName>style.visibility</p:attrName>
                                        </p:attrNameLst>
                                      </p:cBhvr>
                                      <p:to>
                                        <p:strVal val="visible"/>
                                      </p:to>
                                    </p:set>
                                    <p:anim calcmode="lin" valueType="num">
                                      <p:cBhvr additive="base">
                                        <p:cTn id="18" dur="500"/>
                                        <p:tgtEl>
                                          <p:spTgt spid="297"/>
                                        </p:tgtEl>
                                        <p:attrNameLst>
                                          <p:attrName>ppt_y</p:attrName>
                                        </p:attrNameLst>
                                      </p:cBhvr>
                                      <p:tavLst>
                                        <p:tav tm="0" fmla="">
                                          <p:val>
                                            <p:strVal val="#ppt_y+1"/>
                                          </p:val>
                                        </p:tav>
                                        <p:tav tm="100000" fmla="">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98"/>
                                        </p:tgtEl>
                                        <p:attrNameLst>
                                          <p:attrName>style.visibility</p:attrName>
                                        </p:attrNameLst>
                                      </p:cBhvr>
                                      <p:to>
                                        <p:strVal val="visible"/>
                                      </p:to>
                                    </p:set>
                                    <p:anim calcmode="lin" valueType="num">
                                      <p:cBhvr additive="base">
                                        <p:cTn id="21" dur="500"/>
                                        <p:tgtEl>
                                          <p:spTgt spid="298"/>
                                        </p:tgtEl>
                                        <p:attrNameLst>
                                          <p:attrName>ppt_y</p:attrName>
                                        </p:attrNameLst>
                                      </p:cBhvr>
                                      <p:tavLst>
                                        <p:tav tm="0" fmla="">
                                          <p:val>
                                            <p:strVal val="#ppt_y+1"/>
                                          </p:val>
                                        </p:tav>
                                        <p:tav tm="100000" fmla="">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304" name="Shape 304"/>
        <p:cNvGrpSpPr/>
        <p:nvPr/>
      </p:nvGrpSpPr>
      <p:grpSpPr>
        <a:xfrm>
          <a:off x="0" y="0"/>
          <a:ext cx="0" cy="0"/>
          <a:chOff x="0" y="0"/>
          <a:chExt cx="0" cy="0"/>
        </a:xfrm>
      </p:grpSpPr>
      <p:sp>
        <p:nvSpPr>
          <p:cNvPr id="305" name="Google Shape;305;p5"/>
          <p:cNvSpPr txBox="1"/>
          <p:nvPr/>
        </p:nvSpPr>
        <p:spPr>
          <a:xfrm>
            <a:off x="588420" y="179502"/>
            <a:ext cx="3517236"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台湾站点物流渠道介绍</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306" name="Google Shape;306;p5"/>
          <p:cNvGrpSpPr/>
          <p:nvPr/>
        </p:nvGrpSpPr>
        <p:grpSpPr>
          <a:xfrm>
            <a:off x="1545450" y="1294276"/>
            <a:ext cx="2780700" cy="2025249"/>
            <a:chOff x="1160196" y="4283283"/>
            <a:chExt cx="2780700" cy="2025249"/>
          </a:xfrm>
        </p:grpSpPr>
        <p:pic>
          <p:nvPicPr>
            <p:cNvPr id="307" name="Google Shape;307;p5"/>
            <p:cNvPicPr preferRelativeResize="0"/>
            <p:nvPr/>
          </p:nvPicPr>
          <p:blipFill rotWithShape="1">
            <a:blip r:embed="rId1"/>
            <a:srcRect l="36232" r="39453"/>
            <a:stretch>
              <a:fillRect/>
            </a:stretch>
          </p:blipFill>
          <p:spPr>
            <a:xfrm>
              <a:off x="1160205" y="4283283"/>
              <a:ext cx="2300749" cy="1396078"/>
            </a:xfrm>
            <a:prstGeom prst="rect">
              <a:avLst/>
            </a:prstGeom>
            <a:noFill/>
            <a:ln>
              <a:noFill/>
            </a:ln>
          </p:spPr>
        </p:pic>
        <p:sp>
          <p:nvSpPr>
            <p:cNvPr id="308" name="Google Shape;308;p5"/>
            <p:cNvSpPr/>
            <p:nvPr/>
          </p:nvSpPr>
          <p:spPr>
            <a:xfrm>
              <a:off x="1160196" y="5899932"/>
              <a:ext cx="2780700" cy="408600"/>
            </a:xfrm>
            <a:prstGeom prst="roundRect">
              <a:avLst>
                <a:gd name="adj" fmla="val 16667"/>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panose="020B0604020202020204"/>
                <a:buNone/>
              </a:pPr>
              <a:r>
                <a:rPr lang="zh-CN"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台站点清关后送至门市</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309" name="Google Shape;309;p5"/>
          <p:cNvGrpSpPr/>
          <p:nvPr/>
        </p:nvGrpSpPr>
        <p:grpSpPr>
          <a:xfrm>
            <a:off x="4138639" y="1313890"/>
            <a:ext cx="3668700" cy="2005668"/>
            <a:chOff x="3753385" y="4302897"/>
            <a:chExt cx="3668700" cy="2005668"/>
          </a:xfrm>
        </p:grpSpPr>
        <p:pic>
          <p:nvPicPr>
            <p:cNvPr id="310" name="Google Shape;310;p5"/>
            <p:cNvPicPr preferRelativeResize="0"/>
            <p:nvPr/>
          </p:nvPicPr>
          <p:blipFill rotWithShape="1">
            <a:blip r:embed="rId1"/>
            <a:srcRect l="71047" r="7397"/>
            <a:stretch>
              <a:fillRect/>
            </a:stretch>
          </p:blipFill>
          <p:spPr>
            <a:xfrm>
              <a:off x="4890280" y="4302897"/>
              <a:ext cx="2039667" cy="1396078"/>
            </a:xfrm>
            <a:prstGeom prst="rect">
              <a:avLst/>
            </a:prstGeom>
            <a:noFill/>
            <a:ln>
              <a:noFill/>
            </a:ln>
          </p:spPr>
        </p:pic>
        <p:grpSp>
          <p:nvGrpSpPr>
            <p:cNvPr id="311" name="Google Shape;311;p5"/>
            <p:cNvGrpSpPr/>
            <p:nvPr/>
          </p:nvGrpSpPr>
          <p:grpSpPr>
            <a:xfrm>
              <a:off x="3753385" y="4833788"/>
              <a:ext cx="3668700" cy="1474777"/>
              <a:chOff x="3753385" y="4833788"/>
              <a:chExt cx="3668700" cy="1474777"/>
            </a:xfrm>
          </p:grpSpPr>
          <p:sp>
            <p:nvSpPr>
              <p:cNvPr id="312" name="Google Shape;312;p5"/>
              <p:cNvSpPr/>
              <p:nvPr/>
            </p:nvSpPr>
            <p:spPr>
              <a:xfrm>
                <a:off x="3753385" y="4833788"/>
                <a:ext cx="765121" cy="334296"/>
              </a:xfrm>
              <a:prstGeom prst="rightArrow">
                <a:avLst>
                  <a:gd name="adj1" fmla="val 50000"/>
                  <a:gd name="adj2" fmla="val 50000"/>
                </a:avLst>
              </a:prstGeom>
              <a:solidFill>
                <a:schemeClr val="accent4"/>
              </a:solidFill>
              <a:ln w="12700" cap="flat" cmpd="sng">
                <a:solidFill>
                  <a:srgbClr val="BA8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13" name="Google Shape;313;p5"/>
              <p:cNvSpPr/>
              <p:nvPr/>
            </p:nvSpPr>
            <p:spPr>
              <a:xfrm>
                <a:off x="4432021" y="5899942"/>
                <a:ext cx="2990064" cy="408623"/>
              </a:xfrm>
              <a:prstGeom prst="roundRect">
                <a:avLst>
                  <a:gd name="adj" fmla="val 16667"/>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panose="020B0604020202020204"/>
                  <a:buNone/>
                </a:pPr>
                <a:r>
                  <a:rPr lang="zh-CN"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买家收到取货码 7天内取件</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314" name="Google Shape;314;p5"/>
          <p:cNvGrpSpPr/>
          <p:nvPr/>
        </p:nvGrpSpPr>
        <p:grpSpPr>
          <a:xfrm>
            <a:off x="7686975" y="1294225"/>
            <a:ext cx="3611349" cy="2025332"/>
            <a:chOff x="7301721" y="4283232"/>
            <a:chExt cx="3611349" cy="2025332"/>
          </a:xfrm>
        </p:grpSpPr>
        <p:pic>
          <p:nvPicPr>
            <p:cNvPr id="315" name="Google Shape;315;p5"/>
            <p:cNvPicPr preferRelativeResize="0"/>
            <p:nvPr/>
          </p:nvPicPr>
          <p:blipFill rotWithShape="1">
            <a:blip r:embed="rId1"/>
            <a:srcRect l="2798" r="72887"/>
            <a:stretch>
              <a:fillRect/>
            </a:stretch>
          </p:blipFill>
          <p:spPr>
            <a:xfrm>
              <a:off x="8511885" y="4283232"/>
              <a:ext cx="2300748" cy="1396078"/>
            </a:xfrm>
            <a:prstGeom prst="rect">
              <a:avLst/>
            </a:prstGeom>
            <a:noFill/>
            <a:ln>
              <a:noFill/>
            </a:ln>
          </p:spPr>
        </p:pic>
        <p:sp>
          <p:nvSpPr>
            <p:cNvPr id="316" name="Google Shape;316;p5"/>
            <p:cNvSpPr/>
            <p:nvPr/>
          </p:nvSpPr>
          <p:spPr>
            <a:xfrm>
              <a:off x="7301721" y="4798142"/>
              <a:ext cx="765121" cy="334296"/>
            </a:xfrm>
            <a:prstGeom prst="rightArrow">
              <a:avLst>
                <a:gd name="adj1" fmla="val 50000"/>
                <a:gd name="adj2" fmla="val 50000"/>
              </a:avLst>
            </a:prstGeom>
            <a:solidFill>
              <a:schemeClr val="accent4"/>
            </a:solidFill>
            <a:ln w="12700" cap="flat" cmpd="sng">
              <a:solidFill>
                <a:srgbClr val="BA8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17" name="Google Shape;317;p5"/>
            <p:cNvSpPr/>
            <p:nvPr/>
          </p:nvSpPr>
          <p:spPr>
            <a:xfrm>
              <a:off x="8511885" y="5899941"/>
              <a:ext cx="2401185" cy="408623"/>
            </a:xfrm>
            <a:prstGeom prst="roundRect">
              <a:avLst>
                <a:gd name="adj" fmla="val 16667"/>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panose="020B0604020202020204"/>
                <a:buNone/>
              </a:pPr>
              <a:r>
                <a:rPr lang="zh-CN"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买家付款并拿走包裹</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318" name="Google Shape;318;p5"/>
          <p:cNvGrpSpPr/>
          <p:nvPr/>
        </p:nvGrpSpPr>
        <p:grpSpPr>
          <a:xfrm>
            <a:off x="1357900" y="4092535"/>
            <a:ext cx="3517200" cy="2058440"/>
            <a:chOff x="1357900" y="4092535"/>
            <a:chExt cx="3517200" cy="2058440"/>
          </a:xfrm>
        </p:grpSpPr>
        <p:pic>
          <p:nvPicPr>
            <p:cNvPr id="319" name="Google Shape;319;p5"/>
            <p:cNvPicPr preferRelativeResize="0"/>
            <p:nvPr/>
          </p:nvPicPr>
          <p:blipFill rotWithShape="1">
            <a:blip r:embed="rId2"/>
            <a:srcRect t="2479"/>
            <a:stretch>
              <a:fillRect/>
            </a:stretch>
          </p:blipFill>
          <p:spPr>
            <a:xfrm>
              <a:off x="1442496" y="4092535"/>
              <a:ext cx="2657292" cy="1396079"/>
            </a:xfrm>
            <a:prstGeom prst="rect">
              <a:avLst/>
            </a:prstGeom>
            <a:noFill/>
            <a:ln>
              <a:noFill/>
            </a:ln>
          </p:spPr>
        </p:pic>
        <p:sp>
          <p:nvSpPr>
            <p:cNvPr id="320" name="Google Shape;320;p5"/>
            <p:cNvSpPr/>
            <p:nvPr/>
          </p:nvSpPr>
          <p:spPr>
            <a:xfrm>
              <a:off x="1357900" y="5742375"/>
              <a:ext cx="3517200" cy="408600"/>
            </a:xfrm>
            <a:prstGeom prst="roundRect">
              <a:avLst>
                <a:gd name="adj" fmla="val 16667"/>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panose="020B0604020202020204"/>
                <a:buNone/>
              </a:pPr>
              <a:r>
                <a:rPr lang="zh-CN"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台湾站点清关后送至黑猫网点</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321" name="Google Shape;321;p5"/>
          <p:cNvGrpSpPr/>
          <p:nvPr/>
        </p:nvGrpSpPr>
        <p:grpSpPr>
          <a:xfrm>
            <a:off x="4188201" y="3886519"/>
            <a:ext cx="3619137" cy="2290399"/>
            <a:chOff x="4188201" y="3886519"/>
            <a:chExt cx="3619137" cy="2290399"/>
          </a:xfrm>
        </p:grpSpPr>
        <p:pic>
          <p:nvPicPr>
            <p:cNvPr id="322" name="Google Shape;322;p5"/>
            <p:cNvPicPr preferRelativeResize="0"/>
            <p:nvPr/>
          </p:nvPicPr>
          <p:blipFill rotWithShape="1">
            <a:blip r:embed="rId3"/>
            <a:srcRect/>
            <a:stretch>
              <a:fillRect/>
            </a:stretch>
          </p:blipFill>
          <p:spPr>
            <a:xfrm>
              <a:off x="5210355" y="3886519"/>
              <a:ext cx="2203903" cy="1657591"/>
            </a:xfrm>
            <a:prstGeom prst="rect">
              <a:avLst/>
            </a:prstGeom>
            <a:noFill/>
            <a:ln>
              <a:noFill/>
            </a:ln>
          </p:spPr>
        </p:pic>
        <p:sp>
          <p:nvSpPr>
            <p:cNvPr id="323" name="Google Shape;323;p5"/>
            <p:cNvSpPr/>
            <p:nvPr/>
          </p:nvSpPr>
          <p:spPr>
            <a:xfrm>
              <a:off x="4188201" y="4417660"/>
              <a:ext cx="765121" cy="334296"/>
            </a:xfrm>
            <a:prstGeom prst="rightArrow">
              <a:avLst>
                <a:gd name="adj1" fmla="val 50000"/>
                <a:gd name="adj2" fmla="val 50000"/>
              </a:avLst>
            </a:prstGeom>
            <a:solidFill>
              <a:schemeClr val="accent4"/>
            </a:solidFill>
            <a:ln w="12700" cap="flat" cmpd="sng">
              <a:solidFill>
                <a:srgbClr val="BA8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24" name="Google Shape;324;p5"/>
            <p:cNvSpPr/>
            <p:nvPr/>
          </p:nvSpPr>
          <p:spPr>
            <a:xfrm>
              <a:off x="4817275" y="5768295"/>
              <a:ext cx="2990063" cy="408623"/>
            </a:xfrm>
            <a:prstGeom prst="roundRect">
              <a:avLst>
                <a:gd name="adj" fmla="val 16667"/>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panose="020B0604020202020204"/>
                <a:buNone/>
              </a:pPr>
              <a:r>
                <a:rPr lang="zh-CN"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致电买家 确定派送时间</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325" name="Google Shape;325;p5"/>
          <p:cNvGrpSpPr/>
          <p:nvPr/>
        </p:nvGrpSpPr>
        <p:grpSpPr>
          <a:xfrm>
            <a:off x="7759704" y="3831023"/>
            <a:ext cx="3519694" cy="2324380"/>
            <a:chOff x="7759704" y="3831023"/>
            <a:chExt cx="3519694" cy="2324380"/>
          </a:xfrm>
        </p:grpSpPr>
        <p:pic>
          <p:nvPicPr>
            <p:cNvPr id="326" name="Google Shape;326;p5"/>
            <p:cNvPicPr preferRelativeResize="0"/>
            <p:nvPr/>
          </p:nvPicPr>
          <p:blipFill rotWithShape="1">
            <a:blip r:embed="rId4"/>
            <a:srcRect/>
            <a:stretch>
              <a:fillRect/>
            </a:stretch>
          </p:blipFill>
          <p:spPr>
            <a:xfrm>
              <a:off x="9265782" y="3831023"/>
              <a:ext cx="1840265" cy="1657591"/>
            </a:xfrm>
            <a:prstGeom prst="rect">
              <a:avLst/>
            </a:prstGeom>
            <a:noFill/>
            <a:ln>
              <a:noFill/>
            </a:ln>
          </p:spPr>
        </p:pic>
        <p:sp>
          <p:nvSpPr>
            <p:cNvPr id="327" name="Google Shape;327;p5"/>
            <p:cNvSpPr/>
            <p:nvPr/>
          </p:nvSpPr>
          <p:spPr>
            <a:xfrm>
              <a:off x="7759704" y="4417660"/>
              <a:ext cx="765121" cy="334296"/>
            </a:xfrm>
            <a:prstGeom prst="rightArrow">
              <a:avLst>
                <a:gd name="adj1" fmla="val 50000"/>
                <a:gd name="adj2" fmla="val 50000"/>
              </a:avLst>
            </a:prstGeom>
            <a:solidFill>
              <a:schemeClr val="accent4"/>
            </a:solidFill>
            <a:ln w="12700" cap="flat" cmpd="sng">
              <a:solidFill>
                <a:srgbClr val="BA8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28" name="Google Shape;328;p5"/>
            <p:cNvSpPr/>
            <p:nvPr/>
          </p:nvSpPr>
          <p:spPr>
            <a:xfrm>
              <a:off x="8878213" y="5746780"/>
              <a:ext cx="2401185" cy="408623"/>
            </a:xfrm>
            <a:prstGeom prst="roundRect">
              <a:avLst>
                <a:gd name="adj" fmla="val 16667"/>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panose="020B0604020202020204"/>
                <a:buNone/>
              </a:pPr>
              <a:r>
                <a:rPr lang="zh-CN"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买家付款并拿走包裹</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329" name="Google Shape;329;p5"/>
          <p:cNvSpPr/>
          <p:nvPr/>
        </p:nvSpPr>
        <p:spPr>
          <a:xfrm>
            <a:off x="242342" y="1632154"/>
            <a:ext cx="967412" cy="1325563"/>
          </a:xfrm>
          <a:prstGeom prst="roundRect">
            <a:avLst>
              <a:gd name="adj" fmla="val 16667"/>
            </a:avLst>
          </a:prstGeom>
          <a:solidFill>
            <a:schemeClr val="accent2"/>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panose="020B0604020202020204"/>
              <a:buNone/>
            </a:pPr>
            <a:r>
              <a:rPr lang="zh-CN" sz="32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店</a:t>
            </a:r>
            <a:endParaRPr sz="32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0000"/>
              </a:lnSpc>
              <a:spcBef>
                <a:spcPts val="0"/>
              </a:spcBef>
              <a:spcAft>
                <a:spcPts val="0"/>
              </a:spcAft>
              <a:buClr>
                <a:srgbClr val="000000"/>
              </a:buClr>
              <a:buSzPts val="3200"/>
              <a:buFont typeface="Arial" panose="020B0604020202020204"/>
              <a:buNone/>
            </a:pPr>
            <a:r>
              <a:rPr lang="zh-CN" sz="32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配</a:t>
            </a:r>
            <a:endParaRPr sz="18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30" name="Google Shape;330;p5"/>
          <p:cNvSpPr/>
          <p:nvPr/>
        </p:nvSpPr>
        <p:spPr>
          <a:xfrm>
            <a:off x="242342" y="4127792"/>
            <a:ext cx="967412" cy="1325563"/>
          </a:xfrm>
          <a:prstGeom prst="roundRect">
            <a:avLst>
              <a:gd name="adj" fmla="val 16667"/>
            </a:avLst>
          </a:prstGeom>
          <a:solidFill>
            <a:schemeClr val="accent2"/>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panose="020B0604020202020204"/>
              <a:buNone/>
            </a:pPr>
            <a:r>
              <a:rPr lang="zh-CN" sz="32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宅</a:t>
            </a:r>
            <a:endParaRPr sz="32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0000"/>
              </a:lnSpc>
              <a:spcBef>
                <a:spcPts val="0"/>
              </a:spcBef>
              <a:spcAft>
                <a:spcPts val="0"/>
              </a:spcAft>
              <a:buClr>
                <a:srgbClr val="000000"/>
              </a:buClr>
              <a:buSzPts val="3200"/>
              <a:buFont typeface="Arial" panose="020B0604020202020204"/>
              <a:buNone/>
            </a:pPr>
            <a:r>
              <a:rPr lang="zh-CN" sz="32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配</a:t>
            </a:r>
            <a:endParaRPr sz="18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331" name="Google Shape;331;p5"/>
          <p:cNvPicPr preferRelativeResize="0"/>
          <p:nvPr/>
        </p:nvPicPr>
        <p:blipFill rotWithShape="1">
          <a:blip r:embed="rId5"/>
          <a:srcRect/>
          <a:stretch>
            <a:fillRect/>
          </a:stretch>
        </p:blipFill>
        <p:spPr>
          <a:xfrm>
            <a:off x="11569700" y="6235700"/>
            <a:ext cx="406400" cy="40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1"/>
                                        </p:tgtEl>
                                        <p:attrNameLst>
                                          <p:attrName>style.visibility</p:attrName>
                                        </p:attrNameLst>
                                      </p:cBhvr>
                                      <p:to>
                                        <p:strVal val="visible"/>
                                      </p:to>
                                    </p:set>
                                    <p:animEffect transition="in" filter="fade">
                                      <p:cBhvr>
                                        <p:cTn id="7" dur="1"/>
                                        <p:tgtEl>
                                          <p:spTgt spid="331"/>
                                        </p:tgtEl>
                                      </p:cBhvr>
                                    </p:animEffect>
                                  </p:childTnLst>
                                </p:cTn>
                              </p:par>
                              <p:par>
                                <p:cTn id="8" presetID="1" presetClass="entr" presetSubtype="0" fill="hold" nodeType="withEffect">
                                  <p:stCondLst>
                                    <p:cond delay="0"/>
                                  </p:stCondLst>
                                  <p:childTnLst>
                                    <p:set>
                                      <p:cBhvr>
                                        <p:cTn id="9" dur="1" fill="hold">
                                          <p:stCondLst>
                                            <p:cond delay="0"/>
                                          </p:stCondLst>
                                        </p:cTn>
                                        <p:tgtEl>
                                          <p:spTgt spid="329"/>
                                        </p:tgtEl>
                                        <p:attrNameLst>
                                          <p:attrName>style.visibility</p:attrName>
                                        </p:attrNameLst>
                                      </p:cBhvr>
                                      <p:to>
                                        <p:strVal val="visible"/>
                                      </p:to>
                                    </p:set>
                                  </p:childTnLst>
                                </p:cTn>
                              </p:par>
                              <p:par>
                                <p:cTn id="10" presetID="2" presetClass="entr" presetSubtype="8" fill="hold" nodeType="withEffect">
                                  <p:stCondLst>
                                    <p:cond delay="0"/>
                                  </p:stCondLst>
                                  <p:childTnLst>
                                    <p:set>
                                      <p:cBhvr>
                                        <p:cTn id="11" dur="1" fill="hold">
                                          <p:stCondLst>
                                            <p:cond delay="0"/>
                                          </p:stCondLst>
                                        </p:cTn>
                                        <p:tgtEl>
                                          <p:spTgt spid="306"/>
                                        </p:tgtEl>
                                        <p:attrNameLst>
                                          <p:attrName>style.visibility</p:attrName>
                                        </p:attrNameLst>
                                      </p:cBhvr>
                                      <p:to>
                                        <p:strVal val="visible"/>
                                      </p:to>
                                    </p:set>
                                    <p:anim calcmode="lin" valueType="num">
                                      <p:cBhvr additive="base">
                                        <p:cTn id="12" dur="500"/>
                                        <p:tgtEl>
                                          <p:spTgt spid="306"/>
                                        </p:tgtEl>
                                        <p:attrNameLst>
                                          <p:attrName>ppt_x</p:attrName>
                                        </p:attrNameLst>
                                      </p:cBhvr>
                                      <p:tavLst>
                                        <p:tav tm="0" fmla="">
                                          <p:val>
                                            <p:strVal val="#ppt_x-1"/>
                                          </p:val>
                                        </p:tav>
                                        <p:tav tm="100000" fmla="">
                                          <p:val>
                                            <p:strVal val="#ppt_x"/>
                                          </p:val>
                                        </p:tav>
                                      </p:tavLst>
                                    </p:anim>
                                  </p:childTnLst>
                                </p:cTn>
                              </p:par>
                              <p:par>
                                <p:cTn id="13" presetID="2" presetClass="entr" presetSubtype="8" fill="hold" nodeType="withEffect">
                                  <p:stCondLst>
                                    <p:cond delay="0"/>
                                  </p:stCondLst>
                                  <p:childTnLst>
                                    <p:set>
                                      <p:cBhvr>
                                        <p:cTn id="14" dur="1" fill="hold">
                                          <p:stCondLst>
                                            <p:cond delay="0"/>
                                          </p:stCondLst>
                                        </p:cTn>
                                        <p:tgtEl>
                                          <p:spTgt spid="309"/>
                                        </p:tgtEl>
                                        <p:attrNameLst>
                                          <p:attrName>style.visibility</p:attrName>
                                        </p:attrNameLst>
                                      </p:cBhvr>
                                      <p:to>
                                        <p:strVal val="visible"/>
                                      </p:to>
                                    </p:set>
                                    <p:anim calcmode="lin" valueType="num">
                                      <p:cBhvr additive="base">
                                        <p:cTn id="15" dur="500"/>
                                        <p:tgtEl>
                                          <p:spTgt spid="309"/>
                                        </p:tgtEl>
                                        <p:attrNameLst>
                                          <p:attrName>ppt_x</p:attrName>
                                        </p:attrNameLst>
                                      </p:cBhvr>
                                      <p:tavLst>
                                        <p:tav tm="0" fmla="">
                                          <p:val>
                                            <p:strVal val="#ppt_x-1"/>
                                          </p:val>
                                        </p:tav>
                                        <p:tav tm="100000" fmla="">
                                          <p:val>
                                            <p:strVal val="#ppt_x"/>
                                          </p:val>
                                        </p:tav>
                                      </p:tavLst>
                                    </p:anim>
                                  </p:childTnLst>
                                </p:cTn>
                              </p:par>
                              <p:par>
                                <p:cTn id="16" presetID="2" presetClass="entr" presetSubtype="8" fill="hold" nodeType="withEffect">
                                  <p:stCondLst>
                                    <p:cond delay="0"/>
                                  </p:stCondLst>
                                  <p:childTnLst>
                                    <p:set>
                                      <p:cBhvr>
                                        <p:cTn id="17" dur="1" fill="hold">
                                          <p:stCondLst>
                                            <p:cond delay="0"/>
                                          </p:stCondLst>
                                        </p:cTn>
                                        <p:tgtEl>
                                          <p:spTgt spid="314"/>
                                        </p:tgtEl>
                                        <p:attrNameLst>
                                          <p:attrName>style.visibility</p:attrName>
                                        </p:attrNameLst>
                                      </p:cBhvr>
                                      <p:to>
                                        <p:strVal val="visible"/>
                                      </p:to>
                                    </p:set>
                                    <p:anim calcmode="lin" valueType="num">
                                      <p:cBhvr additive="base">
                                        <p:cTn id="18" dur="500"/>
                                        <p:tgtEl>
                                          <p:spTgt spid="314"/>
                                        </p:tgtEl>
                                        <p:attrNameLst>
                                          <p:attrName>ppt_x</p:attrName>
                                        </p:attrNameLst>
                                      </p:cBhvr>
                                      <p:tavLst>
                                        <p:tav tm="0" fmla="">
                                          <p:val>
                                            <p:strVal val="#ppt_x-1"/>
                                          </p:val>
                                        </p:tav>
                                        <p:tav tm="100000" fmla="">
                                          <p:val>
                                            <p:strVal val="#ppt_x"/>
                                          </p:val>
                                        </p:tav>
                                      </p:tavLst>
                                    </p:anim>
                                  </p:childTnLst>
                                </p:cTn>
                              </p:par>
                              <p:par>
                                <p:cTn id="19" presetID="1" presetClass="entr" presetSubtype="0" fill="hold" nodeType="withEffect">
                                  <p:stCondLst>
                                    <p:cond delay="0"/>
                                  </p:stCondLst>
                                  <p:childTnLst>
                                    <p:set>
                                      <p:cBhvr>
                                        <p:cTn id="20" dur="1" fill="hold">
                                          <p:stCondLst>
                                            <p:cond delay="0"/>
                                          </p:stCondLst>
                                        </p:cTn>
                                        <p:tgtEl>
                                          <p:spTgt spid="330"/>
                                        </p:tgtEl>
                                        <p:attrNameLst>
                                          <p:attrName>style.visibility</p:attrName>
                                        </p:attrNameLst>
                                      </p:cBhvr>
                                      <p:to>
                                        <p:strVal val="visible"/>
                                      </p:to>
                                    </p:set>
                                  </p:childTnLst>
                                </p:cTn>
                              </p:par>
                              <p:par>
                                <p:cTn id="21" presetID="2" presetClass="entr" presetSubtype="8" fill="hold" nodeType="withEffect">
                                  <p:stCondLst>
                                    <p:cond delay="0"/>
                                  </p:stCondLst>
                                  <p:childTnLst>
                                    <p:set>
                                      <p:cBhvr>
                                        <p:cTn id="22" dur="1" fill="hold">
                                          <p:stCondLst>
                                            <p:cond delay="0"/>
                                          </p:stCondLst>
                                        </p:cTn>
                                        <p:tgtEl>
                                          <p:spTgt spid="318"/>
                                        </p:tgtEl>
                                        <p:attrNameLst>
                                          <p:attrName>style.visibility</p:attrName>
                                        </p:attrNameLst>
                                      </p:cBhvr>
                                      <p:to>
                                        <p:strVal val="visible"/>
                                      </p:to>
                                    </p:set>
                                    <p:anim calcmode="lin" valueType="num">
                                      <p:cBhvr additive="base">
                                        <p:cTn id="23" dur="500"/>
                                        <p:tgtEl>
                                          <p:spTgt spid="318"/>
                                        </p:tgtEl>
                                        <p:attrNameLst>
                                          <p:attrName>ppt_x</p:attrName>
                                        </p:attrNameLst>
                                      </p:cBhvr>
                                      <p:tavLst>
                                        <p:tav tm="0" fmla="">
                                          <p:val>
                                            <p:strVal val="#ppt_x-1"/>
                                          </p:val>
                                        </p:tav>
                                        <p:tav tm="100000" fmla="">
                                          <p:val>
                                            <p:strVal val="#ppt_x"/>
                                          </p:val>
                                        </p:tav>
                                      </p:tavLst>
                                    </p:anim>
                                  </p:childTnLst>
                                </p:cTn>
                              </p:par>
                              <p:par>
                                <p:cTn id="24" presetID="2" presetClass="entr" presetSubtype="8" fill="hold" nodeType="withEffect">
                                  <p:stCondLst>
                                    <p:cond delay="0"/>
                                  </p:stCondLst>
                                  <p:childTnLst>
                                    <p:set>
                                      <p:cBhvr>
                                        <p:cTn id="25" dur="1" fill="hold">
                                          <p:stCondLst>
                                            <p:cond delay="0"/>
                                          </p:stCondLst>
                                        </p:cTn>
                                        <p:tgtEl>
                                          <p:spTgt spid="321"/>
                                        </p:tgtEl>
                                        <p:attrNameLst>
                                          <p:attrName>style.visibility</p:attrName>
                                        </p:attrNameLst>
                                      </p:cBhvr>
                                      <p:to>
                                        <p:strVal val="visible"/>
                                      </p:to>
                                    </p:set>
                                    <p:anim calcmode="lin" valueType="num">
                                      <p:cBhvr additive="base">
                                        <p:cTn id="26" dur="500"/>
                                        <p:tgtEl>
                                          <p:spTgt spid="321"/>
                                        </p:tgtEl>
                                        <p:attrNameLst>
                                          <p:attrName>ppt_x</p:attrName>
                                        </p:attrNameLst>
                                      </p:cBhvr>
                                      <p:tavLst>
                                        <p:tav tm="0" fmla="">
                                          <p:val>
                                            <p:strVal val="#ppt_x-1"/>
                                          </p:val>
                                        </p:tav>
                                        <p:tav tm="100000" fmla="">
                                          <p:val>
                                            <p:strVal val="#ppt_x"/>
                                          </p:val>
                                        </p:tav>
                                      </p:tavLst>
                                    </p:anim>
                                  </p:childTnLst>
                                </p:cTn>
                              </p:par>
                              <p:par>
                                <p:cTn id="27" presetID="2" presetClass="entr" presetSubtype="8" fill="hold" nodeType="withEffect">
                                  <p:stCondLst>
                                    <p:cond delay="0"/>
                                  </p:stCondLst>
                                  <p:childTnLst>
                                    <p:set>
                                      <p:cBhvr>
                                        <p:cTn id="28" dur="1" fill="hold">
                                          <p:stCondLst>
                                            <p:cond delay="0"/>
                                          </p:stCondLst>
                                        </p:cTn>
                                        <p:tgtEl>
                                          <p:spTgt spid="325"/>
                                        </p:tgtEl>
                                        <p:attrNameLst>
                                          <p:attrName>style.visibility</p:attrName>
                                        </p:attrNameLst>
                                      </p:cBhvr>
                                      <p:to>
                                        <p:strVal val="visible"/>
                                      </p:to>
                                    </p:set>
                                    <p:anim calcmode="lin" valueType="num">
                                      <p:cBhvr additive="base">
                                        <p:cTn id="29" dur="500"/>
                                        <p:tgtEl>
                                          <p:spTgt spid="325"/>
                                        </p:tgtEl>
                                        <p:attrNameLst>
                                          <p:attrName>ppt_x</p:attrName>
                                        </p:attrNameLst>
                                      </p:cBhvr>
                                      <p:tavLst>
                                        <p:tav tm="0" fmla="">
                                          <p:val>
                                            <p:strVal val="#ppt_x-1"/>
                                          </p:val>
                                        </p:tav>
                                        <p:tav tm="100000" fmla="">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336" name="Shape 336"/>
        <p:cNvGrpSpPr/>
        <p:nvPr/>
      </p:nvGrpSpPr>
      <p:grpSpPr>
        <a:xfrm>
          <a:off x="0" y="0"/>
          <a:ext cx="0" cy="0"/>
          <a:chOff x="0" y="0"/>
          <a:chExt cx="0" cy="0"/>
        </a:xfrm>
      </p:grpSpPr>
      <p:sp>
        <p:nvSpPr>
          <p:cNvPr id="337" name="Google Shape;337;p6"/>
          <p:cNvSpPr txBox="1"/>
          <p:nvPr/>
        </p:nvSpPr>
        <p:spPr>
          <a:xfrm>
            <a:off x="588420" y="179502"/>
            <a:ext cx="3517236"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台湾站点物流渠道限制</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338" name="Google Shape;338;p6"/>
          <p:cNvGrpSpPr/>
          <p:nvPr/>
        </p:nvGrpSpPr>
        <p:grpSpPr>
          <a:xfrm>
            <a:off x="431328" y="1951720"/>
            <a:ext cx="4815348" cy="3210232"/>
            <a:chOff x="1901313" y="1524000"/>
            <a:chExt cx="5715000" cy="3810000"/>
          </a:xfrm>
        </p:grpSpPr>
        <p:pic>
          <p:nvPicPr>
            <p:cNvPr id="339" name="Google Shape;339;p6" descr="https://timgsa.baidu.com/timg?image&amp;quality=80&amp;size=b9999_10000&amp;sec=1546931504955&amp;di=29e2ace15c1391a5bfe50a8bd73fe03c&amp;imgtype=0&amp;src=http%3A%2F%2Fbpic.588ku.com%2Felement_origin_min_pic%2F16%2F11%2F08%2Fc7d93e8b8d8a9310ef5bf3da1b54b18a.jpg"/>
            <p:cNvPicPr preferRelativeResize="0"/>
            <p:nvPr/>
          </p:nvPicPr>
          <p:blipFill rotWithShape="1">
            <a:blip r:embed="rId1"/>
            <a:srcRect/>
            <a:stretch>
              <a:fillRect/>
            </a:stretch>
          </p:blipFill>
          <p:spPr>
            <a:xfrm>
              <a:off x="1901313" y="1524000"/>
              <a:ext cx="5715000" cy="3810000"/>
            </a:xfrm>
            <a:prstGeom prst="rect">
              <a:avLst/>
            </a:prstGeom>
            <a:noFill/>
            <a:ln>
              <a:noFill/>
            </a:ln>
          </p:spPr>
        </p:pic>
        <p:cxnSp>
          <p:nvCxnSpPr>
            <p:cNvPr id="340" name="Google Shape;340;p6"/>
            <p:cNvCxnSpPr/>
            <p:nvPr/>
          </p:nvCxnSpPr>
          <p:spPr>
            <a:xfrm rot="10800000" flipH="1">
              <a:off x="4562168" y="4149213"/>
              <a:ext cx="2172929" cy="845574"/>
            </a:xfrm>
            <a:prstGeom prst="straightConnector1">
              <a:avLst/>
            </a:prstGeom>
            <a:noFill/>
            <a:ln w="76200" cap="flat" cmpd="sng">
              <a:solidFill>
                <a:schemeClr val="accent2"/>
              </a:solidFill>
              <a:prstDash val="solid"/>
              <a:miter lim="800000"/>
              <a:headEnd type="triangle" w="med" len="med"/>
              <a:tailEnd type="triangle" w="med" len="med"/>
            </a:ln>
          </p:spPr>
        </p:cxnSp>
        <p:cxnSp>
          <p:nvCxnSpPr>
            <p:cNvPr id="341" name="Google Shape;341;p6"/>
            <p:cNvCxnSpPr/>
            <p:nvPr/>
          </p:nvCxnSpPr>
          <p:spPr>
            <a:xfrm>
              <a:off x="2831690" y="4267200"/>
              <a:ext cx="1435510" cy="727587"/>
            </a:xfrm>
            <a:prstGeom prst="straightConnector1">
              <a:avLst/>
            </a:prstGeom>
            <a:noFill/>
            <a:ln w="76200" cap="flat" cmpd="sng">
              <a:solidFill>
                <a:srgbClr val="548135"/>
              </a:solidFill>
              <a:prstDash val="solid"/>
              <a:miter lim="800000"/>
              <a:headEnd type="triangle" w="med" len="med"/>
              <a:tailEnd type="triangle" w="med" len="med"/>
            </a:ln>
          </p:spPr>
        </p:cxnSp>
        <p:cxnSp>
          <p:nvCxnSpPr>
            <p:cNvPr id="342" name="Google Shape;342;p6"/>
            <p:cNvCxnSpPr/>
            <p:nvPr/>
          </p:nvCxnSpPr>
          <p:spPr>
            <a:xfrm rot="10800000">
              <a:off x="4320438" y="2867434"/>
              <a:ext cx="41946" cy="2086510"/>
            </a:xfrm>
            <a:prstGeom prst="straightConnector1">
              <a:avLst/>
            </a:prstGeom>
            <a:noFill/>
            <a:ln w="76200" cap="flat" cmpd="sng">
              <a:solidFill>
                <a:srgbClr val="2F5496"/>
              </a:solidFill>
              <a:prstDash val="solid"/>
              <a:miter lim="800000"/>
              <a:headEnd type="triangle" w="med" len="med"/>
              <a:tailEnd type="triangle" w="med" len="med"/>
            </a:ln>
          </p:spPr>
        </p:cxnSp>
        <p:sp>
          <p:nvSpPr>
            <p:cNvPr id="343" name="Google Shape;343;p6"/>
            <p:cNvSpPr txBox="1"/>
            <p:nvPr/>
          </p:nvSpPr>
          <p:spPr>
            <a:xfrm rot="-1286199">
              <a:off x="4889354" y="4001549"/>
              <a:ext cx="1662586" cy="9862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panose="020B0604020202020204"/>
                <a:buNone/>
              </a:pPr>
              <a:r>
                <a:rPr lang="zh-CN" sz="24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&lt;45厘米</a:t>
              </a:r>
              <a:endParaRPr sz="24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44" name="Google Shape;344;p6"/>
            <p:cNvSpPr txBox="1"/>
            <p:nvPr/>
          </p:nvSpPr>
          <p:spPr>
            <a:xfrm rot="1780462">
              <a:off x="2727883" y="4119428"/>
              <a:ext cx="1864026" cy="5479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panose="020B0604020202020204"/>
                <a:buNone/>
              </a:pPr>
              <a:r>
                <a:rPr lang="zh-CN" sz="24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&lt;30厘米</a:t>
              </a:r>
              <a:endParaRPr sz="24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45" name="Google Shape;345;p6"/>
            <p:cNvSpPr txBox="1"/>
            <p:nvPr/>
          </p:nvSpPr>
          <p:spPr>
            <a:xfrm rot="5400000">
              <a:off x="3737648" y="3643401"/>
              <a:ext cx="1758813" cy="5479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panose="020B0604020202020204"/>
                <a:buNone/>
              </a:pPr>
              <a:r>
                <a:rPr lang="zh-CN" sz="24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&lt;30厘米</a:t>
              </a:r>
              <a:endParaRPr sz="24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sp>
        <p:nvSpPr>
          <p:cNvPr id="346" name="Google Shape;346;p6"/>
          <p:cNvSpPr/>
          <p:nvPr/>
        </p:nvSpPr>
        <p:spPr>
          <a:xfrm>
            <a:off x="1809042" y="2055180"/>
            <a:ext cx="1923690"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zh-CN" sz="4400" b="1" i="0" u="none" strike="noStrike" cap="none">
                <a:solidFill>
                  <a:schemeClr val="accent5"/>
                </a:solidFill>
                <a:latin typeface="微软雅黑" panose="020B0503020204020204" charset="-122"/>
                <a:ea typeface="微软雅黑" panose="020B0503020204020204" charset="-122"/>
                <a:cs typeface="微软雅黑" panose="020B0503020204020204" charset="-122"/>
                <a:sym typeface="微软雅黑" panose="020B0503020204020204" charset="-122"/>
              </a:rPr>
              <a:t>&lt;5KG</a:t>
            </a:r>
            <a:endParaRPr sz="4400" b="1" i="0" u="none" strike="noStrike" cap="none">
              <a:solidFill>
                <a:schemeClr val="accent5"/>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nvGrpSpPr>
          <p:cNvPr id="347" name="Google Shape;347;p6"/>
          <p:cNvGrpSpPr/>
          <p:nvPr/>
        </p:nvGrpSpPr>
        <p:grpSpPr>
          <a:xfrm>
            <a:off x="5867243" y="2444710"/>
            <a:ext cx="6072238" cy="870099"/>
            <a:chOff x="5742037" y="3392184"/>
            <a:chExt cx="7375583" cy="1056857"/>
          </a:xfrm>
        </p:grpSpPr>
        <p:sp>
          <p:nvSpPr>
            <p:cNvPr id="348" name="Google Shape;348;p6"/>
            <p:cNvSpPr/>
            <p:nvPr/>
          </p:nvSpPr>
          <p:spPr>
            <a:xfrm>
              <a:off x="5742037" y="3429000"/>
              <a:ext cx="1010209" cy="1010209"/>
            </a:xfrm>
            <a:prstGeom prst="ellipse">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zh-CN" sz="40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长</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49" name="Google Shape;349;p6"/>
            <p:cNvSpPr/>
            <p:nvPr/>
          </p:nvSpPr>
          <p:spPr>
            <a:xfrm>
              <a:off x="6752246" y="3480839"/>
              <a:ext cx="763804" cy="921554"/>
            </a:xfrm>
            <a:prstGeom prst="mathPlus">
              <a:avLst>
                <a:gd name="adj1" fmla="val 23520"/>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50" name="Google Shape;350;p6"/>
            <p:cNvSpPr/>
            <p:nvPr/>
          </p:nvSpPr>
          <p:spPr>
            <a:xfrm>
              <a:off x="7570840" y="3438832"/>
              <a:ext cx="1010209" cy="1010209"/>
            </a:xfrm>
            <a:prstGeom prst="ellipse">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zh-CN" sz="40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宽</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51" name="Google Shape;351;p6"/>
            <p:cNvSpPr/>
            <p:nvPr/>
          </p:nvSpPr>
          <p:spPr>
            <a:xfrm>
              <a:off x="9344908" y="3392184"/>
              <a:ext cx="1010209" cy="1010209"/>
            </a:xfrm>
            <a:prstGeom prst="ellipse">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zh-CN" sz="40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高</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52" name="Google Shape;352;p6"/>
            <p:cNvSpPr/>
            <p:nvPr/>
          </p:nvSpPr>
          <p:spPr>
            <a:xfrm>
              <a:off x="8578679" y="3480839"/>
              <a:ext cx="795725" cy="921553"/>
            </a:xfrm>
            <a:prstGeom prst="mathPlus">
              <a:avLst>
                <a:gd name="adj1" fmla="val 23520"/>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nvGrpSpPr>
            <p:cNvPr id="353" name="Google Shape;353;p6"/>
            <p:cNvGrpSpPr/>
            <p:nvPr/>
          </p:nvGrpSpPr>
          <p:grpSpPr>
            <a:xfrm>
              <a:off x="10387902" y="3602783"/>
              <a:ext cx="649153" cy="614474"/>
              <a:chOff x="7718416" y="4622539"/>
              <a:chExt cx="1055259" cy="998884"/>
            </a:xfrm>
          </p:grpSpPr>
          <p:sp>
            <p:nvSpPr>
              <p:cNvPr id="354" name="Google Shape;354;p6"/>
              <p:cNvSpPr/>
              <p:nvPr/>
            </p:nvSpPr>
            <p:spPr>
              <a:xfrm rot="-1486860">
                <a:off x="7914968" y="4788312"/>
                <a:ext cx="845574" cy="248429"/>
              </a:xfrm>
              <a:prstGeom prst="rect">
                <a:avLst/>
              </a:prstGeom>
              <a:solidFill>
                <a:srgbClr val="5B9B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55" name="Google Shape;355;p6"/>
              <p:cNvSpPr/>
              <p:nvPr/>
            </p:nvSpPr>
            <p:spPr>
              <a:xfrm rot="1943561">
                <a:off x="7886237" y="5165827"/>
                <a:ext cx="845574" cy="248429"/>
              </a:xfrm>
              <a:prstGeom prst="rect">
                <a:avLst/>
              </a:prstGeom>
              <a:solidFill>
                <a:srgbClr val="5B9B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56" name="Google Shape;356;p6"/>
              <p:cNvSpPr/>
              <p:nvPr/>
            </p:nvSpPr>
            <p:spPr>
              <a:xfrm rot="-5176763">
                <a:off x="7708223" y="4957591"/>
                <a:ext cx="262822" cy="225856"/>
              </a:xfrm>
              <a:prstGeom prst="triangle">
                <a:avLst>
                  <a:gd name="adj" fmla="val 50000"/>
                </a:avLst>
              </a:prstGeom>
              <a:solidFill>
                <a:srgbClr val="5B9B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sp>
          <p:nvSpPr>
            <p:cNvPr id="357" name="Google Shape;357;p6"/>
            <p:cNvSpPr/>
            <p:nvPr/>
          </p:nvSpPr>
          <p:spPr>
            <a:xfrm>
              <a:off x="11147325" y="3522914"/>
              <a:ext cx="1970295" cy="795047"/>
            </a:xfrm>
            <a:prstGeom prst="roundRect">
              <a:avLst>
                <a:gd name="adj" fmla="val 16667"/>
              </a:avLst>
            </a:prstGeom>
            <a:gradFill>
              <a:gsLst>
                <a:gs pos="0">
                  <a:srgbClr val="B0CAE9"/>
                </a:gs>
                <a:gs pos="50000">
                  <a:srgbClr val="A1C1E4"/>
                </a:gs>
                <a:gs pos="100000">
                  <a:srgbClr val="90B8E4"/>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panose="020B0604020202020204"/>
                <a:buNone/>
              </a:pPr>
              <a:r>
                <a:rPr lang="zh-CN" sz="28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150CM</a:t>
              </a:r>
              <a:endParaRPr sz="40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grpSp>
        <p:nvGrpSpPr>
          <p:cNvPr id="358" name="Google Shape;358;p6"/>
          <p:cNvGrpSpPr/>
          <p:nvPr/>
        </p:nvGrpSpPr>
        <p:grpSpPr>
          <a:xfrm>
            <a:off x="5852786" y="3752322"/>
            <a:ext cx="6086695" cy="758705"/>
            <a:chOff x="6017343" y="4788310"/>
            <a:chExt cx="6086695" cy="758705"/>
          </a:xfrm>
        </p:grpSpPr>
        <p:sp>
          <p:nvSpPr>
            <p:cNvPr id="359" name="Google Shape;359;p6"/>
            <p:cNvSpPr/>
            <p:nvPr/>
          </p:nvSpPr>
          <p:spPr>
            <a:xfrm>
              <a:off x="6017343" y="4788310"/>
              <a:ext cx="3783044" cy="758705"/>
            </a:xfrm>
            <a:prstGeom prst="roundRect">
              <a:avLst>
                <a:gd name="adj" fmla="val 16667"/>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zh-CN" sz="40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包裹重量</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360" name="Google Shape;360;p6"/>
            <p:cNvGrpSpPr/>
            <p:nvPr/>
          </p:nvGrpSpPr>
          <p:grpSpPr>
            <a:xfrm>
              <a:off x="9829883" y="4919374"/>
              <a:ext cx="532042" cy="505889"/>
              <a:chOff x="9988748" y="4912719"/>
              <a:chExt cx="532042" cy="505889"/>
            </a:xfrm>
          </p:grpSpPr>
          <p:sp>
            <p:nvSpPr>
              <p:cNvPr id="361" name="Google Shape;361;p6"/>
              <p:cNvSpPr/>
              <p:nvPr/>
            </p:nvSpPr>
            <p:spPr>
              <a:xfrm rot="-1486860">
                <a:off x="10085894" y="4996676"/>
                <a:ext cx="428245" cy="125818"/>
              </a:xfrm>
              <a:prstGeom prst="rect">
                <a:avLst/>
              </a:prstGeom>
              <a:solidFill>
                <a:srgbClr val="5B9B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62" name="Google Shape;362;p6"/>
              <p:cNvSpPr/>
              <p:nvPr/>
            </p:nvSpPr>
            <p:spPr>
              <a:xfrm rot="1943561">
                <a:off x="10071343" y="5187870"/>
                <a:ext cx="428245" cy="125818"/>
              </a:xfrm>
              <a:prstGeom prst="rect">
                <a:avLst/>
              </a:prstGeom>
              <a:solidFill>
                <a:srgbClr val="5B9B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63" name="Google Shape;363;p6"/>
              <p:cNvSpPr/>
              <p:nvPr/>
            </p:nvSpPr>
            <p:spPr>
              <a:xfrm rot="-5176763">
                <a:off x="9983586" y="5082767"/>
                <a:ext cx="133107" cy="114386"/>
              </a:xfrm>
              <a:prstGeom prst="triangle">
                <a:avLst>
                  <a:gd name="adj" fmla="val 50000"/>
                </a:avLst>
              </a:prstGeom>
              <a:solidFill>
                <a:srgbClr val="5B9B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sp>
          <p:nvSpPr>
            <p:cNvPr id="364" name="Google Shape;364;p6"/>
            <p:cNvSpPr/>
            <p:nvPr/>
          </p:nvSpPr>
          <p:spPr>
            <a:xfrm>
              <a:off x="10481915" y="4803592"/>
              <a:ext cx="1622123" cy="654554"/>
            </a:xfrm>
            <a:prstGeom prst="roundRect">
              <a:avLst>
                <a:gd name="adj" fmla="val 16667"/>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panose="020B0604020202020204"/>
                <a:buNone/>
              </a:pPr>
              <a:r>
                <a:rPr lang="zh-CN" sz="32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20KG</a:t>
              </a:r>
              <a:endParaRPr sz="40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sp>
        <p:nvSpPr>
          <p:cNvPr id="365" name="Google Shape;365;p6"/>
          <p:cNvSpPr txBox="1"/>
          <p:nvPr/>
        </p:nvSpPr>
        <p:spPr>
          <a:xfrm>
            <a:off x="337506" y="5206667"/>
            <a:ext cx="4264260" cy="128990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Arial" panose="020B0604020202020204"/>
              <a:buNone/>
            </a:pPr>
            <a:r>
              <a:rPr lang="zh-CN" sz="18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最长边&lt;45cm；</a:t>
            </a:r>
            <a:endParaRPr sz="18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rgbClr val="000000"/>
              </a:buClr>
              <a:buSzPts val="1800"/>
              <a:buFont typeface="Arial" panose="020B0604020202020204"/>
              <a:buNone/>
            </a:pPr>
            <a:r>
              <a:rPr lang="zh-CN" sz="18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若有一边长度为30~45cm，</a:t>
            </a:r>
            <a:endParaRPr sz="18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rgbClr val="000000"/>
              </a:buClr>
              <a:buSzPts val="1800"/>
              <a:buFont typeface="Arial" panose="020B0604020202020204"/>
              <a:buNone/>
            </a:pPr>
            <a:r>
              <a:rPr lang="zh-CN" sz="18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其他两边则需均&lt;30cm</a:t>
            </a:r>
            <a:endParaRPr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66" name="Google Shape;366;p6"/>
          <p:cNvSpPr/>
          <p:nvPr/>
        </p:nvSpPr>
        <p:spPr>
          <a:xfrm>
            <a:off x="5720877" y="5292576"/>
            <a:ext cx="6186309" cy="1285032"/>
          </a:xfrm>
          <a:prstGeom prst="rect">
            <a:avLst/>
          </a:prstGeom>
          <a:noFill/>
          <a:ln>
            <a:noFill/>
          </a:ln>
        </p:spPr>
        <p:txBody>
          <a:bodyPr spcFirstLastPara="1" wrap="square" lIns="91425" tIns="45700" rIns="91425" bIns="45700" anchor="ctr" anchorCtr="0">
            <a:spAutoFit/>
          </a:bodyPr>
          <a:lstStyle/>
          <a:p>
            <a:pPr marL="0" marR="0" lvl="0" indent="0" algn="l" rtl="0">
              <a:lnSpc>
                <a:spcPct val="150000"/>
              </a:lnSpc>
              <a:spcBef>
                <a:spcPts val="0"/>
              </a:spcBef>
              <a:spcAft>
                <a:spcPts val="0"/>
              </a:spcAft>
              <a:buClr>
                <a:srgbClr val="000000"/>
              </a:buClr>
              <a:buSzPts val="1800"/>
              <a:buFont typeface="微软雅黑" panose="020B0503020204020204" charset="-122"/>
              <a:buNone/>
            </a:pPr>
            <a:r>
              <a:rPr lang="zh-CN" sz="18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所有超材的包裹均无法配送成功，请卖家打包的时候注意，</a:t>
            </a:r>
            <a:endParaRPr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rgbClr val="000000"/>
              </a:buClr>
              <a:buSzPts val="1800"/>
              <a:buFont typeface="微软雅黑" panose="020B0503020204020204" charset="-122"/>
              <a:buNone/>
            </a:pPr>
            <a:r>
              <a:rPr lang="zh-CN" sz="18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若发现客户一个订单下很多个产品会导致超材，</a:t>
            </a:r>
            <a:endParaRPr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rgbClr val="000000"/>
              </a:buClr>
              <a:buSzPts val="1800"/>
              <a:buFont typeface="Arial" panose="020B0604020202020204"/>
              <a:buNone/>
            </a:pPr>
            <a:r>
              <a:rPr lang="zh-CN" sz="18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请联系买家重新下单，或者设置商品限购。</a:t>
            </a:r>
            <a:endParaRPr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67" name="Google Shape;367;p6"/>
          <p:cNvSpPr/>
          <p:nvPr/>
        </p:nvSpPr>
        <p:spPr>
          <a:xfrm>
            <a:off x="1223972" y="1059771"/>
            <a:ext cx="3517235" cy="780920"/>
          </a:xfrm>
          <a:prstGeom prst="roundRect">
            <a:avLst>
              <a:gd name="adj" fmla="val 16667"/>
            </a:avLst>
          </a:prstGeom>
          <a:solidFill>
            <a:schemeClr val="accent2"/>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panose="020B0604020202020204"/>
              <a:buNone/>
            </a:pPr>
            <a:r>
              <a:rPr lang="zh-CN" sz="20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店配包裹--体积&amp;重量限制</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68" name="Google Shape;368;p6"/>
          <p:cNvSpPr/>
          <p:nvPr/>
        </p:nvSpPr>
        <p:spPr>
          <a:xfrm>
            <a:off x="7193720" y="1011504"/>
            <a:ext cx="3517234" cy="780920"/>
          </a:xfrm>
          <a:prstGeom prst="roundRect">
            <a:avLst>
              <a:gd name="adj" fmla="val 16667"/>
            </a:avLst>
          </a:prstGeom>
          <a:solidFill>
            <a:schemeClr val="accent5"/>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panose="020B0604020202020204"/>
              <a:buNone/>
            </a:pPr>
            <a:r>
              <a:rPr lang="zh-CN" sz="20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宅配包裹--体积&amp;重量限制</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369" name="Google Shape;369;p6"/>
          <p:cNvPicPr preferRelativeResize="0"/>
          <p:nvPr/>
        </p:nvPicPr>
        <p:blipFill rotWithShape="1">
          <a:blip r:embed="rId2"/>
          <a:srcRect/>
          <a:stretch>
            <a:fillRect/>
          </a:stretch>
        </p:blipFill>
        <p:spPr>
          <a:xfrm>
            <a:off x="11569700" y="6235700"/>
            <a:ext cx="406400" cy="40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9"/>
                                        </p:tgtEl>
                                        <p:attrNameLst>
                                          <p:attrName>style.visibility</p:attrName>
                                        </p:attrNameLst>
                                      </p:cBhvr>
                                      <p:to>
                                        <p:strVal val="visible"/>
                                      </p:to>
                                    </p:set>
                                    <p:animEffect transition="in" filter="fade">
                                      <p:cBhvr>
                                        <p:cTn id="7" dur="1"/>
                                        <p:tgtEl>
                                          <p:spTgt spid="36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6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38"/>
                                        </p:tgtEl>
                                        <p:attrNameLst>
                                          <p:attrName>style.visibility</p:attrName>
                                        </p:attrNameLst>
                                      </p:cBhvr>
                                      <p:to>
                                        <p:strVal val="visible"/>
                                      </p:to>
                                    </p:set>
                                    <p:anim calcmode="lin" valueType="num">
                                      <p:cBhvr additive="base">
                                        <p:cTn id="16" dur="500"/>
                                        <p:tgtEl>
                                          <p:spTgt spid="338"/>
                                        </p:tgtEl>
                                        <p:attrNameLst>
                                          <p:attrName>ppt_y</p:attrName>
                                        </p:attrNameLst>
                                      </p:cBhvr>
                                      <p:tavLst>
                                        <p:tav tm="0" fmla="">
                                          <p:val>
                                            <p:strVal val="#ppt_y+1"/>
                                          </p:val>
                                        </p:tav>
                                        <p:tav tm="100000" fmla="">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46"/>
                                        </p:tgtEl>
                                        <p:attrNameLst>
                                          <p:attrName>style.visibility</p:attrName>
                                        </p:attrNameLst>
                                      </p:cBhvr>
                                      <p:to>
                                        <p:strVal val="visible"/>
                                      </p:to>
                                    </p:set>
                                    <p:anim calcmode="lin" valueType="num">
                                      <p:cBhvr additive="base">
                                        <p:cTn id="19" dur="500"/>
                                        <p:tgtEl>
                                          <p:spTgt spid="346"/>
                                        </p:tgtEl>
                                        <p:attrNameLst>
                                          <p:attrName>ppt_y</p:attrName>
                                        </p:attrNameLst>
                                      </p:cBhvr>
                                      <p:tavLst>
                                        <p:tav tm="0" fmla="">
                                          <p:val>
                                            <p:strVal val="#ppt_y+1"/>
                                          </p:val>
                                        </p:tav>
                                        <p:tav tm="100000" fmla="">
                                          <p:val>
                                            <p:strVal val="#ppt_y"/>
                                          </p:val>
                                        </p:tav>
                                      </p:tavLst>
                                    </p:anim>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3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47"/>
                                        </p:tgtEl>
                                        <p:attrNameLst>
                                          <p:attrName>style.visibility</p:attrName>
                                        </p:attrNameLst>
                                      </p:cBhvr>
                                      <p:to>
                                        <p:strVal val="visible"/>
                                      </p:to>
                                    </p:set>
                                    <p:anim calcmode="lin" valueType="num">
                                      <p:cBhvr additive="base">
                                        <p:cTn id="31" dur="500"/>
                                        <p:tgtEl>
                                          <p:spTgt spid="347"/>
                                        </p:tgtEl>
                                        <p:attrNameLst>
                                          <p:attrName>ppt_y</p:attrName>
                                        </p:attrNameLst>
                                      </p:cBhvr>
                                      <p:tavLst>
                                        <p:tav tm="0" fmla="">
                                          <p:val>
                                            <p:strVal val="#ppt_y+1"/>
                                          </p:val>
                                        </p:tav>
                                        <p:tav tm="100000" fmla="">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58"/>
                                        </p:tgtEl>
                                        <p:attrNameLst>
                                          <p:attrName>style.visibility</p:attrName>
                                        </p:attrNameLst>
                                      </p:cBhvr>
                                      <p:to>
                                        <p:strVal val="visible"/>
                                      </p:to>
                                    </p:set>
                                    <p:anim calcmode="lin" valueType="num">
                                      <p:cBhvr additive="base">
                                        <p:cTn id="34" dur="500"/>
                                        <p:tgtEl>
                                          <p:spTgt spid="358"/>
                                        </p:tgtEl>
                                        <p:attrNameLst>
                                          <p:attrName>ppt_y</p:attrName>
                                        </p:attrNameLst>
                                      </p:cBhvr>
                                      <p:tavLst>
                                        <p:tav tm="0" fmla="">
                                          <p:val>
                                            <p:strVal val="#ppt_y+1"/>
                                          </p:val>
                                        </p:tav>
                                        <p:tav tm="100000" fmla="">
                                          <p:val>
                                            <p:strVal val="#ppt_y"/>
                                          </p:val>
                                        </p:tav>
                                      </p:tavLst>
                                    </p:anim>
                                  </p:childTnLst>
                                </p:cTn>
                              </p:par>
                            </p:childTnLst>
                          </p:cTn>
                        </p:par>
                        <p:par>
                          <p:cTn id="35" fill="hold">
                            <p:stCondLst>
                              <p:cond delay="500"/>
                            </p:stCondLst>
                            <p:childTnLst>
                              <p:par>
                                <p:cTn id="36" presetID="1" presetClass="entr" presetSubtype="0" fill="hold" nodeType="afterEffect">
                                  <p:stCondLst>
                                    <p:cond delay="0"/>
                                  </p:stCondLst>
                                  <p:childTnLst>
                                    <p:set>
                                      <p:cBhvr>
                                        <p:cTn id="37" dur="1" fill="hold">
                                          <p:stCondLst>
                                            <p:cond delay="0"/>
                                          </p:stCondLst>
                                        </p:cTn>
                                        <p:tgtEl>
                                          <p:spTgt spid="3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374" name="Shape 374"/>
        <p:cNvGrpSpPr/>
        <p:nvPr/>
      </p:nvGrpSpPr>
      <p:grpSpPr>
        <a:xfrm>
          <a:off x="0" y="0"/>
          <a:ext cx="0" cy="0"/>
          <a:chOff x="0" y="0"/>
          <a:chExt cx="0" cy="0"/>
        </a:xfrm>
      </p:grpSpPr>
      <p:sp>
        <p:nvSpPr>
          <p:cNvPr id="375" name="Google Shape;375;p7"/>
          <p:cNvSpPr txBox="1"/>
          <p:nvPr/>
        </p:nvSpPr>
        <p:spPr>
          <a:xfrm>
            <a:off x="588420" y="179502"/>
            <a:ext cx="3517236"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台湾站点物流渠道限制</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376" name="Google Shape;376;p7"/>
          <p:cNvGrpSpPr/>
          <p:nvPr/>
        </p:nvGrpSpPr>
        <p:grpSpPr>
          <a:xfrm>
            <a:off x="431328" y="1951719"/>
            <a:ext cx="5373124" cy="3846509"/>
            <a:chOff x="1901313" y="1524000"/>
            <a:chExt cx="5715000" cy="3810000"/>
          </a:xfrm>
        </p:grpSpPr>
        <p:pic>
          <p:nvPicPr>
            <p:cNvPr id="377" name="Google Shape;377;p7" descr="https://timgsa.baidu.com/timg?image&amp;quality=80&amp;size=b9999_10000&amp;sec=1546931504955&amp;di=29e2ace15c1391a5bfe50a8bd73fe03c&amp;imgtype=0&amp;src=http%3A%2F%2Fbpic.588ku.com%2Felement_origin_min_pic%2F16%2F11%2F08%2Fc7d93e8b8d8a9310ef5bf3da1b54b18a.jpg"/>
            <p:cNvPicPr preferRelativeResize="0"/>
            <p:nvPr/>
          </p:nvPicPr>
          <p:blipFill rotWithShape="1">
            <a:blip r:embed="rId1"/>
            <a:srcRect/>
            <a:stretch>
              <a:fillRect/>
            </a:stretch>
          </p:blipFill>
          <p:spPr>
            <a:xfrm>
              <a:off x="1901313" y="1524000"/>
              <a:ext cx="5715000" cy="3810000"/>
            </a:xfrm>
            <a:prstGeom prst="rect">
              <a:avLst/>
            </a:prstGeom>
            <a:noFill/>
            <a:ln>
              <a:noFill/>
            </a:ln>
          </p:spPr>
        </p:pic>
        <p:cxnSp>
          <p:nvCxnSpPr>
            <p:cNvPr id="378" name="Google Shape;378;p7"/>
            <p:cNvCxnSpPr/>
            <p:nvPr/>
          </p:nvCxnSpPr>
          <p:spPr>
            <a:xfrm rot="10800000" flipH="1">
              <a:off x="4562168" y="4149213"/>
              <a:ext cx="2172929" cy="845574"/>
            </a:xfrm>
            <a:prstGeom prst="straightConnector1">
              <a:avLst/>
            </a:prstGeom>
            <a:noFill/>
            <a:ln w="76200" cap="flat" cmpd="sng">
              <a:solidFill>
                <a:schemeClr val="accent2"/>
              </a:solidFill>
              <a:prstDash val="solid"/>
              <a:miter lim="800000"/>
              <a:headEnd type="triangle" w="med" len="med"/>
              <a:tailEnd type="triangle" w="med" len="med"/>
            </a:ln>
          </p:spPr>
        </p:cxnSp>
        <p:cxnSp>
          <p:nvCxnSpPr>
            <p:cNvPr id="379" name="Google Shape;379;p7"/>
            <p:cNvCxnSpPr/>
            <p:nvPr/>
          </p:nvCxnSpPr>
          <p:spPr>
            <a:xfrm>
              <a:off x="2831690" y="4267200"/>
              <a:ext cx="1435510" cy="727587"/>
            </a:xfrm>
            <a:prstGeom prst="straightConnector1">
              <a:avLst/>
            </a:prstGeom>
            <a:noFill/>
            <a:ln w="76200" cap="flat" cmpd="sng">
              <a:solidFill>
                <a:srgbClr val="548135"/>
              </a:solidFill>
              <a:prstDash val="solid"/>
              <a:miter lim="800000"/>
              <a:headEnd type="triangle" w="med" len="med"/>
              <a:tailEnd type="triangle" w="med" len="med"/>
            </a:ln>
          </p:spPr>
        </p:cxnSp>
        <p:cxnSp>
          <p:nvCxnSpPr>
            <p:cNvPr id="380" name="Google Shape;380;p7"/>
            <p:cNvCxnSpPr/>
            <p:nvPr/>
          </p:nvCxnSpPr>
          <p:spPr>
            <a:xfrm rot="10800000">
              <a:off x="4320438" y="2867434"/>
              <a:ext cx="41946" cy="2086510"/>
            </a:xfrm>
            <a:prstGeom prst="straightConnector1">
              <a:avLst/>
            </a:prstGeom>
            <a:noFill/>
            <a:ln w="76200" cap="flat" cmpd="sng">
              <a:solidFill>
                <a:srgbClr val="2F5496"/>
              </a:solidFill>
              <a:prstDash val="solid"/>
              <a:miter lim="800000"/>
              <a:headEnd type="triangle" w="med" len="med"/>
              <a:tailEnd type="triangle" w="med" len="med"/>
            </a:ln>
          </p:spPr>
        </p:cxnSp>
        <p:sp>
          <p:nvSpPr>
            <p:cNvPr id="381" name="Google Shape;381;p7"/>
            <p:cNvSpPr txBox="1"/>
            <p:nvPr/>
          </p:nvSpPr>
          <p:spPr>
            <a:xfrm rot="-1286199">
              <a:off x="4876287" y="4151680"/>
              <a:ext cx="2040382" cy="5479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panose="020B0604020202020204"/>
                <a:buNone/>
              </a:pPr>
              <a:r>
                <a:rPr lang="zh-CN" sz="24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&lt;=1.1米</a:t>
              </a:r>
              <a:endParaRPr sz="24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82" name="Google Shape;382;p7"/>
            <p:cNvSpPr txBox="1"/>
            <p:nvPr/>
          </p:nvSpPr>
          <p:spPr>
            <a:xfrm rot="1780462">
              <a:off x="2727883" y="4119428"/>
              <a:ext cx="1864026" cy="5479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panose="020B0604020202020204"/>
                <a:buNone/>
              </a:pPr>
              <a:r>
                <a:rPr lang="zh-CN" sz="24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&lt;=1.1米</a:t>
              </a:r>
              <a:endParaRPr sz="24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83" name="Google Shape;383;p7"/>
            <p:cNvSpPr txBox="1"/>
            <p:nvPr/>
          </p:nvSpPr>
          <p:spPr>
            <a:xfrm rot="5400000">
              <a:off x="3737648" y="3643401"/>
              <a:ext cx="1758813" cy="5479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panose="020B0604020202020204"/>
                <a:buNone/>
              </a:pPr>
              <a:r>
                <a:rPr lang="zh-CN" sz="24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&lt;=2米</a:t>
              </a:r>
              <a:endParaRPr sz="24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sp>
        <p:nvSpPr>
          <p:cNvPr id="384" name="Google Shape;384;p7"/>
          <p:cNvSpPr/>
          <p:nvPr/>
        </p:nvSpPr>
        <p:spPr>
          <a:xfrm>
            <a:off x="1809041" y="2055180"/>
            <a:ext cx="2695139"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zh-CN" sz="4400" b="1" i="0" u="none" strike="noStrike" cap="none">
                <a:solidFill>
                  <a:schemeClr val="accent5"/>
                </a:solidFill>
                <a:latin typeface="微软雅黑" panose="020B0503020204020204" charset="-122"/>
                <a:ea typeface="微软雅黑" panose="020B0503020204020204" charset="-122"/>
                <a:cs typeface="微软雅黑" panose="020B0503020204020204" charset="-122"/>
                <a:sym typeface="微软雅黑" panose="020B0503020204020204" charset="-122"/>
              </a:rPr>
              <a:t>&lt;=70KG</a:t>
            </a:r>
            <a:endParaRPr sz="4400" b="1" i="0" u="none" strike="noStrike" cap="none">
              <a:solidFill>
                <a:schemeClr val="accent5"/>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85" name="Google Shape;385;p7"/>
          <p:cNvSpPr/>
          <p:nvPr/>
        </p:nvSpPr>
        <p:spPr>
          <a:xfrm>
            <a:off x="806169" y="1103841"/>
            <a:ext cx="4872028" cy="780920"/>
          </a:xfrm>
          <a:prstGeom prst="roundRect">
            <a:avLst>
              <a:gd name="adj" fmla="val 16667"/>
            </a:avLst>
          </a:prstGeom>
          <a:solidFill>
            <a:schemeClr val="accent2"/>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panose="020B0604020202020204"/>
              <a:buNone/>
            </a:pPr>
            <a:r>
              <a:rPr lang="zh-CN" sz="20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宅配大件物流渠道--体积&amp;重量限制</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86" name="Google Shape;386;p7"/>
          <p:cNvSpPr/>
          <p:nvPr/>
        </p:nvSpPr>
        <p:spPr>
          <a:xfrm>
            <a:off x="5970248" y="2235441"/>
            <a:ext cx="3204030" cy="639778"/>
          </a:xfrm>
          <a:prstGeom prst="roundRect">
            <a:avLst>
              <a:gd name="adj" fmla="val 16667"/>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zh-CN" sz="40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包裹重量</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387" name="Google Shape;387;p7"/>
          <p:cNvGrpSpPr/>
          <p:nvPr/>
        </p:nvGrpSpPr>
        <p:grpSpPr>
          <a:xfrm>
            <a:off x="9199260" y="2345960"/>
            <a:ext cx="450610" cy="426591"/>
            <a:chOff x="9988748" y="4912719"/>
            <a:chExt cx="532042" cy="505889"/>
          </a:xfrm>
        </p:grpSpPr>
        <p:sp>
          <p:nvSpPr>
            <p:cNvPr id="388" name="Google Shape;388;p7"/>
            <p:cNvSpPr/>
            <p:nvPr/>
          </p:nvSpPr>
          <p:spPr>
            <a:xfrm rot="-1486860">
              <a:off x="10085894" y="4996676"/>
              <a:ext cx="428245" cy="125818"/>
            </a:xfrm>
            <a:prstGeom prst="rect">
              <a:avLst/>
            </a:prstGeom>
            <a:solidFill>
              <a:srgbClr val="5B9B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89" name="Google Shape;389;p7"/>
            <p:cNvSpPr/>
            <p:nvPr/>
          </p:nvSpPr>
          <p:spPr>
            <a:xfrm rot="1943561">
              <a:off x="10071343" y="5187870"/>
              <a:ext cx="428245" cy="125818"/>
            </a:xfrm>
            <a:prstGeom prst="rect">
              <a:avLst/>
            </a:prstGeom>
            <a:solidFill>
              <a:srgbClr val="5B9B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90" name="Google Shape;390;p7"/>
            <p:cNvSpPr/>
            <p:nvPr/>
          </p:nvSpPr>
          <p:spPr>
            <a:xfrm rot="-5176763">
              <a:off x="9983586" y="5082767"/>
              <a:ext cx="133107" cy="114386"/>
            </a:xfrm>
            <a:prstGeom prst="triangle">
              <a:avLst>
                <a:gd name="adj" fmla="val 50000"/>
              </a:avLst>
            </a:prstGeom>
            <a:solidFill>
              <a:srgbClr val="5B9B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sp>
        <p:nvSpPr>
          <p:cNvPr id="391" name="Google Shape;391;p7"/>
          <p:cNvSpPr/>
          <p:nvPr/>
        </p:nvSpPr>
        <p:spPr>
          <a:xfrm>
            <a:off x="10274925" y="2295527"/>
            <a:ext cx="1373849" cy="551953"/>
          </a:xfrm>
          <a:prstGeom prst="roundRect">
            <a:avLst>
              <a:gd name="adj" fmla="val 16667"/>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panose="020B0604020202020204"/>
              <a:buNone/>
            </a:pPr>
            <a:r>
              <a:rPr lang="zh-CN" sz="32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70KG</a:t>
            </a:r>
            <a:endParaRPr sz="40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92" name="Google Shape;392;p7"/>
          <p:cNvSpPr/>
          <p:nvPr/>
        </p:nvSpPr>
        <p:spPr>
          <a:xfrm>
            <a:off x="9649773" y="2353845"/>
            <a:ext cx="607493" cy="435319"/>
          </a:xfrm>
          <a:prstGeom prst="mathEqual">
            <a:avLst>
              <a:gd name="adj1" fmla="val 23520"/>
              <a:gd name="adj2" fmla="val 11760"/>
            </a:avLst>
          </a:prstGeom>
          <a:solidFill>
            <a:srgbClr val="5B9B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393" name="Google Shape;393;p7"/>
          <p:cNvSpPr/>
          <p:nvPr/>
        </p:nvSpPr>
        <p:spPr>
          <a:xfrm>
            <a:off x="5995245" y="3235195"/>
            <a:ext cx="2433140" cy="639778"/>
          </a:xfrm>
          <a:prstGeom prst="roundRect">
            <a:avLst>
              <a:gd name="adj" fmla="val 16667"/>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panose="020B0604020202020204"/>
              <a:buNone/>
            </a:pPr>
            <a:r>
              <a:rPr lang="zh-CN" sz="28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单件包裹尺寸</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394" name="Google Shape;394;p7"/>
          <p:cNvGrpSpPr/>
          <p:nvPr/>
        </p:nvGrpSpPr>
        <p:grpSpPr>
          <a:xfrm>
            <a:off x="8514752" y="3300141"/>
            <a:ext cx="450610" cy="426591"/>
            <a:chOff x="9988748" y="4912719"/>
            <a:chExt cx="532042" cy="505889"/>
          </a:xfrm>
        </p:grpSpPr>
        <p:sp>
          <p:nvSpPr>
            <p:cNvPr id="395" name="Google Shape;395;p7"/>
            <p:cNvSpPr/>
            <p:nvPr/>
          </p:nvSpPr>
          <p:spPr>
            <a:xfrm rot="-1486860">
              <a:off x="10085894" y="4996676"/>
              <a:ext cx="428245" cy="125818"/>
            </a:xfrm>
            <a:prstGeom prst="rect">
              <a:avLst/>
            </a:prstGeom>
            <a:solidFill>
              <a:srgbClr val="5B9B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96" name="Google Shape;396;p7"/>
            <p:cNvSpPr/>
            <p:nvPr/>
          </p:nvSpPr>
          <p:spPr>
            <a:xfrm rot="1943561">
              <a:off x="10071343" y="5187870"/>
              <a:ext cx="428245" cy="125818"/>
            </a:xfrm>
            <a:prstGeom prst="rect">
              <a:avLst/>
            </a:prstGeom>
            <a:solidFill>
              <a:srgbClr val="5B9B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97" name="Google Shape;397;p7"/>
            <p:cNvSpPr/>
            <p:nvPr/>
          </p:nvSpPr>
          <p:spPr>
            <a:xfrm rot="-5176763">
              <a:off x="9983586" y="5082767"/>
              <a:ext cx="133107" cy="114386"/>
            </a:xfrm>
            <a:prstGeom prst="triangle">
              <a:avLst>
                <a:gd name="adj" fmla="val 50000"/>
              </a:avLst>
            </a:prstGeom>
            <a:solidFill>
              <a:srgbClr val="5B9B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sp>
        <p:nvSpPr>
          <p:cNvPr id="398" name="Google Shape;398;p7"/>
          <p:cNvSpPr/>
          <p:nvPr/>
        </p:nvSpPr>
        <p:spPr>
          <a:xfrm>
            <a:off x="8965265" y="3308026"/>
            <a:ext cx="607493" cy="435319"/>
          </a:xfrm>
          <a:prstGeom prst="mathEqual">
            <a:avLst>
              <a:gd name="adj1" fmla="val 23520"/>
              <a:gd name="adj2" fmla="val 11760"/>
            </a:avLst>
          </a:prstGeom>
          <a:solidFill>
            <a:srgbClr val="5B9B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399" name="Google Shape;399;p7"/>
          <p:cNvSpPr/>
          <p:nvPr/>
        </p:nvSpPr>
        <p:spPr>
          <a:xfrm>
            <a:off x="9554059" y="3225724"/>
            <a:ext cx="2578307" cy="551953"/>
          </a:xfrm>
          <a:prstGeom prst="roundRect">
            <a:avLst>
              <a:gd name="adj" fmla="val 16667"/>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panose="020B0604020202020204"/>
              <a:buNone/>
            </a:pPr>
            <a:r>
              <a:rPr lang="zh-CN" sz="32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2*1.1*1.1m</a:t>
            </a:r>
            <a:endParaRPr sz="40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00" name="Google Shape;400;p7"/>
          <p:cNvSpPr/>
          <p:nvPr/>
        </p:nvSpPr>
        <p:spPr>
          <a:xfrm>
            <a:off x="5970248" y="4201230"/>
            <a:ext cx="5678526"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panose="020B0604020202020204"/>
              <a:buNone/>
            </a:pPr>
            <a:r>
              <a:rPr lang="zh-CN" sz="1800" b="0" i="0" u="none" strike="noStrike" cap="none">
                <a:solidFill>
                  <a:schemeClr val="dk1"/>
                </a:solidFill>
                <a:latin typeface="Arial" panose="020B0604020202020204"/>
                <a:ea typeface="Arial" panose="020B0604020202020204"/>
                <a:cs typeface="Arial" panose="020B0604020202020204"/>
                <a:sym typeface="Arial" panose="020B0604020202020204"/>
              </a:rPr>
              <a:t>注意：单一件货品尺寸超过</a:t>
            </a:r>
            <a:r>
              <a:rPr lang="zh-CN" sz="1800" b="1" i="0" u="none" strike="noStrike" cap="none">
                <a:solidFill>
                  <a:schemeClr val="dk1"/>
                </a:solidFill>
                <a:latin typeface="Arial" panose="020B0604020202020204"/>
                <a:ea typeface="Arial" panose="020B0604020202020204"/>
                <a:cs typeface="Arial" panose="020B0604020202020204"/>
                <a:sym typeface="Arial" panose="020B0604020202020204"/>
              </a:rPr>
              <a:t>三边加总 180 公分(7 材)</a:t>
            </a:r>
            <a:r>
              <a:rPr lang="zh-CN" sz="1800" b="0" i="0" u="none" strike="noStrike" cap="none">
                <a:solidFill>
                  <a:schemeClr val="dk1"/>
                </a:solidFill>
                <a:latin typeface="Arial" panose="020B0604020202020204"/>
                <a:ea typeface="Arial" panose="020B0604020202020204"/>
                <a:cs typeface="Arial" panose="020B0604020202020204"/>
                <a:sym typeface="Arial" panose="020B0604020202020204"/>
              </a:rPr>
              <a:t>，则会有超大物件派送费，以 7 材为限，</a:t>
            </a:r>
            <a:r>
              <a:rPr lang="zh-CN" sz="1800" b="1" i="0" u="none" strike="noStrike" cap="none">
                <a:solidFill>
                  <a:schemeClr val="dk1"/>
                </a:solidFill>
                <a:latin typeface="Arial" panose="020B0604020202020204"/>
                <a:ea typeface="Arial" panose="020B0604020202020204"/>
                <a:cs typeface="Arial" panose="020B0604020202020204"/>
                <a:sym typeface="Arial" panose="020B0604020202020204"/>
              </a:rPr>
              <a:t>每超过一材，每材加收 RMB 5 元</a:t>
            </a:r>
            <a:r>
              <a:rPr lang="zh-CN" sz="1800" b="0" i="0" u="none" strike="noStrike" cap="none">
                <a:solidFill>
                  <a:schemeClr val="dk1"/>
                </a:solidFill>
                <a:latin typeface="Arial" panose="020B0604020202020204"/>
                <a:ea typeface="Arial" panose="020B0604020202020204"/>
                <a:cs typeface="Arial" panose="020B0604020202020204"/>
                <a:sym typeface="Arial" panose="020B0604020202020204"/>
              </a:rPr>
              <a:t>。(货品外箱尺寸(CM)长*宽*高 / 28317=材积数)</a:t>
            </a: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pic>
        <p:nvPicPr>
          <p:cNvPr id="401" name="Google Shape;401;p7"/>
          <p:cNvPicPr preferRelativeResize="0"/>
          <p:nvPr/>
        </p:nvPicPr>
        <p:blipFill rotWithShape="1">
          <a:blip r:embed="rId2"/>
          <a:srcRect/>
          <a:stretch>
            <a:fillRect/>
          </a:stretch>
        </p:blipFill>
        <p:spPr>
          <a:xfrm>
            <a:off x="11569700" y="6235700"/>
            <a:ext cx="406400" cy="40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1"/>
                                        </p:tgtEl>
                                        <p:attrNameLst>
                                          <p:attrName>style.visibility</p:attrName>
                                        </p:attrNameLst>
                                      </p:cBhvr>
                                      <p:to>
                                        <p:strVal val="visible"/>
                                      </p:to>
                                    </p:set>
                                    <p:animEffect transition="in" filter="fade">
                                      <p:cBhvr>
                                        <p:cTn id="7" dur="1"/>
                                        <p:tgtEl>
                                          <p:spTgt spid="4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ags/tag1.xml><?xml version="1.0" encoding="utf-8"?>
<p:tagLst xmlns:p="http://schemas.openxmlformats.org/presentationml/2006/main">
  <p:tag name="KSO_WPP_MARK_KEY" val="65970fdf-c0ad-40a9-aeb4-0eb07b3cd546"/>
  <p:tag name="COMMONDATA" val="eyJoZGlkIjoiMzA0Mzc2NzJlMTcxOGQ2Njk4YzRiZGUxMThhMjY3NjkifQ=="/>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9376</Words>
  <Application>WPS 演示</Application>
  <PresentationFormat/>
  <Paragraphs>709</Paragraphs>
  <Slides>41</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41</vt:i4>
      </vt:variant>
    </vt:vector>
  </HeadingPairs>
  <TitlesOfParts>
    <vt:vector size="49" baseType="lpstr">
      <vt:lpstr>Arial</vt:lpstr>
      <vt:lpstr>宋体</vt:lpstr>
      <vt:lpstr>Wingdings</vt:lpstr>
      <vt:lpstr>Arial</vt:lpstr>
      <vt:lpstr>Helvetica Neue</vt:lpstr>
      <vt:lpstr>微软雅黑</vt:lpstr>
      <vt:lpstr>Arial Unicode MS</vt:lpstr>
      <vt:lpstr>Office 主题​​</vt:lpstr>
      <vt:lpstr>——台湾站点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Shopee物流介绍与运费——台湾站点</dc:title>
  <dc:creator>彭 瑜冰</dc:creator>
  <cp:lastModifiedBy>Leo</cp:lastModifiedBy>
  <cp:revision>1</cp:revision>
  <dcterms:created xsi:type="dcterms:W3CDTF">2022-10-23T17:51:27Z</dcterms:created>
  <dcterms:modified xsi:type="dcterms:W3CDTF">2022-10-23T17:51:27Z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07FC67C039474DB6BDE990580F615B79</vt:lpwstr>
  </property>
  <property fmtid="{D5CDD505-2E9C-101B-9397-08002B2CF9AE}" pid="3" name="KSOProductBuildVer">
    <vt:lpwstr>2052-11.1.0.12598</vt:lpwstr>
  </property>
</Properties>
</file>